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Default Extension="png" ContentType="image/pn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5" r:id="rId15"/>
    <p:sldId id="298" r:id="rId16"/>
    <p:sldId id="301" r:id="rId17"/>
    <p:sldId id="304" r:id="rId18"/>
    <p:sldId id="306" r:id="rId19"/>
  </p:sldIdLst>
  <p:sldSz cx="12192000" cy="6858000"/>
  <p:notesSz cx="6858000" cy="9144000"/>
  <p:custDataLst>
    <p:tags r:id="rId20"/>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slide" Target="slides/slide14.xml" /><Relationship Id="rId17" Type="http://schemas.openxmlformats.org/officeDocument/2006/relationships/slide" Target="slides/slide15.xml" /><Relationship Id="rId18" Type="http://schemas.openxmlformats.org/officeDocument/2006/relationships/slide" Target="slides/slide16.xml" /><Relationship Id="rId19" Type="http://schemas.openxmlformats.org/officeDocument/2006/relationships/slide" Target="slides/slide17.xml" /><Relationship Id="rId2" Type="http://schemas.openxmlformats.org/officeDocument/2006/relationships/slideMaster" Target="slideMasters/slideMaster2.xml" /><Relationship Id="rId20" Type="http://schemas.openxmlformats.org/officeDocument/2006/relationships/tags" Target="tags/tag1.xml" /><Relationship Id="rId21" Type="http://schemas.openxmlformats.org/officeDocument/2006/relationships/presProps" Target="presProps.xml" /><Relationship Id="rId22" Type="http://schemas.openxmlformats.org/officeDocument/2006/relationships/viewProps" Target="viewProps.xml" /><Relationship Id="rId23" Type="http://schemas.openxmlformats.org/officeDocument/2006/relationships/theme" Target="theme/theme1.xml" /><Relationship Id="rId24"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F8FDCDE7-C379-4635-A2A5-62FCEA1DE9BC}"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A19C9CFE-1713-4C0F-9D6C-73F71855491B}"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41EED611-E9B2-4F47-AC68-6A7D88A2673B}"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C3A1852B-B5AC-484F-A81F-CA634AC8C878}"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F9F89580-72D2-4BD2-AB7C-09A8CD962E67}"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DAEBEA0C-F2EF-4FCA-B755-CE21C3B72B8C}"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78862F4B-16FB-49A5-8107-DDBA845CFC77}"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C95D9ACE-6D58-4227-AC28-57B667CD6B6A}"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969BF28F-7A5E-4069-8601-FA08C8612361}"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650E2C39-408A-4713-B579-1AA3A3CCB2EB}"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6CF677D5-2BFB-45D3-8C7D-FFD9F902F847}"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8/1/2011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8/1/2011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8/1/2011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8/1/2011</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 Id="rId3" Type="http://schemas.openxmlformats.org/officeDocument/2006/relationships/image" Target="../media/image2.pn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 Id="rId3" Type="http://schemas.openxmlformats.org/officeDocument/2006/relationships/image" Target="../media/image2.pn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jpeg" /><Relationship Id="rId3" Type="http://schemas.openxmlformats.org/officeDocument/2006/relationships/image" Target="../media/image2.pn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5.jpeg" /><Relationship Id="rId3" Type="http://schemas.openxmlformats.org/officeDocument/2006/relationships/image" Target="../media/image2.pn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s>
</file>

<file path=ppt/slides/_rels/slide1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1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s>
</file>

<file path=ppt/slides/_rels/slide17.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615223324042011043"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2249023" y="2622666"/>
            <a:ext cx="7693954" cy="929640"/>
          </a:xfrm>
          <a:prstGeom prst="rect">
            <a:avLst/>
          </a:prstGeom>
        </p:spPr>
        <p:txBody>
          <a:bodyPr vert="horz" wrap="square" lIns="91440" tIns="45720" rIns="91440" bIns="4572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pPr>
            <a:r>
              <a:rPr lang="en-US" sz="4950" b="1">
                <a:solidFill>
                  <a:schemeClr val="accent3">
                    <a:alpha val="100000"/>
                  </a:schemeClr>
                </a:solidFill>
                <a:latin typeface="Microsoft Yahei"/>
                <a:ea typeface="Microsoft Yahei"/>
                <a:cs typeface="Microsoft Yahei"/>
              </a:rPr>
              <a:t>《arcgis常用技巧》ppt课件</a:t>
            </a:r>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0" y="0"/>
            <a:ext cx="12192000" cy="6858000"/>
          </a:xfrm>
          <a:prstGeom prst="rect">
            <a:avLst/>
          </a:prstGeom>
        </p:spPr>
      </p:pic>
      <p:cxnSp>
        <p:nvCxnSpPr>
          <p:cNvPr id="3" name="Connector 3"/>
          <p:cNvCxnSpPr/>
          <p:nvPr/>
        </p:nvCxnSpPr>
        <p:spPr>
          <a:xfrm>
            <a:off x="4764564" y="833217"/>
            <a:ext cx="5248275" cy="0"/>
          </a:xfrm>
          <a:prstGeom prst="line">
            <a:avLst/>
          </a:prstGeom>
          <a:ln w="6350">
            <a:solidFill>
              <a:schemeClr val="accent3"/>
            </a:solidFill>
            <a:prstDash val="solid"/>
            <a:headEnd type="none"/>
            <a:tailEnd type="none"/>
          </a:ln>
        </p:spPr>
        <p:style>
          <a:lnRef idx="0">
            <a:schemeClr val="accent3"/>
          </a:lnRef>
          <a:fillRef idx="1">
            <a:schemeClr val="accent3"/>
          </a:fillRef>
          <a:effectRef idx="0">
            <a:schemeClr val="accent3"/>
          </a:effectRef>
          <a:fontRef idx="minor">
            <a:schemeClr val="lt1"/>
          </a:fontRef>
        </p:style>
      </p:cxnSp>
      <p:sp>
        <p:nvSpPr>
          <p:cNvPr id="4" name="AutoShape 4"/>
          <p:cNvSpPr/>
          <p:nvPr/>
        </p:nvSpPr>
        <p:spPr>
          <a:xfrm>
            <a:off x="887096" y="833217"/>
            <a:ext cx="1851660" cy="768350"/>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defRPr/>
            </a:pPr>
            <a:r>
              <a:rPr lang="en-US" sz="5700" b="1">
                <a:solidFill>
                  <a:schemeClr val="accent3">
                    <a:alpha val="100000"/>
                  </a:schemeClr>
                </a:solidFill>
                <a:latin typeface="微软雅黑"/>
                <a:ea typeface="微软雅黑"/>
                <a:cs typeface="微软雅黑"/>
              </a:rPr>
              <a:t>目录</a:t>
            </a:r>
            <a:endParaRPr lang="en-US" sz="1100"/>
          </a:p>
        </p:txBody>
      </p:sp>
      <p:sp>
        <p:nvSpPr>
          <p:cNvPr id="5" name="AutoShape 5"/>
          <p:cNvSpPr/>
          <p:nvPr/>
        </p:nvSpPr>
        <p:spPr>
          <a:xfrm>
            <a:off x="887095" y="1677767"/>
            <a:ext cx="1851660" cy="368300"/>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defRPr/>
            </a:pPr>
            <a:r>
              <a:rPr lang="en-US" sz="1800">
                <a:solidFill>
                  <a:schemeClr val="accent3">
                    <a:alpha val="58999"/>
                  </a:schemeClr>
                </a:solidFill>
                <a:latin typeface="Arial"/>
                <a:ea typeface="Arial"/>
                <a:cs typeface="Arial"/>
              </a:rPr>
              <a:t>CONTENTS</a:t>
            </a:r>
            <a:endParaRPr lang="en-US" sz="1100"/>
          </a:p>
        </p:txBody>
      </p:sp>
      <p:sp>
        <p:nvSpPr>
          <p:cNvPr id="6" name="AutoShape 6"/>
          <p:cNvSpPr/>
          <p:nvPr/>
        </p:nvSpPr>
        <p:spPr>
          <a:xfrm>
            <a:off x="2897505" y="955137"/>
            <a:ext cx="76200" cy="922655"/>
          </a:xfrm>
          <a:prstGeom prst="rect">
            <a:avLst/>
          </a:prstGeom>
          <a:solidFill>
            <a:schemeClr val="dk1">
              <a:lumMod val="75000"/>
              <a:lumOff val="2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7" name="Connector 7"/>
          <p:cNvCxnSpPr/>
          <p:nvPr/>
        </p:nvCxnSpPr>
        <p:spPr>
          <a:xfrm flipH="1">
            <a:off x="2933375" y="964933"/>
            <a:ext cx="13178" cy="922438"/>
          </a:xfrm>
          <a:prstGeom prst="line">
            <a:avLst/>
          </a:prstGeom>
          <a:ln w="76200">
            <a:solidFill>
              <a:schemeClr val="accent3">
                <a:lumMod val="75000"/>
              </a:schemeClr>
            </a:solidFill>
            <a:prstDash val="solid"/>
            <a:headEnd type="none"/>
            <a:tailEnd type="none"/>
          </a:ln>
        </p:spPr>
        <p:style>
          <a:lnRef idx="0">
            <a:schemeClr val="accent3"/>
          </a:lnRef>
          <a:fillRef idx="1">
            <a:schemeClr val="accent3"/>
          </a:fillRef>
          <a:effectRef idx="0">
            <a:schemeClr val="accent3"/>
          </a:effectRef>
          <a:fontRef idx="minor">
            <a:schemeClr val="lt1"/>
          </a:fontRef>
        </p:style>
      </p:cxnSp>
      <p:sp>
        <p:nvSpPr>
          <p:cNvPr id="8" name="TextBox 8"/>
          <p:cNvSpPr txBox="1"/>
          <p:nvPr/>
        </p:nvSpPr>
        <p:spPr>
          <a:xfrm>
            <a:off x="4701326" y="1027968"/>
            <a:ext cx="6840855" cy="4996815"/>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150000"/>
              </a:lnSpc>
              <a:spcBef>
                <a:spcPts val="375"/>
              </a:spcBef>
              <a:buFont typeface="Arial"/>
              <a:buChar char="•"/>
            </a:pPr>
            <a:r>
              <a:rPr lang="en-US" sz="2400">
                <a:solidFill>
                  <a:schemeClr val="accent1">
                    <a:lumMod val="50000"/>
                    <a:alpha val="100000"/>
                  </a:schemeClr>
                </a:solidFill>
                <a:latin typeface="Microsoft Yahei"/>
                <a:ea typeface="Microsoft Yahei"/>
                <a:cs typeface="Microsoft Yahei"/>
              </a:rPr>
              <a:t>ArcGIS基础操作</a:t>
            </a:r>
          </a:p>
          <a:p>
            <a:pPr marL="203200" lvl="0" indent="-203200">
              <a:lnSpc>
                <a:spcPct val="150000"/>
              </a:lnSpc>
              <a:spcBef>
                <a:spcPts val="375"/>
              </a:spcBef>
              <a:buFont typeface="Arial"/>
              <a:buChar char="•"/>
            </a:pPr>
            <a:r>
              <a:rPr lang="en-US" sz="2400">
                <a:solidFill>
                  <a:schemeClr val="accent1">
                    <a:lumMod val="50000"/>
                    <a:alpha val="100000"/>
                  </a:schemeClr>
                </a:solidFill>
                <a:latin typeface="Microsoft Yahei"/>
                <a:ea typeface="Microsoft Yahei"/>
                <a:cs typeface="Microsoft Yahei"/>
              </a:rPr>
              <a:t>数据导入与导出</a:t>
            </a:r>
          </a:p>
          <a:p>
            <a:pPr marL="203200" lvl="0" indent="-203200">
              <a:lnSpc>
                <a:spcPct val="150000"/>
              </a:lnSpc>
              <a:spcBef>
                <a:spcPts val="375"/>
              </a:spcBef>
              <a:buFont typeface="Arial"/>
              <a:buChar char="•"/>
            </a:pPr>
            <a:r>
              <a:rPr lang="en-US" sz="2400">
                <a:solidFill>
                  <a:schemeClr val="accent1">
                    <a:lumMod val="50000"/>
                    <a:alpha val="100000"/>
                  </a:schemeClr>
                </a:solidFill>
                <a:latin typeface="Microsoft Yahei"/>
                <a:ea typeface="Microsoft Yahei"/>
                <a:cs typeface="Microsoft Yahei"/>
              </a:rPr>
              <a:t>空间查询与分析</a:t>
            </a:r>
          </a:p>
          <a:p>
            <a:pPr marL="203200" lvl="0" indent="-203200">
              <a:lnSpc>
                <a:spcPct val="150000"/>
              </a:lnSpc>
              <a:spcBef>
                <a:spcPts val="375"/>
              </a:spcBef>
              <a:buFont typeface="Arial"/>
              <a:buChar char="•"/>
            </a:pPr>
            <a:r>
              <a:rPr lang="en-US" sz="2400">
                <a:solidFill>
                  <a:schemeClr val="accent1">
                    <a:lumMod val="50000"/>
                    <a:alpha val="100000"/>
                  </a:schemeClr>
                </a:solidFill>
                <a:latin typeface="Microsoft Yahei"/>
                <a:ea typeface="Microsoft Yahei"/>
                <a:cs typeface="Microsoft Yahei"/>
              </a:rPr>
              <a:t>数据可视化技巧</a:t>
            </a:r>
          </a:p>
          <a:p>
            <a:pPr marL="203200" lvl="0" indent="-203200">
              <a:lnSpc>
                <a:spcPct val="150000"/>
              </a:lnSpc>
              <a:spcBef>
                <a:spcPts val="375"/>
              </a:spcBef>
              <a:buFont typeface="Arial"/>
              <a:buChar char="•"/>
            </a:pPr>
            <a:r>
              <a:rPr lang="en-US" sz="2400">
                <a:solidFill>
                  <a:schemeClr val="accent1">
                    <a:lumMod val="50000"/>
                    <a:alpha val="100000"/>
                  </a:schemeClr>
                </a:solidFill>
                <a:latin typeface="Microsoft Yahei"/>
                <a:ea typeface="Microsoft Yahei"/>
                <a:cs typeface="Microsoft Yahei"/>
              </a:rPr>
              <a:t>自定义地图元素</a:t>
            </a:r>
          </a:p>
          <a:p>
            <a:pPr marL="203200" lvl="0" indent="-203200">
              <a:lnSpc>
                <a:spcPct val="150000"/>
              </a:lnSpc>
              <a:spcBef>
                <a:spcPts val="375"/>
              </a:spcBef>
              <a:buFont typeface="Arial"/>
              <a:buChar char="•"/>
            </a:pPr>
            <a:r>
              <a:rPr lang="en-US" sz="2400">
                <a:solidFill>
                  <a:schemeClr val="accent1">
                    <a:lumMod val="50000"/>
                    <a:alpha val="100000"/>
                  </a:schemeClr>
                </a:solidFill>
                <a:latin typeface="Microsoft Yahei"/>
                <a:ea typeface="Microsoft Yahei"/>
                <a:cs typeface="Microsoft Yahei"/>
              </a:rPr>
              <a:t>常见问题与解决方案</a:t>
            </a:r>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grpSp>
        <p:nvGrpSpPr>
          <p:cNvPr id="2" name="Group 2"/>
          <p:cNvGrpSpPr/>
          <p:nvPr/>
        </p:nvGrpSpPr>
        <p:grpSpPr>
          <a:xfrm>
            <a:off x="1365325" y="1915064"/>
            <a:ext cx="7405389" cy="1138956"/>
            <a:chOff x="1365325" y="1915064"/>
            <a:chExt cx="7405389" cy="1138956"/>
          </a:xfrm>
        </p:grpSpPr>
        <p:sp>
          <p:nvSpPr>
            <p:cNvPr id="3" name="TextBox 3"/>
            <p:cNvSpPr txBox="1"/>
            <p:nvPr/>
          </p:nvSpPr>
          <p:spPr>
            <a:xfrm>
              <a:off x="1365325" y="1915064"/>
              <a:ext cx="7405389" cy="1138956"/>
            </a:xfrm>
            <a:prstGeom prst="rect">
              <a:avLst/>
            </a:prstGeom>
          </p:spPr>
          <p:txBody>
            <a:bodyPr vert="horz" wrap="square" lIns="66008" tIns="33052" rIns="66008" bIns="33052"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80000"/>
                </a:lnSpc>
              </a:pPr>
              <a:r>
                <a:rPr lang="en-US" sz="8400" b="1">
                  <a:solidFill>
                    <a:schemeClr val="accent3">
                      <a:alpha val="100000"/>
                    </a:schemeClr>
                  </a:solidFill>
                  <a:latin typeface="Microsoft Yahei"/>
                  <a:ea typeface="Microsoft Yahei"/>
                  <a:cs typeface="Microsoft Yahei"/>
                </a:rPr>
                <a:t>01</a:t>
              </a:r>
            </a:p>
          </p:txBody>
        </p:sp>
      </p:grpSp>
      <p:sp>
        <p:nvSpPr>
          <p:cNvPr id="4" name="TextBox 4"/>
          <p:cNvSpPr txBox="1"/>
          <p:nvPr/>
        </p:nvSpPr>
        <p:spPr>
          <a:xfrm>
            <a:off x="1365325" y="3174455"/>
            <a:ext cx="8888730" cy="180594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375"/>
              </a:spcBef>
            </a:pPr>
            <a:r>
              <a:rPr lang="en-US" sz="4500" b="1">
                <a:solidFill>
                  <a:schemeClr val="accent3">
                    <a:lumMod val="75000"/>
                    <a:alpha val="100000"/>
                  </a:schemeClr>
                </a:solidFill>
                <a:latin typeface="Microsoft Yahei"/>
                <a:ea typeface="Microsoft Yahei"/>
                <a:cs typeface="Microsoft Yahei"/>
              </a:rPr>
              <a:t>ArcGIS基础操作</a:t>
            </a: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TextBox 2"/>
          <p:cNvSpPr txBox="1"/>
          <p:nvPr/>
        </p:nvSpPr>
        <p:spPr>
          <a:xfrm>
            <a:off x="763829" y="1414808"/>
            <a:ext cx="6734175" cy="8858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en-US" sz="2325" b="1">
                <a:solidFill>
                  <a:schemeClr val="accent1">
                    <a:alpha val="100000"/>
                  </a:schemeClr>
                </a:solidFill>
                <a:latin typeface="Microsoft Yahei"/>
                <a:ea typeface="Microsoft Yahei"/>
                <a:cs typeface="Microsoft Yahei"/>
              </a:rPr>
              <a:t>总结词</a:t>
            </a:r>
          </a:p>
        </p:txBody>
      </p:sp>
      <p:sp>
        <p:nvSpPr>
          <p:cNvPr id="3" name="TextBox 3"/>
          <p:cNvSpPr txBox="1"/>
          <p:nvPr/>
        </p:nvSpPr>
        <p:spPr>
          <a:xfrm>
            <a:off x="763829" y="2093647"/>
            <a:ext cx="6734175"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掌握地图的加载和卸载是ArcGIS的基本操作之一，有助于提高工作效率。</a:t>
            </a:r>
          </a:p>
        </p:txBody>
      </p:sp>
      <p:sp>
        <p:nvSpPr>
          <p:cNvPr id="4" name="TextBox 4"/>
          <p:cNvSpPr txBox="1"/>
          <p:nvPr/>
        </p:nvSpPr>
        <p:spPr>
          <a:xfrm>
            <a:off x="689593" y="3949139"/>
            <a:ext cx="6524625" cy="8858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en-US" sz="2325" b="1">
                <a:solidFill>
                  <a:schemeClr val="accent1">
                    <a:alpha val="100000"/>
                  </a:schemeClr>
                </a:solidFill>
                <a:latin typeface="Microsoft Yahei"/>
                <a:ea typeface="Microsoft Yahei"/>
                <a:cs typeface="Microsoft Yahei"/>
              </a:rPr>
              <a:t>详细描述</a:t>
            </a:r>
          </a:p>
        </p:txBody>
      </p:sp>
      <p:sp>
        <p:nvSpPr>
          <p:cNvPr id="5" name="TextBox 5"/>
          <p:cNvSpPr txBox="1"/>
          <p:nvPr/>
        </p:nvSpPr>
        <p:spPr>
          <a:xfrm>
            <a:off x="689593" y="4645945"/>
            <a:ext cx="6810375"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在ArcGIS中，可以通过多种方式加载地图数据，如添加图层、打开地图文档等。加载地图后，可以根据需要对其进行编辑、保存或卸载。在卸载地图时，需要注意清理不再需要的图层和数据，以节省系统资源。</a:t>
            </a:r>
          </a:p>
        </p:txBody>
      </p:sp>
      <p:sp>
        <p:nvSpPr>
          <p:cNvPr id="6" name="AutoShape 6"/>
          <p:cNvSpPr/>
          <p:nvPr/>
        </p:nvSpPr>
        <p:spPr>
          <a:xfrm>
            <a:off x="884406" y="5955116"/>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831494"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1514246"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9" name="Connector 9"/>
          <p:cNvCxnSpPr/>
          <p:nvPr/>
        </p:nvCxnSpPr>
        <p:spPr>
          <a:xfrm>
            <a:off x="1585874" y="6029346"/>
            <a:ext cx="6181975" cy="0"/>
          </a:xfrm>
          <a:prstGeom prst="line">
            <a:avLst/>
          </a:prstGeom>
          <a:ln w="14288">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pic>
        <p:nvPicPr>
          <p:cNvPr id="10" name="Picture 10"/>
          <p:cNvPicPr>
            <a:picLocks noChangeAspect="1"/>
          </p:cNvPicPr>
          <p:nvPr/>
        </p:nvPicPr>
        <p:blipFill>
          <a:blip r:embed="rId2">
            <a:alphaModFix amt="70000"/>
          </a:blip>
          <a:srcRect l="22688" r="22688"/>
          <a:stretch>
            <a:fillRect/>
          </a:stretch>
        </p:blipFill>
        <p:spPr>
          <a:xfrm>
            <a:off x="7803289" y="1299241"/>
            <a:ext cx="3679824" cy="4906431"/>
          </a:xfrm>
          <a:prstGeom prst="rect">
            <a:avLst/>
          </a:prstGeom>
        </p:spPr>
      </p:pic>
      <p:sp>
        <p:nvSpPr>
          <p:cNvPr id="11" name="AutoShape 11"/>
          <p:cNvSpPr/>
          <p:nvPr/>
        </p:nvSpPr>
        <p:spPr>
          <a:xfrm>
            <a:off x="852680" y="3629459"/>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799768" y="3629459"/>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1482520" y="3629459"/>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4" name="Connector 14"/>
          <p:cNvCxnSpPr/>
          <p:nvPr/>
        </p:nvCxnSpPr>
        <p:spPr>
          <a:xfrm>
            <a:off x="1554148" y="3703689"/>
            <a:ext cx="6181975" cy="0"/>
          </a:xfrm>
          <a:prstGeom prst="line">
            <a:avLst/>
          </a:prstGeom>
          <a:ln w="14288">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grpSp>
        <p:nvGrpSpPr>
          <p:cNvPr id="15" name="Group 15"/>
          <p:cNvGrpSpPr/>
          <p:nvPr/>
        </p:nvGrpSpPr>
        <p:grpSpPr>
          <a:xfrm>
            <a:off x="454963" y="93878"/>
            <a:ext cx="10641129" cy="914400"/>
            <a:chOff x="454963" y="93878"/>
            <a:chExt cx="10641129" cy="914400"/>
          </a:xfrm>
        </p:grpSpPr>
        <p:sp>
          <p:nvSpPr>
            <p:cNvPr id="16" name="AutoShape 16"/>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TextBox 36"/>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地图的加载与卸载</a:t>
              </a:r>
            </a:p>
          </p:txBody>
        </p:sp>
      </p:gr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3574694" y="1423099"/>
            <a:ext cx="8029575" cy="7620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chemeClr val="accent1">
                    <a:alpha val="100000"/>
                  </a:schemeClr>
                </a:solidFill>
                <a:latin typeface="Microsoft Yahei"/>
                <a:ea typeface="Microsoft Yahei"/>
                <a:cs typeface="Microsoft Yahei"/>
              </a:rPr>
              <a:t>总结词</a:t>
            </a:r>
          </a:p>
        </p:txBody>
      </p:sp>
      <p:sp>
        <p:nvSpPr>
          <p:cNvPr id="3" name="AutoShape 3"/>
          <p:cNvSpPr/>
          <p:nvPr/>
        </p:nvSpPr>
        <p:spPr>
          <a:xfrm>
            <a:off x="1250166" y="5955116"/>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1197254"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1880006"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6" name="Connector 6"/>
          <p:cNvCxnSpPr/>
          <p:nvPr/>
        </p:nvCxnSpPr>
        <p:spPr>
          <a:xfrm>
            <a:off x="1951634" y="6029346"/>
            <a:ext cx="10254150" cy="0"/>
          </a:xfrm>
          <a:prstGeom prst="line">
            <a:avLst/>
          </a:prstGeom>
          <a:ln w="14288">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sp>
        <p:nvSpPr>
          <p:cNvPr id="7" name="TextBox 7"/>
          <p:cNvSpPr txBox="1"/>
          <p:nvPr/>
        </p:nvSpPr>
        <p:spPr>
          <a:xfrm>
            <a:off x="3574694" y="1913291"/>
            <a:ext cx="7776939"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掌握地图的放大、缩小和平移操作是进行空间分析的基础，能够帮助用户更好地观察和了解地理信息。</a:t>
            </a:r>
          </a:p>
        </p:txBody>
      </p:sp>
      <p:sp>
        <p:nvSpPr>
          <p:cNvPr id="8" name="TextBox 8"/>
          <p:cNvSpPr txBox="1"/>
          <p:nvPr/>
        </p:nvSpPr>
        <p:spPr>
          <a:xfrm>
            <a:off x="1197254" y="3971227"/>
            <a:ext cx="8029575" cy="7620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chemeClr val="accent1">
                    <a:alpha val="100000"/>
                  </a:schemeClr>
                </a:solidFill>
                <a:latin typeface="Microsoft Yahei"/>
                <a:ea typeface="Microsoft Yahei"/>
                <a:cs typeface="Microsoft Yahei"/>
              </a:rPr>
              <a:t>详细描述</a:t>
            </a:r>
          </a:p>
        </p:txBody>
      </p:sp>
      <p:sp>
        <p:nvSpPr>
          <p:cNvPr id="9" name="TextBox 9"/>
          <p:cNvSpPr txBox="1"/>
          <p:nvPr/>
        </p:nvSpPr>
        <p:spPr>
          <a:xfrm>
            <a:off x="1197254" y="4461419"/>
            <a:ext cx="7806355"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在ArcGIS中，可以使用工具栏上的放大、缩小和平移按钮来操作地图。通过鼠标滚轮也可以方便地进行缩放操作。平移操作可以通过按住鼠标右键并拖动地图来实现。这些操作有助于用户更好地观察和了解地理信息，为进一步的空间分析提供基础。</a:t>
            </a:r>
          </a:p>
        </p:txBody>
      </p:sp>
      <p:sp>
        <p:nvSpPr>
          <p:cNvPr id="10" name="AutoShape 10"/>
          <p:cNvSpPr/>
          <p:nvPr/>
        </p:nvSpPr>
        <p:spPr>
          <a:xfrm>
            <a:off x="3552256" y="3306002"/>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3499345" y="3306002"/>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4182096" y="3306002"/>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3" name="Connector 13"/>
          <p:cNvCxnSpPr/>
          <p:nvPr/>
        </p:nvCxnSpPr>
        <p:spPr>
          <a:xfrm>
            <a:off x="4253725" y="3380232"/>
            <a:ext cx="10254150" cy="0"/>
          </a:xfrm>
          <a:prstGeom prst="line">
            <a:avLst/>
          </a:prstGeom>
          <a:ln w="14288">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grpSp>
        <p:nvGrpSpPr>
          <p:cNvPr id="14" name="Group 14"/>
          <p:cNvGrpSpPr/>
          <p:nvPr/>
        </p:nvGrpSpPr>
        <p:grpSpPr>
          <a:xfrm>
            <a:off x="454963" y="93878"/>
            <a:ext cx="10641129" cy="914400"/>
            <a:chOff x="454963" y="93878"/>
            <a:chExt cx="10641129" cy="914400"/>
          </a:xfrm>
        </p:grpSpPr>
        <p:sp>
          <p:nvSpPr>
            <p:cNvPr id="15" name="AutoShape 15"/>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TextBox 35"/>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地图的放大、缩小和平移</a:t>
              </a:r>
            </a:p>
          </p:txBody>
        </p:sp>
      </p:gr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Freeform 2"/>
          <p:cNvSpPr/>
          <p:nvPr/>
        </p:nvSpPr>
        <p:spPr>
          <a:xfrm>
            <a:off x="647422" y="1416260"/>
            <a:ext cx="10787368" cy="4757506"/>
          </a:xfrm>
          <a:custGeom>
            <a:rect l="l" t="t" r="r" b="b"/>
            <a:pathLst>
              <a:path w="8427632" h="3716802">
                <a:moveTo>
                  <a:pt x="0" y="0"/>
                </a:moveTo>
                <a:lnTo>
                  <a:pt x="7963031" y="0"/>
                </a:lnTo>
                <a:quadBezTo>
                  <a:pt x="8427632" y="0"/>
                  <a:pt x="8427632" y="464600"/>
                </a:quadBezTo>
                <a:lnTo>
                  <a:pt x="8427632" y="3716802"/>
                </a:lnTo>
                <a:lnTo>
                  <a:pt x="464600" y="3716802"/>
                </a:lnTo>
                <a:quadBezTo>
                  <a:pt x="0" y="3716802"/>
                  <a:pt x="0" y="3252201"/>
                </a:quadBezTo>
                <a:lnTo>
                  <a:pt x="0" y="0"/>
                </a:lnTo>
                <a:close/>
              </a:path>
            </a:pathLst>
          </a:custGeom>
          <a:solidFill>
            <a:schemeClr val="accent2">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3" name="Connector 3"/>
          <p:cNvCxnSpPr/>
          <p:nvPr/>
        </p:nvCxnSpPr>
        <p:spPr>
          <a:xfrm flipH="1">
            <a:off x="6069242" y="1732467"/>
            <a:ext cx="0" cy="4116499"/>
          </a:xfrm>
          <a:prstGeom prst="line">
            <a:avLst/>
          </a:prstGeom>
          <a:ln w="9525">
            <a:solidFill>
              <a:schemeClr val="accent2">
                <a:lumMod val="20000"/>
                <a:lumOff val="80000"/>
              </a:schemeClr>
            </a:solidFill>
            <a:prstDash val="solid"/>
            <a:headEnd type="oval"/>
            <a:tailEnd type="oval"/>
          </a:ln>
        </p:spPr>
        <p:style>
          <a:lnRef idx="0">
            <a:schemeClr val="accent2"/>
          </a:lnRef>
          <a:fillRef idx="1">
            <a:schemeClr val="accent2"/>
          </a:fillRef>
          <a:effectRef idx="0">
            <a:schemeClr val="accent2"/>
          </a:effectRef>
          <a:fontRef idx="minor">
            <a:schemeClr val="lt1"/>
          </a:fontRef>
        </p:style>
      </p:cxnSp>
      <p:sp>
        <p:nvSpPr>
          <p:cNvPr id="4" name="TextBox 4"/>
          <p:cNvSpPr txBox="1"/>
          <p:nvPr/>
        </p:nvSpPr>
        <p:spPr>
          <a:xfrm>
            <a:off x="1262336" y="2877196"/>
            <a:ext cx="4218426" cy="28041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rgbClr val="FFFFFF">
                    <a:alpha val="100000"/>
                  </a:srgbClr>
                </a:solidFill>
                <a:latin typeface="Microsoft Yahei"/>
                <a:ea typeface="Microsoft Yahei"/>
                <a:cs typeface="Microsoft Yahei"/>
              </a:rPr>
              <a:t>了解和掌握地理坐标系和投影是进行地理信息分析和处理的关键，能够帮助用户更好地理解和处理地理数据。</a:t>
            </a:r>
          </a:p>
        </p:txBody>
      </p:sp>
      <p:sp>
        <p:nvSpPr>
          <p:cNvPr id="5" name="TextBox 5"/>
          <p:cNvSpPr txBox="1"/>
          <p:nvPr/>
        </p:nvSpPr>
        <p:spPr>
          <a:xfrm>
            <a:off x="1262336" y="1733458"/>
            <a:ext cx="4280121" cy="8532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2014" b="1">
                <a:solidFill>
                  <a:srgbClr val="FFFFFF">
                    <a:alpha val="100000"/>
                  </a:srgbClr>
                </a:solidFill>
                <a:latin typeface="Microsoft Yahei"/>
                <a:ea typeface="Microsoft Yahei"/>
                <a:cs typeface="Microsoft Yahei"/>
              </a:rPr>
              <a:t>总结词</a:t>
            </a:r>
          </a:p>
        </p:txBody>
      </p:sp>
      <p:sp>
        <p:nvSpPr>
          <p:cNvPr id="6" name="TextBox 6"/>
          <p:cNvSpPr txBox="1"/>
          <p:nvPr/>
        </p:nvSpPr>
        <p:spPr>
          <a:xfrm>
            <a:off x="6708503" y="2877196"/>
            <a:ext cx="4218426" cy="28041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rgbClr val="FFFFFF">
                    <a:alpha val="100000"/>
                  </a:srgbClr>
                </a:solidFill>
                <a:latin typeface="Microsoft Yahei"/>
                <a:ea typeface="Microsoft Yahei"/>
                <a:cs typeface="Microsoft Yahei"/>
              </a:rPr>
              <a:t>地理坐标系是用来确定地理要素的位置和关系的参照系统，包括经纬度坐标系和投影坐标系等。投影是将地球表面上的信息转换为平面上的信息的方法。在ArcGIS中，可以根据需要选择不同的坐标系和投影方法，以便更好地处理和分析地理数据。了解不同坐标系和投影的特点和应用场景，有助于用户更好地选择适合的方法，提高地理信息分析和处理的准确性。</a:t>
            </a:r>
          </a:p>
        </p:txBody>
      </p:sp>
      <p:sp>
        <p:nvSpPr>
          <p:cNvPr id="7" name="TextBox 7"/>
          <p:cNvSpPr txBox="1"/>
          <p:nvPr/>
        </p:nvSpPr>
        <p:spPr>
          <a:xfrm>
            <a:off x="6671927" y="1733458"/>
            <a:ext cx="4312633" cy="8532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2014" b="1">
                <a:solidFill>
                  <a:srgbClr val="FFFFFF">
                    <a:alpha val="100000"/>
                  </a:srgbClr>
                </a:solidFill>
                <a:latin typeface="Microsoft Yahei"/>
                <a:ea typeface="Microsoft Yahei"/>
                <a:cs typeface="Microsoft Yahei"/>
              </a:rPr>
              <a:t>详细描述</a:t>
            </a:r>
          </a:p>
        </p:txBody>
      </p:sp>
      <p:grpSp>
        <p:nvGrpSpPr>
          <p:cNvPr id="8" name="Group 8"/>
          <p:cNvGrpSpPr/>
          <p:nvPr/>
        </p:nvGrpSpPr>
        <p:grpSpPr>
          <a:xfrm>
            <a:off x="454963" y="93878"/>
            <a:ext cx="10641129" cy="914400"/>
            <a:chOff x="454963" y="93878"/>
            <a:chExt cx="10641129" cy="914400"/>
          </a:xfrm>
        </p:grpSpPr>
        <p:sp>
          <p:nvSpPr>
            <p:cNvPr id="9" name="AutoShape 9"/>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TextBox 29"/>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地理坐标系和投影</a:t>
              </a:r>
            </a:p>
          </p:txBody>
        </p:sp>
      </p:gr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grpSp>
        <p:nvGrpSpPr>
          <p:cNvPr id="2" name="Group 2"/>
          <p:cNvGrpSpPr/>
          <p:nvPr/>
        </p:nvGrpSpPr>
        <p:grpSpPr>
          <a:xfrm>
            <a:off x="1365325" y="1915064"/>
            <a:ext cx="7405389" cy="1138956"/>
            <a:chOff x="1365325" y="1915064"/>
            <a:chExt cx="7405389" cy="1138956"/>
          </a:xfrm>
        </p:grpSpPr>
        <p:sp>
          <p:nvSpPr>
            <p:cNvPr id="3" name="TextBox 3"/>
            <p:cNvSpPr txBox="1"/>
            <p:nvPr/>
          </p:nvSpPr>
          <p:spPr>
            <a:xfrm>
              <a:off x="1365325" y="1915064"/>
              <a:ext cx="7405389" cy="1138956"/>
            </a:xfrm>
            <a:prstGeom prst="rect">
              <a:avLst/>
            </a:prstGeom>
          </p:spPr>
          <p:txBody>
            <a:bodyPr vert="horz" wrap="square" lIns="66008" tIns="33052" rIns="66008" bIns="33052"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80000"/>
                </a:lnSpc>
              </a:pPr>
              <a:r>
                <a:rPr lang="en-US" sz="8400" b="1">
                  <a:solidFill>
                    <a:schemeClr val="accent3">
                      <a:alpha val="100000"/>
                    </a:schemeClr>
                  </a:solidFill>
                  <a:latin typeface="Microsoft Yahei"/>
                  <a:ea typeface="Microsoft Yahei"/>
                  <a:cs typeface="Microsoft Yahei"/>
                </a:rPr>
                <a:t>02</a:t>
              </a:r>
            </a:p>
          </p:txBody>
        </p:sp>
      </p:grpSp>
      <p:sp>
        <p:nvSpPr>
          <p:cNvPr id="4" name="TextBox 4"/>
          <p:cNvSpPr txBox="1"/>
          <p:nvPr/>
        </p:nvSpPr>
        <p:spPr>
          <a:xfrm>
            <a:off x="1365325" y="3174455"/>
            <a:ext cx="8888730" cy="180594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375"/>
              </a:spcBef>
            </a:pPr>
            <a:r>
              <a:rPr lang="en-US" sz="4500" b="1">
                <a:solidFill>
                  <a:schemeClr val="accent3">
                    <a:lumMod val="75000"/>
                    <a:alpha val="100000"/>
                  </a:schemeClr>
                </a:solidFill>
                <a:latin typeface="Microsoft Yahei"/>
                <a:ea typeface="Microsoft Yahei"/>
                <a:cs typeface="Microsoft Yahei"/>
              </a:rPr>
              <a:t>数据导入与导出</a:t>
            </a:r>
          </a:p>
        </p:txBody>
      </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1844212" y="1238585"/>
            <a:ext cx="8334375" cy="457200"/>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pPr>
            <a:r>
              <a:rPr lang="en-US" sz="1575" b="1">
                <a:solidFill>
                  <a:schemeClr val="accent1">
                    <a:alpha val="100000"/>
                  </a:schemeClr>
                </a:solidFill>
                <a:latin typeface="Microsoft Yahei"/>
                <a:ea typeface="Microsoft Yahei"/>
                <a:cs typeface="Microsoft Yahei"/>
              </a:rPr>
              <a:t>导入shapefile</a:t>
            </a:r>
          </a:p>
        </p:txBody>
      </p:sp>
      <p:sp>
        <p:nvSpPr>
          <p:cNvPr id="3" name="TextBox 3"/>
          <p:cNvSpPr txBox="1"/>
          <p:nvPr/>
        </p:nvSpPr>
        <p:spPr>
          <a:xfrm>
            <a:off x="1844212" y="3550787"/>
            <a:ext cx="8334375" cy="457200"/>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pPr>
            <a:r>
              <a:rPr lang="en-US" sz="1575" b="1">
                <a:solidFill>
                  <a:schemeClr val="accent1">
                    <a:alpha val="100000"/>
                  </a:schemeClr>
                </a:solidFill>
                <a:latin typeface="Microsoft Yahei"/>
                <a:ea typeface="Microsoft Yahei"/>
                <a:cs typeface="Microsoft Yahei"/>
              </a:rPr>
              <a:t>导入地理数据库</a:t>
            </a:r>
          </a:p>
        </p:txBody>
      </p:sp>
      <p:grpSp>
        <p:nvGrpSpPr>
          <p:cNvPr id="4" name="Group 4"/>
          <p:cNvGrpSpPr/>
          <p:nvPr/>
        </p:nvGrpSpPr>
        <p:grpSpPr>
          <a:xfrm>
            <a:off x="454963" y="93878"/>
            <a:ext cx="10641129" cy="914400"/>
            <a:chOff x="454963" y="93878"/>
            <a:chExt cx="10641129" cy="914400"/>
          </a:xfrm>
        </p:grpSpPr>
        <p:sp>
          <p:nvSpPr>
            <p:cNvPr id="5" name="AutoShape 5"/>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TextBox 25"/>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导入shapefile和地理数据库</a:t>
              </a:r>
            </a:p>
          </p:txBody>
        </p:sp>
      </p:grpSp>
      <p:sp>
        <p:nvSpPr>
          <p:cNvPr id="26" name="TextBox 26"/>
          <p:cNvSpPr txBox="1"/>
          <p:nvPr/>
        </p:nvSpPr>
        <p:spPr>
          <a:xfrm>
            <a:off x="1844212" y="3897132"/>
            <a:ext cx="8503576" cy="1682853"/>
          </a:xfrm>
          <a:prstGeom prst="rect">
            <a:avLst/>
          </a:prstGeom>
        </p:spPr>
        <p:txBody>
          <a:bodyPr vert="horz" wrap="square" lIns="95250" tIns="95250" rIns="47625" bIns="9525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spcBef>
                <a:spcPct val="0"/>
              </a:spcBef>
            </a:pPr>
            <a:r>
              <a:rPr lang="en-US" sz="1350">
                <a:solidFill>
                  <a:srgbClr val="020000">
                    <a:alpha val="100000"/>
                  </a:srgbClr>
                </a:solidFill>
                <a:latin typeface="Microsoft Yahei"/>
                <a:ea typeface="Microsoft Yahei"/>
                <a:cs typeface="Microsoft Yahei"/>
              </a:rPr>
              <a:t>ArcGIS支持多种地理数据库格式，如File Geodatabase、Personal Geodatabase等。可以通过"连接到数据库"或"添加数据"功能导入这些数据库中的要素和图层。</a:t>
            </a:r>
          </a:p>
        </p:txBody>
      </p:sp>
      <p:sp>
        <p:nvSpPr>
          <p:cNvPr id="27" name="TextBox 27"/>
          <p:cNvSpPr txBox="1"/>
          <p:nvPr/>
        </p:nvSpPr>
        <p:spPr>
          <a:xfrm>
            <a:off x="1844212" y="1585278"/>
            <a:ext cx="8503576" cy="1682853"/>
          </a:xfrm>
          <a:prstGeom prst="rect">
            <a:avLst/>
          </a:prstGeom>
        </p:spPr>
        <p:txBody>
          <a:bodyPr vert="horz" wrap="square" lIns="95250" tIns="95250" rIns="47625" bIns="9525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spcBef>
                <a:spcPct val="0"/>
              </a:spcBef>
            </a:pPr>
            <a:r>
              <a:rPr lang="en-US" sz="1350">
                <a:solidFill>
                  <a:srgbClr val="020000">
                    <a:alpha val="100000"/>
                  </a:srgbClr>
                </a:solidFill>
                <a:latin typeface="Microsoft Yahei"/>
                <a:ea typeface="Microsoft Yahei"/>
                <a:cs typeface="Microsoft Yahei"/>
              </a:rPr>
              <a:t>在ArcGIS中，可以通过"添加数据"功能导入shapefile格式的数据，这是最常见的数据格式之一，用于表示地理要素的几何形状和属性信息。</a:t>
            </a:r>
          </a:p>
        </p:txBody>
      </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alphaModFix amt="70000"/>
          </a:blip>
          <a:stretch>
            <a:fillRect/>
          </a:stretch>
        </p:blipFill>
        <p:spPr>
          <a:xfrm>
            <a:off x="939482" y="1415327"/>
            <a:ext cx="4843295" cy="4843295"/>
          </a:xfrm>
          <a:prstGeom prst="roundRect">
            <a:avLst/>
          </a:prstGeom>
        </p:spPr>
      </p:pic>
      <p:sp>
        <p:nvSpPr>
          <p:cNvPr id="3" name="TextBox 3"/>
          <p:cNvSpPr txBox="1"/>
          <p:nvPr/>
        </p:nvSpPr>
        <p:spPr>
          <a:xfrm>
            <a:off x="6261748" y="2005888"/>
            <a:ext cx="4762500" cy="1838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1350">
                <a:solidFill>
                  <a:schemeClr val="dk1">
                    <a:alpha val="100000"/>
                  </a:schemeClr>
                </a:solidFill>
                <a:latin typeface="Microsoft Yahei"/>
                <a:ea typeface="Microsoft Yahei"/>
                <a:cs typeface="Microsoft Yahei"/>
              </a:rPr>
              <a:t>在制作报告或展示时，经常需要将地图导出为图片格式，如JPEG、PNG等。在ArcGIS中，可以通过"文件"-&gt;"导出地图"功能，选择所需的格式和分辨率进行导出。</a:t>
            </a:r>
          </a:p>
        </p:txBody>
      </p:sp>
      <p:sp>
        <p:nvSpPr>
          <p:cNvPr id="4" name="TextBox 4"/>
          <p:cNvSpPr txBox="1"/>
          <p:nvPr/>
        </p:nvSpPr>
        <p:spPr>
          <a:xfrm>
            <a:off x="6261748" y="1352723"/>
            <a:ext cx="4638675" cy="8382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2014" b="1">
                <a:solidFill>
                  <a:schemeClr val="accent1">
                    <a:alpha val="100000"/>
                  </a:schemeClr>
                </a:solidFill>
                <a:latin typeface="Microsoft Yahei"/>
                <a:ea typeface="Microsoft Yahei"/>
                <a:cs typeface="Microsoft Yahei"/>
              </a:rPr>
              <a:t>导出为图片</a:t>
            </a:r>
          </a:p>
        </p:txBody>
      </p:sp>
      <p:sp>
        <p:nvSpPr>
          <p:cNvPr id="5" name="TextBox 5"/>
          <p:cNvSpPr txBox="1"/>
          <p:nvPr/>
        </p:nvSpPr>
        <p:spPr>
          <a:xfrm>
            <a:off x="6261748" y="4499375"/>
            <a:ext cx="4762500" cy="1838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1350">
                <a:solidFill>
                  <a:schemeClr val="dk1">
                    <a:alpha val="100000"/>
                  </a:schemeClr>
                </a:solidFill>
                <a:latin typeface="Microsoft Yahei"/>
                <a:ea typeface="Microsoft Yahei"/>
                <a:cs typeface="Microsoft Yahei"/>
              </a:rPr>
              <a:t>PDF是一种常用的文档格式，可以将地图导出为PDF文件，以便于分发和共享。在ArcGIS中，可以通过"文件"-&gt;"导出地图"功能，选择PDF格式进行导出。</a:t>
            </a:r>
          </a:p>
        </p:txBody>
      </p:sp>
      <p:sp>
        <p:nvSpPr>
          <p:cNvPr id="6" name="TextBox 6"/>
          <p:cNvSpPr txBox="1"/>
          <p:nvPr/>
        </p:nvSpPr>
        <p:spPr>
          <a:xfrm>
            <a:off x="6261748" y="3870593"/>
            <a:ext cx="5124450" cy="8382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2014" b="1">
                <a:solidFill>
                  <a:schemeClr val="accent1">
                    <a:alpha val="100000"/>
                  </a:schemeClr>
                </a:solidFill>
                <a:latin typeface="Microsoft Yahei"/>
                <a:ea typeface="Microsoft Yahei"/>
                <a:cs typeface="Microsoft Yahei"/>
              </a:rPr>
              <a:t>导出为PDF</a:t>
            </a:r>
          </a:p>
        </p:txBody>
      </p:sp>
      <p:grpSp>
        <p:nvGrpSpPr>
          <p:cNvPr id="7" name="Group 7"/>
          <p:cNvGrpSpPr/>
          <p:nvPr/>
        </p:nvGrpSpPr>
        <p:grpSpPr>
          <a:xfrm>
            <a:off x="454963" y="93878"/>
            <a:ext cx="10641129" cy="914400"/>
            <a:chOff x="454963" y="93878"/>
            <a:chExt cx="10641129" cy="914400"/>
          </a:xfrm>
        </p:grpSpPr>
        <p:sp>
          <p:nvSpPr>
            <p:cNvPr id="8" name="AutoShape 8"/>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TextBox 28"/>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导出地图为图片或PDF</a:t>
              </a:r>
            </a:p>
          </p:txBody>
        </p:sp>
      </p:gr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Freeform 2"/>
          <p:cNvSpPr/>
          <p:nvPr/>
        </p:nvSpPr>
        <p:spPr>
          <a:xfrm>
            <a:off x="4073227" y="1168478"/>
            <a:ext cx="455409" cy="206922"/>
          </a:xfrm>
          <a:custGeom>
            <a:rect l="l" t="t" r="r" b="b"/>
            <a:pathLst>
              <a:path w="1905000" h="1905000">
                <a:moveTo>
                  <a:pt x="0" y="0"/>
                </a:moveTo>
                <a:lnTo>
                  <a:pt x="1428750" y="0"/>
                </a:lnTo>
                <a:lnTo>
                  <a:pt x="1905000" y="1905000"/>
                </a:lnTo>
                <a:lnTo>
                  <a:pt x="476250" y="1905000"/>
                </a:lnTo>
                <a:lnTo>
                  <a:pt x="0" y="0"/>
                </a:lnTo>
                <a:close/>
              </a:path>
            </a:pathLst>
          </a:custGeom>
          <a:solidFill>
            <a:schemeClr val="accent2">
              <a:lumMod val="75000"/>
              <a:alpha val="5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472404" y="1375400"/>
            <a:ext cx="11247191" cy="4699510"/>
          </a:xfrm>
          <a:prstGeom prst="rect">
            <a:avLst/>
          </a:prstGeom>
          <a:solidFill>
            <a:schemeClr val="accent2">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4" name="Picture 4"/>
          <p:cNvPicPr>
            <a:picLocks noChangeAspect="1"/>
          </p:cNvPicPr>
          <p:nvPr/>
        </p:nvPicPr>
        <p:blipFill>
          <a:blip r:embed="rId2">
            <a:alphaModFix/>
          </a:blip>
          <a:srcRect l="25555" r="25555"/>
          <a:stretch>
            <a:fillRect/>
          </a:stretch>
        </p:blipFill>
        <p:spPr>
          <a:xfrm>
            <a:off x="740688" y="1168478"/>
            <a:ext cx="3679824" cy="4906431"/>
          </a:xfrm>
          <a:prstGeom prst="parallelogram">
            <a:avLst/>
          </a:prstGeom>
        </p:spPr>
      </p:pic>
      <p:sp>
        <p:nvSpPr>
          <p:cNvPr id="5" name="AutoShape 5"/>
          <p:cNvSpPr/>
          <p:nvPr/>
        </p:nvSpPr>
        <p:spPr>
          <a:xfrm>
            <a:off x="2499430" y="6236295"/>
            <a:ext cx="9220165" cy="67345"/>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483810" y="6236295"/>
            <a:ext cx="740059" cy="67345"/>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1375876" y="6200641"/>
            <a:ext cx="158719" cy="158719"/>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1607200" y="6207253"/>
            <a:ext cx="147382" cy="147382"/>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1827186" y="6213864"/>
            <a:ext cx="136045" cy="136045"/>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2027323" y="6220476"/>
            <a:ext cx="124708" cy="12470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2224635" y="6214895"/>
            <a:ext cx="113371" cy="113371"/>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TextBox 12"/>
          <p:cNvSpPr txBox="1"/>
          <p:nvPr/>
        </p:nvSpPr>
        <p:spPr>
          <a:xfrm>
            <a:off x="4754880" y="1727606"/>
            <a:ext cx="6467541" cy="75590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rgbClr val="FFFFFF">
                    <a:alpha val="100000"/>
                  </a:srgbClr>
                </a:solidFill>
                <a:latin typeface="Microsoft Yahei"/>
                <a:ea typeface="Microsoft Yahei"/>
                <a:cs typeface="Microsoft Yahei"/>
              </a:rPr>
              <a:t>导入CSV数据</a:t>
            </a:r>
          </a:p>
        </p:txBody>
      </p:sp>
      <p:sp>
        <p:nvSpPr>
          <p:cNvPr id="13" name="TextBox 13"/>
          <p:cNvSpPr txBox="1"/>
          <p:nvPr/>
        </p:nvSpPr>
        <p:spPr>
          <a:xfrm>
            <a:off x="4754880" y="2304006"/>
            <a:ext cx="6240618"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rgbClr val="FFFFFF">
                    <a:alpha val="100000"/>
                  </a:srgbClr>
                </a:solidFill>
                <a:latin typeface="Microsoft Yahei"/>
                <a:ea typeface="Microsoft Yahei"/>
                <a:cs typeface="Microsoft Yahei"/>
              </a:rPr>
              <a:t>CSV（逗号分隔值）是一种常见的数据格式，可以用于存储表格数据。在ArcGIS中，可以通过"添加数据"功能导入CSV文件，将其转换为表格或图形形式。</a:t>
            </a:r>
          </a:p>
        </p:txBody>
      </p:sp>
      <p:sp>
        <p:nvSpPr>
          <p:cNvPr id="14" name="TextBox 14"/>
          <p:cNvSpPr txBox="1"/>
          <p:nvPr/>
        </p:nvSpPr>
        <p:spPr>
          <a:xfrm>
            <a:off x="4754880" y="3783405"/>
            <a:ext cx="6240618" cy="75590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rgbClr val="FFFFFF">
                    <a:alpha val="100000"/>
                  </a:srgbClr>
                </a:solidFill>
                <a:latin typeface="Microsoft Yahei"/>
                <a:ea typeface="Microsoft Yahei"/>
                <a:cs typeface="Microsoft Yahei"/>
              </a:rPr>
              <a:t>导出CSV数据</a:t>
            </a:r>
          </a:p>
        </p:txBody>
      </p:sp>
      <p:sp>
        <p:nvSpPr>
          <p:cNvPr id="15" name="TextBox 15"/>
          <p:cNvSpPr txBox="1"/>
          <p:nvPr/>
        </p:nvSpPr>
        <p:spPr>
          <a:xfrm>
            <a:off x="4754880" y="4436820"/>
            <a:ext cx="6240618"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rgbClr val="FFFFFF">
                    <a:alpha val="100000"/>
                  </a:srgbClr>
                </a:solidFill>
                <a:latin typeface="Microsoft Yahei"/>
                <a:ea typeface="Microsoft Yahei"/>
                <a:cs typeface="Microsoft Yahei"/>
              </a:rPr>
              <a:t>在ArcGIS中，可以将表格或图形数据导出为CSV格式，以便在其他软件中进行进一步处理和分析。可以通过"文件"-&gt;"导出数据"功能，选择CSV格式进行导出。</a:t>
            </a:r>
          </a:p>
        </p:txBody>
      </p:sp>
      <p:grpSp>
        <p:nvGrpSpPr>
          <p:cNvPr id="16" name="Group 16"/>
          <p:cNvGrpSpPr/>
          <p:nvPr/>
        </p:nvGrpSpPr>
        <p:grpSpPr>
          <a:xfrm>
            <a:off x="454963" y="93878"/>
            <a:ext cx="10641129" cy="914400"/>
            <a:chOff x="454963" y="93878"/>
            <a:chExt cx="10641129" cy="914400"/>
          </a:xfrm>
        </p:grpSpPr>
        <p:sp>
          <p:nvSpPr>
            <p:cNvPr id="17" name="AutoShape 1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TextBox 3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导入和导出CSV数据</a:t>
              </a:r>
            </a:p>
          </p:txBody>
        </p:sp>
      </p:gr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grpSp>
        <p:nvGrpSpPr>
          <p:cNvPr id="2" name="Group 2"/>
          <p:cNvGrpSpPr/>
          <p:nvPr/>
        </p:nvGrpSpPr>
        <p:grpSpPr>
          <a:xfrm>
            <a:off x="1365325" y="1915064"/>
            <a:ext cx="7405389" cy="1138956"/>
            <a:chOff x="1365325" y="1915064"/>
            <a:chExt cx="7405389" cy="1138956"/>
          </a:xfrm>
        </p:grpSpPr>
        <p:sp>
          <p:nvSpPr>
            <p:cNvPr id="3" name="TextBox 3"/>
            <p:cNvSpPr txBox="1"/>
            <p:nvPr/>
          </p:nvSpPr>
          <p:spPr>
            <a:xfrm>
              <a:off x="1365325" y="1915064"/>
              <a:ext cx="7405389" cy="1138956"/>
            </a:xfrm>
            <a:prstGeom prst="rect">
              <a:avLst/>
            </a:prstGeom>
          </p:spPr>
          <p:txBody>
            <a:bodyPr vert="horz" wrap="square" lIns="66008" tIns="33052" rIns="66008" bIns="33052"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80000"/>
                </a:lnSpc>
              </a:pPr>
              <a:r>
                <a:rPr lang="en-US" sz="8400" b="1">
                  <a:solidFill>
                    <a:schemeClr val="accent3">
                      <a:alpha val="100000"/>
                    </a:schemeClr>
                  </a:solidFill>
                  <a:latin typeface="Microsoft Yahei"/>
                  <a:ea typeface="Microsoft Yahei"/>
                  <a:cs typeface="Microsoft Yahei"/>
                </a:rPr>
                <a:t>03</a:t>
              </a:r>
            </a:p>
          </p:txBody>
        </p:sp>
      </p:grpSp>
      <p:sp>
        <p:nvSpPr>
          <p:cNvPr id="4" name="TextBox 4"/>
          <p:cNvSpPr txBox="1"/>
          <p:nvPr/>
        </p:nvSpPr>
        <p:spPr>
          <a:xfrm>
            <a:off x="1365325" y="3174455"/>
            <a:ext cx="8888730" cy="180594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375"/>
              </a:spcBef>
            </a:pPr>
            <a:r>
              <a:rPr lang="en-US" sz="4500" b="1">
                <a:solidFill>
                  <a:schemeClr val="accent3">
                    <a:lumMod val="75000"/>
                    <a:alpha val="100000"/>
                  </a:schemeClr>
                </a:solidFill>
                <a:latin typeface="Microsoft Yahei"/>
                <a:ea typeface="Microsoft Yahei"/>
                <a:cs typeface="Microsoft Yahei"/>
              </a:rPr>
              <a:t>空间查询与分析</a:t>
            </a:r>
          </a:p>
        </p:txBody>
      </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866575" y="1250443"/>
            <a:ext cx="10458850" cy="2438400"/>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1300074" y="2175786"/>
            <a:ext cx="9582906"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rgbClr val="FFFFFF">
                    <a:alpha val="100000"/>
                  </a:srgbClr>
                </a:solidFill>
                <a:latin typeface="Microsoft Yahei"/>
                <a:ea typeface="Microsoft Yahei"/>
                <a:cs typeface="Microsoft Yahei"/>
              </a:rPr>
              <a:t>缓冲区分析是通过创建地理对象周围的缓冲区来评估空间关系的过程。</a:t>
            </a:r>
          </a:p>
        </p:txBody>
      </p:sp>
      <p:sp>
        <p:nvSpPr>
          <p:cNvPr id="4" name="TextBox 4"/>
          <p:cNvSpPr txBox="1"/>
          <p:nvPr/>
        </p:nvSpPr>
        <p:spPr>
          <a:xfrm>
            <a:off x="1300074" y="1380567"/>
            <a:ext cx="9417017" cy="8532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2014" b="1">
                <a:solidFill>
                  <a:srgbClr val="FFFFFF">
                    <a:alpha val="100000"/>
                  </a:srgbClr>
                </a:solidFill>
                <a:latin typeface="Microsoft Yahei"/>
                <a:ea typeface="Microsoft Yahei"/>
                <a:cs typeface="Microsoft Yahei"/>
              </a:rPr>
              <a:t>总结词</a:t>
            </a:r>
          </a:p>
        </p:txBody>
      </p:sp>
      <p:sp>
        <p:nvSpPr>
          <p:cNvPr id="5" name="AutoShape 5"/>
          <p:cNvSpPr/>
          <p:nvPr/>
        </p:nvSpPr>
        <p:spPr>
          <a:xfrm>
            <a:off x="866575" y="3952506"/>
            <a:ext cx="10458850" cy="2438400"/>
          </a:xfrm>
          <a:prstGeom prst="roundRect">
            <a:avLst/>
          </a:pr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TextBox 6"/>
          <p:cNvSpPr txBox="1"/>
          <p:nvPr/>
        </p:nvSpPr>
        <p:spPr>
          <a:xfrm>
            <a:off x="1287882" y="4870218"/>
            <a:ext cx="9582150"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accent1">
                    <a:lumMod val="50000"/>
                    <a:alpha val="100000"/>
                  </a:schemeClr>
                </a:solidFill>
                <a:latin typeface="Microsoft Yahei"/>
                <a:ea typeface="Microsoft Yahei"/>
                <a:cs typeface="Microsoft Yahei"/>
              </a:rPr>
              <a:t>在ArcGIS中，可以使用缓冲区分析工具来创建地理对象周围的缓冲区，以便分析空间关系和进行空间查询。例如，可以创建一个点要素的缓冲区，然后分析缓冲区内的其他要素，以确定它们之间的空间关系。</a:t>
            </a:r>
          </a:p>
        </p:txBody>
      </p:sp>
      <p:sp>
        <p:nvSpPr>
          <p:cNvPr id="7" name="TextBox 7"/>
          <p:cNvSpPr txBox="1"/>
          <p:nvPr/>
        </p:nvSpPr>
        <p:spPr>
          <a:xfrm>
            <a:off x="1287882" y="4099383"/>
            <a:ext cx="9677400" cy="7239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2014" b="1">
                <a:solidFill>
                  <a:schemeClr val="accent1">
                    <a:alpha val="100000"/>
                  </a:schemeClr>
                </a:solidFill>
                <a:latin typeface="Microsoft Yahei"/>
                <a:ea typeface="Microsoft Yahei"/>
                <a:cs typeface="Microsoft Yahei"/>
              </a:rPr>
              <a:t>详细描述</a:t>
            </a:r>
          </a:p>
        </p:txBody>
      </p:sp>
      <p:cxnSp>
        <p:nvCxnSpPr>
          <p:cNvPr id="8" name="Connector 8"/>
          <p:cNvCxnSpPr/>
          <p:nvPr/>
        </p:nvCxnSpPr>
        <p:spPr>
          <a:xfrm>
            <a:off x="1473659" y="4829453"/>
            <a:ext cx="9220298" cy="0"/>
          </a:xfrm>
          <a:prstGeom prst="line">
            <a:avLst/>
          </a:prstGeom>
          <a:ln w="9525">
            <a:solidFill>
              <a:schemeClr val="accent1"/>
            </a:solidFill>
            <a:prstDash val="solid"/>
            <a:headEnd type="oval"/>
            <a:tailEnd type="none"/>
          </a:ln>
        </p:spPr>
        <p:style>
          <a:lnRef idx="0">
            <a:schemeClr val="accent1"/>
          </a:lnRef>
          <a:fillRef idx="1">
            <a:schemeClr val="accent1"/>
          </a:fillRef>
          <a:effectRef idx="0">
            <a:schemeClr val="accent1"/>
          </a:effectRef>
          <a:fontRef idx="minor">
            <a:schemeClr val="lt1"/>
          </a:fontRef>
        </p:style>
      </p:cxnSp>
      <p:cxnSp>
        <p:nvCxnSpPr>
          <p:cNvPr id="9" name="Connector 9"/>
          <p:cNvCxnSpPr/>
          <p:nvPr/>
        </p:nvCxnSpPr>
        <p:spPr>
          <a:xfrm>
            <a:off x="1481378" y="2175786"/>
            <a:ext cx="9220298" cy="0"/>
          </a:xfrm>
          <a:prstGeom prst="line">
            <a:avLst/>
          </a:prstGeom>
          <a:ln w="9525">
            <a:solidFill>
              <a:schemeClr val="accent1">
                <a:lumMod val="20000"/>
                <a:lumOff val="80000"/>
              </a:schemeClr>
            </a:solidFill>
            <a:prstDash val="solid"/>
            <a:headEnd type="oval"/>
            <a:tailEnd type="none"/>
          </a:ln>
        </p:spPr>
        <p:style>
          <a:lnRef idx="0">
            <a:schemeClr val="accent1"/>
          </a:lnRef>
          <a:fillRef idx="1">
            <a:schemeClr val="accent1"/>
          </a:fillRef>
          <a:effectRef idx="0">
            <a:schemeClr val="accent1"/>
          </a:effectRef>
          <a:fontRef idx="minor">
            <a:schemeClr val="lt1"/>
          </a:fontRef>
        </p:style>
      </p:cxnSp>
      <p:grpSp>
        <p:nvGrpSpPr>
          <p:cNvPr id="10" name="Group 10"/>
          <p:cNvGrpSpPr/>
          <p:nvPr/>
        </p:nvGrpSpPr>
        <p:grpSpPr>
          <a:xfrm>
            <a:off x="454963" y="93878"/>
            <a:ext cx="10641129" cy="914400"/>
            <a:chOff x="454963" y="93878"/>
            <a:chExt cx="10641129" cy="914400"/>
          </a:xfrm>
        </p:grpSpPr>
        <p:sp>
          <p:nvSpPr>
            <p:cNvPr id="11" name="AutoShape 11"/>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TextBox 31"/>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缓冲区分析</a:t>
              </a:r>
            </a:p>
          </p:txBody>
        </p:sp>
      </p:gr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6185766" y="1751287"/>
            <a:ext cx="5242663" cy="4234459"/>
          </a:xfrm>
          <a:prstGeom prst="roundRect">
            <a:avLst/>
          </a:prstGeom>
          <a:solidFill>
            <a:schemeClr val="accent2">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763571" y="1751287"/>
            <a:ext cx="5242663" cy="4234459"/>
          </a:xfrm>
          <a:prstGeom prst="round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4530718" y="2430558"/>
            <a:ext cx="3130564" cy="3130564"/>
          </a:xfrm>
          <a:prstGeom prst="ellipse">
            <a:avLst/>
          </a:prstGeom>
          <a:solidFill>
            <a:srgbClr val="FFFFFF">
              <a:alpha val="5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4721546" y="2621386"/>
            <a:ext cx="2748908" cy="2748908"/>
          </a:xfrm>
          <a:prstGeom prst="ellipse">
            <a:avLst/>
          </a:prstGeom>
          <a:solidFill>
            <a:schemeClr val="accent3">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TextBox 6"/>
          <p:cNvSpPr txBox="1"/>
          <p:nvPr/>
        </p:nvSpPr>
        <p:spPr>
          <a:xfrm>
            <a:off x="4879259" y="2959520"/>
            <a:ext cx="2253950" cy="207264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7650" b="1">
                <a:solidFill>
                  <a:srgbClr val="FFFFFF">
                    <a:alpha val="100000"/>
                  </a:srgbClr>
                </a:solidFill>
                <a:latin typeface="Microsoft Yahei"/>
                <a:ea typeface="Microsoft Yahei"/>
                <a:cs typeface="Microsoft Yahei"/>
              </a:rPr>
              <a:t>VS</a:t>
            </a:r>
          </a:p>
        </p:txBody>
      </p:sp>
      <p:cxnSp>
        <p:nvCxnSpPr>
          <p:cNvPr id="7" name="Connector 7"/>
          <p:cNvCxnSpPr/>
          <p:nvPr/>
        </p:nvCxnSpPr>
        <p:spPr>
          <a:xfrm>
            <a:off x="1214515" y="2855191"/>
            <a:ext cx="2856056" cy="0"/>
          </a:xfrm>
          <a:prstGeom prst="line">
            <a:avLst/>
          </a:prstGeom>
          <a:ln w="9525">
            <a:solidFill>
              <a:srgbClr val="FFFFFF">
                <a:alpha val="100000"/>
              </a:srgbClr>
            </a:solidFill>
            <a:prstDash val="solid"/>
            <a:headEnd type="oval"/>
            <a:tailEnd type="none"/>
          </a:ln>
        </p:spPr>
      </p:cxnSp>
      <p:sp>
        <p:nvSpPr>
          <p:cNvPr id="8" name="TextBox 8"/>
          <p:cNvSpPr txBox="1"/>
          <p:nvPr/>
        </p:nvSpPr>
        <p:spPr>
          <a:xfrm>
            <a:off x="1085072" y="2931894"/>
            <a:ext cx="3263018" cy="28041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rgbClr val="FFFFFF">
                    <a:alpha val="100000"/>
                  </a:srgbClr>
                </a:solidFill>
                <a:latin typeface="Microsoft Yahei"/>
                <a:ea typeface="Microsoft Yahei"/>
                <a:cs typeface="Microsoft Yahei"/>
              </a:rPr>
              <a:t>叠加分析是将两个或多个地理图层进行叠加，以识别和提取它们的共同特征的过程。</a:t>
            </a:r>
          </a:p>
        </p:txBody>
      </p:sp>
      <p:sp>
        <p:nvSpPr>
          <p:cNvPr id="9" name="TextBox 9"/>
          <p:cNvSpPr txBox="1"/>
          <p:nvPr/>
        </p:nvSpPr>
        <p:spPr>
          <a:xfrm>
            <a:off x="6389233" y="2064798"/>
            <a:ext cx="4714875" cy="7239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50000"/>
              </a:lnSpc>
            </a:pPr>
            <a:r>
              <a:rPr lang="en-US" sz="2014" b="1">
                <a:solidFill>
                  <a:schemeClr val="accent1">
                    <a:alpha val="100000"/>
                  </a:schemeClr>
                </a:solidFill>
                <a:latin typeface="Microsoft Yahei"/>
                <a:ea typeface="Microsoft Yahei"/>
                <a:cs typeface="Microsoft Yahei"/>
              </a:rPr>
              <a:t>详细描述</a:t>
            </a:r>
          </a:p>
        </p:txBody>
      </p:sp>
      <p:cxnSp>
        <p:nvCxnSpPr>
          <p:cNvPr id="10" name="Connector 10"/>
          <p:cNvCxnSpPr/>
          <p:nvPr/>
        </p:nvCxnSpPr>
        <p:spPr>
          <a:xfrm>
            <a:off x="8117660" y="2855191"/>
            <a:ext cx="2856056" cy="0"/>
          </a:xfrm>
          <a:prstGeom prst="line">
            <a:avLst/>
          </a:prstGeom>
          <a:ln w="9525">
            <a:solidFill>
              <a:schemeClr val="accent1"/>
            </a:solidFill>
            <a:prstDash val="solid"/>
            <a:headEnd type="none"/>
            <a:tailEnd type="oval"/>
          </a:ln>
        </p:spPr>
        <p:style>
          <a:lnRef idx="0">
            <a:schemeClr val="accent1"/>
          </a:lnRef>
          <a:fillRef idx="1">
            <a:schemeClr val="accent1"/>
          </a:fillRef>
          <a:effectRef idx="0">
            <a:schemeClr val="accent1"/>
          </a:effectRef>
          <a:fontRef idx="minor">
            <a:schemeClr val="lt1"/>
          </a:fontRef>
        </p:style>
      </p:cxnSp>
      <p:sp>
        <p:nvSpPr>
          <p:cNvPr id="11" name="TextBox 11"/>
          <p:cNvSpPr txBox="1"/>
          <p:nvPr/>
        </p:nvSpPr>
        <p:spPr>
          <a:xfrm>
            <a:off x="7817683" y="2931894"/>
            <a:ext cx="3286125" cy="2819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accent1">
                    <a:lumMod val="50000"/>
                    <a:alpha val="100000"/>
                  </a:schemeClr>
                </a:solidFill>
                <a:latin typeface="Microsoft Yahei"/>
                <a:ea typeface="Microsoft Yahei"/>
                <a:cs typeface="Microsoft Yahei"/>
              </a:rPr>
              <a:t>在ArcGIS中，可以使用叠加分析工具将两个或多个地理图层进行叠加，以识别它们的共同特征。例如，可以将一个道路图层和一个地形图层进行叠加，以识别哪些道路位于山区或平原地区。</a:t>
            </a:r>
          </a:p>
        </p:txBody>
      </p:sp>
      <p:sp>
        <p:nvSpPr>
          <p:cNvPr id="12" name="TextBox 12"/>
          <p:cNvSpPr txBox="1"/>
          <p:nvPr/>
        </p:nvSpPr>
        <p:spPr>
          <a:xfrm>
            <a:off x="1085072" y="2064798"/>
            <a:ext cx="4150786" cy="8532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2014" b="1">
                <a:solidFill>
                  <a:srgbClr val="FFFFFF">
                    <a:alpha val="100000"/>
                  </a:srgbClr>
                </a:solidFill>
                <a:latin typeface="Microsoft Yahei"/>
                <a:ea typeface="Microsoft Yahei"/>
                <a:cs typeface="Microsoft Yahei"/>
              </a:rPr>
              <a:t>总结词</a:t>
            </a:r>
          </a:p>
        </p:txBody>
      </p:sp>
      <p:grpSp>
        <p:nvGrpSpPr>
          <p:cNvPr id="13" name="Group 13"/>
          <p:cNvGrpSpPr/>
          <p:nvPr/>
        </p:nvGrpSpPr>
        <p:grpSpPr>
          <a:xfrm>
            <a:off x="454963" y="93878"/>
            <a:ext cx="10641129" cy="914400"/>
            <a:chOff x="454963" y="93878"/>
            <a:chExt cx="10641129" cy="914400"/>
          </a:xfrm>
        </p:grpSpPr>
        <p:sp>
          <p:nvSpPr>
            <p:cNvPr id="14" name="AutoShape 14"/>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TextBox 34"/>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叠加分析</a:t>
              </a:r>
            </a:p>
          </p:txBody>
        </p:sp>
      </p:grpSp>
    </p:spTree>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469632" y="2076770"/>
            <a:ext cx="1303226" cy="1303226"/>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10405045" y="2076770"/>
            <a:ext cx="1347972" cy="1347972"/>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4" name="Connector 4"/>
          <p:cNvCxnSpPr/>
          <p:nvPr/>
        </p:nvCxnSpPr>
        <p:spPr>
          <a:xfrm>
            <a:off x="2099221" y="2318568"/>
            <a:ext cx="3468643" cy="0"/>
          </a:xfrm>
          <a:prstGeom prst="line">
            <a:avLst/>
          </a:prstGeom>
          <a:ln w="9525">
            <a:solidFill>
              <a:schemeClr val="accent2"/>
            </a:solidFill>
            <a:prstDash val="solid"/>
            <a:headEnd type="oval"/>
            <a:tailEnd type="none"/>
          </a:ln>
        </p:spPr>
        <p:style>
          <a:lnRef idx="0">
            <a:schemeClr val="accent2"/>
          </a:lnRef>
          <a:fillRef idx="1">
            <a:schemeClr val="accent2"/>
          </a:fillRef>
          <a:effectRef idx="0">
            <a:schemeClr val="accent2"/>
          </a:effectRef>
          <a:fontRef idx="minor">
            <a:schemeClr val="lt1"/>
          </a:fontRef>
        </p:style>
      </p:cxnSp>
      <p:sp>
        <p:nvSpPr>
          <p:cNvPr id="5" name="TextBox 5"/>
          <p:cNvSpPr txBox="1"/>
          <p:nvPr/>
        </p:nvSpPr>
        <p:spPr>
          <a:xfrm>
            <a:off x="1964092" y="2344711"/>
            <a:ext cx="3829140" cy="353568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密度分析是通过计算地理对象在空间中的分布密度来评估空间关系的过程。</a:t>
            </a:r>
          </a:p>
        </p:txBody>
      </p:sp>
      <p:cxnSp>
        <p:nvCxnSpPr>
          <p:cNvPr id="6" name="Connector 6"/>
          <p:cNvCxnSpPr/>
          <p:nvPr/>
        </p:nvCxnSpPr>
        <p:spPr>
          <a:xfrm>
            <a:off x="6516784" y="2318568"/>
            <a:ext cx="3468643" cy="0"/>
          </a:xfrm>
          <a:prstGeom prst="line">
            <a:avLst/>
          </a:prstGeom>
          <a:ln w="9525">
            <a:solidFill>
              <a:schemeClr val="accent2"/>
            </a:solidFill>
            <a:prstDash val="solid"/>
            <a:headEnd type="oval"/>
            <a:tailEnd type="none"/>
          </a:ln>
        </p:spPr>
        <p:style>
          <a:lnRef idx="0">
            <a:schemeClr val="accent2"/>
          </a:lnRef>
          <a:fillRef idx="1">
            <a:schemeClr val="accent2"/>
          </a:fillRef>
          <a:effectRef idx="0">
            <a:schemeClr val="accent2"/>
          </a:effectRef>
          <a:fontRef idx="minor">
            <a:schemeClr val="lt1"/>
          </a:fontRef>
        </p:style>
      </p:cxnSp>
      <p:sp>
        <p:nvSpPr>
          <p:cNvPr id="7" name="TextBox 7"/>
          <p:cNvSpPr txBox="1"/>
          <p:nvPr/>
        </p:nvSpPr>
        <p:spPr>
          <a:xfrm>
            <a:off x="6381655" y="2344711"/>
            <a:ext cx="3829140" cy="353568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在ArcGIS中，可以使用密度分析工具来计算地理对象在空间中的分布密度。例如，可以计算一个区域内的点要素密度，以确定哪些区域的人口密度较高或较低。密度分析可以帮助了解空间分布特征和趋势，并用于规划和管理资源分配。</a:t>
            </a:r>
          </a:p>
        </p:txBody>
      </p:sp>
      <p:sp>
        <p:nvSpPr>
          <p:cNvPr id="8" name="TextBox 8"/>
          <p:cNvSpPr txBox="1"/>
          <p:nvPr/>
        </p:nvSpPr>
        <p:spPr>
          <a:xfrm>
            <a:off x="1964092" y="1532038"/>
            <a:ext cx="4019550" cy="695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014" b="1">
                <a:solidFill>
                  <a:schemeClr val="accent1">
                    <a:alpha val="100000"/>
                  </a:schemeClr>
                </a:solidFill>
                <a:latin typeface="Microsoft Yahei"/>
                <a:ea typeface="Microsoft Yahei"/>
                <a:cs typeface="Microsoft Yahei"/>
              </a:rPr>
              <a:t>总结词</a:t>
            </a:r>
          </a:p>
        </p:txBody>
      </p:sp>
      <p:sp>
        <p:nvSpPr>
          <p:cNvPr id="9" name="TextBox 9"/>
          <p:cNvSpPr txBox="1"/>
          <p:nvPr/>
        </p:nvSpPr>
        <p:spPr>
          <a:xfrm>
            <a:off x="6381655" y="1532038"/>
            <a:ext cx="4019550" cy="695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014" b="1">
                <a:solidFill>
                  <a:schemeClr val="accent1">
                    <a:alpha val="100000"/>
                  </a:schemeClr>
                </a:solidFill>
                <a:latin typeface="Microsoft Yahei"/>
                <a:ea typeface="Microsoft Yahei"/>
                <a:cs typeface="Microsoft Yahei"/>
              </a:rPr>
              <a:t>详细描述</a:t>
            </a:r>
          </a:p>
        </p:txBody>
      </p:sp>
      <p:sp>
        <p:nvSpPr>
          <p:cNvPr id="10" name="Freeform 10"/>
          <p:cNvSpPr/>
          <p:nvPr/>
        </p:nvSpPr>
        <p:spPr>
          <a:xfrm>
            <a:off x="10761443" y="2433168"/>
            <a:ext cx="635177" cy="635177"/>
          </a:xfrm>
          <a:custGeom>
            <a:rect l="l" t="t" r="r" b="b"/>
            <a:pathLst>
              <a:path w="304800" h="304800">
                <a:moveTo>
                  <a:pt x="0" y="209550"/>
                </a:moveTo>
                <a:lnTo>
                  <a:pt x="152410" y="247650"/>
                </a:lnTo>
                <a:lnTo>
                  <a:pt x="304800" y="209550"/>
                </a:lnTo>
                <a:lnTo>
                  <a:pt x="304800" y="247650"/>
                </a:lnTo>
                <a:lnTo>
                  <a:pt x="152410" y="285750"/>
                </a:lnTo>
                <a:lnTo>
                  <a:pt x="0" y="247650"/>
                </a:lnTo>
                <a:close/>
                <a:moveTo>
                  <a:pt x="0" y="133350"/>
                </a:moveTo>
                <a:lnTo>
                  <a:pt x="152410" y="171450"/>
                </a:lnTo>
                <a:lnTo>
                  <a:pt x="304800" y="133350"/>
                </a:lnTo>
                <a:lnTo>
                  <a:pt x="304800" y="171450"/>
                </a:lnTo>
                <a:lnTo>
                  <a:pt x="152410" y="209550"/>
                </a:lnTo>
                <a:lnTo>
                  <a:pt x="0" y="171450"/>
                </a:lnTo>
                <a:close/>
                <a:moveTo>
                  <a:pt x="0" y="57150"/>
                </a:moveTo>
                <a:lnTo>
                  <a:pt x="152410" y="19050"/>
                </a:lnTo>
                <a:lnTo>
                  <a:pt x="304800" y="57150"/>
                </a:lnTo>
                <a:lnTo>
                  <a:pt x="304800" y="95250"/>
                </a:lnTo>
                <a:lnTo>
                  <a:pt x="152410" y="133350"/>
                </a:lnTo>
                <a:lnTo>
                  <a:pt x="0" y="9525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Freeform 11"/>
          <p:cNvSpPr/>
          <p:nvPr/>
        </p:nvSpPr>
        <p:spPr>
          <a:xfrm>
            <a:off x="794451" y="2401589"/>
            <a:ext cx="653588" cy="653588"/>
          </a:xfrm>
          <a:custGeom>
            <a:rect l="l" t="t" r="r" b="b"/>
            <a:pathLst>
              <a:path w="304800" h="304800">
                <a:moveTo>
                  <a:pt x="304800" y="171155"/>
                </a:moveTo>
                <a:lnTo>
                  <a:pt x="304800" y="133055"/>
                </a:lnTo>
                <a:lnTo>
                  <a:pt x="259261" y="114081"/>
                </a:lnTo>
                <a:cubicBezTo>
                  <a:pt x="257994" y="110509"/>
                  <a:pt x="256661" y="107051"/>
                  <a:pt x="255022" y="103661"/>
                </a:cubicBezTo>
                <a:lnTo>
                  <a:pt x="273406" y="57893"/>
                </a:lnTo>
                <a:lnTo>
                  <a:pt x="246459" y="30956"/>
                </a:lnTo>
                <a:lnTo>
                  <a:pt x="201101" y="49635"/>
                </a:lnTo>
                <a:cubicBezTo>
                  <a:pt x="197644" y="47958"/>
                  <a:pt x="194110" y="46549"/>
                  <a:pt x="190462" y="45244"/>
                </a:cubicBezTo>
                <a:lnTo>
                  <a:pt x="171155" y="0"/>
                </a:lnTo>
                <a:lnTo>
                  <a:pt x="133055" y="0"/>
                </a:lnTo>
                <a:lnTo>
                  <a:pt x="114224" y="45091"/>
                </a:lnTo>
                <a:cubicBezTo>
                  <a:pt x="110433" y="46434"/>
                  <a:pt x="106785" y="47844"/>
                  <a:pt x="103175" y="49559"/>
                </a:cubicBezTo>
                <a:lnTo>
                  <a:pt x="57893" y="31366"/>
                </a:lnTo>
                <a:lnTo>
                  <a:pt x="30956" y="58303"/>
                </a:lnTo>
                <a:lnTo>
                  <a:pt x="49416" y="103175"/>
                </a:lnTo>
                <a:cubicBezTo>
                  <a:pt x="47625" y="106861"/>
                  <a:pt x="46177" y="110614"/>
                  <a:pt x="44796" y="114491"/>
                </a:cubicBezTo>
                <a:lnTo>
                  <a:pt x="0" y="133645"/>
                </a:lnTo>
                <a:lnTo>
                  <a:pt x="0" y="171745"/>
                </a:lnTo>
                <a:lnTo>
                  <a:pt x="44834" y="190424"/>
                </a:lnTo>
                <a:cubicBezTo>
                  <a:pt x="46215" y="194291"/>
                  <a:pt x="47701" y="198053"/>
                  <a:pt x="49482" y="201740"/>
                </a:cubicBezTo>
                <a:lnTo>
                  <a:pt x="31366" y="246907"/>
                </a:lnTo>
                <a:lnTo>
                  <a:pt x="58303" y="273844"/>
                </a:lnTo>
                <a:lnTo>
                  <a:pt x="103289" y="255318"/>
                </a:lnTo>
                <a:cubicBezTo>
                  <a:pt x="106899" y="257032"/>
                  <a:pt x="110585" y="258404"/>
                  <a:pt x="114376" y="259709"/>
                </a:cubicBezTo>
                <a:lnTo>
                  <a:pt x="133645" y="304800"/>
                </a:lnTo>
                <a:lnTo>
                  <a:pt x="171745" y="304800"/>
                </a:lnTo>
                <a:lnTo>
                  <a:pt x="190605" y="259480"/>
                </a:lnTo>
                <a:cubicBezTo>
                  <a:pt x="194215" y="258137"/>
                  <a:pt x="197787" y="256727"/>
                  <a:pt x="201206" y="255089"/>
                </a:cubicBezTo>
                <a:lnTo>
                  <a:pt x="246898" y="273396"/>
                </a:lnTo>
                <a:lnTo>
                  <a:pt x="273834" y="246459"/>
                </a:lnTo>
                <a:lnTo>
                  <a:pt x="255079" y="200997"/>
                </a:lnTo>
                <a:cubicBezTo>
                  <a:pt x="256680" y="197577"/>
                  <a:pt x="257985" y="194110"/>
                  <a:pt x="259251" y="190576"/>
                </a:cubicBezTo>
                <a:lnTo>
                  <a:pt x="304800" y="171155"/>
                </a:lnTo>
                <a:close/>
                <a:moveTo>
                  <a:pt x="152105" y="209550"/>
                </a:moveTo>
                <a:cubicBezTo>
                  <a:pt x="120558" y="209550"/>
                  <a:pt x="94955" y="183947"/>
                  <a:pt x="94955" y="152400"/>
                </a:cubicBezTo>
                <a:cubicBezTo>
                  <a:pt x="94955" y="120853"/>
                  <a:pt x="120558" y="95250"/>
                  <a:pt x="152105" y="95250"/>
                </a:cubicBezTo>
                <a:cubicBezTo>
                  <a:pt x="183652" y="95250"/>
                  <a:pt x="209255" y="120853"/>
                  <a:pt x="209255" y="152400"/>
                </a:cubicBezTo>
                <a:cubicBezTo>
                  <a:pt x="209255" y="183947"/>
                  <a:pt x="183652" y="209550"/>
                  <a:pt x="152105" y="209550"/>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12" name="Group 12"/>
          <p:cNvGrpSpPr/>
          <p:nvPr/>
        </p:nvGrpSpPr>
        <p:grpSpPr>
          <a:xfrm>
            <a:off x="454963" y="93878"/>
            <a:ext cx="10641129" cy="914400"/>
            <a:chOff x="454963" y="93878"/>
            <a:chExt cx="10641129" cy="914400"/>
          </a:xfrm>
        </p:grpSpPr>
        <p:sp>
          <p:nvSpPr>
            <p:cNvPr id="13" name="AutoShape 13"/>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TextBox 33"/>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密度分析</a:t>
              </a:r>
            </a:p>
          </p:txBody>
        </p:sp>
      </p:grpSp>
    </p:spTree>
  </p:cSld>
  <p:clrMapOvr>
    <a:masterClrMapping/>
  </p:clrMapOvr>
  <p:transition/>
  <p:timing/>
</p:sld>
</file>

<file path=ppt/slides/slide1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grpSp>
        <p:nvGrpSpPr>
          <p:cNvPr id="2" name="Group 2"/>
          <p:cNvGrpSpPr/>
          <p:nvPr/>
        </p:nvGrpSpPr>
        <p:grpSpPr>
          <a:xfrm>
            <a:off x="1365325" y="1915064"/>
            <a:ext cx="7405389" cy="1138956"/>
            <a:chOff x="1365325" y="1915064"/>
            <a:chExt cx="7405389" cy="1138956"/>
          </a:xfrm>
        </p:grpSpPr>
        <p:sp>
          <p:nvSpPr>
            <p:cNvPr id="3" name="TextBox 3"/>
            <p:cNvSpPr txBox="1"/>
            <p:nvPr/>
          </p:nvSpPr>
          <p:spPr>
            <a:xfrm>
              <a:off x="1365325" y="1915064"/>
              <a:ext cx="7405389" cy="1138956"/>
            </a:xfrm>
            <a:prstGeom prst="rect">
              <a:avLst/>
            </a:prstGeom>
          </p:spPr>
          <p:txBody>
            <a:bodyPr vert="horz" wrap="square" lIns="66008" tIns="33052" rIns="66008" bIns="33052"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80000"/>
                </a:lnSpc>
              </a:pPr>
              <a:r>
                <a:rPr lang="en-US" sz="8400" b="1">
                  <a:solidFill>
                    <a:schemeClr val="accent3">
                      <a:alpha val="100000"/>
                    </a:schemeClr>
                  </a:solidFill>
                  <a:latin typeface="Microsoft Yahei"/>
                  <a:ea typeface="Microsoft Yahei"/>
                  <a:cs typeface="Microsoft Yahei"/>
                </a:rPr>
                <a:t>04</a:t>
              </a:r>
            </a:p>
          </p:txBody>
        </p:sp>
      </p:grpSp>
      <p:sp>
        <p:nvSpPr>
          <p:cNvPr id="4" name="TextBox 4"/>
          <p:cNvSpPr txBox="1"/>
          <p:nvPr/>
        </p:nvSpPr>
        <p:spPr>
          <a:xfrm>
            <a:off x="1365325" y="3174455"/>
            <a:ext cx="8888730" cy="180594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375"/>
              </a:spcBef>
            </a:pPr>
            <a:r>
              <a:rPr lang="en-US" sz="4500" b="1">
                <a:solidFill>
                  <a:schemeClr val="accent3">
                    <a:lumMod val="75000"/>
                    <a:alpha val="100000"/>
                  </a:schemeClr>
                </a:solidFill>
                <a:latin typeface="Microsoft Yahei"/>
                <a:ea typeface="Microsoft Yahei"/>
                <a:cs typeface="Microsoft Yahei"/>
              </a:rPr>
              <a:t>数据可视化技巧</a:t>
            </a:r>
          </a:p>
        </p:txBody>
      </p:sp>
    </p:spTree>
  </p:cSld>
  <p:clrMapOvr>
    <a:masterClrMapping/>
  </p:clrMapOvr>
  <p:transition/>
  <p:timing/>
</p:sld>
</file>

<file path=ppt/slides/slide1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cxnSp>
        <p:nvCxnSpPr>
          <p:cNvPr id="2" name="Connector 2"/>
          <p:cNvCxnSpPr/>
          <p:nvPr/>
        </p:nvCxnSpPr>
        <p:spPr>
          <a:xfrm flipH="1">
            <a:off x="6098400" y="1501200"/>
            <a:ext cx="0" cy="4748400"/>
          </a:xfrm>
          <a:prstGeom prst="line">
            <a:avLst/>
          </a:prstGeom>
          <a:ln w="12700">
            <a:solidFill>
              <a:schemeClr val="lt1">
                <a:lumMod val="85000"/>
              </a:schemeClr>
            </a:solidFill>
            <a:prstDash val="dash"/>
            <a:headEnd type="none"/>
            <a:tailEnd type="none"/>
          </a:ln>
        </p:spPr>
        <p:style>
          <a:lnRef idx="0">
            <a:schemeClr val="lt1"/>
          </a:lnRef>
          <a:fillRef idx="1">
            <a:schemeClr val="lt1"/>
          </a:fillRef>
          <a:effectRef idx="0">
            <a:schemeClr val="lt1"/>
          </a:effectRef>
          <a:fontRef idx="minor">
            <a:schemeClr val="lt1"/>
          </a:fontRef>
        </p:style>
      </p:cxnSp>
      <p:sp>
        <p:nvSpPr>
          <p:cNvPr id="3" name="TextBox 3"/>
          <p:cNvSpPr txBox="1"/>
          <p:nvPr/>
        </p:nvSpPr>
        <p:spPr>
          <a:xfrm>
            <a:off x="1542696" y="1462606"/>
            <a:ext cx="4314825" cy="447675"/>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pPr>
            <a:r>
              <a:rPr lang="en-US" sz="1575" b="1">
                <a:solidFill>
                  <a:schemeClr val="accent1">
                    <a:alpha val="100000"/>
                  </a:schemeClr>
                </a:solidFill>
                <a:latin typeface="Microsoft Yahei"/>
                <a:ea typeface="Microsoft Yahei"/>
                <a:cs typeface="Microsoft Yahei"/>
              </a:rPr>
              <a:t>总结词</a:t>
            </a:r>
          </a:p>
        </p:txBody>
      </p:sp>
      <p:sp>
        <p:nvSpPr>
          <p:cNvPr id="4" name="TextBox 4"/>
          <p:cNvSpPr txBox="1"/>
          <p:nvPr/>
        </p:nvSpPr>
        <p:spPr>
          <a:xfrm>
            <a:off x="6368737" y="1462606"/>
            <a:ext cx="4314825" cy="447675"/>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pPr>
            <a:r>
              <a:rPr lang="en-US" sz="1575" b="1">
                <a:solidFill>
                  <a:schemeClr val="accent1">
                    <a:alpha val="100000"/>
                  </a:schemeClr>
                </a:solidFill>
                <a:latin typeface="Microsoft Yahei"/>
                <a:ea typeface="Microsoft Yahei"/>
                <a:cs typeface="Microsoft Yahei"/>
              </a:rPr>
              <a:t>详细描述</a:t>
            </a:r>
          </a:p>
        </p:txBody>
      </p:sp>
      <p:grpSp>
        <p:nvGrpSpPr>
          <p:cNvPr id="5" name="Group 5"/>
          <p:cNvGrpSpPr/>
          <p:nvPr/>
        </p:nvGrpSpPr>
        <p:grpSpPr>
          <a:xfrm>
            <a:off x="454963" y="93878"/>
            <a:ext cx="10641129" cy="914400"/>
            <a:chOff x="454963" y="93878"/>
            <a:chExt cx="10641129" cy="914400"/>
          </a:xfrm>
        </p:grpSpPr>
        <p:sp>
          <p:nvSpPr>
            <p:cNvPr id="6" name="AutoShape 6"/>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TextBox 26"/>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制作分级色彩地图</a:t>
              </a:r>
            </a:p>
          </p:txBody>
        </p:sp>
      </p:grpSp>
      <p:sp>
        <p:nvSpPr>
          <p:cNvPr id="27" name="TextBox 27"/>
          <p:cNvSpPr txBox="1"/>
          <p:nvPr/>
        </p:nvSpPr>
        <p:spPr>
          <a:xfrm>
            <a:off x="1542696" y="1978954"/>
            <a:ext cx="4313071" cy="4265680"/>
          </a:xfrm>
          <a:prstGeom prst="rect">
            <a:avLst/>
          </a:prstGeom>
        </p:spPr>
        <p:txBody>
          <a:bodyPr vert="horz" wrap="square" lIns="95250" tIns="95250" rIns="47625" bIns="9525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spcBef>
                <a:spcPct val="0"/>
              </a:spcBef>
            </a:pPr>
            <a:r>
              <a:rPr lang="en-US" sz="1350">
                <a:solidFill>
                  <a:srgbClr val="020000">
                    <a:alpha val="100000"/>
                  </a:srgbClr>
                </a:solidFill>
                <a:latin typeface="Microsoft Yahei"/>
                <a:ea typeface="Microsoft Yahei"/>
                <a:cs typeface="Microsoft Yahei"/>
              </a:rPr>
              <a:t>通过使用不同的颜色表示不同级别的数据，使数据可视化更直观。</a:t>
            </a:r>
          </a:p>
        </p:txBody>
      </p:sp>
      <p:sp>
        <p:nvSpPr>
          <p:cNvPr id="28" name="TextBox 28"/>
          <p:cNvSpPr txBox="1"/>
          <p:nvPr/>
        </p:nvSpPr>
        <p:spPr>
          <a:xfrm>
            <a:off x="6440934" y="1978954"/>
            <a:ext cx="4313071" cy="4265680"/>
          </a:xfrm>
          <a:prstGeom prst="rect">
            <a:avLst/>
          </a:prstGeom>
        </p:spPr>
        <p:txBody>
          <a:bodyPr vert="horz" wrap="square" lIns="95250" tIns="95250" rIns="47625" bIns="9525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spcBef>
                <a:spcPct val="0"/>
              </a:spcBef>
            </a:pPr>
            <a:r>
              <a:rPr lang="en-US" sz="1350">
                <a:solidFill>
                  <a:srgbClr val="020000">
                    <a:alpha val="100000"/>
                  </a:srgbClr>
                </a:solidFill>
                <a:latin typeface="Microsoft Yahei"/>
                <a:ea typeface="Microsoft Yahei"/>
                <a:cs typeface="Microsoft Yahei"/>
              </a:rPr>
              <a:t>通过使用不同的颜色表示不同级别的数据，使数据可视化更直观。</a:t>
            </a:r>
          </a:p>
        </p:txBody>
      </p:sp>
    </p:spTree>
  </p:cSld>
  <p:clrMapOvr>
    <a:masterClrMapping/>
  </p:clrMapOvr>
  <p:transition/>
  <p:timing/>
</p:sld>
</file>

<file path=ppt/slides/slide1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https://d.book118.com/615223324042011043</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000000"/>
      </a:dk1>
      <a:lt1>
        <a:srgbClr val="FFF6F0"/>
      </a:lt1>
      <a:dk2>
        <a:srgbClr val="380E00"/>
      </a:dk2>
      <a:lt2>
        <a:srgbClr val="FFFFFF"/>
      </a:lt2>
      <a:accent1>
        <a:srgbClr val="EB554D"/>
      </a:accent1>
      <a:accent2>
        <a:srgbClr val="F35735"/>
      </a:accent2>
      <a:accent3>
        <a:srgbClr val="CB3600"/>
      </a:accent3>
      <a:accent4>
        <a:srgbClr val="F25E96"/>
      </a:accent4>
      <a:accent5>
        <a:srgbClr val="FF7185"/>
      </a:accent5>
      <a:accent6>
        <a:srgbClr val="F6C462"/>
      </a:accent6>
      <a:hlink>
        <a:srgbClr val="0000FF"/>
      </a:hlink>
      <a:folHlink>
        <a:srgbClr val="800080"/>
      </a:folHlink>
    </a:clrScheme>
    <a:fontScheme name="Office">
      <a:majorFont>
        <a:latin typeface="Calibri"/>
        <a:ea typeface="Calibri"/>
        <a:cs typeface="Arial"/>
        <a:font script="Uigh" typeface="Microsoft Uighur"/>
        <a:font script="Beng" typeface="Vrinda"/>
        <a:font script="Thai" typeface="Angsana New"/>
        <a:font script="Mlym" typeface="Kartika"/>
        <a:font script="Yiii" typeface="Microsoft Yi Baiti"/>
        <a:font script="Cher" typeface="Plantagenet Cherokee"/>
        <a:font script="Orya" typeface="Kalinga"/>
        <a:font script="Gujr" typeface="Shruti"/>
        <a:font script="Viet" typeface="Times New Roman"/>
        <a:font script="Arab" typeface="Times New Roman"/>
        <a:font script="Hebr" typeface="Times New Roman"/>
        <a:font script="Telu" typeface="Gautami"/>
        <a:font script="Ethi" typeface="Nyala"/>
        <a:font script="Jpan" typeface="ＭＳ Ｐゴシック"/>
        <a:font script="Sinh" typeface="Iskoola Pota"/>
        <a:font script="Taml" typeface="Latha"/>
        <a:font script="Deva" typeface="Mangal"/>
        <a:font script="Knda" typeface="Tunga"/>
        <a:font script="Tibt" typeface="Microsoft Himalaya"/>
        <a:font script="Khmr" typeface="MoolBoran"/>
        <a:font script="Hant" typeface="新細明體"/>
        <a:font script="Laoo" typeface="DokChampa"/>
        <a:font script="Mong" typeface="Mongolian Baiti"/>
        <a:font script="Hans" typeface="宋体"/>
        <a:font script="Guru" typeface="Raavi"/>
        <a:font script="Thaa" typeface="MV Boli"/>
        <a:font script="Cans" typeface="Euphemia"/>
        <a:font script="Hang" typeface="맑은 고딕"/>
        <a:font script="Syrc" typeface="Estrangelo Edessa"/>
      </a:majorFont>
      <a:minorFont>
        <a:latin typeface="Calibri"/>
        <a:ea typeface="Calibri"/>
        <a:cs typeface="Arial"/>
        <a:font script="Uigh" typeface="Microsoft Uighur"/>
        <a:font script="Beng" typeface="Vrinda"/>
        <a:font script="Thai" typeface="Cordia New"/>
        <a:font script="Mlym" typeface="Kartika"/>
        <a:font script="Yiii" typeface="Microsoft Yi Baiti"/>
        <a:font script="Cher" typeface="Plantagenet Cherokee"/>
        <a:font script="Orya" typeface="Kalinga"/>
        <a:font script="Gujr" typeface="Shruti"/>
        <a:font script="Viet" typeface="Arial"/>
        <a:font script="Arab" typeface="Arial"/>
        <a:font script="Hebr" typeface="Arial"/>
        <a:font script="Telu" typeface="Gautami"/>
        <a:font script="Ethi" typeface="Nyala"/>
        <a:font script="Jpan" typeface="ＭＳ Ｐゴシック"/>
        <a:font script="Sinh" typeface="Iskoola Pota"/>
        <a:font script="Taml" typeface="Latha"/>
        <a:font script="Deva" typeface="Mangal"/>
        <a:font script="Knda" typeface="Tunga"/>
        <a:font script="Tibt" typeface="Microsoft Himalaya"/>
        <a:font script="Khmr" typeface="DaunPenh"/>
        <a:font script="Hant" typeface="新細明體"/>
        <a:font script="Laoo" typeface="DokChampa"/>
        <a:font script="Mong" typeface="Mongolian Baiti"/>
        <a:font script="Hans" typeface="宋体"/>
        <a:font script="Guru" typeface="Raavi"/>
        <a:font script="Thaa" typeface="MV Boli"/>
        <a:font script="Cans" typeface="Euphemia"/>
        <a:font script="Hang" typeface="맑은 고딕"/>
        <a:font script="Syrc" typeface="Estrangelo Edessa"/>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69</Paragraphs>
  <Slides>17</Slides>
  <Notes>0</Notes>
  <TotalTime>1</TotalTime>
  <HiddenSlides>0</HiddenSlides>
  <MMClips>0</MMClips>
  <ScaleCrop>0</ScaleCrop>
  <HeadingPairs>
    <vt:vector baseType="variant" size="6">
      <vt:variant>
        <vt:lpstr>Fonts used</vt:lpstr>
      </vt:variant>
      <vt:variant>
        <vt:i4>4</vt:i4>
      </vt:variant>
      <vt:variant>
        <vt:lpstr>Theme</vt:lpstr>
      </vt:variant>
      <vt:variant>
        <vt:i4>1</vt:i4>
      </vt:variant>
      <vt:variant>
        <vt:lpstr>Slide Titles</vt:lpstr>
      </vt:variant>
      <vt:variant>
        <vt:i4>17</vt:i4>
      </vt:variant>
    </vt:vector>
  </HeadingPairs>
  <TitlesOfParts>
    <vt:vector baseType="lpstr" size="22">
      <vt:lpstr>Arial</vt:lpstr>
      <vt:lpstr>Calibri</vt:lpstr>
      <vt:lpstr>Microsoft Yahei</vt:lpstr>
      <vt:lpstr>微软雅黑</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2024-09-04T21:22:31.300</cp:lastPrinted>
  <dcterms:created xsi:type="dcterms:W3CDTF">2024-09-04T13:22:31Z</dcterms:created>
  <dcterms:modified xsi:type="dcterms:W3CDTF">2024-09-04T13:22:33Z</dcterms:modified>
</cp:coreProperties>
</file>