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A9F2242-4E40-4A02-92FA-727FA42181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C930F6-1C30-4887-AAC4-29F38E9D3D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165C4F9-6FEB-40F5-AEF9-FD08E904A0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DF29AC5-5837-4E43-B829-A545D8813E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53CD80D-648C-4F35-943E-EE98D7A816A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E041471-AA48-4A03-8D47-4440966DA7B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DC38B44-13BB-41AF-A305-08110F4ED4E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AAE716-6DCC-46E4-BD10-9DAD211AAA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951342-8867-499F-B52E-0D7AC23CDA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EDD001-430E-4D92-A858-BC1B43A48A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DDA275-7DC2-4C67-957A-9D5CBFD501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1.jpeg" /><Relationship Id="rId6"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5230014144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89199" y="1872544"/>
            <a:ext cx="6402705" cy="197739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4950" b="1">
                <a:solidFill>
                  <a:srgbClr val="1B1B1B">
                    <a:alpha val="100000"/>
                  </a:srgbClr>
                </a:solidFill>
                <a:latin typeface="Microsoft Yahei"/>
                <a:ea typeface="Microsoft Yahei"/>
                <a:cs typeface="Microsoft Yahei"/>
              </a:rPr>
              <a:t>支气管肺癌化疗灌注术查房</a:t>
            </a:r>
          </a:p>
        </p:txBody>
      </p:sp>
      <p:sp>
        <p:nvSpPr>
          <p:cNvPr id="5" name="AutoShape 5"/>
          <p:cNvSpPr/>
          <p:nvPr/>
        </p:nvSpPr>
        <p:spPr>
          <a:xfrm>
            <a:off x="240326" y="276691"/>
            <a:ext cx="1591602" cy="4191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b="1">
                <a:solidFill>
                  <a:srgbClr val="FFFFFF">
                    <a:alpha val="100000"/>
                  </a:srgbClr>
                </a:solidFill>
                <a:latin typeface="Microsoft Yahei"/>
                <a:ea typeface="Microsoft Yahei"/>
                <a:cs typeface="Microsoft Yahei"/>
              </a:rPr>
              <a:t>2023-2026</a:t>
            </a:r>
            <a:endParaRPr lang="en-US" sz="1100"/>
          </a:p>
        </p:txBody>
      </p:sp>
      <p:sp>
        <p:nvSpPr>
          <p:cNvPr id="6" name="TextBox 6"/>
          <p:cNvSpPr txBox="1"/>
          <p:nvPr/>
        </p:nvSpPr>
        <p:spPr>
          <a:xfrm>
            <a:off x="2275078" y="276691"/>
            <a:ext cx="1326473" cy="38671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800" b="1">
                <a:solidFill>
                  <a:schemeClr val="accent1">
                    <a:alpha val="100000"/>
                  </a:schemeClr>
                </a:solidFill>
                <a:latin typeface="Microsoft Yahei"/>
                <a:ea typeface="Microsoft Yahei"/>
                <a:cs typeface="Microsoft Yahei"/>
              </a:rPr>
              <a:t>ONE</a:t>
            </a:r>
          </a:p>
        </p:txBody>
      </p:sp>
      <p:sp>
        <p:nvSpPr>
          <p:cNvPr id="7" name="TextBox 7"/>
          <p:cNvSpPr txBox="1"/>
          <p:nvPr/>
        </p:nvSpPr>
        <p:spPr>
          <a:xfrm>
            <a:off x="9727882" y="229066"/>
            <a:ext cx="1944455" cy="48357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KEEP VIEW</a:t>
            </a:r>
          </a:p>
        </p:txBody>
      </p:sp>
      <p:sp>
        <p:nvSpPr>
          <p:cNvPr id="8" name="AutoShape 8"/>
          <p:cNvSpPr/>
          <p:nvPr/>
        </p:nvSpPr>
        <p:spPr>
          <a:xfrm>
            <a:off x="1634706" y="6115727"/>
            <a:ext cx="2473866"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10" name="TextBox 10"/>
          <p:cNvSpPr txBox="1"/>
          <p:nvPr/>
        </p:nvSpPr>
        <p:spPr>
          <a:xfrm rot="5400000">
            <a:off x="-676021" y="2093383"/>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DESIGN</a:t>
            </a:r>
          </a:p>
        </p:txBody>
      </p:sp>
      <p:sp>
        <p:nvSpPr>
          <p:cNvPr id="11" name="TextBox 11"/>
          <p:cNvSpPr txBox="1"/>
          <p:nvPr/>
        </p:nvSpPr>
        <p:spPr>
          <a:xfrm rot="5400000">
            <a:off x="-676021" y="4473998"/>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DESIGN</a:t>
            </a:r>
          </a:p>
        </p:txBody>
      </p:sp>
      <p:sp>
        <p:nvSpPr>
          <p:cNvPr id="12" name="TextBox 12"/>
          <p:cNvSpPr txBox="1"/>
          <p:nvPr/>
        </p:nvSpPr>
        <p:spPr>
          <a:xfrm rot="5400000">
            <a:off x="10736030" y="172681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DESIGN</a:t>
            </a:r>
          </a:p>
        </p:txBody>
      </p:sp>
      <p:sp>
        <p:nvSpPr>
          <p:cNvPr id="13" name="TextBox 13"/>
          <p:cNvSpPr txBox="1"/>
          <p:nvPr/>
        </p:nvSpPr>
        <p:spPr>
          <a:xfrm rot="5400000">
            <a:off x="10736030" y="4107427"/>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DESIGN</a:t>
            </a:r>
          </a:p>
        </p:txBody>
      </p:sp>
      <p:sp>
        <p:nvSpPr>
          <p:cNvPr id="14" name="TextBox 14"/>
          <p:cNvSpPr txBox="1"/>
          <p:nvPr/>
        </p:nvSpPr>
        <p:spPr>
          <a:xfrm rot="5400000">
            <a:off x="10736030" y="655576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838194" y="2335530"/>
            <a:ext cx="906780" cy="2186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dk1">
                    <a:alpha val="100000"/>
                  </a:schemeClr>
                </a:solidFill>
                <a:latin typeface="Microsoft Yahei"/>
                <a:ea typeface="Microsoft Yahei"/>
                <a:cs typeface="Microsoft Yahei"/>
              </a:rPr>
              <a:t>目</a:t>
            </a:r>
          </a:p>
          <a:p>
            <a:pPr algn="ctr">
              <a:lnSpc>
                <a:spcPct val="112000"/>
              </a:lnSpc>
            </a:pPr>
            <a:r>
              <a:rPr lang="en-US" sz="5700" b="1">
                <a:solidFill>
                  <a:schemeClr val="dk1">
                    <a:alpha val="100000"/>
                  </a:schemeClr>
                </a:solidFill>
                <a:latin typeface="Microsoft Yahei"/>
                <a:ea typeface="Microsoft Yahei"/>
                <a:cs typeface="Microsoft Yahei"/>
              </a:rPr>
              <a:t>录</a:t>
            </a:r>
          </a:p>
        </p:txBody>
      </p:sp>
      <p:sp>
        <p:nvSpPr>
          <p:cNvPr id="4" name="TextBox 4"/>
          <p:cNvSpPr txBox="1"/>
          <p:nvPr/>
        </p:nvSpPr>
        <p:spPr>
          <a:xfrm rot="5400000">
            <a:off x="767584" y="3307080"/>
            <a:ext cx="1859280" cy="281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dk1">
                    <a:alpha val="100000"/>
                  </a:schemeClr>
                </a:solidFill>
                <a:latin typeface="Microsoft Yahei"/>
                <a:ea typeface="Microsoft Yahei"/>
                <a:cs typeface="Microsoft Yahei"/>
              </a:rPr>
              <a:t>CATALOGUE</a:t>
            </a:r>
          </a:p>
        </p:txBody>
      </p:sp>
      <p:sp>
        <p:nvSpPr>
          <p:cNvPr id="5" name="TextBox 5"/>
          <p:cNvSpPr txBox="1"/>
          <p:nvPr/>
        </p:nvSpPr>
        <p:spPr>
          <a:xfrm>
            <a:off x="4255707" y="1292542"/>
            <a:ext cx="7275309" cy="42729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肺癌化疗灌注术概述</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肺癌化疗灌注术的适应症与禁忌症</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肺癌化疗灌注术的手术过程</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肺癌化疗灌注术的并发症与防治</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肺癌化疗灌注术的疗效评估与预后</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肺癌化疗灌注术的典型病例分享</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肺癌化疗灌注术概述</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肺癌化疗灌注术是一种通过将化疗药物直接注入支气管或肺组织的治疗方法，旨在提高药物在肿瘤部位的浓度，增强治疗效果并减少全身不良反应。</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肺癌化疗灌注术具有局部药物浓度高、全身不良反应小、治疗周期短等优点，适用于无法进行手术切除的肺癌患者。</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4875" r="14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176" b="717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6846" b="684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160" b="216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肺癌化疗灌注术的重要性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提高治疗效果</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通过直接将药物注入肿瘤部位，肺癌化疗灌注术能够显著提高肿瘤组织内的药物浓度，从而提高治疗效果。</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减少全身不良反应</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由于药物主要集中在肿瘤部位，肺癌化疗灌注术能够减少药物对全身其他正常组织的损伤，从而降低全身不良反应的发生率。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改善患者生活质量</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肺癌化疗灌注术治疗周期短，患者耐受性好，有助于提高患者的生活质量。</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历史</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肺癌化疗灌注术最早在20世纪80年代开始应用于临床，经过多年的研究和实践，技术不断改进和完善。</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发展</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随着医学技术的进步和新型药物的研发，肺癌化疗灌注术在药物选择、给药方式、疗效评估等方面不断取得突破，为肺癌患者提供了更多的治疗选择和更好的预后。</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肺癌化疗灌注术的历史与发展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肺癌化疗灌注术的适应症与禁忌症</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对于无法通过手术切除的晚期支气管肺癌，化疗灌注术可以作为一种姑息治疗手段，减轻患者症状，延长生存期。</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支气管肺癌晚期</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对于已经发生转移的肺癌，化疗灌注术可以通过局部给药的方式控制肿瘤进展，缓解转移病灶引起的疼痛和其他症状。</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肺癌转移</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16750" b="1675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对于已经接受过手术或放疗的肺癌患者，化疗灌注术可以作为辅助治疗手段，降低复发风险。</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肺癌复发的预防</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适应症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恶液质状态</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对于处于恶液质状态的患者，由于其身体状况较差，无法承受化疗药物的毒副作用，因此也应禁用化疗灌注术。</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过敏体质</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如果患者有过敏体质，应慎用化疗灌注术，以免发生过敏反应。</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严重心、肝、肾功能不全</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由于化疗药物的毒副作用会对心、肝、肾功能造成损害，因此严重心、肝、肾功能不全的患者应禁用化疗灌注术。</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禁忌症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594" r="25594"/>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严格掌握适应症和禁忌症</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在决定是否采用化疗灌注术时，医生应全面评估患者的病情和身体状况，严格掌握适应症和禁忌症。</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充分告知患者及家属</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在进行治疗前，医生应充分告知患者及家属化疗灌注术的治疗效果、可能出现的毒副作用和注意事项，以便患者及家属做出充分准备。</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密切监测不良反应</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在化疗灌注术过程中，医生应密切监测患者的不良反应，及时处理并调整治疗方案。</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注意事项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肺癌化疗灌注术的手术过程</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对患者进行全面的身体检查，评估患者的身体状况和手术风险。</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患者评估</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药物准备</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设备准备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根据患者的具体情况，准备适量的化疗药物。</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确保手术室内的设备齐全且功能正常，包括导管、灌注器、监测仪器等。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手术前的准备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麻醉</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导管插入</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药物灌注</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实时监测</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手术中的操作</a:t>
              </a:r>
            </a:p>
          </p:txBody>
        </p:sp>
      </p:grpSp>
      <p:pic>
        <p:nvPicPr>
          <p:cNvPr id="28" name="Picture 28"/>
          <p:cNvPicPr>
            <a:picLocks noChangeAspect="1"/>
          </p:cNvPicPr>
          <p:nvPr/>
        </p:nvPicPr>
        <p:blipFill>
          <a:blip r:embed="rId2"/>
          <a:srcRect l="16589" r="16589"/>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673" r="16673"/>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1494" r="11494"/>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4376" r="1437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根据患者的具体情况，选择合适的麻醉方式，确保患者在手术过程中无痛、无意识。</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在X光或CT引导下，将导管插入支气管肺癌病灶的供血血管。</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通过导管将化疗药物缓慢注入病灶供血血管，使药物在病灶内均匀分布。</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在灌注过程中，实时监测患者的生命体征和药物反应，确保患者安全。</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https://d.book118.com/615230014144011104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6B73"/>
      </a:accent1>
      <a:accent2>
        <a:srgbClr val="269B8D"/>
      </a:accent2>
      <a:accent3>
        <a:srgbClr val="00657D"/>
      </a:accent3>
      <a:accent4>
        <a:srgbClr val="3B9474"/>
      </a:accent4>
      <a:accent5>
        <a:srgbClr val="6479E6"/>
      </a:accent5>
      <a:accent6>
        <a:srgbClr val="169EA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2024-09-14T06:12:58.058</cp:lastPrinted>
  <dcterms:created xsi:type="dcterms:W3CDTF">2024-09-13T22:12:58Z</dcterms:created>
  <dcterms:modified xsi:type="dcterms:W3CDTF">2024-09-13T22:13:00Z</dcterms:modified>
</cp:coreProperties>
</file>