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1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23E25-2357-48EE-8394-EAF665DE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78192-2231-45E0-A1D1-D8A12B40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43942-A059-46BA-863B-2F7FE7898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61DD6-F04E-47CA-9CC4-C4DB1DFC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A3177-A373-4316-B730-7646F1C91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51CD1-022E-4460-B443-E78655DF6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83120F-C5FC-4827-9BCD-C8962A747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6B96D-6FD5-4C7E-8135-7FCB21B16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DD085-C479-4FFB-8427-DB7C3A7F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E8832-E71F-4953-9855-E0076814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7961C-587A-49EE-850C-E6D55947C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18" Type="http://schemas.openxmlformats.org/officeDocument/2006/relationships/tags" Target="../tags/tag310.xml" /><Relationship Id="rId19" Type="http://schemas.openxmlformats.org/officeDocument/2006/relationships/tags" Target="../tags/tag311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010121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态度测量量表PPT课件大纲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什么是态度测量量表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态度测量量表的应用场景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如何编制有效的态度测量量表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态度测量量表的分析方法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态度测量量表的注意事项和局限性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案例分享和实战演练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什么是态度测量量表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定义和作用</a:t>
            </a:r>
            <a:endParaRPr lang="zh-CN" altLang="en-US"/>
          </a:p>
        </p:txBody>
      </p:sp>
      <p:sp>
        <p:nvSpPr>
          <p:cNvPr id="10490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态度测量量表可以用于市场调研、教育评估、组织管理等领域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态度测量量表可以帮助我们更好地理解人们的行为和决策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态度测量量表是一种用于测量人们对某一事物或问题的态度的工具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态度测量量表可以帮助我们了解人们的态度、价值观和信念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常用量表类型</a:t>
            </a:r>
            <a:endParaRPr lang="zh-CN" altLang="en-US"/>
          </a:p>
        </p:txBody>
      </p:sp>
      <p:sp>
        <p:nvSpPr>
          <p:cNvPr id="104914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利克特量表：采用五级评分，适用于调查态度、价值观等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语义差异量表：通过比较两个形容词，测量态度强度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量表：通过一系列问题，测量态度强度和方向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量表：通过一系列问题，测量态度强度和方向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量表：通过一系列问题，测量态度强度和方向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量表：通过一系列问题，测量态度强度和方向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量表的设计原则</a:t>
            </a:r>
            <a:endParaRPr lang="zh-CN" altLang="en-US"/>
          </a:p>
        </p:txBody>
      </p:sp>
      <p:sp>
        <p:nvSpPr>
          <p:cNvPr id="10491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客观性：量表应具有客观性，以确保测量结果不受测量者的主观影响。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可操作性：量表应具有可操作性，以确保测量过程简单易行，易于理解和执行。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信度：量表应具有较高的信度，以确保测量结果的可靠性和稳定性。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效度：量表应具有较高的效度，以确保测量结果能够准确地反映被测者的态度。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态度测量量表的应用场景</a:t>
            </a:r>
            <a:endParaRPr lang="zh-CN" altLang="en-US"/>
          </a:p>
        </p:txBody>
      </p:sp>
      <p:sp>
        <p:nvSpPr>
          <p:cNvPr id="104925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市场调研</a:t>
            </a:r>
            <a:endParaRPr lang="zh-CN" altLang="en-US"/>
          </a:p>
        </p:txBody>
      </p:sp>
      <p:sp>
        <p:nvSpPr>
          <p:cNvPr id="10492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竞争对手分析：了解竞争对手的产品、价格、渠道等方面的信息，为制定竞争策略提供依据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消费者需求分析：了解消费者对产品或服务的需求、偏好和满意度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市场趋势预测：预测市场发展趋势，为产品或服务提供决策支持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广告效果评估：评估广告投放的效果，为优化广告策略提供依据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消费者行为研究</a:t>
            </a:r>
            <a:endParaRPr lang="zh-CN" altLang="en-US"/>
          </a:p>
        </p:txBody>
      </p:sp>
      <p:sp>
        <p:nvSpPr>
          <p:cNvPr id="10493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研究消费者购买行为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研究消费者品牌忠诚度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研究消费者满意度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研究消费者购买决策过程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品牌管理</a:t>
            </a:r>
            <a:endParaRPr lang="zh-CN" altLang="en-US"/>
          </a:p>
        </p:txBody>
      </p:sp>
      <p:sp>
        <p:nvSpPr>
          <p:cNvPr id="104941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品牌定位：通过测量消费者态度，了解品牌在市场中的地位和形象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品牌传播：通过测量消费者态度，了解品牌传播的效果和影响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品牌优化：通过测量消费者态度，了解品牌存在的问题和改进方向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品牌创新：通过测量消费者态度，了解品牌创新的需求和趋势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人力资源管理</a:t>
            </a:r>
            <a:endParaRPr lang="zh-CN" altLang="en-US"/>
          </a:p>
        </p:txBody>
      </p:sp>
      <p:sp>
        <p:nvSpPr>
          <p:cNvPr id="104947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企业文化建设：了解员工的态度和价值观，塑造企业文化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组织变革：评估员工对组织变革的态度和接受程度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绩效评估：评估员工的工作态度和绩效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员工关系管理：了解员工的态度和满意度，改善员工关系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招聘与选拔：评估应聘者的态度和价值观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员工培训与发展：了解员工的态度和需求，制定培训计划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如何编制有效的态度测量量表</a:t>
            </a:r>
            <a:endParaRPr lang="zh-CN" altLang="en-US"/>
          </a:p>
        </p:txBody>
      </p:sp>
      <p:sp>
        <p:nvSpPr>
          <p:cNvPr id="104954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确定测量目标</a:t>
            </a:r>
            <a:endParaRPr lang="zh-CN" altLang="en-US"/>
          </a:p>
        </p:txBody>
      </p:sp>
      <p:sp>
        <p:nvSpPr>
          <p:cNvPr id="10495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确定测量对象：个人、群体、组织等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明确测量目的：了解态度、行为、价值观等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确定测量内容：态度、行为、价值观等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确定测量方法：问卷调查、访谈、观察等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设计问题内容</a:t>
            </a:r>
            <a:endParaRPr lang="zh-CN" altLang="en-US"/>
          </a:p>
        </p:txBody>
      </p:sp>
      <p:sp>
        <p:nvSpPr>
          <p:cNvPr id="1049634" name="文本框 20"/>
          <p:cNvSpPr txBox="1"/>
          <p:nvPr>
            <p:custDataLst>
              <p:tags r:id="rId2"/>
            </p:custDataLst>
          </p:nvPr>
        </p:nvSpPr>
        <p:spPr>
          <a:xfrm>
            <a:off x="67781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636" name="文本框 25"/>
          <p:cNvSpPr txBox="1"/>
          <p:nvPr>
            <p:custDataLst>
              <p:tags r:id="rId3"/>
            </p:custDataLst>
          </p:nvPr>
        </p:nvSpPr>
        <p:spPr>
          <a:xfrm>
            <a:off x="67781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638" name="文本框 178"/>
          <p:cNvSpPr txBox="1"/>
          <p:nvPr>
            <p:custDataLst>
              <p:tags r:id="rId4"/>
            </p:custDataLst>
          </p:nvPr>
        </p:nvSpPr>
        <p:spPr>
          <a:xfrm>
            <a:off x="62921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问题内容：确保问题具有代表性、针对性和可操作性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40" name="文本框 180"/>
          <p:cNvSpPr txBox="1"/>
          <p:nvPr>
            <p:custDataLst>
              <p:tags r:id="rId5"/>
            </p:custDataLst>
          </p:nvPr>
        </p:nvSpPr>
        <p:spPr>
          <a:xfrm>
            <a:off x="6290840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问题格式：统一格式，便于被试理解和回答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42" name="文本框 18"/>
          <p:cNvSpPr txBox="1"/>
          <p:nvPr>
            <p:custDataLst>
              <p:tags r:id="rId6"/>
            </p:custDataLst>
          </p:nvPr>
        </p:nvSpPr>
        <p:spPr>
          <a:xfrm>
            <a:off x="13237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644" name="文本框 23"/>
          <p:cNvSpPr txBox="1"/>
          <p:nvPr>
            <p:custDataLst>
              <p:tags r:id="rId7"/>
            </p:custDataLst>
          </p:nvPr>
        </p:nvSpPr>
        <p:spPr>
          <a:xfrm>
            <a:off x="13237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049646" name="文本框 176"/>
          <p:cNvSpPr txBox="1"/>
          <p:nvPr>
            <p:custDataLst>
              <p:tags r:id="rId8"/>
            </p:custDataLst>
          </p:nvPr>
        </p:nvSpPr>
        <p:spPr>
          <a:xfrm>
            <a:off x="8377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明确测量目标：确定要测量的态度或行为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48" name="文本框 181"/>
          <p:cNvSpPr txBox="1"/>
          <p:nvPr>
            <p:custDataLst>
              <p:tags r:id="rId9"/>
            </p:custDataLst>
          </p:nvPr>
        </p:nvSpPr>
        <p:spPr>
          <a:xfrm>
            <a:off x="837089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问题顺序：按照逻辑顺序或难易程度排列问题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50" name="文本框 19"/>
          <p:cNvSpPr txBox="1"/>
          <p:nvPr>
            <p:custDataLst>
              <p:tags r:id="rId10"/>
            </p:custDataLst>
          </p:nvPr>
        </p:nvSpPr>
        <p:spPr>
          <a:xfrm>
            <a:off x="405125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652" name="文本框 24"/>
          <p:cNvSpPr txBox="1"/>
          <p:nvPr>
            <p:custDataLst>
              <p:tags r:id="rId11"/>
            </p:custDataLst>
          </p:nvPr>
        </p:nvSpPr>
        <p:spPr>
          <a:xfrm>
            <a:off x="405125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654" name="文本框 177"/>
          <p:cNvSpPr txBox="1"/>
          <p:nvPr>
            <p:custDataLst>
              <p:tags r:id="rId12"/>
            </p:custDataLst>
          </p:nvPr>
        </p:nvSpPr>
        <p:spPr>
          <a:xfrm>
            <a:off x="3564614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设计问题类型：选择题、简答题、开放式问题等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56" name="文本框 182"/>
          <p:cNvSpPr txBox="1"/>
          <p:nvPr>
            <p:custDataLst>
              <p:tags r:id="rId13"/>
            </p:custDataLst>
          </p:nvPr>
        </p:nvSpPr>
        <p:spPr>
          <a:xfrm>
            <a:off x="3563965" y="4801374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问题表述：清晰、简洁、无歧义，避免使用专业术语或复杂句子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58" name="文本框 21"/>
          <p:cNvSpPr txBox="1"/>
          <p:nvPr>
            <p:custDataLst>
              <p:tags r:id="rId14"/>
            </p:custDataLst>
          </p:nvPr>
        </p:nvSpPr>
        <p:spPr>
          <a:xfrm>
            <a:off x="950500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49660" name="文本框 26"/>
          <p:cNvSpPr txBox="1"/>
          <p:nvPr>
            <p:custDataLst>
              <p:tags r:id="rId15"/>
            </p:custDataLst>
          </p:nvPr>
        </p:nvSpPr>
        <p:spPr>
          <a:xfrm>
            <a:off x="950500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662" name="文本框 179"/>
          <p:cNvSpPr txBox="1"/>
          <p:nvPr>
            <p:custDataLst>
              <p:tags r:id="rId16"/>
            </p:custDataLst>
          </p:nvPr>
        </p:nvSpPr>
        <p:spPr>
          <a:xfrm>
            <a:off x="9019015" y="2278511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问题数量：根据测量目标确定合适的问题数量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64" name="文本框 183"/>
          <p:cNvSpPr txBox="1"/>
          <p:nvPr>
            <p:custDataLst>
              <p:tags r:id="rId17"/>
            </p:custDataLst>
          </p:nvPr>
        </p:nvSpPr>
        <p:spPr>
          <a:xfrm>
            <a:off x="9017715" y="4816317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问题验证：在正式使用前，进行预试和修改，确保问题有效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选择适当的量表类型</a:t>
            </a:r>
            <a:endParaRPr lang="zh-CN" altLang="en-US"/>
          </a:p>
        </p:txBody>
      </p:sp>
      <p:sp>
        <p:nvSpPr>
          <p:cNvPr id="104970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单选量表：适合测量态度强度和方向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多选量表：适合测量态度的多维度和多层次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排序量表：适合测量态度的排序和优先级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评分量表：适合测量态度的等级和程度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自由回答量表：适合测量态度的深度和细节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组合量表：适合测量态度的综合性和复杂性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https://d.book118.com/615230101211011033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态度测量量表PPT课件大纲</vt:lpstr>
      <vt:lpstr>目录</vt:lpstr>
      <vt:lpstr>添加章节标题</vt:lpstr>
      <vt:lpstr>什么是态度测量量表</vt:lpstr>
      <vt:lpstr>定义和作用</vt:lpstr>
      <vt:lpstr>常用量表类型</vt:lpstr>
      <vt:lpstr>量表的设计原则</vt:lpstr>
      <vt:lpstr>态度测量量表的应用场景</vt:lpstr>
      <vt:lpstr>市场调研</vt:lpstr>
      <vt:lpstr>消费者行为研究</vt:lpstr>
      <vt:lpstr>品牌管理</vt:lpstr>
      <vt:lpstr>人力资源管理</vt:lpstr>
      <vt:lpstr>如何编制有效的态度测量量表</vt:lpstr>
      <vt:lpstr>确定测量目标</vt:lpstr>
      <vt:lpstr>设计问题内容</vt:lpstr>
      <vt:lpstr>选择适当的量表类型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2024-08-28T17:19:18.132</cp:lastPrinted>
  <dcterms:created xsi:type="dcterms:W3CDTF">2024-08-28T09:19:18Z</dcterms:created>
  <dcterms:modified xsi:type="dcterms:W3CDTF">2024-08-28T09:19:24Z</dcterms:modified>
</cp:coreProperties>
</file>