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37D80C-0825-466C-8864-97B038D997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477AF-830F-4205-9341-F79994228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63E027-8A2C-4910-9CDF-651955A1C7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B1F147-9DFB-45A2-AD38-6F2C0B3BBF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43A262-47AA-49BF-A529-5782DA464D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D56B85-262F-4F96-A697-BAE8D4921B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0BFC1F-E87F-4227-B05B-8957B270B0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58CA4-34C5-4EB1-9D37-D66C69EBD2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478E35-6433-4628-B60F-C2A9E4C569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2339AB-A7F2-4C19-A05D-9F21C88B1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8876D4-84DC-4DF6-BC50-662297C77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000" b="1" i="0">
                <a:solidFill>
                  <a:srgbClr val="1D9ED2"/>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1000" b="0" i="0">
                <a:solidFill>
                  <a:srgbClr val="585858"/>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000" b="1" i="0">
                <a:solidFill>
                  <a:srgbClr val="1D9ED2"/>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12191999" cy="6857996"/>
          </a:xfrm>
          <a:prstGeom prst="rect">
            <a:avLst/>
          </a:prstGeom>
          <a:blipFill>
            <a:blip r:embed="rId1"/>
            <a:stretch>
              <a:fillRect/>
            </a:stretch>
          </a:blipFill>
        </p:spPr>
        <p:txBody>
          <a:bodyPr wrap="square" lIns="0" tIns="0" rIns="0" bIns="0" rtlCol="0"/>
          <a:lstStyle/>
          <a:p/>
        </p:txBody>
      </p:sp>
      <p:sp>
        <p:nvSpPr>
          <p:cNvPr id="17" name="bk object 17"/>
          <p:cNvSpPr/>
          <p:nvPr/>
        </p:nvSpPr>
        <p:spPr>
          <a:xfrm>
            <a:off x="0" y="0"/>
            <a:ext cx="12192000" cy="6859524"/>
          </a:xfrm>
          <a:prstGeom prst="rect">
            <a:avLst/>
          </a:prstGeom>
          <a:blipFill>
            <a:blip r:embed="rId2"/>
            <a:stretch>
              <a:fillRect/>
            </a:stretch>
          </a:blipFill>
        </p:spPr>
        <p:txBody>
          <a:bodyPr wrap="square" lIns="0" tIns="0" rIns="0" bIns="0" rtlCol="0"/>
          <a:lstStyle/>
          <a:p/>
        </p:txBody>
      </p:sp>
      <p:sp>
        <p:nvSpPr>
          <p:cNvPr id="18" name="bk object 18"/>
          <p:cNvSpPr/>
          <p:nvPr/>
        </p:nvSpPr>
        <p:spPr>
          <a:xfrm>
            <a:off x="300227" y="205740"/>
            <a:ext cx="1260348" cy="326135"/>
          </a:xfrm>
          <a:prstGeom prst="rect">
            <a:avLst/>
          </a:prstGeom>
          <a:blipFill>
            <a:blip r:embed="rId3"/>
            <a:stretch>
              <a:fillRect/>
            </a:stretch>
          </a:blipFill>
        </p:spPr>
        <p:txBody>
          <a:bodyPr wrap="square" lIns="0" tIns="0" rIns="0" bIns="0" rtlCol="0"/>
          <a:lstStyle/>
          <a:p/>
        </p:txBody>
      </p:sp>
      <p:sp>
        <p:nvSpPr>
          <p:cNvPr id="2" name="Holder 2"/>
          <p:cNvSpPr>
            <a:spLocks noGrp="1"/>
          </p:cNvSpPr>
          <p:nvPr>
            <p:ph type="title"/>
          </p:nvPr>
        </p:nvSpPr>
        <p:spPr/>
        <p:txBody>
          <a:bodyPr lIns="0" tIns="0" rIns="0" bIns="0"/>
          <a:lstStyle>
            <a:lvl1pPr>
              <a:defRPr sz="2000" b="1" i="0">
                <a:solidFill>
                  <a:srgbClr val="1D9ED2"/>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4.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a:off x="10668000" y="205740"/>
            <a:ext cx="1260348" cy="326135"/>
          </a:xfrm>
          <a:prstGeom prst="rect">
            <a:avLst/>
          </a:prstGeom>
          <a:blipFill>
            <a:blip r:embed="rId6"/>
            <a:stretch>
              <a:fillRect/>
            </a:stretch>
          </a:blipFill>
        </p:spPr>
        <p:txBody>
          <a:bodyPr wrap="square" lIns="0" tIns="0" rIns="0" bIns="0" rtlCol="0"/>
          <a:lstStyle/>
          <a:p/>
        </p:txBody>
      </p:sp>
      <p:sp>
        <p:nvSpPr>
          <p:cNvPr id="2" name="Holder 2"/>
          <p:cNvSpPr>
            <a:spLocks noGrp="1"/>
          </p:cNvSpPr>
          <p:nvPr>
            <p:ph type="title"/>
          </p:nvPr>
        </p:nvSpPr>
        <p:spPr>
          <a:xfrm>
            <a:off x="3035808" y="541985"/>
            <a:ext cx="6120383" cy="331469"/>
          </a:xfrm>
          <a:prstGeom prst="rect">
            <a:avLst/>
          </a:prstGeom>
        </p:spPr>
        <p:txBody>
          <a:bodyPr wrap="square" lIns="0" tIns="0" rIns="0" bIns="0">
            <a:spAutoFit/>
          </a:bodyPr>
          <a:lstStyle>
            <a:lvl1pPr>
              <a:defRPr sz="2000" b="1" i="0">
                <a:solidFill>
                  <a:srgbClr val="1D9ED2"/>
                </a:solidFill>
                <a:latin typeface="微软雅黑"/>
                <a:cs typeface="微软雅黑"/>
              </a:defRPr>
            </a:lvl1pPr>
          </a:lstStyle>
          <a:p/>
        </p:txBody>
      </p:sp>
      <p:sp>
        <p:nvSpPr>
          <p:cNvPr id="3" name="Holder 3"/>
          <p:cNvSpPr>
            <a:spLocks noGrp="1"/>
          </p:cNvSpPr>
          <p:nvPr>
            <p:ph type="body" idx="1"/>
          </p:nvPr>
        </p:nvSpPr>
        <p:spPr>
          <a:xfrm>
            <a:off x="362711" y="2438400"/>
            <a:ext cx="5625465" cy="4057015"/>
          </a:xfrm>
          <a:prstGeom prst="rect">
            <a:avLst/>
          </a:prstGeom>
        </p:spPr>
        <p:txBody>
          <a:bodyPr wrap="square" lIns="0" tIns="0" rIns="0" bIns="0">
            <a:spAutoFit/>
          </a:bodyPr>
          <a:lstStyle>
            <a:lvl1pPr>
              <a:defRPr sz="1000" b="0" i="0">
                <a:solidFill>
                  <a:srgbClr val="585858"/>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hyperlink" Target="https://www.baogaoting.com/" TargetMode="Externa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1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0.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pn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png" /><Relationship Id="rId3" Type="http://schemas.openxmlformats.org/officeDocument/2006/relationships/image" Target="../media/image22.png" /><Relationship Id="rId4" Type="http://schemas.openxmlformats.org/officeDocument/2006/relationships/image" Target="../media/image23.png" /><Relationship Id="rId5" Type="http://schemas.openxmlformats.org/officeDocument/2006/relationships/image" Target="../media/image2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png" /><Relationship Id="rId3" Type="http://schemas.openxmlformats.org/officeDocument/2006/relationships/image" Target="../media/image28.png" /><Relationship Id="rId4" Type="http://schemas.openxmlformats.org/officeDocument/2006/relationships/image" Target="../media/image29.png" /><Relationship Id="rId5" Type="http://schemas.openxmlformats.org/officeDocument/2006/relationships/image" Target="../media/image30.jpeg" /><Relationship Id="rId6" Type="http://schemas.openxmlformats.org/officeDocument/2006/relationships/image" Target="../media/image31.jpeg" /><Relationship Id="rId7" Type="http://schemas.openxmlformats.org/officeDocument/2006/relationships/image" Target="../media/image3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41.png" /><Relationship Id="rId2" Type="http://schemas.openxmlformats.org/officeDocument/2006/relationships/image" Target="../media/image33.png" /><Relationship Id="rId3" Type="http://schemas.openxmlformats.org/officeDocument/2006/relationships/image" Target="../media/image34.png" /><Relationship Id="rId4" Type="http://schemas.openxmlformats.org/officeDocument/2006/relationships/image" Target="../media/image35.png" /><Relationship Id="rId5" Type="http://schemas.openxmlformats.org/officeDocument/2006/relationships/image" Target="../media/image36.png" /><Relationship Id="rId6" Type="http://schemas.openxmlformats.org/officeDocument/2006/relationships/image" Target="../media/image37.png" /><Relationship Id="rId7" Type="http://schemas.openxmlformats.org/officeDocument/2006/relationships/image" Target="../media/image38.png" /><Relationship Id="rId8" Type="http://schemas.openxmlformats.org/officeDocument/2006/relationships/image" Target="../media/image39.png" /><Relationship Id="rId9" Type="http://schemas.openxmlformats.org/officeDocument/2006/relationships/image" Target="../media/image40.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png" /><Relationship Id="rId4"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2.png" /><Relationship Id="rId3" Type="http://schemas.openxmlformats.org/officeDocument/2006/relationships/image" Target="../media/image43.png" /><Relationship Id="rId4" Type="http://schemas.openxmlformats.org/officeDocument/2006/relationships/image" Target="../media/image44.png" /><Relationship Id="rId5" Type="http://schemas.openxmlformats.org/officeDocument/2006/relationships/image" Target="../media/image45.png" /><Relationship Id="rId6" Type="http://schemas.openxmlformats.org/officeDocument/2006/relationships/image" Target="../media/image46.png" /><Relationship Id="rId7" Type="http://schemas.openxmlformats.org/officeDocument/2006/relationships/image" Target="../media/image4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31302402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75585" y="2723134"/>
            <a:ext cx="6640195" cy="574040"/>
          </a:xfrm>
          <a:prstGeom prst="rect">
            <a:avLst/>
          </a:prstGeom>
        </p:spPr>
        <p:txBody>
          <a:bodyPr vert="horz" wrap="square" lIns="0" tIns="12700" rIns="0" bIns="0" rtlCol="0">
            <a:spAutoFit/>
          </a:bodyPr>
          <a:lstStyle/>
          <a:p>
            <a:pPr marL="12700">
              <a:lnSpc>
                <a:spcPct val="100000"/>
              </a:lnSpc>
              <a:spcBef>
                <a:spcPts val="100"/>
              </a:spcBef>
            </a:pPr>
            <a:r>
              <a:rPr sz="3600" spc="-5">
                <a:solidFill>
                  <a:srgbClr val="FFFFFF"/>
                </a:solidFill>
                <a:hlinkClick r:id="rId2"/>
              </a:rPr>
              <a:t>202</a:t>
            </a:r>
            <a:r>
              <a:rPr sz="3600">
                <a:solidFill>
                  <a:srgbClr val="FFFFFF"/>
                </a:solidFill>
                <a:hlinkClick r:id="rId2"/>
              </a:rPr>
              <a:t>3中国数据要素生态研究报告</a:t>
            </a:r>
            <a:endParaRPr sz="3600"/>
          </a:p>
        </p:txBody>
      </p:sp>
      <p:sp>
        <p:nvSpPr>
          <p:cNvPr id="3" name="object 3"/>
          <p:cNvSpPr txBox="1"/>
          <p:nvPr/>
        </p:nvSpPr>
        <p:spPr>
          <a:xfrm>
            <a:off x="4103370" y="4660138"/>
            <a:ext cx="3983354" cy="520065"/>
          </a:xfrm>
          <a:prstGeom prst="rect">
            <a:avLst/>
          </a:prstGeom>
        </p:spPr>
        <p:txBody>
          <a:bodyPr vert="horz" wrap="square" lIns="0" tIns="12700" rIns="0" bIns="0" rtlCol="0">
            <a:spAutoFit/>
          </a:bodyPr>
          <a:lstStyle/>
          <a:p>
            <a:pPr marL="2540" algn="ctr">
              <a:lnSpc>
                <a:spcPct val="100000"/>
              </a:lnSpc>
              <a:spcBef>
                <a:spcPts val="100"/>
              </a:spcBef>
            </a:pPr>
            <a:r>
              <a:rPr sz="1200">
                <a:solidFill>
                  <a:srgbClr val="FFFFFF"/>
                </a:solidFill>
                <a:latin typeface="微软雅黑"/>
                <a:cs typeface="微软雅黑"/>
                <a:hlinkClick r:id="rId2"/>
              </a:rPr>
              <a:t>亿欧智库</a:t>
            </a:r>
            <a:r>
              <a:rPr sz="1200" spc="-20">
                <a:solidFill>
                  <a:srgbClr val="FFFFFF"/>
                </a:solidFill>
                <a:latin typeface="微软雅黑"/>
                <a:cs typeface="微软雅黑"/>
                <a:hlinkClick r:id="rId2"/>
              </a:rPr>
              <a:t> </a:t>
            </a:r>
            <a:r>
              <a:rPr sz="1200" spc="-5">
                <a:solidFill>
                  <a:srgbClr val="FFFFFF"/>
                </a:solidFill>
                <a:latin typeface="微软雅黑"/>
                <a:cs typeface="微软雅黑"/>
                <a:hlinkClick r:id="rId2"/>
              </a:rPr>
              <a:t>https://www.iyiou.com/research</a:t>
            </a:r>
            <a:endParaRPr sz="1200">
              <a:latin typeface="微软雅黑"/>
              <a:cs typeface="微软雅黑"/>
            </a:endParaRPr>
          </a:p>
          <a:p>
            <a:pPr algn="ctr">
              <a:lnSpc>
                <a:spcPct val="100000"/>
              </a:lnSpc>
              <a:spcBef>
                <a:spcPts val="1010"/>
              </a:spcBef>
            </a:pPr>
            <a:r>
              <a:rPr sz="1200">
                <a:solidFill>
                  <a:srgbClr val="FFFFFF"/>
                </a:solidFill>
                <a:latin typeface="微软雅黑"/>
                <a:cs typeface="微软雅黑"/>
                <a:hlinkClick r:id="rId2"/>
              </a:rPr>
              <a:t>Copyright reserved </a:t>
            </a:r>
            <a:r>
              <a:rPr sz="1200" spc="-10">
                <a:solidFill>
                  <a:srgbClr val="FFFFFF"/>
                </a:solidFill>
                <a:latin typeface="微软雅黑"/>
                <a:cs typeface="微软雅黑"/>
                <a:hlinkClick r:id="rId2"/>
              </a:rPr>
              <a:t>to </a:t>
            </a:r>
            <a:r>
              <a:rPr sz="1200">
                <a:solidFill>
                  <a:srgbClr val="FFFFFF"/>
                </a:solidFill>
                <a:latin typeface="微软雅黑"/>
                <a:cs typeface="微软雅黑"/>
                <a:hlinkClick r:id="rId2"/>
              </a:rPr>
              <a:t>EO </a:t>
            </a:r>
            <a:r>
              <a:rPr sz="1200" spc="-5">
                <a:solidFill>
                  <a:srgbClr val="FFFFFF"/>
                </a:solidFill>
                <a:latin typeface="微软雅黑"/>
                <a:cs typeface="微软雅黑"/>
                <a:hlinkClick r:id="rId2"/>
              </a:rPr>
              <a:t>Intelligence, </a:t>
            </a:r>
            <a:r>
              <a:rPr sz="1200">
                <a:solidFill>
                  <a:srgbClr val="FFFFFF"/>
                </a:solidFill>
                <a:latin typeface="微软雅黑"/>
                <a:cs typeface="微软雅黑"/>
                <a:hlinkClick r:id="rId2"/>
              </a:rPr>
              <a:t>December</a:t>
            </a:r>
            <a:r>
              <a:rPr sz="1200" spc="-185">
                <a:solidFill>
                  <a:srgbClr val="FFFFFF"/>
                </a:solidFill>
                <a:latin typeface="微软雅黑"/>
                <a:cs typeface="微软雅黑"/>
                <a:hlinkClick r:id="rId2"/>
              </a:rPr>
              <a:t> </a:t>
            </a:r>
            <a:r>
              <a:rPr sz="1200">
                <a:solidFill>
                  <a:srgbClr val="FFFFFF"/>
                </a:solidFill>
                <a:latin typeface="微软雅黑"/>
                <a:cs typeface="微软雅黑"/>
                <a:hlinkClick r:id="rId2"/>
              </a:rPr>
              <a:t>2023</a:t>
            </a:r>
            <a:endParaRPr sz="120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4389120" cy="6857997"/>
          </a:xfrm>
          <a:prstGeom prst="rect">
            <a:avLst/>
          </a:prstGeom>
          <a:blipFill>
            <a:blip r:embed="rId2"/>
            <a:stretch>
              <a:fillRect/>
            </a:stretch>
          </a:blipFill>
        </p:spPr>
        <p:txBody>
          <a:bodyPr wrap="square" lIns="0" tIns="0" rIns="0" bIns="0" rtlCol="0"/>
          <a:lstStyle/>
          <a:p/>
        </p:txBody>
      </p:sp>
      <p:sp>
        <p:nvSpPr>
          <p:cNvPr id="3" name="object 3"/>
          <p:cNvSpPr/>
          <p:nvPr/>
        </p:nvSpPr>
        <p:spPr>
          <a:xfrm>
            <a:off x="0" y="0"/>
            <a:ext cx="4379976" cy="6859524"/>
          </a:xfrm>
          <a:prstGeom prst="rect">
            <a:avLst/>
          </a:prstGeom>
          <a:blipFill>
            <a:blip r:embed="rId3"/>
            <a:stretch>
              <a:fillRect/>
            </a:stretch>
          </a:blipFill>
        </p:spPr>
        <p:txBody>
          <a:bodyPr wrap="square" lIns="0" tIns="0" rIns="0" bIns="0" rtlCol="0"/>
          <a:lstStyle/>
          <a:p/>
        </p:txBody>
      </p:sp>
      <p:sp>
        <p:nvSpPr>
          <p:cNvPr id="4" name="object 4"/>
          <p:cNvSpPr/>
          <p:nvPr/>
        </p:nvSpPr>
        <p:spPr>
          <a:xfrm>
            <a:off x="300227" y="205740"/>
            <a:ext cx="1260348" cy="326135"/>
          </a:xfrm>
          <a:prstGeom prst="rect">
            <a:avLst/>
          </a:prstGeom>
          <a:blipFill>
            <a:blip r:embed="rId4"/>
            <a:stretch>
              <a:fillRect/>
            </a:stretch>
          </a:blipFill>
        </p:spPr>
        <p:txBody>
          <a:bodyPr wrap="square" lIns="0" tIns="0" rIns="0" bIns="0" rtlCol="0"/>
          <a:lstStyle/>
          <a:p/>
        </p:txBody>
      </p:sp>
      <p:sp>
        <p:nvSpPr>
          <p:cNvPr id="5" name="object 5"/>
          <p:cNvSpPr txBox="1"/>
          <p:nvPr/>
        </p:nvSpPr>
        <p:spPr>
          <a:xfrm>
            <a:off x="2578989" y="2911602"/>
            <a:ext cx="1286510" cy="744220"/>
          </a:xfrm>
          <a:prstGeom prst="rect">
            <a:avLst/>
          </a:prstGeom>
        </p:spPr>
        <p:txBody>
          <a:bodyPr vert="horz" wrap="square" lIns="0" tIns="12700" rIns="0" bIns="0" rtlCol="0">
            <a:spAutoFit/>
          </a:bodyPr>
          <a:lstStyle/>
          <a:p>
            <a:pPr marL="587375">
              <a:lnSpc>
                <a:spcPct val="100000"/>
              </a:lnSpc>
              <a:spcBef>
                <a:spcPts val="100"/>
              </a:spcBef>
            </a:pPr>
            <a:r>
              <a:rPr sz="2400" b="1" spc="300">
                <a:solidFill>
                  <a:srgbClr val="FFFFFF"/>
                </a:solidFill>
                <a:latin typeface="微软雅黑"/>
                <a:cs typeface="微软雅黑"/>
              </a:rPr>
              <a:t>目录</a:t>
            </a:r>
            <a:endParaRPr sz="2400">
              <a:latin typeface="微软雅黑"/>
              <a:cs typeface="微软雅黑"/>
            </a:endParaRPr>
          </a:p>
          <a:p>
            <a:pPr marL="12700">
              <a:lnSpc>
                <a:spcPct val="100000"/>
              </a:lnSpc>
              <a:spcBef>
                <a:spcPts val="1095"/>
              </a:spcBef>
            </a:pPr>
            <a:r>
              <a:rPr sz="1400">
                <a:solidFill>
                  <a:srgbClr val="FFFFFF"/>
                </a:solidFill>
                <a:latin typeface="微软雅黑"/>
                <a:cs typeface="微软雅黑"/>
              </a:rPr>
              <a:t>C</a:t>
            </a:r>
            <a:r>
              <a:rPr sz="1400" spc="-160">
                <a:solidFill>
                  <a:srgbClr val="FFFFFF"/>
                </a:solidFill>
                <a:latin typeface="微软雅黑"/>
                <a:cs typeface="微软雅黑"/>
              </a:rPr>
              <a:t> </a:t>
            </a:r>
            <a:r>
              <a:rPr sz="1400">
                <a:solidFill>
                  <a:srgbClr val="FFFFFF"/>
                </a:solidFill>
                <a:latin typeface="微软雅黑"/>
                <a:cs typeface="微软雅黑"/>
              </a:rPr>
              <a:t>O</a:t>
            </a:r>
            <a:r>
              <a:rPr sz="1400" spc="-130">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E</a:t>
            </a:r>
            <a:r>
              <a:rPr sz="1400" spc="-135">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S</a:t>
            </a:r>
            <a:endParaRPr sz="1400">
              <a:latin typeface="微软雅黑"/>
              <a:cs typeface="微软雅黑"/>
            </a:endParaRPr>
          </a:p>
        </p:txBody>
      </p:sp>
      <p:sp>
        <p:nvSpPr>
          <p:cNvPr id="6" name="object 6"/>
          <p:cNvSpPr txBox="1"/>
          <p:nvPr/>
        </p:nvSpPr>
        <p:spPr>
          <a:xfrm>
            <a:off x="6077839" y="970534"/>
            <a:ext cx="1808480" cy="537845"/>
          </a:xfrm>
          <a:prstGeom prst="rect">
            <a:avLst/>
          </a:prstGeom>
        </p:spPr>
        <p:txBody>
          <a:bodyPr vert="horz" wrap="square" lIns="0" tIns="12700" rIns="0" bIns="0" rtlCol="0">
            <a:spAutoFit/>
          </a:bodyPr>
          <a:lstStyle/>
          <a:p>
            <a:pPr marL="271780" lvl="1" indent="-259079">
              <a:lnSpc>
                <a:spcPts val="1370"/>
              </a:lnSpc>
              <a:spcBef>
                <a:spcPts val="100"/>
              </a:spcBef>
              <a:buAutoNum type="arabicPeriod"/>
              <a:tabLst>
                <a:tab pos="271780"/>
              </a:tabLst>
            </a:pPr>
            <a:r>
              <a:rPr sz="1200">
                <a:solidFill>
                  <a:srgbClr val="909295"/>
                </a:solidFill>
                <a:latin typeface="微软雅黑"/>
                <a:cs typeface="微软雅黑"/>
              </a:rPr>
              <a:t>中国数据战略布局历程</a:t>
            </a:r>
            <a:endParaRPr sz="1200">
              <a:latin typeface="微软雅黑"/>
              <a:cs typeface="微软雅黑"/>
            </a:endParaRPr>
          </a:p>
          <a:p>
            <a:pPr marL="271780" lvl="1" indent="-259079">
              <a:lnSpc>
                <a:spcPts val="1295"/>
              </a:lnSpc>
              <a:buAutoNum type="arabicPeriod"/>
              <a:tabLst>
                <a:tab pos="271780"/>
              </a:tabLst>
            </a:pPr>
            <a:r>
              <a:rPr sz="1200">
                <a:solidFill>
                  <a:srgbClr val="909295"/>
                </a:solidFill>
                <a:latin typeface="微软雅黑"/>
                <a:cs typeface="微软雅黑"/>
              </a:rPr>
              <a:t>中国数据要素发展现状</a:t>
            </a:r>
            <a:endParaRPr sz="1200">
              <a:latin typeface="微软雅黑"/>
              <a:cs typeface="微软雅黑"/>
            </a:endParaRPr>
          </a:p>
          <a:p>
            <a:pPr marL="271780" lvl="1" indent="-259079">
              <a:lnSpc>
                <a:spcPts val="1370"/>
              </a:lnSpc>
              <a:buAutoNum type="arabicPeriod"/>
              <a:tabLst>
                <a:tab pos="271780"/>
              </a:tabLst>
            </a:pPr>
            <a:r>
              <a:rPr sz="1200">
                <a:solidFill>
                  <a:srgbClr val="909295"/>
                </a:solidFill>
                <a:latin typeface="微软雅黑"/>
                <a:cs typeface="微软雅黑"/>
              </a:rPr>
              <a:t>数据要素市场化</a:t>
            </a:r>
            <a:endParaRPr sz="1200">
              <a:latin typeface="微软雅黑"/>
              <a:cs typeface="微软雅黑"/>
            </a:endParaRPr>
          </a:p>
        </p:txBody>
      </p:sp>
      <p:sp>
        <p:nvSpPr>
          <p:cNvPr id="7" name="object 7"/>
          <p:cNvSpPr/>
          <p:nvPr/>
        </p:nvSpPr>
        <p:spPr>
          <a:xfrm>
            <a:off x="5433059" y="545591"/>
            <a:ext cx="554990" cy="327660"/>
          </a:xfrm>
          <a:custGeom>
            <a:rect l="l" t="t" r="r" b="b"/>
            <a:pathLst>
              <a:path w="554989" h="327659">
                <a:moveTo>
                  <a:pt x="554736" y="0"/>
                </a:moveTo>
                <a:lnTo>
                  <a:pt x="54610" y="0"/>
                </a:lnTo>
                <a:lnTo>
                  <a:pt x="33379" y="4300"/>
                </a:lnTo>
                <a:lnTo>
                  <a:pt x="16017" y="16017"/>
                </a:lnTo>
                <a:lnTo>
                  <a:pt x="4300" y="33379"/>
                </a:lnTo>
                <a:lnTo>
                  <a:pt x="0" y="54610"/>
                </a:lnTo>
                <a:lnTo>
                  <a:pt x="0" y="327660"/>
                </a:lnTo>
                <a:lnTo>
                  <a:pt x="500125" y="327660"/>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8" name="object 8"/>
          <p:cNvSpPr txBox="1">
            <a:spLocks noGrp="1"/>
          </p:cNvSpPr>
          <p:nvPr>
            <p:ph type="title"/>
          </p:nvPr>
        </p:nvSpPr>
        <p:spPr>
          <a:prstGeom prst="rect">
            <a:avLst/>
          </a:prstGeom>
        </p:spPr>
        <p:txBody>
          <a:bodyPr vert="horz" wrap="square" lIns="0" tIns="13335" rIns="0" bIns="0" rtlCol="0">
            <a:spAutoFit/>
          </a:bodyPr>
          <a:lstStyle/>
          <a:p>
            <a:pPr marL="2524760">
              <a:lnSpc>
                <a:spcPct val="100000"/>
              </a:lnSpc>
              <a:spcBef>
                <a:spcPts val="105"/>
              </a:spcBef>
              <a:tabLst>
                <a:tab pos="3054350"/>
              </a:tabLst>
            </a:pPr>
            <a:r>
              <a:rPr sz="3000" b="0" baseline="1388">
                <a:solidFill>
                  <a:srgbClr val="FFFFFF"/>
                </a:solidFill>
                <a:latin typeface="微软雅黑"/>
                <a:cs typeface="微软雅黑"/>
              </a:rPr>
              <a:t>01	</a:t>
            </a:r>
            <a:r>
              <a:rPr sz="2000"/>
              <a:t>中国数据要素市场发展</a:t>
            </a:r>
            <a:r>
              <a:rPr sz="2000" spc="-15"/>
              <a:t>概</a:t>
            </a:r>
            <a:r>
              <a:rPr sz="2000"/>
              <a:t>述</a:t>
            </a:r>
            <a:endParaRPr sz="2000">
              <a:latin typeface="微软雅黑"/>
              <a:cs typeface="微软雅黑"/>
            </a:endParaRPr>
          </a:p>
        </p:txBody>
      </p:sp>
      <p:sp>
        <p:nvSpPr>
          <p:cNvPr id="9" name="object 9"/>
          <p:cNvSpPr/>
          <p:nvPr/>
        </p:nvSpPr>
        <p:spPr>
          <a:xfrm>
            <a:off x="5433059" y="2084832"/>
            <a:ext cx="554990" cy="327660"/>
          </a:xfrm>
          <a:custGeom>
            <a:rect l="l" t="t" r="r" b="b"/>
            <a:pathLst>
              <a:path w="554989" h="327660">
                <a:moveTo>
                  <a:pt x="554736" y="0"/>
                </a:moveTo>
                <a:lnTo>
                  <a:pt x="54610" y="0"/>
                </a:lnTo>
                <a:lnTo>
                  <a:pt x="33379" y="4300"/>
                </a:lnTo>
                <a:lnTo>
                  <a:pt x="16017" y="16017"/>
                </a:lnTo>
                <a:lnTo>
                  <a:pt x="4300" y="33379"/>
                </a:lnTo>
                <a:lnTo>
                  <a:pt x="0" y="54609"/>
                </a:lnTo>
                <a:lnTo>
                  <a:pt x="0" y="327659"/>
                </a:lnTo>
                <a:lnTo>
                  <a:pt x="500125" y="327659"/>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10" name="object 10"/>
          <p:cNvSpPr txBox="1"/>
          <p:nvPr/>
        </p:nvSpPr>
        <p:spPr>
          <a:xfrm>
            <a:off x="5548121" y="2077288"/>
            <a:ext cx="3100705" cy="803275"/>
          </a:xfrm>
          <a:prstGeom prst="rect">
            <a:avLst/>
          </a:prstGeom>
        </p:spPr>
        <p:txBody>
          <a:bodyPr vert="horz" wrap="square" lIns="0" tIns="13335" rIns="0" bIns="0" rtlCol="0">
            <a:spAutoFit/>
          </a:bodyPr>
          <a:lstStyle/>
          <a:p>
            <a:pPr marL="12700">
              <a:lnSpc>
                <a:spcPct val="100000"/>
              </a:lnSpc>
              <a:spcBef>
                <a:spcPts val="105"/>
              </a:spcBef>
              <a:tabLst>
                <a:tab pos="542290"/>
              </a:tabLst>
            </a:pPr>
            <a:r>
              <a:rPr sz="3000" baseline="1388">
                <a:solidFill>
                  <a:srgbClr val="FFFFFF"/>
                </a:solidFill>
                <a:latin typeface="微软雅黑"/>
                <a:cs typeface="微软雅黑"/>
              </a:rPr>
              <a:t>02	</a:t>
            </a:r>
            <a:r>
              <a:rPr sz="2000" b="1">
                <a:solidFill>
                  <a:srgbClr val="1D9ED2"/>
                </a:solidFill>
                <a:latin typeface="微软雅黑"/>
                <a:cs typeface="微软雅黑"/>
              </a:rPr>
              <a:t>中国数据要素生态分析</a:t>
            </a:r>
            <a:endParaRPr sz="2000">
              <a:latin typeface="微软雅黑"/>
              <a:cs typeface="微软雅黑"/>
            </a:endParaRPr>
          </a:p>
          <a:p>
            <a:pPr marL="801370" lvl="1" indent="-259715">
              <a:lnSpc>
                <a:spcPts val="1370"/>
              </a:lnSpc>
              <a:spcBef>
                <a:spcPts val="975"/>
              </a:spcBef>
              <a:buAutoNum type="arabicPeriod"/>
              <a:tabLst>
                <a:tab pos="802005"/>
              </a:tabLst>
            </a:pPr>
            <a:r>
              <a:rPr sz="1200" spc="-5">
                <a:solidFill>
                  <a:srgbClr val="909295"/>
                </a:solidFill>
                <a:latin typeface="微软雅黑"/>
                <a:cs typeface="微软雅黑"/>
              </a:rPr>
              <a:t>数据要素市场规则制度</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数据要素市场流通交易模式</a:t>
            </a:r>
            <a:endParaRPr sz="1200">
              <a:latin typeface="微软雅黑"/>
              <a:cs typeface="微软雅黑"/>
            </a:endParaRPr>
          </a:p>
        </p:txBody>
      </p:sp>
      <p:sp>
        <p:nvSpPr>
          <p:cNvPr id="11" name="object 11"/>
          <p:cNvSpPr/>
          <p:nvPr/>
        </p:nvSpPr>
        <p:spPr>
          <a:xfrm>
            <a:off x="5433059" y="3621023"/>
            <a:ext cx="554990" cy="327660"/>
          </a:xfrm>
          <a:custGeom>
            <a:rect l="l" t="t" r="r" b="b"/>
            <a:pathLst>
              <a:path w="554989" h="327660">
                <a:moveTo>
                  <a:pt x="554736" y="0"/>
                </a:moveTo>
                <a:lnTo>
                  <a:pt x="54610" y="0"/>
                </a:lnTo>
                <a:lnTo>
                  <a:pt x="33379" y="4300"/>
                </a:lnTo>
                <a:lnTo>
                  <a:pt x="16017" y="16017"/>
                </a:lnTo>
                <a:lnTo>
                  <a:pt x="4300" y="33379"/>
                </a:lnTo>
                <a:lnTo>
                  <a:pt x="0" y="54609"/>
                </a:lnTo>
                <a:lnTo>
                  <a:pt x="0" y="327659"/>
                </a:lnTo>
                <a:lnTo>
                  <a:pt x="500125" y="327659"/>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12" name="object 12"/>
          <p:cNvSpPr txBox="1"/>
          <p:nvPr/>
        </p:nvSpPr>
        <p:spPr>
          <a:xfrm>
            <a:off x="5548121" y="3614165"/>
            <a:ext cx="4116704" cy="967105"/>
          </a:xfrm>
          <a:prstGeom prst="rect">
            <a:avLst/>
          </a:prstGeom>
        </p:spPr>
        <p:txBody>
          <a:bodyPr vert="horz" wrap="square" lIns="0" tIns="12700" rIns="0" bIns="0" rtlCol="0">
            <a:spAutoFit/>
          </a:bodyPr>
          <a:lstStyle/>
          <a:p>
            <a:pPr marL="12700">
              <a:lnSpc>
                <a:spcPct val="100000"/>
              </a:lnSpc>
              <a:spcBef>
                <a:spcPts val="100"/>
              </a:spcBef>
              <a:tabLst>
                <a:tab pos="542290"/>
              </a:tabLst>
            </a:pPr>
            <a:r>
              <a:rPr sz="3000" baseline="1388">
                <a:solidFill>
                  <a:srgbClr val="FFFFFF"/>
                </a:solidFill>
                <a:latin typeface="微软雅黑"/>
                <a:cs typeface="微软雅黑"/>
              </a:rPr>
              <a:t>03	</a:t>
            </a:r>
            <a:r>
              <a:rPr sz="2000" b="1">
                <a:solidFill>
                  <a:srgbClr val="1D9ED2"/>
                </a:solidFill>
                <a:latin typeface="微软雅黑"/>
                <a:cs typeface="微软雅黑"/>
              </a:rPr>
              <a:t>中国数据要素服务商生</a:t>
            </a:r>
            <a:r>
              <a:rPr sz="2000" b="1" spc="-15">
                <a:solidFill>
                  <a:srgbClr val="1D9ED2"/>
                </a:solidFill>
                <a:latin typeface="微软雅黑"/>
                <a:cs typeface="微软雅黑"/>
              </a:rPr>
              <a:t>态</a:t>
            </a:r>
            <a:r>
              <a:rPr sz="2000" b="1">
                <a:solidFill>
                  <a:srgbClr val="1D9ED2"/>
                </a:solidFill>
                <a:latin typeface="微软雅黑"/>
                <a:cs typeface="微软雅黑"/>
              </a:rPr>
              <a:t>及案例</a:t>
            </a:r>
            <a:endParaRPr sz="2000">
              <a:latin typeface="微软雅黑"/>
              <a:cs typeface="微软雅黑"/>
            </a:endParaRPr>
          </a:p>
          <a:p>
            <a:pPr marL="801370" lvl="1" indent="-259715">
              <a:lnSpc>
                <a:spcPts val="1370"/>
              </a:lnSpc>
              <a:spcBef>
                <a:spcPts val="975"/>
              </a:spcBef>
              <a:buAutoNum type="arabicPeriod"/>
              <a:tabLst>
                <a:tab pos="802005"/>
              </a:tabLst>
            </a:pPr>
            <a:r>
              <a:rPr sz="1200">
                <a:solidFill>
                  <a:srgbClr val="909295"/>
                </a:solidFill>
                <a:latin typeface="微软雅黑"/>
                <a:cs typeface="微软雅黑"/>
              </a:rPr>
              <a:t>数据要素服务商模式及价值</a:t>
            </a:r>
            <a:endParaRPr sz="1200">
              <a:latin typeface="微软雅黑"/>
              <a:cs typeface="微软雅黑"/>
            </a:endParaRPr>
          </a:p>
          <a:p>
            <a:pPr marL="801370" lvl="1" indent="-259715">
              <a:lnSpc>
                <a:spcPts val="1295"/>
              </a:lnSpc>
              <a:buAutoNum type="arabicPeriod"/>
              <a:tabLst>
                <a:tab pos="802005"/>
              </a:tabLst>
            </a:pPr>
            <a:r>
              <a:rPr sz="1200">
                <a:solidFill>
                  <a:srgbClr val="909295"/>
                </a:solidFill>
                <a:latin typeface="微软雅黑"/>
                <a:cs typeface="微软雅黑"/>
              </a:rPr>
              <a:t>数据要素服务商生态图谱</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数据要素服务商及案例</a:t>
            </a:r>
            <a:endParaRPr sz="1200">
              <a:latin typeface="微软雅黑"/>
              <a:cs typeface="微软雅黑"/>
            </a:endParaRPr>
          </a:p>
        </p:txBody>
      </p:sp>
      <p:sp>
        <p:nvSpPr>
          <p:cNvPr id="13" name="object 13"/>
          <p:cNvSpPr/>
          <p:nvPr/>
        </p:nvSpPr>
        <p:spPr>
          <a:xfrm>
            <a:off x="5433059" y="5157215"/>
            <a:ext cx="554990" cy="326390"/>
          </a:xfrm>
          <a:custGeom>
            <a:rect l="l" t="t" r="r" b="b"/>
            <a:pathLst>
              <a:path w="554989" h="326389">
                <a:moveTo>
                  <a:pt x="554736" y="0"/>
                </a:moveTo>
                <a:lnTo>
                  <a:pt x="54355" y="0"/>
                </a:lnTo>
                <a:lnTo>
                  <a:pt x="33218" y="4278"/>
                </a:lnTo>
                <a:lnTo>
                  <a:pt x="15938" y="15938"/>
                </a:lnTo>
                <a:lnTo>
                  <a:pt x="4278" y="33218"/>
                </a:lnTo>
                <a:lnTo>
                  <a:pt x="0" y="54355"/>
                </a:lnTo>
                <a:lnTo>
                  <a:pt x="0" y="326135"/>
                </a:lnTo>
                <a:lnTo>
                  <a:pt x="500379" y="326135"/>
                </a:lnTo>
                <a:lnTo>
                  <a:pt x="521517" y="321857"/>
                </a:lnTo>
                <a:lnTo>
                  <a:pt x="538797" y="310197"/>
                </a:lnTo>
                <a:lnTo>
                  <a:pt x="550457" y="292917"/>
                </a:lnTo>
                <a:lnTo>
                  <a:pt x="554736" y="271779"/>
                </a:lnTo>
                <a:lnTo>
                  <a:pt x="554736" y="0"/>
                </a:lnTo>
                <a:close/>
              </a:path>
            </a:pathLst>
          </a:custGeom>
          <a:solidFill>
            <a:srgbClr val="1D9ED2"/>
          </a:solidFill>
        </p:spPr>
        <p:txBody>
          <a:bodyPr wrap="square" lIns="0" tIns="0" rIns="0" bIns="0" rtlCol="0"/>
          <a:lstStyle/>
          <a:p/>
        </p:txBody>
      </p:sp>
      <p:sp>
        <p:nvSpPr>
          <p:cNvPr id="14" name="object 14"/>
          <p:cNvSpPr txBox="1"/>
          <p:nvPr/>
        </p:nvSpPr>
        <p:spPr>
          <a:xfrm>
            <a:off x="5548121" y="5150053"/>
            <a:ext cx="4116704" cy="967740"/>
          </a:xfrm>
          <a:prstGeom prst="rect">
            <a:avLst/>
          </a:prstGeom>
        </p:spPr>
        <p:txBody>
          <a:bodyPr vert="horz" wrap="square" lIns="0" tIns="13335" rIns="0" bIns="0" rtlCol="0">
            <a:spAutoFit/>
          </a:bodyPr>
          <a:lstStyle/>
          <a:p>
            <a:pPr marL="12700">
              <a:lnSpc>
                <a:spcPct val="100000"/>
              </a:lnSpc>
              <a:spcBef>
                <a:spcPts val="105"/>
              </a:spcBef>
              <a:tabLst>
                <a:tab pos="542290"/>
              </a:tabLst>
            </a:pPr>
            <a:r>
              <a:rPr sz="3000" baseline="1388">
                <a:solidFill>
                  <a:srgbClr val="FFFFFF"/>
                </a:solidFill>
                <a:latin typeface="微软雅黑"/>
                <a:cs typeface="微软雅黑"/>
              </a:rPr>
              <a:t>04	</a:t>
            </a:r>
            <a:r>
              <a:rPr sz="2000" b="1">
                <a:solidFill>
                  <a:srgbClr val="1D9ED2"/>
                </a:solidFill>
                <a:latin typeface="微软雅黑"/>
                <a:cs typeface="微软雅黑"/>
              </a:rPr>
              <a:t>中国数据要素市场未来</a:t>
            </a:r>
            <a:r>
              <a:rPr sz="2000" b="1" spc="-10">
                <a:solidFill>
                  <a:srgbClr val="1D9ED2"/>
                </a:solidFill>
                <a:latin typeface="微软雅黑"/>
                <a:cs typeface="微软雅黑"/>
              </a:rPr>
              <a:t>发</a:t>
            </a:r>
            <a:r>
              <a:rPr sz="2000" b="1">
                <a:solidFill>
                  <a:srgbClr val="1D9ED2"/>
                </a:solidFill>
                <a:latin typeface="微软雅黑"/>
                <a:cs typeface="微软雅黑"/>
              </a:rPr>
              <a:t>展趋势</a:t>
            </a:r>
            <a:endParaRPr sz="2000">
              <a:latin typeface="微软雅黑"/>
              <a:cs typeface="微软雅黑"/>
            </a:endParaRPr>
          </a:p>
          <a:p>
            <a:pPr marL="801370" lvl="1" indent="-259715">
              <a:lnSpc>
                <a:spcPts val="1370"/>
              </a:lnSpc>
              <a:spcBef>
                <a:spcPts val="975"/>
              </a:spcBef>
              <a:buAutoNum type="arabicPeriod"/>
              <a:tabLst>
                <a:tab pos="802005"/>
              </a:tabLst>
            </a:pPr>
            <a:r>
              <a:rPr sz="1200">
                <a:solidFill>
                  <a:srgbClr val="909295"/>
                </a:solidFill>
                <a:latin typeface="微软雅黑"/>
                <a:cs typeface="微软雅黑"/>
              </a:rPr>
              <a:t>政策层</a:t>
            </a:r>
            <a:endParaRPr sz="1200">
              <a:latin typeface="微软雅黑"/>
              <a:cs typeface="微软雅黑"/>
            </a:endParaRPr>
          </a:p>
          <a:p>
            <a:pPr marL="801370" lvl="1" indent="-259715">
              <a:lnSpc>
                <a:spcPts val="1295"/>
              </a:lnSpc>
              <a:buAutoNum type="arabicPeriod"/>
              <a:tabLst>
                <a:tab pos="802005"/>
              </a:tabLst>
            </a:pPr>
            <a:r>
              <a:rPr sz="1200">
                <a:solidFill>
                  <a:srgbClr val="909295"/>
                </a:solidFill>
                <a:latin typeface="微软雅黑"/>
                <a:cs typeface="微软雅黑"/>
              </a:rPr>
              <a:t>技术层</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生态层</a:t>
            </a:r>
            <a:endParaRPr sz="12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4389120" cy="6857997"/>
          </a:xfrm>
          <a:prstGeom prst="rect">
            <a:avLst/>
          </a:prstGeom>
          <a:blipFill>
            <a:blip r:embed="rId2"/>
            <a:stretch>
              <a:fillRect/>
            </a:stretch>
          </a:blipFill>
        </p:spPr>
        <p:txBody>
          <a:bodyPr wrap="square" lIns="0" tIns="0" rIns="0" bIns="0" rtlCol="0"/>
          <a:lstStyle/>
          <a:p/>
        </p:txBody>
      </p:sp>
      <p:sp>
        <p:nvSpPr>
          <p:cNvPr id="3" name="object 3"/>
          <p:cNvSpPr/>
          <p:nvPr/>
        </p:nvSpPr>
        <p:spPr>
          <a:xfrm>
            <a:off x="0" y="0"/>
            <a:ext cx="4379976" cy="6859524"/>
          </a:xfrm>
          <a:prstGeom prst="rect">
            <a:avLst/>
          </a:prstGeom>
          <a:blipFill>
            <a:blip r:embed="rId3"/>
            <a:stretch>
              <a:fillRect/>
            </a:stretch>
          </a:blipFill>
        </p:spPr>
        <p:txBody>
          <a:bodyPr wrap="square" lIns="0" tIns="0" rIns="0" bIns="0" rtlCol="0"/>
          <a:lstStyle/>
          <a:p/>
        </p:txBody>
      </p:sp>
      <p:sp>
        <p:nvSpPr>
          <p:cNvPr id="4" name="object 4"/>
          <p:cNvSpPr/>
          <p:nvPr/>
        </p:nvSpPr>
        <p:spPr>
          <a:xfrm>
            <a:off x="300227" y="205740"/>
            <a:ext cx="1260348" cy="326135"/>
          </a:xfrm>
          <a:prstGeom prst="rect">
            <a:avLst/>
          </a:prstGeom>
          <a:blipFill>
            <a:blip r:embed="rId4"/>
            <a:stretch>
              <a:fillRect/>
            </a:stretch>
          </a:blipFill>
        </p:spPr>
        <p:txBody>
          <a:bodyPr wrap="square" lIns="0" tIns="0" rIns="0" bIns="0" rtlCol="0"/>
          <a:lstStyle/>
          <a:p/>
        </p:txBody>
      </p:sp>
      <p:sp>
        <p:nvSpPr>
          <p:cNvPr id="5" name="object 5"/>
          <p:cNvSpPr txBox="1"/>
          <p:nvPr/>
        </p:nvSpPr>
        <p:spPr>
          <a:xfrm>
            <a:off x="2578989" y="2911602"/>
            <a:ext cx="1286510" cy="744220"/>
          </a:xfrm>
          <a:prstGeom prst="rect">
            <a:avLst/>
          </a:prstGeom>
        </p:spPr>
        <p:txBody>
          <a:bodyPr vert="horz" wrap="square" lIns="0" tIns="12700" rIns="0" bIns="0" rtlCol="0">
            <a:spAutoFit/>
          </a:bodyPr>
          <a:lstStyle/>
          <a:p>
            <a:pPr marL="587375">
              <a:lnSpc>
                <a:spcPct val="100000"/>
              </a:lnSpc>
              <a:spcBef>
                <a:spcPts val="100"/>
              </a:spcBef>
            </a:pPr>
            <a:r>
              <a:rPr sz="2400" b="1" spc="300">
                <a:solidFill>
                  <a:srgbClr val="FFFFFF"/>
                </a:solidFill>
                <a:latin typeface="微软雅黑"/>
                <a:cs typeface="微软雅黑"/>
              </a:rPr>
              <a:t>目录</a:t>
            </a:r>
            <a:endParaRPr sz="2400">
              <a:latin typeface="微软雅黑"/>
              <a:cs typeface="微软雅黑"/>
            </a:endParaRPr>
          </a:p>
          <a:p>
            <a:pPr marL="12700">
              <a:lnSpc>
                <a:spcPct val="100000"/>
              </a:lnSpc>
              <a:spcBef>
                <a:spcPts val="1095"/>
              </a:spcBef>
            </a:pPr>
            <a:r>
              <a:rPr sz="1400">
                <a:solidFill>
                  <a:srgbClr val="FFFFFF"/>
                </a:solidFill>
                <a:latin typeface="微软雅黑"/>
                <a:cs typeface="微软雅黑"/>
              </a:rPr>
              <a:t>C</a:t>
            </a:r>
            <a:r>
              <a:rPr sz="1400" spc="-160">
                <a:solidFill>
                  <a:srgbClr val="FFFFFF"/>
                </a:solidFill>
                <a:latin typeface="微软雅黑"/>
                <a:cs typeface="微软雅黑"/>
              </a:rPr>
              <a:t> </a:t>
            </a:r>
            <a:r>
              <a:rPr sz="1400">
                <a:solidFill>
                  <a:srgbClr val="FFFFFF"/>
                </a:solidFill>
                <a:latin typeface="微软雅黑"/>
                <a:cs typeface="微软雅黑"/>
              </a:rPr>
              <a:t>O</a:t>
            </a:r>
            <a:r>
              <a:rPr sz="1400" spc="-130">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E</a:t>
            </a:r>
            <a:r>
              <a:rPr sz="1400" spc="-135">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S</a:t>
            </a:r>
            <a:endParaRPr sz="1400">
              <a:latin typeface="微软雅黑"/>
              <a:cs typeface="微软雅黑"/>
            </a:endParaRPr>
          </a:p>
        </p:txBody>
      </p:sp>
      <p:sp>
        <p:nvSpPr>
          <p:cNvPr id="6" name="object 6"/>
          <p:cNvSpPr/>
          <p:nvPr/>
        </p:nvSpPr>
        <p:spPr>
          <a:xfrm>
            <a:off x="5327903" y="533400"/>
            <a:ext cx="6864350" cy="1152525"/>
          </a:xfrm>
          <a:custGeom>
            <a:rect l="l" t="t" r="r" b="b"/>
            <a:pathLst>
              <a:path w="6864350" h="1152525">
                <a:moveTo>
                  <a:pt x="6864096" y="0"/>
                </a:moveTo>
                <a:lnTo>
                  <a:pt x="192024" y="0"/>
                </a:lnTo>
                <a:lnTo>
                  <a:pt x="147996" y="5071"/>
                </a:lnTo>
                <a:lnTo>
                  <a:pt x="107579" y="19518"/>
                </a:lnTo>
                <a:lnTo>
                  <a:pt x="71925" y="42187"/>
                </a:lnTo>
                <a:lnTo>
                  <a:pt x="42187" y="71925"/>
                </a:lnTo>
                <a:lnTo>
                  <a:pt x="19518" y="107579"/>
                </a:lnTo>
                <a:lnTo>
                  <a:pt x="5071" y="147996"/>
                </a:lnTo>
                <a:lnTo>
                  <a:pt x="0" y="192024"/>
                </a:lnTo>
                <a:lnTo>
                  <a:pt x="0" y="1152144"/>
                </a:lnTo>
                <a:lnTo>
                  <a:pt x="6672072" y="1152144"/>
                </a:lnTo>
                <a:lnTo>
                  <a:pt x="6716099" y="1147072"/>
                </a:lnTo>
                <a:lnTo>
                  <a:pt x="6756516" y="1132625"/>
                </a:lnTo>
                <a:lnTo>
                  <a:pt x="6792170" y="1109956"/>
                </a:lnTo>
                <a:lnTo>
                  <a:pt x="6821908" y="1080218"/>
                </a:lnTo>
                <a:lnTo>
                  <a:pt x="6844577" y="1044564"/>
                </a:lnTo>
                <a:lnTo>
                  <a:pt x="6859024" y="1004147"/>
                </a:lnTo>
                <a:lnTo>
                  <a:pt x="6864096" y="960120"/>
                </a:lnTo>
                <a:lnTo>
                  <a:pt x="6864096" y="0"/>
                </a:lnTo>
                <a:close/>
              </a:path>
            </a:pathLst>
          </a:custGeom>
          <a:solidFill>
            <a:srgbClr val="1D9ED2"/>
          </a:solidFill>
        </p:spPr>
        <p:txBody>
          <a:bodyPr wrap="square" lIns="0" tIns="0" rIns="0" bIns="0" rtlCol="0"/>
          <a:lstStyle/>
          <a:p/>
        </p:txBody>
      </p:sp>
      <p:sp>
        <p:nvSpPr>
          <p:cNvPr id="7" name="object 7"/>
          <p:cNvSpPr txBox="1"/>
          <p:nvPr/>
        </p:nvSpPr>
        <p:spPr>
          <a:xfrm>
            <a:off x="6077839" y="970534"/>
            <a:ext cx="1808480" cy="537845"/>
          </a:xfrm>
          <a:prstGeom prst="rect">
            <a:avLst/>
          </a:prstGeom>
        </p:spPr>
        <p:txBody>
          <a:bodyPr vert="horz" wrap="square" lIns="0" tIns="12700" rIns="0" bIns="0" rtlCol="0">
            <a:spAutoFit/>
          </a:bodyPr>
          <a:lstStyle/>
          <a:p>
            <a:pPr marL="271780" lvl="1" indent="-259079">
              <a:lnSpc>
                <a:spcPts val="1370"/>
              </a:lnSpc>
              <a:spcBef>
                <a:spcPts val="100"/>
              </a:spcBef>
              <a:buAutoNum type="arabicPeriod"/>
              <a:tabLst>
                <a:tab pos="271780"/>
              </a:tabLst>
            </a:pPr>
            <a:r>
              <a:rPr sz="1200">
                <a:solidFill>
                  <a:srgbClr val="FFFFFF"/>
                </a:solidFill>
                <a:latin typeface="微软雅黑"/>
                <a:cs typeface="微软雅黑"/>
              </a:rPr>
              <a:t>中国数据战略布局历程</a:t>
            </a:r>
            <a:endParaRPr sz="1200">
              <a:latin typeface="微软雅黑"/>
              <a:cs typeface="微软雅黑"/>
            </a:endParaRPr>
          </a:p>
          <a:p>
            <a:pPr marL="271780" lvl="1" indent="-259079">
              <a:lnSpc>
                <a:spcPts val="1295"/>
              </a:lnSpc>
              <a:buAutoNum type="arabicPeriod"/>
              <a:tabLst>
                <a:tab pos="271780"/>
              </a:tabLst>
            </a:pPr>
            <a:r>
              <a:rPr sz="1200">
                <a:solidFill>
                  <a:srgbClr val="FFFFFF"/>
                </a:solidFill>
                <a:latin typeface="微软雅黑"/>
                <a:cs typeface="微软雅黑"/>
              </a:rPr>
              <a:t>中国数据要素发展现状</a:t>
            </a:r>
            <a:endParaRPr sz="1200">
              <a:latin typeface="微软雅黑"/>
              <a:cs typeface="微软雅黑"/>
            </a:endParaRPr>
          </a:p>
          <a:p>
            <a:pPr marL="271780" lvl="1" indent="-259079">
              <a:lnSpc>
                <a:spcPts val="1370"/>
              </a:lnSpc>
              <a:buAutoNum type="arabicPeriod"/>
              <a:tabLst>
                <a:tab pos="271780"/>
              </a:tabLst>
            </a:pPr>
            <a:r>
              <a:rPr sz="1200">
                <a:solidFill>
                  <a:srgbClr val="FFFFFF"/>
                </a:solidFill>
                <a:latin typeface="微软雅黑"/>
                <a:cs typeface="微软雅黑"/>
              </a:rPr>
              <a:t>数据要素市场化</a:t>
            </a:r>
            <a:endParaRPr sz="1200">
              <a:latin typeface="微软雅黑"/>
              <a:cs typeface="微软雅黑"/>
            </a:endParaRPr>
          </a:p>
        </p:txBody>
      </p:sp>
      <p:sp>
        <p:nvSpPr>
          <p:cNvPr id="8" name="object 8"/>
          <p:cNvSpPr/>
          <p:nvPr/>
        </p:nvSpPr>
        <p:spPr>
          <a:xfrm>
            <a:off x="5433059" y="545591"/>
            <a:ext cx="554990" cy="327660"/>
          </a:xfrm>
          <a:custGeom>
            <a:rect l="l" t="t" r="r" b="b"/>
            <a:pathLst>
              <a:path w="554989" h="327659">
                <a:moveTo>
                  <a:pt x="554736" y="0"/>
                </a:moveTo>
                <a:lnTo>
                  <a:pt x="54610" y="0"/>
                </a:lnTo>
                <a:lnTo>
                  <a:pt x="33379" y="4300"/>
                </a:lnTo>
                <a:lnTo>
                  <a:pt x="16017" y="16017"/>
                </a:lnTo>
                <a:lnTo>
                  <a:pt x="4300" y="33379"/>
                </a:lnTo>
                <a:lnTo>
                  <a:pt x="0" y="54610"/>
                </a:lnTo>
                <a:lnTo>
                  <a:pt x="0" y="327660"/>
                </a:lnTo>
                <a:lnTo>
                  <a:pt x="500125" y="327660"/>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9" name="object 9"/>
          <p:cNvSpPr txBox="1">
            <a:spLocks noGrp="1"/>
          </p:cNvSpPr>
          <p:nvPr>
            <p:ph type="title"/>
          </p:nvPr>
        </p:nvSpPr>
        <p:spPr>
          <a:prstGeom prst="rect">
            <a:avLst/>
          </a:prstGeom>
        </p:spPr>
        <p:txBody>
          <a:bodyPr vert="horz" wrap="square" lIns="0" tIns="13335" rIns="0" bIns="0" rtlCol="0">
            <a:spAutoFit/>
          </a:bodyPr>
          <a:lstStyle/>
          <a:p>
            <a:pPr marL="2524760">
              <a:lnSpc>
                <a:spcPct val="100000"/>
              </a:lnSpc>
              <a:spcBef>
                <a:spcPts val="105"/>
              </a:spcBef>
              <a:tabLst>
                <a:tab pos="3054350"/>
              </a:tabLst>
            </a:pPr>
            <a:r>
              <a:rPr sz="3000" b="0" baseline="1388">
                <a:solidFill>
                  <a:srgbClr val="FFFFFF"/>
                </a:solidFill>
                <a:latin typeface="微软雅黑"/>
                <a:cs typeface="微软雅黑"/>
              </a:rPr>
              <a:t>01	</a:t>
            </a:r>
            <a:r>
              <a:rPr sz="2000">
                <a:solidFill>
                  <a:srgbClr val="FFFFFF"/>
                </a:solidFill>
              </a:rPr>
              <a:t>中国数据要素市场发展</a:t>
            </a:r>
            <a:r>
              <a:rPr sz="2000" spc="-15">
                <a:solidFill>
                  <a:srgbClr val="FFFFFF"/>
                </a:solidFill>
              </a:rPr>
              <a:t>概</a:t>
            </a:r>
            <a:r>
              <a:rPr sz="2000">
                <a:solidFill>
                  <a:srgbClr val="FFFFFF"/>
                </a:solidFill>
              </a:rPr>
              <a:t>述</a:t>
            </a:r>
            <a:endParaRPr sz="2000">
              <a:latin typeface="微软雅黑"/>
              <a:cs typeface="微软雅黑"/>
            </a:endParaRPr>
          </a:p>
        </p:txBody>
      </p:sp>
      <p:sp>
        <p:nvSpPr>
          <p:cNvPr id="10" name="object 10"/>
          <p:cNvSpPr/>
          <p:nvPr/>
        </p:nvSpPr>
        <p:spPr>
          <a:xfrm>
            <a:off x="5433059" y="2084832"/>
            <a:ext cx="554990" cy="327660"/>
          </a:xfrm>
          <a:custGeom>
            <a:rect l="l" t="t" r="r" b="b"/>
            <a:pathLst>
              <a:path w="554989" h="327660">
                <a:moveTo>
                  <a:pt x="554736" y="0"/>
                </a:moveTo>
                <a:lnTo>
                  <a:pt x="54610" y="0"/>
                </a:lnTo>
                <a:lnTo>
                  <a:pt x="33379" y="4300"/>
                </a:lnTo>
                <a:lnTo>
                  <a:pt x="16017" y="16017"/>
                </a:lnTo>
                <a:lnTo>
                  <a:pt x="4300" y="33379"/>
                </a:lnTo>
                <a:lnTo>
                  <a:pt x="0" y="54609"/>
                </a:lnTo>
                <a:lnTo>
                  <a:pt x="0" y="327659"/>
                </a:lnTo>
                <a:lnTo>
                  <a:pt x="500125" y="327659"/>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11" name="object 11"/>
          <p:cNvSpPr txBox="1"/>
          <p:nvPr/>
        </p:nvSpPr>
        <p:spPr>
          <a:xfrm>
            <a:off x="5548121" y="2077288"/>
            <a:ext cx="3100705" cy="803275"/>
          </a:xfrm>
          <a:prstGeom prst="rect">
            <a:avLst/>
          </a:prstGeom>
        </p:spPr>
        <p:txBody>
          <a:bodyPr vert="horz" wrap="square" lIns="0" tIns="13335" rIns="0" bIns="0" rtlCol="0">
            <a:spAutoFit/>
          </a:bodyPr>
          <a:lstStyle/>
          <a:p>
            <a:pPr marL="12700">
              <a:lnSpc>
                <a:spcPct val="100000"/>
              </a:lnSpc>
              <a:spcBef>
                <a:spcPts val="105"/>
              </a:spcBef>
              <a:tabLst>
                <a:tab pos="542290"/>
              </a:tabLst>
            </a:pPr>
            <a:r>
              <a:rPr sz="3000" baseline="1388">
                <a:solidFill>
                  <a:srgbClr val="FFFFFF"/>
                </a:solidFill>
                <a:latin typeface="微软雅黑"/>
                <a:cs typeface="微软雅黑"/>
              </a:rPr>
              <a:t>02	</a:t>
            </a:r>
            <a:r>
              <a:rPr sz="2000" b="1">
                <a:solidFill>
                  <a:srgbClr val="1D9ED2"/>
                </a:solidFill>
                <a:latin typeface="微软雅黑"/>
                <a:cs typeface="微软雅黑"/>
              </a:rPr>
              <a:t>中国数据要素生态分析</a:t>
            </a:r>
            <a:endParaRPr sz="2000">
              <a:latin typeface="微软雅黑"/>
              <a:cs typeface="微软雅黑"/>
            </a:endParaRPr>
          </a:p>
          <a:p>
            <a:pPr marL="801370" lvl="1" indent="-259715">
              <a:lnSpc>
                <a:spcPts val="1370"/>
              </a:lnSpc>
              <a:spcBef>
                <a:spcPts val="975"/>
              </a:spcBef>
              <a:buAutoNum type="arabicPeriod"/>
              <a:tabLst>
                <a:tab pos="802005"/>
              </a:tabLst>
            </a:pPr>
            <a:r>
              <a:rPr sz="1200" spc="-5">
                <a:solidFill>
                  <a:srgbClr val="909295"/>
                </a:solidFill>
                <a:latin typeface="微软雅黑"/>
                <a:cs typeface="微软雅黑"/>
              </a:rPr>
              <a:t>数据要素市场规则制度</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数据要素市场流通交易模式</a:t>
            </a:r>
            <a:endParaRPr sz="1200">
              <a:latin typeface="微软雅黑"/>
              <a:cs typeface="微软雅黑"/>
            </a:endParaRPr>
          </a:p>
        </p:txBody>
      </p:sp>
      <p:sp>
        <p:nvSpPr>
          <p:cNvPr id="12" name="object 12"/>
          <p:cNvSpPr/>
          <p:nvPr/>
        </p:nvSpPr>
        <p:spPr>
          <a:xfrm>
            <a:off x="5433059" y="3621023"/>
            <a:ext cx="554990" cy="327660"/>
          </a:xfrm>
          <a:custGeom>
            <a:rect l="l" t="t" r="r" b="b"/>
            <a:pathLst>
              <a:path w="554989" h="327660">
                <a:moveTo>
                  <a:pt x="554736" y="0"/>
                </a:moveTo>
                <a:lnTo>
                  <a:pt x="54610" y="0"/>
                </a:lnTo>
                <a:lnTo>
                  <a:pt x="33379" y="4300"/>
                </a:lnTo>
                <a:lnTo>
                  <a:pt x="16017" y="16017"/>
                </a:lnTo>
                <a:lnTo>
                  <a:pt x="4300" y="33379"/>
                </a:lnTo>
                <a:lnTo>
                  <a:pt x="0" y="54609"/>
                </a:lnTo>
                <a:lnTo>
                  <a:pt x="0" y="327659"/>
                </a:lnTo>
                <a:lnTo>
                  <a:pt x="500125" y="327659"/>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13" name="object 13"/>
          <p:cNvSpPr txBox="1"/>
          <p:nvPr/>
        </p:nvSpPr>
        <p:spPr>
          <a:xfrm>
            <a:off x="5548121" y="3614165"/>
            <a:ext cx="4116704" cy="967105"/>
          </a:xfrm>
          <a:prstGeom prst="rect">
            <a:avLst/>
          </a:prstGeom>
        </p:spPr>
        <p:txBody>
          <a:bodyPr vert="horz" wrap="square" lIns="0" tIns="12700" rIns="0" bIns="0" rtlCol="0">
            <a:spAutoFit/>
          </a:bodyPr>
          <a:lstStyle/>
          <a:p>
            <a:pPr marL="12700">
              <a:lnSpc>
                <a:spcPct val="100000"/>
              </a:lnSpc>
              <a:spcBef>
                <a:spcPts val="100"/>
              </a:spcBef>
              <a:tabLst>
                <a:tab pos="542290"/>
              </a:tabLst>
            </a:pPr>
            <a:r>
              <a:rPr sz="3000" baseline="1388">
                <a:solidFill>
                  <a:srgbClr val="FFFFFF"/>
                </a:solidFill>
                <a:latin typeface="微软雅黑"/>
                <a:cs typeface="微软雅黑"/>
              </a:rPr>
              <a:t>03	</a:t>
            </a:r>
            <a:r>
              <a:rPr sz="2000" b="1">
                <a:solidFill>
                  <a:srgbClr val="1D9ED2"/>
                </a:solidFill>
                <a:latin typeface="微软雅黑"/>
                <a:cs typeface="微软雅黑"/>
              </a:rPr>
              <a:t>中国数据要素服务商生</a:t>
            </a:r>
            <a:r>
              <a:rPr sz="2000" b="1" spc="-15">
                <a:solidFill>
                  <a:srgbClr val="1D9ED2"/>
                </a:solidFill>
                <a:latin typeface="微软雅黑"/>
                <a:cs typeface="微软雅黑"/>
              </a:rPr>
              <a:t>态</a:t>
            </a:r>
            <a:r>
              <a:rPr sz="2000" b="1">
                <a:solidFill>
                  <a:srgbClr val="1D9ED2"/>
                </a:solidFill>
                <a:latin typeface="微软雅黑"/>
                <a:cs typeface="微软雅黑"/>
              </a:rPr>
              <a:t>及案例</a:t>
            </a:r>
            <a:endParaRPr sz="2000">
              <a:latin typeface="微软雅黑"/>
              <a:cs typeface="微软雅黑"/>
            </a:endParaRPr>
          </a:p>
          <a:p>
            <a:pPr marL="801370" lvl="1" indent="-259715">
              <a:lnSpc>
                <a:spcPts val="1370"/>
              </a:lnSpc>
              <a:spcBef>
                <a:spcPts val="975"/>
              </a:spcBef>
              <a:buAutoNum type="arabicPeriod"/>
              <a:tabLst>
                <a:tab pos="802005"/>
              </a:tabLst>
            </a:pPr>
            <a:r>
              <a:rPr sz="1200">
                <a:solidFill>
                  <a:srgbClr val="909295"/>
                </a:solidFill>
                <a:latin typeface="微软雅黑"/>
                <a:cs typeface="微软雅黑"/>
              </a:rPr>
              <a:t>数据要素服务商模式及价值</a:t>
            </a:r>
            <a:endParaRPr sz="1200">
              <a:latin typeface="微软雅黑"/>
              <a:cs typeface="微软雅黑"/>
            </a:endParaRPr>
          </a:p>
          <a:p>
            <a:pPr marL="801370" lvl="1" indent="-259715">
              <a:lnSpc>
                <a:spcPts val="1295"/>
              </a:lnSpc>
              <a:buAutoNum type="arabicPeriod"/>
              <a:tabLst>
                <a:tab pos="802005"/>
              </a:tabLst>
            </a:pPr>
            <a:r>
              <a:rPr sz="1200">
                <a:solidFill>
                  <a:srgbClr val="909295"/>
                </a:solidFill>
                <a:latin typeface="微软雅黑"/>
                <a:cs typeface="微软雅黑"/>
              </a:rPr>
              <a:t>数据要素服务商生态图谱</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数据要素服务商及案例</a:t>
            </a:r>
            <a:endParaRPr sz="1200">
              <a:latin typeface="微软雅黑"/>
              <a:cs typeface="微软雅黑"/>
            </a:endParaRPr>
          </a:p>
        </p:txBody>
      </p:sp>
      <p:sp>
        <p:nvSpPr>
          <p:cNvPr id="14" name="object 14"/>
          <p:cNvSpPr/>
          <p:nvPr/>
        </p:nvSpPr>
        <p:spPr>
          <a:xfrm>
            <a:off x="5433059" y="5157215"/>
            <a:ext cx="554990" cy="326390"/>
          </a:xfrm>
          <a:custGeom>
            <a:rect l="l" t="t" r="r" b="b"/>
            <a:pathLst>
              <a:path w="554989" h="326389">
                <a:moveTo>
                  <a:pt x="554736" y="0"/>
                </a:moveTo>
                <a:lnTo>
                  <a:pt x="54355" y="0"/>
                </a:lnTo>
                <a:lnTo>
                  <a:pt x="33218" y="4278"/>
                </a:lnTo>
                <a:lnTo>
                  <a:pt x="15938" y="15938"/>
                </a:lnTo>
                <a:lnTo>
                  <a:pt x="4278" y="33218"/>
                </a:lnTo>
                <a:lnTo>
                  <a:pt x="0" y="54355"/>
                </a:lnTo>
                <a:lnTo>
                  <a:pt x="0" y="326135"/>
                </a:lnTo>
                <a:lnTo>
                  <a:pt x="500379" y="326135"/>
                </a:lnTo>
                <a:lnTo>
                  <a:pt x="521517" y="321857"/>
                </a:lnTo>
                <a:lnTo>
                  <a:pt x="538797" y="310197"/>
                </a:lnTo>
                <a:lnTo>
                  <a:pt x="550457" y="292917"/>
                </a:lnTo>
                <a:lnTo>
                  <a:pt x="554736" y="271779"/>
                </a:lnTo>
                <a:lnTo>
                  <a:pt x="554736" y="0"/>
                </a:lnTo>
                <a:close/>
              </a:path>
            </a:pathLst>
          </a:custGeom>
          <a:solidFill>
            <a:srgbClr val="1D9ED2"/>
          </a:solidFill>
        </p:spPr>
        <p:txBody>
          <a:bodyPr wrap="square" lIns="0" tIns="0" rIns="0" bIns="0" rtlCol="0"/>
          <a:lstStyle/>
          <a:p/>
        </p:txBody>
      </p:sp>
      <p:sp>
        <p:nvSpPr>
          <p:cNvPr id="15" name="object 15"/>
          <p:cNvSpPr txBox="1"/>
          <p:nvPr/>
        </p:nvSpPr>
        <p:spPr>
          <a:xfrm>
            <a:off x="5548121" y="5150053"/>
            <a:ext cx="4116704" cy="967740"/>
          </a:xfrm>
          <a:prstGeom prst="rect">
            <a:avLst/>
          </a:prstGeom>
        </p:spPr>
        <p:txBody>
          <a:bodyPr vert="horz" wrap="square" lIns="0" tIns="13335" rIns="0" bIns="0" rtlCol="0">
            <a:spAutoFit/>
          </a:bodyPr>
          <a:lstStyle/>
          <a:p>
            <a:pPr marL="12700">
              <a:lnSpc>
                <a:spcPct val="100000"/>
              </a:lnSpc>
              <a:spcBef>
                <a:spcPts val="105"/>
              </a:spcBef>
              <a:tabLst>
                <a:tab pos="542290"/>
              </a:tabLst>
            </a:pPr>
            <a:r>
              <a:rPr sz="3000" baseline="1388">
                <a:solidFill>
                  <a:srgbClr val="FFFFFF"/>
                </a:solidFill>
                <a:latin typeface="微软雅黑"/>
                <a:cs typeface="微软雅黑"/>
              </a:rPr>
              <a:t>04	</a:t>
            </a:r>
            <a:r>
              <a:rPr sz="2000" b="1">
                <a:solidFill>
                  <a:srgbClr val="1D9ED2"/>
                </a:solidFill>
                <a:latin typeface="微软雅黑"/>
                <a:cs typeface="微软雅黑"/>
              </a:rPr>
              <a:t>中国数据要素市场未来</a:t>
            </a:r>
            <a:r>
              <a:rPr sz="2000" b="1" spc="-10">
                <a:solidFill>
                  <a:srgbClr val="1D9ED2"/>
                </a:solidFill>
                <a:latin typeface="微软雅黑"/>
                <a:cs typeface="微软雅黑"/>
              </a:rPr>
              <a:t>发</a:t>
            </a:r>
            <a:r>
              <a:rPr sz="2000" b="1">
                <a:solidFill>
                  <a:srgbClr val="1D9ED2"/>
                </a:solidFill>
                <a:latin typeface="微软雅黑"/>
                <a:cs typeface="微软雅黑"/>
              </a:rPr>
              <a:t>展趋势</a:t>
            </a:r>
            <a:endParaRPr sz="2000">
              <a:latin typeface="微软雅黑"/>
              <a:cs typeface="微软雅黑"/>
            </a:endParaRPr>
          </a:p>
          <a:p>
            <a:pPr marL="801370" lvl="1" indent="-259715">
              <a:lnSpc>
                <a:spcPts val="1370"/>
              </a:lnSpc>
              <a:spcBef>
                <a:spcPts val="975"/>
              </a:spcBef>
              <a:buAutoNum type="arabicPeriod"/>
              <a:tabLst>
                <a:tab pos="802005"/>
              </a:tabLst>
            </a:pPr>
            <a:r>
              <a:rPr sz="1200">
                <a:solidFill>
                  <a:srgbClr val="909295"/>
                </a:solidFill>
                <a:latin typeface="微软雅黑"/>
                <a:cs typeface="微软雅黑"/>
              </a:rPr>
              <a:t>政策层</a:t>
            </a:r>
            <a:endParaRPr sz="1200">
              <a:latin typeface="微软雅黑"/>
              <a:cs typeface="微软雅黑"/>
            </a:endParaRPr>
          </a:p>
          <a:p>
            <a:pPr marL="801370" lvl="1" indent="-259715">
              <a:lnSpc>
                <a:spcPts val="1295"/>
              </a:lnSpc>
              <a:buAutoNum type="arabicPeriod"/>
              <a:tabLst>
                <a:tab pos="802005"/>
              </a:tabLst>
            </a:pPr>
            <a:r>
              <a:rPr sz="1200">
                <a:solidFill>
                  <a:srgbClr val="909295"/>
                </a:solidFill>
                <a:latin typeface="微软雅黑"/>
                <a:cs typeface="微软雅黑"/>
              </a:rPr>
              <a:t>技术层</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生态层</a:t>
            </a:r>
            <a:endParaRPr sz="12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849861" y="6559702"/>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4</a:t>
            </a:r>
            <a:endParaRPr sz="900">
              <a:latin typeface="微软雅黑"/>
              <a:cs typeface="微软雅黑"/>
            </a:endParaRPr>
          </a:p>
        </p:txBody>
      </p:sp>
      <p:sp>
        <p:nvSpPr>
          <p:cNvPr id="3" name="object 3"/>
          <p:cNvSpPr txBox="1"/>
          <p:nvPr/>
        </p:nvSpPr>
        <p:spPr>
          <a:xfrm>
            <a:off x="262229" y="6544462"/>
            <a:ext cx="1397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来源：公开资料，亿欧智库</a:t>
            </a:r>
            <a:endParaRPr sz="900">
              <a:latin typeface="微软雅黑"/>
              <a:cs typeface="微软雅黑"/>
            </a:endParaRPr>
          </a:p>
        </p:txBody>
      </p:sp>
      <p:sp>
        <p:nvSpPr>
          <p:cNvPr id="4" name="object 4"/>
          <p:cNvSpPr txBox="1">
            <a:spLocks noGrp="1"/>
          </p:cNvSpPr>
          <p:nvPr>
            <p:ph type="title"/>
          </p:nvPr>
        </p:nvSpPr>
        <p:spPr>
          <a:xfrm>
            <a:off x="261924" y="171145"/>
            <a:ext cx="2524760" cy="331470"/>
          </a:xfrm>
          <a:prstGeom prst="rect">
            <a:avLst/>
          </a:prstGeom>
        </p:spPr>
        <p:txBody>
          <a:bodyPr vert="horz" wrap="square" lIns="0" tIns="13335" rIns="0" bIns="0" rtlCol="0">
            <a:spAutoFit/>
          </a:bodyPr>
          <a:lstStyle/>
          <a:p>
            <a:pPr marL="12700">
              <a:lnSpc>
                <a:spcPct val="100000"/>
              </a:lnSpc>
              <a:spcBef>
                <a:spcPts val="105"/>
              </a:spcBef>
            </a:pPr>
            <a:r>
              <a:rPr/>
              <a:t>1.1</a:t>
            </a:r>
            <a:r>
              <a:rPr spc="-70"/>
              <a:t> </a:t>
            </a:r>
            <a:r>
              <a:rPr/>
              <a:t>数据战略地位攀升</a:t>
            </a:r>
          </a:p>
        </p:txBody>
      </p:sp>
      <p:sp>
        <p:nvSpPr>
          <p:cNvPr id="5" name="object 5"/>
          <p:cNvSpPr/>
          <p:nvPr/>
        </p:nvSpPr>
        <p:spPr>
          <a:xfrm>
            <a:off x="600416" y="2054677"/>
            <a:ext cx="4621694" cy="299993"/>
          </a:xfrm>
          <a:prstGeom prst="rect">
            <a:avLst/>
          </a:prstGeom>
          <a:blipFill>
            <a:blip r:embed="rId2"/>
            <a:stretch>
              <a:fillRect/>
            </a:stretch>
          </a:blipFill>
        </p:spPr>
        <p:txBody>
          <a:bodyPr wrap="square" lIns="0" tIns="0" rIns="0" bIns="0" rtlCol="0"/>
          <a:lstStyle/>
          <a:p/>
        </p:txBody>
      </p:sp>
      <p:sp>
        <p:nvSpPr>
          <p:cNvPr id="6" name="object 6"/>
          <p:cNvSpPr/>
          <p:nvPr/>
        </p:nvSpPr>
        <p:spPr>
          <a:xfrm>
            <a:off x="301752" y="1427988"/>
            <a:ext cx="5237988" cy="635508"/>
          </a:xfrm>
          <a:prstGeom prst="rect">
            <a:avLst/>
          </a:prstGeom>
          <a:blipFill>
            <a:blip r:embed="rId3"/>
            <a:stretch>
              <a:fillRect/>
            </a:stretch>
          </a:blipFill>
        </p:spPr>
        <p:txBody>
          <a:bodyPr wrap="square" lIns="0" tIns="0" rIns="0" bIns="0" rtlCol="0"/>
          <a:lstStyle/>
          <a:p/>
        </p:txBody>
      </p:sp>
      <p:sp>
        <p:nvSpPr>
          <p:cNvPr id="7" name="object 7"/>
          <p:cNvSpPr txBox="1"/>
          <p:nvPr/>
        </p:nvSpPr>
        <p:spPr>
          <a:xfrm>
            <a:off x="261924" y="707212"/>
            <a:ext cx="11637010" cy="1158240"/>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近年来，国家领导在中</a:t>
            </a:r>
            <a:r>
              <a:rPr sz="1400" spc="-15">
                <a:solidFill>
                  <a:srgbClr val="585858"/>
                </a:solidFill>
                <a:latin typeface="微软雅黑"/>
                <a:cs typeface="微软雅黑"/>
              </a:rPr>
              <a:t>共</a:t>
            </a:r>
            <a:r>
              <a:rPr sz="1400">
                <a:solidFill>
                  <a:srgbClr val="585858"/>
                </a:solidFill>
                <a:latin typeface="微软雅黑"/>
                <a:cs typeface="微软雅黑"/>
              </a:rPr>
              <a:t>中央</a:t>
            </a:r>
            <a:r>
              <a:rPr sz="1400" spc="-15">
                <a:solidFill>
                  <a:srgbClr val="585858"/>
                </a:solidFill>
                <a:latin typeface="微软雅黑"/>
                <a:cs typeface="微软雅黑"/>
              </a:rPr>
              <a:t>政</a:t>
            </a:r>
            <a:r>
              <a:rPr sz="1400">
                <a:solidFill>
                  <a:srgbClr val="585858"/>
                </a:solidFill>
                <a:latin typeface="微软雅黑"/>
                <a:cs typeface="微软雅黑"/>
              </a:rPr>
              <a:t>治局</a:t>
            </a:r>
            <a:r>
              <a:rPr sz="1400" spc="-15">
                <a:solidFill>
                  <a:srgbClr val="585858"/>
                </a:solidFill>
                <a:latin typeface="微软雅黑"/>
                <a:cs typeface="微软雅黑"/>
              </a:rPr>
              <a:t>集</a:t>
            </a:r>
            <a:r>
              <a:rPr sz="1400">
                <a:solidFill>
                  <a:srgbClr val="585858"/>
                </a:solidFill>
                <a:latin typeface="微软雅黑"/>
                <a:cs typeface="微软雅黑"/>
              </a:rPr>
              <a:t>体学</a:t>
            </a:r>
            <a:r>
              <a:rPr sz="1400" spc="-15">
                <a:solidFill>
                  <a:srgbClr val="585858"/>
                </a:solidFill>
                <a:latin typeface="微软雅黑"/>
                <a:cs typeface="微软雅黑"/>
              </a:rPr>
              <a:t>习</a:t>
            </a:r>
            <a:r>
              <a:rPr sz="1400">
                <a:solidFill>
                  <a:srgbClr val="585858"/>
                </a:solidFill>
                <a:latin typeface="微软雅黑"/>
                <a:cs typeface="微软雅黑"/>
              </a:rPr>
              <a:t>会议</a:t>
            </a:r>
            <a:r>
              <a:rPr sz="1400" spc="-15">
                <a:solidFill>
                  <a:srgbClr val="585858"/>
                </a:solidFill>
                <a:latin typeface="微软雅黑"/>
                <a:cs typeface="微软雅黑"/>
              </a:rPr>
              <a:t>上</a:t>
            </a:r>
            <a:r>
              <a:rPr sz="1400">
                <a:solidFill>
                  <a:srgbClr val="585858"/>
                </a:solidFill>
                <a:latin typeface="微软雅黑"/>
                <a:cs typeface="微软雅黑"/>
              </a:rPr>
              <a:t>多次</a:t>
            </a:r>
            <a:r>
              <a:rPr sz="1400" spc="-15">
                <a:solidFill>
                  <a:srgbClr val="585858"/>
                </a:solidFill>
                <a:latin typeface="微软雅黑"/>
                <a:cs typeface="微软雅黑"/>
              </a:rPr>
              <a:t>强</a:t>
            </a:r>
            <a:r>
              <a:rPr sz="1400">
                <a:solidFill>
                  <a:srgbClr val="585858"/>
                </a:solidFill>
                <a:latin typeface="微软雅黑"/>
                <a:cs typeface="微软雅黑"/>
              </a:rPr>
              <a:t>调数</a:t>
            </a:r>
            <a:r>
              <a:rPr sz="1400" spc="-15">
                <a:solidFill>
                  <a:srgbClr val="585858"/>
                </a:solidFill>
                <a:latin typeface="微软雅黑"/>
                <a:cs typeface="微软雅黑"/>
              </a:rPr>
              <a:t>据</a:t>
            </a:r>
            <a:r>
              <a:rPr sz="1400">
                <a:solidFill>
                  <a:srgbClr val="585858"/>
                </a:solidFill>
                <a:latin typeface="微软雅黑"/>
                <a:cs typeface="微软雅黑"/>
              </a:rPr>
              <a:t>重要</a:t>
            </a:r>
            <a:r>
              <a:rPr sz="1400" spc="-15">
                <a:solidFill>
                  <a:srgbClr val="585858"/>
                </a:solidFill>
                <a:latin typeface="微软雅黑"/>
                <a:cs typeface="微软雅黑"/>
              </a:rPr>
              <a:t>性</a:t>
            </a:r>
            <a:r>
              <a:rPr sz="1400">
                <a:solidFill>
                  <a:srgbClr val="585858"/>
                </a:solidFill>
                <a:latin typeface="微软雅黑"/>
                <a:cs typeface="微软雅黑"/>
              </a:rPr>
              <a:t>，数</a:t>
            </a:r>
            <a:r>
              <a:rPr sz="1400" spc="-15">
                <a:solidFill>
                  <a:srgbClr val="585858"/>
                </a:solidFill>
                <a:latin typeface="微软雅黑"/>
                <a:cs typeface="微软雅黑"/>
              </a:rPr>
              <a:t>据</a:t>
            </a:r>
            <a:r>
              <a:rPr sz="1400">
                <a:solidFill>
                  <a:srgbClr val="585858"/>
                </a:solidFill>
                <a:latin typeface="微软雅黑"/>
                <a:cs typeface="微软雅黑"/>
              </a:rPr>
              <a:t>已上</a:t>
            </a:r>
            <a:r>
              <a:rPr sz="1400" spc="-15">
                <a:solidFill>
                  <a:srgbClr val="585858"/>
                </a:solidFill>
                <a:latin typeface="微软雅黑"/>
                <a:cs typeface="微软雅黑"/>
              </a:rPr>
              <a:t>升</a:t>
            </a:r>
            <a:r>
              <a:rPr sz="1400">
                <a:solidFill>
                  <a:srgbClr val="585858"/>
                </a:solidFill>
                <a:latin typeface="微软雅黑"/>
                <a:cs typeface="微软雅黑"/>
              </a:rPr>
              <a:t>到国</a:t>
            </a:r>
            <a:r>
              <a:rPr sz="1400" spc="-15">
                <a:solidFill>
                  <a:srgbClr val="585858"/>
                </a:solidFill>
                <a:latin typeface="微软雅黑"/>
                <a:cs typeface="微软雅黑"/>
              </a:rPr>
              <a:t>家</a:t>
            </a:r>
            <a:r>
              <a:rPr sz="1400">
                <a:solidFill>
                  <a:srgbClr val="585858"/>
                </a:solidFill>
                <a:latin typeface="微软雅黑"/>
                <a:cs typeface="微软雅黑"/>
              </a:rPr>
              <a:t>大战</a:t>
            </a:r>
            <a:r>
              <a:rPr sz="1400" spc="-15">
                <a:solidFill>
                  <a:srgbClr val="585858"/>
                </a:solidFill>
                <a:latin typeface="微软雅黑"/>
                <a:cs typeface="微软雅黑"/>
              </a:rPr>
              <a:t>略</a:t>
            </a:r>
            <a:r>
              <a:rPr sz="1400">
                <a:solidFill>
                  <a:srgbClr val="585858"/>
                </a:solidFill>
                <a:latin typeface="微软雅黑"/>
                <a:cs typeface="微软雅黑"/>
              </a:rPr>
              <a:t>层面</a:t>
            </a:r>
            <a:r>
              <a:rPr sz="1400" spc="-15">
                <a:solidFill>
                  <a:srgbClr val="585858"/>
                </a:solidFill>
                <a:latin typeface="微软雅黑"/>
                <a:cs typeface="微软雅黑"/>
              </a:rPr>
              <a:t>，</a:t>
            </a:r>
            <a:r>
              <a:rPr sz="1400">
                <a:solidFill>
                  <a:srgbClr val="585858"/>
                </a:solidFill>
                <a:latin typeface="微软雅黑"/>
                <a:cs typeface="微软雅黑"/>
              </a:rPr>
              <a:t>在国</a:t>
            </a:r>
            <a:r>
              <a:rPr sz="1400" spc="-15">
                <a:solidFill>
                  <a:srgbClr val="585858"/>
                </a:solidFill>
                <a:latin typeface="微软雅黑"/>
                <a:cs typeface="微软雅黑"/>
              </a:rPr>
              <a:t>家</a:t>
            </a:r>
            <a:r>
              <a:rPr sz="1400">
                <a:solidFill>
                  <a:srgbClr val="585858"/>
                </a:solidFill>
                <a:latin typeface="微软雅黑"/>
                <a:cs typeface="微软雅黑"/>
              </a:rPr>
              <a:t>顶层</a:t>
            </a:r>
            <a:r>
              <a:rPr sz="1400" spc="-15">
                <a:solidFill>
                  <a:srgbClr val="585858"/>
                </a:solidFill>
                <a:latin typeface="微软雅黑"/>
                <a:cs typeface="微软雅黑"/>
              </a:rPr>
              <a:t>设</a:t>
            </a:r>
            <a:r>
              <a:rPr sz="1400">
                <a:solidFill>
                  <a:srgbClr val="585858"/>
                </a:solidFill>
                <a:latin typeface="微软雅黑"/>
                <a:cs typeface="微软雅黑"/>
              </a:rPr>
              <a:t>计层</a:t>
            </a:r>
            <a:r>
              <a:rPr sz="1400" spc="-15">
                <a:solidFill>
                  <a:srgbClr val="585858"/>
                </a:solidFill>
                <a:latin typeface="微软雅黑"/>
                <a:cs typeface="微软雅黑"/>
              </a:rPr>
              <a:t>面</a:t>
            </a:r>
            <a:r>
              <a:rPr sz="1400">
                <a:solidFill>
                  <a:srgbClr val="585858"/>
                </a:solidFill>
                <a:latin typeface="微软雅黑"/>
                <a:cs typeface="微软雅黑"/>
              </a:rPr>
              <a:t>出现</a:t>
            </a:r>
            <a:r>
              <a:rPr sz="1400" spc="-15">
                <a:solidFill>
                  <a:srgbClr val="585858"/>
                </a:solidFill>
                <a:latin typeface="微软雅黑"/>
                <a:cs typeface="微软雅黑"/>
              </a:rPr>
              <a:t>的</a:t>
            </a:r>
            <a:r>
              <a:rPr sz="1400">
                <a:solidFill>
                  <a:srgbClr val="585858"/>
                </a:solidFill>
                <a:latin typeface="微软雅黑"/>
                <a:cs typeface="微软雅黑"/>
              </a:rPr>
              <a:t>频率</a:t>
            </a:r>
            <a:r>
              <a:rPr sz="1400" spc="-15">
                <a:solidFill>
                  <a:srgbClr val="585858"/>
                </a:solidFill>
                <a:latin typeface="微软雅黑"/>
                <a:cs typeface="微软雅黑"/>
              </a:rPr>
              <a:t>、</a:t>
            </a:r>
            <a:r>
              <a:rPr sz="1400">
                <a:solidFill>
                  <a:srgbClr val="585858"/>
                </a:solidFill>
                <a:latin typeface="微软雅黑"/>
                <a:cs typeface="微软雅黑"/>
              </a:rPr>
              <a:t>密度</a:t>
            </a:r>
            <a:endParaRPr sz="1400">
              <a:latin typeface="微软雅黑"/>
              <a:cs typeface="微软雅黑"/>
            </a:endParaRPr>
          </a:p>
          <a:p>
            <a:pPr marL="241300">
              <a:lnSpc>
                <a:spcPct val="100000"/>
              </a:lnSpc>
              <a:spcBef>
                <a:spcPts val="25"/>
              </a:spcBef>
            </a:pPr>
            <a:r>
              <a:rPr sz="1400">
                <a:solidFill>
                  <a:srgbClr val="585858"/>
                </a:solidFill>
                <a:latin typeface="微软雅黑"/>
                <a:cs typeface="微软雅黑"/>
              </a:rPr>
              <a:t>和力度也不断增强。</a:t>
            </a:r>
            <a:endParaRPr sz="1400">
              <a:latin typeface="微软雅黑"/>
              <a:cs typeface="微软雅黑"/>
            </a:endParaRPr>
          </a:p>
          <a:p>
            <a:pPr>
              <a:lnSpc>
                <a:spcPct val="100000"/>
              </a:lnSpc>
              <a:spcBef>
                <a:spcPts val="80"/>
              </a:spcBef>
            </a:pPr>
            <a:endParaRPr sz="1650">
              <a:latin typeface="微软雅黑"/>
              <a:cs typeface="微软雅黑"/>
            </a:endParaRPr>
          </a:p>
          <a:p>
            <a:pPr marL="206375">
              <a:lnSpc>
                <a:spcPct val="100000"/>
              </a:lnSpc>
              <a:spcBef>
                <a:spcPts val="5"/>
              </a:spcBef>
            </a:pPr>
            <a:r>
              <a:rPr sz="2000" b="1">
                <a:solidFill>
                  <a:srgbClr val="1D9ED2"/>
                </a:solidFill>
                <a:latin typeface="微软雅黑"/>
                <a:cs typeface="微软雅黑"/>
              </a:rPr>
              <a:t>“要构建以数据为关键</a:t>
            </a:r>
            <a:r>
              <a:rPr sz="2000" b="1" spc="-15">
                <a:solidFill>
                  <a:srgbClr val="1D9ED2"/>
                </a:solidFill>
                <a:latin typeface="微软雅黑"/>
                <a:cs typeface="微软雅黑"/>
              </a:rPr>
              <a:t>要</a:t>
            </a:r>
            <a:r>
              <a:rPr sz="2000" b="1">
                <a:solidFill>
                  <a:srgbClr val="1D9ED2"/>
                </a:solidFill>
                <a:latin typeface="微软雅黑"/>
                <a:cs typeface="微软雅黑"/>
              </a:rPr>
              <a:t>素的</a:t>
            </a:r>
            <a:r>
              <a:rPr sz="2000" b="1" spc="-15">
                <a:solidFill>
                  <a:srgbClr val="1D9ED2"/>
                </a:solidFill>
                <a:latin typeface="微软雅黑"/>
                <a:cs typeface="微软雅黑"/>
              </a:rPr>
              <a:t>数</a:t>
            </a:r>
            <a:r>
              <a:rPr sz="2000" b="1">
                <a:solidFill>
                  <a:srgbClr val="1D9ED2"/>
                </a:solidFill>
                <a:latin typeface="微软雅黑"/>
                <a:cs typeface="微软雅黑"/>
              </a:rPr>
              <a:t>字经</a:t>
            </a:r>
            <a:r>
              <a:rPr sz="2000" b="1" spc="-15">
                <a:solidFill>
                  <a:srgbClr val="1D9ED2"/>
                </a:solidFill>
                <a:latin typeface="微软雅黑"/>
                <a:cs typeface="微软雅黑"/>
              </a:rPr>
              <a:t>济</a:t>
            </a:r>
            <a:r>
              <a:rPr sz="2000" b="1">
                <a:solidFill>
                  <a:srgbClr val="1D9ED2"/>
                </a:solidFill>
                <a:latin typeface="微软雅黑"/>
                <a:cs typeface="微软雅黑"/>
              </a:rPr>
              <a:t>。”</a:t>
            </a:r>
            <a:endParaRPr sz="2000">
              <a:latin typeface="微软雅黑"/>
              <a:cs typeface="微软雅黑"/>
            </a:endParaRPr>
          </a:p>
        </p:txBody>
      </p:sp>
      <p:sp>
        <p:nvSpPr>
          <p:cNvPr id="8" name="object 8"/>
          <p:cNvSpPr/>
          <p:nvPr/>
        </p:nvSpPr>
        <p:spPr>
          <a:xfrm>
            <a:off x="2174611" y="3571536"/>
            <a:ext cx="7919747" cy="300696"/>
          </a:xfrm>
          <a:prstGeom prst="rect">
            <a:avLst/>
          </a:prstGeom>
          <a:blipFill>
            <a:blip r:embed="rId4"/>
            <a:stretch>
              <a:fillRect/>
            </a:stretch>
          </a:blipFill>
        </p:spPr>
        <p:txBody>
          <a:bodyPr wrap="square" lIns="0" tIns="0" rIns="0" bIns="0" rtlCol="0"/>
          <a:lstStyle/>
          <a:p/>
        </p:txBody>
      </p:sp>
      <p:sp>
        <p:nvSpPr>
          <p:cNvPr id="9" name="object 9"/>
          <p:cNvSpPr/>
          <p:nvPr/>
        </p:nvSpPr>
        <p:spPr>
          <a:xfrm>
            <a:off x="1874520" y="2942844"/>
            <a:ext cx="8534400" cy="635508"/>
          </a:xfrm>
          <a:prstGeom prst="rect">
            <a:avLst/>
          </a:prstGeom>
          <a:blipFill>
            <a:blip r:embed="rId5"/>
            <a:stretch>
              <a:fillRect/>
            </a:stretch>
          </a:blipFill>
        </p:spPr>
        <p:txBody>
          <a:bodyPr wrap="square" lIns="0" tIns="0" rIns="0" bIns="0" rtlCol="0"/>
          <a:lstStyle/>
          <a:p/>
        </p:txBody>
      </p:sp>
      <p:sp>
        <p:nvSpPr>
          <p:cNvPr id="10" name="object 10"/>
          <p:cNvSpPr/>
          <p:nvPr/>
        </p:nvSpPr>
        <p:spPr>
          <a:xfrm>
            <a:off x="3232329" y="5449659"/>
            <a:ext cx="8445417" cy="598454"/>
          </a:xfrm>
          <a:prstGeom prst="rect">
            <a:avLst/>
          </a:prstGeom>
          <a:blipFill>
            <a:blip r:embed="rId6"/>
            <a:stretch>
              <a:fillRect/>
            </a:stretch>
          </a:blipFill>
        </p:spPr>
        <p:txBody>
          <a:bodyPr wrap="square" lIns="0" tIns="0" rIns="0" bIns="0" rtlCol="0"/>
          <a:lstStyle/>
          <a:p/>
        </p:txBody>
      </p:sp>
      <p:sp>
        <p:nvSpPr>
          <p:cNvPr id="11" name="object 11"/>
          <p:cNvSpPr/>
          <p:nvPr/>
        </p:nvSpPr>
        <p:spPr>
          <a:xfrm>
            <a:off x="3238439" y="4629730"/>
            <a:ext cx="8446128" cy="629906"/>
          </a:xfrm>
          <a:prstGeom prst="rect">
            <a:avLst/>
          </a:prstGeom>
          <a:blipFill>
            <a:blip r:embed="rId7"/>
            <a:stretch>
              <a:fillRect/>
            </a:stretch>
          </a:blipFill>
        </p:spPr>
        <p:txBody>
          <a:bodyPr wrap="square" lIns="0" tIns="0" rIns="0" bIns="0" rtlCol="0"/>
          <a:lstStyle/>
          <a:p/>
        </p:txBody>
      </p:sp>
      <p:sp>
        <p:nvSpPr>
          <p:cNvPr id="12" name="object 12"/>
          <p:cNvSpPr txBox="1"/>
          <p:nvPr/>
        </p:nvSpPr>
        <p:spPr>
          <a:xfrm>
            <a:off x="1872742" y="2515870"/>
            <a:ext cx="8313420" cy="865505"/>
          </a:xfrm>
          <a:prstGeom prst="rect">
            <a:avLst/>
          </a:prstGeom>
        </p:spPr>
        <p:txBody>
          <a:bodyPr vert="horz" wrap="square" lIns="0" tIns="13335" rIns="0" bIns="0" rtlCol="0">
            <a:spAutoFit/>
          </a:bodyPr>
          <a:lstStyle/>
          <a:p>
            <a:pPr marL="12700">
              <a:lnSpc>
                <a:spcPct val="100000"/>
              </a:lnSpc>
              <a:spcBef>
                <a:spcPts val="105"/>
              </a:spcBef>
            </a:pPr>
            <a:r>
              <a:rPr sz="1400" spc="-5">
                <a:solidFill>
                  <a:srgbClr val="585858"/>
                </a:solidFill>
                <a:latin typeface="微软雅黑"/>
                <a:cs typeface="微软雅黑"/>
              </a:rPr>
              <a:t>——</a:t>
            </a:r>
            <a:r>
              <a:rPr sz="1400" b="1">
                <a:solidFill>
                  <a:srgbClr val="585858"/>
                </a:solidFill>
                <a:latin typeface="微软雅黑"/>
                <a:cs typeface="微软雅黑"/>
              </a:rPr>
              <a:t>中共中央政治局第二次</a:t>
            </a:r>
            <a:r>
              <a:rPr sz="1400" b="1" spc="-15">
                <a:solidFill>
                  <a:srgbClr val="585858"/>
                </a:solidFill>
                <a:latin typeface="微软雅黑"/>
                <a:cs typeface="微软雅黑"/>
              </a:rPr>
              <a:t>集</a:t>
            </a:r>
            <a:r>
              <a:rPr sz="1400" b="1">
                <a:solidFill>
                  <a:srgbClr val="585858"/>
                </a:solidFill>
                <a:latin typeface="微软雅黑"/>
                <a:cs typeface="微软雅黑"/>
              </a:rPr>
              <a:t>体学习</a:t>
            </a:r>
            <a:r>
              <a:rPr sz="1400" b="1" spc="-45">
                <a:solidFill>
                  <a:srgbClr val="585858"/>
                </a:solidFill>
                <a:latin typeface="微软雅黑"/>
                <a:cs typeface="微软雅黑"/>
              </a:rPr>
              <a:t> </a:t>
            </a:r>
            <a:r>
              <a:rPr sz="1400" b="1" spc="-5">
                <a:solidFill>
                  <a:srgbClr val="585858"/>
                </a:solidFill>
                <a:latin typeface="微软雅黑"/>
                <a:cs typeface="微软雅黑"/>
              </a:rPr>
              <a:t>2017</a:t>
            </a:r>
            <a:r>
              <a:rPr sz="1400" b="1">
                <a:solidFill>
                  <a:srgbClr val="585858"/>
                </a:solidFill>
                <a:latin typeface="微软雅黑"/>
                <a:cs typeface="微软雅黑"/>
              </a:rPr>
              <a:t>年</a:t>
            </a:r>
            <a:r>
              <a:rPr sz="1400" b="1" spc="-5">
                <a:solidFill>
                  <a:srgbClr val="585858"/>
                </a:solidFill>
                <a:latin typeface="微软雅黑"/>
                <a:cs typeface="微软雅黑"/>
              </a:rPr>
              <a:t>12</a:t>
            </a:r>
            <a:r>
              <a:rPr sz="1400" b="1">
                <a:solidFill>
                  <a:srgbClr val="585858"/>
                </a:solidFill>
                <a:latin typeface="微软雅黑"/>
                <a:cs typeface="微软雅黑"/>
              </a:rPr>
              <a:t>月</a:t>
            </a:r>
            <a:r>
              <a:rPr sz="1400" b="1" spc="-5">
                <a:solidFill>
                  <a:srgbClr val="585858"/>
                </a:solidFill>
                <a:latin typeface="微软雅黑"/>
                <a:cs typeface="微软雅黑"/>
              </a:rPr>
              <a:t>8</a:t>
            </a:r>
            <a:r>
              <a:rPr sz="1400" b="1">
                <a:solidFill>
                  <a:srgbClr val="585858"/>
                </a:solidFill>
                <a:latin typeface="微软雅黑"/>
                <a:cs typeface="微软雅黑"/>
              </a:rPr>
              <a:t>日</a:t>
            </a:r>
            <a:endParaRPr sz="1400">
              <a:latin typeface="微软雅黑"/>
              <a:cs typeface="微软雅黑"/>
            </a:endParaRPr>
          </a:p>
          <a:p>
            <a:pPr>
              <a:lnSpc>
                <a:spcPct val="100000"/>
              </a:lnSpc>
              <a:spcBef>
                <a:spcPts val="35"/>
              </a:spcBef>
            </a:pPr>
            <a:endParaRPr sz="1350">
              <a:latin typeface="微软雅黑"/>
              <a:cs typeface="微软雅黑"/>
            </a:endParaRPr>
          </a:p>
          <a:p>
            <a:pPr marL="170180">
              <a:lnSpc>
                <a:spcPct val="100000"/>
              </a:lnSpc>
            </a:pPr>
            <a:r>
              <a:rPr sz="2000" b="1" spc="5">
                <a:solidFill>
                  <a:srgbClr val="F68B21"/>
                </a:solidFill>
                <a:latin typeface="微软雅黑"/>
                <a:cs typeface="微软雅黑"/>
              </a:rPr>
              <a:t>“发</a:t>
            </a:r>
            <a:r>
              <a:rPr sz="2000" b="1" spc="-5">
                <a:solidFill>
                  <a:srgbClr val="F68B21"/>
                </a:solidFill>
                <a:latin typeface="微软雅黑"/>
                <a:cs typeface="微软雅黑"/>
              </a:rPr>
              <a:t>展</a:t>
            </a:r>
            <a:r>
              <a:rPr sz="2000" b="1" spc="-10">
                <a:solidFill>
                  <a:srgbClr val="F68B21"/>
                </a:solidFill>
                <a:latin typeface="微软雅黑"/>
                <a:cs typeface="微软雅黑"/>
              </a:rPr>
              <a:t>数</a:t>
            </a:r>
            <a:r>
              <a:rPr sz="2000" b="1" spc="5">
                <a:solidFill>
                  <a:srgbClr val="F68B21"/>
                </a:solidFill>
                <a:latin typeface="微软雅黑"/>
                <a:cs typeface="微软雅黑"/>
              </a:rPr>
              <a:t>字</a:t>
            </a:r>
            <a:r>
              <a:rPr sz="2000" b="1" spc="-15">
                <a:solidFill>
                  <a:srgbClr val="F68B21"/>
                </a:solidFill>
                <a:latin typeface="微软雅黑"/>
                <a:cs typeface="微软雅黑"/>
              </a:rPr>
              <a:t>经</a:t>
            </a:r>
            <a:r>
              <a:rPr sz="2000" b="1" spc="5">
                <a:solidFill>
                  <a:srgbClr val="F68B21"/>
                </a:solidFill>
                <a:latin typeface="微软雅黑"/>
                <a:cs typeface="微软雅黑"/>
              </a:rPr>
              <a:t>济是</a:t>
            </a:r>
            <a:r>
              <a:rPr sz="2000" b="1" spc="-5">
                <a:solidFill>
                  <a:srgbClr val="F68B21"/>
                </a:solidFill>
                <a:latin typeface="微软雅黑"/>
                <a:cs typeface="微软雅黑"/>
              </a:rPr>
              <a:t>把</a:t>
            </a:r>
            <a:r>
              <a:rPr sz="2000" b="1" spc="-10">
                <a:solidFill>
                  <a:srgbClr val="F68B21"/>
                </a:solidFill>
                <a:latin typeface="微软雅黑"/>
                <a:cs typeface="微软雅黑"/>
              </a:rPr>
              <a:t>握</a:t>
            </a:r>
            <a:r>
              <a:rPr sz="2000" b="1" spc="5">
                <a:solidFill>
                  <a:srgbClr val="F68B21"/>
                </a:solidFill>
                <a:latin typeface="微软雅黑"/>
                <a:cs typeface="微软雅黑"/>
              </a:rPr>
              <a:t>新</a:t>
            </a:r>
            <a:r>
              <a:rPr sz="2000" b="1" spc="-15">
                <a:solidFill>
                  <a:srgbClr val="F68B21"/>
                </a:solidFill>
                <a:latin typeface="微软雅黑"/>
                <a:cs typeface="微软雅黑"/>
              </a:rPr>
              <a:t>一</a:t>
            </a:r>
            <a:r>
              <a:rPr sz="2000" b="1" spc="5">
                <a:solidFill>
                  <a:srgbClr val="F68B21"/>
                </a:solidFill>
                <a:latin typeface="微软雅黑"/>
                <a:cs typeface="微软雅黑"/>
              </a:rPr>
              <a:t>轮科</a:t>
            </a:r>
            <a:r>
              <a:rPr sz="2000" b="1" spc="-5">
                <a:solidFill>
                  <a:srgbClr val="F68B21"/>
                </a:solidFill>
                <a:latin typeface="微软雅黑"/>
                <a:cs typeface="微软雅黑"/>
              </a:rPr>
              <a:t>技</a:t>
            </a:r>
            <a:r>
              <a:rPr sz="2000" b="1" spc="-10">
                <a:solidFill>
                  <a:srgbClr val="F68B21"/>
                </a:solidFill>
                <a:latin typeface="微软雅黑"/>
                <a:cs typeface="微软雅黑"/>
              </a:rPr>
              <a:t>革</a:t>
            </a:r>
            <a:r>
              <a:rPr sz="2000" b="1" spc="5">
                <a:solidFill>
                  <a:srgbClr val="F68B21"/>
                </a:solidFill>
                <a:latin typeface="微软雅黑"/>
                <a:cs typeface="微软雅黑"/>
              </a:rPr>
              <a:t>命</a:t>
            </a:r>
            <a:r>
              <a:rPr sz="2000" b="1" spc="-15">
                <a:solidFill>
                  <a:srgbClr val="F68B21"/>
                </a:solidFill>
                <a:latin typeface="微软雅黑"/>
                <a:cs typeface="微软雅黑"/>
              </a:rPr>
              <a:t>和</a:t>
            </a:r>
            <a:r>
              <a:rPr sz="2000" b="1" spc="5">
                <a:solidFill>
                  <a:srgbClr val="F68B21"/>
                </a:solidFill>
                <a:latin typeface="微软雅黑"/>
                <a:cs typeface="微软雅黑"/>
              </a:rPr>
              <a:t>产业</a:t>
            </a:r>
            <a:r>
              <a:rPr sz="2000" b="1" spc="-5">
                <a:solidFill>
                  <a:srgbClr val="F68B21"/>
                </a:solidFill>
                <a:latin typeface="微软雅黑"/>
                <a:cs typeface="微软雅黑"/>
              </a:rPr>
              <a:t>变</a:t>
            </a:r>
            <a:r>
              <a:rPr sz="2000" b="1" spc="-10">
                <a:solidFill>
                  <a:srgbClr val="F68B21"/>
                </a:solidFill>
                <a:latin typeface="微软雅黑"/>
                <a:cs typeface="微软雅黑"/>
              </a:rPr>
              <a:t>革</a:t>
            </a:r>
            <a:r>
              <a:rPr sz="2000" b="1" spc="5">
                <a:solidFill>
                  <a:srgbClr val="F68B21"/>
                </a:solidFill>
                <a:latin typeface="微软雅黑"/>
                <a:cs typeface="微软雅黑"/>
              </a:rPr>
              <a:t>新</a:t>
            </a:r>
            <a:r>
              <a:rPr sz="2000" b="1" spc="-15">
                <a:solidFill>
                  <a:srgbClr val="F68B21"/>
                </a:solidFill>
                <a:latin typeface="微软雅黑"/>
                <a:cs typeface="微软雅黑"/>
              </a:rPr>
              <a:t>机</a:t>
            </a:r>
            <a:r>
              <a:rPr sz="2000" b="1" spc="5">
                <a:solidFill>
                  <a:srgbClr val="F68B21"/>
                </a:solidFill>
                <a:latin typeface="微软雅黑"/>
                <a:cs typeface="微软雅黑"/>
              </a:rPr>
              <a:t>遇的</a:t>
            </a:r>
            <a:r>
              <a:rPr sz="2000" b="1" spc="-5">
                <a:solidFill>
                  <a:srgbClr val="F68B21"/>
                </a:solidFill>
                <a:latin typeface="微软雅黑"/>
                <a:cs typeface="微软雅黑"/>
              </a:rPr>
              <a:t>战</a:t>
            </a:r>
            <a:r>
              <a:rPr sz="2000" b="1" spc="-10">
                <a:solidFill>
                  <a:srgbClr val="F68B21"/>
                </a:solidFill>
                <a:latin typeface="微软雅黑"/>
                <a:cs typeface="微软雅黑"/>
              </a:rPr>
              <a:t>略</a:t>
            </a:r>
            <a:r>
              <a:rPr sz="2000" b="1" spc="5">
                <a:solidFill>
                  <a:srgbClr val="F68B21"/>
                </a:solidFill>
                <a:latin typeface="微软雅黑"/>
                <a:cs typeface="微软雅黑"/>
              </a:rPr>
              <a:t>选</a:t>
            </a:r>
            <a:r>
              <a:rPr sz="2000" b="1" spc="-15">
                <a:solidFill>
                  <a:srgbClr val="F68B21"/>
                </a:solidFill>
                <a:latin typeface="微软雅黑"/>
                <a:cs typeface="微软雅黑"/>
              </a:rPr>
              <a:t>择</a:t>
            </a:r>
            <a:r>
              <a:rPr sz="2000" b="1" spc="5">
                <a:solidFill>
                  <a:srgbClr val="F68B21"/>
                </a:solidFill>
                <a:latin typeface="微软雅黑"/>
                <a:cs typeface="微软雅黑"/>
              </a:rPr>
              <a:t>。”</a:t>
            </a:r>
            <a:endParaRPr sz="2000">
              <a:latin typeface="微软雅黑"/>
              <a:cs typeface="微软雅黑"/>
            </a:endParaRPr>
          </a:p>
        </p:txBody>
      </p:sp>
      <p:sp>
        <p:nvSpPr>
          <p:cNvPr id="13" name="object 13"/>
          <p:cNvSpPr txBox="1"/>
          <p:nvPr/>
        </p:nvSpPr>
        <p:spPr>
          <a:xfrm>
            <a:off x="3220339" y="3944239"/>
            <a:ext cx="8412480" cy="1310005"/>
          </a:xfrm>
          <a:prstGeom prst="rect">
            <a:avLst/>
          </a:prstGeom>
        </p:spPr>
        <p:txBody>
          <a:bodyPr vert="horz" wrap="square" lIns="0" tIns="12700" rIns="0" bIns="0" rtlCol="0">
            <a:spAutoFit/>
          </a:bodyPr>
          <a:lstStyle/>
          <a:p>
            <a:pPr marL="2113280">
              <a:lnSpc>
                <a:spcPct val="100000"/>
              </a:lnSpc>
              <a:spcBef>
                <a:spcPts val="100"/>
              </a:spcBef>
            </a:pPr>
            <a:r>
              <a:rPr sz="1400" spc="-5">
                <a:solidFill>
                  <a:srgbClr val="585858"/>
                </a:solidFill>
                <a:latin typeface="微软雅黑"/>
                <a:cs typeface="微软雅黑"/>
              </a:rPr>
              <a:t>——</a:t>
            </a:r>
            <a:r>
              <a:rPr sz="1400" b="1">
                <a:solidFill>
                  <a:srgbClr val="585858"/>
                </a:solidFill>
                <a:latin typeface="微软雅黑"/>
                <a:cs typeface="微软雅黑"/>
              </a:rPr>
              <a:t>中共中央政治局第三十</a:t>
            </a:r>
            <a:r>
              <a:rPr sz="1400" b="1" spc="-15">
                <a:solidFill>
                  <a:srgbClr val="585858"/>
                </a:solidFill>
                <a:latin typeface="微软雅黑"/>
                <a:cs typeface="微软雅黑"/>
              </a:rPr>
              <a:t>四</a:t>
            </a:r>
            <a:r>
              <a:rPr sz="1400" b="1">
                <a:solidFill>
                  <a:srgbClr val="585858"/>
                </a:solidFill>
                <a:latin typeface="微软雅黑"/>
                <a:cs typeface="微软雅黑"/>
              </a:rPr>
              <a:t>次集</a:t>
            </a:r>
            <a:r>
              <a:rPr sz="1400" b="1" spc="-15">
                <a:solidFill>
                  <a:srgbClr val="585858"/>
                </a:solidFill>
                <a:latin typeface="微软雅黑"/>
                <a:cs typeface="微软雅黑"/>
              </a:rPr>
              <a:t>体</a:t>
            </a:r>
            <a:r>
              <a:rPr sz="1400" b="1">
                <a:solidFill>
                  <a:srgbClr val="585858"/>
                </a:solidFill>
                <a:latin typeface="微软雅黑"/>
                <a:cs typeface="微软雅黑"/>
              </a:rPr>
              <a:t>学习</a:t>
            </a:r>
            <a:r>
              <a:rPr sz="1400" b="1" spc="-45">
                <a:solidFill>
                  <a:srgbClr val="585858"/>
                </a:solidFill>
                <a:latin typeface="微软雅黑"/>
                <a:cs typeface="微软雅黑"/>
              </a:rPr>
              <a:t> </a:t>
            </a:r>
            <a:r>
              <a:rPr sz="1400" b="1" spc="-5">
                <a:solidFill>
                  <a:srgbClr val="585858"/>
                </a:solidFill>
                <a:latin typeface="微软雅黑"/>
                <a:cs typeface="微软雅黑"/>
              </a:rPr>
              <a:t>2021</a:t>
            </a:r>
            <a:r>
              <a:rPr sz="1400" b="1">
                <a:solidFill>
                  <a:srgbClr val="585858"/>
                </a:solidFill>
                <a:latin typeface="微软雅黑"/>
                <a:cs typeface="微软雅黑"/>
              </a:rPr>
              <a:t>年</a:t>
            </a:r>
            <a:r>
              <a:rPr sz="1400" b="1" spc="-5">
                <a:solidFill>
                  <a:srgbClr val="585858"/>
                </a:solidFill>
                <a:latin typeface="微软雅黑"/>
                <a:cs typeface="微软雅黑"/>
              </a:rPr>
              <a:t>10</a:t>
            </a:r>
            <a:r>
              <a:rPr sz="1400" b="1">
                <a:solidFill>
                  <a:srgbClr val="585858"/>
                </a:solidFill>
                <a:latin typeface="微软雅黑"/>
                <a:cs typeface="微软雅黑"/>
              </a:rPr>
              <a:t>月</a:t>
            </a:r>
            <a:r>
              <a:rPr sz="1400" b="1" spc="-5">
                <a:solidFill>
                  <a:srgbClr val="585858"/>
                </a:solidFill>
                <a:latin typeface="微软雅黑"/>
                <a:cs typeface="微软雅黑"/>
              </a:rPr>
              <a:t>18</a:t>
            </a:r>
            <a:r>
              <a:rPr sz="1400" b="1">
                <a:solidFill>
                  <a:srgbClr val="585858"/>
                </a:solidFill>
                <a:latin typeface="微软雅黑"/>
                <a:cs typeface="微软雅黑"/>
              </a:rPr>
              <a:t>日</a:t>
            </a:r>
            <a:endParaRPr sz="1400">
              <a:latin typeface="微软雅黑"/>
              <a:cs typeface="微软雅黑"/>
            </a:endParaRPr>
          </a:p>
          <a:p>
            <a:pPr>
              <a:lnSpc>
                <a:spcPct val="100000"/>
              </a:lnSpc>
              <a:spcBef>
                <a:spcPts val="35"/>
              </a:spcBef>
            </a:pPr>
            <a:endParaRPr sz="1950">
              <a:latin typeface="微软雅黑"/>
              <a:cs typeface="微软雅黑"/>
            </a:endParaRPr>
          </a:p>
          <a:p>
            <a:pPr marL="12700" marR="5080">
              <a:lnSpc>
                <a:spcPct val="100000"/>
              </a:lnSpc>
            </a:pPr>
            <a:r>
              <a:rPr sz="2000" b="1">
                <a:solidFill>
                  <a:srgbClr val="1D9ED2"/>
                </a:solidFill>
                <a:latin typeface="微软雅黑"/>
                <a:cs typeface="微软雅黑"/>
              </a:rPr>
              <a:t>“促进数据高效流通使</a:t>
            </a:r>
            <a:r>
              <a:rPr sz="2000" b="1" spc="-15">
                <a:solidFill>
                  <a:srgbClr val="1D9ED2"/>
                </a:solidFill>
                <a:latin typeface="微软雅黑"/>
                <a:cs typeface="微软雅黑"/>
              </a:rPr>
              <a:t>用</a:t>
            </a:r>
            <a:r>
              <a:rPr sz="2000" b="1">
                <a:solidFill>
                  <a:srgbClr val="1D9ED2"/>
                </a:solidFill>
                <a:latin typeface="微软雅黑"/>
                <a:cs typeface="微软雅黑"/>
              </a:rPr>
              <a:t>、赋</a:t>
            </a:r>
            <a:r>
              <a:rPr sz="2000" b="1" spc="-15">
                <a:solidFill>
                  <a:srgbClr val="1D9ED2"/>
                </a:solidFill>
                <a:latin typeface="微软雅黑"/>
                <a:cs typeface="微软雅黑"/>
              </a:rPr>
              <a:t>能</a:t>
            </a:r>
            <a:r>
              <a:rPr sz="2000" b="1">
                <a:solidFill>
                  <a:srgbClr val="1D9ED2"/>
                </a:solidFill>
                <a:latin typeface="微软雅黑"/>
                <a:cs typeface="微软雅黑"/>
              </a:rPr>
              <a:t>实体</a:t>
            </a:r>
            <a:r>
              <a:rPr sz="2000" b="1" spc="-15">
                <a:solidFill>
                  <a:srgbClr val="1D9ED2"/>
                </a:solidFill>
                <a:latin typeface="微软雅黑"/>
                <a:cs typeface="微软雅黑"/>
              </a:rPr>
              <a:t>经</a:t>
            </a:r>
            <a:r>
              <a:rPr sz="2000" b="1">
                <a:solidFill>
                  <a:srgbClr val="1D9ED2"/>
                </a:solidFill>
                <a:latin typeface="微软雅黑"/>
                <a:cs typeface="微软雅黑"/>
              </a:rPr>
              <a:t>济统</a:t>
            </a:r>
            <a:r>
              <a:rPr sz="2000" b="1" spc="-15">
                <a:solidFill>
                  <a:srgbClr val="1D9ED2"/>
                </a:solidFill>
                <a:latin typeface="微软雅黑"/>
                <a:cs typeface="微软雅黑"/>
              </a:rPr>
              <a:t>筹</a:t>
            </a:r>
            <a:r>
              <a:rPr sz="2000" b="1">
                <a:solidFill>
                  <a:srgbClr val="1D9ED2"/>
                </a:solidFill>
                <a:latin typeface="微软雅黑"/>
                <a:cs typeface="微软雅黑"/>
              </a:rPr>
              <a:t>推进</a:t>
            </a:r>
            <a:r>
              <a:rPr sz="2000" b="1" spc="-15">
                <a:solidFill>
                  <a:srgbClr val="1D9ED2"/>
                </a:solidFill>
                <a:latin typeface="微软雅黑"/>
                <a:cs typeface="微软雅黑"/>
              </a:rPr>
              <a:t>数</a:t>
            </a:r>
            <a:r>
              <a:rPr sz="2000" b="1">
                <a:solidFill>
                  <a:srgbClr val="1D9ED2"/>
                </a:solidFill>
                <a:latin typeface="微软雅黑"/>
                <a:cs typeface="微软雅黑"/>
              </a:rPr>
              <a:t>据产</a:t>
            </a:r>
            <a:r>
              <a:rPr sz="2000" b="1" spc="-15">
                <a:solidFill>
                  <a:srgbClr val="1D9ED2"/>
                </a:solidFill>
                <a:latin typeface="微软雅黑"/>
                <a:cs typeface="微软雅黑"/>
              </a:rPr>
              <a:t>权</a:t>
            </a:r>
            <a:r>
              <a:rPr sz="2000" b="1">
                <a:solidFill>
                  <a:srgbClr val="1D9ED2"/>
                </a:solidFill>
                <a:latin typeface="微软雅黑"/>
                <a:cs typeface="微软雅黑"/>
              </a:rPr>
              <a:t>、流</a:t>
            </a:r>
            <a:r>
              <a:rPr sz="2000" b="1" spc="-15">
                <a:solidFill>
                  <a:srgbClr val="1D9ED2"/>
                </a:solidFill>
                <a:latin typeface="微软雅黑"/>
                <a:cs typeface="微软雅黑"/>
              </a:rPr>
              <a:t>通</a:t>
            </a:r>
            <a:r>
              <a:rPr sz="2000" b="1">
                <a:solidFill>
                  <a:srgbClr val="1D9ED2"/>
                </a:solidFill>
                <a:latin typeface="微软雅黑"/>
                <a:cs typeface="微软雅黑"/>
              </a:rPr>
              <a:t>交易</a:t>
            </a:r>
            <a:r>
              <a:rPr sz="2000" b="1" spc="-15">
                <a:solidFill>
                  <a:srgbClr val="1D9ED2"/>
                </a:solidFill>
                <a:latin typeface="微软雅黑"/>
                <a:cs typeface="微软雅黑"/>
              </a:rPr>
              <a:t>、</a:t>
            </a:r>
            <a:r>
              <a:rPr sz="2000" b="1">
                <a:solidFill>
                  <a:srgbClr val="1D9ED2"/>
                </a:solidFill>
                <a:latin typeface="微软雅黑"/>
                <a:cs typeface="微软雅黑"/>
              </a:rPr>
              <a:t>收 益分配、安全治理加快</a:t>
            </a:r>
            <a:r>
              <a:rPr sz="2000" b="1" spc="-15">
                <a:solidFill>
                  <a:srgbClr val="1D9ED2"/>
                </a:solidFill>
                <a:latin typeface="微软雅黑"/>
                <a:cs typeface="微软雅黑"/>
              </a:rPr>
              <a:t>构</a:t>
            </a:r>
            <a:r>
              <a:rPr sz="2000" b="1">
                <a:solidFill>
                  <a:srgbClr val="1D9ED2"/>
                </a:solidFill>
                <a:latin typeface="微软雅黑"/>
                <a:cs typeface="微软雅黑"/>
              </a:rPr>
              <a:t>建数</a:t>
            </a:r>
            <a:r>
              <a:rPr sz="2000" b="1" spc="-15">
                <a:solidFill>
                  <a:srgbClr val="1D9ED2"/>
                </a:solidFill>
                <a:latin typeface="微软雅黑"/>
                <a:cs typeface="微软雅黑"/>
              </a:rPr>
              <a:t>据</a:t>
            </a:r>
            <a:r>
              <a:rPr sz="2000" b="1">
                <a:solidFill>
                  <a:srgbClr val="1D9ED2"/>
                </a:solidFill>
                <a:latin typeface="微软雅黑"/>
                <a:cs typeface="微软雅黑"/>
              </a:rPr>
              <a:t>基础</a:t>
            </a:r>
            <a:r>
              <a:rPr sz="2000" b="1" spc="-15">
                <a:solidFill>
                  <a:srgbClr val="1D9ED2"/>
                </a:solidFill>
                <a:latin typeface="微软雅黑"/>
                <a:cs typeface="微软雅黑"/>
              </a:rPr>
              <a:t>制</a:t>
            </a:r>
            <a:r>
              <a:rPr sz="2000" b="1">
                <a:solidFill>
                  <a:srgbClr val="1D9ED2"/>
                </a:solidFill>
                <a:latin typeface="微软雅黑"/>
                <a:cs typeface="微软雅黑"/>
              </a:rPr>
              <a:t>度体</a:t>
            </a:r>
            <a:r>
              <a:rPr sz="2000" b="1" spc="-15">
                <a:solidFill>
                  <a:srgbClr val="1D9ED2"/>
                </a:solidFill>
                <a:latin typeface="微软雅黑"/>
                <a:cs typeface="微软雅黑"/>
              </a:rPr>
              <a:t>系</a:t>
            </a:r>
            <a:r>
              <a:rPr sz="2000" b="1">
                <a:solidFill>
                  <a:srgbClr val="1D9ED2"/>
                </a:solidFill>
                <a:latin typeface="微软雅黑"/>
                <a:cs typeface="微软雅黑"/>
              </a:rPr>
              <a:t>。”</a:t>
            </a:r>
            <a:endParaRPr sz="2000">
              <a:latin typeface="微软雅黑"/>
              <a:cs typeface="微软雅黑"/>
            </a:endParaRPr>
          </a:p>
        </p:txBody>
      </p:sp>
      <p:sp>
        <p:nvSpPr>
          <p:cNvPr id="14" name="object 14"/>
          <p:cNvSpPr txBox="1"/>
          <p:nvPr/>
        </p:nvSpPr>
        <p:spPr>
          <a:xfrm>
            <a:off x="6677914" y="6047943"/>
            <a:ext cx="4965700" cy="239395"/>
          </a:xfrm>
          <a:prstGeom prst="rect">
            <a:avLst/>
          </a:prstGeom>
        </p:spPr>
        <p:txBody>
          <a:bodyPr vert="horz" wrap="square" lIns="0" tIns="12700" rIns="0" bIns="0" rtlCol="0">
            <a:spAutoFit/>
          </a:bodyPr>
          <a:lstStyle/>
          <a:p>
            <a:pPr marL="12700">
              <a:lnSpc>
                <a:spcPct val="100000"/>
              </a:lnSpc>
              <a:spcBef>
                <a:spcPts val="100"/>
              </a:spcBef>
            </a:pPr>
            <a:r>
              <a:rPr sz="1400" spc="-5">
                <a:solidFill>
                  <a:srgbClr val="585858"/>
                </a:solidFill>
                <a:latin typeface="微软雅黑"/>
                <a:cs typeface="微软雅黑"/>
              </a:rPr>
              <a:t>——</a:t>
            </a:r>
            <a:r>
              <a:rPr sz="1400" b="1">
                <a:solidFill>
                  <a:srgbClr val="585858"/>
                </a:solidFill>
                <a:latin typeface="微软雅黑"/>
                <a:cs typeface="微软雅黑"/>
              </a:rPr>
              <a:t>中央全面深化改革委员</a:t>
            </a:r>
            <a:r>
              <a:rPr sz="1400" b="1" spc="-15">
                <a:solidFill>
                  <a:srgbClr val="585858"/>
                </a:solidFill>
                <a:latin typeface="微软雅黑"/>
                <a:cs typeface="微软雅黑"/>
              </a:rPr>
              <a:t>会</a:t>
            </a:r>
            <a:r>
              <a:rPr sz="1400" b="1">
                <a:solidFill>
                  <a:srgbClr val="585858"/>
                </a:solidFill>
                <a:latin typeface="微软雅黑"/>
                <a:cs typeface="微软雅黑"/>
              </a:rPr>
              <a:t>第二</a:t>
            </a:r>
            <a:r>
              <a:rPr sz="1400" b="1" spc="-15">
                <a:solidFill>
                  <a:srgbClr val="585858"/>
                </a:solidFill>
                <a:latin typeface="微软雅黑"/>
                <a:cs typeface="微软雅黑"/>
              </a:rPr>
              <a:t>十</a:t>
            </a:r>
            <a:r>
              <a:rPr sz="1400" b="1">
                <a:solidFill>
                  <a:srgbClr val="585858"/>
                </a:solidFill>
                <a:latin typeface="微软雅黑"/>
                <a:cs typeface="微软雅黑"/>
              </a:rPr>
              <a:t>六次</a:t>
            </a:r>
            <a:r>
              <a:rPr sz="1400" b="1" spc="-15">
                <a:solidFill>
                  <a:srgbClr val="585858"/>
                </a:solidFill>
                <a:latin typeface="微软雅黑"/>
                <a:cs typeface="微软雅黑"/>
              </a:rPr>
              <a:t>会</a:t>
            </a:r>
            <a:r>
              <a:rPr sz="1400" b="1">
                <a:solidFill>
                  <a:srgbClr val="585858"/>
                </a:solidFill>
                <a:latin typeface="微软雅黑"/>
                <a:cs typeface="微软雅黑"/>
              </a:rPr>
              <a:t>议</a:t>
            </a:r>
            <a:r>
              <a:rPr sz="1400" b="1" spc="-40">
                <a:solidFill>
                  <a:srgbClr val="585858"/>
                </a:solidFill>
                <a:latin typeface="微软雅黑"/>
                <a:cs typeface="微软雅黑"/>
              </a:rPr>
              <a:t> </a:t>
            </a:r>
            <a:r>
              <a:rPr sz="1400" b="1" spc="-5">
                <a:solidFill>
                  <a:srgbClr val="585858"/>
                </a:solidFill>
                <a:latin typeface="微软雅黑"/>
                <a:cs typeface="微软雅黑"/>
              </a:rPr>
              <a:t>2022</a:t>
            </a:r>
            <a:r>
              <a:rPr sz="1400" b="1">
                <a:solidFill>
                  <a:srgbClr val="585858"/>
                </a:solidFill>
                <a:latin typeface="微软雅黑"/>
                <a:cs typeface="微软雅黑"/>
              </a:rPr>
              <a:t>年</a:t>
            </a:r>
            <a:r>
              <a:rPr sz="1400" b="1" spc="-5">
                <a:solidFill>
                  <a:srgbClr val="585858"/>
                </a:solidFill>
                <a:latin typeface="微软雅黑"/>
                <a:cs typeface="微软雅黑"/>
              </a:rPr>
              <a:t>6</a:t>
            </a:r>
            <a:r>
              <a:rPr sz="1400" b="1">
                <a:solidFill>
                  <a:srgbClr val="585858"/>
                </a:solidFill>
                <a:latin typeface="微软雅黑"/>
                <a:cs typeface="微软雅黑"/>
              </a:rPr>
              <a:t>月</a:t>
            </a:r>
            <a:r>
              <a:rPr sz="1400" b="1" spc="-5">
                <a:solidFill>
                  <a:srgbClr val="585858"/>
                </a:solidFill>
                <a:latin typeface="微软雅黑"/>
                <a:cs typeface="微软雅黑"/>
              </a:rPr>
              <a:t>22</a:t>
            </a:r>
            <a:r>
              <a:rPr sz="1400" b="1">
                <a:solidFill>
                  <a:srgbClr val="585858"/>
                </a:solidFill>
                <a:latin typeface="微软雅黑"/>
                <a:cs typeface="微软雅黑"/>
              </a:rPr>
              <a:t>日</a:t>
            </a:r>
            <a:endParaRPr sz="14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849861" y="6559702"/>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5</a:t>
            </a:r>
            <a:endParaRPr sz="900">
              <a:latin typeface="微软雅黑"/>
              <a:cs typeface="微软雅黑"/>
            </a:endParaRPr>
          </a:p>
        </p:txBody>
      </p:sp>
      <p:sp>
        <p:nvSpPr>
          <p:cNvPr id="3" name="object 3"/>
          <p:cNvSpPr txBox="1"/>
          <p:nvPr/>
        </p:nvSpPr>
        <p:spPr>
          <a:xfrm>
            <a:off x="262229" y="6544462"/>
            <a:ext cx="1397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来源：公开资料，亿欧智库</a:t>
            </a:r>
            <a:endParaRPr sz="900">
              <a:latin typeface="微软雅黑"/>
              <a:cs typeface="微软雅黑"/>
            </a:endParaRPr>
          </a:p>
        </p:txBody>
      </p:sp>
      <p:sp>
        <p:nvSpPr>
          <p:cNvPr id="4" name="object 4"/>
          <p:cNvSpPr txBox="1">
            <a:spLocks noGrp="1"/>
          </p:cNvSpPr>
          <p:nvPr>
            <p:ph type="title"/>
          </p:nvPr>
        </p:nvSpPr>
        <p:spPr>
          <a:xfrm>
            <a:off x="261924" y="171145"/>
            <a:ext cx="6844665" cy="331470"/>
          </a:xfrm>
          <a:prstGeom prst="rect">
            <a:avLst/>
          </a:prstGeom>
        </p:spPr>
        <p:txBody>
          <a:bodyPr vert="horz" wrap="square" lIns="0" tIns="13335" rIns="0" bIns="0" rtlCol="0">
            <a:spAutoFit/>
          </a:bodyPr>
          <a:lstStyle/>
          <a:p>
            <a:pPr marL="12700">
              <a:lnSpc>
                <a:spcPct val="100000"/>
              </a:lnSpc>
              <a:spcBef>
                <a:spcPts val="105"/>
              </a:spcBef>
            </a:pPr>
            <a:r>
              <a:rPr/>
              <a:t>1.1</a:t>
            </a:r>
            <a:r>
              <a:rPr spc="-45"/>
              <a:t> </a:t>
            </a:r>
            <a:r>
              <a:rPr/>
              <a:t>国家数据战略布局节奏逐</a:t>
            </a:r>
            <a:r>
              <a:rPr spc="-10"/>
              <a:t>渐</a:t>
            </a:r>
            <a:r>
              <a:rPr/>
              <a:t>清晰</a:t>
            </a:r>
            <a:r>
              <a:rPr spc="-10"/>
              <a:t>，</a:t>
            </a:r>
            <a:r>
              <a:rPr/>
              <a:t>明确</a:t>
            </a:r>
            <a:r>
              <a:rPr spc="-10"/>
              <a:t>数</a:t>
            </a:r>
            <a:r>
              <a:rPr/>
              <a:t>据作</a:t>
            </a:r>
            <a:r>
              <a:rPr spc="-10"/>
              <a:t>为</a:t>
            </a:r>
            <a:r>
              <a:rPr/>
              <a:t>生产</a:t>
            </a:r>
            <a:r>
              <a:rPr spc="-10"/>
              <a:t>要</a:t>
            </a:r>
            <a:r>
              <a:rPr spc="5"/>
              <a:t>素</a:t>
            </a:r>
          </a:p>
        </p:txBody>
      </p:sp>
      <p:sp>
        <p:nvSpPr>
          <p:cNvPr id="5" name="object 5"/>
          <p:cNvSpPr/>
          <p:nvPr/>
        </p:nvSpPr>
        <p:spPr>
          <a:xfrm>
            <a:off x="659891" y="1680972"/>
            <a:ext cx="2383790" cy="1705610"/>
          </a:xfrm>
          <a:custGeom>
            <a:rect l="l" t="t" r="r" b="b"/>
            <a:pathLst>
              <a:path w="2383790" h="1705610">
                <a:moveTo>
                  <a:pt x="0" y="1705355"/>
                </a:moveTo>
                <a:lnTo>
                  <a:pt x="2383536" y="1705355"/>
                </a:lnTo>
                <a:lnTo>
                  <a:pt x="2383536" y="0"/>
                </a:lnTo>
                <a:lnTo>
                  <a:pt x="0" y="0"/>
                </a:lnTo>
                <a:lnTo>
                  <a:pt x="0" y="1705355"/>
                </a:lnTo>
                <a:close/>
              </a:path>
            </a:pathLst>
          </a:custGeom>
          <a:solidFill>
            <a:srgbClr val="CFECF8">
              <a:alpha val="30195"/>
            </a:srgbClr>
          </a:solidFill>
        </p:spPr>
        <p:txBody>
          <a:bodyPr wrap="square" lIns="0" tIns="0" rIns="0" bIns="0" rtlCol="0"/>
          <a:lstStyle/>
          <a:p/>
        </p:txBody>
      </p:sp>
      <p:sp>
        <p:nvSpPr>
          <p:cNvPr id="6" name="object 6"/>
          <p:cNvSpPr/>
          <p:nvPr/>
        </p:nvSpPr>
        <p:spPr>
          <a:xfrm>
            <a:off x="3692652" y="1680972"/>
            <a:ext cx="2708275" cy="1705610"/>
          </a:xfrm>
          <a:custGeom>
            <a:rect l="l" t="t" r="r" b="b"/>
            <a:pathLst>
              <a:path w="2708275" h="1705610">
                <a:moveTo>
                  <a:pt x="0" y="1705355"/>
                </a:moveTo>
                <a:lnTo>
                  <a:pt x="2708148" y="1705355"/>
                </a:lnTo>
                <a:lnTo>
                  <a:pt x="2708148" y="0"/>
                </a:lnTo>
                <a:lnTo>
                  <a:pt x="0" y="0"/>
                </a:lnTo>
                <a:lnTo>
                  <a:pt x="0" y="1705355"/>
                </a:lnTo>
                <a:close/>
              </a:path>
            </a:pathLst>
          </a:custGeom>
          <a:solidFill>
            <a:srgbClr val="CFECF8">
              <a:alpha val="30195"/>
            </a:srgbClr>
          </a:solidFill>
        </p:spPr>
        <p:txBody>
          <a:bodyPr wrap="square" lIns="0" tIns="0" rIns="0" bIns="0" rtlCol="0"/>
          <a:lstStyle/>
          <a:p/>
        </p:txBody>
      </p:sp>
      <p:sp>
        <p:nvSpPr>
          <p:cNvPr id="7" name="object 7"/>
          <p:cNvSpPr/>
          <p:nvPr/>
        </p:nvSpPr>
        <p:spPr>
          <a:xfrm>
            <a:off x="6864095" y="1674876"/>
            <a:ext cx="4737100" cy="1705610"/>
          </a:xfrm>
          <a:custGeom>
            <a:rect l="l" t="t" r="r" b="b"/>
            <a:pathLst>
              <a:path w="4737100" h="1705610">
                <a:moveTo>
                  <a:pt x="0" y="1705356"/>
                </a:moveTo>
                <a:lnTo>
                  <a:pt x="4736592" y="1705356"/>
                </a:lnTo>
                <a:lnTo>
                  <a:pt x="4736592" y="0"/>
                </a:lnTo>
                <a:lnTo>
                  <a:pt x="0" y="0"/>
                </a:lnTo>
                <a:lnTo>
                  <a:pt x="0" y="1705356"/>
                </a:lnTo>
                <a:close/>
              </a:path>
            </a:pathLst>
          </a:custGeom>
          <a:solidFill>
            <a:srgbClr val="CFECF8">
              <a:alpha val="30195"/>
            </a:srgbClr>
          </a:solidFill>
        </p:spPr>
        <p:txBody>
          <a:bodyPr wrap="square" lIns="0" tIns="0" rIns="0" bIns="0" rtlCol="0"/>
          <a:lstStyle/>
          <a:p/>
        </p:txBody>
      </p:sp>
      <p:sp>
        <p:nvSpPr>
          <p:cNvPr id="8" name="object 8"/>
          <p:cNvSpPr/>
          <p:nvPr/>
        </p:nvSpPr>
        <p:spPr>
          <a:xfrm>
            <a:off x="622554" y="1719833"/>
            <a:ext cx="76200" cy="1683385"/>
          </a:xfrm>
          <a:custGeom>
            <a:rect l="l" t="t" r="r" b="b"/>
            <a:pathLst>
              <a:path w="76200" h="1683385">
                <a:moveTo>
                  <a:pt x="25400" y="1609236"/>
                </a:moveTo>
                <a:lnTo>
                  <a:pt x="23268" y="1609665"/>
                </a:lnTo>
                <a:lnTo>
                  <a:pt x="11158" y="1617821"/>
                </a:lnTo>
                <a:lnTo>
                  <a:pt x="2993" y="1629929"/>
                </a:lnTo>
                <a:lnTo>
                  <a:pt x="0" y="1644777"/>
                </a:lnTo>
                <a:lnTo>
                  <a:pt x="2993" y="1659624"/>
                </a:lnTo>
                <a:lnTo>
                  <a:pt x="11158" y="1671732"/>
                </a:lnTo>
                <a:lnTo>
                  <a:pt x="23268" y="1679888"/>
                </a:lnTo>
                <a:lnTo>
                  <a:pt x="38100" y="1682877"/>
                </a:lnTo>
                <a:lnTo>
                  <a:pt x="52931" y="1679888"/>
                </a:lnTo>
                <a:lnTo>
                  <a:pt x="65041" y="1671732"/>
                </a:lnTo>
                <a:lnTo>
                  <a:pt x="73206" y="1659624"/>
                </a:lnTo>
                <a:lnTo>
                  <a:pt x="76200" y="1644777"/>
                </a:lnTo>
                <a:lnTo>
                  <a:pt x="25400" y="1644777"/>
                </a:lnTo>
                <a:lnTo>
                  <a:pt x="25400" y="1609236"/>
                </a:lnTo>
                <a:close/>
              </a:path>
              <a:path w="76200" h="1683385">
                <a:moveTo>
                  <a:pt x="38100" y="1606677"/>
                </a:moveTo>
                <a:lnTo>
                  <a:pt x="25400" y="1609236"/>
                </a:lnTo>
                <a:lnTo>
                  <a:pt x="25400" y="1644777"/>
                </a:lnTo>
                <a:lnTo>
                  <a:pt x="50800" y="1644777"/>
                </a:lnTo>
                <a:lnTo>
                  <a:pt x="50800" y="1609236"/>
                </a:lnTo>
                <a:lnTo>
                  <a:pt x="38100" y="1606677"/>
                </a:lnTo>
                <a:close/>
              </a:path>
              <a:path w="76200" h="1683385">
                <a:moveTo>
                  <a:pt x="50800" y="1609236"/>
                </a:moveTo>
                <a:lnTo>
                  <a:pt x="50800" y="1644777"/>
                </a:lnTo>
                <a:lnTo>
                  <a:pt x="76200" y="1644777"/>
                </a:lnTo>
                <a:lnTo>
                  <a:pt x="73206" y="1629929"/>
                </a:lnTo>
                <a:lnTo>
                  <a:pt x="65041" y="1617821"/>
                </a:lnTo>
                <a:lnTo>
                  <a:pt x="52931" y="1609665"/>
                </a:lnTo>
                <a:lnTo>
                  <a:pt x="50800" y="1609236"/>
                </a:lnTo>
                <a:close/>
              </a:path>
              <a:path w="76200" h="1683385">
                <a:moveTo>
                  <a:pt x="50800" y="0"/>
                </a:moveTo>
                <a:lnTo>
                  <a:pt x="25400" y="0"/>
                </a:lnTo>
                <a:lnTo>
                  <a:pt x="25400" y="1609236"/>
                </a:lnTo>
                <a:lnTo>
                  <a:pt x="38100" y="1606677"/>
                </a:lnTo>
                <a:lnTo>
                  <a:pt x="50800" y="1606677"/>
                </a:lnTo>
                <a:lnTo>
                  <a:pt x="50800" y="0"/>
                </a:lnTo>
                <a:close/>
              </a:path>
              <a:path w="76200" h="1683385">
                <a:moveTo>
                  <a:pt x="50800" y="1606677"/>
                </a:moveTo>
                <a:lnTo>
                  <a:pt x="38100" y="1606677"/>
                </a:lnTo>
                <a:lnTo>
                  <a:pt x="50800" y="1609236"/>
                </a:lnTo>
                <a:lnTo>
                  <a:pt x="50800" y="1606677"/>
                </a:lnTo>
                <a:close/>
              </a:path>
            </a:pathLst>
          </a:custGeom>
          <a:solidFill>
            <a:srgbClr val="1D9ED2"/>
          </a:solidFill>
        </p:spPr>
        <p:txBody>
          <a:bodyPr wrap="square" lIns="0" tIns="0" rIns="0" bIns="0" rtlCol="0"/>
          <a:lstStyle/>
          <a:p/>
        </p:txBody>
      </p:sp>
      <p:sp>
        <p:nvSpPr>
          <p:cNvPr id="9" name="object 9"/>
          <p:cNvSpPr/>
          <p:nvPr/>
        </p:nvSpPr>
        <p:spPr>
          <a:xfrm>
            <a:off x="274320" y="3625596"/>
            <a:ext cx="11484864" cy="313944"/>
          </a:xfrm>
          <a:prstGeom prst="rect">
            <a:avLst/>
          </a:prstGeom>
          <a:blipFill>
            <a:blip r:embed="rId2"/>
            <a:stretch>
              <a:fillRect/>
            </a:stretch>
          </a:blipFill>
        </p:spPr>
        <p:txBody>
          <a:bodyPr wrap="square" lIns="0" tIns="0" rIns="0" bIns="0" rtlCol="0"/>
          <a:lstStyle/>
          <a:p/>
        </p:txBody>
      </p:sp>
      <p:sp>
        <p:nvSpPr>
          <p:cNvPr id="10" name="object 10"/>
          <p:cNvSpPr txBox="1"/>
          <p:nvPr/>
        </p:nvSpPr>
        <p:spPr>
          <a:xfrm>
            <a:off x="738022" y="3460242"/>
            <a:ext cx="1258570" cy="574675"/>
          </a:xfrm>
          <a:prstGeom prst="rect">
            <a:avLst/>
          </a:prstGeom>
        </p:spPr>
        <p:txBody>
          <a:bodyPr vert="horz" wrap="square" lIns="0" tIns="12700" rIns="0" bIns="0" rtlCol="0">
            <a:spAutoFit/>
          </a:bodyPr>
          <a:lstStyle/>
          <a:p>
            <a:pPr marL="12700">
              <a:lnSpc>
                <a:spcPct val="100000"/>
              </a:lnSpc>
              <a:spcBef>
                <a:spcPts val="100"/>
              </a:spcBef>
            </a:pPr>
            <a:r>
              <a:rPr sz="1800" b="1">
                <a:solidFill>
                  <a:srgbClr val="1D9ED2"/>
                </a:solidFill>
                <a:latin typeface="微软雅黑"/>
                <a:cs typeface="微软雅黑"/>
              </a:rPr>
              <a:t>2014-2015</a:t>
            </a:r>
            <a:endParaRPr sz="1800">
              <a:latin typeface="微软雅黑"/>
              <a:cs typeface="微软雅黑"/>
            </a:endParaRPr>
          </a:p>
          <a:p>
            <a:pPr marL="12700">
              <a:lnSpc>
                <a:spcPct val="100000"/>
              </a:lnSpc>
            </a:pPr>
            <a:r>
              <a:rPr sz="1800" b="1">
                <a:solidFill>
                  <a:srgbClr val="1D9ED2"/>
                </a:solidFill>
                <a:latin typeface="微软雅黑"/>
                <a:cs typeface="微软雅黑"/>
              </a:rPr>
              <a:t>酝酿阶段</a:t>
            </a:r>
            <a:endParaRPr sz="1800">
              <a:latin typeface="微软雅黑"/>
              <a:cs typeface="微软雅黑"/>
            </a:endParaRPr>
          </a:p>
        </p:txBody>
      </p:sp>
      <p:sp>
        <p:nvSpPr>
          <p:cNvPr id="11" name="object 11"/>
          <p:cNvSpPr txBox="1"/>
          <p:nvPr/>
        </p:nvSpPr>
        <p:spPr>
          <a:xfrm>
            <a:off x="659891" y="1680972"/>
            <a:ext cx="2383790" cy="1705610"/>
          </a:xfrm>
          <a:prstGeom prst="rect">
            <a:avLst/>
          </a:prstGeom>
        </p:spPr>
        <p:txBody>
          <a:bodyPr vert="horz" wrap="square" lIns="0" tIns="59055" rIns="0" bIns="0" rtlCol="0">
            <a:spAutoFit/>
          </a:bodyPr>
          <a:lstStyle/>
          <a:p>
            <a:pPr marL="148590">
              <a:lnSpc>
                <a:spcPct val="100000"/>
              </a:lnSpc>
              <a:spcBef>
                <a:spcPts val="465"/>
              </a:spcBef>
            </a:pPr>
            <a:r>
              <a:rPr sz="1400" b="1" spc="-5">
                <a:solidFill>
                  <a:srgbClr val="585858"/>
                </a:solidFill>
                <a:latin typeface="微软雅黑"/>
                <a:cs typeface="微软雅黑"/>
              </a:rPr>
              <a:t>2014</a:t>
            </a:r>
            <a:r>
              <a:rPr sz="1400" b="1">
                <a:solidFill>
                  <a:srgbClr val="585858"/>
                </a:solidFill>
                <a:latin typeface="微软雅黑"/>
                <a:cs typeface="微软雅黑"/>
              </a:rPr>
              <a:t>年</a:t>
            </a:r>
            <a:endParaRPr sz="1400">
              <a:latin typeface="微软雅黑"/>
              <a:cs typeface="微软雅黑"/>
            </a:endParaRPr>
          </a:p>
          <a:p>
            <a:pPr marL="203200">
              <a:lnSpc>
                <a:spcPct val="100000"/>
              </a:lnSpc>
              <a:spcBef>
                <a:spcPts val="160"/>
              </a:spcBef>
            </a:pPr>
            <a:r>
              <a:rPr sz="1000" b="1" spc="-5">
                <a:solidFill>
                  <a:srgbClr val="1D9ED2"/>
                </a:solidFill>
                <a:latin typeface="微软雅黑"/>
                <a:cs typeface="微软雅黑"/>
              </a:rPr>
              <a:t>“大数据”首次写入政府工作报告</a:t>
            </a:r>
            <a:endParaRPr sz="1000">
              <a:latin typeface="微软雅黑"/>
              <a:cs typeface="微软雅黑"/>
            </a:endParaRPr>
          </a:p>
          <a:p>
            <a:pPr marL="148590">
              <a:lnSpc>
                <a:spcPct val="100000"/>
              </a:lnSpc>
              <a:spcBef>
                <a:spcPts val="1019"/>
              </a:spcBef>
            </a:pPr>
            <a:r>
              <a:rPr sz="1400" b="1" spc="-5">
                <a:solidFill>
                  <a:srgbClr val="585858"/>
                </a:solidFill>
                <a:latin typeface="微软雅黑"/>
                <a:cs typeface="微软雅黑"/>
              </a:rPr>
              <a:t>2015</a:t>
            </a:r>
            <a:r>
              <a:rPr sz="1400" b="1">
                <a:solidFill>
                  <a:srgbClr val="585858"/>
                </a:solidFill>
                <a:latin typeface="微软雅黑"/>
                <a:cs typeface="微软雅黑"/>
              </a:rPr>
              <a:t>年</a:t>
            </a:r>
            <a:endParaRPr sz="1400">
              <a:latin typeface="微软雅黑"/>
              <a:cs typeface="微软雅黑"/>
            </a:endParaRPr>
          </a:p>
          <a:p>
            <a:pPr marL="203200">
              <a:lnSpc>
                <a:spcPct val="100000"/>
              </a:lnSpc>
              <a:spcBef>
                <a:spcPts val="160"/>
              </a:spcBef>
            </a:pPr>
            <a:r>
              <a:rPr sz="1000" spc="-5">
                <a:solidFill>
                  <a:srgbClr val="585858"/>
                </a:solidFill>
                <a:latin typeface="微软雅黑"/>
                <a:cs typeface="微软雅黑"/>
              </a:rPr>
              <a:t>国务院印发《促进大数据发展的行</a:t>
            </a:r>
            <a:endParaRPr sz="1000">
              <a:latin typeface="微软雅黑"/>
              <a:cs typeface="微软雅黑"/>
            </a:endParaRPr>
          </a:p>
          <a:p>
            <a:pPr marL="203200" marR="112395">
              <a:lnSpc>
                <a:spcPct val="130000"/>
              </a:lnSpc>
            </a:pPr>
            <a:r>
              <a:rPr sz="1000" spc="-5">
                <a:solidFill>
                  <a:srgbClr val="585858"/>
                </a:solidFill>
                <a:latin typeface="微软雅黑"/>
                <a:cs typeface="微软雅黑"/>
              </a:rPr>
              <a:t>动钢要》,</a:t>
            </a:r>
            <a:r>
              <a:rPr sz="1000" spc="5">
                <a:solidFill>
                  <a:srgbClr val="585858"/>
                </a:solidFill>
                <a:latin typeface="微软雅黑"/>
                <a:cs typeface="微软雅黑"/>
              </a:rPr>
              <a:t>开</a:t>
            </a:r>
            <a:r>
              <a:rPr sz="1000" spc="-5">
                <a:solidFill>
                  <a:srgbClr val="585858"/>
                </a:solidFill>
                <a:latin typeface="微软雅黑"/>
                <a:cs typeface="微软雅黑"/>
              </a:rPr>
              <a:t>启了</a:t>
            </a:r>
            <a:r>
              <a:rPr sz="1000" spc="5">
                <a:solidFill>
                  <a:srgbClr val="585858"/>
                </a:solidFill>
                <a:latin typeface="微软雅黑"/>
                <a:cs typeface="微软雅黑"/>
              </a:rPr>
              <a:t>大</a:t>
            </a:r>
            <a:r>
              <a:rPr sz="1000" spc="-5">
                <a:solidFill>
                  <a:srgbClr val="585858"/>
                </a:solidFill>
                <a:latin typeface="微软雅黑"/>
                <a:cs typeface="微软雅黑"/>
              </a:rPr>
              <a:t>数据</a:t>
            </a:r>
            <a:r>
              <a:rPr sz="1000" spc="5">
                <a:solidFill>
                  <a:srgbClr val="585858"/>
                </a:solidFill>
                <a:latin typeface="微软雅黑"/>
                <a:cs typeface="微软雅黑"/>
              </a:rPr>
              <a:t>建设</a:t>
            </a:r>
            <a:r>
              <a:rPr sz="1000" spc="-5">
                <a:solidFill>
                  <a:srgbClr val="585858"/>
                </a:solidFill>
                <a:latin typeface="微软雅黑"/>
                <a:cs typeface="微软雅黑"/>
              </a:rPr>
              <a:t>新篇章， 数据已成为国家基础性战略资源， </a:t>
            </a:r>
            <a:r>
              <a:rPr sz="1000" spc="-5">
                <a:solidFill>
                  <a:srgbClr val="1D9ED2"/>
                </a:solidFill>
                <a:latin typeface="微软雅黑"/>
                <a:cs typeface="微软雅黑"/>
              </a:rPr>
              <a:t> </a:t>
            </a:r>
            <a:r>
              <a:rPr sz="1000" b="1" spc="-5">
                <a:solidFill>
                  <a:srgbClr val="1D9ED2"/>
                </a:solidFill>
                <a:latin typeface="微软雅黑"/>
                <a:cs typeface="微软雅黑"/>
              </a:rPr>
              <a:t>大数据正式上升至国家战略层面</a:t>
            </a:r>
            <a:endParaRPr sz="1000">
              <a:latin typeface="微软雅黑"/>
              <a:cs typeface="微软雅黑"/>
            </a:endParaRPr>
          </a:p>
        </p:txBody>
      </p:sp>
      <p:sp>
        <p:nvSpPr>
          <p:cNvPr id="12" name="object 12"/>
          <p:cNvSpPr txBox="1"/>
          <p:nvPr/>
        </p:nvSpPr>
        <p:spPr>
          <a:xfrm>
            <a:off x="3263900" y="3492754"/>
            <a:ext cx="1258570" cy="574040"/>
          </a:xfrm>
          <a:prstGeom prst="rect">
            <a:avLst/>
          </a:prstGeom>
        </p:spPr>
        <p:txBody>
          <a:bodyPr vert="horz" wrap="square" lIns="0" tIns="12700" rIns="0" bIns="0" rtlCol="0">
            <a:spAutoFit/>
          </a:bodyPr>
          <a:lstStyle/>
          <a:p>
            <a:pPr marL="12700">
              <a:lnSpc>
                <a:spcPct val="100000"/>
              </a:lnSpc>
              <a:spcBef>
                <a:spcPts val="100"/>
              </a:spcBef>
            </a:pPr>
            <a:r>
              <a:rPr sz="1800" b="1">
                <a:solidFill>
                  <a:srgbClr val="1D9ED2"/>
                </a:solidFill>
                <a:latin typeface="微软雅黑"/>
                <a:cs typeface="微软雅黑"/>
              </a:rPr>
              <a:t>2016-2019</a:t>
            </a:r>
            <a:endParaRPr sz="1800">
              <a:latin typeface="微软雅黑"/>
              <a:cs typeface="微软雅黑"/>
            </a:endParaRPr>
          </a:p>
          <a:p>
            <a:pPr marL="12700">
              <a:lnSpc>
                <a:spcPct val="100000"/>
              </a:lnSpc>
            </a:pPr>
            <a:r>
              <a:rPr sz="1800" b="1">
                <a:solidFill>
                  <a:srgbClr val="1D9ED2"/>
                </a:solidFill>
                <a:latin typeface="微软雅黑"/>
                <a:cs typeface="微软雅黑"/>
              </a:rPr>
              <a:t>落地阶段</a:t>
            </a:r>
            <a:endParaRPr sz="1800">
              <a:latin typeface="微软雅黑"/>
              <a:cs typeface="微软雅黑"/>
            </a:endParaRPr>
          </a:p>
        </p:txBody>
      </p:sp>
      <p:sp>
        <p:nvSpPr>
          <p:cNvPr id="13" name="object 13"/>
          <p:cNvSpPr/>
          <p:nvPr/>
        </p:nvSpPr>
        <p:spPr>
          <a:xfrm>
            <a:off x="3158489" y="4249673"/>
            <a:ext cx="76200" cy="2234565"/>
          </a:xfrm>
          <a:custGeom>
            <a:rect l="l" t="t" r="r" b="b"/>
            <a:pathLst>
              <a:path w="76200" h="2234565">
                <a:moveTo>
                  <a:pt x="25400" y="73643"/>
                </a:moveTo>
                <a:lnTo>
                  <a:pt x="25400" y="2234095"/>
                </a:lnTo>
                <a:lnTo>
                  <a:pt x="50800" y="2234095"/>
                </a:lnTo>
                <a:lnTo>
                  <a:pt x="50800" y="76200"/>
                </a:lnTo>
                <a:lnTo>
                  <a:pt x="38100" y="76200"/>
                </a:lnTo>
                <a:lnTo>
                  <a:pt x="25400" y="73643"/>
                </a:lnTo>
                <a:close/>
              </a:path>
              <a:path w="76200" h="2234565">
                <a:moveTo>
                  <a:pt x="50800" y="38100"/>
                </a:moveTo>
                <a:lnTo>
                  <a:pt x="25400" y="38100"/>
                </a:lnTo>
                <a:lnTo>
                  <a:pt x="25400" y="73643"/>
                </a:lnTo>
                <a:lnTo>
                  <a:pt x="38100" y="76200"/>
                </a:lnTo>
                <a:lnTo>
                  <a:pt x="50800" y="73643"/>
                </a:lnTo>
                <a:lnTo>
                  <a:pt x="50800" y="38100"/>
                </a:lnTo>
                <a:close/>
              </a:path>
              <a:path w="76200" h="2234565">
                <a:moveTo>
                  <a:pt x="50800" y="73643"/>
                </a:moveTo>
                <a:lnTo>
                  <a:pt x="38100" y="76200"/>
                </a:lnTo>
                <a:lnTo>
                  <a:pt x="50800" y="76200"/>
                </a:lnTo>
                <a:lnTo>
                  <a:pt x="50800" y="73643"/>
                </a:lnTo>
                <a:close/>
              </a:path>
              <a:path w="76200" h="2234565">
                <a:moveTo>
                  <a:pt x="38100" y="0"/>
                </a:moveTo>
                <a:lnTo>
                  <a:pt x="23252" y="2988"/>
                </a:lnTo>
                <a:lnTo>
                  <a:pt x="11144" y="11144"/>
                </a:lnTo>
                <a:lnTo>
                  <a:pt x="2988" y="23252"/>
                </a:lnTo>
                <a:lnTo>
                  <a:pt x="0" y="38100"/>
                </a:lnTo>
                <a:lnTo>
                  <a:pt x="2988" y="52947"/>
                </a:lnTo>
                <a:lnTo>
                  <a:pt x="11144" y="65055"/>
                </a:lnTo>
                <a:lnTo>
                  <a:pt x="23252" y="73211"/>
                </a:lnTo>
                <a:lnTo>
                  <a:pt x="25400" y="73643"/>
                </a:lnTo>
                <a:lnTo>
                  <a:pt x="25400" y="38100"/>
                </a:lnTo>
                <a:lnTo>
                  <a:pt x="76200" y="38100"/>
                </a:lnTo>
                <a:lnTo>
                  <a:pt x="73211" y="23252"/>
                </a:lnTo>
                <a:lnTo>
                  <a:pt x="65055" y="11144"/>
                </a:lnTo>
                <a:lnTo>
                  <a:pt x="52947" y="2988"/>
                </a:lnTo>
                <a:lnTo>
                  <a:pt x="38100" y="0"/>
                </a:lnTo>
                <a:close/>
              </a:path>
              <a:path w="76200" h="2234565">
                <a:moveTo>
                  <a:pt x="76200" y="38100"/>
                </a:moveTo>
                <a:lnTo>
                  <a:pt x="50800" y="38100"/>
                </a:lnTo>
                <a:lnTo>
                  <a:pt x="50800" y="73643"/>
                </a:lnTo>
                <a:lnTo>
                  <a:pt x="52947" y="73211"/>
                </a:lnTo>
                <a:lnTo>
                  <a:pt x="65055" y="65055"/>
                </a:lnTo>
                <a:lnTo>
                  <a:pt x="73211" y="52947"/>
                </a:lnTo>
                <a:lnTo>
                  <a:pt x="76200" y="38100"/>
                </a:lnTo>
                <a:close/>
              </a:path>
            </a:pathLst>
          </a:custGeom>
          <a:solidFill>
            <a:srgbClr val="1D9ED2"/>
          </a:solidFill>
        </p:spPr>
        <p:txBody>
          <a:bodyPr wrap="square" lIns="0" tIns="0" rIns="0" bIns="0" rtlCol="0"/>
          <a:lstStyle/>
          <a:p/>
        </p:txBody>
      </p:sp>
      <p:sp>
        <p:nvSpPr>
          <p:cNvPr id="14" name="object 14"/>
          <p:cNvSpPr txBox="1"/>
          <p:nvPr/>
        </p:nvSpPr>
        <p:spPr>
          <a:xfrm>
            <a:off x="3220211" y="4264152"/>
            <a:ext cx="3720465" cy="2245360"/>
          </a:xfrm>
          <a:prstGeom prst="rect">
            <a:avLst/>
          </a:prstGeom>
          <a:solidFill>
            <a:srgbClr val="CFECF8">
              <a:alpha val="30195"/>
            </a:srgbClr>
          </a:solidFill>
        </p:spPr>
        <p:txBody>
          <a:bodyPr vert="horz" wrap="square" lIns="0" tIns="44450" rIns="0" bIns="0" rtlCol="0">
            <a:spAutoFit/>
          </a:bodyPr>
          <a:lstStyle/>
          <a:p>
            <a:pPr marL="88900">
              <a:lnSpc>
                <a:spcPct val="100000"/>
              </a:lnSpc>
              <a:spcBef>
                <a:spcPts val="350"/>
              </a:spcBef>
            </a:pPr>
            <a:r>
              <a:rPr sz="1400" b="1" spc="-5">
                <a:solidFill>
                  <a:srgbClr val="585858"/>
                </a:solidFill>
                <a:latin typeface="微软雅黑"/>
                <a:cs typeface="微软雅黑"/>
              </a:rPr>
              <a:t>2016</a:t>
            </a:r>
            <a:r>
              <a:rPr sz="1400" b="1">
                <a:solidFill>
                  <a:srgbClr val="585858"/>
                </a:solidFill>
                <a:latin typeface="微软雅黑"/>
                <a:cs typeface="微软雅黑"/>
              </a:rPr>
              <a:t>年</a:t>
            </a:r>
            <a:endParaRPr sz="1400">
              <a:latin typeface="微软雅黑"/>
              <a:cs typeface="微软雅黑"/>
            </a:endParaRPr>
          </a:p>
          <a:p>
            <a:pPr marL="177800">
              <a:lnSpc>
                <a:spcPct val="100000"/>
              </a:lnSpc>
              <a:spcBef>
                <a:spcPts val="155"/>
              </a:spcBef>
            </a:pPr>
            <a:r>
              <a:rPr sz="1000" spc="-5">
                <a:solidFill>
                  <a:srgbClr val="585858"/>
                </a:solidFill>
                <a:latin typeface="微软雅黑"/>
                <a:cs typeface="微软雅黑"/>
              </a:rPr>
              <a:t>《中华人民共和国国民经济和社会</a:t>
            </a:r>
            <a:r>
              <a:rPr sz="1000" spc="5">
                <a:solidFill>
                  <a:srgbClr val="585858"/>
                </a:solidFill>
                <a:latin typeface="微软雅黑"/>
                <a:cs typeface="微软雅黑"/>
              </a:rPr>
              <a:t>发</a:t>
            </a:r>
            <a:r>
              <a:rPr sz="1000" spc="-5">
                <a:solidFill>
                  <a:srgbClr val="585858"/>
                </a:solidFill>
                <a:latin typeface="微软雅黑"/>
                <a:cs typeface="微软雅黑"/>
              </a:rPr>
              <a:t>展第</a:t>
            </a:r>
            <a:r>
              <a:rPr sz="1000" spc="5">
                <a:solidFill>
                  <a:srgbClr val="585858"/>
                </a:solidFill>
                <a:latin typeface="微软雅黑"/>
                <a:cs typeface="微软雅黑"/>
              </a:rPr>
              <a:t>十</a:t>
            </a:r>
            <a:r>
              <a:rPr sz="1000" spc="-5">
                <a:solidFill>
                  <a:srgbClr val="585858"/>
                </a:solidFill>
                <a:latin typeface="微软雅黑"/>
                <a:cs typeface="微软雅黑"/>
              </a:rPr>
              <a:t>三个</a:t>
            </a:r>
            <a:r>
              <a:rPr sz="1000" spc="5">
                <a:solidFill>
                  <a:srgbClr val="585858"/>
                </a:solidFill>
                <a:latin typeface="微软雅黑"/>
                <a:cs typeface="微软雅黑"/>
              </a:rPr>
              <a:t>五</a:t>
            </a:r>
            <a:r>
              <a:rPr sz="1000" spc="-5">
                <a:solidFill>
                  <a:srgbClr val="585858"/>
                </a:solidFill>
                <a:latin typeface="微软雅黑"/>
                <a:cs typeface="微软雅黑"/>
              </a:rPr>
              <a:t>年规</a:t>
            </a:r>
            <a:r>
              <a:rPr sz="1000" spc="5">
                <a:solidFill>
                  <a:srgbClr val="585858"/>
                </a:solidFill>
                <a:latin typeface="微软雅黑"/>
                <a:cs typeface="微软雅黑"/>
              </a:rPr>
              <a:t>划</a:t>
            </a:r>
            <a:r>
              <a:rPr sz="1000" spc="-5">
                <a:solidFill>
                  <a:srgbClr val="585858"/>
                </a:solidFill>
                <a:latin typeface="微软雅黑"/>
                <a:cs typeface="微软雅黑"/>
              </a:rPr>
              <a:t>纲</a:t>
            </a:r>
            <a:endParaRPr sz="1000">
              <a:latin typeface="微软雅黑"/>
              <a:cs typeface="微软雅黑"/>
            </a:endParaRPr>
          </a:p>
          <a:p>
            <a:pPr marL="177800">
              <a:lnSpc>
                <a:spcPct val="100000"/>
              </a:lnSpc>
              <a:spcBef>
                <a:spcPts val="360"/>
              </a:spcBef>
            </a:pPr>
            <a:r>
              <a:rPr sz="1000" spc="-5">
                <a:solidFill>
                  <a:srgbClr val="585858"/>
                </a:solidFill>
                <a:latin typeface="微软雅黑"/>
                <a:cs typeface="微软雅黑"/>
              </a:rPr>
              <a:t>要》</a:t>
            </a:r>
            <a:r>
              <a:rPr sz="1000" spc="-10">
                <a:solidFill>
                  <a:srgbClr val="585858"/>
                </a:solidFill>
                <a:latin typeface="Verdana"/>
                <a:cs typeface="Verdana"/>
              </a:rPr>
              <a:t>,</a:t>
            </a:r>
            <a:r>
              <a:rPr sz="1000" b="1" spc="-5">
                <a:solidFill>
                  <a:srgbClr val="1D9ED2"/>
                </a:solidFill>
                <a:latin typeface="微软雅黑"/>
                <a:cs typeface="微软雅黑"/>
              </a:rPr>
              <a:t>正式提出实施国家大数据战略</a:t>
            </a:r>
            <a:endParaRPr sz="1000">
              <a:latin typeface="微软雅黑"/>
              <a:cs typeface="微软雅黑"/>
            </a:endParaRPr>
          </a:p>
          <a:p>
            <a:pPr marL="88900">
              <a:lnSpc>
                <a:spcPct val="100000"/>
              </a:lnSpc>
              <a:spcBef>
                <a:spcPts val="1015"/>
              </a:spcBef>
            </a:pPr>
            <a:r>
              <a:rPr sz="1400" b="1" spc="-5">
                <a:solidFill>
                  <a:srgbClr val="585858"/>
                </a:solidFill>
                <a:latin typeface="微软雅黑"/>
                <a:cs typeface="微软雅黑"/>
              </a:rPr>
              <a:t>2017</a:t>
            </a:r>
            <a:r>
              <a:rPr sz="1400" b="1">
                <a:solidFill>
                  <a:srgbClr val="585858"/>
                </a:solidFill>
                <a:latin typeface="微软雅黑"/>
                <a:cs typeface="微软雅黑"/>
              </a:rPr>
              <a:t>年</a:t>
            </a:r>
            <a:endParaRPr sz="1400">
              <a:latin typeface="微软雅黑"/>
              <a:cs typeface="微软雅黑"/>
            </a:endParaRPr>
          </a:p>
        </p:txBody>
      </p:sp>
      <p:sp>
        <p:nvSpPr>
          <p:cNvPr id="15" name="object 15"/>
          <p:cNvSpPr/>
          <p:nvPr/>
        </p:nvSpPr>
        <p:spPr>
          <a:xfrm>
            <a:off x="3662934" y="1719833"/>
            <a:ext cx="76200" cy="1683385"/>
          </a:xfrm>
          <a:custGeom>
            <a:rect l="l" t="t" r="r" b="b"/>
            <a:pathLst>
              <a:path w="76200" h="1683385">
                <a:moveTo>
                  <a:pt x="25400" y="1609233"/>
                </a:moveTo>
                <a:lnTo>
                  <a:pt x="23252" y="1609665"/>
                </a:lnTo>
                <a:lnTo>
                  <a:pt x="11144" y="1617821"/>
                </a:lnTo>
                <a:lnTo>
                  <a:pt x="2988" y="1629929"/>
                </a:lnTo>
                <a:lnTo>
                  <a:pt x="0" y="1644777"/>
                </a:lnTo>
                <a:lnTo>
                  <a:pt x="2988" y="1659624"/>
                </a:lnTo>
                <a:lnTo>
                  <a:pt x="11144" y="1671732"/>
                </a:lnTo>
                <a:lnTo>
                  <a:pt x="23252" y="1679888"/>
                </a:lnTo>
                <a:lnTo>
                  <a:pt x="38100" y="1682877"/>
                </a:lnTo>
                <a:lnTo>
                  <a:pt x="52947" y="1679888"/>
                </a:lnTo>
                <a:lnTo>
                  <a:pt x="65055" y="1671732"/>
                </a:lnTo>
                <a:lnTo>
                  <a:pt x="73211" y="1659624"/>
                </a:lnTo>
                <a:lnTo>
                  <a:pt x="76200" y="1644777"/>
                </a:lnTo>
                <a:lnTo>
                  <a:pt x="25400" y="1644777"/>
                </a:lnTo>
                <a:lnTo>
                  <a:pt x="25400" y="1609233"/>
                </a:lnTo>
                <a:close/>
              </a:path>
              <a:path w="76200" h="1683385">
                <a:moveTo>
                  <a:pt x="38100" y="1606677"/>
                </a:moveTo>
                <a:lnTo>
                  <a:pt x="25400" y="1609233"/>
                </a:lnTo>
                <a:lnTo>
                  <a:pt x="25400" y="1644777"/>
                </a:lnTo>
                <a:lnTo>
                  <a:pt x="50800" y="1644777"/>
                </a:lnTo>
                <a:lnTo>
                  <a:pt x="50800" y="1609233"/>
                </a:lnTo>
                <a:lnTo>
                  <a:pt x="38100" y="1606677"/>
                </a:lnTo>
                <a:close/>
              </a:path>
              <a:path w="76200" h="1683385">
                <a:moveTo>
                  <a:pt x="50800" y="1609233"/>
                </a:moveTo>
                <a:lnTo>
                  <a:pt x="50800" y="1644777"/>
                </a:lnTo>
                <a:lnTo>
                  <a:pt x="76200" y="1644777"/>
                </a:lnTo>
                <a:lnTo>
                  <a:pt x="73211" y="1629929"/>
                </a:lnTo>
                <a:lnTo>
                  <a:pt x="65055" y="1617821"/>
                </a:lnTo>
                <a:lnTo>
                  <a:pt x="52947" y="1609665"/>
                </a:lnTo>
                <a:lnTo>
                  <a:pt x="50800" y="1609233"/>
                </a:lnTo>
                <a:close/>
              </a:path>
              <a:path w="76200" h="1683385">
                <a:moveTo>
                  <a:pt x="50800" y="0"/>
                </a:moveTo>
                <a:lnTo>
                  <a:pt x="25400" y="0"/>
                </a:lnTo>
                <a:lnTo>
                  <a:pt x="25400" y="1609233"/>
                </a:lnTo>
                <a:lnTo>
                  <a:pt x="38100" y="1606677"/>
                </a:lnTo>
                <a:lnTo>
                  <a:pt x="50800" y="1606677"/>
                </a:lnTo>
                <a:lnTo>
                  <a:pt x="50800" y="0"/>
                </a:lnTo>
                <a:close/>
              </a:path>
              <a:path w="76200" h="1683385">
                <a:moveTo>
                  <a:pt x="50800" y="1606677"/>
                </a:moveTo>
                <a:lnTo>
                  <a:pt x="38100" y="1606677"/>
                </a:lnTo>
                <a:lnTo>
                  <a:pt x="50800" y="1609233"/>
                </a:lnTo>
                <a:lnTo>
                  <a:pt x="50800" y="1606677"/>
                </a:lnTo>
                <a:close/>
              </a:path>
            </a:pathLst>
          </a:custGeom>
          <a:solidFill>
            <a:srgbClr val="1D9ED2"/>
          </a:solidFill>
        </p:spPr>
        <p:txBody>
          <a:bodyPr wrap="square" lIns="0" tIns="0" rIns="0" bIns="0" rtlCol="0"/>
          <a:lstStyle/>
          <a:p/>
        </p:txBody>
      </p:sp>
      <p:sp>
        <p:nvSpPr>
          <p:cNvPr id="16" name="object 16"/>
          <p:cNvSpPr txBox="1"/>
          <p:nvPr/>
        </p:nvSpPr>
        <p:spPr>
          <a:xfrm>
            <a:off x="3692652" y="1680972"/>
            <a:ext cx="2708275" cy="1705610"/>
          </a:xfrm>
          <a:prstGeom prst="rect">
            <a:avLst/>
          </a:prstGeom>
        </p:spPr>
        <p:txBody>
          <a:bodyPr vert="horz" wrap="square" lIns="0" tIns="59055" rIns="0" bIns="0" rtlCol="0">
            <a:spAutoFit/>
          </a:bodyPr>
          <a:lstStyle/>
          <a:p>
            <a:pPr marL="156845">
              <a:lnSpc>
                <a:spcPct val="100000"/>
              </a:lnSpc>
              <a:spcBef>
                <a:spcPts val="465"/>
              </a:spcBef>
            </a:pPr>
            <a:r>
              <a:rPr sz="1400" b="1" spc="-5">
                <a:solidFill>
                  <a:srgbClr val="585858"/>
                </a:solidFill>
                <a:latin typeface="微软雅黑"/>
                <a:cs typeface="微软雅黑"/>
              </a:rPr>
              <a:t>2018</a:t>
            </a:r>
            <a:r>
              <a:rPr sz="1400" b="1">
                <a:solidFill>
                  <a:srgbClr val="585858"/>
                </a:solidFill>
                <a:latin typeface="微软雅黑"/>
                <a:cs typeface="微软雅黑"/>
              </a:rPr>
              <a:t>年</a:t>
            </a:r>
            <a:endParaRPr sz="1400">
              <a:latin typeface="微软雅黑"/>
              <a:cs typeface="微软雅黑"/>
            </a:endParaRPr>
          </a:p>
          <a:p>
            <a:pPr marL="211454">
              <a:lnSpc>
                <a:spcPct val="100000"/>
              </a:lnSpc>
              <a:spcBef>
                <a:spcPts val="155"/>
              </a:spcBef>
            </a:pPr>
            <a:r>
              <a:rPr sz="1000" spc="-5">
                <a:solidFill>
                  <a:srgbClr val="585858"/>
                </a:solidFill>
                <a:latin typeface="Verdana"/>
                <a:cs typeface="Verdana"/>
              </a:rPr>
              <a:t>3</a:t>
            </a:r>
            <a:r>
              <a:rPr sz="1000" spc="-5">
                <a:solidFill>
                  <a:srgbClr val="585858"/>
                </a:solidFill>
                <a:latin typeface="微软雅黑"/>
                <a:cs typeface="微软雅黑"/>
              </a:rPr>
              <a:t>月《政府工作报告》提出</a:t>
            </a:r>
            <a:r>
              <a:rPr sz="1000" spc="-10">
                <a:solidFill>
                  <a:srgbClr val="585858"/>
                </a:solidFill>
                <a:latin typeface="Verdana"/>
                <a:cs typeface="Verdana"/>
              </a:rPr>
              <a:t>,</a:t>
            </a:r>
            <a:r>
              <a:rPr sz="1000" spc="-5">
                <a:solidFill>
                  <a:srgbClr val="585858"/>
                </a:solidFill>
                <a:latin typeface="微软雅黑"/>
                <a:cs typeface="微软雅黑"/>
              </a:rPr>
              <a:t>深入开</a:t>
            </a:r>
            <a:r>
              <a:rPr sz="1000" spc="5">
                <a:solidFill>
                  <a:srgbClr val="585858"/>
                </a:solidFill>
                <a:latin typeface="微软雅黑"/>
                <a:cs typeface="微软雅黑"/>
              </a:rPr>
              <a:t>展</a:t>
            </a:r>
            <a:r>
              <a:rPr sz="1000" spc="-5">
                <a:solidFill>
                  <a:srgbClr val="585858"/>
                </a:solidFill>
                <a:latin typeface="微软雅黑"/>
                <a:cs typeface="微软雅黑"/>
              </a:rPr>
              <a:t>“互联</a:t>
            </a:r>
            <a:endParaRPr sz="1000">
              <a:latin typeface="微软雅黑"/>
              <a:cs typeface="微软雅黑"/>
            </a:endParaRPr>
          </a:p>
          <a:p>
            <a:pPr marL="211454" marR="36830">
              <a:lnSpc>
                <a:spcPts val="1560"/>
              </a:lnSpc>
              <a:spcBef>
                <a:spcPts val="115"/>
              </a:spcBef>
            </a:pPr>
            <a:r>
              <a:rPr sz="1000" spc="-5">
                <a:solidFill>
                  <a:srgbClr val="585858"/>
                </a:solidFill>
                <a:latin typeface="微软雅黑"/>
                <a:cs typeface="微软雅黑"/>
              </a:rPr>
              <a:t>网</a:t>
            </a:r>
            <a:r>
              <a:rPr sz="1000" spc="-10">
                <a:solidFill>
                  <a:srgbClr val="585858"/>
                </a:solidFill>
                <a:latin typeface="Verdana"/>
                <a:cs typeface="Verdana"/>
              </a:rPr>
              <a:t>+”</a:t>
            </a:r>
            <a:r>
              <a:rPr sz="1000" spc="-5">
                <a:solidFill>
                  <a:srgbClr val="585858"/>
                </a:solidFill>
                <a:latin typeface="微软雅黑"/>
                <a:cs typeface="微软雅黑"/>
              </a:rPr>
              <a:t>行动</a:t>
            </a:r>
            <a:r>
              <a:rPr sz="1000" spc="-10">
                <a:solidFill>
                  <a:srgbClr val="585858"/>
                </a:solidFill>
                <a:latin typeface="Verdana"/>
                <a:cs typeface="Verdana"/>
              </a:rPr>
              <a:t>,</a:t>
            </a:r>
            <a:r>
              <a:rPr sz="1000" spc="-5">
                <a:solidFill>
                  <a:srgbClr val="585858"/>
                </a:solidFill>
                <a:latin typeface="微软雅黑"/>
                <a:cs typeface="微软雅黑"/>
              </a:rPr>
              <a:t>实行包容审慎监管</a:t>
            </a:r>
            <a:r>
              <a:rPr sz="1000" spc="-10">
                <a:solidFill>
                  <a:srgbClr val="585858"/>
                </a:solidFill>
                <a:latin typeface="Verdana"/>
                <a:cs typeface="Verdana"/>
              </a:rPr>
              <a:t>,</a:t>
            </a:r>
            <a:r>
              <a:rPr sz="1000" spc="-5">
                <a:solidFill>
                  <a:srgbClr val="585858"/>
                </a:solidFill>
                <a:latin typeface="微软雅黑"/>
                <a:cs typeface="微软雅黑"/>
              </a:rPr>
              <a:t>推动</a:t>
            </a:r>
            <a:r>
              <a:rPr sz="1000" spc="5">
                <a:solidFill>
                  <a:srgbClr val="585858"/>
                </a:solidFill>
                <a:latin typeface="微软雅黑"/>
                <a:cs typeface="微软雅黑"/>
              </a:rPr>
              <a:t>大</a:t>
            </a:r>
            <a:r>
              <a:rPr sz="1000" spc="-5">
                <a:solidFill>
                  <a:srgbClr val="585858"/>
                </a:solidFill>
                <a:latin typeface="微软雅黑"/>
                <a:cs typeface="微软雅黑"/>
              </a:rPr>
              <a:t>数据、 云计算、物联网广泛应用</a:t>
            </a:r>
            <a:r>
              <a:rPr sz="1000" spc="-10">
                <a:solidFill>
                  <a:srgbClr val="585858"/>
                </a:solidFill>
                <a:latin typeface="Verdana"/>
                <a:cs typeface="Verdana"/>
              </a:rPr>
              <a:t>,</a:t>
            </a:r>
            <a:r>
              <a:rPr sz="1000" spc="-5">
                <a:solidFill>
                  <a:srgbClr val="585858"/>
                </a:solidFill>
                <a:latin typeface="微软雅黑"/>
                <a:cs typeface="微软雅黑"/>
              </a:rPr>
              <a:t>新兴产</a:t>
            </a:r>
            <a:r>
              <a:rPr sz="1000" spc="5">
                <a:solidFill>
                  <a:srgbClr val="585858"/>
                </a:solidFill>
                <a:latin typeface="微软雅黑"/>
                <a:cs typeface="微软雅黑"/>
              </a:rPr>
              <a:t>业</a:t>
            </a:r>
            <a:r>
              <a:rPr sz="1000" spc="-5">
                <a:solidFill>
                  <a:srgbClr val="585858"/>
                </a:solidFill>
                <a:latin typeface="微软雅黑"/>
                <a:cs typeface="微软雅黑"/>
              </a:rPr>
              <a:t>蓬勃</a:t>
            </a:r>
            <a:r>
              <a:rPr sz="1000" spc="5">
                <a:solidFill>
                  <a:srgbClr val="585858"/>
                </a:solidFill>
                <a:latin typeface="微软雅黑"/>
                <a:cs typeface="微软雅黑"/>
              </a:rPr>
              <a:t>发</a:t>
            </a:r>
            <a:r>
              <a:rPr sz="1000" spc="-5">
                <a:solidFill>
                  <a:srgbClr val="585858"/>
                </a:solidFill>
                <a:latin typeface="微软雅黑"/>
                <a:cs typeface="微软雅黑"/>
              </a:rPr>
              <a:t>展</a:t>
            </a:r>
            <a:endParaRPr sz="1000">
              <a:latin typeface="微软雅黑"/>
              <a:cs typeface="微软雅黑"/>
            </a:endParaRPr>
          </a:p>
          <a:p>
            <a:pPr marL="156845">
              <a:lnSpc>
                <a:spcPct val="100000"/>
              </a:lnSpc>
              <a:spcBef>
                <a:spcPts val="980"/>
              </a:spcBef>
            </a:pPr>
            <a:r>
              <a:rPr sz="1400" b="1" spc="-5">
                <a:solidFill>
                  <a:srgbClr val="585858"/>
                </a:solidFill>
                <a:latin typeface="微软雅黑"/>
                <a:cs typeface="微软雅黑"/>
              </a:rPr>
              <a:t>2019</a:t>
            </a:r>
            <a:r>
              <a:rPr sz="1400" b="1">
                <a:solidFill>
                  <a:srgbClr val="585858"/>
                </a:solidFill>
                <a:latin typeface="微软雅黑"/>
                <a:cs typeface="微软雅黑"/>
              </a:rPr>
              <a:t>年</a:t>
            </a:r>
            <a:endParaRPr sz="1400">
              <a:latin typeface="微软雅黑"/>
              <a:cs typeface="微软雅黑"/>
            </a:endParaRPr>
          </a:p>
          <a:p>
            <a:pPr marL="211454">
              <a:lnSpc>
                <a:spcPct val="100000"/>
              </a:lnSpc>
              <a:spcBef>
                <a:spcPts val="160"/>
              </a:spcBef>
            </a:pPr>
            <a:r>
              <a:rPr sz="1000" spc="-5">
                <a:solidFill>
                  <a:srgbClr val="585858"/>
                </a:solidFill>
                <a:latin typeface="微软雅黑"/>
                <a:cs typeface="微软雅黑"/>
              </a:rPr>
              <a:t>10月,十九届四中全会提出将</a:t>
            </a:r>
            <a:r>
              <a:rPr sz="1000" b="1" spc="-5">
                <a:solidFill>
                  <a:srgbClr val="1D9ED2"/>
                </a:solidFill>
                <a:latin typeface="微软雅黑"/>
                <a:cs typeface="微软雅黑"/>
              </a:rPr>
              <a:t>数据作为生产</a:t>
            </a:r>
            <a:endParaRPr sz="1000">
              <a:latin typeface="微软雅黑"/>
              <a:cs typeface="微软雅黑"/>
            </a:endParaRPr>
          </a:p>
          <a:p>
            <a:pPr marL="211454">
              <a:lnSpc>
                <a:spcPct val="100000"/>
              </a:lnSpc>
              <a:spcBef>
                <a:spcPts val="360"/>
              </a:spcBef>
            </a:pPr>
            <a:r>
              <a:rPr sz="1000" b="1" spc="-10">
                <a:solidFill>
                  <a:srgbClr val="1D9ED2"/>
                </a:solidFill>
                <a:latin typeface="微软雅黑"/>
                <a:cs typeface="微软雅黑"/>
              </a:rPr>
              <a:t>要素参与分配</a:t>
            </a:r>
            <a:endParaRPr sz="1000">
              <a:latin typeface="微软雅黑"/>
              <a:cs typeface="微软雅黑"/>
            </a:endParaRPr>
          </a:p>
        </p:txBody>
      </p:sp>
      <p:sp>
        <p:nvSpPr>
          <p:cNvPr id="17" name="object 17"/>
          <p:cNvSpPr txBox="1"/>
          <p:nvPr/>
        </p:nvSpPr>
        <p:spPr>
          <a:xfrm>
            <a:off x="7007732" y="3503803"/>
            <a:ext cx="1050290" cy="574040"/>
          </a:xfrm>
          <a:prstGeom prst="rect">
            <a:avLst/>
          </a:prstGeom>
        </p:spPr>
        <p:txBody>
          <a:bodyPr vert="horz" wrap="square" lIns="0" tIns="12700" rIns="0" bIns="0" rtlCol="0">
            <a:spAutoFit/>
          </a:bodyPr>
          <a:lstStyle/>
          <a:p>
            <a:pPr marL="12700" marR="5080">
              <a:lnSpc>
                <a:spcPct val="100000"/>
              </a:lnSpc>
              <a:spcBef>
                <a:spcPts val="100"/>
              </a:spcBef>
            </a:pPr>
            <a:r>
              <a:rPr sz="1800" b="1" spc="5">
                <a:solidFill>
                  <a:srgbClr val="1D9ED2"/>
                </a:solidFill>
                <a:latin typeface="微软雅黑"/>
                <a:cs typeface="微软雅黑"/>
              </a:rPr>
              <a:t>202</a:t>
            </a:r>
            <a:r>
              <a:rPr sz="1800" b="1">
                <a:solidFill>
                  <a:srgbClr val="1D9ED2"/>
                </a:solidFill>
                <a:latin typeface="微软雅黑"/>
                <a:cs typeface="微软雅黑"/>
              </a:rPr>
              <a:t>0至今 深化阶段</a:t>
            </a:r>
            <a:endParaRPr sz="1800">
              <a:latin typeface="微软雅黑"/>
              <a:cs typeface="微软雅黑"/>
            </a:endParaRPr>
          </a:p>
        </p:txBody>
      </p:sp>
      <p:sp>
        <p:nvSpPr>
          <p:cNvPr id="18" name="object 18"/>
          <p:cNvSpPr/>
          <p:nvPr/>
        </p:nvSpPr>
        <p:spPr>
          <a:xfrm>
            <a:off x="6826757" y="1719833"/>
            <a:ext cx="76200" cy="1683385"/>
          </a:xfrm>
          <a:custGeom>
            <a:rect l="l" t="t" r="r" b="b"/>
            <a:pathLst>
              <a:path w="76200" h="1683385">
                <a:moveTo>
                  <a:pt x="25400" y="1609233"/>
                </a:moveTo>
                <a:lnTo>
                  <a:pt x="23252" y="1609665"/>
                </a:lnTo>
                <a:lnTo>
                  <a:pt x="11144" y="1617821"/>
                </a:lnTo>
                <a:lnTo>
                  <a:pt x="2988" y="1629929"/>
                </a:lnTo>
                <a:lnTo>
                  <a:pt x="0" y="1644777"/>
                </a:lnTo>
                <a:lnTo>
                  <a:pt x="2988" y="1659624"/>
                </a:lnTo>
                <a:lnTo>
                  <a:pt x="11144" y="1671732"/>
                </a:lnTo>
                <a:lnTo>
                  <a:pt x="23252" y="1679888"/>
                </a:lnTo>
                <a:lnTo>
                  <a:pt x="38100" y="1682877"/>
                </a:lnTo>
                <a:lnTo>
                  <a:pt x="52947" y="1679888"/>
                </a:lnTo>
                <a:lnTo>
                  <a:pt x="65055" y="1671732"/>
                </a:lnTo>
                <a:lnTo>
                  <a:pt x="73211" y="1659624"/>
                </a:lnTo>
                <a:lnTo>
                  <a:pt x="76200" y="1644777"/>
                </a:lnTo>
                <a:lnTo>
                  <a:pt x="25400" y="1644777"/>
                </a:lnTo>
                <a:lnTo>
                  <a:pt x="25400" y="1609233"/>
                </a:lnTo>
                <a:close/>
              </a:path>
              <a:path w="76200" h="1683385">
                <a:moveTo>
                  <a:pt x="38100" y="1606677"/>
                </a:moveTo>
                <a:lnTo>
                  <a:pt x="25400" y="1609233"/>
                </a:lnTo>
                <a:lnTo>
                  <a:pt x="25400" y="1644777"/>
                </a:lnTo>
                <a:lnTo>
                  <a:pt x="50800" y="1644777"/>
                </a:lnTo>
                <a:lnTo>
                  <a:pt x="50800" y="1609233"/>
                </a:lnTo>
                <a:lnTo>
                  <a:pt x="38100" y="1606677"/>
                </a:lnTo>
                <a:close/>
              </a:path>
              <a:path w="76200" h="1683385">
                <a:moveTo>
                  <a:pt x="50800" y="1609233"/>
                </a:moveTo>
                <a:lnTo>
                  <a:pt x="50800" y="1644777"/>
                </a:lnTo>
                <a:lnTo>
                  <a:pt x="76200" y="1644777"/>
                </a:lnTo>
                <a:lnTo>
                  <a:pt x="73211" y="1629929"/>
                </a:lnTo>
                <a:lnTo>
                  <a:pt x="65055" y="1617821"/>
                </a:lnTo>
                <a:lnTo>
                  <a:pt x="52947" y="1609665"/>
                </a:lnTo>
                <a:lnTo>
                  <a:pt x="50800" y="1609233"/>
                </a:lnTo>
                <a:close/>
              </a:path>
              <a:path w="76200" h="1683385">
                <a:moveTo>
                  <a:pt x="50800" y="0"/>
                </a:moveTo>
                <a:lnTo>
                  <a:pt x="25400" y="0"/>
                </a:lnTo>
                <a:lnTo>
                  <a:pt x="25400" y="1609233"/>
                </a:lnTo>
                <a:lnTo>
                  <a:pt x="38100" y="1606677"/>
                </a:lnTo>
                <a:lnTo>
                  <a:pt x="50800" y="1606677"/>
                </a:lnTo>
                <a:lnTo>
                  <a:pt x="50800" y="0"/>
                </a:lnTo>
                <a:close/>
              </a:path>
              <a:path w="76200" h="1683385">
                <a:moveTo>
                  <a:pt x="50800" y="1606677"/>
                </a:moveTo>
                <a:lnTo>
                  <a:pt x="38100" y="1606677"/>
                </a:lnTo>
                <a:lnTo>
                  <a:pt x="50800" y="1609233"/>
                </a:lnTo>
                <a:lnTo>
                  <a:pt x="50800" y="1606677"/>
                </a:lnTo>
                <a:close/>
              </a:path>
            </a:pathLst>
          </a:custGeom>
          <a:solidFill>
            <a:srgbClr val="1D9ED2"/>
          </a:solidFill>
        </p:spPr>
        <p:txBody>
          <a:bodyPr wrap="square" lIns="0" tIns="0" rIns="0" bIns="0" rtlCol="0"/>
          <a:lstStyle/>
          <a:p/>
        </p:txBody>
      </p:sp>
      <p:sp>
        <p:nvSpPr>
          <p:cNvPr id="19" name="object 19"/>
          <p:cNvSpPr txBox="1"/>
          <p:nvPr/>
        </p:nvSpPr>
        <p:spPr>
          <a:xfrm>
            <a:off x="6864095" y="1674876"/>
            <a:ext cx="4737100" cy="1705610"/>
          </a:xfrm>
          <a:prstGeom prst="rect">
            <a:avLst/>
          </a:prstGeom>
        </p:spPr>
        <p:txBody>
          <a:bodyPr vert="horz" wrap="square" lIns="0" tIns="64769" rIns="0" bIns="0" rtlCol="0">
            <a:spAutoFit/>
          </a:bodyPr>
          <a:lstStyle/>
          <a:p>
            <a:pPr marL="149860">
              <a:lnSpc>
                <a:spcPct val="100000"/>
              </a:lnSpc>
              <a:spcBef>
                <a:spcPts val="509"/>
              </a:spcBef>
            </a:pPr>
            <a:r>
              <a:rPr sz="1400" b="1" spc="-5">
                <a:solidFill>
                  <a:srgbClr val="585858"/>
                </a:solidFill>
                <a:latin typeface="微软雅黑"/>
                <a:cs typeface="微软雅黑"/>
              </a:rPr>
              <a:t>2020</a:t>
            </a:r>
            <a:r>
              <a:rPr sz="1400" b="1">
                <a:solidFill>
                  <a:srgbClr val="585858"/>
                </a:solidFill>
                <a:latin typeface="微软雅黑"/>
                <a:cs typeface="微软雅黑"/>
              </a:rPr>
              <a:t>年</a:t>
            </a:r>
            <a:endParaRPr sz="1400">
              <a:latin typeface="微软雅黑"/>
              <a:cs typeface="微软雅黑"/>
            </a:endParaRPr>
          </a:p>
          <a:p>
            <a:pPr marL="203835">
              <a:lnSpc>
                <a:spcPct val="100000"/>
              </a:lnSpc>
              <a:spcBef>
                <a:spcPts val="160"/>
              </a:spcBef>
            </a:pPr>
            <a:r>
              <a:rPr sz="1000" spc="-5">
                <a:solidFill>
                  <a:srgbClr val="585858"/>
                </a:solidFill>
                <a:latin typeface="Verdana"/>
                <a:cs typeface="Verdana"/>
              </a:rPr>
              <a:t>4</a:t>
            </a:r>
            <a:r>
              <a:rPr sz="1000" spc="-5">
                <a:solidFill>
                  <a:srgbClr val="585858"/>
                </a:solidFill>
                <a:latin typeface="微软雅黑"/>
                <a:cs typeface="微软雅黑"/>
              </a:rPr>
              <a:t>月，中共中央、国务院发布《关于</a:t>
            </a:r>
            <a:r>
              <a:rPr sz="1000" spc="5">
                <a:solidFill>
                  <a:srgbClr val="585858"/>
                </a:solidFill>
                <a:latin typeface="微软雅黑"/>
                <a:cs typeface="微软雅黑"/>
              </a:rPr>
              <a:t>构</a:t>
            </a:r>
            <a:r>
              <a:rPr sz="1000" spc="-5">
                <a:solidFill>
                  <a:srgbClr val="585858"/>
                </a:solidFill>
                <a:latin typeface="微软雅黑"/>
                <a:cs typeface="微软雅黑"/>
              </a:rPr>
              <a:t>建更</a:t>
            </a:r>
            <a:r>
              <a:rPr sz="1000" spc="5">
                <a:solidFill>
                  <a:srgbClr val="585858"/>
                </a:solidFill>
                <a:latin typeface="微软雅黑"/>
                <a:cs typeface="微软雅黑"/>
              </a:rPr>
              <a:t>加</a:t>
            </a:r>
            <a:r>
              <a:rPr sz="1000" spc="-5">
                <a:solidFill>
                  <a:srgbClr val="585858"/>
                </a:solidFill>
                <a:latin typeface="微软雅黑"/>
                <a:cs typeface="微软雅黑"/>
              </a:rPr>
              <a:t>完善</a:t>
            </a:r>
            <a:r>
              <a:rPr sz="1000" spc="5">
                <a:solidFill>
                  <a:srgbClr val="585858"/>
                </a:solidFill>
                <a:latin typeface="微软雅黑"/>
                <a:cs typeface="微软雅黑"/>
              </a:rPr>
              <a:t>的</a:t>
            </a:r>
            <a:r>
              <a:rPr sz="1000" spc="-5">
                <a:solidFill>
                  <a:srgbClr val="585858"/>
                </a:solidFill>
                <a:latin typeface="微软雅黑"/>
                <a:cs typeface="微软雅黑"/>
              </a:rPr>
              <a:t>要素</a:t>
            </a:r>
            <a:r>
              <a:rPr sz="1000" spc="5">
                <a:solidFill>
                  <a:srgbClr val="585858"/>
                </a:solidFill>
                <a:latin typeface="微软雅黑"/>
                <a:cs typeface="微软雅黑"/>
              </a:rPr>
              <a:t>市</a:t>
            </a:r>
            <a:r>
              <a:rPr sz="1000" spc="-5">
                <a:solidFill>
                  <a:srgbClr val="585858"/>
                </a:solidFill>
                <a:latin typeface="微软雅黑"/>
                <a:cs typeface="微软雅黑"/>
              </a:rPr>
              <a:t>场化</a:t>
            </a:r>
            <a:r>
              <a:rPr sz="1000" spc="5">
                <a:solidFill>
                  <a:srgbClr val="585858"/>
                </a:solidFill>
                <a:latin typeface="微软雅黑"/>
                <a:cs typeface="微软雅黑"/>
              </a:rPr>
              <a:t>配</a:t>
            </a:r>
            <a:r>
              <a:rPr sz="1000" spc="-5">
                <a:solidFill>
                  <a:srgbClr val="585858"/>
                </a:solidFill>
                <a:latin typeface="微软雅黑"/>
                <a:cs typeface="微软雅黑"/>
              </a:rPr>
              <a:t>置体</a:t>
            </a:r>
            <a:r>
              <a:rPr sz="1000" spc="5">
                <a:solidFill>
                  <a:srgbClr val="585858"/>
                </a:solidFill>
                <a:latin typeface="微软雅黑"/>
                <a:cs typeface="微软雅黑"/>
              </a:rPr>
              <a:t>制</a:t>
            </a:r>
            <a:r>
              <a:rPr sz="1000" spc="-5">
                <a:solidFill>
                  <a:srgbClr val="585858"/>
                </a:solidFill>
                <a:latin typeface="微软雅黑"/>
                <a:cs typeface="微软雅黑"/>
              </a:rPr>
              <a:t>机制的</a:t>
            </a:r>
            <a:endParaRPr sz="1000">
              <a:latin typeface="微软雅黑"/>
              <a:cs typeface="微软雅黑"/>
            </a:endParaRPr>
          </a:p>
          <a:p>
            <a:pPr marL="203835">
              <a:lnSpc>
                <a:spcPct val="100000"/>
              </a:lnSpc>
              <a:spcBef>
                <a:spcPts val="360"/>
              </a:spcBef>
            </a:pPr>
            <a:r>
              <a:rPr sz="1000" spc="-5">
                <a:solidFill>
                  <a:srgbClr val="585858"/>
                </a:solidFill>
                <a:latin typeface="微软雅黑"/>
                <a:cs typeface="微软雅黑"/>
              </a:rPr>
              <a:t>意见》数据首次正式被纳入生产要</a:t>
            </a:r>
            <a:r>
              <a:rPr sz="1000" spc="5">
                <a:solidFill>
                  <a:srgbClr val="585858"/>
                </a:solidFill>
                <a:latin typeface="微软雅黑"/>
                <a:cs typeface="微软雅黑"/>
              </a:rPr>
              <a:t>素</a:t>
            </a:r>
            <a:r>
              <a:rPr sz="1000" spc="-5">
                <a:solidFill>
                  <a:srgbClr val="585858"/>
                </a:solidFill>
                <a:latin typeface="微软雅黑"/>
                <a:cs typeface="微软雅黑"/>
              </a:rPr>
              <a:t>范围</a:t>
            </a:r>
            <a:endParaRPr sz="1000">
              <a:latin typeface="微软雅黑"/>
              <a:cs typeface="微软雅黑"/>
            </a:endParaRPr>
          </a:p>
          <a:p>
            <a:pPr marL="203835" marR="133350">
              <a:lnSpc>
                <a:spcPct val="130000"/>
              </a:lnSpc>
            </a:pPr>
            <a:r>
              <a:rPr sz="1000" spc="-5">
                <a:solidFill>
                  <a:srgbClr val="585858"/>
                </a:solidFill>
                <a:latin typeface="Verdana"/>
                <a:cs typeface="Verdana"/>
              </a:rPr>
              <a:t>5</a:t>
            </a:r>
            <a:r>
              <a:rPr sz="1000" spc="-5">
                <a:solidFill>
                  <a:srgbClr val="585858"/>
                </a:solidFill>
                <a:latin typeface="微软雅黑"/>
                <a:cs typeface="微软雅黑"/>
              </a:rPr>
              <a:t>月，中共中央、国务院《关于新时</a:t>
            </a:r>
            <a:r>
              <a:rPr sz="1000" spc="5">
                <a:solidFill>
                  <a:srgbClr val="585858"/>
                </a:solidFill>
                <a:latin typeface="微软雅黑"/>
                <a:cs typeface="微软雅黑"/>
              </a:rPr>
              <a:t>代</a:t>
            </a:r>
            <a:r>
              <a:rPr sz="1000" spc="-5">
                <a:solidFill>
                  <a:srgbClr val="585858"/>
                </a:solidFill>
                <a:latin typeface="微软雅黑"/>
                <a:cs typeface="微软雅黑"/>
              </a:rPr>
              <a:t>加快</a:t>
            </a:r>
            <a:r>
              <a:rPr sz="1000" spc="5">
                <a:solidFill>
                  <a:srgbClr val="585858"/>
                </a:solidFill>
                <a:latin typeface="微软雅黑"/>
                <a:cs typeface="微软雅黑"/>
              </a:rPr>
              <a:t>完</a:t>
            </a:r>
            <a:r>
              <a:rPr sz="1000" spc="-5">
                <a:solidFill>
                  <a:srgbClr val="585858"/>
                </a:solidFill>
                <a:latin typeface="微软雅黑"/>
                <a:cs typeface="微软雅黑"/>
              </a:rPr>
              <a:t>善社</a:t>
            </a:r>
            <a:r>
              <a:rPr sz="1000" spc="5">
                <a:solidFill>
                  <a:srgbClr val="585858"/>
                </a:solidFill>
                <a:latin typeface="微软雅黑"/>
                <a:cs typeface="微软雅黑"/>
              </a:rPr>
              <a:t>会</a:t>
            </a:r>
            <a:r>
              <a:rPr sz="1000" spc="-5">
                <a:solidFill>
                  <a:srgbClr val="585858"/>
                </a:solidFill>
                <a:latin typeface="微软雅黑"/>
                <a:cs typeface="微软雅黑"/>
              </a:rPr>
              <a:t>主义</a:t>
            </a:r>
            <a:r>
              <a:rPr sz="1000" spc="5">
                <a:solidFill>
                  <a:srgbClr val="585858"/>
                </a:solidFill>
                <a:latin typeface="微软雅黑"/>
                <a:cs typeface="微软雅黑"/>
              </a:rPr>
              <a:t>市</a:t>
            </a:r>
            <a:r>
              <a:rPr sz="1000" spc="-5">
                <a:solidFill>
                  <a:srgbClr val="585858"/>
                </a:solidFill>
                <a:latin typeface="微软雅黑"/>
                <a:cs typeface="微软雅黑"/>
              </a:rPr>
              <a:t>场经</a:t>
            </a:r>
            <a:r>
              <a:rPr sz="1000" spc="5">
                <a:solidFill>
                  <a:srgbClr val="585858"/>
                </a:solidFill>
                <a:latin typeface="微软雅黑"/>
                <a:cs typeface="微软雅黑"/>
              </a:rPr>
              <a:t>济</a:t>
            </a:r>
            <a:r>
              <a:rPr sz="1000" spc="-5">
                <a:solidFill>
                  <a:srgbClr val="585858"/>
                </a:solidFill>
                <a:latin typeface="微软雅黑"/>
                <a:cs typeface="微软雅黑"/>
              </a:rPr>
              <a:t>体制</a:t>
            </a:r>
            <a:r>
              <a:rPr sz="1000" spc="5">
                <a:solidFill>
                  <a:srgbClr val="585858"/>
                </a:solidFill>
                <a:latin typeface="微软雅黑"/>
                <a:cs typeface="微软雅黑"/>
              </a:rPr>
              <a:t>的</a:t>
            </a:r>
            <a:r>
              <a:rPr sz="1000" spc="-5">
                <a:solidFill>
                  <a:srgbClr val="585858"/>
                </a:solidFill>
                <a:latin typeface="微软雅黑"/>
                <a:cs typeface="微软雅黑"/>
              </a:rPr>
              <a:t>意</a:t>
            </a:r>
            <a:r>
              <a:rPr sz="1000">
                <a:solidFill>
                  <a:srgbClr val="585858"/>
                </a:solidFill>
                <a:latin typeface="微软雅黑"/>
                <a:cs typeface="微软雅黑"/>
              </a:rPr>
              <a:t>见</a:t>
            </a:r>
            <a:r>
              <a:rPr sz="1000" spc="-5">
                <a:solidFill>
                  <a:srgbClr val="585858"/>
                </a:solidFill>
                <a:latin typeface="微软雅黑"/>
                <a:cs typeface="微软雅黑"/>
              </a:rPr>
              <a:t>》 中提出，</a:t>
            </a:r>
            <a:r>
              <a:rPr sz="1000" b="1" spc="-5">
                <a:solidFill>
                  <a:srgbClr val="1D9ED2"/>
                </a:solidFill>
                <a:latin typeface="微软雅黑"/>
                <a:cs typeface="微软雅黑"/>
              </a:rPr>
              <a:t>加快培育发展数据要素市场</a:t>
            </a:r>
            <a:endParaRPr sz="1000">
              <a:latin typeface="微软雅黑"/>
              <a:cs typeface="微软雅黑"/>
            </a:endParaRPr>
          </a:p>
          <a:p>
            <a:pPr marL="149860">
              <a:lnSpc>
                <a:spcPct val="100000"/>
              </a:lnSpc>
              <a:spcBef>
                <a:spcPts val="795"/>
              </a:spcBef>
            </a:pPr>
            <a:r>
              <a:rPr sz="1400" b="1" spc="-5">
                <a:solidFill>
                  <a:srgbClr val="585858"/>
                </a:solidFill>
                <a:latin typeface="微软雅黑"/>
                <a:cs typeface="微软雅黑"/>
              </a:rPr>
              <a:t>2021</a:t>
            </a:r>
            <a:r>
              <a:rPr sz="1400" b="1">
                <a:solidFill>
                  <a:srgbClr val="585858"/>
                </a:solidFill>
                <a:latin typeface="微软雅黑"/>
                <a:cs typeface="微软雅黑"/>
              </a:rPr>
              <a:t>年</a:t>
            </a:r>
            <a:endParaRPr sz="1400">
              <a:latin typeface="微软雅黑"/>
              <a:cs typeface="微软雅黑"/>
            </a:endParaRPr>
          </a:p>
          <a:p>
            <a:pPr marL="203835">
              <a:lnSpc>
                <a:spcPct val="100000"/>
              </a:lnSpc>
              <a:spcBef>
                <a:spcPts val="155"/>
              </a:spcBef>
            </a:pPr>
            <a:r>
              <a:rPr sz="1000" spc="-5">
                <a:solidFill>
                  <a:srgbClr val="585858"/>
                </a:solidFill>
                <a:latin typeface="微软雅黑"/>
                <a:cs typeface="微软雅黑"/>
              </a:rPr>
              <a:t>3</a:t>
            </a:r>
            <a:r>
              <a:rPr sz="1000" spc="-10">
                <a:solidFill>
                  <a:srgbClr val="585858"/>
                </a:solidFill>
                <a:latin typeface="微软雅黑"/>
                <a:cs typeface="微软雅黑"/>
              </a:rPr>
              <a:t>月，“十四五”规划和</a:t>
            </a:r>
            <a:r>
              <a:rPr sz="1000" spc="-5">
                <a:solidFill>
                  <a:srgbClr val="585858"/>
                </a:solidFill>
                <a:latin typeface="微软雅黑"/>
                <a:cs typeface="微软雅黑"/>
              </a:rPr>
              <a:t>2035远</a:t>
            </a:r>
            <a:r>
              <a:rPr sz="1000" spc="-10">
                <a:solidFill>
                  <a:srgbClr val="585858"/>
                </a:solidFill>
                <a:latin typeface="微软雅黑"/>
                <a:cs typeface="微软雅黑"/>
              </a:rPr>
              <a:t>景</a:t>
            </a:r>
            <a:r>
              <a:rPr sz="1000" spc="-5">
                <a:solidFill>
                  <a:srgbClr val="585858"/>
                </a:solidFill>
                <a:latin typeface="微软雅黑"/>
                <a:cs typeface="微软雅黑"/>
              </a:rPr>
              <a:t>目</a:t>
            </a:r>
            <a:r>
              <a:rPr sz="1000" spc="-10">
                <a:solidFill>
                  <a:srgbClr val="585858"/>
                </a:solidFill>
                <a:latin typeface="微软雅黑"/>
                <a:cs typeface="微软雅黑"/>
              </a:rPr>
              <a:t>标</a:t>
            </a:r>
            <a:r>
              <a:rPr sz="1000" spc="-5">
                <a:solidFill>
                  <a:srgbClr val="585858"/>
                </a:solidFill>
                <a:latin typeface="微软雅黑"/>
                <a:cs typeface="微软雅黑"/>
              </a:rPr>
              <a:t>纲</a:t>
            </a:r>
            <a:r>
              <a:rPr sz="1000" spc="-10">
                <a:solidFill>
                  <a:srgbClr val="585858"/>
                </a:solidFill>
                <a:latin typeface="微软雅黑"/>
                <a:cs typeface="微软雅黑"/>
              </a:rPr>
              <a:t>要</a:t>
            </a:r>
            <a:r>
              <a:rPr sz="1000">
                <a:solidFill>
                  <a:srgbClr val="585858"/>
                </a:solidFill>
                <a:latin typeface="微软雅黑"/>
                <a:cs typeface="微软雅黑"/>
              </a:rPr>
              <a:t>对</a:t>
            </a:r>
            <a:r>
              <a:rPr sz="1000" spc="-5">
                <a:solidFill>
                  <a:srgbClr val="585858"/>
                </a:solidFill>
                <a:latin typeface="微软雅黑"/>
                <a:cs typeface="微软雅黑"/>
              </a:rPr>
              <a:t>完</a:t>
            </a:r>
            <a:r>
              <a:rPr sz="1000" spc="-10">
                <a:solidFill>
                  <a:srgbClr val="585858"/>
                </a:solidFill>
                <a:latin typeface="微软雅黑"/>
                <a:cs typeface="微软雅黑"/>
              </a:rPr>
              <a:t>善</a:t>
            </a:r>
            <a:r>
              <a:rPr sz="1000">
                <a:solidFill>
                  <a:srgbClr val="585858"/>
                </a:solidFill>
                <a:latin typeface="微软雅黑"/>
                <a:cs typeface="微软雅黑"/>
              </a:rPr>
              <a:t>数</a:t>
            </a:r>
            <a:r>
              <a:rPr sz="1000" spc="-5">
                <a:solidFill>
                  <a:srgbClr val="585858"/>
                </a:solidFill>
                <a:latin typeface="微软雅黑"/>
                <a:cs typeface="微软雅黑"/>
              </a:rPr>
              <a:t>据</a:t>
            </a:r>
            <a:r>
              <a:rPr sz="1000" spc="-10">
                <a:solidFill>
                  <a:srgbClr val="585858"/>
                </a:solidFill>
                <a:latin typeface="微软雅黑"/>
                <a:cs typeface="微软雅黑"/>
              </a:rPr>
              <a:t>要</a:t>
            </a:r>
            <a:r>
              <a:rPr sz="1000">
                <a:solidFill>
                  <a:srgbClr val="585858"/>
                </a:solidFill>
                <a:latin typeface="微软雅黑"/>
                <a:cs typeface="微软雅黑"/>
              </a:rPr>
              <a:t>素</a:t>
            </a:r>
            <a:r>
              <a:rPr sz="1000" spc="-5">
                <a:solidFill>
                  <a:srgbClr val="585858"/>
                </a:solidFill>
                <a:latin typeface="微软雅黑"/>
                <a:cs typeface="微软雅黑"/>
              </a:rPr>
              <a:t>产</a:t>
            </a:r>
            <a:r>
              <a:rPr sz="1000" spc="-10">
                <a:solidFill>
                  <a:srgbClr val="585858"/>
                </a:solidFill>
                <a:latin typeface="微软雅黑"/>
                <a:cs typeface="微软雅黑"/>
              </a:rPr>
              <a:t>权</a:t>
            </a:r>
            <a:r>
              <a:rPr sz="1000">
                <a:solidFill>
                  <a:srgbClr val="585858"/>
                </a:solidFill>
                <a:latin typeface="微软雅黑"/>
                <a:cs typeface="微软雅黑"/>
              </a:rPr>
              <a:t>性</a:t>
            </a:r>
            <a:r>
              <a:rPr sz="1000" spc="-5">
                <a:solidFill>
                  <a:srgbClr val="585858"/>
                </a:solidFill>
                <a:latin typeface="微软雅黑"/>
                <a:cs typeface="微软雅黑"/>
              </a:rPr>
              <a:t>质</a:t>
            </a:r>
            <a:r>
              <a:rPr sz="1000" spc="-10">
                <a:solidFill>
                  <a:srgbClr val="585858"/>
                </a:solidFill>
                <a:latin typeface="微软雅黑"/>
                <a:cs typeface="微软雅黑"/>
              </a:rPr>
              <a:t>等</a:t>
            </a:r>
            <a:r>
              <a:rPr sz="1000">
                <a:solidFill>
                  <a:srgbClr val="585858"/>
                </a:solidFill>
                <a:latin typeface="微软雅黑"/>
                <a:cs typeface="微软雅黑"/>
              </a:rPr>
              <a:t>战</a:t>
            </a:r>
            <a:r>
              <a:rPr sz="1000" spc="-5">
                <a:solidFill>
                  <a:srgbClr val="585858"/>
                </a:solidFill>
                <a:latin typeface="微软雅黑"/>
                <a:cs typeface="微软雅黑"/>
              </a:rPr>
              <a:t>略</a:t>
            </a:r>
            <a:r>
              <a:rPr sz="1000" spc="-10">
                <a:solidFill>
                  <a:srgbClr val="585858"/>
                </a:solidFill>
                <a:latin typeface="微软雅黑"/>
                <a:cs typeface="微软雅黑"/>
              </a:rPr>
              <a:t>部</a:t>
            </a:r>
            <a:r>
              <a:rPr sz="1000" spc="-5">
                <a:solidFill>
                  <a:srgbClr val="585858"/>
                </a:solidFill>
                <a:latin typeface="微软雅黑"/>
                <a:cs typeface="微软雅黑"/>
              </a:rPr>
              <a:t>署</a:t>
            </a:r>
            <a:endParaRPr sz="1000">
              <a:latin typeface="微软雅黑"/>
              <a:cs typeface="微软雅黑"/>
            </a:endParaRPr>
          </a:p>
          <a:p>
            <a:pPr marL="203835">
              <a:lnSpc>
                <a:spcPts val="1000"/>
              </a:lnSpc>
              <a:spcBef>
                <a:spcPts val="365"/>
              </a:spcBef>
            </a:pPr>
            <a:r>
              <a:rPr sz="1000">
                <a:solidFill>
                  <a:srgbClr val="585858"/>
                </a:solidFill>
                <a:latin typeface="微软雅黑"/>
                <a:cs typeface="微软雅黑"/>
              </a:rPr>
              <a:t>11</a:t>
            </a:r>
            <a:r>
              <a:rPr sz="1000" spc="-5">
                <a:solidFill>
                  <a:srgbClr val="585858"/>
                </a:solidFill>
                <a:latin typeface="微软雅黑"/>
                <a:cs typeface="微软雅黑"/>
              </a:rPr>
              <a:t>月，工信部印发《“十四五”大数</a:t>
            </a:r>
            <a:r>
              <a:rPr sz="1000" spc="5">
                <a:solidFill>
                  <a:srgbClr val="585858"/>
                </a:solidFill>
                <a:latin typeface="微软雅黑"/>
                <a:cs typeface="微软雅黑"/>
              </a:rPr>
              <a:t>据</a:t>
            </a:r>
            <a:r>
              <a:rPr sz="1000" spc="-5">
                <a:solidFill>
                  <a:srgbClr val="585858"/>
                </a:solidFill>
                <a:latin typeface="微软雅黑"/>
                <a:cs typeface="微软雅黑"/>
              </a:rPr>
              <a:t>产业</a:t>
            </a:r>
            <a:r>
              <a:rPr sz="1000" spc="5">
                <a:solidFill>
                  <a:srgbClr val="585858"/>
                </a:solidFill>
                <a:latin typeface="微软雅黑"/>
                <a:cs typeface="微软雅黑"/>
              </a:rPr>
              <a:t>发</a:t>
            </a:r>
            <a:r>
              <a:rPr sz="1000" spc="-5">
                <a:solidFill>
                  <a:srgbClr val="585858"/>
                </a:solidFill>
                <a:latin typeface="微软雅黑"/>
                <a:cs typeface="微软雅黑"/>
              </a:rPr>
              <a:t>展规</a:t>
            </a:r>
            <a:r>
              <a:rPr sz="1000" spc="10">
                <a:solidFill>
                  <a:srgbClr val="585858"/>
                </a:solidFill>
                <a:latin typeface="微软雅黑"/>
                <a:cs typeface="微软雅黑"/>
              </a:rPr>
              <a:t>划</a:t>
            </a:r>
            <a:r>
              <a:rPr sz="1000" spc="-5">
                <a:solidFill>
                  <a:srgbClr val="585858"/>
                </a:solidFill>
                <a:latin typeface="微软雅黑"/>
                <a:cs typeface="微软雅黑"/>
              </a:rPr>
              <a:t>》</a:t>
            </a:r>
            <a:endParaRPr sz="1000">
              <a:latin typeface="微软雅黑"/>
              <a:cs typeface="微软雅黑"/>
            </a:endParaRPr>
          </a:p>
        </p:txBody>
      </p:sp>
      <p:sp>
        <p:nvSpPr>
          <p:cNvPr id="20" name="object 20"/>
          <p:cNvSpPr/>
          <p:nvPr/>
        </p:nvSpPr>
        <p:spPr>
          <a:xfrm>
            <a:off x="7320533" y="4249673"/>
            <a:ext cx="76200" cy="2234565"/>
          </a:xfrm>
          <a:custGeom>
            <a:rect l="l" t="t" r="r" b="b"/>
            <a:pathLst>
              <a:path w="76200" h="2234565">
                <a:moveTo>
                  <a:pt x="25400" y="73643"/>
                </a:moveTo>
                <a:lnTo>
                  <a:pt x="25400" y="2234095"/>
                </a:lnTo>
                <a:lnTo>
                  <a:pt x="50800" y="2234095"/>
                </a:lnTo>
                <a:lnTo>
                  <a:pt x="50800" y="76200"/>
                </a:lnTo>
                <a:lnTo>
                  <a:pt x="38100" y="76200"/>
                </a:lnTo>
                <a:lnTo>
                  <a:pt x="25400" y="73643"/>
                </a:lnTo>
                <a:close/>
              </a:path>
              <a:path w="76200" h="2234565">
                <a:moveTo>
                  <a:pt x="50800" y="38100"/>
                </a:moveTo>
                <a:lnTo>
                  <a:pt x="25400" y="38100"/>
                </a:lnTo>
                <a:lnTo>
                  <a:pt x="25400" y="73643"/>
                </a:lnTo>
                <a:lnTo>
                  <a:pt x="38100" y="76200"/>
                </a:lnTo>
                <a:lnTo>
                  <a:pt x="50800" y="73643"/>
                </a:lnTo>
                <a:lnTo>
                  <a:pt x="50800" y="38100"/>
                </a:lnTo>
                <a:close/>
              </a:path>
              <a:path w="76200" h="2234565">
                <a:moveTo>
                  <a:pt x="50800" y="73643"/>
                </a:moveTo>
                <a:lnTo>
                  <a:pt x="38100" y="76200"/>
                </a:lnTo>
                <a:lnTo>
                  <a:pt x="50800" y="76200"/>
                </a:lnTo>
                <a:lnTo>
                  <a:pt x="50800" y="73643"/>
                </a:lnTo>
                <a:close/>
              </a:path>
              <a:path w="76200" h="2234565">
                <a:moveTo>
                  <a:pt x="38100" y="0"/>
                </a:moveTo>
                <a:lnTo>
                  <a:pt x="23252" y="2988"/>
                </a:lnTo>
                <a:lnTo>
                  <a:pt x="11144" y="11144"/>
                </a:lnTo>
                <a:lnTo>
                  <a:pt x="2988" y="23252"/>
                </a:lnTo>
                <a:lnTo>
                  <a:pt x="0" y="38100"/>
                </a:lnTo>
                <a:lnTo>
                  <a:pt x="2988" y="52947"/>
                </a:lnTo>
                <a:lnTo>
                  <a:pt x="11144" y="65055"/>
                </a:lnTo>
                <a:lnTo>
                  <a:pt x="23252" y="73211"/>
                </a:lnTo>
                <a:lnTo>
                  <a:pt x="25400" y="73643"/>
                </a:lnTo>
                <a:lnTo>
                  <a:pt x="25400" y="38100"/>
                </a:lnTo>
                <a:lnTo>
                  <a:pt x="76200" y="38100"/>
                </a:lnTo>
                <a:lnTo>
                  <a:pt x="73211" y="23252"/>
                </a:lnTo>
                <a:lnTo>
                  <a:pt x="65055" y="11144"/>
                </a:lnTo>
                <a:lnTo>
                  <a:pt x="52947" y="2988"/>
                </a:lnTo>
                <a:lnTo>
                  <a:pt x="38100" y="0"/>
                </a:lnTo>
                <a:close/>
              </a:path>
              <a:path w="76200" h="2234565">
                <a:moveTo>
                  <a:pt x="76200" y="38100"/>
                </a:moveTo>
                <a:lnTo>
                  <a:pt x="50800" y="38100"/>
                </a:lnTo>
                <a:lnTo>
                  <a:pt x="50800" y="73643"/>
                </a:lnTo>
                <a:lnTo>
                  <a:pt x="52947" y="73211"/>
                </a:lnTo>
                <a:lnTo>
                  <a:pt x="65055" y="65055"/>
                </a:lnTo>
                <a:lnTo>
                  <a:pt x="73211" y="52947"/>
                </a:lnTo>
                <a:lnTo>
                  <a:pt x="76200" y="38100"/>
                </a:lnTo>
                <a:close/>
              </a:path>
            </a:pathLst>
          </a:custGeom>
          <a:solidFill>
            <a:srgbClr val="1D9ED2"/>
          </a:solidFill>
        </p:spPr>
        <p:txBody>
          <a:bodyPr wrap="square" lIns="0" tIns="0" rIns="0" bIns="0" rtlCol="0"/>
          <a:lstStyle/>
          <a:p/>
        </p:txBody>
      </p:sp>
      <p:sp>
        <p:nvSpPr>
          <p:cNvPr id="21" name="object 21"/>
          <p:cNvSpPr txBox="1"/>
          <p:nvPr/>
        </p:nvSpPr>
        <p:spPr>
          <a:xfrm>
            <a:off x="7371588" y="4191000"/>
            <a:ext cx="4387850" cy="2318385"/>
          </a:xfrm>
          <a:prstGeom prst="rect">
            <a:avLst/>
          </a:prstGeom>
          <a:solidFill>
            <a:srgbClr val="CFECF8">
              <a:alpha val="30195"/>
            </a:srgbClr>
          </a:solidFill>
        </p:spPr>
        <p:txBody>
          <a:bodyPr vert="horz" wrap="square" lIns="0" tIns="117475" rIns="0" bIns="0" rtlCol="0">
            <a:spAutoFit/>
          </a:bodyPr>
          <a:lstStyle/>
          <a:p>
            <a:pPr marL="100330">
              <a:lnSpc>
                <a:spcPct val="100000"/>
              </a:lnSpc>
              <a:spcBef>
                <a:spcPts val="925"/>
              </a:spcBef>
            </a:pPr>
            <a:r>
              <a:rPr sz="1400" b="1" spc="-5">
                <a:solidFill>
                  <a:srgbClr val="585858"/>
                </a:solidFill>
                <a:latin typeface="微软雅黑"/>
                <a:cs typeface="微软雅黑"/>
              </a:rPr>
              <a:t>2022</a:t>
            </a:r>
            <a:r>
              <a:rPr sz="1400" b="1">
                <a:solidFill>
                  <a:srgbClr val="585858"/>
                </a:solidFill>
                <a:latin typeface="微软雅黑"/>
                <a:cs typeface="微软雅黑"/>
              </a:rPr>
              <a:t>年</a:t>
            </a:r>
            <a:endParaRPr sz="1400">
              <a:latin typeface="微软雅黑"/>
              <a:cs typeface="微软雅黑"/>
            </a:endParaRPr>
          </a:p>
          <a:p>
            <a:pPr marL="189865" marR="29209">
              <a:lnSpc>
                <a:spcPts val="1560"/>
              </a:lnSpc>
              <a:spcBef>
                <a:spcPts val="10"/>
              </a:spcBef>
            </a:pPr>
            <a:r>
              <a:rPr sz="1000" spc="-5">
                <a:solidFill>
                  <a:srgbClr val="585858"/>
                </a:solidFill>
                <a:latin typeface="微软雅黑"/>
                <a:cs typeface="微软雅黑"/>
              </a:rPr>
              <a:t>国务院印发《</a:t>
            </a:r>
            <a:r>
              <a:rPr sz="1000" spc="-10">
                <a:solidFill>
                  <a:srgbClr val="585858"/>
                </a:solidFill>
                <a:latin typeface="Verdana"/>
                <a:cs typeface="Verdana"/>
              </a:rPr>
              <a:t>“</a:t>
            </a:r>
            <a:r>
              <a:rPr sz="1000" spc="-5">
                <a:solidFill>
                  <a:srgbClr val="585858"/>
                </a:solidFill>
                <a:latin typeface="微软雅黑"/>
                <a:cs typeface="微软雅黑"/>
              </a:rPr>
              <a:t>十四五”数字经</a:t>
            </a:r>
            <a:r>
              <a:rPr sz="1000" spc="5">
                <a:solidFill>
                  <a:srgbClr val="585858"/>
                </a:solidFill>
                <a:latin typeface="微软雅黑"/>
                <a:cs typeface="微软雅黑"/>
              </a:rPr>
              <a:t>济</a:t>
            </a:r>
            <a:r>
              <a:rPr sz="1000" spc="-5">
                <a:solidFill>
                  <a:srgbClr val="585858"/>
                </a:solidFill>
                <a:latin typeface="微软雅黑"/>
                <a:cs typeface="微软雅黑"/>
              </a:rPr>
              <a:t>发展</a:t>
            </a:r>
            <a:r>
              <a:rPr sz="1000" spc="5">
                <a:solidFill>
                  <a:srgbClr val="585858"/>
                </a:solidFill>
                <a:latin typeface="微软雅黑"/>
                <a:cs typeface="微软雅黑"/>
              </a:rPr>
              <a:t>规</a:t>
            </a:r>
            <a:r>
              <a:rPr sz="1000" spc="-5">
                <a:solidFill>
                  <a:srgbClr val="585858"/>
                </a:solidFill>
                <a:latin typeface="微软雅黑"/>
                <a:cs typeface="微软雅黑"/>
              </a:rPr>
              <a:t>划》</a:t>
            </a:r>
            <a:r>
              <a:rPr sz="1000" spc="-10">
                <a:solidFill>
                  <a:srgbClr val="585858"/>
                </a:solidFill>
                <a:latin typeface="Verdana"/>
                <a:cs typeface="Verdana"/>
              </a:rPr>
              <a:t>,</a:t>
            </a:r>
            <a:r>
              <a:rPr sz="1000" spc="5">
                <a:solidFill>
                  <a:srgbClr val="585858"/>
                </a:solidFill>
                <a:latin typeface="微软雅黑"/>
                <a:cs typeface="微软雅黑"/>
              </a:rPr>
              <a:t>数</a:t>
            </a:r>
            <a:r>
              <a:rPr sz="1000" spc="-5">
                <a:solidFill>
                  <a:srgbClr val="585858"/>
                </a:solidFill>
                <a:latin typeface="微软雅黑"/>
                <a:cs typeface="微软雅黑"/>
              </a:rPr>
              <a:t>字经</a:t>
            </a:r>
            <a:r>
              <a:rPr sz="1000" spc="5">
                <a:solidFill>
                  <a:srgbClr val="585858"/>
                </a:solidFill>
                <a:latin typeface="微软雅黑"/>
                <a:cs typeface="微软雅黑"/>
              </a:rPr>
              <a:t>济</a:t>
            </a:r>
            <a:r>
              <a:rPr sz="1000" spc="-5">
                <a:solidFill>
                  <a:srgbClr val="585858"/>
                </a:solidFill>
                <a:latin typeface="微软雅黑"/>
                <a:cs typeface="微软雅黑"/>
              </a:rPr>
              <a:t>是继</a:t>
            </a:r>
            <a:r>
              <a:rPr sz="1000" spc="5">
                <a:solidFill>
                  <a:srgbClr val="585858"/>
                </a:solidFill>
                <a:latin typeface="微软雅黑"/>
                <a:cs typeface="微软雅黑"/>
              </a:rPr>
              <a:t>农</a:t>
            </a:r>
            <a:r>
              <a:rPr sz="1000" spc="-5">
                <a:solidFill>
                  <a:srgbClr val="585858"/>
                </a:solidFill>
                <a:latin typeface="微软雅黑"/>
                <a:cs typeface="微软雅黑"/>
              </a:rPr>
              <a:t>业经</a:t>
            </a:r>
            <a:r>
              <a:rPr sz="1000" spc="5">
                <a:solidFill>
                  <a:srgbClr val="585858"/>
                </a:solidFill>
                <a:latin typeface="微软雅黑"/>
                <a:cs typeface="微软雅黑"/>
              </a:rPr>
              <a:t>济</a:t>
            </a:r>
            <a:r>
              <a:rPr sz="1000" spc="-5">
                <a:solidFill>
                  <a:srgbClr val="585858"/>
                </a:solidFill>
                <a:latin typeface="微软雅黑"/>
                <a:cs typeface="微软雅黑"/>
              </a:rPr>
              <a:t>、工业 经济之后的主要经济形态</a:t>
            </a:r>
            <a:endParaRPr sz="1000">
              <a:latin typeface="微软雅黑"/>
              <a:cs typeface="微软雅黑"/>
            </a:endParaRPr>
          </a:p>
          <a:p>
            <a:pPr marL="189865">
              <a:lnSpc>
                <a:spcPct val="100000"/>
              </a:lnSpc>
              <a:spcBef>
                <a:spcPts val="250"/>
              </a:spcBef>
            </a:pPr>
            <a:r>
              <a:rPr sz="1000" spc="-5">
                <a:solidFill>
                  <a:srgbClr val="585858"/>
                </a:solidFill>
                <a:latin typeface="Verdana"/>
                <a:cs typeface="Verdana"/>
              </a:rPr>
              <a:t>12</a:t>
            </a:r>
            <a:r>
              <a:rPr sz="1000" spc="-5">
                <a:solidFill>
                  <a:srgbClr val="585858"/>
                </a:solidFill>
                <a:latin typeface="微软雅黑"/>
                <a:cs typeface="微软雅黑"/>
              </a:rPr>
              <a:t>月</a:t>
            </a:r>
            <a:r>
              <a:rPr sz="1000" spc="-5">
                <a:solidFill>
                  <a:srgbClr val="585858"/>
                </a:solidFill>
                <a:latin typeface="Verdana"/>
                <a:cs typeface="Verdana"/>
              </a:rPr>
              <a:t>19</a:t>
            </a:r>
            <a:r>
              <a:rPr sz="1000" spc="-5">
                <a:solidFill>
                  <a:srgbClr val="585858"/>
                </a:solidFill>
                <a:latin typeface="微软雅黑"/>
                <a:cs typeface="微软雅黑"/>
              </a:rPr>
              <a:t>日</a:t>
            </a:r>
            <a:r>
              <a:rPr sz="1000" b="1" spc="-5">
                <a:solidFill>
                  <a:srgbClr val="1D9ED2"/>
                </a:solidFill>
                <a:latin typeface="微软雅黑"/>
                <a:cs typeface="微软雅黑"/>
              </a:rPr>
              <a:t>正式印发“数据二十条</a:t>
            </a:r>
            <a:endParaRPr sz="1000">
              <a:latin typeface="微软雅黑"/>
              <a:cs typeface="微软雅黑"/>
            </a:endParaRPr>
          </a:p>
          <a:p>
            <a:pPr marL="100330">
              <a:lnSpc>
                <a:spcPct val="100000"/>
              </a:lnSpc>
              <a:spcBef>
                <a:spcPts val="735"/>
              </a:spcBef>
            </a:pPr>
            <a:r>
              <a:rPr sz="1400" b="1" spc="-5">
                <a:solidFill>
                  <a:srgbClr val="585858"/>
                </a:solidFill>
                <a:latin typeface="微软雅黑"/>
                <a:cs typeface="微软雅黑"/>
              </a:rPr>
              <a:t>2023</a:t>
            </a:r>
            <a:r>
              <a:rPr sz="1400" b="1" spc="5">
                <a:solidFill>
                  <a:srgbClr val="585858"/>
                </a:solidFill>
                <a:latin typeface="微软雅黑"/>
                <a:cs typeface="微软雅黑"/>
              </a:rPr>
              <a:t>年</a:t>
            </a:r>
            <a:endParaRPr sz="1400">
              <a:latin typeface="微软雅黑"/>
              <a:cs typeface="微软雅黑"/>
            </a:endParaRPr>
          </a:p>
          <a:p>
            <a:pPr marL="189865">
              <a:lnSpc>
                <a:spcPct val="100000"/>
              </a:lnSpc>
              <a:spcBef>
                <a:spcPts val="155"/>
              </a:spcBef>
            </a:pPr>
            <a:r>
              <a:rPr sz="1000" spc="-5">
                <a:solidFill>
                  <a:srgbClr val="585858"/>
                </a:solidFill>
                <a:latin typeface="微软雅黑"/>
                <a:cs typeface="微软雅黑"/>
              </a:rPr>
              <a:t>中共中央、国务院印发《数字中国</a:t>
            </a:r>
            <a:r>
              <a:rPr sz="1000" spc="5">
                <a:solidFill>
                  <a:srgbClr val="585858"/>
                </a:solidFill>
                <a:latin typeface="微软雅黑"/>
                <a:cs typeface="微软雅黑"/>
              </a:rPr>
              <a:t>建</a:t>
            </a:r>
            <a:r>
              <a:rPr sz="1000" spc="-5">
                <a:solidFill>
                  <a:srgbClr val="585858"/>
                </a:solidFill>
                <a:latin typeface="微软雅黑"/>
                <a:cs typeface="微软雅黑"/>
              </a:rPr>
              <a:t>设整</a:t>
            </a:r>
            <a:r>
              <a:rPr sz="1000" spc="5">
                <a:solidFill>
                  <a:srgbClr val="585858"/>
                </a:solidFill>
                <a:latin typeface="微软雅黑"/>
                <a:cs typeface="微软雅黑"/>
              </a:rPr>
              <a:t>体</a:t>
            </a:r>
            <a:r>
              <a:rPr sz="1000" spc="-5">
                <a:solidFill>
                  <a:srgbClr val="585858"/>
                </a:solidFill>
                <a:latin typeface="微软雅黑"/>
                <a:cs typeface="微软雅黑"/>
              </a:rPr>
              <a:t>布局</a:t>
            </a:r>
            <a:r>
              <a:rPr sz="1000" spc="5">
                <a:solidFill>
                  <a:srgbClr val="585858"/>
                </a:solidFill>
                <a:latin typeface="微软雅黑"/>
                <a:cs typeface="微软雅黑"/>
              </a:rPr>
              <a:t>规</a:t>
            </a:r>
            <a:r>
              <a:rPr sz="1000" spc="-5">
                <a:solidFill>
                  <a:srgbClr val="585858"/>
                </a:solidFill>
                <a:latin typeface="微软雅黑"/>
                <a:cs typeface="微软雅黑"/>
              </a:rPr>
              <a:t>划》</a:t>
            </a:r>
            <a:r>
              <a:rPr sz="1000" spc="5">
                <a:solidFill>
                  <a:srgbClr val="585858"/>
                </a:solidFill>
                <a:latin typeface="微软雅黑"/>
                <a:cs typeface="微软雅黑"/>
              </a:rPr>
              <a:t>明</a:t>
            </a:r>
            <a:r>
              <a:rPr sz="1000" spc="-5">
                <a:solidFill>
                  <a:srgbClr val="585858"/>
                </a:solidFill>
                <a:latin typeface="微软雅黑"/>
                <a:cs typeface="微软雅黑"/>
              </a:rPr>
              <a:t>确了</a:t>
            </a:r>
            <a:r>
              <a:rPr sz="1000" spc="5">
                <a:solidFill>
                  <a:srgbClr val="585858"/>
                </a:solidFill>
                <a:latin typeface="微软雅黑"/>
                <a:cs typeface="微软雅黑"/>
              </a:rPr>
              <a:t>数</a:t>
            </a:r>
            <a:r>
              <a:rPr sz="1000" spc="-5">
                <a:solidFill>
                  <a:srgbClr val="585858"/>
                </a:solidFill>
                <a:latin typeface="微软雅黑"/>
                <a:cs typeface="微软雅黑"/>
              </a:rPr>
              <a:t>字中</a:t>
            </a:r>
            <a:r>
              <a:rPr sz="1000" spc="5">
                <a:solidFill>
                  <a:srgbClr val="585858"/>
                </a:solidFill>
                <a:latin typeface="微软雅黑"/>
                <a:cs typeface="微软雅黑"/>
              </a:rPr>
              <a:t>国</a:t>
            </a:r>
            <a:r>
              <a:rPr sz="1000" spc="-5">
                <a:solidFill>
                  <a:srgbClr val="585858"/>
                </a:solidFill>
                <a:latin typeface="微软雅黑"/>
                <a:cs typeface="微软雅黑"/>
              </a:rPr>
              <a:t>建</a:t>
            </a:r>
            <a:endParaRPr sz="1000">
              <a:latin typeface="微软雅黑"/>
              <a:cs typeface="微软雅黑"/>
            </a:endParaRPr>
          </a:p>
          <a:p>
            <a:pPr marL="189865">
              <a:lnSpc>
                <a:spcPct val="100000"/>
              </a:lnSpc>
              <a:spcBef>
                <a:spcPts val="365"/>
              </a:spcBef>
            </a:pPr>
            <a:r>
              <a:rPr sz="1000" spc="-5">
                <a:solidFill>
                  <a:srgbClr val="585858"/>
                </a:solidFill>
                <a:latin typeface="微软雅黑"/>
                <a:cs typeface="微软雅黑"/>
              </a:rPr>
              <a:t>设的指导思想、主要目标、重点任</a:t>
            </a:r>
            <a:r>
              <a:rPr sz="1000" spc="5">
                <a:solidFill>
                  <a:srgbClr val="585858"/>
                </a:solidFill>
                <a:latin typeface="微软雅黑"/>
                <a:cs typeface="微软雅黑"/>
              </a:rPr>
              <a:t>务</a:t>
            </a:r>
            <a:r>
              <a:rPr sz="1000" spc="-5">
                <a:solidFill>
                  <a:srgbClr val="585858"/>
                </a:solidFill>
                <a:latin typeface="微软雅黑"/>
                <a:cs typeface="微软雅黑"/>
              </a:rPr>
              <a:t>和保</a:t>
            </a:r>
            <a:r>
              <a:rPr sz="1000" spc="5">
                <a:solidFill>
                  <a:srgbClr val="585858"/>
                </a:solidFill>
                <a:latin typeface="微软雅黑"/>
                <a:cs typeface="微软雅黑"/>
              </a:rPr>
              <a:t>障</a:t>
            </a:r>
            <a:r>
              <a:rPr sz="1000" spc="-5">
                <a:solidFill>
                  <a:srgbClr val="585858"/>
                </a:solidFill>
                <a:latin typeface="微软雅黑"/>
                <a:cs typeface="微软雅黑"/>
              </a:rPr>
              <a:t>措施</a:t>
            </a:r>
            <a:endParaRPr sz="1000">
              <a:latin typeface="微软雅黑"/>
              <a:cs typeface="微软雅黑"/>
            </a:endParaRPr>
          </a:p>
          <a:p>
            <a:pPr marL="189865">
              <a:lnSpc>
                <a:spcPct val="100000"/>
              </a:lnSpc>
              <a:spcBef>
                <a:spcPts val="359"/>
              </a:spcBef>
            </a:pPr>
            <a:r>
              <a:rPr sz="1000" spc="-5">
                <a:solidFill>
                  <a:srgbClr val="585858"/>
                </a:solidFill>
                <a:latin typeface="微软雅黑"/>
                <a:cs typeface="微软雅黑"/>
              </a:rPr>
              <a:t>10月，</a:t>
            </a:r>
            <a:r>
              <a:rPr sz="1000" b="1" spc="-5">
                <a:solidFill>
                  <a:srgbClr val="1D9ED2"/>
                </a:solidFill>
                <a:latin typeface="微软雅黑"/>
                <a:cs typeface="微软雅黑"/>
              </a:rPr>
              <a:t>国家数据局正式挂牌</a:t>
            </a:r>
            <a:r>
              <a:rPr sz="1000" spc="-5">
                <a:solidFill>
                  <a:srgbClr val="585858"/>
                </a:solidFill>
                <a:latin typeface="微软雅黑"/>
                <a:cs typeface="微软雅黑"/>
              </a:rPr>
              <a:t>；并于12月</a:t>
            </a:r>
            <a:r>
              <a:rPr sz="1000" spc="5">
                <a:solidFill>
                  <a:srgbClr val="585858"/>
                </a:solidFill>
                <a:latin typeface="微软雅黑"/>
                <a:cs typeface="微软雅黑"/>
              </a:rPr>
              <a:t>发</a:t>
            </a:r>
            <a:r>
              <a:rPr sz="1000" spc="-5">
                <a:solidFill>
                  <a:srgbClr val="585858"/>
                </a:solidFill>
                <a:latin typeface="微软雅黑"/>
                <a:cs typeface="微软雅黑"/>
              </a:rPr>
              <a:t>布第</a:t>
            </a:r>
            <a:r>
              <a:rPr sz="1000" spc="5">
                <a:solidFill>
                  <a:srgbClr val="585858"/>
                </a:solidFill>
                <a:latin typeface="微软雅黑"/>
                <a:cs typeface="微软雅黑"/>
              </a:rPr>
              <a:t>一</a:t>
            </a:r>
            <a:r>
              <a:rPr sz="1000" spc="-5">
                <a:solidFill>
                  <a:srgbClr val="585858"/>
                </a:solidFill>
                <a:latin typeface="微软雅黑"/>
                <a:cs typeface="微软雅黑"/>
              </a:rPr>
              <a:t>个数</a:t>
            </a:r>
            <a:r>
              <a:rPr sz="1000" spc="5">
                <a:solidFill>
                  <a:srgbClr val="585858"/>
                </a:solidFill>
                <a:latin typeface="微软雅黑"/>
                <a:cs typeface="微软雅黑"/>
              </a:rPr>
              <a:t>据</a:t>
            </a:r>
            <a:r>
              <a:rPr sz="1000" spc="-5">
                <a:solidFill>
                  <a:srgbClr val="585858"/>
                </a:solidFill>
                <a:latin typeface="微软雅黑"/>
                <a:cs typeface="微软雅黑"/>
              </a:rPr>
              <a:t>要素</a:t>
            </a:r>
            <a:r>
              <a:rPr sz="1000" spc="5">
                <a:solidFill>
                  <a:srgbClr val="585858"/>
                </a:solidFill>
                <a:latin typeface="微软雅黑"/>
                <a:cs typeface="微软雅黑"/>
              </a:rPr>
              <a:t>文</a:t>
            </a:r>
            <a:r>
              <a:rPr sz="1000" spc="-5">
                <a:solidFill>
                  <a:srgbClr val="585858"/>
                </a:solidFill>
                <a:latin typeface="微软雅黑"/>
                <a:cs typeface="微软雅黑"/>
              </a:rPr>
              <a:t>件，</a:t>
            </a:r>
            <a:endParaRPr sz="1000">
              <a:latin typeface="微软雅黑"/>
              <a:cs typeface="微软雅黑"/>
            </a:endParaRPr>
          </a:p>
          <a:p>
            <a:pPr marL="189865">
              <a:lnSpc>
                <a:spcPct val="100000"/>
              </a:lnSpc>
              <a:spcBef>
                <a:spcPts val="359"/>
              </a:spcBef>
            </a:pPr>
            <a:r>
              <a:rPr sz="1000" b="1" spc="-5">
                <a:solidFill>
                  <a:srgbClr val="1D9ED2"/>
                </a:solidFill>
                <a:latin typeface="微软雅黑"/>
                <a:cs typeface="微软雅黑"/>
              </a:rPr>
              <a:t>《“数据要素</a:t>
            </a:r>
            <a:r>
              <a:rPr sz="1000" b="1" spc="-10">
                <a:solidFill>
                  <a:srgbClr val="1D9ED2"/>
                </a:solidFill>
                <a:latin typeface="微软雅黑"/>
                <a:cs typeface="微软雅黑"/>
              </a:rPr>
              <a:t>×”</a:t>
            </a:r>
            <a:r>
              <a:rPr sz="1000" b="1" spc="-5">
                <a:solidFill>
                  <a:srgbClr val="1D9ED2"/>
                </a:solidFill>
                <a:latin typeface="微软雅黑"/>
                <a:cs typeface="微软雅黑"/>
              </a:rPr>
              <a:t>三年行动计划</a:t>
            </a:r>
            <a:r>
              <a:rPr sz="1000" b="1" spc="-10">
                <a:solidFill>
                  <a:srgbClr val="1D9ED2"/>
                </a:solidFill>
                <a:latin typeface="微软雅黑"/>
                <a:cs typeface="微软雅黑"/>
              </a:rPr>
              <a:t>（2024—2026</a:t>
            </a:r>
            <a:r>
              <a:rPr sz="1000" b="1" spc="5">
                <a:solidFill>
                  <a:srgbClr val="1D9ED2"/>
                </a:solidFill>
                <a:latin typeface="微软雅黑"/>
                <a:cs typeface="微软雅黑"/>
              </a:rPr>
              <a:t>年</a:t>
            </a:r>
            <a:r>
              <a:rPr sz="1000" b="1" spc="-5">
                <a:solidFill>
                  <a:srgbClr val="1D9ED2"/>
                </a:solidFill>
                <a:latin typeface="微软雅黑"/>
                <a:cs typeface="微软雅黑"/>
              </a:rPr>
              <a:t>）（</a:t>
            </a:r>
            <a:r>
              <a:rPr sz="1000" b="1" spc="5">
                <a:solidFill>
                  <a:srgbClr val="1D9ED2"/>
                </a:solidFill>
                <a:latin typeface="微软雅黑"/>
                <a:cs typeface="微软雅黑"/>
              </a:rPr>
              <a:t>征</a:t>
            </a:r>
            <a:r>
              <a:rPr sz="1000" b="1" spc="-5">
                <a:solidFill>
                  <a:srgbClr val="1D9ED2"/>
                </a:solidFill>
                <a:latin typeface="微软雅黑"/>
                <a:cs typeface="微软雅黑"/>
              </a:rPr>
              <a:t>求意</a:t>
            </a:r>
            <a:r>
              <a:rPr sz="1000" b="1" spc="5">
                <a:solidFill>
                  <a:srgbClr val="1D9ED2"/>
                </a:solidFill>
                <a:latin typeface="微软雅黑"/>
                <a:cs typeface="微软雅黑"/>
              </a:rPr>
              <a:t>见</a:t>
            </a:r>
            <a:r>
              <a:rPr sz="1000" b="1" spc="-5">
                <a:solidFill>
                  <a:srgbClr val="1D9ED2"/>
                </a:solidFill>
                <a:latin typeface="微软雅黑"/>
                <a:cs typeface="微软雅黑"/>
              </a:rPr>
              <a:t>稿</a:t>
            </a:r>
            <a:r>
              <a:rPr sz="1000" b="1">
                <a:solidFill>
                  <a:srgbClr val="1D9ED2"/>
                </a:solidFill>
                <a:latin typeface="微软雅黑"/>
                <a:cs typeface="微软雅黑"/>
              </a:rPr>
              <a:t>）</a:t>
            </a:r>
            <a:r>
              <a:rPr sz="1000" b="1" spc="-5">
                <a:solidFill>
                  <a:srgbClr val="1D9ED2"/>
                </a:solidFill>
                <a:latin typeface="微软雅黑"/>
                <a:cs typeface="微软雅黑"/>
              </a:rPr>
              <a:t>》</a:t>
            </a:r>
            <a:endParaRPr sz="1000">
              <a:latin typeface="微软雅黑"/>
              <a:cs typeface="微软雅黑"/>
            </a:endParaRPr>
          </a:p>
        </p:txBody>
      </p:sp>
      <p:sp>
        <p:nvSpPr>
          <p:cNvPr id="22" name="object 22"/>
          <p:cNvSpPr txBox="1"/>
          <p:nvPr/>
        </p:nvSpPr>
        <p:spPr>
          <a:xfrm>
            <a:off x="261924" y="707212"/>
            <a:ext cx="11591925" cy="752475"/>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自</a:t>
            </a:r>
            <a:r>
              <a:rPr sz="1400" spc="-10">
                <a:solidFill>
                  <a:srgbClr val="585858"/>
                </a:solidFill>
                <a:latin typeface="Verdana"/>
                <a:cs typeface="Verdana"/>
              </a:rPr>
              <a:t>2014</a:t>
            </a:r>
            <a:r>
              <a:rPr sz="1400">
                <a:solidFill>
                  <a:srgbClr val="585858"/>
                </a:solidFill>
                <a:latin typeface="微软雅黑"/>
                <a:cs typeface="微软雅黑"/>
              </a:rPr>
              <a:t>年“大数据”首次写</a:t>
            </a:r>
            <a:r>
              <a:rPr sz="1400" spc="-15">
                <a:solidFill>
                  <a:srgbClr val="585858"/>
                </a:solidFill>
                <a:latin typeface="微软雅黑"/>
                <a:cs typeface="微软雅黑"/>
              </a:rPr>
              <a:t>入</a:t>
            </a:r>
            <a:r>
              <a:rPr sz="1400">
                <a:solidFill>
                  <a:srgbClr val="585858"/>
                </a:solidFill>
                <a:latin typeface="微软雅黑"/>
                <a:cs typeface="微软雅黑"/>
              </a:rPr>
              <a:t>政府</a:t>
            </a:r>
            <a:r>
              <a:rPr sz="1400" spc="-15">
                <a:solidFill>
                  <a:srgbClr val="585858"/>
                </a:solidFill>
                <a:latin typeface="微软雅黑"/>
                <a:cs typeface="微软雅黑"/>
              </a:rPr>
              <a:t>工</a:t>
            </a:r>
            <a:r>
              <a:rPr sz="1400">
                <a:solidFill>
                  <a:srgbClr val="585858"/>
                </a:solidFill>
                <a:latin typeface="微软雅黑"/>
                <a:cs typeface="微软雅黑"/>
              </a:rPr>
              <a:t>作报</a:t>
            </a:r>
            <a:r>
              <a:rPr sz="1400" spc="-15">
                <a:solidFill>
                  <a:srgbClr val="585858"/>
                </a:solidFill>
                <a:latin typeface="微软雅黑"/>
                <a:cs typeface="微软雅黑"/>
              </a:rPr>
              <a:t>告</a:t>
            </a:r>
            <a:r>
              <a:rPr sz="1400">
                <a:solidFill>
                  <a:srgbClr val="585858"/>
                </a:solidFill>
                <a:latin typeface="微软雅黑"/>
                <a:cs typeface="微软雅黑"/>
              </a:rPr>
              <a:t>以来</a:t>
            </a:r>
            <a:r>
              <a:rPr sz="1400" spc="-15">
                <a:solidFill>
                  <a:srgbClr val="585858"/>
                </a:solidFill>
                <a:latin typeface="微软雅黑"/>
                <a:cs typeface="微软雅黑"/>
              </a:rPr>
              <a:t>，</a:t>
            </a:r>
            <a:r>
              <a:rPr sz="1400">
                <a:solidFill>
                  <a:srgbClr val="585858"/>
                </a:solidFill>
                <a:latin typeface="微软雅黑"/>
                <a:cs typeface="微软雅黑"/>
              </a:rPr>
              <a:t>战略</a:t>
            </a:r>
            <a:r>
              <a:rPr sz="1400" spc="-15">
                <a:solidFill>
                  <a:srgbClr val="585858"/>
                </a:solidFill>
                <a:latin typeface="微软雅黑"/>
                <a:cs typeface="微软雅黑"/>
              </a:rPr>
              <a:t>重</a:t>
            </a:r>
            <a:r>
              <a:rPr sz="1400">
                <a:solidFill>
                  <a:srgbClr val="585858"/>
                </a:solidFill>
                <a:latin typeface="微软雅黑"/>
                <a:cs typeface="微软雅黑"/>
              </a:rPr>
              <a:t>心逐</a:t>
            </a:r>
            <a:r>
              <a:rPr sz="1400" spc="-15">
                <a:solidFill>
                  <a:srgbClr val="585858"/>
                </a:solidFill>
                <a:latin typeface="微软雅黑"/>
                <a:cs typeface="微软雅黑"/>
              </a:rPr>
              <a:t>步</a:t>
            </a:r>
            <a:r>
              <a:rPr sz="1400">
                <a:solidFill>
                  <a:srgbClr val="585858"/>
                </a:solidFill>
                <a:latin typeface="微软雅黑"/>
                <a:cs typeface="微软雅黑"/>
              </a:rPr>
              <a:t>由“</a:t>
            </a:r>
            <a:r>
              <a:rPr sz="1400" spc="-15">
                <a:solidFill>
                  <a:srgbClr val="585858"/>
                </a:solidFill>
                <a:latin typeface="微软雅黑"/>
                <a:cs typeface="微软雅黑"/>
              </a:rPr>
              <a:t>互</a:t>
            </a:r>
            <a:r>
              <a:rPr sz="1400">
                <a:solidFill>
                  <a:srgbClr val="585858"/>
                </a:solidFill>
                <a:latin typeface="微软雅黑"/>
                <a:cs typeface="微软雅黑"/>
              </a:rPr>
              <a:t>联</a:t>
            </a:r>
            <a:r>
              <a:rPr sz="1400" spc="10">
                <a:solidFill>
                  <a:srgbClr val="585858"/>
                </a:solidFill>
                <a:latin typeface="微软雅黑"/>
                <a:cs typeface="微软雅黑"/>
              </a:rPr>
              <a:t>网</a:t>
            </a:r>
            <a:r>
              <a:rPr sz="1400" spc="-10">
                <a:solidFill>
                  <a:srgbClr val="585858"/>
                </a:solidFill>
                <a:latin typeface="Verdana"/>
                <a:cs typeface="Verdana"/>
              </a:rPr>
              <a:t>+”—“</a:t>
            </a:r>
            <a:r>
              <a:rPr sz="1400" spc="5">
                <a:solidFill>
                  <a:srgbClr val="585858"/>
                </a:solidFill>
                <a:latin typeface="微软雅黑"/>
                <a:cs typeface="微软雅黑"/>
              </a:rPr>
              <a:t>大</a:t>
            </a:r>
            <a:r>
              <a:rPr sz="1400">
                <a:solidFill>
                  <a:srgbClr val="585858"/>
                </a:solidFill>
                <a:latin typeface="微软雅黑"/>
                <a:cs typeface="微软雅黑"/>
              </a:rPr>
              <a:t>数</a:t>
            </a:r>
            <a:r>
              <a:rPr sz="1400" spc="-10">
                <a:solidFill>
                  <a:srgbClr val="585858"/>
                </a:solidFill>
                <a:latin typeface="微软雅黑"/>
                <a:cs typeface="微软雅黑"/>
              </a:rPr>
              <a:t>据</a:t>
            </a:r>
            <a:r>
              <a:rPr sz="1400" spc="5">
                <a:solidFill>
                  <a:srgbClr val="585858"/>
                </a:solidFill>
                <a:latin typeface="微软雅黑"/>
                <a:cs typeface="微软雅黑"/>
              </a:rPr>
              <a:t>战</a:t>
            </a:r>
            <a:r>
              <a:rPr sz="1400">
                <a:solidFill>
                  <a:srgbClr val="585858"/>
                </a:solidFill>
                <a:latin typeface="微软雅黑"/>
                <a:cs typeface="微软雅黑"/>
              </a:rPr>
              <a:t>略</a:t>
            </a:r>
            <a:r>
              <a:rPr sz="1400" spc="-10">
                <a:solidFill>
                  <a:srgbClr val="585858"/>
                </a:solidFill>
                <a:latin typeface="微软雅黑"/>
                <a:cs typeface="微软雅黑"/>
              </a:rPr>
              <a:t>”</a:t>
            </a:r>
            <a:r>
              <a:rPr sz="1400" spc="-10">
                <a:solidFill>
                  <a:srgbClr val="585858"/>
                </a:solidFill>
                <a:latin typeface="Verdana"/>
                <a:cs typeface="Verdana"/>
              </a:rPr>
              <a:t>—“</a:t>
            </a:r>
            <a:r>
              <a:rPr sz="1400" spc="5">
                <a:solidFill>
                  <a:srgbClr val="585858"/>
                </a:solidFill>
                <a:latin typeface="微软雅黑"/>
                <a:cs typeface="微软雅黑"/>
              </a:rPr>
              <a:t>数</a:t>
            </a:r>
            <a:r>
              <a:rPr sz="1400" spc="-15">
                <a:solidFill>
                  <a:srgbClr val="585858"/>
                </a:solidFill>
                <a:latin typeface="微软雅黑"/>
                <a:cs typeface="微软雅黑"/>
              </a:rPr>
              <a:t>字</a:t>
            </a:r>
            <a:r>
              <a:rPr sz="1400" spc="5">
                <a:solidFill>
                  <a:srgbClr val="585858"/>
                </a:solidFill>
                <a:latin typeface="微软雅黑"/>
                <a:cs typeface="微软雅黑"/>
              </a:rPr>
              <a:t>化</a:t>
            </a:r>
            <a:r>
              <a:rPr sz="1400">
                <a:solidFill>
                  <a:srgbClr val="585858"/>
                </a:solidFill>
                <a:latin typeface="微软雅黑"/>
                <a:cs typeface="微软雅黑"/>
              </a:rPr>
              <a:t>升</a:t>
            </a:r>
            <a:r>
              <a:rPr sz="1400" spc="-10">
                <a:solidFill>
                  <a:srgbClr val="585858"/>
                </a:solidFill>
                <a:latin typeface="微软雅黑"/>
                <a:cs typeface="微软雅黑"/>
              </a:rPr>
              <a:t>级</a:t>
            </a:r>
            <a:r>
              <a:rPr sz="1400" spc="5">
                <a:solidFill>
                  <a:srgbClr val="585858"/>
                </a:solidFill>
                <a:latin typeface="微软雅黑"/>
                <a:cs typeface="微软雅黑"/>
              </a:rPr>
              <a:t>”</a:t>
            </a:r>
            <a:r>
              <a:rPr sz="1400">
                <a:solidFill>
                  <a:srgbClr val="585858"/>
                </a:solidFill>
                <a:latin typeface="微软雅黑"/>
                <a:cs typeface="微软雅黑"/>
              </a:rPr>
              <a:t>向</a:t>
            </a:r>
            <a:r>
              <a:rPr sz="1400" spc="-10">
                <a:solidFill>
                  <a:srgbClr val="585858"/>
                </a:solidFill>
                <a:latin typeface="微软雅黑"/>
                <a:cs typeface="微软雅黑"/>
              </a:rPr>
              <a:t>“</a:t>
            </a:r>
            <a:r>
              <a:rPr sz="1400" spc="5">
                <a:solidFill>
                  <a:srgbClr val="585858"/>
                </a:solidFill>
                <a:latin typeface="微软雅黑"/>
                <a:cs typeface="微软雅黑"/>
              </a:rPr>
              <a:t>培</a:t>
            </a:r>
            <a:r>
              <a:rPr sz="1400">
                <a:solidFill>
                  <a:srgbClr val="585858"/>
                </a:solidFill>
                <a:latin typeface="微软雅黑"/>
                <a:cs typeface="微软雅黑"/>
              </a:rPr>
              <a:t>育</a:t>
            </a:r>
            <a:r>
              <a:rPr sz="1400" spc="-10">
                <a:solidFill>
                  <a:srgbClr val="585858"/>
                </a:solidFill>
                <a:latin typeface="微软雅黑"/>
                <a:cs typeface="微软雅黑"/>
              </a:rPr>
              <a:t>数</a:t>
            </a:r>
            <a:r>
              <a:rPr sz="1400" spc="5">
                <a:solidFill>
                  <a:srgbClr val="585858"/>
                </a:solidFill>
                <a:latin typeface="微软雅黑"/>
                <a:cs typeface="微软雅黑"/>
              </a:rPr>
              <a:t>据</a:t>
            </a:r>
            <a:r>
              <a:rPr sz="1400">
                <a:solidFill>
                  <a:srgbClr val="585858"/>
                </a:solidFill>
                <a:latin typeface="微软雅黑"/>
                <a:cs typeface="微软雅黑"/>
              </a:rPr>
              <a:t>要</a:t>
            </a:r>
            <a:r>
              <a:rPr sz="1400" spc="-10">
                <a:solidFill>
                  <a:srgbClr val="585858"/>
                </a:solidFill>
                <a:latin typeface="微软雅黑"/>
                <a:cs typeface="微软雅黑"/>
              </a:rPr>
              <a:t>素</a:t>
            </a:r>
            <a:r>
              <a:rPr sz="1400" spc="5">
                <a:solidFill>
                  <a:srgbClr val="585858"/>
                </a:solidFill>
                <a:latin typeface="微软雅黑"/>
                <a:cs typeface="微软雅黑"/>
              </a:rPr>
              <a:t>市</a:t>
            </a:r>
            <a:r>
              <a:rPr sz="1400">
                <a:solidFill>
                  <a:srgbClr val="585858"/>
                </a:solidFill>
                <a:latin typeface="微软雅黑"/>
                <a:cs typeface="微软雅黑"/>
              </a:rPr>
              <a:t>场</a:t>
            </a:r>
            <a:r>
              <a:rPr sz="1400" spc="-10">
                <a:solidFill>
                  <a:srgbClr val="585858"/>
                </a:solidFill>
                <a:latin typeface="微软雅黑"/>
                <a:cs typeface="微软雅黑"/>
              </a:rPr>
              <a:t>”</a:t>
            </a:r>
            <a:r>
              <a:rPr sz="1400" spc="5">
                <a:solidFill>
                  <a:srgbClr val="585858"/>
                </a:solidFill>
                <a:latin typeface="微软雅黑"/>
                <a:cs typeface="微软雅黑"/>
              </a:rPr>
              <a:t>倾</a:t>
            </a:r>
            <a:r>
              <a:rPr sz="1400">
                <a:solidFill>
                  <a:srgbClr val="585858"/>
                </a:solidFill>
                <a:latin typeface="微软雅黑"/>
                <a:cs typeface="微软雅黑"/>
              </a:rPr>
              <a:t>斜</a:t>
            </a:r>
            <a:r>
              <a:rPr sz="1400" spc="5">
                <a:solidFill>
                  <a:srgbClr val="585858"/>
                </a:solidFill>
                <a:latin typeface="微软雅黑"/>
                <a:cs typeface="微软雅黑"/>
              </a:rPr>
              <a:t>。</a:t>
            </a:r>
            <a:endParaRPr sz="1400">
              <a:latin typeface="微软雅黑"/>
              <a:cs typeface="微软雅黑"/>
            </a:endParaRPr>
          </a:p>
          <a:p>
            <a:pPr marL="241300">
              <a:lnSpc>
                <a:spcPct val="100000"/>
              </a:lnSpc>
              <a:spcBef>
                <a:spcPts val="25"/>
              </a:spcBef>
            </a:pPr>
            <a:r>
              <a:rPr sz="1400">
                <a:solidFill>
                  <a:srgbClr val="585858"/>
                </a:solidFill>
                <a:latin typeface="微软雅黑"/>
                <a:cs typeface="微软雅黑"/>
              </a:rPr>
              <a:t>相关政策由粗到细，政</a:t>
            </a:r>
            <a:r>
              <a:rPr sz="1400" spc="-15">
                <a:solidFill>
                  <a:srgbClr val="585858"/>
                </a:solidFill>
                <a:latin typeface="微软雅黑"/>
                <a:cs typeface="微软雅黑"/>
              </a:rPr>
              <a:t>策</a:t>
            </a:r>
            <a:r>
              <a:rPr sz="1400">
                <a:solidFill>
                  <a:srgbClr val="585858"/>
                </a:solidFill>
                <a:latin typeface="微软雅黑"/>
                <a:cs typeface="微软雅黑"/>
              </a:rPr>
              <a:t>浓度</a:t>
            </a:r>
            <a:r>
              <a:rPr sz="1400" spc="-15">
                <a:solidFill>
                  <a:srgbClr val="585858"/>
                </a:solidFill>
                <a:latin typeface="微软雅黑"/>
                <a:cs typeface="微软雅黑"/>
              </a:rPr>
              <a:t>不</a:t>
            </a:r>
            <a:r>
              <a:rPr sz="1400">
                <a:solidFill>
                  <a:srgbClr val="585858"/>
                </a:solidFill>
                <a:latin typeface="微软雅黑"/>
                <a:cs typeface="微软雅黑"/>
              </a:rPr>
              <a:t>断强</a:t>
            </a:r>
            <a:r>
              <a:rPr sz="1400" spc="-15">
                <a:solidFill>
                  <a:srgbClr val="585858"/>
                </a:solidFill>
                <a:latin typeface="微软雅黑"/>
                <a:cs typeface="微软雅黑"/>
              </a:rPr>
              <a:t>化</a:t>
            </a:r>
            <a:r>
              <a:rPr sz="1400">
                <a:solidFill>
                  <a:srgbClr val="585858"/>
                </a:solidFill>
                <a:latin typeface="微软雅黑"/>
                <a:cs typeface="微软雅黑"/>
              </a:rPr>
              <a:t>，节</a:t>
            </a:r>
            <a:r>
              <a:rPr sz="1400" spc="-15">
                <a:solidFill>
                  <a:srgbClr val="585858"/>
                </a:solidFill>
                <a:latin typeface="微软雅黑"/>
                <a:cs typeface="微软雅黑"/>
              </a:rPr>
              <a:t>奏</a:t>
            </a:r>
            <a:r>
              <a:rPr sz="1400">
                <a:solidFill>
                  <a:srgbClr val="585858"/>
                </a:solidFill>
                <a:latin typeface="微软雅黑"/>
                <a:cs typeface="微软雅黑"/>
              </a:rPr>
              <a:t>逐渐</a:t>
            </a:r>
            <a:r>
              <a:rPr sz="1400" spc="-15">
                <a:solidFill>
                  <a:srgbClr val="585858"/>
                </a:solidFill>
                <a:latin typeface="微软雅黑"/>
                <a:cs typeface="微软雅黑"/>
              </a:rPr>
              <a:t>清</a:t>
            </a:r>
            <a:r>
              <a:rPr sz="1400">
                <a:solidFill>
                  <a:srgbClr val="585858"/>
                </a:solidFill>
                <a:latin typeface="微软雅黑"/>
                <a:cs typeface="微软雅黑"/>
              </a:rPr>
              <a:t>晰。</a:t>
            </a:r>
            <a:endParaRPr sz="1400">
              <a:latin typeface="微软雅黑"/>
              <a:cs typeface="微软雅黑"/>
            </a:endParaRPr>
          </a:p>
          <a:p>
            <a:pPr marL="294005" algn="ctr">
              <a:lnSpc>
                <a:spcPct val="100000"/>
              </a:lnSpc>
              <a:spcBef>
                <a:spcPts val="895"/>
              </a:spcBef>
            </a:pPr>
            <a:r>
              <a:rPr sz="1200" b="1" spc="-5">
                <a:solidFill>
                  <a:srgbClr val="585858"/>
                </a:solidFill>
                <a:latin typeface="微软雅黑"/>
                <a:cs typeface="微软雅黑"/>
              </a:rPr>
              <a:t>亿欧智库：国家数据战略布局历程</a:t>
            </a:r>
            <a:endParaRPr sz="12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1924" y="707212"/>
            <a:ext cx="11637010" cy="749300"/>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在国家政策引领、地方</a:t>
            </a:r>
            <a:r>
              <a:rPr sz="1400" spc="-15">
                <a:solidFill>
                  <a:srgbClr val="585858"/>
                </a:solidFill>
                <a:latin typeface="微软雅黑"/>
                <a:cs typeface="微软雅黑"/>
              </a:rPr>
              <a:t>试</a:t>
            </a:r>
            <a:r>
              <a:rPr sz="1400">
                <a:solidFill>
                  <a:srgbClr val="585858"/>
                </a:solidFill>
                <a:latin typeface="微软雅黑"/>
                <a:cs typeface="微软雅黑"/>
              </a:rPr>
              <a:t>点推</a:t>
            </a:r>
            <a:r>
              <a:rPr sz="1400" spc="-15">
                <a:solidFill>
                  <a:srgbClr val="585858"/>
                </a:solidFill>
                <a:latin typeface="微软雅黑"/>
                <a:cs typeface="微软雅黑"/>
              </a:rPr>
              <a:t>进</a:t>
            </a:r>
            <a:r>
              <a:rPr sz="1400">
                <a:solidFill>
                  <a:srgbClr val="585858"/>
                </a:solidFill>
                <a:latin typeface="微软雅黑"/>
                <a:cs typeface="微软雅黑"/>
              </a:rPr>
              <a:t>、企</a:t>
            </a:r>
            <a:r>
              <a:rPr sz="1400" spc="-15">
                <a:solidFill>
                  <a:srgbClr val="585858"/>
                </a:solidFill>
                <a:latin typeface="微软雅黑"/>
                <a:cs typeface="微软雅黑"/>
              </a:rPr>
              <a:t>业</a:t>
            </a:r>
            <a:r>
              <a:rPr sz="1400">
                <a:solidFill>
                  <a:srgbClr val="585858"/>
                </a:solidFill>
                <a:latin typeface="微软雅黑"/>
                <a:cs typeface="微软雅黑"/>
              </a:rPr>
              <a:t>主体</a:t>
            </a:r>
            <a:r>
              <a:rPr sz="1400" spc="-15">
                <a:solidFill>
                  <a:srgbClr val="585858"/>
                </a:solidFill>
                <a:latin typeface="微软雅黑"/>
                <a:cs typeface="微软雅黑"/>
              </a:rPr>
              <a:t>创</a:t>
            </a:r>
            <a:r>
              <a:rPr sz="1400">
                <a:solidFill>
                  <a:srgbClr val="585858"/>
                </a:solidFill>
                <a:latin typeface="微软雅黑"/>
                <a:cs typeface="微软雅黑"/>
              </a:rPr>
              <a:t>新、</a:t>
            </a:r>
            <a:r>
              <a:rPr sz="1400" spc="-15">
                <a:solidFill>
                  <a:srgbClr val="585858"/>
                </a:solidFill>
                <a:latin typeface="微软雅黑"/>
                <a:cs typeface="微软雅黑"/>
              </a:rPr>
              <a:t>关</a:t>
            </a:r>
            <a:r>
              <a:rPr sz="1400">
                <a:solidFill>
                  <a:srgbClr val="585858"/>
                </a:solidFill>
                <a:latin typeface="微软雅黑"/>
                <a:cs typeface="微软雅黑"/>
              </a:rPr>
              <a:t>键技</a:t>
            </a:r>
            <a:r>
              <a:rPr sz="1400" spc="-15">
                <a:solidFill>
                  <a:srgbClr val="585858"/>
                </a:solidFill>
                <a:latin typeface="微软雅黑"/>
                <a:cs typeface="微软雅黑"/>
              </a:rPr>
              <a:t>术</a:t>
            </a:r>
            <a:r>
              <a:rPr sz="1400">
                <a:solidFill>
                  <a:srgbClr val="585858"/>
                </a:solidFill>
                <a:latin typeface="微软雅黑"/>
                <a:cs typeface="微软雅黑"/>
              </a:rPr>
              <a:t>创新</a:t>
            </a:r>
            <a:r>
              <a:rPr sz="1400" spc="-15">
                <a:solidFill>
                  <a:srgbClr val="585858"/>
                </a:solidFill>
                <a:latin typeface="微软雅黑"/>
                <a:cs typeface="微软雅黑"/>
              </a:rPr>
              <a:t>等</a:t>
            </a:r>
            <a:r>
              <a:rPr sz="1400">
                <a:solidFill>
                  <a:srgbClr val="585858"/>
                </a:solidFill>
                <a:latin typeface="微软雅黑"/>
                <a:cs typeface="微软雅黑"/>
              </a:rPr>
              <a:t>多方</a:t>
            </a:r>
            <a:r>
              <a:rPr sz="1400" spc="-15">
                <a:solidFill>
                  <a:srgbClr val="585858"/>
                </a:solidFill>
                <a:latin typeface="微软雅黑"/>
                <a:cs typeface="微软雅黑"/>
              </a:rPr>
              <a:t>合</a:t>
            </a:r>
            <a:r>
              <a:rPr sz="1400">
                <a:solidFill>
                  <a:srgbClr val="585858"/>
                </a:solidFill>
                <a:latin typeface="微软雅黑"/>
                <a:cs typeface="微软雅黑"/>
              </a:rPr>
              <a:t>力作</a:t>
            </a:r>
            <a:r>
              <a:rPr sz="1400" spc="-15">
                <a:solidFill>
                  <a:srgbClr val="585858"/>
                </a:solidFill>
                <a:latin typeface="微软雅黑"/>
                <a:cs typeface="微软雅黑"/>
              </a:rPr>
              <a:t>用</a:t>
            </a:r>
            <a:r>
              <a:rPr sz="1400">
                <a:solidFill>
                  <a:srgbClr val="585858"/>
                </a:solidFill>
                <a:latin typeface="微软雅黑"/>
                <a:cs typeface="微软雅黑"/>
              </a:rPr>
              <a:t>下，</a:t>
            </a:r>
            <a:r>
              <a:rPr sz="1400" spc="-15">
                <a:solidFill>
                  <a:srgbClr val="585858"/>
                </a:solidFill>
                <a:latin typeface="微软雅黑"/>
                <a:cs typeface="微软雅黑"/>
              </a:rPr>
              <a:t>我</a:t>
            </a:r>
            <a:r>
              <a:rPr sz="1400">
                <a:solidFill>
                  <a:srgbClr val="585858"/>
                </a:solidFill>
                <a:latin typeface="微软雅黑"/>
                <a:cs typeface="微软雅黑"/>
              </a:rPr>
              <a:t>国数</a:t>
            </a:r>
            <a:r>
              <a:rPr sz="1400" spc="-15">
                <a:solidFill>
                  <a:srgbClr val="585858"/>
                </a:solidFill>
                <a:latin typeface="微软雅黑"/>
                <a:cs typeface="微软雅黑"/>
              </a:rPr>
              <a:t>据</a:t>
            </a:r>
            <a:r>
              <a:rPr sz="1400">
                <a:solidFill>
                  <a:srgbClr val="585858"/>
                </a:solidFill>
                <a:latin typeface="微软雅黑"/>
                <a:cs typeface="微软雅黑"/>
              </a:rPr>
              <a:t>要素</a:t>
            </a:r>
            <a:r>
              <a:rPr sz="1400" spc="-15">
                <a:solidFill>
                  <a:srgbClr val="585858"/>
                </a:solidFill>
                <a:latin typeface="微软雅黑"/>
                <a:cs typeface="微软雅黑"/>
              </a:rPr>
              <a:t>市</a:t>
            </a:r>
            <a:r>
              <a:rPr sz="1400">
                <a:solidFill>
                  <a:srgbClr val="585858"/>
                </a:solidFill>
                <a:latin typeface="微软雅黑"/>
                <a:cs typeface="微软雅黑"/>
              </a:rPr>
              <a:t>场不</a:t>
            </a:r>
            <a:r>
              <a:rPr sz="1400" spc="-15">
                <a:solidFill>
                  <a:srgbClr val="585858"/>
                </a:solidFill>
                <a:latin typeface="微软雅黑"/>
                <a:cs typeface="微软雅黑"/>
              </a:rPr>
              <a:t>断</a:t>
            </a:r>
            <a:r>
              <a:rPr sz="1400">
                <a:solidFill>
                  <a:srgbClr val="585858"/>
                </a:solidFill>
                <a:latin typeface="微软雅黑"/>
                <a:cs typeface="微软雅黑"/>
              </a:rPr>
              <a:t>探索</a:t>
            </a:r>
            <a:r>
              <a:rPr sz="1400" spc="-15">
                <a:solidFill>
                  <a:srgbClr val="585858"/>
                </a:solidFill>
                <a:latin typeface="微软雅黑"/>
                <a:cs typeface="微软雅黑"/>
              </a:rPr>
              <a:t>和</a:t>
            </a:r>
            <a:r>
              <a:rPr sz="1400">
                <a:solidFill>
                  <a:srgbClr val="585858"/>
                </a:solidFill>
                <a:latin typeface="微软雅黑"/>
                <a:cs typeface="微软雅黑"/>
              </a:rPr>
              <a:t>创新</a:t>
            </a:r>
            <a:r>
              <a:rPr sz="1400" spc="-15">
                <a:solidFill>
                  <a:srgbClr val="585858"/>
                </a:solidFill>
                <a:latin typeface="微软雅黑"/>
                <a:cs typeface="微软雅黑"/>
              </a:rPr>
              <a:t>，</a:t>
            </a:r>
            <a:r>
              <a:rPr sz="1400">
                <a:solidFill>
                  <a:srgbClr val="585858"/>
                </a:solidFill>
                <a:latin typeface="微软雅黑"/>
                <a:cs typeface="微软雅黑"/>
              </a:rPr>
              <a:t>步入</a:t>
            </a:r>
            <a:r>
              <a:rPr sz="1400" spc="-15">
                <a:solidFill>
                  <a:srgbClr val="585858"/>
                </a:solidFill>
                <a:latin typeface="微软雅黑"/>
                <a:cs typeface="微软雅黑"/>
              </a:rPr>
              <a:t>高</a:t>
            </a:r>
            <a:r>
              <a:rPr sz="1400">
                <a:solidFill>
                  <a:srgbClr val="585858"/>
                </a:solidFill>
                <a:latin typeface="微软雅黑"/>
                <a:cs typeface="微软雅黑"/>
              </a:rPr>
              <a:t>速增</a:t>
            </a:r>
            <a:r>
              <a:rPr sz="1400" spc="-15">
                <a:solidFill>
                  <a:srgbClr val="585858"/>
                </a:solidFill>
                <a:latin typeface="微软雅黑"/>
                <a:cs typeface="微软雅黑"/>
              </a:rPr>
              <a:t>长</a:t>
            </a:r>
            <a:r>
              <a:rPr sz="1400">
                <a:solidFill>
                  <a:srgbClr val="585858"/>
                </a:solidFill>
                <a:latin typeface="微软雅黑"/>
                <a:cs typeface="微软雅黑"/>
              </a:rPr>
              <a:t>阶段</a:t>
            </a:r>
            <a:r>
              <a:rPr sz="1400" spc="-15">
                <a:solidFill>
                  <a:srgbClr val="585858"/>
                </a:solidFill>
                <a:latin typeface="微软雅黑"/>
                <a:cs typeface="微软雅黑"/>
              </a:rPr>
              <a:t>。</a:t>
            </a:r>
            <a:r>
              <a:rPr sz="1400">
                <a:solidFill>
                  <a:srgbClr val="585858"/>
                </a:solidFill>
                <a:latin typeface="微软雅黑"/>
                <a:cs typeface="微软雅黑"/>
              </a:rPr>
              <a:t>预计</a:t>
            </a:r>
            <a:endParaRPr sz="1400">
              <a:latin typeface="微软雅黑"/>
              <a:cs typeface="微软雅黑"/>
            </a:endParaRPr>
          </a:p>
          <a:p>
            <a:pPr marL="241300">
              <a:lnSpc>
                <a:spcPct val="100000"/>
              </a:lnSpc>
              <a:spcBef>
                <a:spcPts val="25"/>
              </a:spcBef>
            </a:pPr>
            <a:r>
              <a:rPr sz="1400" spc="-5">
                <a:solidFill>
                  <a:srgbClr val="585858"/>
                </a:solidFill>
                <a:latin typeface="Verdana"/>
                <a:cs typeface="Verdana"/>
              </a:rPr>
              <a:t>2023</a:t>
            </a:r>
            <a:r>
              <a:rPr sz="1400">
                <a:solidFill>
                  <a:srgbClr val="585858"/>
                </a:solidFill>
                <a:latin typeface="微软雅黑"/>
                <a:cs typeface="微软雅黑"/>
              </a:rPr>
              <a:t>年数据要素市场规模可</a:t>
            </a:r>
            <a:r>
              <a:rPr sz="1400" spc="-10">
                <a:solidFill>
                  <a:srgbClr val="585858"/>
                </a:solidFill>
                <a:latin typeface="微软雅黑"/>
                <a:cs typeface="微软雅黑"/>
              </a:rPr>
              <a:t>达</a:t>
            </a:r>
            <a:r>
              <a:rPr sz="1400" spc="-5">
                <a:solidFill>
                  <a:srgbClr val="585858"/>
                </a:solidFill>
                <a:latin typeface="Verdana"/>
                <a:cs typeface="Verdana"/>
              </a:rPr>
              <a:t>1273</a:t>
            </a:r>
            <a:r>
              <a:rPr sz="1400">
                <a:solidFill>
                  <a:srgbClr val="585858"/>
                </a:solidFill>
                <a:latin typeface="微软雅黑"/>
                <a:cs typeface="微软雅黑"/>
              </a:rPr>
              <a:t>亿</a:t>
            </a:r>
            <a:r>
              <a:rPr sz="1400" spc="-15">
                <a:solidFill>
                  <a:srgbClr val="585858"/>
                </a:solidFill>
                <a:latin typeface="微软雅黑"/>
                <a:cs typeface="微软雅黑"/>
              </a:rPr>
              <a:t>元</a:t>
            </a:r>
            <a:r>
              <a:rPr sz="1400" spc="-5">
                <a:solidFill>
                  <a:srgbClr val="585858"/>
                </a:solidFill>
                <a:latin typeface="微软雅黑"/>
                <a:cs typeface="微软雅黑"/>
              </a:rPr>
              <a:t>，</a:t>
            </a:r>
            <a:r>
              <a:rPr sz="1400" spc="-5">
                <a:solidFill>
                  <a:srgbClr val="585858"/>
                </a:solidFill>
                <a:latin typeface="Verdana"/>
                <a:cs typeface="Verdana"/>
              </a:rPr>
              <a:t>2025</a:t>
            </a:r>
            <a:r>
              <a:rPr sz="1400">
                <a:solidFill>
                  <a:srgbClr val="585858"/>
                </a:solidFill>
                <a:latin typeface="微软雅黑"/>
                <a:cs typeface="微软雅黑"/>
              </a:rPr>
              <a:t>年</a:t>
            </a:r>
            <a:r>
              <a:rPr sz="1400" spc="-15">
                <a:solidFill>
                  <a:srgbClr val="585858"/>
                </a:solidFill>
                <a:latin typeface="微软雅黑"/>
                <a:cs typeface="微软雅黑"/>
              </a:rPr>
              <a:t>可</a:t>
            </a:r>
            <a:r>
              <a:rPr sz="1400">
                <a:solidFill>
                  <a:srgbClr val="585858"/>
                </a:solidFill>
                <a:latin typeface="微软雅黑"/>
                <a:cs typeface="微软雅黑"/>
              </a:rPr>
              <a:t>达</a:t>
            </a:r>
            <a:r>
              <a:rPr sz="1400" spc="-5">
                <a:solidFill>
                  <a:srgbClr val="585858"/>
                </a:solidFill>
                <a:latin typeface="Verdana"/>
                <a:cs typeface="Verdana"/>
              </a:rPr>
              <a:t>1990</a:t>
            </a:r>
            <a:r>
              <a:rPr sz="1400" spc="-15">
                <a:solidFill>
                  <a:srgbClr val="585858"/>
                </a:solidFill>
                <a:latin typeface="微软雅黑"/>
                <a:cs typeface="微软雅黑"/>
              </a:rPr>
              <a:t>亿</a:t>
            </a:r>
            <a:r>
              <a:rPr sz="1400">
                <a:solidFill>
                  <a:srgbClr val="585858"/>
                </a:solidFill>
                <a:latin typeface="微软雅黑"/>
                <a:cs typeface="微软雅黑"/>
              </a:rPr>
              <a:t>元，</a:t>
            </a:r>
            <a:r>
              <a:rPr sz="1400" spc="-15">
                <a:solidFill>
                  <a:srgbClr val="585858"/>
                </a:solidFill>
                <a:latin typeface="微软雅黑"/>
                <a:cs typeface="微软雅黑"/>
              </a:rPr>
              <a:t>年</a:t>
            </a:r>
            <a:r>
              <a:rPr sz="1400">
                <a:solidFill>
                  <a:srgbClr val="585858"/>
                </a:solidFill>
                <a:latin typeface="微软雅黑"/>
                <a:cs typeface="微软雅黑"/>
              </a:rPr>
              <a:t>复合</a:t>
            </a:r>
            <a:r>
              <a:rPr sz="1400" spc="-15">
                <a:solidFill>
                  <a:srgbClr val="585858"/>
                </a:solidFill>
                <a:latin typeface="微软雅黑"/>
                <a:cs typeface="微软雅黑"/>
              </a:rPr>
              <a:t>增</a:t>
            </a:r>
            <a:r>
              <a:rPr sz="1400">
                <a:solidFill>
                  <a:srgbClr val="585858"/>
                </a:solidFill>
                <a:latin typeface="微软雅黑"/>
                <a:cs typeface="微软雅黑"/>
              </a:rPr>
              <a:t>长率</a:t>
            </a:r>
            <a:r>
              <a:rPr sz="1400" spc="-15">
                <a:solidFill>
                  <a:srgbClr val="585858"/>
                </a:solidFill>
                <a:latin typeface="微软雅黑"/>
                <a:cs typeface="微软雅黑"/>
              </a:rPr>
              <a:t>可</a:t>
            </a:r>
            <a:r>
              <a:rPr sz="1400" spc="5">
                <a:solidFill>
                  <a:srgbClr val="585858"/>
                </a:solidFill>
                <a:latin typeface="微软雅黑"/>
                <a:cs typeface="微软雅黑"/>
              </a:rPr>
              <a:t>达</a:t>
            </a:r>
            <a:r>
              <a:rPr sz="1400" spc="-5">
                <a:solidFill>
                  <a:srgbClr val="585858"/>
                </a:solidFill>
                <a:latin typeface="Verdana"/>
                <a:cs typeface="Verdana"/>
              </a:rPr>
              <a:t>25%</a:t>
            </a:r>
            <a:r>
              <a:rPr sz="1400">
                <a:solidFill>
                  <a:srgbClr val="585858"/>
                </a:solidFill>
                <a:latin typeface="微软雅黑"/>
                <a:cs typeface="微软雅黑"/>
              </a:rPr>
              <a:t>。</a:t>
            </a:r>
            <a:endParaRPr sz="1400">
              <a:latin typeface="微软雅黑"/>
              <a:cs typeface="微软雅黑"/>
            </a:endParaRPr>
          </a:p>
          <a:p>
            <a:pPr marL="241300" indent="-228600">
              <a:lnSpc>
                <a:spcPct val="100000"/>
              </a:lnSpc>
              <a:spcBef>
                <a:spcPts val="625"/>
              </a:spcBef>
              <a:buClr>
                <a:srgbClr val="1D9ED2"/>
              </a:buClr>
              <a:buFont typeface="Wingdings"/>
              <a:buChar char=""/>
              <a:tabLst>
                <a:tab pos="241300"/>
              </a:tabLst>
            </a:pPr>
            <a:r>
              <a:rPr sz="1400">
                <a:solidFill>
                  <a:srgbClr val="585858"/>
                </a:solidFill>
                <a:latin typeface="微软雅黑"/>
                <a:cs typeface="微软雅黑"/>
              </a:rPr>
              <a:t>当前，我国数据要素市</a:t>
            </a:r>
            <a:r>
              <a:rPr sz="1400" spc="-15">
                <a:solidFill>
                  <a:srgbClr val="585858"/>
                </a:solidFill>
                <a:latin typeface="微软雅黑"/>
                <a:cs typeface="微软雅黑"/>
              </a:rPr>
              <a:t>场</a:t>
            </a:r>
            <a:r>
              <a:rPr sz="1400">
                <a:solidFill>
                  <a:srgbClr val="585858"/>
                </a:solidFill>
                <a:latin typeface="微软雅黑"/>
                <a:cs typeface="微软雅黑"/>
              </a:rPr>
              <a:t>产业</a:t>
            </a:r>
            <a:r>
              <a:rPr sz="1400" spc="-15">
                <a:solidFill>
                  <a:srgbClr val="585858"/>
                </a:solidFill>
                <a:latin typeface="微软雅黑"/>
                <a:cs typeface="微软雅黑"/>
              </a:rPr>
              <a:t>发</a:t>
            </a:r>
            <a:r>
              <a:rPr sz="1400">
                <a:solidFill>
                  <a:srgbClr val="585858"/>
                </a:solidFill>
                <a:latin typeface="微软雅黑"/>
                <a:cs typeface="微软雅黑"/>
              </a:rPr>
              <a:t>展、</a:t>
            </a:r>
            <a:r>
              <a:rPr sz="1400" spc="-15">
                <a:solidFill>
                  <a:srgbClr val="585858"/>
                </a:solidFill>
                <a:latin typeface="微软雅黑"/>
                <a:cs typeface="微软雅黑"/>
              </a:rPr>
              <a:t>技</a:t>
            </a:r>
            <a:r>
              <a:rPr sz="1400">
                <a:solidFill>
                  <a:srgbClr val="585858"/>
                </a:solidFill>
                <a:latin typeface="微软雅黑"/>
                <a:cs typeface="微软雅黑"/>
              </a:rPr>
              <a:t>术应</a:t>
            </a:r>
            <a:r>
              <a:rPr sz="1400" spc="-15">
                <a:solidFill>
                  <a:srgbClr val="585858"/>
                </a:solidFill>
                <a:latin typeface="微软雅黑"/>
                <a:cs typeface="微软雅黑"/>
              </a:rPr>
              <a:t>用</a:t>
            </a:r>
            <a:r>
              <a:rPr sz="1400">
                <a:solidFill>
                  <a:srgbClr val="585858"/>
                </a:solidFill>
                <a:latin typeface="微软雅黑"/>
                <a:cs typeface="微软雅黑"/>
              </a:rPr>
              <a:t>及流</a:t>
            </a:r>
            <a:r>
              <a:rPr sz="1400" spc="-15">
                <a:solidFill>
                  <a:srgbClr val="585858"/>
                </a:solidFill>
                <a:latin typeface="微软雅黑"/>
                <a:cs typeface="微软雅黑"/>
              </a:rPr>
              <a:t>通</a:t>
            </a:r>
            <a:r>
              <a:rPr sz="1400">
                <a:solidFill>
                  <a:srgbClr val="585858"/>
                </a:solidFill>
                <a:latin typeface="微软雅黑"/>
                <a:cs typeface="微软雅黑"/>
              </a:rPr>
              <a:t>实践</a:t>
            </a:r>
            <a:r>
              <a:rPr sz="1400" spc="-15">
                <a:solidFill>
                  <a:srgbClr val="585858"/>
                </a:solidFill>
                <a:latin typeface="微软雅黑"/>
                <a:cs typeface="微软雅黑"/>
              </a:rPr>
              <a:t>成</a:t>
            </a:r>
            <a:r>
              <a:rPr sz="1400">
                <a:solidFill>
                  <a:srgbClr val="585858"/>
                </a:solidFill>
                <a:latin typeface="微软雅黑"/>
                <a:cs typeface="微软雅黑"/>
              </a:rPr>
              <a:t>效突</a:t>
            </a:r>
            <a:r>
              <a:rPr sz="1400" spc="-15">
                <a:solidFill>
                  <a:srgbClr val="585858"/>
                </a:solidFill>
                <a:latin typeface="微软雅黑"/>
                <a:cs typeface="微软雅黑"/>
              </a:rPr>
              <a:t>显</a:t>
            </a:r>
            <a:r>
              <a:rPr sz="1400">
                <a:solidFill>
                  <a:srgbClr val="585858"/>
                </a:solidFill>
                <a:latin typeface="微软雅黑"/>
                <a:cs typeface="微软雅黑"/>
              </a:rPr>
              <a:t>。</a:t>
            </a:r>
            <a:endParaRPr sz="1400">
              <a:latin typeface="微软雅黑"/>
              <a:cs typeface="微软雅黑"/>
            </a:endParaRPr>
          </a:p>
        </p:txBody>
      </p:sp>
      <p:sp>
        <p:nvSpPr>
          <p:cNvPr id="3" name="object 3"/>
          <p:cNvSpPr txBox="1"/>
          <p:nvPr/>
        </p:nvSpPr>
        <p:spPr>
          <a:xfrm>
            <a:off x="262229" y="6544462"/>
            <a:ext cx="19685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来源：公开资料，专家访谈，亿欧智库</a:t>
            </a:r>
            <a:endParaRPr sz="900">
              <a:latin typeface="微软雅黑"/>
              <a:cs typeface="微软雅黑"/>
            </a:endParaRPr>
          </a:p>
        </p:txBody>
      </p:sp>
      <p:sp>
        <p:nvSpPr>
          <p:cNvPr id="4" name="object 4"/>
          <p:cNvSpPr txBox="1">
            <a:spLocks noGrp="1"/>
          </p:cNvSpPr>
          <p:nvPr>
            <p:ph type="title"/>
          </p:nvPr>
        </p:nvSpPr>
        <p:spPr>
          <a:xfrm>
            <a:off x="261924" y="171145"/>
            <a:ext cx="8368665" cy="331470"/>
          </a:xfrm>
          <a:prstGeom prst="rect">
            <a:avLst/>
          </a:prstGeom>
        </p:spPr>
        <p:txBody>
          <a:bodyPr vert="horz" wrap="square" lIns="0" tIns="13335" rIns="0" bIns="0" rtlCol="0">
            <a:spAutoFit/>
          </a:bodyPr>
          <a:lstStyle/>
          <a:p>
            <a:pPr marL="12700">
              <a:lnSpc>
                <a:spcPct val="100000"/>
              </a:lnSpc>
              <a:spcBef>
                <a:spcPts val="105"/>
              </a:spcBef>
            </a:pPr>
            <a:r>
              <a:rPr/>
              <a:t>1.2</a:t>
            </a:r>
            <a:r>
              <a:rPr spc="-40"/>
              <a:t> </a:t>
            </a:r>
            <a:r>
              <a:rPr/>
              <a:t>数据要素市场规模稳步扩</a:t>
            </a:r>
            <a:r>
              <a:rPr spc="-10"/>
              <a:t>张</a:t>
            </a:r>
            <a:r>
              <a:rPr/>
              <a:t>，产</a:t>
            </a:r>
            <a:r>
              <a:rPr spc="-10"/>
              <a:t>业</a:t>
            </a:r>
            <a:r>
              <a:rPr/>
              <a:t>发展</a:t>
            </a:r>
            <a:r>
              <a:rPr spc="-10"/>
              <a:t>、</a:t>
            </a:r>
            <a:r>
              <a:rPr/>
              <a:t>技术</a:t>
            </a:r>
            <a:r>
              <a:rPr spc="-10"/>
              <a:t>应</a:t>
            </a:r>
            <a:r>
              <a:rPr/>
              <a:t>用、</a:t>
            </a:r>
            <a:r>
              <a:rPr spc="-10"/>
              <a:t>流</a:t>
            </a:r>
            <a:r>
              <a:rPr/>
              <a:t>通实</a:t>
            </a:r>
            <a:r>
              <a:rPr spc="-10"/>
              <a:t>践</a:t>
            </a:r>
            <a:r>
              <a:rPr/>
              <a:t>成效</a:t>
            </a:r>
            <a:r>
              <a:rPr spc="-10"/>
              <a:t>突</a:t>
            </a:r>
            <a:r>
              <a:rPr spc="5"/>
              <a:t>显</a:t>
            </a:r>
          </a:p>
        </p:txBody>
      </p:sp>
      <p:sp>
        <p:nvSpPr>
          <p:cNvPr id="5" name="object 5"/>
          <p:cNvSpPr/>
          <p:nvPr/>
        </p:nvSpPr>
        <p:spPr>
          <a:xfrm>
            <a:off x="748283" y="4831079"/>
            <a:ext cx="361315" cy="719455"/>
          </a:xfrm>
          <a:custGeom>
            <a:rect l="l" t="t" r="r" b="b"/>
            <a:pathLst>
              <a:path w="361315" h="719454">
                <a:moveTo>
                  <a:pt x="361188" y="0"/>
                </a:moveTo>
                <a:lnTo>
                  <a:pt x="0" y="0"/>
                </a:lnTo>
                <a:lnTo>
                  <a:pt x="0" y="719328"/>
                </a:lnTo>
                <a:lnTo>
                  <a:pt x="361188" y="719328"/>
                </a:lnTo>
                <a:lnTo>
                  <a:pt x="361188" y="0"/>
                </a:lnTo>
                <a:close/>
              </a:path>
            </a:pathLst>
          </a:custGeom>
          <a:solidFill>
            <a:srgbClr val="1D9ED2"/>
          </a:solidFill>
        </p:spPr>
        <p:txBody>
          <a:bodyPr wrap="square" lIns="0" tIns="0" rIns="0" bIns="0" rtlCol="0"/>
          <a:lstStyle/>
          <a:p/>
        </p:txBody>
      </p:sp>
      <p:sp>
        <p:nvSpPr>
          <p:cNvPr id="6" name="object 6"/>
          <p:cNvSpPr/>
          <p:nvPr/>
        </p:nvSpPr>
        <p:spPr>
          <a:xfrm>
            <a:off x="1650492" y="4474464"/>
            <a:ext cx="361315" cy="1076325"/>
          </a:xfrm>
          <a:custGeom>
            <a:rect l="l" t="t" r="r" b="b"/>
            <a:pathLst>
              <a:path w="361314" h="1076325">
                <a:moveTo>
                  <a:pt x="361188" y="0"/>
                </a:moveTo>
                <a:lnTo>
                  <a:pt x="0" y="0"/>
                </a:lnTo>
                <a:lnTo>
                  <a:pt x="0" y="1075944"/>
                </a:lnTo>
                <a:lnTo>
                  <a:pt x="361188" y="1075944"/>
                </a:lnTo>
                <a:lnTo>
                  <a:pt x="361188" y="0"/>
                </a:lnTo>
                <a:close/>
              </a:path>
            </a:pathLst>
          </a:custGeom>
          <a:solidFill>
            <a:srgbClr val="1D9ED2"/>
          </a:solidFill>
        </p:spPr>
        <p:txBody>
          <a:bodyPr wrap="square" lIns="0" tIns="0" rIns="0" bIns="0" rtlCol="0"/>
          <a:lstStyle/>
          <a:p/>
        </p:txBody>
      </p:sp>
      <p:sp>
        <p:nvSpPr>
          <p:cNvPr id="7" name="object 7"/>
          <p:cNvSpPr/>
          <p:nvPr/>
        </p:nvSpPr>
        <p:spPr>
          <a:xfrm>
            <a:off x="2554223" y="4204715"/>
            <a:ext cx="360045" cy="1346200"/>
          </a:xfrm>
          <a:custGeom>
            <a:rect l="l" t="t" r="r" b="b"/>
            <a:pathLst>
              <a:path w="360044" h="1346200">
                <a:moveTo>
                  <a:pt x="359663" y="0"/>
                </a:moveTo>
                <a:lnTo>
                  <a:pt x="0" y="0"/>
                </a:lnTo>
                <a:lnTo>
                  <a:pt x="0" y="1345691"/>
                </a:lnTo>
                <a:lnTo>
                  <a:pt x="359663" y="1345691"/>
                </a:lnTo>
                <a:lnTo>
                  <a:pt x="359663" y="0"/>
                </a:lnTo>
                <a:close/>
              </a:path>
            </a:pathLst>
          </a:custGeom>
          <a:solidFill>
            <a:srgbClr val="1D9ED2"/>
          </a:solidFill>
        </p:spPr>
        <p:txBody>
          <a:bodyPr wrap="square" lIns="0" tIns="0" rIns="0" bIns="0" rtlCol="0"/>
          <a:lstStyle/>
          <a:p/>
        </p:txBody>
      </p:sp>
      <p:sp>
        <p:nvSpPr>
          <p:cNvPr id="8" name="object 8"/>
          <p:cNvSpPr/>
          <p:nvPr/>
        </p:nvSpPr>
        <p:spPr>
          <a:xfrm>
            <a:off x="3456432" y="3869435"/>
            <a:ext cx="361315" cy="1681480"/>
          </a:xfrm>
          <a:custGeom>
            <a:rect l="l" t="t" r="r" b="b"/>
            <a:pathLst>
              <a:path w="361314" h="1681479">
                <a:moveTo>
                  <a:pt x="361188" y="0"/>
                </a:moveTo>
                <a:lnTo>
                  <a:pt x="0" y="0"/>
                </a:lnTo>
                <a:lnTo>
                  <a:pt x="0" y="1680972"/>
                </a:lnTo>
                <a:lnTo>
                  <a:pt x="361188" y="1680972"/>
                </a:lnTo>
                <a:lnTo>
                  <a:pt x="361188" y="0"/>
                </a:lnTo>
                <a:close/>
              </a:path>
            </a:pathLst>
          </a:custGeom>
          <a:solidFill>
            <a:srgbClr val="1D9ED2"/>
          </a:solidFill>
        </p:spPr>
        <p:txBody>
          <a:bodyPr wrap="square" lIns="0" tIns="0" rIns="0" bIns="0" rtlCol="0"/>
          <a:lstStyle/>
          <a:p/>
        </p:txBody>
      </p:sp>
      <p:sp>
        <p:nvSpPr>
          <p:cNvPr id="9" name="object 9"/>
          <p:cNvSpPr/>
          <p:nvPr/>
        </p:nvSpPr>
        <p:spPr>
          <a:xfrm>
            <a:off x="5260847" y="2924555"/>
            <a:ext cx="361315" cy="2626360"/>
          </a:xfrm>
          <a:custGeom>
            <a:rect l="l" t="t" r="r" b="b"/>
            <a:pathLst>
              <a:path w="361314" h="2626360">
                <a:moveTo>
                  <a:pt x="361188" y="0"/>
                </a:moveTo>
                <a:lnTo>
                  <a:pt x="0" y="0"/>
                </a:lnTo>
                <a:lnTo>
                  <a:pt x="0" y="2625852"/>
                </a:lnTo>
                <a:lnTo>
                  <a:pt x="361188" y="2625852"/>
                </a:lnTo>
                <a:lnTo>
                  <a:pt x="361188" y="0"/>
                </a:lnTo>
                <a:close/>
              </a:path>
            </a:pathLst>
          </a:custGeom>
          <a:solidFill>
            <a:srgbClr val="1D9ED2"/>
          </a:solidFill>
        </p:spPr>
        <p:txBody>
          <a:bodyPr wrap="square" lIns="0" tIns="0" rIns="0" bIns="0" rtlCol="0"/>
          <a:lstStyle/>
          <a:p/>
        </p:txBody>
      </p:sp>
      <p:sp>
        <p:nvSpPr>
          <p:cNvPr id="10" name="object 10"/>
          <p:cNvSpPr/>
          <p:nvPr/>
        </p:nvSpPr>
        <p:spPr>
          <a:xfrm>
            <a:off x="478536" y="5550408"/>
            <a:ext cx="5415280" cy="0"/>
          </a:xfrm>
          <a:custGeom>
            <a:rect l="l" t="t" r="r" b="b"/>
            <a:pathLst>
              <a:path w="5415280">
                <a:moveTo>
                  <a:pt x="0" y="0"/>
                </a:moveTo>
                <a:lnTo>
                  <a:pt x="5414772" y="0"/>
                </a:lnTo>
              </a:path>
            </a:pathLst>
          </a:custGeom>
          <a:ln w="9525">
            <a:solidFill>
              <a:srgbClr val="D9D9D9"/>
            </a:solidFill>
          </a:ln>
        </p:spPr>
        <p:txBody>
          <a:bodyPr wrap="square" lIns="0" tIns="0" rIns="0" bIns="0" rtlCol="0"/>
          <a:lstStyle/>
          <a:p/>
        </p:txBody>
      </p:sp>
      <p:sp>
        <p:nvSpPr>
          <p:cNvPr id="11" name="object 11"/>
          <p:cNvSpPr/>
          <p:nvPr/>
        </p:nvSpPr>
        <p:spPr>
          <a:xfrm flipH="1">
            <a:off x="478536" y="5550408"/>
            <a:ext cx="0" cy="38100"/>
          </a:xfrm>
          <a:custGeom>
            <a:rect l="l" t="t" r="r" b="b"/>
            <a:pathLst>
              <a:path h="38100">
                <a:moveTo>
                  <a:pt x="0" y="0"/>
                </a:moveTo>
                <a:lnTo>
                  <a:pt x="0" y="38099"/>
                </a:lnTo>
              </a:path>
            </a:pathLst>
          </a:custGeom>
          <a:ln w="9525">
            <a:solidFill>
              <a:srgbClr val="D9D9D9"/>
            </a:solidFill>
          </a:ln>
        </p:spPr>
        <p:txBody>
          <a:bodyPr wrap="square" lIns="0" tIns="0" rIns="0" bIns="0" rtlCol="0"/>
          <a:lstStyle/>
          <a:p/>
        </p:txBody>
      </p:sp>
      <p:sp>
        <p:nvSpPr>
          <p:cNvPr id="12" name="object 12"/>
          <p:cNvSpPr/>
          <p:nvPr/>
        </p:nvSpPr>
        <p:spPr>
          <a:xfrm flipH="1">
            <a:off x="1380744" y="5550408"/>
            <a:ext cx="0" cy="38100"/>
          </a:xfrm>
          <a:custGeom>
            <a:rect l="l" t="t" r="r" b="b"/>
            <a:pathLst>
              <a:path h="38100">
                <a:moveTo>
                  <a:pt x="0" y="0"/>
                </a:moveTo>
                <a:lnTo>
                  <a:pt x="0" y="38099"/>
                </a:lnTo>
              </a:path>
            </a:pathLst>
          </a:custGeom>
          <a:ln w="9525">
            <a:solidFill>
              <a:srgbClr val="D9D9D9"/>
            </a:solidFill>
          </a:ln>
        </p:spPr>
        <p:txBody>
          <a:bodyPr wrap="square" lIns="0" tIns="0" rIns="0" bIns="0" rtlCol="0"/>
          <a:lstStyle/>
          <a:p/>
        </p:txBody>
      </p:sp>
      <p:sp>
        <p:nvSpPr>
          <p:cNvPr id="13" name="object 13"/>
          <p:cNvSpPr/>
          <p:nvPr/>
        </p:nvSpPr>
        <p:spPr>
          <a:xfrm flipH="1">
            <a:off x="2282951" y="5550408"/>
            <a:ext cx="0" cy="38100"/>
          </a:xfrm>
          <a:custGeom>
            <a:rect l="l" t="t" r="r" b="b"/>
            <a:pathLst>
              <a:path h="38100">
                <a:moveTo>
                  <a:pt x="0" y="0"/>
                </a:moveTo>
                <a:lnTo>
                  <a:pt x="0" y="38099"/>
                </a:lnTo>
              </a:path>
            </a:pathLst>
          </a:custGeom>
          <a:ln w="9525">
            <a:solidFill>
              <a:srgbClr val="D9D9D9"/>
            </a:solidFill>
          </a:ln>
        </p:spPr>
        <p:txBody>
          <a:bodyPr wrap="square" lIns="0" tIns="0" rIns="0" bIns="0" rtlCol="0"/>
          <a:lstStyle/>
          <a:p/>
        </p:txBody>
      </p:sp>
      <p:sp>
        <p:nvSpPr>
          <p:cNvPr id="14" name="object 14"/>
          <p:cNvSpPr/>
          <p:nvPr/>
        </p:nvSpPr>
        <p:spPr>
          <a:xfrm flipH="1">
            <a:off x="3185160" y="5550408"/>
            <a:ext cx="0" cy="38100"/>
          </a:xfrm>
          <a:custGeom>
            <a:rect l="l" t="t" r="r" b="b"/>
            <a:pathLst>
              <a:path h="38100">
                <a:moveTo>
                  <a:pt x="0" y="0"/>
                </a:moveTo>
                <a:lnTo>
                  <a:pt x="0" y="38099"/>
                </a:lnTo>
              </a:path>
            </a:pathLst>
          </a:custGeom>
          <a:ln w="9525">
            <a:solidFill>
              <a:srgbClr val="D9D9D9"/>
            </a:solidFill>
          </a:ln>
        </p:spPr>
        <p:txBody>
          <a:bodyPr wrap="square" lIns="0" tIns="0" rIns="0" bIns="0" rtlCol="0"/>
          <a:lstStyle/>
          <a:p/>
        </p:txBody>
      </p:sp>
      <p:sp>
        <p:nvSpPr>
          <p:cNvPr id="15" name="object 15"/>
          <p:cNvSpPr/>
          <p:nvPr/>
        </p:nvSpPr>
        <p:spPr>
          <a:xfrm flipH="1">
            <a:off x="4087367" y="5550408"/>
            <a:ext cx="0" cy="38100"/>
          </a:xfrm>
          <a:custGeom>
            <a:rect l="l" t="t" r="r" b="b"/>
            <a:pathLst>
              <a:path h="38100">
                <a:moveTo>
                  <a:pt x="0" y="0"/>
                </a:moveTo>
                <a:lnTo>
                  <a:pt x="0" y="38099"/>
                </a:lnTo>
              </a:path>
            </a:pathLst>
          </a:custGeom>
          <a:ln w="9525">
            <a:solidFill>
              <a:srgbClr val="D9D9D9"/>
            </a:solidFill>
          </a:ln>
        </p:spPr>
        <p:txBody>
          <a:bodyPr wrap="square" lIns="0" tIns="0" rIns="0" bIns="0" rtlCol="0"/>
          <a:lstStyle/>
          <a:p/>
        </p:txBody>
      </p:sp>
      <p:sp>
        <p:nvSpPr>
          <p:cNvPr id="16" name="object 16"/>
          <p:cNvSpPr/>
          <p:nvPr/>
        </p:nvSpPr>
        <p:spPr>
          <a:xfrm flipH="1">
            <a:off x="4991100" y="5550408"/>
            <a:ext cx="0" cy="38100"/>
          </a:xfrm>
          <a:custGeom>
            <a:rect l="l" t="t" r="r" b="b"/>
            <a:pathLst>
              <a:path h="38100">
                <a:moveTo>
                  <a:pt x="0" y="0"/>
                </a:moveTo>
                <a:lnTo>
                  <a:pt x="0" y="38099"/>
                </a:lnTo>
              </a:path>
            </a:pathLst>
          </a:custGeom>
          <a:ln w="9525">
            <a:solidFill>
              <a:srgbClr val="D9D9D9"/>
            </a:solidFill>
          </a:ln>
        </p:spPr>
        <p:txBody>
          <a:bodyPr wrap="square" lIns="0" tIns="0" rIns="0" bIns="0" rtlCol="0"/>
          <a:lstStyle/>
          <a:p/>
        </p:txBody>
      </p:sp>
      <p:sp>
        <p:nvSpPr>
          <p:cNvPr id="17" name="object 17"/>
          <p:cNvSpPr/>
          <p:nvPr/>
        </p:nvSpPr>
        <p:spPr>
          <a:xfrm flipH="1">
            <a:off x="5893308" y="5550408"/>
            <a:ext cx="0" cy="38100"/>
          </a:xfrm>
          <a:custGeom>
            <a:rect l="l" t="t" r="r" b="b"/>
            <a:pathLst>
              <a:path h="38100">
                <a:moveTo>
                  <a:pt x="0" y="0"/>
                </a:moveTo>
                <a:lnTo>
                  <a:pt x="0" y="38099"/>
                </a:lnTo>
              </a:path>
            </a:pathLst>
          </a:custGeom>
          <a:ln w="9525">
            <a:solidFill>
              <a:srgbClr val="D9D9D9"/>
            </a:solidFill>
          </a:ln>
        </p:spPr>
        <p:txBody>
          <a:bodyPr wrap="square" lIns="0" tIns="0" rIns="0" bIns="0" rtlCol="0"/>
          <a:lstStyle/>
          <a:p/>
        </p:txBody>
      </p:sp>
      <p:sp>
        <p:nvSpPr>
          <p:cNvPr id="18" name="object 18"/>
          <p:cNvSpPr txBox="1"/>
          <p:nvPr/>
        </p:nvSpPr>
        <p:spPr>
          <a:xfrm>
            <a:off x="855980" y="4577588"/>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545</a:t>
            </a:r>
            <a:endParaRPr sz="1000">
              <a:latin typeface="微软雅黑"/>
              <a:cs typeface="微软雅黑"/>
            </a:endParaRPr>
          </a:p>
        </p:txBody>
      </p:sp>
      <p:sp>
        <p:nvSpPr>
          <p:cNvPr id="19" name="object 19"/>
          <p:cNvSpPr txBox="1"/>
          <p:nvPr/>
        </p:nvSpPr>
        <p:spPr>
          <a:xfrm>
            <a:off x="1747520" y="4268470"/>
            <a:ext cx="249554"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815</a:t>
            </a:r>
            <a:endParaRPr sz="1000">
              <a:latin typeface="微软雅黑"/>
              <a:cs typeface="微软雅黑"/>
            </a:endParaRPr>
          </a:p>
        </p:txBody>
      </p:sp>
      <p:sp>
        <p:nvSpPr>
          <p:cNvPr id="20" name="object 20"/>
          <p:cNvSpPr txBox="1"/>
          <p:nvPr/>
        </p:nvSpPr>
        <p:spPr>
          <a:xfrm>
            <a:off x="2572639" y="3952494"/>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1019</a:t>
            </a:r>
            <a:endParaRPr sz="1000">
              <a:latin typeface="微软雅黑"/>
              <a:cs typeface="微软雅黑"/>
            </a:endParaRPr>
          </a:p>
        </p:txBody>
      </p:sp>
      <p:sp>
        <p:nvSpPr>
          <p:cNvPr id="21" name="object 21"/>
          <p:cNvSpPr txBox="1"/>
          <p:nvPr/>
        </p:nvSpPr>
        <p:spPr>
          <a:xfrm>
            <a:off x="3514090" y="3616197"/>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1273</a:t>
            </a:r>
            <a:endParaRPr sz="1000">
              <a:latin typeface="微软雅黑"/>
              <a:cs typeface="微软雅黑"/>
            </a:endParaRPr>
          </a:p>
        </p:txBody>
      </p:sp>
      <p:sp>
        <p:nvSpPr>
          <p:cNvPr id="22" name="object 22"/>
          <p:cNvSpPr txBox="1"/>
          <p:nvPr/>
        </p:nvSpPr>
        <p:spPr>
          <a:xfrm>
            <a:off x="5280405" y="2670429"/>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1990</a:t>
            </a:r>
            <a:endParaRPr sz="1000">
              <a:latin typeface="微软雅黑"/>
              <a:cs typeface="微软雅黑"/>
            </a:endParaRPr>
          </a:p>
        </p:txBody>
      </p:sp>
      <p:sp>
        <p:nvSpPr>
          <p:cNvPr id="23" name="object 23"/>
          <p:cNvSpPr txBox="1"/>
          <p:nvPr/>
        </p:nvSpPr>
        <p:spPr>
          <a:xfrm>
            <a:off x="767587" y="5622747"/>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2020</a:t>
            </a:r>
            <a:endParaRPr sz="1000">
              <a:latin typeface="微软雅黑"/>
              <a:cs typeface="微软雅黑"/>
            </a:endParaRPr>
          </a:p>
        </p:txBody>
      </p:sp>
      <p:sp>
        <p:nvSpPr>
          <p:cNvPr id="24" name="object 24"/>
          <p:cNvSpPr txBox="1"/>
          <p:nvPr/>
        </p:nvSpPr>
        <p:spPr>
          <a:xfrm>
            <a:off x="1670050" y="5622747"/>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2021</a:t>
            </a:r>
            <a:endParaRPr sz="1000">
              <a:latin typeface="微软雅黑"/>
              <a:cs typeface="微软雅黑"/>
            </a:endParaRPr>
          </a:p>
        </p:txBody>
      </p:sp>
      <p:sp>
        <p:nvSpPr>
          <p:cNvPr id="25" name="object 25"/>
          <p:cNvSpPr txBox="1"/>
          <p:nvPr/>
        </p:nvSpPr>
        <p:spPr>
          <a:xfrm>
            <a:off x="2572892" y="5622747"/>
            <a:ext cx="3244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2022</a:t>
            </a:r>
            <a:endParaRPr sz="1000">
              <a:latin typeface="微软雅黑"/>
              <a:cs typeface="微软雅黑"/>
            </a:endParaRPr>
          </a:p>
        </p:txBody>
      </p:sp>
      <p:sp>
        <p:nvSpPr>
          <p:cNvPr id="26" name="object 26"/>
          <p:cNvSpPr txBox="1"/>
          <p:nvPr/>
        </p:nvSpPr>
        <p:spPr>
          <a:xfrm>
            <a:off x="3440429" y="5622747"/>
            <a:ext cx="39433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2023E</a:t>
            </a:r>
            <a:endParaRPr sz="1000">
              <a:latin typeface="微软雅黑"/>
              <a:cs typeface="微软雅黑"/>
            </a:endParaRPr>
          </a:p>
        </p:txBody>
      </p:sp>
      <p:sp>
        <p:nvSpPr>
          <p:cNvPr id="27" name="object 27"/>
          <p:cNvSpPr txBox="1"/>
          <p:nvPr/>
        </p:nvSpPr>
        <p:spPr>
          <a:xfrm>
            <a:off x="5245734" y="5622747"/>
            <a:ext cx="39433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2025E</a:t>
            </a:r>
            <a:endParaRPr sz="1000">
              <a:latin typeface="微软雅黑"/>
              <a:cs typeface="微软雅黑"/>
            </a:endParaRPr>
          </a:p>
        </p:txBody>
      </p:sp>
      <p:sp>
        <p:nvSpPr>
          <p:cNvPr id="28" name="object 28"/>
          <p:cNvSpPr/>
          <p:nvPr/>
        </p:nvSpPr>
        <p:spPr>
          <a:xfrm>
            <a:off x="2913888" y="2470404"/>
            <a:ext cx="70485" cy="70485"/>
          </a:xfrm>
          <a:custGeom>
            <a:rect l="l" t="t" r="r" b="b"/>
            <a:pathLst>
              <a:path w="70485" h="70485">
                <a:moveTo>
                  <a:pt x="0" y="70103"/>
                </a:moveTo>
                <a:lnTo>
                  <a:pt x="70104" y="70103"/>
                </a:lnTo>
                <a:lnTo>
                  <a:pt x="70104" y="0"/>
                </a:lnTo>
                <a:lnTo>
                  <a:pt x="0" y="0"/>
                </a:lnTo>
                <a:lnTo>
                  <a:pt x="0" y="70103"/>
                </a:lnTo>
                <a:close/>
              </a:path>
            </a:pathLst>
          </a:custGeom>
          <a:solidFill>
            <a:srgbClr val="1D9ED2"/>
          </a:solidFill>
        </p:spPr>
        <p:txBody>
          <a:bodyPr wrap="square" lIns="0" tIns="0" rIns="0" bIns="0" rtlCol="0"/>
          <a:lstStyle/>
          <a:p/>
        </p:txBody>
      </p:sp>
      <p:sp>
        <p:nvSpPr>
          <p:cNvPr id="29" name="object 29"/>
          <p:cNvSpPr txBox="1"/>
          <p:nvPr/>
        </p:nvSpPr>
        <p:spPr>
          <a:xfrm>
            <a:off x="3001772" y="2410713"/>
            <a:ext cx="531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市场规模</a:t>
            </a:r>
            <a:endParaRPr sz="1000">
              <a:latin typeface="微软雅黑"/>
              <a:cs typeface="微软雅黑"/>
            </a:endParaRPr>
          </a:p>
        </p:txBody>
      </p:sp>
      <p:sp>
        <p:nvSpPr>
          <p:cNvPr id="30" name="object 30"/>
          <p:cNvSpPr/>
          <p:nvPr/>
        </p:nvSpPr>
        <p:spPr>
          <a:xfrm>
            <a:off x="3619500" y="2874264"/>
            <a:ext cx="1835150" cy="993775"/>
          </a:xfrm>
          <a:custGeom>
            <a:rect l="l" t="t" r="r" b="b"/>
            <a:pathLst>
              <a:path w="1835150" h="993775">
                <a:moveTo>
                  <a:pt x="1765049" y="30535"/>
                </a:moveTo>
                <a:lnTo>
                  <a:pt x="0" y="982344"/>
                </a:lnTo>
                <a:lnTo>
                  <a:pt x="6096" y="993521"/>
                </a:lnTo>
                <a:lnTo>
                  <a:pt x="1771080" y="41746"/>
                </a:lnTo>
                <a:lnTo>
                  <a:pt x="1765049" y="30535"/>
                </a:lnTo>
                <a:close/>
              </a:path>
              <a:path w="1835150" h="993775">
                <a:moveTo>
                  <a:pt x="1817916" y="24511"/>
                </a:moveTo>
                <a:lnTo>
                  <a:pt x="1776222" y="24511"/>
                </a:lnTo>
                <a:lnTo>
                  <a:pt x="1782317" y="35687"/>
                </a:lnTo>
                <a:lnTo>
                  <a:pt x="1771080" y="41746"/>
                </a:lnTo>
                <a:lnTo>
                  <a:pt x="1786127" y="69723"/>
                </a:lnTo>
                <a:lnTo>
                  <a:pt x="1817916" y="24511"/>
                </a:lnTo>
                <a:close/>
              </a:path>
              <a:path w="1835150" h="993775">
                <a:moveTo>
                  <a:pt x="1776222" y="24511"/>
                </a:moveTo>
                <a:lnTo>
                  <a:pt x="1765049" y="30535"/>
                </a:lnTo>
                <a:lnTo>
                  <a:pt x="1771080" y="41746"/>
                </a:lnTo>
                <a:lnTo>
                  <a:pt x="1782317" y="35687"/>
                </a:lnTo>
                <a:lnTo>
                  <a:pt x="1776222" y="24511"/>
                </a:lnTo>
                <a:close/>
              </a:path>
              <a:path w="1835150" h="993775">
                <a:moveTo>
                  <a:pt x="1835150" y="0"/>
                </a:moveTo>
                <a:lnTo>
                  <a:pt x="1750060" y="2666"/>
                </a:lnTo>
                <a:lnTo>
                  <a:pt x="1765049" y="30535"/>
                </a:lnTo>
                <a:lnTo>
                  <a:pt x="1776222" y="24511"/>
                </a:lnTo>
                <a:lnTo>
                  <a:pt x="1817916" y="24511"/>
                </a:lnTo>
                <a:lnTo>
                  <a:pt x="1835150" y="0"/>
                </a:lnTo>
                <a:close/>
              </a:path>
            </a:pathLst>
          </a:custGeom>
          <a:solidFill>
            <a:srgbClr val="B1B4B6"/>
          </a:solidFill>
        </p:spPr>
        <p:txBody>
          <a:bodyPr wrap="square" lIns="0" tIns="0" rIns="0" bIns="0" rtlCol="0"/>
          <a:lstStyle/>
          <a:p/>
        </p:txBody>
      </p:sp>
      <p:sp>
        <p:nvSpPr>
          <p:cNvPr id="31" name="object 31"/>
          <p:cNvSpPr txBox="1"/>
          <p:nvPr/>
        </p:nvSpPr>
        <p:spPr>
          <a:xfrm>
            <a:off x="4229861" y="3242310"/>
            <a:ext cx="737870" cy="390525"/>
          </a:xfrm>
          <a:prstGeom prst="rect">
            <a:avLst/>
          </a:prstGeom>
          <a:solidFill>
            <a:srgbClr val="FFFFFF"/>
          </a:solidFill>
          <a:ln w="19050">
            <a:solidFill>
              <a:srgbClr val="1D9ED2"/>
            </a:solidFill>
          </a:ln>
        </p:spPr>
        <p:txBody>
          <a:bodyPr vert="horz" wrap="square" lIns="0" tIns="37465" rIns="0" bIns="0" rtlCol="0">
            <a:spAutoFit/>
          </a:bodyPr>
          <a:lstStyle/>
          <a:p>
            <a:pPr marL="194310">
              <a:lnSpc>
                <a:spcPct val="100000"/>
              </a:lnSpc>
              <a:spcBef>
                <a:spcPts val="295"/>
              </a:spcBef>
            </a:pPr>
            <a:r>
              <a:rPr sz="1000" spc="-5">
                <a:solidFill>
                  <a:srgbClr val="585858"/>
                </a:solidFill>
                <a:latin typeface="微软雅黑"/>
                <a:cs typeface="微软雅黑"/>
              </a:rPr>
              <a:t>CAGR</a:t>
            </a:r>
            <a:endParaRPr sz="1000">
              <a:latin typeface="微软雅黑"/>
              <a:cs typeface="微软雅黑"/>
            </a:endParaRPr>
          </a:p>
          <a:p>
            <a:pPr marL="238125">
              <a:lnSpc>
                <a:spcPct val="100000"/>
              </a:lnSpc>
            </a:pPr>
            <a:r>
              <a:rPr sz="1000" spc="-5">
                <a:solidFill>
                  <a:srgbClr val="585858"/>
                </a:solidFill>
                <a:latin typeface="微软雅黑"/>
                <a:cs typeface="微软雅黑"/>
              </a:rPr>
              <a:t>25%</a:t>
            </a:r>
            <a:endParaRPr sz="1000">
              <a:latin typeface="微软雅黑"/>
              <a:cs typeface="微软雅黑"/>
            </a:endParaRPr>
          </a:p>
        </p:txBody>
      </p:sp>
      <p:sp>
        <p:nvSpPr>
          <p:cNvPr id="32" name="object 32"/>
          <p:cNvSpPr txBox="1"/>
          <p:nvPr/>
        </p:nvSpPr>
        <p:spPr>
          <a:xfrm>
            <a:off x="4439158" y="3966464"/>
            <a:ext cx="27241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微软雅黑"/>
                <a:cs typeface="微软雅黑"/>
              </a:rPr>
              <a:t>……</a:t>
            </a:r>
            <a:endParaRPr sz="1200">
              <a:latin typeface="微软雅黑"/>
              <a:cs typeface="微软雅黑"/>
            </a:endParaRPr>
          </a:p>
        </p:txBody>
      </p:sp>
      <p:sp>
        <p:nvSpPr>
          <p:cNvPr id="33" name="object 33"/>
          <p:cNvSpPr txBox="1"/>
          <p:nvPr/>
        </p:nvSpPr>
        <p:spPr>
          <a:xfrm>
            <a:off x="4410202" y="5555081"/>
            <a:ext cx="27241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微软雅黑"/>
                <a:cs typeface="微软雅黑"/>
              </a:rPr>
              <a:t>……</a:t>
            </a:r>
            <a:endParaRPr sz="1200">
              <a:latin typeface="微软雅黑"/>
              <a:cs typeface="微软雅黑"/>
            </a:endParaRPr>
          </a:p>
        </p:txBody>
      </p:sp>
      <p:sp>
        <p:nvSpPr>
          <p:cNvPr id="34" name="object 34"/>
          <p:cNvSpPr txBox="1"/>
          <p:nvPr/>
        </p:nvSpPr>
        <p:spPr>
          <a:xfrm>
            <a:off x="1250086" y="1921890"/>
            <a:ext cx="3964304"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a:t>
            </a:r>
            <a:r>
              <a:rPr sz="1200" b="1" spc="-5">
                <a:solidFill>
                  <a:srgbClr val="585858"/>
                </a:solidFill>
                <a:latin typeface="微软雅黑"/>
                <a:cs typeface="微软雅黑"/>
              </a:rPr>
              <a:t>：</a:t>
            </a:r>
            <a:r>
              <a:rPr sz="1200" b="1" spc="-5">
                <a:solidFill>
                  <a:srgbClr val="585858"/>
                </a:solidFill>
                <a:latin typeface="Verdana"/>
                <a:cs typeface="Verdana"/>
              </a:rPr>
              <a:t>2020-2025E</a:t>
            </a:r>
            <a:r>
              <a:rPr sz="1200" b="1">
                <a:solidFill>
                  <a:srgbClr val="585858"/>
                </a:solidFill>
                <a:latin typeface="微软雅黑"/>
                <a:cs typeface="微软雅黑"/>
              </a:rPr>
              <a:t>中国数据要素市场规模（亿元）</a:t>
            </a:r>
            <a:endParaRPr sz="1200">
              <a:latin typeface="微软雅黑"/>
              <a:cs typeface="微软雅黑"/>
            </a:endParaRPr>
          </a:p>
        </p:txBody>
      </p:sp>
      <p:sp>
        <p:nvSpPr>
          <p:cNvPr id="35" name="object 35"/>
          <p:cNvSpPr/>
          <p:nvPr/>
        </p:nvSpPr>
        <p:spPr>
          <a:xfrm>
            <a:off x="6326070" y="2417022"/>
            <a:ext cx="538702" cy="538702"/>
          </a:xfrm>
          <a:prstGeom prst="rect">
            <a:avLst/>
          </a:prstGeom>
          <a:blipFill>
            <a:blip r:embed="rId2"/>
            <a:stretch>
              <a:fillRect/>
            </a:stretch>
          </a:blipFill>
        </p:spPr>
        <p:txBody>
          <a:bodyPr wrap="square" lIns="0" tIns="0" rIns="0" bIns="0" rtlCol="0"/>
          <a:lstStyle/>
          <a:p/>
        </p:txBody>
      </p:sp>
      <p:sp>
        <p:nvSpPr>
          <p:cNvPr id="36" name="object 36"/>
          <p:cNvSpPr/>
          <p:nvPr/>
        </p:nvSpPr>
        <p:spPr>
          <a:xfrm>
            <a:off x="6297167" y="2514600"/>
            <a:ext cx="360045" cy="360045"/>
          </a:xfrm>
          <a:custGeom>
            <a:rect l="l" t="t" r="r" b="b"/>
            <a:pathLst>
              <a:path w="360045" h="360044">
                <a:moveTo>
                  <a:pt x="179832" y="0"/>
                </a:moveTo>
                <a:lnTo>
                  <a:pt x="132027" y="6424"/>
                </a:lnTo>
                <a:lnTo>
                  <a:pt x="89069" y="24553"/>
                </a:lnTo>
                <a:lnTo>
                  <a:pt x="52673" y="52673"/>
                </a:lnTo>
                <a:lnTo>
                  <a:pt x="24553" y="89069"/>
                </a:lnTo>
                <a:lnTo>
                  <a:pt x="6424" y="132027"/>
                </a:lnTo>
                <a:lnTo>
                  <a:pt x="0" y="179832"/>
                </a:lnTo>
                <a:lnTo>
                  <a:pt x="6424" y="227636"/>
                </a:lnTo>
                <a:lnTo>
                  <a:pt x="24553" y="270594"/>
                </a:lnTo>
                <a:lnTo>
                  <a:pt x="52673" y="306990"/>
                </a:lnTo>
                <a:lnTo>
                  <a:pt x="89069" y="335110"/>
                </a:lnTo>
                <a:lnTo>
                  <a:pt x="132027" y="353239"/>
                </a:lnTo>
                <a:lnTo>
                  <a:pt x="179832" y="359663"/>
                </a:lnTo>
                <a:lnTo>
                  <a:pt x="227636" y="353239"/>
                </a:lnTo>
                <a:lnTo>
                  <a:pt x="270594" y="335110"/>
                </a:lnTo>
                <a:lnTo>
                  <a:pt x="306990" y="306990"/>
                </a:lnTo>
                <a:lnTo>
                  <a:pt x="335110" y="270594"/>
                </a:lnTo>
                <a:lnTo>
                  <a:pt x="353239" y="227636"/>
                </a:lnTo>
                <a:lnTo>
                  <a:pt x="359663" y="179832"/>
                </a:lnTo>
                <a:lnTo>
                  <a:pt x="353239" y="132027"/>
                </a:lnTo>
                <a:lnTo>
                  <a:pt x="335110" y="89069"/>
                </a:lnTo>
                <a:lnTo>
                  <a:pt x="306990" y="52673"/>
                </a:lnTo>
                <a:lnTo>
                  <a:pt x="270594" y="24553"/>
                </a:lnTo>
                <a:lnTo>
                  <a:pt x="227636" y="6424"/>
                </a:lnTo>
                <a:lnTo>
                  <a:pt x="179832" y="0"/>
                </a:lnTo>
                <a:close/>
              </a:path>
            </a:pathLst>
          </a:custGeom>
          <a:solidFill>
            <a:srgbClr val="1C9ED2"/>
          </a:solidFill>
        </p:spPr>
        <p:txBody>
          <a:bodyPr wrap="square" lIns="0" tIns="0" rIns="0" bIns="0" rtlCol="0"/>
          <a:lstStyle/>
          <a:p/>
        </p:txBody>
      </p:sp>
      <p:sp>
        <p:nvSpPr>
          <p:cNvPr id="37" name="object 37"/>
          <p:cNvSpPr txBox="1"/>
          <p:nvPr/>
        </p:nvSpPr>
        <p:spPr>
          <a:xfrm>
            <a:off x="6859523" y="2337816"/>
            <a:ext cx="4970145" cy="954405"/>
          </a:xfrm>
          <a:prstGeom prst="rect">
            <a:avLst/>
          </a:prstGeom>
          <a:solidFill>
            <a:srgbClr val="E9E9EA">
              <a:alpha val="39999"/>
            </a:srgbClr>
          </a:solidFill>
        </p:spPr>
        <p:txBody>
          <a:bodyPr vert="horz" wrap="square" lIns="0" tIns="133350" rIns="0" bIns="0" rtlCol="0">
            <a:spAutoFit/>
          </a:bodyPr>
          <a:lstStyle/>
          <a:p>
            <a:pPr marL="92075" marR="145415" algn="just">
              <a:lnSpc>
                <a:spcPct val="120100"/>
              </a:lnSpc>
              <a:spcBef>
                <a:spcPts val="1050"/>
              </a:spcBef>
            </a:pPr>
            <a:r>
              <a:rPr sz="1200" b="1">
                <a:solidFill>
                  <a:srgbClr val="1D9ED2"/>
                </a:solidFill>
                <a:latin typeface="微软雅黑"/>
                <a:cs typeface="微软雅黑"/>
              </a:rPr>
              <a:t>产业发展</a:t>
            </a:r>
            <a:r>
              <a:rPr sz="1200">
                <a:solidFill>
                  <a:srgbClr val="585858"/>
                </a:solidFill>
                <a:latin typeface="微软雅黑"/>
                <a:cs typeface="微软雅黑"/>
              </a:rPr>
              <a:t>：全国数据交易机构逐步升级优化，服务模式和服务内容不断 创新，各地围绕数据要素市场培育的路径和模式各具特色，数据要素市 场交易机构、运营体系、保障机制初具雏形。</a:t>
            </a:r>
            <a:endParaRPr sz="1200">
              <a:latin typeface="微软雅黑"/>
              <a:cs typeface="微软雅黑"/>
            </a:endParaRPr>
          </a:p>
        </p:txBody>
      </p:sp>
      <p:sp>
        <p:nvSpPr>
          <p:cNvPr id="38" name="object 38"/>
          <p:cNvSpPr/>
          <p:nvPr/>
        </p:nvSpPr>
        <p:spPr>
          <a:xfrm>
            <a:off x="6358128" y="2561844"/>
            <a:ext cx="239268" cy="252983"/>
          </a:xfrm>
          <a:prstGeom prst="rect">
            <a:avLst/>
          </a:prstGeom>
          <a:blipFill>
            <a:blip r:embed="rId3"/>
            <a:stretch>
              <a:fillRect/>
            </a:stretch>
          </a:blipFill>
        </p:spPr>
        <p:txBody>
          <a:bodyPr wrap="square" lIns="0" tIns="0" rIns="0" bIns="0" rtlCol="0"/>
          <a:lstStyle/>
          <a:p/>
        </p:txBody>
      </p:sp>
      <p:sp>
        <p:nvSpPr>
          <p:cNvPr id="39" name="object 39"/>
          <p:cNvSpPr/>
          <p:nvPr/>
        </p:nvSpPr>
        <p:spPr>
          <a:xfrm>
            <a:off x="6336738" y="3718518"/>
            <a:ext cx="538702" cy="538702"/>
          </a:xfrm>
          <a:prstGeom prst="rect">
            <a:avLst/>
          </a:prstGeom>
          <a:blipFill>
            <a:blip r:embed="rId2"/>
            <a:stretch>
              <a:fillRect/>
            </a:stretch>
          </a:blipFill>
        </p:spPr>
        <p:txBody>
          <a:bodyPr wrap="square" lIns="0" tIns="0" rIns="0" bIns="0" rtlCol="0"/>
          <a:lstStyle/>
          <a:p/>
        </p:txBody>
      </p:sp>
      <p:sp>
        <p:nvSpPr>
          <p:cNvPr id="40" name="object 40"/>
          <p:cNvSpPr/>
          <p:nvPr/>
        </p:nvSpPr>
        <p:spPr>
          <a:xfrm>
            <a:off x="6307835" y="3816096"/>
            <a:ext cx="360045" cy="360045"/>
          </a:xfrm>
          <a:custGeom>
            <a:rect l="l" t="t" r="r" b="b"/>
            <a:pathLst>
              <a:path w="360045" h="360045">
                <a:moveTo>
                  <a:pt x="179831" y="0"/>
                </a:moveTo>
                <a:lnTo>
                  <a:pt x="132027" y="6424"/>
                </a:lnTo>
                <a:lnTo>
                  <a:pt x="89069" y="24553"/>
                </a:lnTo>
                <a:lnTo>
                  <a:pt x="52673" y="52673"/>
                </a:lnTo>
                <a:lnTo>
                  <a:pt x="24553" y="89069"/>
                </a:lnTo>
                <a:lnTo>
                  <a:pt x="6424" y="132027"/>
                </a:lnTo>
                <a:lnTo>
                  <a:pt x="0" y="179831"/>
                </a:lnTo>
                <a:lnTo>
                  <a:pt x="6424" y="227636"/>
                </a:lnTo>
                <a:lnTo>
                  <a:pt x="24553" y="270594"/>
                </a:lnTo>
                <a:lnTo>
                  <a:pt x="52673" y="306990"/>
                </a:lnTo>
                <a:lnTo>
                  <a:pt x="89069" y="335110"/>
                </a:lnTo>
                <a:lnTo>
                  <a:pt x="132027" y="353239"/>
                </a:lnTo>
                <a:lnTo>
                  <a:pt x="179831" y="359663"/>
                </a:lnTo>
                <a:lnTo>
                  <a:pt x="227636" y="353239"/>
                </a:lnTo>
                <a:lnTo>
                  <a:pt x="270594" y="335110"/>
                </a:lnTo>
                <a:lnTo>
                  <a:pt x="306990" y="306990"/>
                </a:lnTo>
                <a:lnTo>
                  <a:pt x="335110" y="270594"/>
                </a:lnTo>
                <a:lnTo>
                  <a:pt x="353239" y="227636"/>
                </a:lnTo>
                <a:lnTo>
                  <a:pt x="359663" y="179831"/>
                </a:lnTo>
                <a:lnTo>
                  <a:pt x="353239" y="132027"/>
                </a:lnTo>
                <a:lnTo>
                  <a:pt x="335110" y="89069"/>
                </a:lnTo>
                <a:lnTo>
                  <a:pt x="306990" y="52673"/>
                </a:lnTo>
                <a:lnTo>
                  <a:pt x="270594" y="24553"/>
                </a:lnTo>
                <a:lnTo>
                  <a:pt x="227636" y="6424"/>
                </a:lnTo>
                <a:lnTo>
                  <a:pt x="179831" y="0"/>
                </a:lnTo>
                <a:close/>
              </a:path>
            </a:pathLst>
          </a:custGeom>
          <a:solidFill>
            <a:srgbClr val="1C9ED2"/>
          </a:solidFill>
        </p:spPr>
        <p:txBody>
          <a:bodyPr wrap="square" lIns="0" tIns="0" rIns="0" bIns="0" rtlCol="0"/>
          <a:lstStyle/>
          <a:p/>
        </p:txBody>
      </p:sp>
      <p:sp>
        <p:nvSpPr>
          <p:cNvPr id="41" name="object 41"/>
          <p:cNvSpPr txBox="1"/>
          <p:nvPr/>
        </p:nvSpPr>
        <p:spPr>
          <a:xfrm>
            <a:off x="6859523" y="3774947"/>
            <a:ext cx="4970145" cy="669290"/>
          </a:xfrm>
          <a:prstGeom prst="rect">
            <a:avLst/>
          </a:prstGeom>
          <a:solidFill>
            <a:srgbClr val="E9E9EA">
              <a:alpha val="39999"/>
            </a:srgbClr>
          </a:solidFill>
        </p:spPr>
        <p:txBody>
          <a:bodyPr vert="horz" wrap="square" lIns="0" tIns="100965" rIns="0" bIns="0" rtlCol="0">
            <a:spAutoFit/>
          </a:bodyPr>
          <a:lstStyle/>
          <a:p>
            <a:pPr marL="92075" marR="145415">
              <a:lnSpc>
                <a:spcPct val="120200"/>
              </a:lnSpc>
              <a:spcBef>
                <a:spcPts val="795"/>
              </a:spcBef>
            </a:pPr>
            <a:r>
              <a:rPr sz="1200" b="1">
                <a:solidFill>
                  <a:srgbClr val="1D9ED2"/>
                </a:solidFill>
                <a:latin typeface="微软雅黑"/>
                <a:cs typeface="微软雅黑"/>
              </a:rPr>
              <a:t>技术应用</a:t>
            </a:r>
            <a:r>
              <a:rPr sz="1200">
                <a:solidFill>
                  <a:srgbClr val="585858"/>
                </a:solidFill>
                <a:latin typeface="微软雅黑"/>
                <a:cs typeface="微软雅黑"/>
              </a:rPr>
              <a:t>：隐私计算技术从“产学研”向行业案例落地，并与区块链等 技术进一步融合，在数据确权、计量、监管等方面实现了场景化应用。</a:t>
            </a:r>
            <a:endParaRPr sz="1200">
              <a:latin typeface="微软雅黑"/>
              <a:cs typeface="微软雅黑"/>
            </a:endParaRPr>
          </a:p>
        </p:txBody>
      </p:sp>
      <p:sp>
        <p:nvSpPr>
          <p:cNvPr id="42" name="object 42"/>
          <p:cNvSpPr/>
          <p:nvPr/>
        </p:nvSpPr>
        <p:spPr>
          <a:xfrm>
            <a:off x="6360667" y="3862832"/>
            <a:ext cx="252476" cy="251968"/>
          </a:xfrm>
          <a:prstGeom prst="rect">
            <a:avLst/>
          </a:prstGeom>
          <a:blipFill>
            <a:blip r:embed="rId4"/>
            <a:stretch>
              <a:fillRect/>
            </a:stretch>
          </a:blipFill>
        </p:spPr>
        <p:txBody>
          <a:bodyPr wrap="square" lIns="0" tIns="0" rIns="0" bIns="0" rtlCol="0"/>
          <a:lstStyle/>
          <a:p/>
        </p:txBody>
      </p:sp>
      <p:sp>
        <p:nvSpPr>
          <p:cNvPr id="43" name="object 43"/>
          <p:cNvSpPr/>
          <p:nvPr/>
        </p:nvSpPr>
        <p:spPr>
          <a:xfrm>
            <a:off x="6326070" y="4984949"/>
            <a:ext cx="538702" cy="538702"/>
          </a:xfrm>
          <a:prstGeom prst="rect">
            <a:avLst/>
          </a:prstGeom>
          <a:blipFill>
            <a:blip r:embed="rId2"/>
            <a:stretch>
              <a:fillRect/>
            </a:stretch>
          </a:blipFill>
        </p:spPr>
        <p:txBody>
          <a:bodyPr wrap="square" lIns="0" tIns="0" rIns="0" bIns="0" rtlCol="0"/>
          <a:lstStyle/>
          <a:p/>
        </p:txBody>
      </p:sp>
      <p:sp>
        <p:nvSpPr>
          <p:cNvPr id="44" name="object 44"/>
          <p:cNvSpPr/>
          <p:nvPr/>
        </p:nvSpPr>
        <p:spPr>
          <a:xfrm>
            <a:off x="6297167" y="5082540"/>
            <a:ext cx="360045" cy="360045"/>
          </a:xfrm>
          <a:custGeom>
            <a:rect l="l" t="t" r="r" b="b"/>
            <a:pathLst>
              <a:path w="360045" h="360045">
                <a:moveTo>
                  <a:pt x="179832" y="0"/>
                </a:moveTo>
                <a:lnTo>
                  <a:pt x="132027" y="6424"/>
                </a:lnTo>
                <a:lnTo>
                  <a:pt x="89069" y="24553"/>
                </a:lnTo>
                <a:lnTo>
                  <a:pt x="52673" y="52673"/>
                </a:lnTo>
                <a:lnTo>
                  <a:pt x="24553" y="89069"/>
                </a:lnTo>
                <a:lnTo>
                  <a:pt x="6424" y="132027"/>
                </a:lnTo>
                <a:lnTo>
                  <a:pt x="0" y="179832"/>
                </a:lnTo>
                <a:lnTo>
                  <a:pt x="6424" y="227636"/>
                </a:lnTo>
                <a:lnTo>
                  <a:pt x="24553" y="270594"/>
                </a:lnTo>
                <a:lnTo>
                  <a:pt x="52673" y="306990"/>
                </a:lnTo>
                <a:lnTo>
                  <a:pt x="89069" y="335110"/>
                </a:lnTo>
                <a:lnTo>
                  <a:pt x="132027" y="353239"/>
                </a:lnTo>
                <a:lnTo>
                  <a:pt x="179832" y="359664"/>
                </a:lnTo>
                <a:lnTo>
                  <a:pt x="227636" y="353239"/>
                </a:lnTo>
                <a:lnTo>
                  <a:pt x="270594" y="335110"/>
                </a:lnTo>
                <a:lnTo>
                  <a:pt x="306990" y="306990"/>
                </a:lnTo>
                <a:lnTo>
                  <a:pt x="335110" y="270594"/>
                </a:lnTo>
                <a:lnTo>
                  <a:pt x="353239" y="227636"/>
                </a:lnTo>
                <a:lnTo>
                  <a:pt x="359663" y="179832"/>
                </a:lnTo>
                <a:lnTo>
                  <a:pt x="353239" y="132027"/>
                </a:lnTo>
                <a:lnTo>
                  <a:pt x="335110" y="89069"/>
                </a:lnTo>
                <a:lnTo>
                  <a:pt x="306990" y="52673"/>
                </a:lnTo>
                <a:lnTo>
                  <a:pt x="270594" y="24553"/>
                </a:lnTo>
                <a:lnTo>
                  <a:pt x="227636" y="6424"/>
                </a:lnTo>
                <a:lnTo>
                  <a:pt x="179832" y="0"/>
                </a:lnTo>
                <a:close/>
              </a:path>
            </a:pathLst>
          </a:custGeom>
          <a:solidFill>
            <a:srgbClr val="1C9ED2"/>
          </a:solidFill>
        </p:spPr>
        <p:txBody>
          <a:bodyPr wrap="square" lIns="0" tIns="0" rIns="0" bIns="0" rtlCol="0"/>
          <a:lstStyle/>
          <a:p/>
        </p:txBody>
      </p:sp>
      <p:sp>
        <p:nvSpPr>
          <p:cNvPr id="45" name="object 45"/>
          <p:cNvSpPr txBox="1"/>
          <p:nvPr/>
        </p:nvSpPr>
        <p:spPr>
          <a:xfrm>
            <a:off x="6848856" y="5041391"/>
            <a:ext cx="4971415" cy="998219"/>
          </a:xfrm>
          <a:prstGeom prst="rect">
            <a:avLst/>
          </a:prstGeom>
          <a:solidFill>
            <a:srgbClr val="E9E9EA">
              <a:alpha val="39999"/>
            </a:srgbClr>
          </a:solidFill>
        </p:spPr>
        <p:txBody>
          <a:bodyPr vert="horz" wrap="square" lIns="0" tIns="46990" rIns="0" bIns="0" rtlCol="0">
            <a:spAutoFit/>
          </a:bodyPr>
          <a:lstStyle/>
          <a:p>
            <a:pPr marL="92710" marR="146050" algn="just">
              <a:lnSpc>
                <a:spcPct val="120000"/>
              </a:lnSpc>
              <a:spcBef>
                <a:spcPts val="370"/>
              </a:spcBef>
            </a:pPr>
            <a:r>
              <a:rPr sz="1200" b="1">
                <a:solidFill>
                  <a:srgbClr val="1D9ED2"/>
                </a:solidFill>
                <a:latin typeface="微软雅黑"/>
                <a:cs typeface="微软雅黑"/>
              </a:rPr>
              <a:t>流通实践</a:t>
            </a:r>
            <a:r>
              <a:rPr sz="1200">
                <a:solidFill>
                  <a:srgbClr val="585858"/>
                </a:solidFill>
                <a:latin typeface="微软雅黑"/>
                <a:cs typeface="微软雅黑"/>
              </a:rPr>
              <a:t>：数据资源基础较好的领域及行业基于先期优势，不断探索流 通模式和技术手段创新。如以平台数据采集汇聚为特色的互联网数据流 通利用、以行业数据流通交易平台为载体的强实时、高精度、高质量数 据产品定制化服务等。</a:t>
            </a:r>
            <a:endParaRPr sz="1200">
              <a:latin typeface="微软雅黑"/>
              <a:cs typeface="微软雅黑"/>
            </a:endParaRPr>
          </a:p>
        </p:txBody>
      </p:sp>
      <p:sp>
        <p:nvSpPr>
          <p:cNvPr id="46" name="object 46"/>
          <p:cNvSpPr/>
          <p:nvPr/>
        </p:nvSpPr>
        <p:spPr>
          <a:xfrm>
            <a:off x="6353593" y="5129276"/>
            <a:ext cx="248259" cy="252476"/>
          </a:xfrm>
          <a:prstGeom prst="rect">
            <a:avLst/>
          </a:prstGeom>
          <a:blipFill>
            <a:blip r:embed="rId5"/>
            <a:stretch>
              <a:fillRect/>
            </a:stretch>
          </a:blipFill>
        </p:spPr>
        <p:txBody>
          <a:bodyPr wrap="square" lIns="0" tIns="0" rIns="0" bIns="0" rtlCol="0"/>
          <a:lstStyle/>
          <a:p/>
        </p:txBody>
      </p:sp>
      <p:sp>
        <p:nvSpPr>
          <p:cNvPr id="47" name="object 47"/>
          <p:cNvSpPr txBox="1"/>
          <p:nvPr/>
        </p:nvSpPr>
        <p:spPr>
          <a:xfrm>
            <a:off x="7690866" y="1930400"/>
            <a:ext cx="26162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亿欧智库：中国数据要素市场发展现状</a:t>
            </a:r>
            <a:endParaRPr sz="1200">
              <a:latin typeface="微软雅黑"/>
              <a:cs typeface="微软雅黑"/>
            </a:endParaRPr>
          </a:p>
        </p:txBody>
      </p:sp>
      <p:sp>
        <p:nvSpPr>
          <p:cNvPr id="48" name="object 48"/>
          <p:cNvSpPr txBox="1"/>
          <p:nvPr/>
        </p:nvSpPr>
        <p:spPr>
          <a:xfrm>
            <a:off x="11849861" y="6559702"/>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6</a:t>
            </a:r>
            <a:endParaRPr sz="9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2229" y="6544462"/>
            <a:ext cx="1397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来源：公开资料，亿欧智库</a:t>
            </a:r>
            <a:endParaRPr sz="900">
              <a:latin typeface="微软雅黑"/>
              <a:cs typeface="微软雅黑"/>
            </a:endParaRPr>
          </a:p>
        </p:txBody>
      </p:sp>
      <p:sp>
        <p:nvSpPr>
          <p:cNvPr id="3" name="object 3"/>
          <p:cNvSpPr txBox="1">
            <a:spLocks noGrp="1"/>
          </p:cNvSpPr>
          <p:nvPr>
            <p:ph type="title"/>
          </p:nvPr>
        </p:nvSpPr>
        <p:spPr>
          <a:xfrm>
            <a:off x="261924" y="171145"/>
            <a:ext cx="8115300" cy="331470"/>
          </a:xfrm>
          <a:prstGeom prst="rect">
            <a:avLst/>
          </a:prstGeom>
        </p:spPr>
        <p:txBody>
          <a:bodyPr vert="horz" wrap="square" lIns="0" tIns="13335" rIns="0" bIns="0" rtlCol="0">
            <a:spAutoFit/>
          </a:bodyPr>
          <a:lstStyle/>
          <a:p>
            <a:pPr marL="12700">
              <a:lnSpc>
                <a:spcPct val="100000"/>
              </a:lnSpc>
              <a:spcBef>
                <a:spcPts val="105"/>
              </a:spcBef>
            </a:pPr>
            <a:r>
              <a:rPr/>
              <a:t>1.3</a:t>
            </a:r>
            <a:r>
              <a:rPr spc="-40"/>
              <a:t> </a:t>
            </a:r>
            <a:r>
              <a:rPr/>
              <a:t>经基础设施与政策措施促</a:t>
            </a:r>
            <a:r>
              <a:rPr spc="-10"/>
              <a:t>进</a:t>
            </a:r>
            <a:r>
              <a:rPr/>
              <a:t>供需</a:t>
            </a:r>
            <a:r>
              <a:rPr spc="-10"/>
              <a:t>方</a:t>
            </a:r>
            <a:r>
              <a:rPr/>
              <a:t>价值</a:t>
            </a:r>
            <a:r>
              <a:rPr spc="-10"/>
              <a:t>创</a:t>
            </a:r>
            <a:r>
              <a:rPr/>
              <a:t>造与</a:t>
            </a:r>
            <a:r>
              <a:rPr spc="-10"/>
              <a:t>交</a:t>
            </a:r>
            <a:r>
              <a:rPr/>
              <a:t>换的</a:t>
            </a:r>
            <a:r>
              <a:rPr spc="-10"/>
              <a:t>数</a:t>
            </a:r>
            <a:r>
              <a:rPr/>
              <a:t>据要</a:t>
            </a:r>
            <a:r>
              <a:rPr spc="-10"/>
              <a:t>素</a:t>
            </a:r>
            <a:r>
              <a:rPr/>
              <a:t>市场化</a:t>
            </a:r>
          </a:p>
        </p:txBody>
      </p:sp>
      <p:sp>
        <p:nvSpPr>
          <p:cNvPr id="4" name="object 4"/>
          <p:cNvSpPr/>
          <p:nvPr/>
        </p:nvSpPr>
        <p:spPr>
          <a:xfrm>
            <a:off x="6103620" y="4747259"/>
            <a:ext cx="5918200" cy="683260"/>
          </a:xfrm>
          <a:custGeom>
            <a:rect l="l" t="t" r="r" b="b"/>
            <a:pathLst>
              <a:path w="5918200" h="683260">
                <a:moveTo>
                  <a:pt x="0" y="682751"/>
                </a:moveTo>
                <a:lnTo>
                  <a:pt x="5917691" y="682751"/>
                </a:lnTo>
                <a:lnTo>
                  <a:pt x="5917691" y="0"/>
                </a:lnTo>
                <a:lnTo>
                  <a:pt x="0" y="0"/>
                </a:lnTo>
                <a:lnTo>
                  <a:pt x="0" y="682751"/>
                </a:lnTo>
                <a:close/>
              </a:path>
            </a:pathLst>
          </a:custGeom>
          <a:solidFill>
            <a:srgbClr val="E9E9EA">
              <a:alpha val="39999"/>
            </a:srgbClr>
          </a:solidFill>
        </p:spPr>
        <p:txBody>
          <a:bodyPr wrap="square" lIns="0" tIns="0" rIns="0" bIns="0" rtlCol="0"/>
          <a:lstStyle/>
          <a:p/>
        </p:txBody>
      </p:sp>
      <p:sp>
        <p:nvSpPr>
          <p:cNvPr id="5" name="object 5"/>
          <p:cNvSpPr/>
          <p:nvPr/>
        </p:nvSpPr>
        <p:spPr>
          <a:xfrm>
            <a:off x="6013703" y="3337559"/>
            <a:ext cx="5918200" cy="870585"/>
          </a:xfrm>
          <a:custGeom>
            <a:rect l="l" t="t" r="r" b="b"/>
            <a:pathLst>
              <a:path w="5918200" h="870585">
                <a:moveTo>
                  <a:pt x="0" y="870203"/>
                </a:moveTo>
                <a:lnTo>
                  <a:pt x="5917692" y="870203"/>
                </a:lnTo>
                <a:lnTo>
                  <a:pt x="5917692" y="0"/>
                </a:lnTo>
                <a:lnTo>
                  <a:pt x="0" y="0"/>
                </a:lnTo>
                <a:lnTo>
                  <a:pt x="0" y="870203"/>
                </a:lnTo>
                <a:close/>
              </a:path>
            </a:pathLst>
          </a:custGeom>
          <a:solidFill>
            <a:srgbClr val="E9E9EA">
              <a:alpha val="39999"/>
            </a:srgbClr>
          </a:solidFill>
        </p:spPr>
        <p:txBody>
          <a:bodyPr wrap="square" lIns="0" tIns="0" rIns="0" bIns="0" rtlCol="0"/>
          <a:lstStyle/>
          <a:p/>
        </p:txBody>
      </p:sp>
      <p:sp>
        <p:nvSpPr>
          <p:cNvPr id="6" name="object 6"/>
          <p:cNvSpPr/>
          <p:nvPr/>
        </p:nvSpPr>
        <p:spPr>
          <a:xfrm>
            <a:off x="611123" y="2822448"/>
            <a:ext cx="867410" cy="251460"/>
          </a:xfrm>
          <a:custGeom>
            <a:rect l="l" t="t" r="r" b="b"/>
            <a:pathLst>
              <a:path w="867410" h="251460">
                <a:moveTo>
                  <a:pt x="825245" y="0"/>
                </a:moveTo>
                <a:lnTo>
                  <a:pt x="41910" y="0"/>
                </a:lnTo>
                <a:lnTo>
                  <a:pt x="25594" y="3298"/>
                </a:lnTo>
                <a:lnTo>
                  <a:pt x="12272" y="12287"/>
                </a:lnTo>
                <a:lnTo>
                  <a:pt x="3292" y="25610"/>
                </a:lnTo>
                <a:lnTo>
                  <a:pt x="0" y="41910"/>
                </a:lnTo>
                <a:lnTo>
                  <a:pt x="0" y="209550"/>
                </a:lnTo>
                <a:lnTo>
                  <a:pt x="3292" y="225849"/>
                </a:lnTo>
                <a:lnTo>
                  <a:pt x="12272" y="239172"/>
                </a:lnTo>
                <a:lnTo>
                  <a:pt x="25594" y="248161"/>
                </a:lnTo>
                <a:lnTo>
                  <a:pt x="41910" y="251460"/>
                </a:lnTo>
                <a:lnTo>
                  <a:pt x="825245" y="251460"/>
                </a:lnTo>
                <a:lnTo>
                  <a:pt x="841545" y="248161"/>
                </a:lnTo>
                <a:lnTo>
                  <a:pt x="854868" y="239172"/>
                </a:lnTo>
                <a:lnTo>
                  <a:pt x="863857" y="225849"/>
                </a:lnTo>
                <a:lnTo>
                  <a:pt x="867156" y="209550"/>
                </a:lnTo>
                <a:lnTo>
                  <a:pt x="867156" y="41910"/>
                </a:lnTo>
                <a:lnTo>
                  <a:pt x="863857" y="25610"/>
                </a:lnTo>
                <a:lnTo>
                  <a:pt x="854868" y="12287"/>
                </a:lnTo>
                <a:lnTo>
                  <a:pt x="841545" y="3298"/>
                </a:lnTo>
                <a:lnTo>
                  <a:pt x="825245" y="0"/>
                </a:lnTo>
                <a:close/>
              </a:path>
            </a:pathLst>
          </a:custGeom>
          <a:solidFill>
            <a:srgbClr val="4EB9DC"/>
          </a:solidFill>
        </p:spPr>
        <p:txBody>
          <a:bodyPr wrap="square" lIns="0" tIns="0" rIns="0" bIns="0" rtlCol="0"/>
          <a:lstStyle/>
          <a:p/>
        </p:txBody>
      </p:sp>
      <p:sp>
        <p:nvSpPr>
          <p:cNvPr id="7" name="object 7"/>
          <p:cNvSpPr/>
          <p:nvPr/>
        </p:nvSpPr>
        <p:spPr>
          <a:xfrm>
            <a:off x="611123" y="3387852"/>
            <a:ext cx="867410" cy="253365"/>
          </a:xfrm>
          <a:custGeom>
            <a:rect l="l" t="t" r="r" b="b"/>
            <a:pathLst>
              <a:path w="867410" h="253364">
                <a:moveTo>
                  <a:pt x="824992" y="0"/>
                </a:moveTo>
                <a:lnTo>
                  <a:pt x="42164" y="0"/>
                </a:lnTo>
                <a:lnTo>
                  <a:pt x="25749" y="3319"/>
                </a:lnTo>
                <a:lnTo>
                  <a:pt x="12347" y="12366"/>
                </a:lnTo>
                <a:lnTo>
                  <a:pt x="3312" y="25771"/>
                </a:lnTo>
                <a:lnTo>
                  <a:pt x="0" y="42163"/>
                </a:lnTo>
                <a:lnTo>
                  <a:pt x="0" y="210820"/>
                </a:lnTo>
                <a:lnTo>
                  <a:pt x="3312" y="227212"/>
                </a:lnTo>
                <a:lnTo>
                  <a:pt x="12347" y="240617"/>
                </a:lnTo>
                <a:lnTo>
                  <a:pt x="25749" y="249664"/>
                </a:lnTo>
                <a:lnTo>
                  <a:pt x="42164" y="252984"/>
                </a:lnTo>
                <a:lnTo>
                  <a:pt x="824992" y="252984"/>
                </a:lnTo>
                <a:lnTo>
                  <a:pt x="841384" y="249664"/>
                </a:lnTo>
                <a:lnTo>
                  <a:pt x="854789" y="240617"/>
                </a:lnTo>
                <a:lnTo>
                  <a:pt x="863836" y="227212"/>
                </a:lnTo>
                <a:lnTo>
                  <a:pt x="867156" y="210820"/>
                </a:lnTo>
                <a:lnTo>
                  <a:pt x="867156" y="42163"/>
                </a:lnTo>
                <a:lnTo>
                  <a:pt x="863836" y="25771"/>
                </a:lnTo>
                <a:lnTo>
                  <a:pt x="854789" y="12366"/>
                </a:lnTo>
                <a:lnTo>
                  <a:pt x="841384" y="3319"/>
                </a:lnTo>
                <a:lnTo>
                  <a:pt x="824992" y="0"/>
                </a:lnTo>
                <a:close/>
              </a:path>
            </a:pathLst>
          </a:custGeom>
          <a:solidFill>
            <a:srgbClr val="4EB9DC"/>
          </a:solidFill>
        </p:spPr>
        <p:txBody>
          <a:bodyPr wrap="square" lIns="0" tIns="0" rIns="0" bIns="0" rtlCol="0"/>
          <a:lstStyle/>
          <a:p/>
        </p:txBody>
      </p:sp>
      <p:sp>
        <p:nvSpPr>
          <p:cNvPr id="8" name="object 8"/>
          <p:cNvSpPr/>
          <p:nvPr/>
        </p:nvSpPr>
        <p:spPr>
          <a:xfrm>
            <a:off x="611123" y="4014215"/>
            <a:ext cx="867410" cy="251460"/>
          </a:xfrm>
          <a:custGeom>
            <a:rect l="l" t="t" r="r" b="b"/>
            <a:pathLst>
              <a:path w="867410" h="251460">
                <a:moveTo>
                  <a:pt x="825245" y="0"/>
                </a:moveTo>
                <a:lnTo>
                  <a:pt x="41910" y="0"/>
                </a:lnTo>
                <a:lnTo>
                  <a:pt x="25594" y="3298"/>
                </a:lnTo>
                <a:lnTo>
                  <a:pt x="12272" y="12287"/>
                </a:lnTo>
                <a:lnTo>
                  <a:pt x="3292" y="25610"/>
                </a:lnTo>
                <a:lnTo>
                  <a:pt x="0" y="41909"/>
                </a:lnTo>
                <a:lnTo>
                  <a:pt x="0" y="209549"/>
                </a:lnTo>
                <a:lnTo>
                  <a:pt x="3292" y="225849"/>
                </a:lnTo>
                <a:lnTo>
                  <a:pt x="12272" y="239172"/>
                </a:lnTo>
                <a:lnTo>
                  <a:pt x="25594" y="248161"/>
                </a:lnTo>
                <a:lnTo>
                  <a:pt x="41910" y="251459"/>
                </a:lnTo>
                <a:lnTo>
                  <a:pt x="825245" y="251459"/>
                </a:lnTo>
                <a:lnTo>
                  <a:pt x="841545" y="248161"/>
                </a:lnTo>
                <a:lnTo>
                  <a:pt x="854868" y="239172"/>
                </a:lnTo>
                <a:lnTo>
                  <a:pt x="863857" y="225849"/>
                </a:lnTo>
                <a:lnTo>
                  <a:pt x="867156" y="209549"/>
                </a:lnTo>
                <a:lnTo>
                  <a:pt x="867156" y="41909"/>
                </a:lnTo>
                <a:lnTo>
                  <a:pt x="863857" y="25610"/>
                </a:lnTo>
                <a:lnTo>
                  <a:pt x="854868" y="12287"/>
                </a:lnTo>
                <a:lnTo>
                  <a:pt x="841545" y="3298"/>
                </a:lnTo>
                <a:lnTo>
                  <a:pt x="825245" y="0"/>
                </a:lnTo>
                <a:close/>
              </a:path>
            </a:pathLst>
          </a:custGeom>
          <a:solidFill>
            <a:srgbClr val="4EB9DC"/>
          </a:solidFill>
        </p:spPr>
        <p:txBody>
          <a:bodyPr wrap="square" lIns="0" tIns="0" rIns="0" bIns="0" rtlCol="0"/>
          <a:lstStyle/>
          <a:p/>
        </p:txBody>
      </p:sp>
      <p:sp>
        <p:nvSpPr>
          <p:cNvPr id="9" name="object 9"/>
          <p:cNvSpPr txBox="1"/>
          <p:nvPr/>
        </p:nvSpPr>
        <p:spPr>
          <a:xfrm>
            <a:off x="779170" y="4047490"/>
            <a:ext cx="53149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数据要素</a:t>
            </a:r>
            <a:endParaRPr sz="1000">
              <a:latin typeface="微软雅黑"/>
              <a:cs typeface="微软雅黑"/>
            </a:endParaRPr>
          </a:p>
        </p:txBody>
      </p:sp>
      <p:sp>
        <p:nvSpPr>
          <p:cNvPr id="10" name="object 10"/>
          <p:cNvSpPr/>
          <p:nvPr/>
        </p:nvSpPr>
        <p:spPr>
          <a:xfrm>
            <a:off x="2151888" y="3546347"/>
            <a:ext cx="868680" cy="253365"/>
          </a:xfrm>
          <a:custGeom>
            <a:rect l="l" t="t" r="r" b="b"/>
            <a:pathLst>
              <a:path w="868680" h="253364">
                <a:moveTo>
                  <a:pt x="826516" y="0"/>
                </a:moveTo>
                <a:lnTo>
                  <a:pt x="42163" y="0"/>
                </a:lnTo>
                <a:lnTo>
                  <a:pt x="25771" y="3319"/>
                </a:lnTo>
                <a:lnTo>
                  <a:pt x="12366" y="12366"/>
                </a:lnTo>
                <a:lnTo>
                  <a:pt x="3319" y="25771"/>
                </a:lnTo>
                <a:lnTo>
                  <a:pt x="0" y="42163"/>
                </a:lnTo>
                <a:lnTo>
                  <a:pt x="0" y="210819"/>
                </a:lnTo>
                <a:lnTo>
                  <a:pt x="3319" y="227212"/>
                </a:lnTo>
                <a:lnTo>
                  <a:pt x="12366" y="240617"/>
                </a:lnTo>
                <a:lnTo>
                  <a:pt x="25771" y="249664"/>
                </a:lnTo>
                <a:lnTo>
                  <a:pt x="42163" y="252983"/>
                </a:lnTo>
                <a:lnTo>
                  <a:pt x="826516" y="252983"/>
                </a:lnTo>
                <a:lnTo>
                  <a:pt x="842908" y="249664"/>
                </a:lnTo>
                <a:lnTo>
                  <a:pt x="856313" y="240617"/>
                </a:lnTo>
                <a:lnTo>
                  <a:pt x="865360" y="227212"/>
                </a:lnTo>
                <a:lnTo>
                  <a:pt x="868680" y="210819"/>
                </a:lnTo>
                <a:lnTo>
                  <a:pt x="868680" y="42163"/>
                </a:lnTo>
                <a:lnTo>
                  <a:pt x="865360" y="25771"/>
                </a:lnTo>
                <a:lnTo>
                  <a:pt x="856313" y="12366"/>
                </a:lnTo>
                <a:lnTo>
                  <a:pt x="842908" y="3319"/>
                </a:lnTo>
                <a:lnTo>
                  <a:pt x="826516" y="0"/>
                </a:lnTo>
                <a:close/>
              </a:path>
            </a:pathLst>
          </a:custGeom>
          <a:solidFill>
            <a:srgbClr val="4EB9DC"/>
          </a:solidFill>
        </p:spPr>
        <p:txBody>
          <a:bodyPr wrap="square" lIns="0" tIns="0" rIns="0" bIns="0" rtlCol="0"/>
          <a:lstStyle/>
          <a:p/>
        </p:txBody>
      </p:sp>
      <p:sp>
        <p:nvSpPr>
          <p:cNvPr id="11" name="object 11"/>
          <p:cNvSpPr txBox="1"/>
          <p:nvPr/>
        </p:nvSpPr>
        <p:spPr>
          <a:xfrm>
            <a:off x="2320544" y="3580257"/>
            <a:ext cx="53149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准公共品</a:t>
            </a:r>
            <a:endParaRPr sz="1000">
              <a:latin typeface="微软雅黑"/>
              <a:cs typeface="微软雅黑"/>
            </a:endParaRPr>
          </a:p>
        </p:txBody>
      </p:sp>
      <p:sp>
        <p:nvSpPr>
          <p:cNvPr id="12" name="object 12"/>
          <p:cNvSpPr/>
          <p:nvPr/>
        </p:nvSpPr>
        <p:spPr>
          <a:xfrm>
            <a:off x="2151888" y="4032503"/>
            <a:ext cx="868680" cy="253365"/>
          </a:xfrm>
          <a:custGeom>
            <a:rect l="l" t="t" r="r" b="b"/>
            <a:pathLst>
              <a:path w="868680" h="253364">
                <a:moveTo>
                  <a:pt x="826516" y="0"/>
                </a:moveTo>
                <a:lnTo>
                  <a:pt x="42163" y="0"/>
                </a:lnTo>
                <a:lnTo>
                  <a:pt x="25771" y="3319"/>
                </a:lnTo>
                <a:lnTo>
                  <a:pt x="12366" y="12366"/>
                </a:lnTo>
                <a:lnTo>
                  <a:pt x="3319" y="25771"/>
                </a:lnTo>
                <a:lnTo>
                  <a:pt x="0" y="42164"/>
                </a:lnTo>
                <a:lnTo>
                  <a:pt x="0" y="210820"/>
                </a:lnTo>
                <a:lnTo>
                  <a:pt x="3319" y="227212"/>
                </a:lnTo>
                <a:lnTo>
                  <a:pt x="12366" y="240617"/>
                </a:lnTo>
                <a:lnTo>
                  <a:pt x="25771" y="249664"/>
                </a:lnTo>
                <a:lnTo>
                  <a:pt x="42163" y="252984"/>
                </a:lnTo>
                <a:lnTo>
                  <a:pt x="826516" y="252984"/>
                </a:lnTo>
                <a:lnTo>
                  <a:pt x="842908" y="249664"/>
                </a:lnTo>
                <a:lnTo>
                  <a:pt x="856313" y="240617"/>
                </a:lnTo>
                <a:lnTo>
                  <a:pt x="865360" y="227212"/>
                </a:lnTo>
                <a:lnTo>
                  <a:pt x="868680" y="210820"/>
                </a:lnTo>
                <a:lnTo>
                  <a:pt x="868680" y="42164"/>
                </a:lnTo>
                <a:lnTo>
                  <a:pt x="865360" y="25771"/>
                </a:lnTo>
                <a:lnTo>
                  <a:pt x="856313" y="12366"/>
                </a:lnTo>
                <a:lnTo>
                  <a:pt x="842908" y="3319"/>
                </a:lnTo>
                <a:lnTo>
                  <a:pt x="826516" y="0"/>
                </a:lnTo>
                <a:close/>
              </a:path>
            </a:pathLst>
          </a:custGeom>
          <a:solidFill>
            <a:srgbClr val="4EB9DC"/>
          </a:solidFill>
        </p:spPr>
        <p:txBody>
          <a:bodyPr wrap="square" lIns="0" tIns="0" rIns="0" bIns="0" rtlCol="0"/>
          <a:lstStyle/>
          <a:p/>
        </p:txBody>
      </p:sp>
      <p:sp>
        <p:nvSpPr>
          <p:cNvPr id="13" name="object 13"/>
          <p:cNvSpPr txBox="1"/>
          <p:nvPr/>
        </p:nvSpPr>
        <p:spPr>
          <a:xfrm>
            <a:off x="2256535" y="4066413"/>
            <a:ext cx="65786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规模经济性</a:t>
            </a:r>
            <a:endParaRPr sz="1000">
              <a:latin typeface="微软雅黑"/>
              <a:cs typeface="微软雅黑"/>
            </a:endParaRPr>
          </a:p>
        </p:txBody>
      </p:sp>
      <p:sp>
        <p:nvSpPr>
          <p:cNvPr id="14" name="object 14"/>
          <p:cNvSpPr/>
          <p:nvPr/>
        </p:nvSpPr>
        <p:spPr>
          <a:xfrm>
            <a:off x="2151888" y="4445508"/>
            <a:ext cx="868680" cy="253365"/>
          </a:xfrm>
          <a:custGeom>
            <a:rect l="l" t="t" r="r" b="b"/>
            <a:pathLst>
              <a:path w="868680" h="253364">
                <a:moveTo>
                  <a:pt x="826516" y="0"/>
                </a:moveTo>
                <a:lnTo>
                  <a:pt x="42163" y="0"/>
                </a:lnTo>
                <a:lnTo>
                  <a:pt x="25771" y="3319"/>
                </a:lnTo>
                <a:lnTo>
                  <a:pt x="12366" y="12366"/>
                </a:lnTo>
                <a:lnTo>
                  <a:pt x="3319" y="25771"/>
                </a:lnTo>
                <a:lnTo>
                  <a:pt x="0" y="42164"/>
                </a:lnTo>
                <a:lnTo>
                  <a:pt x="0" y="210820"/>
                </a:lnTo>
                <a:lnTo>
                  <a:pt x="3319" y="227212"/>
                </a:lnTo>
                <a:lnTo>
                  <a:pt x="12366" y="240617"/>
                </a:lnTo>
                <a:lnTo>
                  <a:pt x="25771" y="249664"/>
                </a:lnTo>
                <a:lnTo>
                  <a:pt x="42163" y="252984"/>
                </a:lnTo>
                <a:lnTo>
                  <a:pt x="826516" y="252984"/>
                </a:lnTo>
                <a:lnTo>
                  <a:pt x="842908" y="249664"/>
                </a:lnTo>
                <a:lnTo>
                  <a:pt x="856313" y="240617"/>
                </a:lnTo>
                <a:lnTo>
                  <a:pt x="865360" y="227212"/>
                </a:lnTo>
                <a:lnTo>
                  <a:pt x="868680" y="210820"/>
                </a:lnTo>
                <a:lnTo>
                  <a:pt x="868680" y="42164"/>
                </a:lnTo>
                <a:lnTo>
                  <a:pt x="865360" y="25771"/>
                </a:lnTo>
                <a:lnTo>
                  <a:pt x="856313" y="12366"/>
                </a:lnTo>
                <a:lnTo>
                  <a:pt x="842908" y="3319"/>
                </a:lnTo>
                <a:lnTo>
                  <a:pt x="826516" y="0"/>
                </a:lnTo>
                <a:close/>
              </a:path>
            </a:pathLst>
          </a:custGeom>
          <a:solidFill>
            <a:srgbClr val="4EB9DC"/>
          </a:solidFill>
        </p:spPr>
        <p:txBody>
          <a:bodyPr wrap="square" lIns="0" tIns="0" rIns="0" bIns="0" rtlCol="0"/>
          <a:lstStyle/>
          <a:p/>
        </p:txBody>
      </p:sp>
      <p:sp>
        <p:nvSpPr>
          <p:cNvPr id="15" name="object 15"/>
          <p:cNvSpPr txBox="1"/>
          <p:nvPr/>
        </p:nvSpPr>
        <p:spPr>
          <a:xfrm>
            <a:off x="2256535" y="4479797"/>
            <a:ext cx="65786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范围经济性</a:t>
            </a:r>
            <a:endParaRPr sz="1000">
              <a:latin typeface="微软雅黑"/>
              <a:cs typeface="微软雅黑"/>
            </a:endParaRPr>
          </a:p>
        </p:txBody>
      </p:sp>
      <p:sp>
        <p:nvSpPr>
          <p:cNvPr id="16" name="object 16"/>
          <p:cNvSpPr/>
          <p:nvPr/>
        </p:nvSpPr>
        <p:spPr>
          <a:xfrm>
            <a:off x="1513332" y="6015228"/>
            <a:ext cx="1600200" cy="401320"/>
          </a:xfrm>
          <a:custGeom>
            <a:rect l="l" t="t" r="r" b="b"/>
            <a:pathLst>
              <a:path w="1600200" h="401320">
                <a:moveTo>
                  <a:pt x="0" y="200406"/>
                </a:moveTo>
                <a:lnTo>
                  <a:pt x="12892" y="164382"/>
                </a:lnTo>
                <a:lnTo>
                  <a:pt x="50062" y="130478"/>
                </a:lnTo>
                <a:lnTo>
                  <a:pt x="109248" y="99257"/>
                </a:lnTo>
                <a:lnTo>
                  <a:pt x="146390" y="84830"/>
                </a:lnTo>
                <a:lnTo>
                  <a:pt x="188189" y="71287"/>
                </a:lnTo>
                <a:lnTo>
                  <a:pt x="234362" y="58697"/>
                </a:lnTo>
                <a:lnTo>
                  <a:pt x="284626" y="47133"/>
                </a:lnTo>
                <a:lnTo>
                  <a:pt x="338698" y="36664"/>
                </a:lnTo>
                <a:lnTo>
                  <a:pt x="396296" y="27361"/>
                </a:lnTo>
                <a:lnTo>
                  <a:pt x="457137" y="19295"/>
                </a:lnTo>
                <a:lnTo>
                  <a:pt x="520939" y="12537"/>
                </a:lnTo>
                <a:lnTo>
                  <a:pt x="587419" y="7158"/>
                </a:lnTo>
                <a:lnTo>
                  <a:pt x="656294" y="3228"/>
                </a:lnTo>
                <a:lnTo>
                  <a:pt x="727282" y="818"/>
                </a:lnTo>
                <a:lnTo>
                  <a:pt x="800100" y="0"/>
                </a:lnTo>
                <a:lnTo>
                  <a:pt x="872917" y="818"/>
                </a:lnTo>
                <a:lnTo>
                  <a:pt x="943905" y="3228"/>
                </a:lnTo>
                <a:lnTo>
                  <a:pt x="1012780" y="7158"/>
                </a:lnTo>
                <a:lnTo>
                  <a:pt x="1079260" y="12537"/>
                </a:lnTo>
                <a:lnTo>
                  <a:pt x="1143062" y="19295"/>
                </a:lnTo>
                <a:lnTo>
                  <a:pt x="1203903" y="27361"/>
                </a:lnTo>
                <a:lnTo>
                  <a:pt x="1261501" y="36664"/>
                </a:lnTo>
                <a:lnTo>
                  <a:pt x="1315573" y="47133"/>
                </a:lnTo>
                <a:lnTo>
                  <a:pt x="1365837" y="58697"/>
                </a:lnTo>
                <a:lnTo>
                  <a:pt x="1412010" y="71287"/>
                </a:lnTo>
                <a:lnTo>
                  <a:pt x="1453809" y="84830"/>
                </a:lnTo>
                <a:lnTo>
                  <a:pt x="1490951" y="99257"/>
                </a:lnTo>
                <a:lnTo>
                  <a:pt x="1550137" y="130478"/>
                </a:lnTo>
                <a:lnTo>
                  <a:pt x="1587307" y="164382"/>
                </a:lnTo>
                <a:lnTo>
                  <a:pt x="1600200" y="200406"/>
                </a:lnTo>
                <a:lnTo>
                  <a:pt x="1596929" y="218646"/>
                </a:lnTo>
                <a:lnTo>
                  <a:pt x="1571616" y="253681"/>
                </a:lnTo>
                <a:lnTo>
                  <a:pt x="1523155" y="286315"/>
                </a:lnTo>
                <a:lnTo>
                  <a:pt x="1453809" y="315981"/>
                </a:lnTo>
                <a:lnTo>
                  <a:pt x="1412010" y="329524"/>
                </a:lnTo>
                <a:lnTo>
                  <a:pt x="1365837" y="342114"/>
                </a:lnTo>
                <a:lnTo>
                  <a:pt x="1315573" y="353678"/>
                </a:lnTo>
                <a:lnTo>
                  <a:pt x="1261501" y="364147"/>
                </a:lnTo>
                <a:lnTo>
                  <a:pt x="1203903" y="373450"/>
                </a:lnTo>
                <a:lnTo>
                  <a:pt x="1143062" y="381516"/>
                </a:lnTo>
                <a:lnTo>
                  <a:pt x="1079260" y="388274"/>
                </a:lnTo>
                <a:lnTo>
                  <a:pt x="1012780" y="393653"/>
                </a:lnTo>
                <a:lnTo>
                  <a:pt x="943905" y="397583"/>
                </a:lnTo>
                <a:lnTo>
                  <a:pt x="872917" y="399993"/>
                </a:lnTo>
                <a:lnTo>
                  <a:pt x="800100" y="400812"/>
                </a:lnTo>
                <a:lnTo>
                  <a:pt x="727282" y="399993"/>
                </a:lnTo>
                <a:lnTo>
                  <a:pt x="656294" y="397583"/>
                </a:lnTo>
                <a:lnTo>
                  <a:pt x="587419" y="393653"/>
                </a:lnTo>
                <a:lnTo>
                  <a:pt x="520939" y="388274"/>
                </a:lnTo>
                <a:lnTo>
                  <a:pt x="457137" y="381516"/>
                </a:lnTo>
                <a:lnTo>
                  <a:pt x="396296" y="373450"/>
                </a:lnTo>
                <a:lnTo>
                  <a:pt x="338698" y="364147"/>
                </a:lnTo>
                <a:lnTo>
                  <a:pt x="284626" y="353678"/>
                </a:lnTo>
                <a:lnTo>
                  <a:pt x="234362" y="342114"/>
                </a:lnTo>
                <a:lnTo>
                  <a:pt x="188189" y="329524"/>
                </a:lnTo>
                <a:lnTo>
                  <a:pt x="146390" y="315981"/>
                </a:lnTo>
                <a:lnTo>
                  <a:pt x="109248" y="301554"/>
                </a:lnTo>
                <a:lnTo>
                  <a:pt x="50062" y="270333"/>
                </a:lnTo>
                <a:lnTo>
                  <a:pt x="12892" y="236429"/>
                </a:lnTo>
                <a:lnTo>
                  <a:pt x="0" y="200406"/>
                </a:lnTo>
                <a:close/>
              </a:path>
            </a:pathLst>
          </a:custGeom>
          <a:ln w="12700">
            <a:solidFill>
              <a:srgbClr val="1D9ED2"/>
            </a:solidFill>
          </a:ln>
        </p:spPr>
        <p:txBody>
          <a:bodyPr wrap="square" lIns="0" tIns="0" rIns="0" bIns="0" rtlCol="0"/>
          <a:lstStyle/>
          <a:p/>
        </p:txBody>
      </p:sp>
      <p:sp>
        <p:nvSpPr>
          <p:cNvPr id="17" name="object 17"/>
          <p:cNvSpPr txBox="1"/>
          <p:nvPr/>
        </p:nvSpPr>
        <p:spPr>
          <a:xfrm>
            <a:off x="1857501" y="6123228"/>
            <a:ext cx="91122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585858"/>
                </a:solidFill>
                <a:latin typeface="微软雅黑"/>
                <a:cs typeface="微软雅黑"/>
              </a:rPr>
              <a:t>数据要素市场化</a:t>
            </a:r>
            <a:endParaRPr sz="1000">
              <a:latin typeface="微软雅黑"/>
              <a:cs typeface="微软雅黑"/>
            </a:endParaRPr>
          </a:p>
        </p:txBody>
      </p:sp>
      <p:sp>
        <p:nvSpPr>
          <p:cNvPr id="18" name="object 18"/>
          <p:cNvSpPr/>
          <p:nvPr/>
        </p:nvSpPr>
        <p:spPr>
          <a:xfrm>
            <a:off x="1007363" y="3640835"/>
            <a:ext cx="76200" cy="374015"/>
          </a:xfrm>
          <a:custGeom>
            <a:rect l="l" t="t" r="r" b="b"/>
            <a:pathLst>
              <a:path w="76200" h="374014">
                <a:moveTo>
                  <a:pt x="31750" y="297561"/>
                </a:moveTo>
                <a:lnTo>
                  <a:pt x="0" y="297561"/>
                </a:lnTo>
                <a:lnTo>
                  <a:pt x="38100" y="373761"/>
                </a:lnTo>
                <a:lnTo>
                  <a:pt x="69850" y="310261"/>
                </a:lnTo>
                <a:lnTo>
                  <a:pt x="31750" y="310261"/>
                </a:lnTo>
                <a:lnTo>
                  <a:pt x="31750" y="297561"/>
                </a:lnTo>
                <a:close/>
              </a:path>
              <a:path w="76200" h="374014">
                <a:moveTo>
                  <a:pt x="44450" y="0"/>
                </a:moveTo>
                <a:lnTo>
                  <a:pt x="31750" y="0"/>
                </a:lnTo>
                <a:lnTo>
                  <a:pt x="31750" y="310261"/>
                </a:lnTo>
                <a:lnTo>
                  <a:pt x="44450" y="310261"/>
                </a:lnTo>
                <a:lnTo>
                  <a:pt x="44450" y="0"/>
                </a:lnTo>
                <a:close/>
              </a:path>
              <a:path w="76200" h="374014">
                <a:moveTo>
                  <a:pt x="76200" y="297561"/>
                </a:moveTo>
                <a:lnTo>
                  <a:pt x="44450" y="297561"/>
                </a:lnTo>
                <a:lnTo>
                  <a:pt x="44450" y="310261"/>
                </a:lnTo>
                <a:lnTo>
                  <a:pt x="69850" y="310261"/>
                </a:lnTo>
                <a:lnTo>
                  <a:pt x="76200" y="297561"/>
                </a:lnTo>
                <a:close/>
              </a:path>
            </a:pathLst>
          </a:custGeom>
          <a:solidFill>
            <a:srgbClr val="1D9ED2"/>
          </a:solidFill>
        </p:spPr>
        <p:txBody>
          <a:bodyPr wrap="square" lIns="0" tIns="0" rIns="0" bIns="0" rtlCol="0"/>
          <a:lstStyle/>
          <a:p/>
        </p:txBody>
      </p:sp>
      <p:sp>
        <p:nvSpPr>
          <p:cNvPr id="19" name="object 19"/>
          <p:cNvSpPr txBox="1"/>
          <p:nvPr/>
        </p:nvSpPr>
        <p:spPr>
          <a:xfrm>
            <a:off x="530758" y="3708019"/>
            <a:ext cx="103759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1D9ED2"/>
                </a:solidFill>
                <a:latin typeface="微软雅黑"/>
                <a:cs typeface="微软雅黑"/>
              </a:rPr>
              <a:t>参与社会生产经营</a:t>
            </a:r>
            <a:endParaRPr sz="1000">
              <a:latin typeface="微软雅黑"/>
              <a:cs typeface="微软雅黑"/>
            </a:endParaRPr>
          </a:p>
        </p:txBody>
      </p:sp>
      <p:sp>
        <p:nvSpPr>
          <p:cNvPr id="20" name="object 20"/>
          <p:cNvSpPr/>
          <p:nvPr/>
        </p:nvSpPr>
        <p:spPr>
          <a:xfrm>
            <a:off x="1478280" y="3672840"/>
            <a:ext cx="674370" cy="467359"/>
          </a:xfrm>
          <a:custGeom>
            <a:rect l="l" t="t" r="r" b="b"/>
            <a:pathLst>
              <a:path w="674369" h="467359">
                <a:moveTo>
                  <a:pt x="0" y="467106"/>
                </a:moveTo>
                <a:lnTo>
                  <a:pt x="337057" y="467106"/>
                </a:lnTo>
                <a:lnTo>
                  <a:pt x="337057" y="0"/>
                </a:lnTo>
                <a:lnTo>
                  <a:pt x="674115" y="0"/>
                </a:lnTo>
              </a:path>
            </a:pathLst>
          </a:custGeom>
          <a:ln w="6350">
            <a:solidFill>
              <a:srgbClr val="1D9ED2"/>
            </a:solidFill>
          </a:ln>
        </p:spPr>
        <p:txBody>
          <a:bodyPr wrap="square" lIns="0" tIns="0" rIns="0" bIns="0" rtlCol="0"/>
          <a:lstStyle/>
          <a:p/>
        </p:txBody>
      </p:sp>
      <p:sp>
        <p:nvSpPr>
          <p:cNvPr id="21" name="object 21"/>
          <p:cNvSpPr/>
          <p:nvPr/>
        </p:nvSpPr>
        <p:spPr>
          <a:xfrm>
            <a:off x="1478280" y="4140708"/>
            <a:ext cx="674370" cy="432434"/>
          </a:xfrm>
          <a:custGeom>
            <a:rect l="l" t="t" r="r" b="b"/>
            <a:pathLst>
              <a:path w="674369" h="432434">
                <a:moveTo>
                  <a:pt x="0" y="0"/>
                </a:moveTo>
                <a:lnTo>
                  <a:pt x="337057" y="0"/>
                </a:lnTo>
                <a:lnTo>
                  <a:pt x="337057" y="432181"/>
                </a:lnTo>
                <a:lnTo>
                  <a:pt x="674115" y="432181"/>
                </a:lnTo>
              </a:path>
            </a:pathLst>
          </a:custGeom>
          <a:ln w="6350">
            <a:solidFill>
              <a:srgbClr val="1D9ED2"/>
            </a:solidFill>
          </a:ln>
        </p:spPr>
        <p:txBody>
          <a:bodyPr wrap="square" lIns="0" tIns="0" rIns="0" bIns="0" rtlCol="0"/>
          <a:lstStyle/>
          <a:p/>
        </p:txBody>
      </p:sp>
      <p:sp>
        <p:nvSpPr>
          <p:cNvPr id="22" name="object 22"/>
          <p:cNvSpPr/>
          <p:nvPr/>
        </p:nvSpPr>
        <p:spPr>
          <a:xfrm>
            <a:off x="2378964" y="4928615"/>
            <a:ext cx="382524" cy="829055"/>
          </a:xfrm>
          <a:prstGeom prst="rect">
            <a:avLst/>
          </a:prstGeom>
          <a:blipFill>
            <a:blip r:embed="rId2"/>
            <a:stretch>
              <a:fillRect/>
            </a:stretch>
          </a:blipFill>
        </p:spPr>
        <p:txBody>
          <a:bodyPr wrap="square" lIns="0" tIns="0" rIns="0" bIns="0" rtlCol="0"/>
          <a:lstStyle/>
          <a:p/>
        </p:txBody>
      </p:sp>
      <p:sp>
        <p:nvSpPr>
          <p:cNvPr id="23" name="object 23"/>
          <p:cNvSpPr txBox="1"/>
          <p:nvPr/>
        </p:nvSpPr>
        <p:spPr>
          <a:xfrm>
            <a:off x="763625" y="5024373"/>
            <a:ext cx="1290320" cy="330200"/>
          </a:xfrm>
          <a:prstGeom prst="rect">
            <a:avLst/>
          </a:prstGeom>
        </p:spPr>
        <p:txBody>
          <a:bodyPr vert="horz" wrap="square" lIns="0" tIns="12065" rIns="0" bIns="0" rtlCol="0">
            <a:spAutoFit/>
          </a:bodyPr>
          <a:lstStyle/>
          <a:p>
            <a:pPr marL="12700" marR="5080" indent="71120">
              <a:lnSpc>
                <a:spcPct val="100000"/>
              </a:lnSpc>
              <a:spcBef>
                <a:spcPts val="95"/>
              </a:spcBef>
            </a:pPr>
            <a:r>
              <a:rPr sz="1000" b="1" spc="-5">
                <a:solidFill>
                  <a:srgbClr val="1D9ED2"/>
                </a:solidFill>
                <a:latin typeface="微软雅黑"/>
                <a:cs typeface="微软雅黑"/>
              </a:rPr>
              <a:t>基础设施</a:t>
            </a:r>
            <a:r>
              <a:rPr sz="1000" b="1" spc="-5">
                <a:solidFill>
                  <a:srgbClr val="1D9ED2"/>
                </a:solidFill>
                <a:latin typeface="Verdana"/>
                <a:cs typeface="Verdana"/>
              </a:rPr>
              <a:t>+</a:t>
            </a:r>
            <a:r>
              <a:rPr sz="1000" b="1" spc="-5">
                <a:solidFill>
                  <a:srgbClr val="1D9ED2"/>
                </a:solidFill>
                <a:latin typeface="微软雅黑"/>
                <a:cs typeface="微软雅黑"/>
              </a:rPr>
              <a:t>政策措施 供需方价值创造和交换</a:t>
            </a:r>
            <a:endParaRPr sz="1000">
              <a:latin typeface="微软雅黑"/>
              <a:cs typeface="微软雅黑"/>
            </a:endParaRPr>
          </a:p>
        </p:txBody>
      </p:sp>
      <p:sp>
        <p:nvSpPr>
          <p:cNvPr id="24" name="object 24"/>
          <p:cNvSpPr/>
          <p:nvPr/>
        </p:nvSpPr>
        <p:spPr>
          <a:xfrm>
            <a:off x="3640835" y="6015228"/>
            <a:ext cx="1600200" cy="401320"/>
          </a:xfrm>
          <a:custGeom>
            <a:rect l="l" t="t" r="r" b="b"/>
            <a:pathLst>
              <a:path w="1600200" h="401320">
                <a:moveTo>
                  <a:pt x="0" y="200406"/>
                </a:moveTo>
                <a:lnTo>
                  <a:pt x="12892" y="164382"/>
                </a:lnTo>
                <a:lnTo>
                  <a:pt x="50062" y="130478"/>
                </a:lnTo>
                <a:lnTo>
                  <a:pt x="109248" y="99257"/>
                </a:lnTo>
                <a:lnTo>
                  <a:pt x="146390" y="84830"/>
                </a:lnTo>
                <a:lnTo>
                  <a:pt x="188189" y="71287"/>
                </a:lnTo>
                <a:lnTo>
                  <a:pt x="234362" y="58697"/>
                </a:lnTo>
                <a:lnTo>
                  <a:pt x="284626" y="47133"/>
                </a:lnTo>
                <a:lnTo>
                  <a:pt x="338698" y="36664"/>
                </a:lnTo>
                <a:lnTo>
                  <a:pt x="396296" y="27361"/>
                </a:lnTo>
                <a:lnTo>
                  <a:pt x="457137" y="19295"/>
                </a:lnTo>
                <a:lnTo>
                  <a:pt x="520939" y="12537"/>
                </a:lnTo>
                <a:lnTo>
                  <a:pt x="587419" y="7158"/>
                </a:lnTo>
                <a:lnTo>
                  <a:pt x="656294" y="3228"/>
                </a:lnTo>
                <a:lnTo>
                  <a:pt x="727282" y="818"/>
                </a:lnTo>
                <a:lnTo>
                  <a:pt x="800100" y="0"/>
                </a:lnTo>
                <a:lnTo>
                  <a:pt x="872917" y="818"/>
                </a:lnTo>
                <a:lnTo>
                  <a:pt x="943905" y="3228"/>
                </a:lnTo>
                <a:lnTo>
                  <a:pt x="1012780" y="7158"/>
                </a:lnTo>
                <a:lnTo>
                  <a:pt x="1079260" y="12537"/>
                </a:lnTo>
                <a:lnTo>
                  <a:pt x="1143062" y="19295"/>
                </a:lnTo>
                <a:lnTo>
                  <a:pt x="1203903" y="27361"/>
                </a:lnTo>
                <a:lnTo>
                  <a:pt x="1261501" y="36664"/>
                </a:lnTo>
                <a:lnTo>
                  <a:pt x="1315573" y="47133"/>
                </a:lnTo>
                <a:lnTo>
                  <a:pt x="1365837" y="58697"/>
                </a:lnTo>
                <a:lnTo>
                  <a:pt x="1412010" y="71287"/>
                </a:lnTo>
                <a:lnTo>
                  <a:pt x="1453809" y="84830"/>
                </a:lnTo>
                <a:lnTo>
                  <a:pt x="1490951" y="99257"/>
                </a:lnTo>
                <a:lnTo>
                  <a:pt x="1550137" y="130478"/>
                </a:lnTo>
                <a:lnTo>
                  <a:pt x="1587307" y="164382"/>
                </a:lnTo>
                <a:lnTo>
                  <a:pt x="1600200" y="200406"/>
                </a:lnTo>
                <a:lnTo>
                  <a:pt x="1596929" y="218646"/>
                </a:lnTo>
                <a:lnTo>
                  <a:pt x="1571616" y="253681"/>
                </a:lnTo>
                <a:lnTo>
                  <a:pt x="1523155" y="286315"/>
                </a:lnTo>
                <a:lnTo>
                  <a:pt x="1453809" y="315981"/>
                </a:lnTo>
                <a:lnTo>
                  <a:pt x="1412010" y="329524"/>
                </a:lnTo>
                <a:lnTo>
                  <a:pt x="1365837" y="342114"/>
                </a:lnTo>
                <a:lnTo>
                  <a:pt x="1315573" y="353678"/>
                </a:lnTo>
                <a:lnTo>
                  <a:pt x="1261501" y="364147"/>
                </a:lnTo>
                <a:lnTo>
                  <a:pt x="1203903" y="373450"/>
                </a:lnTo>
                <a:lnTo>
                  <a:pt x="1143062" y="381516"/>
                </a:lnTo>
                <a:lnTo>
                  <a:pt x="1079260" y="388274"/>
                </a:lnTo>
                <a:lnTo>
                  <a:pt x="1012780" y="393653"/>
                </a:lnTo>
                <a:lnTo>
                  <a:pt x="943905" y="397583"/>
                </a:lnTo>
                <a:lnTo>
                  <a:pt x="872917" y="399993"/>
                </a:lnTo>
                <a:lnTo>
                  <a:pt x="800100" y="400812"/>
                </a:lnTo>
                <a:lnTo>
                  <a:pt x="727282" y="399993"/>
                </a:lnTo>
                <a:lnTo>
                  <a:pt x="656294" y="397583"/>
                </a:lnTo>
                <a:lnTo>
                  <a:pt x="587419" y="393653"/>
                </a:lnTo>
                <a:lnTo>
                  <a:pt x="520939" y="388274"/>
                </a:lnTo>
                <a:lnTo>
                  <a:pt x="457137" y="381516"/>
                </a:lnTo>
                <a:lnTo>
                  <a:pt x="396296" y="373450"/>
                </a:lnTo>
                <a:lnTo>
                  <a:pt x="338698" y="364147"/>
                </a:lnTo>
                <a:lnTo>
                  <a:pt x="284626" y="353678"/>
                </a:lnTo>
                <a:lnTo>
                  <a:pt x="234362" y="342114"/>
                </a:lnTo>
                <a:lnTo>
                  <a:pt x="188189" y="329524"/>
                </a:lnTo>
                <a:lnTo>
                  <a:pt x="146390" y="315981"/>
                </a:lnTo>
                <a:lnTo>
                  <a:pt x="109248" y="301554"/>
                </a:lnTo>
                <a:lnTo>
                  <a:pt x="50062" y="270333"/>
                </a:lnTo>
                <a:lnTo>
                  <a:pt x="12892" y="236429"/>
                </a:lnTo>
                <a:lnTo>
                  <a:pt x="0" y="200406"/>
                </a:lnTo>
                <a:close/>
              </a:path>
            </a:pathLst>
          </a:custGeom>
          <a:ln w="12700">
            <a:solidFill>
              <a:srgbClr val="1D9ED2"/>
            </a:solidFill>
          </a:ln>
        </p:spPr>
        <p:txBody>
          <a:bodyPr wrap="square" lIns="0" tIns="0" rIns="0" bIns="0" rtlCol="0"/>
          <a:lstStyle/>
          <a:p/>
        </p:txBody>
      </p:sp>
      <p:sp>
        <p:nvSpPr>
          <p:cNvPr id="25" name="object 25"/>
          <p:cNvSpPr txBox="1"/>
          <p:nvPr/>
        </p:nvSpPr>
        <p:spPr>
          <a:xfrm>
            <a:off x="4049648" y="6047028"/>
            <a:ext cx="784860" cy="330200"/>
          </a:xfrm>
          <a:prstGeom prst="rect">
            <a:avLst/>
          </a:prstGeom>
        </p:spPr>
        <p:txBody>
          <a:bodyPr vert="horz" wrap="square" lIns="0" tIns="12065" rIns="0" bIns="0" rtlCol="0">
            <a:spAutoFit/>
          </a:bodyPr>
          <a:lstStyle/>
          <a:p>
            <a:pPr marL="139065" marR="5080" indent="-127000">
              <a:lnSpc>
                <a:spcPct val="100000"/>
              </a:lnSpc>
              <a:spcBef>
                <a:spcPts val="95"/>
              </a:spcBef>
            </a:pPr>
            <a:r>
              <a:rPr sz="1000" b="1" spc="-5">
                <a:solidFill>
                  <a:srgbClr val="585858"/>
                </a:solidFill>
                <a:latin typeface="微软雅黑"/>
                <a:cs typeface="微软雅黑"/>
              </a:rPr>
              <a:t>数据要素市场 流通形式</a:t>
            </a:r>
            <a:endParaRPr sz="1000">
              <a:latin typeface="微软雅黑"/>
              <a:cs typeface="微软雅黑"/>
            </a:endParaRPr>
          </a:p>
        </p:txBody>
      </p:sp>
      <p:sp>
        <p:nvSpPr>
          <p:cNvPr id="26" name="object 26"/>
          <p:cNvSpPr/>
          <p:nvPr/>
        </p:nvSpPr>
        <p:spPr>
          <a:xfrm>
            <a:off x="3549396" y="2645664"/>
            <a:ext cx="213360" cy="814069"/>
          </a:xfrm>
          <a:custGeom>
            <a:rect l="l" t="t" r="r" b="b"/>
            <a:pathLst>
              <a:path w="213360" h="814069">
                <a:moveTo>
                  <a:pt x="177800" y="0"/>
                </a:moveTo>
                <a:lnTo>
                  <a:pt x="35559" y="0"/>
                </a:lnTo>
                <a:lnTo>
                  <a:pt x="21699" y="2788"/>
                </a:lnTo>
                <a:lnTo>
                  <a:pt x="10398" y="10398"/>
                </a:lnTo>
                <a:lnTo>
                  <a:pt x="2788" y="21699"/>
                </a:lnTo>
                <a:lnTo>
                  <a:pt x="0" y="35560"/>
                </a:lnTo>
                <a:lnTo>
                  <a:pt x="0" y="778256"/>
                </a:lnTo>
                <a:lnTo>
                  <a:pt x="2788" y="792116"/>
                </a:lnTo>
                <a:lnTo>
                  <a:pt x="10398" y="803417"/>
                </a:lnTo>
                <a:lnTo>
                  <a:pt x="21699" y="811027"/>
                </a:lnTo>
                <a:lnTo>
                  <a:pt x="35559" y="813815"/>
                </a:lnTo>
                <a:lnTo>
                  <a:pt x="177800" y="813815"/>
                </a:lnTo>
                <a:lnTo>
                  <a:pt x="191660" y="811027"/>
                </a:lnTo>
                <a:lnTo>
                  <a:pt x="202961" y="803417"/>
                </a:lnTo>
                <a:lnTo>
                  <a:pt x="210571" y="792116"/>
                </a:lnTo>
                <a:lnTo>
                  <a:pt x="213359" y="778256"/>
                </a:lnTo>
                <a:lnTo>
                  <a:pt x="213359" y="35560"/>
                </a:lnTo>
                <a:lnTo>
                  <a:pt x="210571" y="21699"/>
                </a:lnTo>
                <a:lnTo>
                  <a:pt x="202961" y="10398"/>
                </a:lnTo>
                <a:lnTo>
                  <a:pt x="191660" y="2788"/>
                </a:lnTo>
                <a:lnTo>
                  <a:pt x="177800" y="0"/>
                </a:lnTo>
                <a:close/>
              </a:path>
            </a:pathLst>
          </a:custGeom>
          <a:solidFill>
            <a:srgbClr val="B1B4B6"/>
          </a:solidFill>
        </p:spPr>
        <p:txBody>
          <a:bodyPr wrap="square" lIns="0" tIns="0" rIns="0" bIns="0" rtlCol="0"/>
          <a:lstStyle/>
          <a:p/>
        </p:txBody>
      </p:sp>
      <p:sp>
        <p:nvSpPr>
          <p:cNvPr id="27" name="object 27"/>
          <p:cNvSpPr txBox="1"/>
          <p:nvPr/>
        </p:nvSpPr>
        <p:spPr>
          <a:xfrm>
            <a:off x="3580257" y="2731135"/>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数 据 开 放</a:t>
            </a:r>
            <a:endParaRPr sz="1000">
              <a:latin typeface="微软雅黑"/>
              <a:cs typeface="微软雅黑"/>
            </a:endParaRPr>
          </a:p>
        </p:txBody>
      </p:sp>
      <p:sp>
        <p:nvSpPr>
          <p:cNvPr id="28" name="object 28"/>
          <p:cNvSpPr/>
          <p:nvPr/>
        </p:nvSpPr>
        <p:spPr>
          <a:xfrm>
            <a:off x="3768852" y="2645664"/>
            <a:ext cx="1659889" cy="814069"/>
          </a:xfrm>
          <a:custGeom>
            <a:rect l="l" t="t" r="r" b="b"/>
            <a:pathLst>
              <a:path w="1659889" h="814069">
                <a:moveTo>
                  <a:pt x="0" y="813815"/>
                </a:moveTo>
                <a:lnTo>
                  <a:pt x="1659636" y="813815"/>
                </a:lnTo>
                <a:lnTo>
                  <a:pt x="1659636" y="0"/>
                </a:lnTo>
                <a:lnTo>
                  <a:pt x="0" y="0"/>
                </a:lnTo>
                <a:lnTo>
                  <a:pt x="0" y="813815"/>
                </a:lnTo>
                <a:close/>
              </a:path>
            </a:pathLst>
          </a:custGeom>
          <a:ln w="12700">
            <a:solidFill>
              <a:srgbClr val="E9E9EA"/>
            </a:solidFill>
          </a:ln>
        </p:spPr>
        <p:txBody>
          <a:bodyPr wrap="square" lIns="0" tIns="0" rIns="0" bIns="0" rtlCol="0"/>
          <a:lstStyle/>
          <a:p/>
        </p:txBody>
      </p:sp>
      <p:sp>
        <p:nvSpPr>
          <p:cNvPr id="29" name="object 29"/>
          <p:cNvSpPr txBox="1"/>
          <p:nvPr/>
        </p:nvSpPr>
        <p:spPr>
          <a:xfrm>
            <a:off x="3847846" y="2807030"/>
            <a:ext cx="1336040" cy="482600"/>
          </a:xfrm>
          <a:prstGeom prst="rect">
            <a:avLst/>
          </a:prstGeom>
        </p:spPr>
        <p:txBody>
          <a:bodyPr vert="horz" wrap="square" lIns="0" tIns="12065" rIns="0" bIns="0" rtlCol="0">
            <a:spAutoFit/>
          </a:bodyPr>
          <a:lstStyle/>
          <a:p>
            <a:pPr marL="184785" indent="-172720">
              <a:lnSpc>
                <a:spcPct val="100000"/>
              </a:lnSpc>
              <a:spcBef>
                <a:spcPts val="95"/>
              </a:spcBef>
              <a:buFont typeface="Arial"/>
              <a:buChar char="•"/>
              <a:tabLst>
                <a:tab pos="184785"/>
                <a:tab pos="185420"/>
              </a:tabLst>
            </a:pPr>
            <a:r>
              <a:rPr sz="1000" spc="-10">
                <a:solidFill>
                  <a:srgbClr val="585858"/>
                </a:solidFill>
                <a:latin typeface="微软雅黑"/>
                <a:cs typeface="微软雅黑"/>
              </a:rPr>
              <a:t>供方无偿提供数据</a:t>
            </a:r>
            <a:endParaRPr sz="1000">
              <a:latin typeface="微软雅黑"/>
              <a:cs typeface="微软雅黑"/>
            </a:endParaRPr>
          </a:p>
          <a:p>
            <a:pPr marL="184785" indent="-172720">
              <a:lnSpc>
                <a:spcPct val="100000"/>
              </a:lnSpc>
              <a:spcBef>
                <a:spcPts val="5"/>
              </a:spcBef>
              <a:buFont typeface="Arial"/>
              <a:buChar char="•"/>
              <a:tabLst>
                <a:tab pos="184785"/>
                <a:tab pos="185420"/>
              </a:tabLst>
            </a:pPr>
            <a:r>
              <a:rPr sz="1000" spc="-5">
                <a:solidFill>
                  <a:srgbClr val="585858"/>
                </a:solidFill>
                <a:latin typeface="微软雅黑"/>
                <a:cs typeface="微软雅黑"/>
              </a:rPr>
              <a:t>需求方免费获取数据</a:t>
            </a:r>
            <a:endParaRPr sz="1000">
              <a:latin typeface="微软雅黑"/>
              <a:cs typeface="微软雅黑"/>
            </a:endParaRPr>
          </a:p>
          <a:p>
            <a:pPr marL="184785" indent="-172720">
              <a:lnSpc>
                <a:spcPct val="100000"/>
              </a:lnSpc>
              <a:buFont typeface="Arial"/>
              <a:buChar char="•"/>
              <a:tabLst>
                <a:tab pos="184785"/>
                <a:tab pos="185420"/>
              </a:tabLst>
            </a:pPr>
            <a:r>
              <a:rPr sz="1000" spc="-5">
                <a:solidFill>
                  <a:srgbClr val="585858"/>
                </a:solidFill>
                <a:latin typeface="微软雅黑"/>
                <a:cs typeface="微软雅黑"/>
              </a:rPr>
              <a:t>无一般等价物参与</a:t>
            </a:r>
            <a:endParaRPr sz="1000">
              <a:latin typeface="微软雅黑"/>
              <a:cs typeface="微软雅黑"/>
            </a:endParaRPr>
          </a:p>
        </p:txBody>
      </p:sp>
      <p:sp>
        <p:nvSpPr>
          <p:cNvPr id="30" name="object 30"/>
          <p:cNvSpPr/>
          <p:nvPr/>
        </p:nvSpPr>
        <p:spPr>
          <a:xfrm>
            <a:off x="3560064" y="3790188"/>
            <a:ext cx="215265" cy="814069"/>
          </a:xfrm>
          <a:custGeom>
            <a:rect l="l" t="t" r="r" b="b"/>
            <a:pathLst>
              <a:path w="215264" h="814069">
                <a:moveTo>
                  <a:pt x="179070" y="0"/>
                </a:moveTo>
                <a:lnTo>
                  <a:pt x="35813" y="0"/>
                </a:lnTo>
                <a:lnTo>
                  <a:pt x="21859" y="2809"/>
                </a:lnTo>
                <a:lnTo>
                  <a:pt x="10477" y="10477"/>
                </a:lnTo>
                <a:lnTo>
                  <a:pt x="2809" y="21859"/>
                </a:lnTo>
                <a:lnTo>
                  <a:pt x="0" y="35813"/>
                </a:lnTo>
                <a:lnTo>
                  <a:pt x="0" y="778001"/>
                </a:lnTo>
                <a:lnTo>
                  <a:pt x="2809" y="791956"/>
                </a:lnTo>
                <a:lnTo>
                  <a:pt x="10477" y="803338"/>
                </a:lnTo>
                <a:lnTo>
                  <a:pt x="21859" y="811006"/>
                </a:lnTo>
                <a:lnTo>
                  <a:pt x="35813" y="813816"/>
                </a:lnTo>
                <a:lnTo>
                  <a:pt x="179070" y="813816"/>
                </a:lnTo>
                <a:lnTo>
                  <a:pt x="193024" y="811006"/>
                </a:lnTo>
                <a:lnTo>
                  <a:pt x="204406" y="803338"/>
                </a:lnTo>
                <a:lnTo>
                  <a:pt x="212074" y="791956"/>
                </a:lnTo>
                <a:lnTo>
                  <a:pt x="214884" y="778001"/>
                </a:lnTo>
                <a:lnTo>
                  <a:pt x="214884" y="35813"/>
                </a:lnTo>
                <a:lnTo>
                  <a:pt x="212074" y="21859"/>
                </a:lnTo>
                <a:lnTo>
                  <a:pt x="204406" y="10477"/>
                </a:lnTo>
                <a:lnTo>
                  <a:pt x="193024" y="2809"/>
                </a:lnTo>
                <a:lnTo>
                  <a:pt x="179070" y="0"/>
                </a:lnTo>
                <a:close/>
              </a:path>
            </a:pathLst>
          </a:custGeom>
          <a:solidFill>
            <a:srgbClr val="B1B4B6"/>
          </a:solidFill>
        </p:spPr>
        <p:txBody>
          <a:bodyPr wrap="square" lIns="0" tIns="0" rIns="0" bIns="0" rtlCol="0"/>
          <a:lstStyle/>
          <a:p/>
        </p:txBody>
      </p:sp>
      <p:sp>
        <p:nvSpPr>
          <p:cNvPr id="31" name="object 31"/>
          <p:cNvSpPr txBox="1"/>
          <p:nvPr/>
        </p:nvSpPr>
        <p:spPr>
          <a:xfrm>
            <a:off x="3592195" y="3876547"/>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数 据 共 享</a:t>
            </a:r>
            <a:endParaRPr sz="1000">
              <a:latin typeface="微软雅黑"/>
              <a:cs typeface="微软雅黑"/>
            </a:endParaRPr>
          </a:p>
        </p:txBody>
      </p:sp>
      <p:sp>
        <p:nvSpPr>
          <p:cNvPr id="32" name="object 32"/>
          <p:cNvSpPr txBox="1"/>
          <p:nvPr/>
        </p:nvSpPr>
        <p:spPr>
          <a:xfrm>
            <a:off x="3781044" y="3790188"/>
            <a:ext cx="1659889" cy="814069"/>
          </a:xfrm>
          <a:prstGeom prst="rect">
            <a:avLst/>
          </a:prstGeom>
          <a:ln w="12700">
            <a:solidFill>
              <a:srgbClr val="E9E9EA"/>
            </a:solidFill>
          </a:ln>
        </p:spPr>
        <p:txBody>
          <a:bodyPr vert="horz" wrap="square" lIns="0" tIns="6350" rIns="0" bIns="0" rtlCol="0">
            <a:spAutoFit/>
          </a:bodyPr>
          <a:lstStyle/>
          <a:p>
            <a:pPr>
              <a:lnSpc>
                <a:spcPct val="100000"/>
              </a:lnSpc>
              <a:spcBef>
                <a:spcPts val="50"/>
              </a:spcBef>
            </a:pPr>
            <a:endParaRPr sz="1150">
              <a:latin typeface="Times New Roman"/>
              <a:cs typeface="Times New Roman"/>
            </a:endParaRPr>
          </a:p>
          <a:p>
            <a:pPr marL="262890" marR="77470" indent="-172720" algn="just">
              <a:lnSpc>
                <a:spcPct val="100000"/>
              </a:lnSpc>
              <a:buFont typeface="Arial"/>
              <a:buChar char="•"/>
              <a:tabLst>
                <a:tab pos="263525"/>
              </a:tabLst>
            </a:pPr>
            <a:r>
              <a:rPr sz="1000" spc="30">
                <a:solidFill>
                  <a:srgbClr val="585858"/>
                </a:solidFill>
                <a:latin typeface="微软雅黑"/>
                <a:cs typeface="微软雅黑"/>
              </a:rPr>
              <a:t>共同为供、需双方相互 提供数据无一般等价物 </a:t>
            </a:r>
            <a:r>
              <a:rPr sz="1000" spc="-5">
                <a:solidFill>
                  <a:srgbClr val="585858"/>
                </a:solidFill>
                <a:latin typeface="微软雅黑"/>
                <a:cs typeface="微软雅黑"/>
              </a:rPr>
              <a:t>参与</a:t>
            </a:r>
            <a:endParaRPr sz="1000">
              <a:latin typeface="微软雅黑"/>
              <a:cs typeface="微软雅黑"/>
            </a:endParaRPr>
          </a:p>
        </p:txBody>
      </p:sp>
      <p:sp>
        <p:nvSpPr>
          <p:cNvPr id="33" name="object 33"/>
          <p:cNvSpPr/>
          <p:nvPr/>
        </p:nvSpPr>
        <p:spPr>
          <a:xfrm>
            <a:off x="3552444" y="4945379"/>
            <a:ext cx="215265" cy="814069"/>
          </a:xfrm>
          <a:custGeom>
            <a:rect l="l" t="t" r="r" b="b"/>
            <a:pathLst>
              <a:path w="215264" h="814069">
                <a:moveTo>
                  <a:pt x="179069" y="0"/>
                </a:moveTo>
                <a:lnTo>
                  <a:pt x="35813" y="0"/>
                </a:lnTo>
                <a:lnTo>
                  <a:pt x="21859" y="2809"/>
                </a:lnTo>
                <a:lnTo>
                  <a:pt x="10477" y="10477"/>
                </a:lnTo>
                <a:lnTo>
                  <a:pt x="2809" y="21859"/>
                </a:lnTo>
                <a:lnTo>
                  <a:pt x="0" y="35814"/>
                </a:lnTo>
                <a:lnTo>
                  <a:pt x="0" y="778002"/>
                </a:lnTo>
                <a:lnTo>
                  <a:pt x="2809" y="791940"/>
                </a:lnTo>
                <a:lnTo>
                  <a:pt x="10477" y="803324"/>
                </a:lnTo>
                <a:lnTo>
                  <a:pt x="21859" y="811000"/>
                </a:lnTo>
                <a:lnTo>
                  <a:pt x="35813" y="813816"/>
                </a:lnTo>
                <a:lnTo>
                  <a:pt x="179069" y="813816"/>
                </a:lnTo>
                <a:lnTo>
                  <a:pt x="193024" y="811000"/>
                </a:lnTo>
                <a:lnTo>
                  <a:pt x="204406" y="803324"/>
                </a:lnTo>
                <a:lnTo>
                  <a:pt x="212074" y="791940"/>
                </a:lnTo>
                <a:lnTo>
                  <a:pt x="214883" y="778002"/>
                </a:lnTo>
                <a:lnTo>
                  <a:pt x="214883" y="35814"/>
                </a:lnTo>
                <a:lnTo>
                  <a:pt x="212074" y="21859"/>
                </a:lnTo>
                <a:lnTo>
                  <a:pt x="204406" y="10477"/>
                </a:lnTo>
                <a:lnTo>
                  <a:pt x="193024" y="2809"/>
                </a:lnTo>
                <a:lnTo>
                  <a:pt x="179069" y="0"/>
                </a:lnTo>
                <a:close/>
              </a:path>
            </a:pathLst>
          </a:custGeom>
          <a:solidFill>
            <a:srgbClr val="4EB9DC"/>
          </a:solidFill>
        </p:spPr>
        <p:txBody>
          <a:bodyPr wrap="square" lIns="0" tIns="0" rIns="0" bIns="0" rtlCol="0"/>
          <a:lstStyle/>
          <a:p/>
        </p:txBody>
      </p:sp>
      <p:sp>
        <p:nvSpPr>
          <p:cNvPr id="34" name="object 34"/>
          <p:cNvSpPr txBox="1"/>
          <p:nvPr/>
        </p:nvSpPr>
        <p:spPr>
          <a:xfrm>
            <a:off x="3584194" y="5031994"/>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数 据 交 易</a:t>
            </a:r>
            <a:endParaRPr sz="1000">
              <a:latin typeface="微软雅黑"/>
              <a:cs typeface="微软雅黑"/>
            </a:endParaRPr>
          </a:p>
        </p:txBody>
      </p:sp>
      <p:sp>
        <p:nvSpPr>
          <p:cNvPr id="35" name="object 35"/>
          <p:cNvSpPr txBox="1"/>
          <p:nvPr/>
        </p:nvSpPr>
        <p:spPr>
          <a:xfrm>
            <a:off x="3771900" y="4945379"/>
            <a:ext cx="1661160" cy="814069"/>
          </a:xfrm>
          <a:prstGeom prst="rect">
            <a:avLst/>
          </a:prstGeom>
          <a:ln w="12700">
            <a:solidFill>
              <a:srgbClr val="E9E9EA"/>
            </a:solidFill>
          </a:ln>
        </p:spPr>
        <p:txBody>
          <a:bodyPr vert="horz" wrap="square" lIns="0" tIns="6985" rIns="0" bIns="0" rtlCol="0">
            <a:spAutoFit/>
          </a:bodyPr>
          <a:lstStyle/>
          <a:p>
            <a:pPr>
              <a:lnSpc>
                <a:spcPct val="100000"/>
              </a:lnSpc>
              <a:spcBef>
                <a:spcPts val="55"/>
              </a:spcBef>
            </a:pPr>
            <a:endParaRPr sz="1150">
              <a:latin typeface="Times New Roman"/>
              <a:cs typeface="Times New Roman"/>
            </a:endParaRPr>
          </a:p>
          <a:p>
            <a:pPr marL="264795" indent="-172720">
              <a:lnSpc>
                <a:spcPct val="100000"/>
              </a:lnSpc>
              <a:buFont typeface="Arial"/>
              <a:buChar char="•"/>
              <a:tabLst>
                <a:tab pos="264795"/>
                <a:tab pos="265430"/>
              </a:tabLst>
            </a:pPr>
            <a:r>
              <a:rPr sz="1000" spc="-10">
                <a:solidFill>
                  <a:srgbClr val="585858"/>
                </a:solidFill>
                <a:latin typeface="微软雅黑"/>
                <a:cs typeface="微软雅黑"/>
              </a:rPr>
              <a:t>供方有偿提供数据</a:t>
            </a:r>
            <a:endParaRPr sz="1000">
              <a:latin typeface="微软雅黑"/>
              <a:cs typeface="微软雅黑"/>
            </a:endParaRPr>
          </a:p>
          <a:p>
            <a:pPr marL="264795" indent="-172720">
              <a:lnSpc>
                <a:spcPct val="100000"/>
              </a:lnSpc>
              <a:buFont typeface="Arial"/>
              <a:buChar char="•"/>
              <a:tabLst>
                <a:tab pos="264795"/>
                <a:tab pos="265430"/>
              </a:tabLst>
            </a:pPr>
            <a:r>
              <a:rPr sz="1000" spc="-5">
                <a:solidFill>
                  <a:srgbClr val="585858"/>
                </a:solidFill>
                <a:latin typeface="微软雅黑"/>
                <a:cs typeface="微软雅黑"/>
              </a:rPr>
              <a:t>需求方支付获取费用</a:t>
            </a:r>
            <a:endParaRPr sz="1000">
              <a:latin typeface="微软雅黑"/>
              <a:cs typeface="微软雅黑"/>
            </a:endParaRPr>
          </a:p>
          <a:p>
            <a:pPr marL="264795" indent="-172720">
              <a:lnSpc>
                <a:spcPct val="100000"/>
              </a:lnSpc>
              <a:buFont typeface="Arial"/>
              <a:buChar char="•"/>
              <a:tabLst>
                <a:tab pos="264795"/>
                <a:tab pos="265430"/>
              </a:tabLst>
            </a:pPr>
            <a:r>
              <a:rPr sz="1000" spc="-5">
                <a:solidFill>
                  <a:srgbClr val="585858"/>
                </a:solidFill>
                <a:latin typeface="微软雅黑"/>
                <a:cs typeface="微软雅黑"/>
              </a:rPr>
              <a:t>货币作为媒介</a:t>
            </a:r>
            <a:endParaRPr sz="1000">
              <a:latin typeface="微软雅黑"/>
              <a:cs typeface="微软雅黑"/>
            </a:endParaRPr>
          </a:p>
        </p:txBody>
      </p:sp>
      <p:sp>
        <p:nvSpPr>
          <p:cNvPr id="36" name="object 36"/>
          <p:cNvSpPr/>
          <p:nvPr/>
        </p:nvSpPr>
        <p:spPr>
          <a:xfrm>
            <a:off x="8311895" y="6015228"/>
            <a:ext cx="1602105" cy="401320"/>
          </a:xfrm>
          <a:custGeom>
            <a:rect l="l" t="t" r="r" b="b"/>
            <a:pathLst>
              <a:path w="1602104" h="401320">
                <a:moveTo>
                  <a:pt x="0" y="200406"/>
                </a:moveTo>
                <a:lnTo>
                  <a:pt x="12901" y="164382"/>
                </a:lnTo>
                <a:lnTo>
                  <a:pt x="50099" y="130478"/>
                </a:lnTo>
                <a:lnTo>
                  <a:pt x="109332" y="99257"/>
                </a:lnTo>
                <a:lnTo>
                  <a:pt x="146506" y="84830"/>
                </a:lnTo>
                <a:lnTo>
                  <a:pt x="188340" y="71287"/>
                </a:lnTo>
                <a:lnTo>
                  <a:pt x="234553" y="58697"/>
                </a:lnTo>
                <a:lnTo>
                  <a:pt x="284861" y="47133"/>
                </a:lnTo>
                <a:lnTo>
                  <a:pt x="338983" y="36664"/>
                </a:lnTo>
                <a:lnTo>
                  <a:pt x="396635" y="27361"/>
                </a:lnTo>
                <a:lnTo>
                  <a:pt x="457535" y="19295"/>
                </a:lnTo>
                <a:lnTo>
                  <a:pt x="521400" y="12537"/>
                </a:lnTo>
                <a:lnTo>
                  <a:pt x="587948" y="7158"/>
                </a:lnTo>
                <a:lnTo>
                  <a:pt x="656896" y="3228"/>
                </a:lnTo>
                <a:lnTo>
                  <a:pt x="727961" y="818"/>
                </a:lnTo>
                <a:lnTo>
                  <a:pt x="800861" y="0"/>
                </a:lnTo>
                <a:lnTo>
                  <a:pt x="873762" y="818"/>
                </a:lnTo>
                <a:lnTo>
                  <a:pt x="944827" y="3228"/>
                </a:lnTo>
                <a:lnTo>
                  <a:pt x="1013775" y="7158"/>
                </a:lnTo>
                <a:lnTo>
                  <a:pt x="1080323" y="12537"/>
                </a:lnTo>
                <a:lnTo>
                  <a:pt x="1144188" y="19295"/>
                </a:lnTo>
                <a:lnTo>
                  <a:pt x="1205088" y="27361"/>
                </a:lnTo>
                <a:lnTo>
                  <a:pt x="1262740" y="36664"/>
                </a:lnTo>
                <a:lnTo>
                  <a:pt x="1316862" y="47133"/>
                </a:lnTo>
                <a:lnTo>
                  <a:pt x="1367170" y="58697"/>
                </a:lnTo>
                <a:lnTo>
                  <a:pt x="1413383" y="71287"/>
                </a:lnTo>
                <a:lnTo>
                  <a:pt x="1455217" y="84830"/>
                </a:lnTo>
                <a:lnTo>
                  <a:pt x="1492391" y="99257"/>
                </a:lnTo>
                <a:lnTo>
                  <a:pt x="1551624" y="130478"/>
                </a:lnTo>
                <a:lnTo>
                  <a:pt x="1588822" y="164382"/>
                </a:lnTo>
                <a:lnTo>
                  <a:pt x="1601724" y="200406"/>
                </a:lnTo>
                <a:lnTo>
                  <a:pt x="1598451" y="218646"/>
                </a:lnTo>
                <a:lnTo>
                  <a:pt x="1573119" y="253681"/>
                </a:lnTo>
                <a:lnTo>
                  <a:pt x="1524620" y="286315"/>
                </a:lnTo>
                <a:lnTo>
                  <a:pt x="1455217" y="315981"/>
                </a:lnTo>
                <a:lnTo>
                  <a:pt x="1413383" y="329524"/>
                </a:lnTo>
                <a:lnTo>
                  <a:pt x="1367170" y="342114"/>
                </a:lnTo>
                <a:lnTo>
                  <a:pt x="1316862" y="353678"/>
                </a:lnTo>
                <a:lnTo>
                  <a:pt x="1262740" y="364147"/>
                </a:lnTo>
                <a:lnTo>
                  <a:pt x="1205088" y="373450"/>
                </a:lnTo>
                <a:lnTo>
                  <a:pt x="1144188" y="381516"/>
                </a:lnTo>
                <a:lnTo>
                  <a:pt x="1080323" y="388274"/>
                </a:lnTo>
                <a:lnTo>
                  <a:pt x="1013775" y="393653"/>
                </a:lnTo>
                <a:lnTo>
                  <a:pt x="944827" y="397583"/>
                </a:lnTo>
                <a:lnTo>
                  <a:pt x="873762" y="399993"/>
                </a:lnTo>
                <a:lnTo>
                  <a:pt x="800861" y="400812"/>
                </a:lnTo>
                <a:lnTo>
                  <a:pt x="727961" y="399993"/>
                </a:lnTo>
                <a:lnTo>
                  <a:pt x="656896" y="397583"/>
                </a:lnTo>
                <a:lnTo>
                  <a:pt x="587948" y="393653"/>
                </a:lnTo>
                <a:lnTo>
                  <a:pt x="521400" y="388274"/>
                </a:lnTo>
                <a:lnTo>
                  <a:pt x="457535" y="381516"/>
                </a:lnTo>
                <a:lnTo>
                  <a:pt x="396635" y="373450"/>
                </a:lnTo>
                <a:lnTo>
                  <a:pt x="338983" y="364147"/>
                </a:lnTo>
                <a:lnTo>
                  <a:pt x="284861" y="353678"/>
                </a:lnTo>
                <a:lnTo>
                  <a:pt x="234553" y="342114"/>
                </a:lnTo>
                <a:lnTo>
                  <a:pt x="188340" y="329524"/>
                </a:lnTo>
                <a:lnTo>
                  <a:pt x="146506" y="315981"/>
                </a:lnTo>
                <a:lnTo>
                  <a:pt x="109332" y="301554"/>
                </a:lnTo>
                <a:lnTo>
                  <a:pt x="50099" y="270333"/>
                </a:lnTo>
                <a:lnTo>
                  <a:pt x="12901" y="236429"/>
                </a:lnTo>
                <a:lnTo>
                  <a:pt x="0" y="200406"/>
                </a:lnTo>
                <a:close/>
              </a:path>
            </a:pathLst>
          </a:custGeom>
          <a:ln w="12700">
            <a:solidFill>
              <a:srgbClr val="1D9ED2"/>
            </a:solidFill>
          </a:ln>
        </p:spPr>
        <p:txBody>
          <a:bodyPr wrap="square" lIns="0" tIns="0" rIns="0" bIns="0" rtlCol="0"/>
          <a:lstStyle/>
          <a:p/>
        </p:txBody>
      </p:sp>
      <p:sp>
        <p:nvSpPr>
          <p:cNvPr id="37" name="object 37"/>
          <p:cNvSpPr txBox="1"/>
          <p:nvPr/>
        </p:nvSpPr>
        <p:spPr>
          <a:xfrm>
            <a:off x="8722232" y="6047028"/>
            <a:ext cx="784860" cy="330200"/>
          </a:xfrm>
          <a:prstGeom prst="rect">
            <a:avLst/>
          </a:prstGeom>
        </p:spPr>
        <p:txBody>
          <a:bodyPr vert="horz" wrap="square" lIns="0" tIns="12065" rIns="0" bIns="0" rtlCol="0">
            <a:spAutoFit/>
          </a:bodyPr>
          <a:lstStyle/>
          <a:p>
            <a:pPr marL="74930" marR="5080" indent="-62865">
              <a:lnSpc>
                <a:spcPct val="100000"/>
              </a:lnSpc>
              <a:spcBef>
                <a:spcPts val="95"/>
              </a:spcBef>
            </a:pPr>
            <a:r>
              <a:rPr sz="1000" b="1" spc="-5">
                <a:solidFill>
                  <a:srgbClr val="585858"/>
                </a:solidFill>
                <a:latin typeface="微软雅黑"/>
                <a:cs typeface="微软雅黑"/>
              </a:rPr>
              <a:t>数据要素市场 主体与行动</a:t>
            </a:r>
            <a:endParaRPr sz="1000">
              <a:latin typeface="微软雅黑"/>
              <a:cs typeface="微软雅黑"/>
            </a:endParaRPr>
          </a:p>
        </p:txBody>
      </p:sp>
      <p:sp>
        <p:nvSpPr>
          <p:cNvPr id="38" name="object 38"/>
          <p:cNvSpPr/>
          <p:nvPr/>
        </p:nvSpPr>
        <p:spPr>
          <a:xfrm>
            <a:off x="6143244" y="3712464"/>
            <a:ext cx="867410" cy="251460"/>
          </a:xfrm>
          <a:custGeom>
            <a:rect l="l" t="t" r="r" b="b"/>
            <a:pathLst>
              <a:path w="867409" h="251460">
                <a:moveTo>
                  <a:pt x="825246" y="0"/>
                </a:moveTo>
                <a:lnTo>
                  <a:pt x="41909" y="0"/>
                </a:lnTo>
                <a:lnTo>
                  <a:pt x="25610" y="3298"/>
                </a:lnTo>
                <a:lnTo>
                  <a:pt x="12287" y="12287"/>
                </a:lnTo>
                <a:lnTo>
                  <a:pt x="3298" y="25610"/>
                </a:lnTo>
                <a:lnTo>
                  <a:pt x="0" y="41910"/>
                </a:lnTo>
                <a:lnTo>
                  <a:pt x="0" y="209550"/>
                </a:lnTo>
                <a:lnTo>
                  <a:pt x="3298" y="225849"/>
                </a:lnTo>
                <a:lnTo>
                  <a:pt x="12287" y="239172"/>
                </a:lnTo>
                <a:lnTo>
                  <a:pt x="25610" y="248161"/>
                </a:lnTo>
                <a:lnTo>
                  <a:pt x="41909" y="251460"/>
                </a:lnTo>
                <a:lnTo>
                  <a:pt x="825246" y="251460"/>
                </a:lnTo>
                <a:lnTo>
                  <a:pt x="841545" y="248161"/>
                </a:lnTo>
                <a:lnTo>
                  <a:pt x="854868" y="239172"/>
                </a:lnTo>
                <a:lnTo>
                  <a:pt x="863857" y="225849"/>
                </a:lnTo>
                <a:lnTo>
                  <a:pt x="867155" y="209550"/>
                </a:lnTo>
                <a:lnTo>
                  <a:pt x="867155" y="41910"/>
                </a:lnTo>
                <a:lnTo>
                  <a:pt x="863857" y="25610"/>
                </a:lnTo>
                <a:lnTo>
                  <a:pt x="854868" y="12287"/>
                </a:lnTo>
                <a:lnTo>
                  <a:pt x="841545" y="3298"/>
                </a:lnTo>
                <a:lnTo>
                  <a:pt x="825246" y="0"/>
                </a:lnTo>
                <a:close/>
              </a:path>
            </a:pathLst>
          </a:custGeom>
          <a:solidFill>
            <a:srgbClr val="1D9ED2"/>
          </a:solidFill>
        </p:spPr>
        <p:txBody>
          <a:bodyPr wrap="square" lIns="0" tIns="0" rIns="0" bIns="0" rtlCol="0"/>
          <a:lstStyle/>
          <a:p/>
        </p:txBody>
      </p:sp>
      <p:sp>
        <p:nvSpPr>
          <p:cNvPr id="39" name="object 39"/>
          <p:cNvSpPr txBox="1"/>
          <p:nvPr/>
        </p:nvSpPr>
        <p:spPr>
          <a:xfrm>
            <a:off x="6260846" y="3745484"/>
            <a:ext cx="645160"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FFFFFF"/>
                </a:solidFill>
                <a:latin typeface="微软雅黑"/>
                <a:cs typeface="微软雅黑"/>
              </a:rPr>
              <a:t>数据供应方</a:t>
            </a:r>
            <a:endParaRPr sz="1000">
              <a:latin typeface="微软雅黑"/>
              <a:cs typeface="微软雅黑"/>
            </a:endParaRPr>
          </a:p>
        </p:txBody>
      </p:sp>
      <p:sp>
        <p:nvSpPr>
          <p:cNvPr id="40" name="object 40"/>
          <p:cNvSpPr/>
          <p:nvPr/>
        </p:nvSpPr>
        <p:spPr>
          <a:xfrm>
            <a:off x="11045952" y="3712464"/>
            <a:ext cx="867410" cy="251460"/>
          </a:xfrm>
          <a:custGeom>
            <a:rect l="l" t="t" r="r" b="b"/>
            <a:pathLst>
              <a:path w="867409" h="251460">
                <a:moveTo>
                  <a:pt x="825246" y="0"/>
                </a:moveTo>
                <a:lnTo>
                  <a:pt x="41909" y="0"/>
                </a:lnTo>
                <a:lnTo>
                  <a:pt x="25610" y="3298"/>
                </a:lnTo>
                <a:lnTo>
                  <a:pt x="12287" y="12287"/>
                </a:lnTo>
                <a:lnTo>
                  <a:pt x="3298" y="25610"/>
                </a:lnTo>
                <a:lnTo>
                  <a:pt x="0" y="41910"/>
                </a:lnTo>
                <a:lnTo>
                  <a:pt x="0" y="209550"/>
                </a:lnTo>
                <a:lnTo>
                  <a:pt x="3298" y="225849"/>
                </a:lnTo>
                <a:lnTo>
                  <a:pt x="12287" y="239172"/>
                </a:lnTo>
                <a:lnTo>
                  <a:pt x="25610" y="248161"/>
                </a:lnTo>
                <a:lnTo>
                  <a:pt x="41909" y="251460"/>
                </a:lnTo>
                <a:lnTo>
                  <a:pt x="825246" y="251460"/>
                </a:lnTo>
                <a:lnTo>
                  <a:pt x="841545" y="248161"/>
                </a:lnTo>
                <a:lnTo>
                  <a:pt x="854868" y="239172"/>
                </a:lnTo>
                <a:lnTo>
                  <a:pt x="863857" y="225849"/>
                </a:lnTo>
                <a:lnTo>
                  <a:pt x="867155" y="209550"/>
                </a:lnTo>
                <a:lnTo>
                  <a:pt x="867155" y="41910"/>
                </a:lnTo>
                <a:lnTo>
                  <a:pt x="863857" y="25610"/>
                </a:lnTo>
                <a:lnTo>
                  <a:pt x="854868" y="12287"/>
                </a:lnTo>
                <a:lnTo>
                  <a:pt x="841545" y="3298"/>
                </a:lnTo>
                <a:lnTo>
                  <a:pt x="825246" y="0"/>
                </a:lnTo>
                <a:close/>
              </a:path>
            </a:pathLst>
          </a:custGeom>
          <a:solidFill>
            <a:srgbClr val="1D9ED2"/>
          </a:solidFill>
        </p:spPr>
        <p:txBody>
          <a:bodyPr wrap="square" lIns="0" tIns="0" rIns="0" bIns="0" rtlCol="0"/>
          <a:lstStyle/>
          <a:p/>
        </p:txBody>
      </p:sp>
      <p:sp>
        <p:nvSpPr>
          <p:cNvPr id="41" name="object 41"/>
          <p:cNvSpPr txBox="1"/>
          <p:nvPr/>
        </p:nvSpPr>
        <p:spPr>
          <a:xfrm>
            <a:off x="11164189" y="3745484"/>
            <a:ext cx="645160"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FFFFFF"/>
                </a:solidFill>
                <a:latin typeface="微软雅黑"/>
                <a:cs typeface="微软雅黑"/>
              </a:rPr>
              <a:t>数据需求方</a:t>
            </a:r>
            <a:endParaRPr sz="1000">
              <a:latin typeface="微软雅黑"/>
              <a:cs typeface="微软雅黑"/>
            </a:endParaRPr>
          </a:p>
        </p:txBody>
      </p:sp>
      <p:sp>
        <p:nvSpPr>
          <p:cNvPr id="42" name="object 42"/>
          <p:cNvSpPr/>
          <p:nvPr/>
        </p:nvSpPr>
        <p:spPr>
          <a:xfrm>
            <a:off x="8241792" y="3613403"/>
            <a:ext cx="1577340" cy="441959"/>
          </a:xfrm>
          <a:custGeom>
            <a:rect l="l" t="t" r="r" b="b"/>
            <a:pathLst>
              <a:path w="1577340" h="441959">
                <a:moveTo>
                  <a:pt x="788669" y="0"/>
                </a:moveTo>
                <a:lnTo>
                  <a:pt x="716879" y="903"/>
                </a:lnTo>
                <a:lnTo>
                  <a:pt x="646895" y="3560"/>
                </a:lnTo>
                <a:lnTo>
                  <a:pt x="578996" y="7893"/>
                </a:lnTo>
                <a:lnTo>
                  <a:pt x="513461" y="13824"/>
                </a:lnTo>
                <a:lnTo>
                  <a:pt x="450568" y="21276"/>
                </a:lnTo>
                <a:lnTo>
                  <a:pt x="390595" y="30169"/>
                </a:lnTo>
                <a:lnTo>
                  <a:pt x="333821" y="40427"/>
                </a:lnTo>
                <a:lnTo>
                  <a:pt x="280523" y="51970"/>
                </a:lnTo>
                <a:lnTo>
                  <a:pt x="230981" y="64722"/>
                </a:lnTo>
                <a:lnTo>
                  <a:pt x="185472" y="78604"/>
                </a:lnTo>
                <a:lnTo>
                  <a:pt x="144275" y="93537"/>
                </a:lnTo>
                <a:lnTo>
                  <a:pt x="107667" y="109445"/>
                </a:lnTo>
                <a:lnTo>
                  <a:pt x="49336" y="143871"/>
                </a:lnTo>
                <a:lnTo>
                  <a:pt x="12705" y="181257"/>
                </a:lnTo>
                <a:lnTo>
                  <a:pt x="0" y="220980"/>
                </a:lnTo>
                <a:lnTo>
                  <a:pt x="3222" y="241094"/>
                </a:lnTo>
                <a:lnTo>
                  <a:pt x="28169" y="279726"/>
                </a:lnTo>
                <a:lnTo>
                  <a:pt x="75928" y="315710"/>
                </a:lnTo>
                <a:lnTo>
                  <a:pt x="144275" y="348422"/>
                </a:lnTo>
                <a:lnTo>
                  <a:pt x="185472" y="363355"/>
                </a:lnTo>
                <a:lnTo>
                  <a:pt x="230981" y="377237"/>
                </a:lnTo>
                <a:lnTo>
                  <a:pt x="280523" y="389989"/>
                </a:lnTo>
                <a:lnTo>
                  <a:pt x="333821" y="401532"/>
                </a:lnTo>
                <a:lnTo>
                  <a:pt x="390595" y="411790"/>
                </a:lnTo>
                <a:lnTo>
                  <a:pt x="450568" y="420683"/>
                </a:lnTo>
                <a:lnTo>
                  <a:pt x="513461" y="428135"/>
                </a:lnTo>
                <a:lnTo>
                  <a:pt x="578996" y="434066"/>
                </a:lnTo>
                <a:lnTo>
                  <a:pt x="646895" y="438399"/>
                </a:lnTo>
                <a:lnTo>
                  <a:pt x="716879" y="441056"/>
                </a:lnTo>
                <a:lnTo>
                  <a:pt x="788669" y="441960"/>
                </a:lnTo>
                <a:lnTo>
                  <a:pt x="860460" y="441056"/>
                </a:lnTo>
                <a:lnTo>
                  <a:pt x="930444" y="438399"/>
                </a:lnTo>
                <a:lnTo>
                  <a:pt x="998343" y="434066"/>
                </a:lnTo>
                <a:lnTo>
                  <a:pt x="1063878" y="428135"/>
                </a:lnTo>
                <a:lnTo>
                  <a:pt x="1126771" y="420683"/>
                </a:lnTo>
                <a:lnTo>
                  <a:pt x="1186744" y="411790"/>
                </a:lnTo>
                <a:lnTo>
                  <a:pt x="1243518" y="401532"/>
                </a:lnTo>
                <a:lnTo>
                  <a:pt x="1296816" y="389989"/>
                </a:lnTo>
                <a:lnTo>
                  <a:pt x="1346358" y="377237"/>
                </a:lnTo>
                <a:lnTo>
                  <a:pt x="1391867" y="363355"/>
                </a:lnTo>
                <a:lnTo>
                  <a:pt x="1433064" y="348422"/>
                </a:lnTo>
                <a:lnTo>
                  <a:pt x="1469672" y="332514"/>
                </a:lnTo>
                <a:lnTo>
                  <a:pt x="1528003" y="298088"/>
                </a:lnTo>
                <a:lnTo>
                  <a:pt x="1564634" y="260702"/>
                </a:lnTo>
                <a:lnTo>
                  <a:pt x="1577339" y="220980"/>
                </a:lnTo>
                <a:lnTo>
                  <a:pt x="1574117" y="200865"/>
                </a:lnTo>
                <a:lnTo>
                  <a:pt x="1549170" y="162233"/>
                </a:lnTo>
                <a:lnTo>
                  <a:pt x="1501411" y="126249"/>
                </a:lnTo>
                <a:lnTo>
                  <a:pt x="1433064" y="93537"/>
                </a:lnTo>
                <a:lnTo>
                  <a:pt x="1391867" y="78604"/>
                </a:lnTo>
                <a:lnTo>
                  <a:pt x="1346358" y="64722"/>
                </a:lnTo>
                <a:lnTo>
                  <a:pt x="1296816" y="51970"/>
                </a:lnTo>
                <a:lnTo>
                  <a:pt x="1243518" y="40427"/>
                </a:lnTo>
                <a:lnTo>
                  <a:pt x="1186744" y="30169"/>
                </a:lnTo>
                <a:lnTo>
                  <a:pt x="1126771" y="21276"/>
                </a:lnTo>
                <a:lnTo>
                  <a:pt x="1063878" y="13824"/>
                </a:lnTo>
                <a:lnTo>
                  <a:pt x="998343" y="7893"/>
                </a:lnTo>
                <a:lnTo>
                  <a:pt x="930444" y="3560"/>
                </a:lnTo>
                <a:lnTo>
                  <a:pt x="860460" y="903"/>
                </a:lnTo>
                <a:lnTo>
                  <a:pt x="788669" y="0"/>
                </a:lnTo>
                <a:close/>
              </a:path>
            </a:pathLst>
          </a:custGeom>
          <a:solidFill>
            <a:srgbClr val="1D9ED2"/>
          </a:solidFill>
        </p:spPr>
        <p:txBody>
          <a:bodyPr wrap="square" lIns="0" tIns="0" rIns="0" bIns="0" rtlCol="0"/>
          <a:lstStyle/>
          <a:p/>
        </p:txBody>
      </p:sp>
      <p:sp>
        <p:nvSpPr>
          <p:cNvPr id="43" name="object 43"/>
          <p:cNvSpPr txBox="1"/>
          <p:nvPr/>
        </p:nvSpPr>
        <p:spPr>
          <a:xfrm>
            <a:off x="8651747" y="3741801"/>
            <a:ext cx="772160"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FFFFFF"/>
                </a:solidFill>
                <a:latin typeface="微软雅黑"/>
                <a:cs typeface="微软雅黑"/>
              </a:rPr>
              <a:t>数据交易机构</a:t>
            </a:r>
            <a:endParaRPr sz="1000">
              <a:latin typeface="微软雅黑"/>
              <a:cs typeface="微软雅黑"/>
            </a:endParaRPr>
          </a:p>
        </p:txBody>
      </p:sp>
      <p:sp>
        <p:nvSpPr>
          <p:cNvPr id="44" name="object 44"/>
          <p:cNvSpPr/>
          <p:nvPr/>
        </p:nvSpPr>
        <p:spPr>
          <a:xfrm>
            <a:off x="6210300" y="4853940"/>
            <a:ext cx="612775" cy="307975"/>
          </a:xfrm>
          <a:custGeom>
            <a:rect l="l" t="t" r="r" b="b"/>
            <a:pathLst>
              <a:path w="612775" h="307975">
                <a:moveTo>
                  <a:pt x="561340" y="0"/>
                </a:moveTo>
                <a:lnTo>
                  <a:pt x="51308" y="0"/>
                </a:lnTo>
                <a:lnTo>
                  <a:pt x="31343" y="4034"/>
                </a:lnTo>
                <a:lnTo>
                  <a:pt x="15033" y="15033"/>
                </a:lnTo>
                <a:lnTo>
                  <a:pt x="4034" y="31343"/>
                </a:lnTo>
                <a:lnTo>
                  <a:pt x="0" y="51308"/>
                </a:lnTo>
                <a:lnTo>
                  <a:pt x="0" y="256540"/>
                </a:lnTo>
                <a:lnTo>
                  <a:pt x="4034" y="276504"/>
                </a:lnTo>
                <a:lnTo>
                  <a:pt x="15033" y="292814"/>
                </a:lnTo>
                <a:lnTo>
                  <a:pt x="31343" y="303813"/>
                </a:lnTo>
                <a:lnTo>
                  <a:pt x="51308" y="307848"/>
                </a:lnTo>
                <a:lnTo>
                  <a:pt x="561340" y="307848"/>
                </a:lnTo>
                <a:lnTo>
                  <a:pt x="581304" y="303813"/>
                </a:lnTo>
                <a:lnTo>
                  <a:pt x="597614" y="292814"/>
                </a:lnTo>
                <a:lnTo>
                  <a:pt x="608613" y="276504"/>
                </a:lnTo>
                <a:lnTo>
                  <a:pt x="612648" y="256540"/>
                </a:lnTo>
                <a:lnTo>
                  <a:pt x="612648" y="51308"/>
                </a:lnTo>
                <a:lnTo>
                  <a:pt x="608613" y="31343"/>
                </a:lnTo>
                <a:lnTo>
                  <a:pt x="597614" y="15033"/>
                </a:lnTo>
                <a:lnTo>
                  <a:pt x="581304" y="4034"/>
                </a:lnTo>
                <a:lnTo>
                  <a:pt x="561340" y="0"/>
                </a:lnTo>
                <a:close/>
              </a:path>
            </a:pathLst>
          </a:custGeom>
          <a:solidFill>
            <a:srgbClr val="4EB9DC"/>
          </a:solidFill>
        </p:spPr>
        <p:txBody>
          <a:bodyPr wrap="square" lIns="0" tIns="0" rIns="0" bIns="0" rtlCol="0"/>
          <a:lstStyle/>
          <a:p/>
        </p:txBody>
      </p:sp>
      <p:sp>
        <p:nvSpPr>
          <p:cNvPr id="45" name="object 45"/>
          <p:cNvSpPr txBox="1"/>
          <p:nvPr/>
        </p:nvSpPr>
        <p:spPr>
          <a:xfrm>
            <a:off x="6314947" y="4839461"/>
            <a:ext cx="405130" cy="330200"/>
          </a:xfrm>
          <a:prstGeom prst="rect">
            <a:avLst/>
          </a:prstGeom>
        </p:spPr>
        <p:txBody>
          <a:bodyPr vert="horz" wrap="square" lIns="0" tIns="12065" rIns="0" bIns="0" rtlCol="0">
            <a:spAutoFit/>
          </a:bodyPr>
          <a:lstStyle/>
          <a:p>
            <a:pPr marL="12700" marR="5080">
              <a:lnSpc>
                <a:spcPct val="100000"/>
              </a:lnSpc>
              <a:spcBef>
                <a:spcPts val="95"/>
              </a:spcBef>
            </a:pPr>
            <a:r>
              <a:rPr sz="1000" b="1" spc="-5">
                <a:solidFill>
                  <a:srgbClr val="FFFFFF"/>
                </a:solidFill>
                <a:latin typeface="微软雅黑"/>
                <a:cs typeface="微软雅黑"/>
              </a:rPr>
              <a:t>数据合 规评估</a:t>
            </a:r>
            <a:endParaRPr sz="1000">
              <a:latin typeface="微软雅黑"/>
              <a:cs typeface="微软雅黑"/>
            </a:endParaRPr>
          </a:p>
        </p:txBody>
      </p:sp>
      <p:sp>
        <p:nvSpPr>
          <p:cNvPr id="46" name="object 46"/>
          <p:cNvSpPr/>
          <p:nvPr/>
        </p:nvSpPr>
        <p:spPr>
          <a:xfrm>
            <a:off x="6937247" y="4853940"/>
            <a:ext cx="611505" cy="307975"/>
          </a:xfrm>
          <a:custGeom>
            <a:rect l="l" t="t" r="r" b="b"/>
            <a:pathLst>
              <a:path w="611504" h="307975">
                <a:moveTo>
                  <a:pt x="559816" y="0"/>
                </a:moveTo>
                <a:lnTo>
                  <a:pt x="51307" y="0"/>
                </a:lnTo>
                <a:lnTo>
                  <a:pt x="31343" y="4034"/>
                </a:lnTo>
                <a:lnTo>
                  <a:pt x="15033" y="15033"/>
                </a:lnTo>
                <a:lnTo>
                  <a:pt x="4034" y="31343"/>
                </a:lnTo>
                <a:lnTo>
                  <a:pt x="0" y="51308"/>
                </a:lnTo>
                <a:lnTo>
                  <a:pt x="0" y="256540"/>
                </a:lnTo>
                <a:lnTo>
                  <a:pt x="4034" y="276504"/>
                </a:lnTo>
                <a:lnTo>
                  <a:pt x="15033" y="292814"/>
                </a:lnTo>
                <a:lnTo>
                  <a:pt x="31343" y="303813"/>
                </a:lnTo>
                <a:lnTo>
                  <a:pt x="51307" y="307848"/>
                </a:lnTo>
                <a:lnTo>
                  <a:pt x="559816" y="307848"/>
                </a:lnTo>
                <a:lnTo>
                  <a:pt x="579780" y="303813"/>
                </a:lnTo>
                <a:lnTo>
                  <a:pt x="596090" y="292814"/>
                </a:lnTo>
                <a:lnTo>
                  <a:pt x="607089" y="276504"/>
                </a:lnTo>
                <a:lnTo>
                  <a:pt x="611124" y="256540"/>
                </a:lnTo>
                <a:lnTo>
                  <a:pt x="611124" y="51308"/>
                </a:lnTo>
                <a:lnTo>
                  <a:pt x="607089" y="31343"/>
                </a:lnTo>
                <a:lnTo>
                  <a:pt x="596090" y="15033"/>
                </a:lnTo>
                <a:lnTo>
                  <a:pt x="579780" y="4034"/>
                </a:lnTo>
                <a:lnTo>
                  <a:pt x="559816" y="0"/>
                </a:lnTo>
                <a:close/>
              </a:path>
            </a:pathLst>
          </a:custGeom>
          <a:solidFill>
            <a:srgbClr val="4EB9DC"/>
          </a:solidFill>
        </p:spPr>
        <p:txBody>
          <a:bodyPr wrap="square" lIns="0" tIns="0" rIns="0" bIns="0" rtlCol="0"/>
          <a:lstStyle/>
          <a:p/>
        </p:txBody>
      </p:sp>
      <p:sp>
        <p:nvSpPr>
          <p:cNvPr id="47" name="object 47"/>
          <p:cNvSpPr txBox="1"/>
          <p:nvPr/>
        </p:nvSpPr>
        <p:spPr>
          <a:xfrm>
            <a:off x="7041260" y="4839461"/>
            <a:ext cx="405130" cy="330200"/>
          </a:xfrm>
          <a:prstGeom prst="rect">
            <a:avLst/>
          </a:prstGeom>
        </p:spPr>
        <p:txBody>
          <a:bodyPr vert="horz" wrap="square" lIns="0" tIns="12065" rIns="0" bIns="0" rtlCol="0">
            <a:spAutoFit/>
          </a:bodyPr>
          <a:lstStyle/>
          <a:p>
            <a:pPr marL="12700" marR="5080">
              <a:lnSpc>
                <a:spcPct val="100000"/>
              </a:lnSpc>
              <a:spcBef>
                <a:spcPts val="95"/>
              </a:spcBef>
            </a:pPr>
            <a:r>
              <a:rPr sz="1000" b="1" spc="-5">
                <a:solidFill>
                  <a:srgbClr val="FFFFFF"/>
                </a:solidFill>
                <a:latin typeface="微软雅黑"/>
                <a:cs typeface="微软雅黑"/>
              </a:rPr>
              <a:t>数据资 产评估</a:t>
            </a:r>
            <a:endParaRPr sz="1000">
              <a:latin typeface="微软雅黑"/>
              <a:cs typeface="微软雅黑"/>
            </a:endParaRPr>
          </a:p>
        </p:txBody>
      </p:sp>
      <p:sp>
        <p:nvSpPr>
          <p:cNvPr id="48" name="object 48"/>
          <p:cNvSpPr/>
          <p:nvPr/>
        </p:nvSpPr>
        <p:spPr>
          <a:xfrm>
            <a:off x="7662671" y="4853940"/>
            <a:ext cx="612775" cy="307975"/>
          </a:xfrm>
          <a:custGeom>
            <a:rect l="l" t="t" r="r" b="b"/>
            <a:pathLst>
              <a:path w="612775" h="307975">
                <a:moveTo>
                  <a:pt x="561339" y="0"/>
                </a:moveTo>
                <a:lnTo>
                  <a:pt x="51307" y="0"/>
                </a:lnTo>
                <a:lnTo>
                  <a:pt x="31343" y="4034"/>
                </a:lnTo>
                <a:lnTo>
                  <a:pt x="15033" y="15033"/>
                </a:lnTo>
                <a:lnTo>
                  <a:pt x="4034" y="31343"/>
                </a:lnTo>
                <a:lnTo>
                  <a:pt x="0" y="51308"/>
                </a:lnTo>
                <a:lnTo>
                  <a:pt x="0" y="256540"/>
                </a:lnTo>
                <a:lnTo>
                  <a:pt x="4034" y="276504"/>
                </a:lnTo>
                <a:lnTo>
                  <a:pt x="15033" y="292814"/>
                </a:lnTo>
                <a:lnTo>
                  <a:pt x="31343" y="303813"/>
                </a:lnTo>
                <a:lnTo>
                  <a:pt x="51307" y="307848"/>
                </a:lnTo>
                <a:lnTo>
                  <a:pt x="561339" y="307848"/>
                </a:lnTo>
                <a:lnTo>
                  <a:pt x="581304" y="303813"/>
                </a:lnTo>
                <a:lnTo>
                  <a:pt x="597614" y="292814"/>
                </a:lnTo>
                <a:lnTo>
                  <a:pt x="608613" y="276504"/>
                </a:lnTo>
                <a:lnTo>
                  <a:pt x="612648" y="256540"/>
                </a:lnTo>
                <a:lnTo>
                  <a:pt x="612648" y="51308"/>
                </a:lnTo>
                <a:lnTo>
                  <a:pt x="608613" y="31343"/>
                </a:lnTo>
                <a:lnTo>
                  <a:pt x="597614" y="15033"/>
                </a:lnTo>
                <a:lnTo>
                  <a:pt x="581304" y="4034"/>
                </a:lnTo>
                <a:lnTo>
                  <a:pt x="561339" y="0"/>
                </a:lnTo>
                <a:close/>
              </a:path>
            </a:pathLst>
          </a:custGeom>
          <a:solidFill>
            <a:srgbClr val="4EB9DC"/>
          </a:solidFill>
        </p:spPr>
        <p:txBody>
          <a:bodyPr wrap="square" lIns="0" tIns="0" rIns="0" bIns="0" rtlCol="0"/>
          <a:lstStyle/>
          <a:p/>
        </p:txBody>
      </p:sp>
      <p:sp>
        <p:nvSpPr>
          <p:cNvPr id="49" name="object 49"/>
          <p:cNvSpPr txBox="1"/>
          <p:nvPr/>
        </p:nvSpPr>
        <p:spPr>
          <a:xfrm>
            <a:off x="7767319" y="4839461"/>
            <a:ext cx="405130" cy="330200"/>
          </a:xfrm>
          <a:prstGeom prst="rect">
            <a:avLst/>
          </a:prstGeom>
        </p:spPr>
        <p:txBody>
          <a:bodyPr vert="horz" wrap="square" lIns="0" tIns="12065" rIns="0" bIns="0" rtlCol="0">
            <a:spAutoFit/>
          </a:bodyPr>
          <a:lstStyle/>
          <a:p>
            <a:pPr marL="139065" marR="5080" indent="-127000">
              <a:lnSpc>
                <a:spcPct val="100000"/>
              </a:lnSpc>
              <a:spcBef>
                <a:spcPts val="95"/>
              </a:spcBef>
            </a:pPr>
            <a:r>
              <a:rPr sz="1000" b="1" spc="-5">
                <a:solidFill>
                  <a:srgbClr val="FFFFFF"/>
                </a:solidFill>
                <a:latin typeface="微软雅黑"/>
                <a:cs typeface="微软雅黑"/>
              </a:rPr>
              <a:t>交易撮 合</a:t>
            </a:r>
            <a:endParaRPr sz="1000">
              <a:latin typeface="微软雅黑"/>
              <a:cs typeface="微软雅黑"/>
            </a:endParaRPr>
          </a:p>
        </p:txBody>
      </p:sp>
      <p:sp>
        <p:nvSpPr>
          <p:cNvPr id="50" name="object 50"/>
          <p:cNvSpPr/>
          <p:nvPr/>
        </p:nvSpPr>
        <p:spPr>
          <a:xfrm>
            <a:off x="8389619" y="4853940"/>
            <a:ext cx="611505" cy="307975"/>
          </a:xfrm>
          <a:custGeom>
            <a:rect l="l" t="t" r="r" b="b"/>
            <a:pathLst>
              <a:path w="611504" h="307975">
                <a:moveTo>
                  <a:pt x="559815" y="0"/>
                </a:moveTo>
                <a:lnTo>
                  <a:pt x="51307" y="0"/>
                </a:lnTo>
                <a:lnTo>
                  <a:pt x="31343" y="4034"/>
                </a:lnTo>
                <a:lnTo>
                  <a:pt x="15033" y="15033"/>
                </a:lnTo>
                <a:lnTo>
                  <a:pt x="4034" y="31343"/>
                </a:lnTo>
                <a:lnTo>
                  <a:pt x="0" y="51308"/>
                </a:lnTo>
                <a:lnTo>
                  <a:pt x="0" y="256540"/>
                </a:lnTo>
                <a:lnTo>
                  <a:pt x="4034" y="276504"/>
                </a:lnTo>
                <a:lnTo>
                  <a:pt x="15033" y="292814"/>
                </a:lnTo>
                <a:lnTo>
                  <a:pt x="31343" y="303813"/>
                </a:lnTo>
                <a:lnTo>
                  <a:pt x="51307" y="307848"/>
                </a:lnTo>
                <a:lnTo>
                  <a:pt x="559815" y="307848"/>
                </a:lnTo>
                <a:lnTo>
                  <a:pt x="579780" y="303813"/>
                </a:lnTo>
                <a:lnTo>
                  <a:pt x="596090" y="292814"/>
                </a:lnTo>
                <a:lnTo>
                  <a:pt x="607089" y="276504"/>
                </a:lnTo>
                <a:lnTo>
                  <a:pt x="611124" y="256540"/>
                </a:lnTo>
                <a:lnTo>
                  <a:pt x="611124" y="51308"/>
                </a:lnTo>
                <a:lnTo>
                  <a:pt x="607089" y="31343"/>
                </a:lnTo>
                <a:lnTo>
                  <a:pt x="596090" y="15033"/>
                </a:lnTo>
                <a:lnTo>
                  <a:pt x="579780" y="4034"/>
                </a:lnTo>
                <a:lnTo>
                  <a:pt x="559815" y="0"/>
                </a:lnTo>
                <a:close/>
              </a:path>
            </a:pathLst>
          </a:custGeom>
          <a:solidFill>
            <a:srgbClr val="4EB9DC"/>
          </a:solidFill>
        </p:spPr>
        <p:txBody>
          <a:bodyPr wrap="square" lIns="0" tIns="0" rIns="0" bIns="0" rtlCol="0"/>
          <a:lstStyle/>
          <a:p/>
        </p:txBody>
      </p:sp>
      <p:sp>
        <p:nvSpPr>
          <p:cNvPr id="51" name="object 51"/>
          <p:cNvSpPr txBox="1"/>
          <p:nvPr/>
        </p:nvSpPr>
        <p:spPr>
          <a:xfrm>
            <a:off x="8493379" y="4839461"/>
            <a:ext cx="405130" cy="330200"/>
          </a:xfrm>
          <a:prstGeom prst="rect">
            <a:avLst/>
          </a:prstGeom>
        </p:spPr>
        <p:txBody>
          <a:bodyPr vert="horz" wrap="square" lIns="0" tIns="12065" rIns="0" bIns="0" rtlCol="0">
            <a:spAutoFit/>
          </a:bodyPr>
          <a:lstStyle/>
          <a:p>
            <a:pPr marL="139065" marR="5080" indent="-127000">
              <a:lnSpc>
                <a:spcPct val="100000"/>
              </a:lnSpc>
              <a:spcBef>
                <a:spcPts val="95"/>
              </a:spcBef>
            </a:pPr>
            <a:r>
              <a:rPr sz="1000" b="1" spc="-5">
                <a:solidFill>
                  <a:srgbClr val="FFFFFF"/>
                </a:solidFill>
                <a:latin typeface="微软雅黑"/>
                <a:cs typeface="微软雅黑"/>
              </a:rPr>
              <a:t>交付服 务</a:t>
            </a:r>
            <a:endParaRPr sz="1000">
              <a:latin typeface="微软雅黑"/>
              <a:cs typeface="微软雅黑"/>
            </a:endParaRPr>
          </a:p>
        </p:txBody>
      </p:sp>
      <p:sp>
        <p:nvSpPr>
          <p:cNvPr id="52" name="object 52"/>
          <p:cNvSpPr/>
          <p:nvPr/>
        </p:nvSpPr>
        <p:spPr>
          <a:xfrm>
            <a:off x="9115043" y="4853940"/>
            <a:ext cx="612775" cy="307975"/>
          </a:xfrm>
          <a:custGeom>
            <a:rect l="l" t="t" r="r" b="b"/>
            <a:pathLst>
              <a:path w="612775" h="307975">
                <a:moveTo>
                  <a:pt x="561339" y="0"/>
                </a:moveTo>
                <a:lnTo>
                  <a:pt x="51307" y="0"/>
                </a:lnTo>
                <a:lnTo>
                  <a:pt x="31343" y="4034"/>
                </a:lnTo>
                <a:lnTo>
                  <a:pt x="15033" y="15033"/>
                </a:lnTo>
                <a:lnTo>
                  <a:pt x="4034" y="31343"/>
                </a:lnTo>
                <a:lnTo>
                  <a:pt x="0" y="51308"/>
                </a:lnTo>
                <a:lnTo>
                  <a:pt x="0" y="256540"/>
                </a:lnTo>
                <a:lnTo>
                  <a:pt x="4034" y="276504"/>
                </a:lnTo>
                <a:lnTo>
                  <a:pt x="15033" y="292814"/>
                </a:lnTo>
                <a:lnTo>
                  <a:pt x="31343" y="303813"/>
                </a:lnTo>
                <a:lnTo>
                  <a:pt x="51307" y="307848"/>
                </a:lnTo>
                <a:lnTo>
                  <a:pt x="561339" y="307848"/>
                </a:lnTo>
                <a:lnTo>
                  <a:pt x="581304" y="303813"/>
                </a:lnTo>
                <a:lnTo>
                  <a:pt x="597614" y="292814"/>
                </a:lnTo>
                <a:lnTo>
                  <a:pt x="608613" y="276504"/>
                </a:lnTo>
                <a:lnTo>
                  <a:pt x="612648" y="256540"/>
                </a:lnTo>
                <a:lnTo>
                  <a:pt x="612648" y="51308"/>
                </a:lnTo>
                <a:lnTo>
                  <a:pt x="608613" y="31343"/>
                </a:lnTo>
                <a:lnTo>
                  <a:pt x="597614" y="15033"/>
                </a:lnTo>
                <a:lnTo>
                  <a:pt x="581304" y="4034"/>
                </a:lnTo>
                <a:lnTo>
                  <a:pt x="561339" y="0"/>
                </a:lnTo>
                <a:close/>
              </a:path>
            </a:pathLst>
          </a:custGeom>
          <a:solidFill>
            <a:srgbClr val="4EB9DC"/>
          </a:solidFill>
        </p:spPr>
        <p:txBody>
          <a:bodyPr wrap="square" lIns="0" tIns="0" rIns="0" bIns="0" rtlCol="0"/>
          <a:lstStyle/>
          <a:p/>
        </p:txBody>
      </p:sp>
      <p:sp>
        <p:nvSpPr>
          <p:cNvPr id="53" name="object 53"/>
          <p:cNvSpPr txBox="1"/>
          <p:nvPr/>
        </p:nvSpPr>
        <p:spPr>
          <a:xfrm>
            <a:off x="9219438" y="4839461"/>
            <a:ext cx="405130" cy="330200"/>
          </a:xfrm>
          <a:prstGeom prst="rect">
            <a:avLst/>
          </a:prstGeom>
        </p:spPr>
        <p:txBody>
          <a:bodyPr vert="horz" wrap="square" lIns="0" tIns="12065" rIns="0" bIns="0" rtlCol="0">
            <a:spAutoFit/>
          </a:bodyPr>
          <a:lstStyle/>
          <a:p>
            <a:pPr marL="139065" marR="5080" indent="-127000">
              <a:lnSpc>
                <a:spcPct val="100000"/>
              </a:lnSpc>
              <a:spcBef>
                <a:spcPts val="95"/>
              </a:spcBef>
            </a:pPr>
            <a:r>
              <a:rPr sz="1000" b="1" spc="-5">
                <a:solidFill>
                  <a:srgbClr val="FFFFFF"/>
                </a:solidFill>
                <a:latin typeface="微软雅黑"/>
                <a:cs typeface="微软雅黑"/>
              </a:rPr>
              <a:t>争议仲 裁</a:t>
            </a:r>
            <a:endParaRPr sz="1000">
              <a:latin typeface="微软雅黑"/>
              <a:cs typeface="微软雅黑"/>
            </a:endParaRPr>
          </a:p>
        </p:txBody>
      </p:sp>
      <p:sp>
        <p:nvSpPr>
          <p:cNvPr id="54" name="object 54"/>
          <p:cNvSpPr/>
          <p:nvPr/>
        </p:nvSpPr>
        <p:spPr>
          <a:xfrm>
            <a:off x="9840468" y="4853940"/>
            <a:ext cx="612775" cy="307975"/>
          </a:xfrm>
          <a:custGeom>
            <a:rect l="l" t="t" r="r" b="b"/>
            <a:pathLst>
              <a:path w="612775" h="307975">
                <a:moveTo>
                  <a:pt x="561339" y="0"/>
                </a:moveTo>
                <a:lnTo>
                  <a:pt x="51307" y="0"/>
                </a:lnTo>
                <a:lnTo>
                  <a:pt x="31343" y="4034"/>
                </a:lnTo>
                <a:lnTo>
                  <a:pt x="15033" y="15033"/>
                </a:lnTo>
                <a:lnTo>
                  <a:pt x="4034" y="31343"/>
                </a:lnTo>
                <a:lnTo>
                  <a:pt x="0" y="51308"/>
                </a:lnTo>
                <a:lnTo>
                  <a:pt x="0" y="256540"/>
                </a:lnTo>
                <a:lnTo>
                  <a:pt x="4034" y="276504"/>
                </a:lnTo>
                <a:lnTo>
                  <a:pt x="15033" y="292814"/>
                </a:lnTo>
                <a:lnTo>
                  <a:pt x="31343" y="303813"/>
                </a:lnTo>
                <a:lnTo>
                  <a:pt x="51307" y="307848"/>
                </a:lnTo>
                <a:lnTo>
                  <a:pt x="561339" y="307848"/>
                </a:lnTo>
                <a:lnTo>
                  <a:pt x="581304" y="303813"/>
                </a:lnTo>
                <a:lnTo>
                  <a:pt x="597614" y="292814"/>
                </a:lnTo>
                <a:lnTo>
                  <a:pt x="608613" y="276504"/>
                </a:lnTo>
                <a:lnTo>
                  <a:pt x="612648" y="256540"/>
                </a:lnTo>
                <a:lnTo>
                  <a:pt x="612648" y="51308"/>
                </a:lnTo>
                <a:lnTo>
                  <a:pt x="608613" y="31343"/>
                </a:lnTo>
                <a:lnTo>
                  <a:pt x="597614" y="15033"/>
                </a:lnTo>
                <a:lnTo>
                  <a:pt x="581304" y="4034"/>
                </a:lnTo>
                <a:lnTo>
                  <a:pt x="561339" y="0"/>
                </a:lnTo>
                <a:close/>
              </a:path>
            </a:pathLst>
          </a:custGeom>
          <a:solidFill>
            <a:srgbClr val="4EB9DC"/>
          </a:solidFill>
        </p:spPr>
        <p:txBody>
          <a:bodyPr wrap="square" lIns="0" tIns="0" rIns="0" bIns="0" rtlCol="0"/>
          <a:lstStyle/>
          <a:p/>
        </p:txBody>
      </p:sp>
      <p:sp>
        <p:nvSpPr>
          <p:cNvPr id="55" name="object 55"/>
          <p:cNvSpPr txBox="1"/>
          <p:nvPr/>
        </p:nvSpPr>
        <p:spPr>
          <a:xfrm>
            <a:off x="9945751" y="4839461"/>
            <a:ext cx="405130" cy="330200"/>
          </a:xfrm>
          <a:prstGeom prst="rect">
            <a:avLst/>
          </a:prstGeom>
        </p:spPr>
        <p:txBody>
          <a:bodyPr vert="horz" wrap="square" lIns="0" tIns="12065" rIns="0" bIns="0" rtlCol="0">
            <a:spAutoFit/>
          </a:bodyPr>
          <a:lstStyle/>
          <a:p>
            <a:pPr marL="12700" marR="5080">
              <a:lnSpc>
                <a:spcPct val="100000"/>
              </a:lnSpc>
              <a:spcBef>
                <a:spcPts val="95"/>
              </a:spcBef>
            </a:pPr>
            <a:r>
              <a:rPr sz="1000" b="1" spc="-5">
                <a:solidFill>
                  <a:srgbClr val="FFFFFF"/>
                </a:solidFill>
                <a:latin typeface="微软雅黑"/>
                <a:cs typeface="微软雅黑"/>
              </a:rPr>
              <a:t>知识产 权服务</a:t>
            </a:r>
            <a:endParaRPr sz="1000">
              <a:latin typeface="微软雅黑"/>
              <a:cs typeface="微软雅黑"/>
            </a:endParaRPr>
          </a:p>
        </p:txBody>
      </p:sp>
      <p:sp>
        <p:nvSpPr>
          <p:cNvPr id="56" name="object 56"/>
          <p:cNvSpPr/>
          <p:nvPr/>
        </p:nvSpPr>
        <p:spPr>
          <a:xfrm>
            <a:off x="10567416" y="4853940"/>
            <a:ext cx="611505" cy="307975"/>
          </a:xfrm>
          <a:custGeom>
            <a:rect l="l" t="t" r="r" b="b"/>
            <a:pathLst>
              <a:path w="611504" h="307975">
                <a:moveTo>
                  <a:pt x="559815" y="0"/>
                </a:moveTo>
                <a:lnTo>
                  <a:pt x="51307" y="0"/>
                </a:lnTo>
                <a:lnTo>
                  <a:pt x="31343" y="4034"/>
                </a:lnTo>
                <a:lnTo>
                  <a:pt x="15033" y="15033"/>
                </a:lnTo>
                <a:lnTo>
                  <a:pt x="4034" y="31343"/>
                </a:lnTo>
                <a:lnTo>
                  <a:pt x="0" y="51308"/>
                </a:lnTo>
                <a:lnTo>
                  <a:pt x="0" y="256540"/>
                </a:lnTo>
                <a:lnTo>
                  <a:pt x="4034" y="276504"/>
                </a:lnTo>
                <a:lnTo>
                  <a:pt x="15033" y="292814"/>
                </a:lnTo>
                <a:lnTo>
                  <a:pt x="31343" y="303813"/>
                </a:lnTo>
                <a:lnTo>
                  <a:pt x="51307" y="307848"/>
                </a:lnTo>
                <a:lnTo>
                  <a:pt x="559815" y="307848"/>
                </a:lnTo>
                <a:lnTo>
                  <a:pt x="579780" y="303813"/>
                </a:lnTo>
                <a:lnTo>
                  <a:pt x="596090" y="292814"/>
                </a:lnTo>
                <a:lnTo>
                  <a:pt x="607089" y="276504"/>
                </a:lnTo>
                <a:lnTo>
                  <a:pt x="611124" y="256540"/>
                </a:lnTo>
                <a:lnTo>
                  <a:pt x="611124" y="51308"/>
                </a:lnTo>
                <a:lnTo>
                  <a:pt x="607089" y="31343"/>
                </a:lnTo>
                <a:lnTo>
                  <a:pt x="596090" y="15033"/>
                </a:lnTo>
                <a:lnTo>
                  <a:pt x="579780" y="4034"/>
                </a:lnTo>
                <a:lnTo>
                  <a:pt x="559815" y="0"/>
                </a:lnTo>
                <a:close/>
              </a:path>
            </a:pathLst>
          </a:custGeom>
          <a:solidFill>
            <a:srgbClr val="4EB9DC"/>
          </a:solidFill>
        </p:spPr>
        <p:txBody>
          <a:bodyPr wrap="square" lIns="0" tIns="0" rIns="0" bIns="0" rtlCol="0"/>
          <a:lstStyle/>
          <a:p/>
        </p:txBody>
      </p:sp>
      <p:sp>
        <p:nvSpPr>
          <p:cNvPr id="57" name="object 57"/>
          <p:cNvSpPr txBox="1"/>
          <p:nvPr/>
        </p:nvSpPr>
        <p:spPr>
          <a:xfrm>
            <a:off x="10671809" y="4839461"/>
            <a:ext cx="405130" cy="330200"/>
          </a:xfrm>
          <a:prstGeom prst="rect">
            <a:avLst/>
          </a:prstGeom>
        </p:spPr>
        <p:txBody>
          <a:bodyPr vert="horz" wrap="square" lIns="0" tIns="12065" rIns="0" bIns="0" rtlCol="0">
            <a:spAutoFit/>
          </a:bodyPr>
          <a:lstStyle/>
          <a:p>
            <a:pPr marL="12700" marR="5080">
              <a:lnSpc>
                <a:spcPct val="100000"/>
              </a:lnSpc>
              <a:spcBef>
                <a:spcPts val="95"/>
              </a:spcBef>
            </a:pPr>
            <a:r>
              <a:rPr sz="1000" b="1" spc="-5">
                <a:solidFill>
                  <a:srgbClr val="FFFFFF"/>
                </a:solidFill>
                <a:latin typeface="微软雅黑"/>
                <a:cs typeface="微软雅黑"/>
              </a:rPr>
              <a:t>数据投 资服务</a:t>
            </a:r>
            <a:endParaRPr sz="1000">
              <a:latin typeface="微软雅黑"/>
              <a:cs typeface="微软雅黑"/>
            </a:endParaRPr>
          </a:p>
        </p:txBody>
      </p:sp>
      <p:sp>
        <p:nvSpPr>
          <p:cNvPr id="58" name="object 58"/>
          <p:cNvSpPr/>
          <p:nvPr/>
        </p:nvSpPr>
        <p:spPr>
          <a:xfrm>
            <a:off x="6175247" y="5312664"/>
            <a:ext cx="5765800" cy="248920"/>
          </a:xfrm>
          <a:custGeom>
            <a:rect l="l" t="t" r="r" b="b"/>
            <a:pathLst>
              <a:path w="5765800" h="248920">
                <a:moveTo>
                  <a:pt x="5723890" y="0"/>
                </a:moveTo>
                <a:lnTo>
                  <a:pt x="41401" y="0"/>
                </a:lnTo>
                <a:lnTo>
                  <a:pt x="25288" y="3254"/>
                </a:lnTo>
                <a:lnTo>
                  <a:pt x="12128" y="12128"/>
                </a:lnTo>
                <a:lnTo>
                  <a:pt x="3254" y="25288"/>
                </a:lnTo>
                <a:lnTo>
                  <a:pt x="0" y="41402"/>
                </a:lnTo>
                <a:lnTo>
                  <a:pt x="0" y="207010"/>
                </a:lnTo>
                <a:lnTo>
                  <a:pt x="3254" y="223123"/>
                </a:lnTo>
                <a:lnTo>
                  <a:pt x="12128" y="236283"/>
                </a:lnTo>
                <a:lnTo>
                  <a:pt x="25288" y="245157"/>
                </a:lnTo>
                <a:lnTo>
                  <a:pt x="41401" y="248412"/>
                </a:lnTo>
                <a:lnTo>
                  <a:pt x="5723890" y="248412"/>
                </a:lnTo>
                <a:lnTo>
                  <a:pt x="5740003" y="245157"/>
                </a:lnTo>
                <a:lnTo>
                  <a:pt x="5753163" y="236283"/>
                </a:lnTo>
                <a:lnTo>
                  <a:pt x="5762037" y="223123"/>
                </a:lnTo>
                <a:lnTo>
                  <a:pt x="5765292" y="207010"/>
                </a:lnTo>
                <a:lnTo>
                  <a:pt x="5765292" y="41402"/>
                </a:lnTo>
                <a:lnTo>
                  <a:pt x="5762037" y="25288"/>
                </a:lnTo>
                <a:lnTo>
                  <a:pt x="5753163" y="12128"/>
                </a:lnTo>
                <a:lnTo>
                  <a:pt x="5740003" y="3254"/>
                </a:lnTo>
                <a:lnTo>
                  <a:pt x="5723890" y="0"/>
                </a:lnTo>
                <a:close/>
              </a:path>
            </a:pathLst>
          </a:custGeom>
          <a:solidFill>
            <a:srgbClr val="1D9ED2"/>
          </a:solidFill>
        </p:spPr>
        <p:txBody>
          <a:bodyPr wrap="square" lIns="0" tIns="0" rIns="0" bIns="0" rtlCol="0"/>
          <a:lstStyle/>
          <a:p/>
        </p:txBody>
      </p:sp>
      <p:sp>
        <p:nvSpPr>
          <p:cNvPr id="59" name="object 59"/>
          <p:cNvSpPr txBox="1"/>
          <p:nvPr/>
        </p:nvSpPr>
        <p:spPr>
          <a:xfrm>
            <a:off x="8729853" y="5344795"/>
            <a:ext cx="65786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数据服务商</a:t>
            </a:r>
            <a:endParaRPr sz="1000">
              <a:latin typeface="微软雅黑"/>
              <a:cs typeface="微软雅黑"/>
            </a:endParaRPr>
          </a:p>
        </p:txBody>
      </p:sp>
      <p:sp>
        <p:nvSpPr>
          <p:cNvPr id="60" name="object 60"/>
          <p:cNvSpPr/>
          <p:nvPr/>
        </p:nvSpPr>
        <p:spPr>
          <a:xfrm>
            <a:off x="6147815" y="2634995"/>
            <a:ext cx="5765800" cy="248920"/>
          </a:xfrm>
          <a:custGeom>
            <a:rect l="l" t="t" r="r" b="b"/>
            <a:pathLst>
              <a:path w="5765800" h="248919">
                <a:moveTo>
                  <a:pt x="5723890" y="0"/>
                </a:moveTo>
                <a:lnTo>
                  <a:pt x="41401" y="0"/>
                </a:lnTo>
                <a:lnTo>
                  <a:pt x="25288" y="3254"/>
                </a:lnTo>
                <a:lnTo>
                  <a:pt x="12128" y="12128"/>
                </a:lnTo>
                <a:lnTo>
                  <a:pt x="3254" y="25288"/>
                </a:lnTo>
                <a:lnTo>
                  <a:pt x="0" y="41401"/>
                </a:lnTo>
                <a:lnTo>
                  <a:pt x="0" y="207009"/>
                </a:lnTo>
                <a:lnTo>
                  <a:pt x="3254" y="223123"/>
                </a:lnTo>
                <a:lnTo>
                  <a:pt x="12128" y="236283"/>
                </a:lnTo>
                <a:lnTo>
                  <a:pt x="25288" y="245157"/>
                </a:lnTo>
                <a:lnTo>
                  <a:pt x="41401" y="248412"/>
                </a:lnTo>
                <a:lnTo>
                  <a:pt x="5723890" y="248412"/>
                </a:lnTo>
                <a:lnTo>
                  <a:pt x="5740003" y="245157"/>
                </a:lnTo>
                <a:lnTo>
                  <a:pt x="5753163" y="236283"/>
                </a:lnTo>
                <a:lnTo>
                  <a:pt x="5762037" y="223123"/>
                </a:lnTo>
                <a:lnTo>
                  <a:pt x="5765292" y="207009"/>
                </a:lnTo>
                <a:lnTo>
                  <a:pt x="5765292" y="41401"/>
                </a:lnTo>
                <a:lnTo>
                  <a:pt x="5762037" y="25288"/>
                </a:lnTo>
                <a:lnTo>
                  <a:pt x="5753163" y="12128"/>
                </a:lnTo>
                <a:lnTo>
                  <a:pt x="5740003" y="3254"/>
                </a:lnTo>
                <a:lnTo>
                  <a:pt x="5723890" y="0"/>
                </a:lnTo>
                <a:close/>
              </a:path>
            </a:pathLst>
          </a:custGeom>
          <a:solidFill>
            <a:srgbClr val="1D9ED2"/>
          </a:solidFill>
        </p:spPr>
        <p:txBody>
          <a:bodyPr wrap="square" lIns="0" tIns="0" rIns="0" bIns="0" rtlCol="0"/>
          <a:lstStyle/>
          <a:p/>
        </p:txBody>
      </p:sp>
      <p:sp>
        <p:nvSpPr>
          <p:cNvPr id="61" name="object 61"/>
          <p:cNvSpPr txBox="1"/>
          <p:nvPr/>
        </p:nvSpPr>
        <p:spPr>
          <a:xfrm>
            <a:off x="8765793" y="2666745"/>
            <a:ext cx="53149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政府部门</a:t>
            </a:r>
            <a:endParaRPr sz="1000">
              <a:latin typeface="微软雅黑"/>
              <a:cs typeface="微软雅黑"/>
            </a:endParaRPr>
          </a:p>
        </p:txBody>
      </p:sp>
      <p:sp>
        <p:nvSpPr>
          <p:cNvPr id="62" name="object 62"/>
          <p:cNvSpPr/>
          <p:nvPr/>
        </p:nvSpPr>
        <p:spPr>
          <a:xfrm>
            <a:off x="8755380" y="2918460"/>
            <a:ext cx="551688" cy="414527"/>
          </a:xfrm>
          <a:prstGeom prst="rect">
            <a:avLst/>
          </a:prstGeom>
          <a:blipFill>
            <a:blip r:embed="rId3"/>
            <a:stretch>
              <a:fillRect/>
            </a:stretch>
          </a:blipFill>
        </p:spPr>
        <p:txBody>
          <a:bodyPr wrap="square" lIns="0" tIns="0" rIns="0" bIns="0" rtlCol="0"/>
          <a:lstStyle/>
          <a:p/>
        </p:txBody>
      </p:sp>
      <p:sp>
        <p:nvSpPr>
          <p:cNvPr id="63" name="object 63"/>
          <p:cNvSpPr/>
          <p:nvPr/>
        </p:nvSpPr>
        <p:spPr>
          <a:xfrm>
            <a:off x="1007363" y="3073907"/>
            <a:ext cx="76200" cy="314960"/>
          </a:xfrm>
          <a:custGeom>
            <a:rect l="l" t="t" r="r" b="b"/>
            <a:pathLst>
              <a:path w="76200" h="314960">
                <a:moveTo>
                  <a:pt x="31750" y="238378"/>
                </a:moveTo>
                <a:lnTo>
                  <a:pt x="0" y="238378"/>
                </a:lnTo>
                <a:lnTo>
                  <a:pt x="38100" y="314578"/>
                </a:lnTo>
                <a:lnTo>
                  <a:pt x="69850" y="251078"/>
                </a:lnTo>
                <a:lnTo>
                  <a:pt x="31750" y="251078"/>
                </a:lnTo>
                <a:lnTo>
                  <a:pt x="31750" y="238378"/>
                </a:lnTo>
                <a:close/>
              </a:path>
              <a:path w="76200" h="314960">
                <a:moveTo>
                  <a:pt x="44450" y="0"/>
                </a:moveTo>
                <a:lnTo>
                  <a:pt x="31750" y="0"/>
                </a:lnTo>
                <a:lnTo>
                  <a:pt x="31750" y="251078"/>
                </a:lnTo>
                <a:lnTo>
                  <a:pt x="44450" y="251078"/>
                </a:lnTo>
                <a:lnTo>
                  <a:pt x="44450" y="0"/>
                </a:lnTo>
                <a:close/>
              </a:path>
              <a:path w="76200" h="314960">
                <a:moveTo>
                  <a:pt x="76200" y="238378"/>
                </a:moveTo>
                <a:lnTo>
                  <a:pt x="44450" y="238378"/>
                </a:lnTo>
                <a:lnTo>
                  <a:pt x="44450" y="251078"/>
                </a:lnTo>
                <a:lnTo>
                  <a:pt x="69850" y="251078"/>
                </a:lnTo>
                <a:lnTo>
                  <a:pt x="76200" y="238378"/>
                </a:lnTo>
                <a:close/>
              </a:path>
            </a:pathLst>
          </a:custGeom>
          <a:solidFill>
            <a:srgbClr val="1D9ED2"/>
          </a:solidFill>
        </p:spPr>
        <p:txBody>
          <a:bodyPr wrap="square" lIns="0" tIns="0" rIns="0" bIns="0" rtlCol="0"/>
          <a:lstStyle/>
          <a:p/>
        </p:txBody>
      </p:sp>
      <p:sp>
        <p:nvSpPr>
          <p:cNvPr id="64" name="object 64"/>
          <p:cNvSpPr txBox="1"/>
          <p:nvPr/>
        </p:nvSpPr>
        <p:spPr>
          <a:xfrm>
            <a:off x="779170" y="2855213"/>
            <a:ext cx="535940" cy="74422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数据资源</a:t>
            </a:r>
            <a:endParaRPr sz="1000">
              <a:latin typeface="微软雅黑"/>
              <a:cs typeface="微软雅黑"/>
            </a:endParaRPr>
          </a:p>
          <a:p>
            <a:pPr marL="12700" marR="5080" indent="4445">
              <a:lnSpc>
                <a:spcPts val="2300"/>
              </a:lnSpc>
              <a:spcBef>
                <a:spcPts val="114"/>
              </a:spcBef>
            </a:pPr>
            <a:r>
              <a:rPr sz="1000" b="1" spc="-5">
                <a:solidFill>
                  <a:srgbClr val="1D9ED2"/>
                </a:solidFill>
                <a:latin typeface="微软雅黑"/>
                <a:cs typeface="微软雅黑"/>
              </a:rPr>
              <a:t>权属清晰 </a:t>
            </a:r>
            <a:r>
              <a:rPr sz="1000" b="1" spc="-5">
                <a:solidFill>
                  <a:srgbClr val="FFFFFF"/>
                </a:solidFill>
                <a:latin typeface="微软雅黑"/>
                <a:cs typeface="微软雅黑"/>
              </a:rPr>
              <a:t>数据资产</a:t>
            </a:r>
            <a:endParaRPr sz="1000">
              <a:latin typeface="微软雅黑"/>
              <a:cs typeface="微软雅黑"/>
            </a:endParaRPr>
          </a:p>
        </p:txBody>
      </p:sp>
      <p:sp>
        <p:nvSpPr>
          <p:cNvPr id="65" name="object 65"/>
          <p:cNvSpPr txBox="1"/>
          <p:nvPr/>
        </p:nvSpPr>
        <p:spPr>
          <a:xfrm>
            <a:off x="9402826" y="3004819"/>
            <a:ext cx="27876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1D9ED2"/>
                </a:solidFill>
                <a:latin typeface="微软雅黑"/>
                <a:cs typeface="微软雅黑"/>
              </a:rPr>
              <a:t>监管</a:t>
            </a:r>
            <a:endParaRPr sz="1000">
              <a:latin typeface="微软雅黑"/>
              <a:cs typeface="微软雅黑"/>
            </a:endParaRPr>
          </a:p>
        </p:txBody>
      </p:sp>
      <p:sp>
        <p:nvSpPr>
          <p:cNvPr id="66" name="object 66"/>
          <p:cNvSpPr/>
          <p:nvPr/>
        </p:nvSpPr>
        <p:spPr>
          <a:xfrm>
            <a:off x="8775192" y="4238244"/>
            <a:ext cx="551687" cy="416051"/>
          </a:xfrm>
          <a:prstGeom prst="rect">
            <a:avLst/>
          </a:prstGeom>
          <a:blipFill>
            <a:blip r:embed="rId4"/>
            <a:stretch>
              <a:fillRect/>
            </a:stretch>
          </a:blipFill>
        </p:spPr>
        <p:txBody>
          <a:bodyPr wrap="square" lIns="0" tIns="0" rIns="0" bIns="0" rtlCol="0"/>
          <a:lstStyle/>
          <a:p/>
        </p:txBody>
      </p:sp>
      <p:sp>
        <p:nvSpPr>
          <p:cNvPr id="67" name="object 67"/>
          <p:cNvSpPr txBox="1"/>
          <p:nvPr/>
        </p:nvSpPr>
        <p:spPr>
          <a:xfrm>
            <a:off x="9711943" y="4398645"/>
            <a:ext cx="27876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1D9ED2"/>
                </a:solidFill>
                <a:latin typeface="微软雅黑"/>
                <a:cs typeface="微软雅黑"/>
              </a:rPr>
              <a:t>服务</a:t>
            </a:r>
            <a:endParaRPr sz="1000">
              <a:latin typeface="微软雅黑"/>
              <a:cs typeface="微软雅黑"/>
            </a:endParaRPr>
          </a:p>
        </p:txBody>
      </p:sp>
      <p:sp>
        <p:nvSpPr>
          <p:cNvPr id="68" name="object 68"/>
          <p:cNvSpPr/>
          <p:nvPr/>
        </p:nvSpPr>
        <p:spPr>
          <a:xfrm>
            <a:off x="7010400" y="3796538"/>
            <a:ext cx="1231900" cy="76200"/>
          </a:xfrm>
          <a:custGeom>
            <a:rect l="l" t="t" r="r" b="b"/>
            <a:pathLst>
              <a:path w="1231900" h="76200">
                <a:moveTo>
                  <a:pt x="1219095" y="31623"/>
                </a:moveTo>
                <a:lnTo>
                  <a:pt x="1168146" y="31623"/>
                </a:lnTo>
                <a:lnTo>
                  <a:pt x="1168146" y="44323"/>
                </a:lnTo>
                <a:lnTo>
                  <a:pt x="1155466" y="44360"/>
                </a:lnTo>
                <a:lnTo>
                  <a:pt x="1155573" y="76200"/>
                </a:lnTo>
                <a:lnTo>
                  <a:pt x="1231646" y="37845"/>
                </a:lnTo>
                <a:lnTo>
                  <a:pt x="1219095" y="31623"/>
                </a:lnTo>
                <a:close/>
              </a:path>
              <a:path w="1231900" h="76200">
                <a:moveTo>
                  <a:pt x="1155424" y="31660"/>
                </a:moveTo>
                <a:lnTo>
                  <a:pt x="0" y="35051"/>
                </a:lnTo>
                <a:lnTo>
                  <a:pt x="0" y="47751"/>
                </a:lnTo>
                <a:lnTo>
                  <a:pt x="1155466" y="44360"/>
                </a:lnTo>
                <a:lnTo>
                  <a:pt x="1155424" y="31660"/>
                </a:lnTo>
                <a:close/>
              </a:path>
              <a:path w="1231900" h="76200">
                <a:moveTo>
                  <a:pt x="1168146" y="31623"/>
                </a:moveTo>
                <a:lnTo>
                  <a:pt x="1155424" y="31660"/>
                </a:lnTo>
                <a:lnTo>
                  <a:pt x="1155466" y="44360"/>
                </a:lnTo>
                <a:lnTo>
                  <a:pt x="1168146" y="44323"/>
                </a:lnTo>
                <a:lnTo>
                  <a:pt x="1168146" y="31623"/>
                </a:lnTo>
                <a:close/>
              </a:path>
              <a:path w="1231900" h="76200">
                <a:moveTo>
                  <a:pt x="1155319" y="0"/>
                </a:moveTo>
                <a:lnTo>
                  <a:pt x="1155424" y="31660"/>
                </a:lnTo>
                <a:lnTo>
                  <a:pt x="1219095" y="31623"/>
                </a:lnTo>
                <a:lnTo>
                  <a:pt x="1155319" y="0"/>
                </a:lnTo>
                <a:close/>
              </a:path>
            </a:pathLst>
          </a:custGeom>
          <a:solidFill>
            <a:srgbClr val="1D9ED2"/>
          </a:solidFill>
        </p:spPr>
        <p:txBody>
          <a:bodyPr wrap="square" lIns="0" tIns="0" rIns="0" bIns="0" rtlCol="0"/>
          <a:lstStyle/>
          <a:p/>
        </p:txBody>
      </p:sp>
      <p:sp>
        <p:nvSpPr>
          <p:cNvPr id="69" name="object 69"/>
          <p:cNvSpPr/>
          <p:nvPr/>
        </p:nvSpPr>
        <p:spPr>
          <a:xfrm>
            <a:off x="9819131" y="3796538"/>
            <a:ext cx="1226820" cy="76200"/>
          </a:xfrm>
          <a:custGeom>
            <a:rect l="l" t="t" r="r" b="b"/>
            <a:pathLst>
              <a:path w="1226820" h="76200">
                <a:moveTo>
                  <a:pt x="76326" y="0"/>
                </a:moveTo>
                <a:lnTo>
                  <a:pt x="0" y="37845"/>
                </a:lnTo>
                <a:lnTo>
                  <a:pt x="76073" y="76200"/>
                </a:lnTo>
                <a:lnTo>
                  <a:pt x="76179" y="44360"/>
                </a:lnTo>
                <a:lnTo>
                  <a:pt x="63500" y="44323"/>
                </a:lnTo>
                <a:lnTo>
                  <a:pt x="63500" y="31623"/>
                </a:lnTo>
                <a:lnTo>
                  <a:pt x="76221" y="31623"/>
                </a:lnTo>
                <a:lnTo>
                  <a:pt x="76326" y="0"/>
                </a:lnTo>
                <a:close/>
              </a:path>
              <a:path w="1226820" h="76200">
                <a:moveTo>
                  <a:pt x="76221" y="31660"/>
                </a:moveTo>
                <a:lnTo>
                  <a:pt x="76179" y="44360"/>
                </a:lnTo>
                <a:lnTo>
                  <a:pt x="1226820" y="47751"/>
                </a:lnTo>
                <a:lnTo>
                  <a:pt x="1226820" y="35051"/>
                </a:lnTo>
                <a:lnTo>
                  <a:pt x="76221" y="31660"/>
                </a:lnTo>
                <a:close/>
              </a:path>
              <a:path w="1226820" h="76200">
                <a:moveTo>
                  <a:pt x="63500" y="31623"/>
                </a:moveTo>
                <a:lnTo>
                  <a:pt x="63500" y="44323"/>
                </a:lnTo>
                <a:lnTo>
                  <a:pt x="76179" y="44360"/>
                </a:lnTo>
                <a:lnTo>
                  <a:pt x="76221" y="31660"/>
                </a:lnTo>
                <a:lnTo>
                  <a:pt x="63500" y="31623"/>
                </a:lnTo>
                <a:close/>
              </a:path>
              <a:path w="1226820" h="76200">
                <a:moveTo>
                  <a:pt x="76221" y="31623"/>
                </a:moveTo>
                <a:lnTo>
                  <a:pt x="63500" y="31623"/>
                </a:lnTo>
                <a:lnTo>
                  <a:pt x="76221" y="31660"/>
                </a:lnTo>
                <a:close/>
              </a:path>
            </a:pathLst>
          </a:custGeom>
          <a:solidFill>
            <a:srgbClr val="1D9ED2"/>
          </a:solidFill>
        </p:spPr>
        <p:txBody>
          <a:bodyPr wrap="square" lIns="0" tIns="0" rIns="0" bIns="0" rtlCol="0"/>
          <a:lstStyle/>
          <a:p/>
        </p:txBody>
      </p:sp>
      <p:sp>
        <p:nvSpPr>
          <p:cNvPr id="70" name="object 70"/>
          <p:cNvSpPr txBox="1"/>
          <p:nvPr/>
        </p:nvSpPr>
        <p:spPr>
          <a:xfrm>
            <a:off x="7302372" y="3638169"/>
            <a:ext cx="518795"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1D9ED2"/>
                </a:solidFill>
                <a:latin typeface="微软雅黑"/>
                <a:cs typeface="微软雅黑"/>
              </a:rPr>
              <a:t>挂牌交易</a:t>
            </a:r>
            <a:endParaRPr sz="1000">
              <a:latin typeface="微软雅黑"/>
              <a:cs typeface="微软雅黑"/>
            </a:endParaRPr>
          </a:p>
        </p:txBody>
      </p:sp>
      <p:sp>
        <p:nvSpPr>
          <p:cNvPr id="71" name="object 71"/>
          <p:cNvSpPr txBox="1"/>
          <p:nvPr/>
        </p:nvSpPr>
        <p:spPr>
          <a:xfrm>
            <a:off x="10203815" y="3638169"/>
            <a:ext cx="518795"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1D9ED2"/>
                </a:solidFill>
                <a:latin typeface="微软雅黑"/>
                <a:cs typeface="微软雅黑"/>
              </a:rPr>
              <a:t>挂牌交易</a:t>
            </a:r>
            <a:endParaRPr sz="1000">
              <a:latin typeface="微软雅黑"/>
              <a:cs typeface="微软雅黑"/>
            </a:endParaRPr>
          </a:p>
        </p:txBody>
      </p:sp>
      <p:sp>
        <p:nvSpPr>
          <p:cNvPr id="72" name="object 72"/>
          <p:cNvSpPr txBox="1"/>
          <p:nvPr/>
        </p:nvSpPr>
        <p:spPr>
          <a:xfrm>
            <a:off x="261924" y="707212"/>
            <a:ext cx="11640820" cy="1525270"/>
          </a:xfrm>
          <a:prstGeom prst="rect">
            <a:avLst/>
          </a:prstGeom>
        </p:spPr>
        <p:txBody>
          <a:bodyPr vert="horz" wrap="square" lIns="0" tIns="10160" rIns="0" bIns="0" rtlCol="0">
            <a:spAutoFit/>
          </a:bodyPr>
          <a:lstStyle/>
          <a:p>
            <a:pPr marL="241300" marR="5080" indent="-228600" algn="just">
              <a:lnSpc>
                <a:spcPct val="101499"/>
              </a:lnSpc>
              <a:spcBef>
                <a:spcPts val="80"/>
              </a:spcBef>
              <a:buClr>
                <a:srgbClr val="1D9ED2"/>
              </a:buClr>
              <a:buFont typeface="Wingdings"/>
              <a:buChar char=""/>
              <a:tabLst>
                <a:tab pos="241300"/>
              </a:tabLst>
            </a:pPr>
            <a:r>
              <a:rPr sz="1400">
                <a:solidFill>
                  <a:srgbClr val="585858"/>
                </a:solidFill>
                <a:latin typeface="微软雅黑"/>
                <a:cs typeface="微软雅黑"/>
              </a:rPr>
              <a:t>数据资源权属清晰之后</a:t>
            </a:r>
            <a:r>
              <a:rPr sz="1400" spc="-15">
                <a:solidFill>
                  <a:srgbClr val="585858"/>
                </a:solidFill>
                <a:latin typeface="微软雅黑"/>
                <a:cs typeface="微软雅黑"/>
              </a:rPr>
              <a:t>即</a:t>
            </a:r>
            <a:r>
              <a:rPr sz="1400">
                <a:solidFill>
                  <a:srgbClr val="585858"/>
                </a:solidFill>
                <a:latin typeface="微软雅黑"/>
                <a:cs typeface="微软雅黑"/>
              </a:rPr>
              <a:t>为数</a:t>
            </a:r>
            <a:r>
              <a:rPr sz="1400" spc="-15">
                <a:solidFill>
                  <a:srgbClr val="585858"/>
                </a:solidFill>
                <a:latin typeface="微软雅黑"/>
                <a:cs typeface="微软雅黑"/>
              </a:rPr>
              <a:t>据</a:t>
            </a:r>
            <a:r>
              <a:rPr sz="1400">
                <a:solidFill>
                  <a:srgbClr val="585858"/>
                </a:solidFill>
                <a:latin typeface="微软雅黑"/>
                <a:cs typeface="微软雅黑"/>
              </a:rPr>
              <a:t>资产</a:t>
            </a:r>
            <a:r>
              <a:rPr sz="1400" spc="-15">
                <a:solidFill>
                  <a:srgbClr val="585858"/>
                </a:solidFill>
                <a:latin typeface="微软雅黑"/>
                <a:cs typeface="微软雅黑"/>
              </a:rPr>
              <a:t>，</a:t>
            </a:r>
            <a:r>
              <a:rPr sz="1400">
                <a:solidFill>
                  <a:srgbClr val="585858"/>
                </a:solidFill>
                <a:latin typeface="微软雅黑"/>
                <a:cs typeface="微软雅黑"/>
              </a:rPr>
              <a:t>数据</a:t>
            </a:r>
            <a:r>
              <a:rPr sz="1400" spc="-15">
                <a:solidFill>
                  <a:srgbClr val="585858"/>
                </a:solidFill>
                <a:latin typeface="微软雅黑"/>
                <a:cs typeface="微软雅黑"/>
              </a:rPr>
              <a:t>资</a:t>
            </a:r>
            <a:r>
              <a:rPr sz="1400">
                <a:solidFill>
                  <a:srgbClr val="585858"/>
                </a:solidFill>
                <a:latin typeface="微软雅黑"/>
                <a:cs typeface="微软雅黑"/>
              </a:rPr>
              <a:t>产实</a:t>
            </a:r>
            <a:r>
              <a:rPr sz="1400" spc="-15">
                <a:solidFill>
                  <a:srgbClr val="585858"/>
                </a:solidFill>
                <a:latin typeface="微软雅黑"/>
                <a:cs typeface="微软雅黑"/>
              </a:rPr>
              <a:t>际</a:t>
            </a:r>
            <a:r>
              <a:rPr sz="1400">
                <a:solidFill>
                  <a:srgbClr val="585858"/>
                </a:solidFill>
                <a:latin typeface="微软雅黑"/>
                <a:cs typeface="微软雅黑"/>
              </a:rPr>
              <a:t>参与</a:t>
            </a:r>
            <a:r>
              <a:rPr sz="1400" spc="-15">
                <a:solidFill>
                  <a:srgbClr val="585858"/>
                </a:solidFill>
                <a:latin typeface="微软雅黑"/>
                <a:cs typeface="微软雅黑"/>
              </a:rPr>
              <a:t>社</a:t>
            </a:r>
            <a:r>
              <a:rPr sz="1400">
                <a:solidFill>
                  <a:srgbClr val="585858"/>
                </a:solidFill>
                <a:latin typeface="微软雅黑"/>
                <a:cs typeface="微软雅黑"/>
              </a:rPr>
              <a:t>会生</a:t>
            </a:r>
            <a:r>
              <a:rPr sz="1400" spc="-15">
                <a:solidFill>
                  <a:srgbClr val="585858"/>
                </a:solidFill>
                <a:latin typeface="微软雅黑"/>
                <a:cs typeface="微软雅黑"/>
              </a:rPr>
              <a:t>产</a:t>
            </a:r>
            <a:r>
              <a:rPr sz="1400">
                <a:solidFill>
                  <a:srgbClr val="585858"/>
                </a:solidFill>
                <a:latin typeface="微软雅黑"/>
                <a:cs typeface="微软雅黑"/>
              </a:rPr>
              <a:t>经营</a:t>
            </a:r>
            <a:r>
              <a:rPr sz="1400" spc="-15">
                <a:solidFill>
                  <a:srgbClr val="585858"/>
                </a:solidFill>
                <a:latin typeface="微软雅黑"/>
                <a:cs typeface="微软雅黑"/>
              </a:rPr>
              <a:t>活</a:t>
            </a:r>
            <a:r>
              <a:rPr sz="1400">
                <a:solidFill>
                  <a:srgbClr val="585858"/>
                </a:solidFill>
                <a:latin typeface="微软雅黑"/>
                <a:cs typeface="微软雅黑"/>
              </a:rPr>
              <a:t>动之</a:t>
            </a:r>
            <a:r>
              <a:rPr sz="1400" spc="-15">
                <a:solidFill>
                  <a:srgbClr val="585858"/>
                </a:solidFill>
                <a:latin typeface="微软雅黑"/>
                <a:cs typeface="微软雅黑"/>
              </a:rPr>
              <a:t>后</a:t>
            </a:r>
            <a:r>
              <a:rPr sz="1400">
                <a:solidFill>
                  <a:srgbClr val="585858"/>
                </a:solidFill>
                <a:latin typeface="微软雅黑"/>
                <a:cs typeface="微软雅黑"/>
              </a:rPr>
              <a:t>即</a:t>
            </a:r>
            <a:r>
              <a:rPr sz="1400" spc="15">
                <a:solidFill>
                  <a:srgbClr val="585858"/>
                </a:solidFill>
                <a:latin typeface="微软雅黑"/>
                <a:cs typeface="微软雅黑"/>
              </a:rPr>
              <a:t>为</a:t>
            </a:r>
            <a:r>
              <a:rPr sz="1400" b="1" spc="-10">
                <a:solidFill>
                  <a:srgbClr val="585858"/>
                </a:solidFill>
                <a:latin typeface="微软雅黑"/>
                <a:cs typeface="微软雅黑"/>
              </a:rPr>
              <a:t>数</a:t>
            </a:r>
            <a:r>
              <a:rPr sz="1400" b="1" spc="5">
                <a:solidFill>
                  <a:srgbClr val="585858"/>
                </a:solidFill>
                <a:latin typeface="微软雅黑"/>
                <a:cs typeface="微软雅黑"/>
              </a:rPr>
              <a:t>据</a:t>
            </a:r>
            <a:r>
              <a:rPr sz="1400" b="1">
                <a:solidFill>
                  <a:srgbClr val="585858"/>
                </a:solidFill>
                <a:latin typeface="微软雅黑"/>
                <a:cs typeface="微软雅黑"/>
              </a:rPr>
              <a:t>要</a:t>
            </a:r>
            <a:r>
              <a:rPr sz="1400" b="1" spc="-15">
                <a:solidFill>
                  <a:srgbClr val="585858"/>
                </a:solidFill>
                <a:latin typeface="微软雅黑"/>
                <a:cs typeface="微软雅黑"/>
              </a:rPr>
              <a:t>素</a:t>
            </a:r>
            <a:r>
              <a:rPr sz="1400" spc="5">
                <a:solidFill>
                  <a:srgbClr val="585858"/>
                </a:solidFill>
                <a:latin typeface="微软雅黑"/>
                <a:cs typeface="微软雅黑"/>
              </a:rPr>
              <a:t>。</a:t>
            </a:r>
            <a:r>
              <a:rPr sz="1400">
                <a:solidFill>
                  <a:srgbClr val="585858"/>
                </a:solidFill>
                <a:latin typeface="微软雅黑"/>
                <a:cs typeface="微软雅黑"/>
              </a:rPr>
              <a:t>由</a:t>
            </a:r>
            <a:r>
              <a:rPr sz="1400" spc="-10">
                <a:solidFill>
                  <a:srgbClr val="585858"/>
                </a:solidFill>
                <a:latin typeface="微软雅黑"/>
                <a:cs typeface="微软雅黑"/>
              </a:rPr>
              <a:t>于</a:t>
            </a:r>
            <a:r>
              <a:rPr sz="1400" spc="5">
                <a:solidFill>
                  <a:srgbClr val="585858"/>
                </a:solidFill>
                <a:latin typeface="微软雅黑"/>
                <a:cs typeface="微软雅黑"/>
              </a:rPr>
              <a:t>数</a:t>
            </a:r>
            <a:r>
              <a:rPr sz="1400">
                <a:solidFill>
                  <a:srgbClr val="585858"/>
                </a:solidFill>
                <a:latin typeface="微软雅黑"/>
                <a:cs typeface="微软雅黑"/>
              </a:rPr>
              <a:t>据</a:t>
            </a:r>
            <a:r>
              <a:rPr sz="1400" spc="-10">
                <a:solidFill>
                  <a:srgbClr val="585858"/>
                </a:solidFill>
                <a:latin typeface="微软雅黑"/>
                <a:cs typeface="微软雅黑"/>
              </a:rPr>
              <a:t>要</a:t>
            </a:r>
            <a:r>
              <a:rPr sz="1400" spc="5">
                <a:solidFill>
                  <a:srgbClr val="585858"/>
                </a:solidFill>
                <a:latin typeface="微软雅黑"/>
                <a:cs typeface="微软雅黑"/>
              </a:rPr>
              <a:t>素</a:t>
            </a:r>
            <a:r>
              <a:rPr sz="1400">
                <a:solidFill>
                  <a:srgbClr val="585858"/>
                </a:solidFill>
                <a:latin typeface="微软雅黑"/>
                <a:cs typeface="微软雅黑"/>
              </a:rPr>
              <a:t>的</a:t>
            </a:r>
            <a:r>
              <a:rPr sz="1400" spc="-10">
                <a:solidFill>
                  <a:srgbClr val="585858"/>
                </a:solidFill>
                <a:latin typeface="微软雅黑"/>
                <a:cs typeface="微软雅黑"/>
              </a:rPr>
              <a:t>准</a:t>
            </a:r>
            <a:r>
              <a:rPr sz="1400" spc="5">
                <a:solidFill>
                  <a:srgbClr val="585858"/>
                </a:solidFill>
                <a:latin typeface="微软雅黑"/>
                <a:cs typeface="微软雅黑"/>
              </a:rPr>
              <a:t>公</a:t>
            </a:r>
            <a:r>
              <a:rPr sz="1400">
                <a:solidFill>
                  <a:srgbClr val="585858"/>
                </a:solidFill>
                <a:latin typeface="微软雅黑"/>
                <a:cs typeface="微软雅黑"/>
              </a:rPr>
              <a:t>共</a:t>
            </a:r>
            <a:r>
              <a:rPr sz="1400" spc="-10">
                <a:solidFill>
                  <a:srgbClr val="585858"/>
                </a:solidFill>
                <a:latin typeface="微软雅黑"/>
                <a:cs typeface="微软雅黑"/>
              </a:rPr>
              <a:t>品</a:t>
            </a:r>
            <a:r>
              <a:rPr sz="1400" spc="5">
                <a:solidFill>
                  <a:srgbClr val="585858"/>
                </a:solidFill>
                <a:latin typeface="微软雅黑"/>
                <a:cs typeface="微软雅黑"/>
              </a:rPr>
              <a:t>性</a:t>
            </a:r>
            <a:r>
              <a:rPr sz="1400">
                <a:solidFill>
                  <a:srgbClr val="585858"/>
                </a:solidFill>
                <a:latin typeface="微软雅黑"/>
                <a:cs typeface="微软雅黑"/>
              </a:rPr>
              <a:t>质</a:t>
            </a:r>
            <a:r>
              <a:rPr sz="1400" spc="-10">
                <a:solidFill>
                  <a:srgbClr val="585858"/>
                </a:solidFill>
                <a:latin typeface="微软雅黑"/>
                <a:cs typeface="微软雅黑"/>
              </a:rPr>
              <a:t>，</a:t>
            </a:r>
            <a:r>
              <a:rPr sz="1400" spc="5">
                <a:solidFill>
                  <a:srgbClr val="585858"/>
                </a:solidFill>
                <a:latin typeface="微软雅黑"/>
                <a:cs typeface="微软雅黑"/>
              </a:rPr>
              <a:t>需</a:t>
            </a:r>
            <a:r>
              <a:rPr sz="1400">
                <a:solidFill>
                  <a:srgbClr val="585858"/>
                </a:solidFill>
                <a:latin typeface="微软雅黑"/>
                <a:cs typeface="微软雅黑"/>
              </a:rPr>
              <a:t>要</a:t>
            </a:r>
            <a:r>
              <a:rPr sz="1400" spc="-10">
                <a:solidFill>
                  <a:srgbClr val="585858"/>
                </a:solidFill>
                <a:latin typeface="微软雅黑"/>
                <a:cs typeface="微软雅黑"/>
              </a:rPr>
              <a:t>建</a:t>
            </a:r>
            <a:r>
              <a:rPr sz="1400" spc="5">
                <a:solidFill>
                  <a:srgbClr val="585858"/>
                </a:solidFill>
                <a:latin typeface="微软雅黑"/>
                <a:cs typeface="微软雅黑"/>
              </a:rPr>
              <a:t>立</a:t>
            </a:r>
            <a:r>
              <a:rPr sz="1400">
                <a:solidFill>
                  <a:srgbClr val="585858"/>
                </a:solidFill>
                <a:latin typeface="微软雅黑"/>
                <a:cs typeface="微软雅黑"/>
              </a:rPr>
              <a:t>一</a:t>
            </a:r>
            <a:r>
              <a:rPr sz="1400" spc="-10">
                <a:solidFill>
                  <a:srgbClr val="585858"/>
                </a:solidFill>
                <a:latin typeface="微软雅黑"/>
                <a:cs typeface="微软雅黑"/>
              </a:rPr>
              <a:t>系</a:t>
            </a:r>
            <a:r>
              <a:rPr sz="1400" spc="5">
                <a:solidFill>
                  <a:srgbClr val="585858"/>
                </a:solidFill>
                <a:latin typeface="微软雅黑"/>
                <a:cs typeface="微软雅黑"/>
              </a:rPr>
              <a:t>列基 </a:t>
            </a:r>
            <a:r>
              <a:rPr sz="1400">
                <a:solidFill>
                  <a:srgbClr val="585858"/>
                </a:solidFill>
                <a:latin typeface="微软雅黑"/>
                <a:cs typeface="微软雅黑"/>
              </a:rPr>
              <a:t>础设施和政策措施促进</a:t>
            </a:r>
            <a:r>
              <a:rPr sz="1400" spc="-15">
                <a:solidFill>
                  <a:srgbClr val="585858"/>
                </a:solidFill>
                <a:latin typeface="微软雅黑"/>
                <a:cs typeface="微软雅黑"/>
              </a:rPr>
              <a:t>数</a:t>
            </a:r>
            <a:r>
              <a:rPr sz="1400">
                <a:solidFill>
                  <a:srgbClr val="585858"/>
                </a:solidFill>
                <a:latin typeface="微软雅黑"/>
                <a:cs typeface="微软雅黑"/>
              </a:rPr>
              <a:t>据要</a:t>
            </a:r>
            <a:r>
              <a:rPr sz="1400" spc="-15">
                <a:solidFill>
                  <a:srgbClr val="585858"/>
                </a:solidFill>
                <a:latin typeface="微软雅黑"/>
                <a:cs typeface="微软雅黑"/>
              </a:rPr>
              <a:t>素</a:t>
            </a:r>
            <a:r>
              <a:rPr sz="1400">
                <a:solidFill>
                  <a:srgbClr val="585858"/>
                </a:solidFill>
                <a:latin typeface="微软雅黑"/>
                <a:cs typeface="微软雅黑"/>
              </a:rPr>
              <a:t>供给</a:t>
            </a:r>
            <a:r>
              <a:rPr sz="1400" spc="-15">
                <a:solidFill>
                  <a:srgbClr val="585858"/>
                </a:solidFill>
                <a:latin typeface="微软雅黑"/>
                <a:cs typeface="微软雅黑"/>
              </a:rPr>
              <a:t>方</a:t>
            </a:r>
            <a:r>
              <a:rPr sz="1400">
                <a:solidFill>
                  <a:srgbClr val="585858"/>
                </a:solidFill>
                <a:latin typeface="微软雅黑"/>
                <a:cs typeface="微软雅黑"/>
              </a:rPr>
              <a:t>和需</a:t>
            </a:r>
            <a:r>
              <a:rPr sz="1400" spc="-15">
                <a:solidFill>
                  <a:srgbClr val="585858"/>
                </a:solidFill>
                <a:latin typeface="微软雅黑"/>
                <a:cs typeface="微软雅黑"/>
              </a:rPr>
              <a:t>求</a:t>
            </a:r>
            <a:r>
              <a:rPr sz="1400">
                <a:solidFill>
                  <a:srgbClr val="585858"/>
                </a:solidFill>
                <a:latin typeface="微软雅黑"/>
                <a:cs typeface="微软雅黑"/>
              </a:rPr>
              <a:t>方开</a:t>
            </a:r>
            <a:r>
              <a:rPr sz="1400" spc="-15">
                <a:solidFill>
                  <a:srgbClr val="585858"/>
                </a:solidFill>
                <a:latin typeface="微软雅黑"/>
                <a:cs typeface="微软雅黑"/>
              </a:rPr>
              <a:t>展</a:t>
            </a:r>
            <a:r>
              <a:rPr sz="1400">
                <a:solidFill>
                  <a:srgbClr val="585858"/>
                </a:solidFill>
                <a:latin typeface="微软雅黑"/>
                <a:cs typeface="微软雅黑"/>
              </a:rPr>
              <a:t>更多</a:t>
            </a:r>
            <a:r>
              <a:rPr sz="1400" spc="-15">
                <a:solidFill>
                  <a:srgbClr val="585858"/>
                </a:solidFill>
                <a:latin typeface="微软雅黑"/>
                <a:cs typeface="微软雅黑"/>
              </a:rPr>
              <a:t>价</a:t>
            </a:r>
            <a:r>
              <a:rPr sz="1400">
                <a:solidFill>
                  <a:srgbClr val="585858"/>
                </a:solidFill>
                <a:latin typeface="微软雅黑"/>
                <a:cs typeface="微软雅黑"/>
              </a:rPr>
              <a:t>值创</a:t>
            </a:r>
            <a:r>
              <a:rPr sz="1400" spc="-15">
                <a:solidFill>
                  <a:srgbClr val="585858"/>
                </a:solidFill>
                <a:latin typeface="微软雅黑"/>
                <a:cs typeface="微软雅黑"/>
              </a:rPr>
              <a:t>造</a:t>
            </a:r>
            <a:r>
              <a:rPr sz="1400">
                <a:solidFill>
                  <a:srgbClr val="585858"/>
                </a:solidFill>
                <a:latin typeface="微软雅黑"/>
                <a:cs typeface="微软雅黑"/>
              </a:rPr>
              <a:t>和交</a:t>
            </a:r>
            <a:r>
              <a:rPr sz="1400" spc="-15">
                <a:solidFill>
                  <a:srgbClr val="585858"/>
                </a:solidFill>
                <a:latin typeface="微软雅黑"/>
                <a:cs typeface="微软雅黑"/>
              </a:rPr>
              <a:t>换</a:t>
            </a:r>
            <a:r>
              <a:rPr sz="1400">
                <a:solidFill>
                  <a:srgbClr val="585858"/>
                </a:solidFill>
                <a:latin typeface="微软雅黑"/>
                <a:cs typeface="微软雅黑"/>
              </a:rPr>
              <a:t>，这</a:t>
            </a:r>
            <a:r>
              <a:rPr sz="1400" spc="-15">
                <a:solidFill>
                  <a:srgbClr val="585858"/>
                </a:solidFill>
                <a:latin typeface="微软雅黑"/>
                <a:cs typeface="微软雅黑"/>
              </a:rPr>
              <a:t>一</a:t>
            </a:r>
            <a:r>
              <a:rPr sz="1400">
                <a:solidFill>
                  <a:srgbClr val="585858"/>
                </a:solidFill>
                <a:latin typeface="微软雅黑"/>
                <a:cs typeface="微软雅黑"/>
              </a:rPr>
              <a:t>过程</a:t>
            </a:r>
            <a:r>
              <a:rPr sz="1400" spc="-15">
                <a:solidFill>
                  <a:srgbClr val="585858"/>
                </a:solidFill>
                <a:latin typeface="微软雅黑"/>
                <a:cs typeface="微软雅黑"/>
              </a:rPr>
              <a:t>就</a:t>
            </a:r>
            <a:r>
              <a:rPr sz="1400" spc="10">
                <a:solidFill>
                  <a:srgbClr val="585858"/>
                </a:solidFill>
                <a:latin typeface="微软雅黑"/>
                <a:cs typeface="微软雅黑"/>
              </a:rPr>
              <a:t>是</a:t>
            </a:r>
            <a:r>
              <a:rPr sz="1400" b="1">
                <a:solidFill>
                  <a:srgbClr val="585858"/>
                </a:solidFill>
                <a:latin typeface="微软雅黑"/>
                <a:cs typeface="微软雅黑"/>
              </a:rPr>
              <a:t>数</a:t>
            </a:r>
            <a:r>
              <a:rPr sz="1400" b="1" spc="-15">
                <a:solidFill>
                  <a:srgbClr val="585858"/>
                </a:solidFill>
                <a:latin typeface="微软雅黑"/>
                <a:cs typeface="微软雅黑"/>
              </a:rPr>
              <a:t>据</a:t>
            </a:r>
            <a:r>
              <a:rPr sz="1400" b="1">
                <a:solidFill>
                  <a:srgbClr val="585858"/>
                </a:solidFill>
                <a:latin typeface="微软雅黑"/>
                <a:cs typeface="微软雅黑"/>
              </a:rPr>
              <a:t>要素</a:t>
            </a:r>
            <a:r>
              <a:rPr sz="1400" b="1" spc="-15">
                <a:solidFill>
                  <a:srgbClr val="585858"/>
                </a:solidFill>
                <a:latin typeface="微软雅黑"/>
                <a:cs typeface="微软雅黑"/>
              </a:rPr>
              <a:t>市</a:t>
            </a:r>
            <a:r>
              <a:rPr sz="1400" b="1">
                <a:solidFill>
                  <a:srgbClr val="585858"/>
                </a:solidFill>
                <a:latin typeface="微软雅黑"/>
                <a:cs typeface="微软雅黑"/>
              </a:rPr>
              <a:t>场化</a:t>
            </a:r>
            <a:r>
              <a:rPr sz="1400" spc="-15">
                <a:solidFill>
                  <a:srgbClr val="585858"/>
                </a:solidFill>
                <a:latin typeface="微软雅黑"/>
                <a:cs typeface="微软雅黑"/>
              </a:rPr>
              <a:t>。</a:t>
            </a:r>
            <a:r>
              <a:rPr sz="1400">
                <a:solidFill>
                  <a:srgbClr val="585858"/>
                </a:solidFill>
                <a:latin typeface="微软雅黑"/>
                <a:cs typeface="微软雅黑"/>
              </a:rPr>
              <a:t>数据</a:t>
            </a:r>
            <a:r>
              <a:rPr sz="1400" spc="-15">
                <a:solidFill>
                  <a:srgbClr val="585858"/>
                </a:solidFill>
                <a:latin typeface="微软雅黑"/>
                <a:cs typeface="微软雅黑"/>
              </a:rPr>
              <a:t>要</a:t>
            </a:r>
            <a:r>
              <a:rPr sz="1400">
                <a:solidFill>
                  <a:srgbClr val="585858"/>
                </a:solidFill>
                <a:latin typeface="微软雅黑"/>
                <a:cs typeface="微软雅黑"/>
              </a:rPr>
              <a:t>素市</a:t>
            </a:r>
            <a:r>
              <a:rPr sz="1400" spc="-15">
                <a:solidFill>
                  <a:srgbClr val="585858"/>
                </a:solidFill>
                <a:latin typeface="微软雅黑"/>
                <a:cs typeface="微软雅黑"/>
              </a:rPr>
              <a:t>场</a:t>
            </a:r>
            <a:r>
              <a:rPr sz="1400">
                <a:solidFill>
                  <a:srgbClr val="585858"/>
                </a:solidFill>
                <a:latin typeface="微软雅黑"/>
                <a:cs typeface="微软雅黑"/>
              </a:rPr>
              <a:t>流通</a:t>
            </a:r>
            <a:r>
              <a:rPr sz="1400" spc="-15">
                <a:solidFill>
                  <a:srgbClr val="585858"/>
                </a:solidFill>
                <a:latin typeface="微软雅黑"/>
                <a:cs typeface="微软雅黑"/>
              </a:rPr>
              <a:t>形</a:t>
            </a:r>
            <a:r>
              <a:rPr sz="1400">
                <a:solidFill>
                  <a:srgbClr val="585858"/>
                </a:solidFill>
                <a:latin typeface="微软雅黑"/>
                <a:cs typeface="微软雅黑"/>
              </a:rPr>
              <a:t>式按</a:t>
            </a:r>
            <a:r>
              <a:rPr sz="1400" spc="-15">
                <a:solidFill>
                  <a:srgbClr val="585858"/>
                </a:solidFill>
                <a:latin typeface="微软雅黑"/>
                <a:cs typeface="微软雅黑"/>
              </a:rPr>
              <a:t>数</a:t>
            </a:r>
            <a:r>
              <a:rPr sz="1400">
                <a:solidFill>
                  <a:srgbClr val="585858"/>
                </a:solidFill>
                <a:latin typeface="微软雅黑"/>
                <a:cs typeface="微软雅黑"/>
              </a:rPr>
              <a:t>据与</a:t>
            </a:r>
            <a:r>
              <a:rPr sz="1400" spc="-15">
                <a:solidFill>
                  <a:srgbClr val="585858"/>
                </a:solidFill>
                <a:latin typeface="微软雅黑"/>
                <a:cs typeface="微软雅黑"/>
              </a:rPr>
              <a:t>资</a:t>
            </a:r>
            <a:r>
              <a:rPr sz="1400">
                <a:solidFill>
                  <a:srgbClr val="585858"/>
                </a:solidFill>
                <a:latin typeface="微软雅黑"/>
                <a:cs typeface="微软雅黑"/>
              </a:rPr>
              <a:t>金在 主体间流向的不同可分</a:t>
            </a:r>
            <a:r>
              <a:rPr sz="1400" spc="-15">
                <a:solidFill>
                  <a:srgbClr val="585858"/>
                </a:solidFill>
                <a:latin typeface="微软雅黑"/>
                <a:cs typeface="微软雅黑"/>
              </a:rPr>
              <a:t>为</a:t>
            </a:r>
            <a:r>
              <a:rPr sz="1400">
                <a:solidFill>
                  <a:srgbClr val="585858"/>
                </a:solidFill>
                <a:latin typeface="微软雅黑"/>
                <a:cs typeface="微软雅黑"/>
              </a:rPr>
              <a:t>数据</a:t>
            </a:r>
            <a:r>
              <a:rPr sz="1400" spc="-15">
                <a:solidFill>
                  <a:srgbClr val="585858"/>
                </a:solidFill>
                <a:latin typeface="微软雅黑"/>
                <a:cs typeface="微软雅黑"/>
              </a:rPr>
              <a:t>开</a:t>
            </a:r>
            <a:r>
              <a:rPr sz="1400">
                <a:solidFill>
                  <a:srgbClr val="585858"/>
                </a:solidFill>
                <a:latin typeface="微软雅黑"/>
                <a:cs typeface="微软雅黑"/>
              </a:rPr>
              <a:t>发、</a:t>
            </a:r>
            <a:r>
              <a:rPr sz="1400" spc="-15">
                <a:solidFill>
                  <a:srgbClr val="585858"/>
                </a:solidFill>
                <a:latin typeface="微软雅黑"/>
                <a:cs typeface="微软雅黑"/>
              </a:rPr>
              <a:t>数</a:t>
            </a:r>
            <a:r>
              <a:rPr sz="1400">
                <a:solidFill>
                  <a:srgbClr val="585858"/>
                </a:solidFill>
                <a:latin typeface="微软雅黑"/>
                <a:cs typeface="微软雅黑"/>
              </a:rPr>
              <a:t>据共</a:t>
            </a:r>
            <a:r>
              <a:rPr sz="1400" spc="-15">
                <a:solidFill>
                  <a:srgbClr val="585858"/>
                </a:solidFill>
                <a:latin typeface="微软雅黑"/>
                <a:cs typeface="微软雅黑"/>
              </a:rPr>
              <a:t>享</a:t>
            </a:r>
            <a:r>
              <a:rPr sz="1400">
                <a:solidFill>
                  <a:srgbClr val="585858"/>
                </a:solidFill>
                <a:latin typeface="微软雅黑"/>
                <a:cs typeface="微软雅黑"/>
              </a:rPr>
              <a:t>与数</a:t>
            </a:r>
            <a:r>
              <a:rPr sz="1400" spc="-15">
                <a:solidFill>
                  <a:srgbClr val="585858"/>
                </a:solidFill>
                <a:latin typeface="微软雅黑"/>
                <a:cs typeface="微软雅黑"/>
              </a:rPr>
              <a:t>据</a:t>
            </a:r>
            <a:r>
              <a:rPr sz="1400">
                <a:solidFill>
                  <a:srgbClr val="585858"/>
                </a:solidFill>
                <a:latin typeface="微软雅黑"/>
                <a:cs typeface="微软雅黑"/>
              </a:rPr>
              <a:t>交易</a:t>
            </a:r>
            <a:r>
              <a:rPr sz="1400" spc="-15">
                <a:solidFill>
                  <a:srgbClr val="585858"/>
                </a:solidFill>
                <a:latin typeface="微软雅黑"/>
                <a:cs typeface="微软雅黑"/>
              </a:rPr>
              <a:t>，</a:t>
            </a:r>
            <a:r>
              <a:rPr sz="1400">
                <a:solidFill>
                  <a:srgbClr val="585858"/>
                </a:solidFill>
                <a:latin typeface="微软雅黑"/>
                <a:cs typeface="微软雅黑"/>
              </a:rPr>
              <a:t>本报</a:t>
            </a:r>
            <a:r>
              <a:rPr sz="1400" spc="-15">
                <a:solidFill>
                  <a:srgbClr val="585858"/>
                </a:solidFill>
                <a:latin typeface="微软雅黑"/>
                <a:cs typeface="微软雅黑"/>
              </a:rPr>
              <a:t>告</a:t>
            </a:r>
            <a:r>
              <a:rPr sz="1400">
                <a:solidFill>
                  <a:srgbClr val="585858"/>
                </a:solidFill>
                <a:latin typeface="微软雅黑"/>
                <a:cs typeface="微软雅黑"/>
              </a:rPr>
              <a:t>重点</a:t>
            </a:r>
            <a:r>
              <a:rPr sz="1400" spc="-15">
                <a:solidFill>
                  <a:srgbClr val="585858"/>
                </a:solidFill>
                <a:latin typeface="微软雅黑"/>
                <a:cs typeface="微软雅黑"/>
              </a:rPr>
              <a:t>关</a:t>
            </a:r>
            <a:r>
              <a:rPr sz="1400" spc="10">
                <a:solidFill>
                  <a:srgbClr val="585858"/>
                </a:solidFill>
                <a:latin typeface="微软雅黑"/>
                <a:cs typeface="微软雅黑"/>
              </a:rPr>
              <a:t>注</a:t>
            </a:r>
            <a:r>
              <a:rPr sz="1400" b="1">
                <a:solidFill>
                  <a:srgbClr val="585858"/>
                </a:solidFill>
                <a:latin typeface="微软雅黑"/>
                <a:cs typeface="微软雅黑"/>
              </a:rPr>
              <a:t>数</a:t>
            </a:r>
            <a:r>
              <a:rPr sz="1400" b="1" spc="-15">
                <a:solidFill>
                  <a:srgbClr val="585858"/>
                </a:solidFill>
                <a:latin typeface="微软雅黑"/>
                <a:cs typeface="微软雅黑"/>
              </a:rPr>
              <a:t>据</a:t>
            </a:r>
            <a:r>
              <a:rPr sz="1400" b="1">
                <a:solidFill>
                  <a:srgbClr val="585858"/>
                </a:solidFill>
                <a:latin typeface="微软雅黑"/>
                <a:cs typeface="微软雅黑"/>
              </a:rPr>
              <a:t>交易</a:t>
            </a:r>
            <a:r>
              <a:rPr sz="1400">
                <a:solidFill>
                  <a:srgbClr val="585858"/>
                </a:solidFill>
                <a:latin typeface="微软雅黑"/>
                <a:cs typeface="微软雅黑"/>
              </a:rPr>
              <a:t>。</a:t>
            </a:r>
            <a:endParaRPr sz="1400">
              <a:latin typeface="微软雅黑"/>
              <a:cs typeface="微软雅黑"/>
            </a:endParaRPr>
          </a:p>
          <a:p>
            <a:pPr marL="241300" marR="8890" indent="-228600" algn="just">
              <a:lnSpc>
                <a:spcPct val="101400"/>
              </a:lnSpc>
              <a:spcBef>
                <a:spcPts val="590"/>
              </a:spcBef>
              <a:buClr>
                <a:srgbClr val="1D9ED2"/>
              </a:buClr>
              <a:buFont typeface="Wingdings"/>
              <a:buChar char=""/>
              <a:tabLst>
                <a:tab pos="241300"/>
              </a:tabLst>
            </a:pPr>
            <a:r>
              <a:rPr sz="1400">
                <a:solidFill>
                  <a:srgbClr val="585858"/>
                </a:solidFill>
                <a:latin typeface="微软雅黑"/>
                <a:cs typeface="微软雅黑"/>
              </a:rPr>
              <a:t>依靠数据要素市场的主</a:t>
            </a:r>
            <a:r>
              <a:rPr sz="1400" spc="-15">
                <a:solidFill>
                  <a:srgbClr val="585858"/>
                </a:solidFill>
                <a:latin typeface="微软雅黑"/>
                <a:cs typeface="微软雅黑"/>
              </a:rPr>
              <a:t>体</a:t>
            </a:r>
            <a:r>
              <a:rPr sz="1400">
                <a:solidFill>
                  <a:srgbClr val="585858"/>
                </a:solidFill>
                <a:latin typeface="微软雅黑"/>
                <a:cs typeface="微软雅黑"/>
              </a:rPr>
              <a:t>和行</a:t>
            </a:r>
            <a:r>
              <a:rPr sz="1400" spc="-15">
                <a:solidFill>
                  <a:srgbClr val="585858"/>
                </a:solidFill>
                <a:latin typeface="微软雅黑"/>
                <a:cs typeface="微软雅黑"/>
              </a:rPr>
              <a:t>动</a:t>
            </a:r>
            <a:r>
              <a:rPr sz="1400">
                <a:solidFill>
                  <a:srgbClr val="585858"/>
                </a:solidFill>
                <a:latin typeface="微软雅黑"/>
                <a:cs typeface="微软雅黑"/>
              </a:rPr>
              <a:t>，数</a:t>
            </a:r>
            <a:r>
              <a:rPr sz="1400" spc="-15">
                <a:solidFill>
                  <a:srgbClr val="585858"/>
                </a:solidFill>
                <a:latin typeface="微软雅黑"/>
                <a:cs typeface="微软雅黑"/>
              </a:rPr>
              <a:t>据</a:t>
            </a:r>
            <a:r>
              <a:rPr sz="1400">
                <a:solidFill>
                  <a:srgbClr val="585858"/>
                </a:solidFill>
                <a:latin typeface="微软雅黑"/>
                <a:cs typeface="微软雅黑"/>
              </a:rPr>
              <a:t>要素</a:t>
            </a:r>
            <a:r>
              <a:rPr sz="1400" spc="-15">
                <a:solidFill>
                  <a:srgbClr val="585858"/>
                </a:solidFill>
                <a:latin typeface="微软雅黑"/>
                <a:cs typeface="微软雅黑"/>
              </a:rPr>
              <a:t>市</a:t>
            </a:r>
            <a:r>
              <a:rPr sz="1400">
                <a:solidFill>
                  <a:srgbClr val="585858"/>
                </a:solidFill>
                <a:latin typeface="微软雅黑"/>
                <a:cs typeface="微软雅黑"/>
              </a:rPr>
              <a:t>场化</a:t>
            </a:r>
            <a:r>
              <a:rPr sz="1400" spc="-15">
                <a:solidFill>
                  <a:srgbClr val="585858"/>
                </a:solidFill>
                <a:latin typeface="微软雅黑"/>
                <a:cs typeface="微软雅黑"/>
              </a:rPr>
              <a:t>基</a:t>
            </a:r>
            <a:r>
              <a:rPr sz="1400">
                <a:solidFill>
                  <a:srgbClr val="585858"/>
                </a:solidFill>
                <a:latin typeface="微软雅黑"/>
                <a:cs typeface="微软雅黑"/>
              </a:rPr>
              <a:t>本框</a:t>
            </a:r>
            <a:r>
              <a:rPr sz="1400" spc="-15">
                <a:solidFill>
                  <a:srgbClr val="585858"/>
                </a:solidFill>
                <a:latin typeface="微软雅黑"/>
                <a:cs typeface="微软雅黑"/>
              </a:rPr>
              <a:t>架</a:t>
            </a:r>
            <a:r>
              <a:rPr sz="1400">
                <a:solidFill>
                  <a:srgbClr val="585858"/>
                </a:solidFill>
                <a:latin typeface="微软雅黑"/>
                <a:cs typeface="微软雅黑"/>
              </a:rPr>
              <a:t>大致</a:t>
            </a:r>
            <a:r>
              <a:rPr sz="1400" spc="-15">
                <a:solidFill>
                  <a:srgbClr val="585858"/>
                </a:solidFill>
                <a:latin typeface="微软雅黑"/>
                <a:cs typeface="微软雅黑"/>
              </a:rPr>
              <a:t>为</a:t>
            </a:r>
            <a:r>
              <a:rPr sz="1400">
                <a:solidFill>
                  <a:srgbClr val="585858"/>
                </a:solidFill>
                <a:latin typeface="微软雅黑"/>
                <a:cs typeface="微软雅黑"/>
              </a:rPr>
              <a:t>：在</a:t>
            </a:r>
            <a:r>
              <a:rPr sz="1400" spc="-15">
                <a:solidFill>
                  <a:srgbClr val="585858"/>
                </a:solidFill>
                <a:latin typeface="微软雅黑"/>
                <a:cs typeface="微软雅黑"/>
              </a:rPr>
              <a:t>政</a:t>
            </a:r>
            <a:r>
              <a:rPr sz="1400">
                <a:solidFill>
                  <a:srgbClr val="585858"/>
                </a:solidFill>
                <a:latin typeface="微软雅黑"/>
                <a:cs typeface="微软雅黑"/>
              </a:rPr>
              <a:t>府部</a:t>
            </a:r>
            <a:r>
              <a:rPr sz="1400" spc="-15">
                <a:solidFill>
                  <a:srgbClr val="585858"/>
                </a:solidFill>
                <a:latin typeface="微软雅黑"/>
                <a:cs typeface="微软雅黑"/>
              </a:rPr>
              <a:t>门</a:t>
            </a:r>
            <a:r>
              <a:rPr sz="1400">
                <a:solidFill>
                  <a:srgbClr val="585858"/>
                </a:solidFill>
                <a:latin typeface="微软雅黑"/>
                <a:cs typeface="微软雅黑"/>
              </a:rPr>
              <a:t>监管</a:t>
            </a:r>
            <a:r>
              <a:rPr sz="1400" spc="-15">
                <a:solidFill>
                  <a:srgbClr val="585858"/>
                </a:solidFill>
                <a:latin typeface="微软雅黑"/>
                <a:cs typeface="微软雅黑"/>
              </a:rPr>
              <a:t>下</a:t>
            </a:r>
            <a:r>
              <a:rPr sz="1400">
                <a:solidFill>
                  <a:srgbClr val="585858"/>
                </a:solidFill>
                <a:latin typeface="微软雅黑"/>
                <a:cs typeface="微软雅黑"/>
              </a:rPr>
              <a:t>，数</a:t>
            </a:r>
            <a:r>
              <a:rPr sz="1400" spc="-15">
                <a:solidFill>
                  <a:srgbClr val="585858"/>
                </a:solidFill>
                <a:latin typeface="微软雅黑"/>
                <a:cs typeface="微软雅黑"/>
              </a:rPr>
              <a:t>据</a:t>
            </a:r>
            <a:r>
              <a:rPr sz="1400">
                <a:solidFill>
                  <a:srgbClr val="585858"/>
                </a:solidFill>
                <a:latin typeface="微软雅黑"/>
                <a:cs typeface="微软雅黑"/>
              </a:rPr>
              <a:t>供、</a:t>
            </a:r>
            <a:r>
              <a:rPr sz="1400" spc="-15">
                <a:solidFill>
                  <a:srgbClr val="585858"/>
                </a:solidFill>
                <a:latin typeface="微软雅黑"/>
                <a:cs typeface="微软雅黑"/>
              </a:rPr>
              <a:t>需</a:t>
            </a:r>
            <a:r>
              <a:rPr sz="1400">
                <a:solidFill>
                  <a:srgbClr val="585858"/>
                </a:solidFill>
                <a:latin typeface="微软雅黑"/>
                <a:cs typeface="微软雅黑"/>
              </a:rPr>
              <a:t>方经</a:t>
            </a:r>
            <a:r>
              <a:rPr sz="1400" spc="-15">
                <a:solidFill>
                  <a:srgbClr val="585858"/>
                </a:solidFill>
                <a:latin typeface="微软雅黑"/>
                <a:cs typeface="微软雅黑"/>
              </a:rPr>
              <a:t>数</a:t>
            </a:r>
            <a:r>
              <a:rPr sz="1400">
                <a:solidFill>
                  <a:srgbClr val="585858"/>
                </a:solidFill>
                <a:latin typeface="微软雅黑"/>
                <a:cs typeface="微软雅黑"/>
              </a:rPr>
              <a:t>据交</a:t>
            </a:r>
            <a:r>
              <a:rPr sz="1400" spc="-15">
                <a:solidFill>
                  <a:srgbClr val="585858"/>
                </a:solidFill>
                <a:latin typeface="微软雅黑"/>
                <a:cs typeface="微软雅黑"/>
              </a:rPr>
              <a:t>易</a:t>
            </a:r>
            <a:r>
              <a:rPr sz="1400">
                <a:solidFill>
                  <a:srgbClr val="585858"/>
                </a:solidFill>
                <a:latin typeface="微软雅黑"/>
                <a:cs typeface="微软雅黑"/>
              </a:rPr>
              <a:t>机构</a:t>
            </a:r>
            <a:r>
              <a:rPr sz="1400" spc="-15">
                <a:solidFill>
                  <a:srgbClr val="585858"/>
                </a:solidFill>
                <a:latin typeface="微软雅黑"/>
                <a:cs typeface="微软雅黑"/>
              </a:rPr>
              <a:t>进</a:t>
            </a:r>
            <a:r>
              <a:rPr sz="1400">
                <a:solidFill>
                  <a:srgbClr val="585858"/>
                </a:solidFill>
                <a:latin typeface="微软雅黑"/>
                <a:cs typeface="微软雅黑"/>
              </a:rPr>
              <a:t>行数</a:t>
            </a:r>
            <a:r>
              <a:rPr sz="1400" spc="-15">
                <a:solidFill>
                  <a:srgbClr val="585858"/>
                </a:solidFill>
                <a:latin typeface="微软雅黑"/>
                <a:cs typeface="微软雅黑"/>
              </a:rPr>
              <a:t>据</a:t>
            </a:r>
            <a:r>
              <a:rPr sz="1400">
                <a:solidFill>
                  <a:srgbClr val="585858"/>
                </a:solidFill>
                <a:latin typeface="微软雅黑"/>
                <a:cs typeface="微软雅黑"/>
              </a:rPr>
              <a:t>流通</a:t>
            </a:r>
            <a:r>
              <a:rPr sz="1400" spc="-15">
                <a:solidFill>
                  <a:srgbClr val="585858"/>
                </a:solidFill>
                <a:latin typeface="微软雅黑"/>
                <a:cs typeface="微软雅黑"/>
              </a:rPr>
              <a:t>交</a:t>
            </a:r>
            <a:r>
              <a:rPr sz="1400">
                <a:solidFill>
                  <a:srgbClr val="585858"/>
                </a:solidFill>
                <a:latin typeface="微软雅黑"/>
                <a:cs typeface="微软雅黑"/>
              </a:rPr>
              <a:t>易，</a:t>
            </a:r>
            <a:r>
              <a:rPr sz="1400" spc="-15">
                <a:solidFill>
                  <a:srgbClr val="585858"/>
                </a:solidFill>
                <a:latin typeface="微软雅黑"/>
                <a:cs typeface="微软雅黑"/>
              </a:rPr>
              <a:t>在</a:t>
            </a:r>
            <a:r>
              <a:rPr sz="1400">
                <a:solidFill>
                  <a:srgbClr val="585858"/>
                </a:solidFill>
                <a:latin typeface="微软雅黑"/>
                <a:cs typeface="微软雅黑"/>
              </a:rPr>
              <a:t>此过 程中，数据服务商提供</a:t>
            </a:r>
            <a:r>
              <a:rPr sz="1400" spc="-15">
                <a:solidFill>
                  <a:srgbClr val="585858"/>
                </a:solidFill>
                <a:latin typeface="微软雅黑"/>
                <a:cs typeface="微软雅黑"/>
              </a:rPr>
              <a:t>评</a:t>
            </a:r>
            <a:r>
              <a:rPr sz="1400">
                <a:solidFill>
                  <a:srgbClr val="585858"/>
                </a:solidFill>
                <a:latin typeface="微软雅黑"/>
                <a:cs typeface="微软雅黑"/>
              </a:rPr>
              <a:t>估、</a:t>
            </a:r>
            <a:r>
              <a:rPr sz="1400" spc="-15">
                <a:solidFill>
                  <a:srgbClr val="585858"/>
                </a:solidFill>
                <a:latin typeface="微软雅黑"/>
                <a:cs typeface="微软雅黑"/>
              </a:rPr>
              <a:t>交</a:t>
            </a:r>
            <a:r>
              <a:rPr sz="1400">
                <a:solidFill>
                  <a:srgbClr val="585858"/>
                </a:solidFill>
                <a:latin typeface="微软雅黑"/>
                <a:cs typeface="微软雅黑"/>
              </a:rPr>
              <a:t>易撮</a:t>
            </a:r>
            <a:r>
              <a:rPr sz="1400" spc="-15">
                <a:solidFill>
                  <a:srgbClr val="585858"/>
                </a:solidFill>
                <a:latin typeface="微软雅黑"/>
                <a:cs typeface="微软雅黑"/>
              </a:rPr>
              <a:t>合</a:t>
            </a:r>
            <a:r>
              <a:rPr sz="1400">
                <a:solidFill>
                  <a:srgbClr val="585858"/>
                </a:solidFill>
                <a:latin typeface="微软雅黑"/>
                <a:cs typeface="微软雅黑"/>
              </a:rPr>
              <a:t>等一</a:t>
            </a:r>
            <a:r>
              <a:rPr sz="1400" spc="-15">
                <a:solidFill>
                  <a:srgbClr val="585858"/>
                </a:solidFill>
                <a:latin typeface="微软雅黑"/>
                <a:cs typeface="微软雅黑"/>
              </a:rPr>
              <a:t>系</a:t>
            </a:r>
            <a:r>
              <a:rPr sz="1400">
                <a:solidFill>
                  <a:srgbClr val="585858"/>
                </a:solidFill>
                <a:latin typeface="微软雅黑"/>
                <a:cs typeface="微软雅黑"/>
              </a:rPr>
              <a:t>列服</a:t>
            </a:r>
            <a:r>
              <a:rPr sz="1400" spc="-15">
                <a:solidFill>
                  <a:srgbClr val="585858"/>
                </a:solidFill>
                <a:latin typeface="微软雅黑"/>
                <a:cs typeface="微软雅黑"/>
              </a:rPr>
              <a:t>务</a:t>
            </a:r>
            <a:r>
              <a:rPr sz="1400">
                <a:solidFill>
                  <a:srgbClr val="585858"/>
                </a:solidFill>
                <a:latin typeface="微软雅黑"/>
                <a:cs typeface="微软雅黑"/>
              </a:rPr>
              <a:t>。</a:t>
            </a:r>
            <a:endParaRPr sz="1400">
              <a:latin typeface="微软雅黑"/>
              <a:cs typeface="微软雅黑"/>
            </a:endParaRPr>
          </a:p>
          <a:p>
            <a:pPr marR="269240" algn="ctr">
              <a:lnSpc>
                <a:spcPct val="100000"/>
              </a:lnSpc>
              <a:spcBef>
                <a:spcPts val="1270"/>
              </a:spcBef>
            </a:pPr>
            <a:r>
              <a:rPr sz="1200" b="1">
                <a:solidFill>
                  <a:srgbClr val="585858"/>
                </a:solidFill>
                <a:latin typeface="微软雅黑"/>
                <a:cs typeface="微软雅黑"/>
              </a:rPr>
              <a:t>亿欧智库：数据要素市场化及其流通形式、主体与行动</a:t>
            </a:r>
            <a:endParaRPr sz="1200">
              <a:latin typeface="微软雅黑"/>
              <a:cs typeface="微软雅黑"/>
            </a:endParaRPr>
          </a:p>
        </p:txBody>
      </p:sp>
      <p:sp>
        <p:nvSpPr>
          <p:cNvPr id="73" name="object 73"/>
          <p:cNvSpPr/>
          <p:nvPr/>
        </p:nvSpPr>
        <p:spPr>
          <a:xfrm>
            <a:off x="11292840" y="4853940"/>
            <a:ext cx="612775" cy="307975"/>
          </a:xfrm>
          <a:custGeom>
            <a:rect l="l" t="t" r="r" b="b"/>
            <a:pathLst>
              <a:path w="612775" h="307975">
                <a:moveTo>
                  <a:pt x="561339" y="0"/>
                </a:moveTo>
                <a:lnTo>
                  <a:pt x="51307" y="0"/>
                </a:lnTo>
                <a:lnTo>
                  <a:pt x="31343" y="4034"/>
                </a:lnTo>
                <a:lnTo>
                  <a:pt x="15033" y="15033"/>
                </a:lnTo>
                <a:lnTo>
                  <a:pt x="4034" y="31343"/>
                </a:lnTo>
                <a:lnTo>
                  <a:pt x="0" y="51308"/>
                </a:lnTo>
                <a:lnTo>
                  <a:pt x="0" y="256540"/>
                </a:lnTo>
                <a:lnTo>
                  <a:pt x="4034" y="276504"/>
                </a:lnTo>
                <a:lnTo>
                  <a:pt x="15033" y="292814"/>
                </a:lnTo>
                <a:lnTo>
                  <a:pt x="31343" y="303813"/>
                </a:lnTo>
                <a:lnTo>
                  <a:pt x="51307" y="307848"/>
                </a:lnTo>
                <a:lnTo>
                  <a:pt x="561339" y="307848"/>
                </a:lnTo>
                <a:lnTo>
                  <a:pt x="581304" y="303813"/>
                </a:lnTo>
                <a:lnTo>
                  <a:pt x="597614" y="292814"/>
                </a:lnTo>
                <a:lnTo>
                  <a:pt x="608613" y="276504"/>
                </a:lnTo>
                <a:lnTo>
                  <a:pt x="612648" y="256540"/>
                </a:lnTo>
                <a:lnTo>
                  <a:pt x="612648" y="51308"/>
                </a:lnTo>
                <a:lnTo>
                  <a:pt x="608613" y="31343"/>
                </a:lnTo>
                <a:lnTo>
                  <a:pt x="597614" y="15033"/>
                </a:lnTo>
                <a:lnTo>
                  <a:pt x="581304" y="4034"/>
                </a:lnTo>
                <a:lnTo>
                  <a:pt x="561339" y="0"/>
                </a:lnTo>
                <a:close/>
              </a:path>
            </a:pathLst>
          </a:custGeom>
          <a:solidFill>
            <a:srgbClr val="4EB9DC"/>
          </a:solidFill>
        </p:spPr>
        <p:txBody>
          <a:bodyPr wrap="square" lIns="0" tIns="0" rIns="0" bIns="0" rtlCol="0"/>
          <a:lstStyle/>
          <a:p/>
        </p:txBody>
      </p:sp>
      <p:sp>
        <p:nvSpPr>
          <p:cNvPr id="74" name="object 74"/>
          <p:cNvSpPr txBox="1"/>
          <p:nvPr/>
        </p:nvSpPr>
        <p:spPr>
          <a:xfrm>
            <a:off x="11464797" y="4915661"/>
            <a:ext cx="26924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a:t>
            </a:r>
            <a:endParaRPr sz="1000">
              <a:latin typeface="微软雅黑"/>
              <a:cs typeface="微软雅黑"/>
            </a:endParaRPr>
          </a:p>
        </p:txBody>
      </p:sp>
      <p:sp>
        <p:nvSpPr>
          <p:cNvPr id="75" name="object 75"/>
          <p:cNvSpPr/>
          <p:nvPr/>
        </p:nvSpPr>
        <p:spPr>
          <a:xfrm>
            <a:off x="6175247" y="5650991"/>
            <a:ext cx="899160" cy="201295"/>
          </a:xfrm>
          <a:custGeom>
            <a:rect l="l" t="t" r="r" b="b"/>
            <a:pathLst>
              <a:path w="899159" h="201295">
                <a:moveTo>
                  <a:pt x="798576" y="0"/>
                </a:moveTo>
                <a:lnTo>
                  <a:pt x="0" y="0"/>
                </a:lnTo>
                <a:lnTo>
                  <a:pt x="0" y="201168"/>
                </a:lnTo>
                <a:lnTo>
                  <a:pt x="798576" y="201168"/>
                </a:lnTo>
                <a:lnTo>
                  <a:pt x="899159" y="100584"/>
                </a:lnTo>
                <a:lnTo>
                  <a:pt x="798576" y="0"/>
                </a:lnTo>
                <a:close/>
              </a:path>
            </a:pathLst>
          </a:custGeom>
          <a:solidFill>
            <a:srgbClr val="4EB9DC"/>
          </a:solidFill>
        </p:spPr>
        <p:txBody>
          <a:bodyPr wrap="square" lIns="0" tIns="0" rIns="0" bIns="0" rtlCol="0"/>
          <a:lstStyle/>
          <a:p/>
        </p:txBody>
      </p:sp>
      <p:sp>
        <p:nvSpPr>
          <p:cNvPr id="76" name="object 76"/>
          <p:cNvSpPr txBox="1"/>
          <p:nvPr/>
        </p:nvSpPr>
        <p:spPr>
          <a:xfrm>
            <a:off x="6461886" y="5659932"/>
            <a:ext cx="27876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采集</a:t>
            </a:r>
            <a:endParaRPr sz="1000">
              <a:latin typeface="微软雅黑"/>
              <a:cs typeface="微软雅黑"/>
            </a:endParaRPr>
          </a:p>
        </p:txBody>
      </p:sp>
      <p:sp>
        <p:nvSpPr>
          <p:cNvPr id="77" name="object 77"/>
          <p:cNvSpPr/>
          <p:nvPr/>
        </p:nvSpPr>
        <p:spPr>
          <a:xfrm>
            <a:off x="7142988" y="5650991"/>
            <a:ext cx="899160" cy="201295"/>
          </a:xfrm>
          <a:custGeom>
            <a:rect l="l" t="t" r="r" b="b"/>
            <a:pathLst>
              <a:path w="899159" h="201295">
                <a:moveTo>
                  <a:pt x="798576" y="0"/>
                </a:moveTo>
                <a:lnTo>
                  <a:pt x="0" y="0"/>
                </a:lnTo>
                <a:lnTo>
                  <a:pt x="100583" y="100584"/>
                </a:lnTo>
                <a:lnTo>
                  <a:pt x="0" y="201168"/>
                </a:lnTo>
                <a:lnTo>
                  <a:pt x="798576" y="201168"/>
                </a:lnTo>
                <a:lnTo>
                  <a:pt x="899159" y="100584"/>
                </a:lnTo>
                <a:lnTo>
                  <a:pt x="798576" y="0"/>
                </a:lnTo>
                <a:close/>
              </a:path>
            </a:pathLst>
          </a:custGeom>
          <a:solidFill>
            <a:srgbClr val="4EB9DC"/>
          </a:solidFill>
        </p:spPr>
        <p:txBody>
          <a:bodyPr wrap="square" lIns="0" tIns="0" rIns="0" bIns="0" rtlCol="0"/>
          <a:lstStyle/>
          <a:p/>
        </p:txBody>
      </p:sp>
      <p:sp>
        <p:nvSpPr>
          <p:cNvPr id="78" name="object 78"/>
          <p:cNvSpPr txBox="1"/>
          <p:nvPr/>
        </p:nvSpPr>
        <p:spPr>
          <a:xfrm>
            <a:off x="7454010" y="5659932"/>
            <a:ext cx="27876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存储</a:t>
            </a:r>
            <a:endParaRPr sz="1000">
              <a:latin typeface="微软雅黑"/>
              <a:cs typeface="微软雅黑"/>
            </a:endParaRPr>
          </a:p>
        </p:txBody>
      </p:sp>
      <p:sp>
        <p:nvSpPr>
          <p:cNvPr id="79" name="object 79"/>
          <p:cNvSpPr/>
          <p:nvPr/>
        </p:nvSpPr>
        <p:spPr>
          <a:xfrm>
            <a:off x="8110728" y="5650991"/>
            <a:ext cx="899160" cy="201295"/>
          </a:xfrm>
          <a:custGeom>
            <a:rect l="l" t="t" r="r" b="b"/>
            <a:pathLst>
              <a:path w="899159" h="201295">
                <a:moveTo>
                  <a:pt x="798576" y="0"/>
                </a:moveTo>
                <a:lnTo>
                  <a:pt x="0" y="0"/>
                </a:lnTo>
                <a:lnTo>
                  <a:pt x="100583" y="100584"/>
                </a:lnTo>
                <a:lnTo>
                  <a:pt x="0" y="201168"/>
                </a:lnTo>
                <a:lnTo>
                  <a:pt x="798576" y="201168"/>
                </a:lnTo>
                <a:lnTo>
                  <a:pt x="899160" y="100584"/>
                </a:lnTo>
                <a:lnTo>
                  <a:pt x="798576" y="0"/>
                </a:lnTo>
                <a:close/>
              </a:path>
            </a:pathLst>
          </a:custGeom>
          <a:solidFill>
            <a:srgbClr val="4EB9DC"/>
          </a:solidFill>
        </p:spPr>
        <p:txBody>
          <a:bodyPr wrap="square" lIns="0" tIns="0" rIns="0" bIns="0" rtlCol="0"/>
          <a:lstStyle/>
          <a:p/>
        </p:txBody>
      </p:sp>
      <p:sp>
        <p:nvSpPr>
          <p:cNvPr id="80" name="object 80"/>
          <p:cNvSpPr txBox="1"/>
          <p:nvPr/>
        </p:nvSpPr>
        <p:spPr>
          <a:xfrm>
            <a:off x="8421751" y="5659932"/>
            <a:ext cx="27876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加工</a:t>
            </a:r>
            <a:endParaRPr sz="1000">
              <a:latin typeface="微软雅黑"/>
              <a:cs typeface="微软雅黑"/>
            </a:endParaRPr>
          </a:p>
        </p:txBody>
      </p:sp>
      <p:sp>
        <p:nvSpPr>
          <p:cNvPr id="81" name="object 81"/>
          <p:cNvSpPr/>
          <p:nvPr/>
        </p:nvSpPr>
        <p:spPr>
          <a:xfrm>
            <a:off x="9078468" y="5650991"/>
            <a:ext cx="899160" cy="201295"/>
          </a:xfrm>
          <a:custGeom>
            <a:rect l="l" t="t" r="r" b="b"/>
            <a:pathLst>
              <a:path w="899159" h="201295">
                <a:moveTo>
                  <a:pt x="798576" y="0"/>
                </a:moveTo>
                <a:lnTo>
                  <a:pt x="0" y="0"/>
                </a:lnTo>
                <a:lnTo>
                  <a:pt x="100583" y="100584"/>
                </a:lnTo>
                <a:lnTo>
                  <a:pt x="0" y="201168"/>
                </a:lnTo>
                <a:lnTo>
                  <a:pt x="798576" y="201168"/>
                </a:lnTo>
                <a:lnTo>
                  <a:pt x="899159" y="100584"/>
                </a:lnTo>
                <a:lnTo>
                  <a:pt x="798576" y="0"/>
                </a:lnTo>
                <a:close/>
              </a:path>
            </a:pathLst>
          </a:custGeom>
          <a:solidFill>
            <a:srgbClr val="4EB9DC"/>
          </a:solidFill>
        </p:spPr>
        <p:txBody>
          <a:bodyPr wrap="square" lIns="0" tIns="0" rIns="0" bIns="0" rtlCol="0"/>
          <a:lstStyle/>
          <a:p/>
        </p:txBody>
      </p:sp>
      <p:sp>
        <p:nvSpPr>
          <p:cNvPr id="82" name="object 82"/>
          <p:cNvSpPr txBox="1"/>
          <p:nvPr/>
        </p:nvSpPr>
        <p:spPr>
          <a:xfrm>
            <a:off x="9389744" y="5659932"/>
            <a:ext cx="27876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流通</a:t>
            </a:r>
            <a:endParaRPr sz="1000">
              <a:latin typeface="微软雅黑"/>
              <a:cs typeface="微软雅黑"/>
            </a:endParaRPr>
          </a:p>
        </p:txBody>
      </p:sp>
      <p:sp>
        <p:nvSpPr>
          <p:cNvPr id="83" name="object 83"/>
          <p:cNvSpPr/>
          <p:nvPr/>
        </p:nvSpPr>
        <p:spPr>
          <a:xfrm>
            <a:off x="10046207" y="5650991"/>
            <a:ext cx="899160" cy="201295"/>
          </a:xfrm>
          <a:custGeom>
            <a:rect l="l" t="t" r="r" b="b"/>
            <a:pathLst>
              <a:path w="899159" h="201295">
                <a:moveTo>
                  <a:pt x="798576" y="0"/>
                </a:moveTo>
                <a:lnTo>
                  <a:pt x="0" y="0"/>
                </a:lnTo>
                <a:lnTo>
                  <a:pt x="100584" y="100584"/>
                </a:lnTo>
                <a:lnTo>
                  <a:pt x="0" y="201168"/>
                </a:lnTo>
                <a:lnTo>
                  <a:pt x="798576" y="201168"/>
                </a:lnTo>
                <a:lnTo>
                  <a:pt x="899160" y="100584"/>
                </a:lnTo>
                <a:lnTo>
                  <a:pt x="798576" y="0"/>
                </a:lnTo>
                <a:close/>
              </a:path>
            </a:pathLst>
          </a:custGeom>
          <a:solidFill>
            <a:srgbClr val="4EB9DC"/>
          </a:solidFill>
        </p:spPr>
        <p:txBody>
          <a:bodyPr wrap="square" lIns="0" tIns="0" rIns="0" bIns="0" rtlCol="0"/>
          <a:lstStyle/>
          <a:p/>
        </p:txBody>
      </p:sp>
      <p:sp>
        <p:nvSpPr>
          <p:cNvPr id="84" name="object 84"/>
          <p:cNvSpPr txBox="1"/>
          <p:nvPr/>
        </p:nvSpPr>
        <p:spPr>
          <a:xfrm>
            <a:off x="10357484" y="5659932"/>
            <a:ext cx="27876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分析</a:t>
            </a:r>
            <a:endParaRPr sz="1000">
              <a:latin typeface="微软雅黑"/>
              <a:cs typeface="微软雅黑"/>
            </a:endParaRPr>
          </a:p>
        </p:txBody>
      </p:sp>
      <p:sp>
        <p:nvSpPr>
          <p:cNvPr id="85" name="object 85"/>
          <p:cNvSpPr/>
          <p:nvPr/>
        </p:nvSpPr>
        <p:spPr>
          <a:xfrm>
            <a:off x="11013947" y="5650991"/>
            <a:ext cx="899160" cy="201295"/>
          </a:xfrm>
          <a:custGeom>
            <a:rect l="l" t="t" r="r" b="b"/>
            <a:pathLst>
              <a:path w="899159" h="201295">
                <a:moveTo>
                  <a:pt x="798576" y="0"/>
                </a:moveTo>
                <a:lnTo>
                  <a:pt x="0" y="0"/>
                </a:lnTo>
                <a:lnTo>
                  <a:pt x="100583" y="100584"/>
                </a:lnTo>
                <a:lnTo>
                  <a:pt x="0" y="201168"/>
                </a:lnTo>
                <a:lnTo>
                  <a:pt x="798576" y="201168"/>
                </a:lnTo>
                <a:lnTo>
                  <a:pt x="899159" y="100584"/>
                </a:lnTo>
                <a:lnTo>
                  <a:pt x="798576" y="0"/>
                </a:lnTo>
                <a:close/>
              </a:path>
            </a:pathLst>
          </a:custGeom>
          <a:solidFill>
            <a:srgbClr val="4EB9DC"/>
          </a:solidFill>
        </p:spPr>
        <p:txBody>
          <a:bodyPr wrap="square" lIns="0" tIns="0" rIns="0" bIns="0" rtlCol="0"/>
          <a:lstStyle/>
          <a:p/>
        </p:txBody>
      </p:sp>
      <p:sp>
        <p:nvSpPr>
          <p:cNvPr id="86" name="object 86"/>
          <p:cNvSpPr txBox="1"/>
          <p:nvPr/>
        </p:nvSpPr>
        <p:spPr>
          <a:xfrm>
            <a:off x="11325606" y="5659932"/>
            <a:ext cx="27876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运营</a:t>
            </a:r>
            <a:endParaRPr sz="1000">
              <a:latin typeface="微软雅黑"/>
              <a:cs typeface="微软雅黑"/>
            </a:endParaRPr>
          </a:p>
        </p:txBody>
      </p:sp>
      <p:sp>
        <p:nvSpPr>
          <p:cNvPr id="87" name="object 87"/>
          <p:cNvSpPr txBox="1"/>
          <p:nvPr/>
        </p:nvSpPr>
        <p:spPr>
          <a:xfrm>
            <a:off x="11849861" y="6559702"/>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7</a:t>
            </a:r>
            <a:endParaRPr sz="9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4389120" cy="6857997"/>
          </a:xfrm>
          <a:prstGeom prst="rect">
            <a:avLst/>
          </a:prstGeom>
          <a:blipFill>
            <a:blip r:embed="rId2"/>
            <a:stretch>
              <a:fillRect/>
            </a:stretch>
          </a:blipFill>
        </p:spPr>
        <p:txBody>
          <a:bodyPr wrap="square" lIns="0" tIns="0" rIns="0" bIns="0" rtlCol="0"/>
          <a:lstStyle/>
          <a:p/>
        </p:txBody>
      </p:sp>
      <p:sp>
        <p:nvSpPr>
          <p:cNvPr id="3" name="object 3"/>
          <p:cNvSpPr/>
          <p:nvPr/>
        </p:nvSpPr>
        <p:spPr>
          <a:xfrm>
            <a:off x="0" y="0"/>
            <a:ext cx="4379976" cy="6859524"/>
          </a:xfrm>
          <a:prstGeom prst="rect">
            <a:avLst/>
          </a:prstGeom>
          <a:blipFill>
            <a:blip r:embed="rId3"/>
            <a:stretch>
              <a:fillRect/>
            </a:stretch>
          </a:blipFill>
        </p:spPr>
        <p:txBody>
          <a:bodyPr wrap="square" lIns="0" tIns="0" rIns="0" bIns="0" rtlCol="0"/>
          <a:lstStyle/>
          <a:p/>
        </p:txBody>
      </p:sp>
      <p:sp>
        <p:nvSpPr>
          <p:cNvPr id="4" name="object 4"/>
          <p:cNvSpPr/>
          <p:nvPr/>
        </p:nvSpPr>
        <p:spPr>
          <a:xfrm>
            <a:off x="300227" y="205740"/>
            <a:ext cx="1260348" cy="326135"/>
          </a:xfrm>
          <a:prstGeom prst="rect">
            <a:avLst/>
          </a:prstGeom>
          <a:blipFill>
            <a:blip r:embed="rId4"/>
            <a:stretch>
              <a:fillRect/>
            </a:stretch>
          </a:blipFill>
        </p:spPr>
        <p:txBody>
          <a:bodyPr wrap="square" lIns="0" tIns="0" rIns="0" bIns="0" rtlCol="0"/>
          <a:lstStyle/>
          <a:p/>
        </p:txBody>
      </p:sp>
      <p:sp>
        <p:nvSpPr>
          <p:cNvPr id="5" name="object 5"/>
          <p:cNvSpPr txBox="1"/>
          <p:nvPr/>
        </p:nvSpPr>
        <p:spPr>
          <a:xfrm>
            <a:off x="2578989" y="2911602"/>
            <a:ext cx="1286510" cy="744220"/>
          </a:xfrm>
          <a:prstGeom prst="rect">
            <a:avLst/>
          </a:prstGeom>
        </p:spPr>
        <p:txBody>
          <a:bodyPr vert="horz" wrap="square" lIns="0" tIns="12700" rIns="0" bIns="0" rtlCol="0">
            <a:spAutoFit/>
          </a:bodyPr>
          <a:lstStyle/>
          <a:p>
            <a:pPr marL="587375">
              <a:lnSpc>
                <a:spcPct val="100000"/>
              </a:lnSpc>
              <a:spcBef>
                <a:spcPts val="100"/>
              </a:spcBef>
            </a:pPr>
            <a:r>
              <a:rPr sz="2400" b="1" spc="300">
                <a:solidFill>
                  <a:srgbClr val="FFFFFF"/>
                </a:solidFill>
                <a:latin typeface="微软雅黑"/>
                <a:cs typeface="微软雅黑"/>
              </a:rPr>
              <a:t>目录</a:t>
            </a:r>
            <a:endParaRPr sz="2400">
              <a:latin typeface="微软雅黑"/>
              <a:cs typeface="微软雅黑"/>
            </a:endParaRPr>
          </a:p>
          <a:p>
            <a:pPr marL="12700">
              <a:lnSpc>
                <a:spcPct val="100000"/>
              </a:lnSpc>
              <a:spcBef>
                <a:spcPts val="1095"/>
              </a:spcBef>
            </a:pPr>
            <a:r>
              <a:rPr sz="1400">
                <a:solidFill>
                  <a:srgbClr val="FFFFFF"/>
                </a:solidFill>
                <a:latin typeface="微软雅黑"/>
                <a:cs typeface="微软雅黑"/>
              </a:rPr>
              <a:t>C</a:t>
            </a:r>
            <a:r>
              <a:rPr sz="1400" spc="-160">
                <a:solidFill>
                  <a:srgbClr val="FFFFFF"/>
                </a:solidFill>
                <a:latin typeface="微软雅黑"/>
                <a:cs typeface="微软雅黑"/>
              </a:rPr>
              <a:t> </a:t>
            </a:r>
            <a:r>
              <a:rPr sz="1400">
                <a:solidFill>
                  <a:srgbClr val="FFFFFF"/>
                </a:solidFill>
                <a:latin typeface="微软雅黑"/>
                <a:cs typeface="微软雅黑"/>
              </a:rPr>
              <a:t>O</a:t>
            </a:r>
            <a:r>
              <a:rPr sz="1400" spc="-130">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E</a:t>
            </a:r>
            <a:r>
              <a:rPr sz="1400" spc="-135">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S</a:t>
            </a:r>
            <a:endParaRPr sz="1400">
              <a:latin typeface="微软雅黑"/>
              <a:cs typeface="微软雅黑"/>
            </a:endParaRPr>
          </a:p>
        </p:txBody>
      </p:sp>
      <p:sp>
        <p:nvSpPr>
          <p:cNvPr id="6" name="object 6"/>
          <p:cNvSpPr/>
          <p:nvPr/>
        </p:nvSpPr>
        <p:spPr>
          <a:xfrm>
            <a:off x="5327903" y="1915667"/>
            <a:ext cx="6864350" cy="1152525"/>
          </a:xfrm>
          <a:custGeom>
            <a:rect l="l" t="t" r="r" b="b"/>
            <a:pathLst>
              <a:path w="6864350" h="1152525">
                <a:moveTo>
                  <a:pt x="6864096" y="0"/>
                </a:moveTo>
                <a:lnTo>
                  <a:pt x="192024" y="0"/>
                </a:lnTo>
                <a:lnTo>
                  <a:pt x="147996" y="5071"/>
                </a:lnTo>
                <a:lnTo>
                  <a:pt x="107579" y="19518"/>
                </a:lnTo>
                <a:lnTo>
                  <a:pt x="71925" y="42187"/>
                </a:lnTo>
                <a:lnTo>
                  <a:pt x="42187" y="71925"/>
                </a:lnTo>
                <a:lnTo>
                  <a:pt x="19518" y="107579"/>
                </a:lnTo>
                <a:lnTo>
                  <a:pt x="5071" y="147996"/>
                </a:lnTo>
                <a:lnTo>
                  <a:pt x="0" y="192024"/>
                </a:lnTo>
                <a:lnTo>
                  <a:pt x="0" y="1152144"/>
                </a:lnTo>
                <a:lnTo>
                  <a:pt x="6672072" y="1152144"/>
                </a:lnTo>
                <a:lnTo>
                  <a:pt x="6716099" y="1147072"/>
                </a:lnTo>
                <a:lnTo>
                  <a:pt x="6756516" y="1132625"/>
                </a:lnTo>
                <a:lnTo>
                  <a:pt x="6792170" y="1109956"/>
                </a:lnTo>
                <a:lnTo>
                  <a:pt x="6821908" y="1080218"/>
                </a:lnTo>
                <a:lnTo>
                  <a:pt x="6844577" y="1044564"/>
                </a:lnTo>
                <a:lnTo>
                  <a:pt x="6859024" y="1004147"/>
                </a:lnTo>
                <a:lnTo>
                  <a:pt x="6864096" y="960120"/>
                </a:lnTo>
                <a:lnTo>
                  <a:pt x="6864096" y="0"/>
                </a:lnTo>
                <a:close/>
              </a:path>
            </a:pathLst>
          </a:custGeom>
          <a:solidFill>
            <a:srgbClr val="1D9ED2"/>
          </a:solidFill>
        </p:spPr>
        <p:txBody>
          <a:bodyPr wrap="square" lIns="0" tIns="0" rIns="0" bIns="0" rtlCol="0"/>
          <a:lstStyle/>
          <a:p/>
        </p:txBody>
      </p:sp>
      <p:sp>
        <p:nvSpPr>
          <p:cNvPr id="7" name="object 7"/>
          <p:cNvSpPr txBox="1"/>
          <p:nvPr/>
        </p:nvSpPr>
        <p:spPr>
          <a:xfrm>
            <a:off x="6077839" y="970534"/>
            <a:ext cx="1808480" cy="537845"/>
          </a:xfrm>
          <a:prstGeom prst="rect">
            <a:avLst/>
          </a:prstGeom>
        </p:spPr>
        <p:txBody>
          <a:bodyPr vert="horz" wrap="square" lIns="0" tIns="12700" rIns="0" bIns="0" rtlCol="0">
            <a:spAutoFit/>
          </a:bodyPr>
          <a:lstStyle/>
          <a:p>
            <a:pPr marL="271780" lvl="1" indent="-259079">
              <a:lnSpc>
                <a:spcPts val="1370"/>
              </a:lnSpc>
              <a:spcBef>
                <a:spcPts val="100"/>
              </a:spcBef>
              <a:buAutoNum type="arabicPeriod"/>
              <a:tabLst>
                <a:tab pos="271780"/>
              </a:tabLst>
            </a:pPr>
            <a:r>
              <a:rPr sz="1200">
                <a:solidFill>
                  <a:srgbClr val="909295"/>
                </a:solidFill>
                <a:latin typeface="微软雅黑"/>
                <a:cs typeface="微软雅黑"/>
              </a:rPr>
              <a:t>中国数据战略布局历程</a:t>
            </a:r>
            <a:endParaRPr sz="1200">
              <a:latin typeface="微软雅黑"/>
              <a:cs typeface="微软雅黑"/>
            </a:endParaRPr>
          </a:p>
          <a:p>
            <a:pPr marL="271780" lvl="1" indent="-259079">
              <a:lnSpc>
                <a:spcPts val="1295"/>
              </a:lnSpc>
              <a:buAutoNum type="arabicPeriod"/>
              <a:tabLst>
                <a:tab pos="271780"/>
              </a:tabLst>
            </a:pPr>
            <a:r>
              <a:rPr sz="1200">
                <a:solidFill>
                  <a:srgbClr val="909295"/>
                </a:solidFill>
                <a:latin typeface="微软雅黑"/>
                <a:cs typeface="微软雅黑"/>
              </a:rPr>
              <a:t>中国数据要素发展现状</a:t>
            </a:r>
            <a:endParaRPr sz="1200">
              <a:latin typeface="微软雅黑"/>
              <a:cs typeface="微软雅黑"/>
            </a:endParaRPr>
          </a:p>
          <a:p>
            <a:pPr marL="271780" lvl="1" indent="-259079">
              <a:lnSpc>
                <a:spcPts val="1370"/>
              </a:lnSpc>
              <a:buAutoNum type="arabicPeriod"/>
              <a:tabLst>
                <a:tab pos="271780"/>
              </a:tabLst>
            </a:pPr>
            <a:r>
              <a:rPr sz="1200">
                <a:solidFill>
                  <a:srgbClr val="909295"/>
                </a:solidFill>
                <a:latin typeface="微软雅黑"/>
                <a:cs typeface="微软雅黑"/>
              </a:rPr>
              <a:t>数据要素市场化</a:t>
            </a:r>
            <a:endParaRPr sz="1200">
              <a:latin typeface="微软雅黑"/>
              <a:cs typeface="微软雅黑"/>
            </a:endParaRPr>
          </a:p>
        </p:txBody>
      </p:sp>
      <p:sp>
        <p:nvSpPr>
          <p:cNvPr id="8" name="object 8"/>
          <p:cNvSpPr/>
          <p:nvPr/>
        </p:nvSpPr>
        <p:spPr>
          <a:xfrm>
            <a:off x="5433059" y="545591"/>
            <a:ext cx="554990" cy="327660"/>
          </a:xfrm>
          <a:custGeom>
            <a:rect l="l" t="t" r="r" b="b"/>
            <a:pathLst>
              <a:path w="554989" h="327659">
                <a:moveTo>
                  <a:pt x="554736" y="0"/>
                </a:moveTo>
                <a:lnTo>
                  <a:pt x="54610" y="0"/>
                </a:lnTo>
                <a:lnTo>
                  <a:pt x="33379" y="4300"/>
                </a:lnTo>
                <a:lnTo>
                  <a:pt x="16017" y="16017"/>
                </a:lnTo>
                <a:lnTo>
                  <a:pt x="4300" y="33379"/>
                </a:lnTo>
                <a:lnTo>
                  <a:pt x="0" y="54610"/>
                </a:lnTo>
                <a:lnTo>
                  <a:pt x="0" y="327660"/>
                </a:lnTo>
                <a:lnTo>
                  <a:pt x="500125" y="327660"/>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9" name="object 9"/>
          <p:cNvSpPr txBox="1">
            <a:spLocks noGrp="1"/>
          </p:cNvSpPr>
          <p:nvPr>
            <p:ph type="title"/>
          </p:nvPr>
        </p:nvSpPr>
        <p:spPr>
          <a:prstGeom prst="rect">
            <a:avLst/>
          </a:prstGeom>
        </p:spPr>
        <p:txBody>
          <a:bodyPr vert="horz" wrap="square" lIns="0" tIns="13335" rIns="0" bIns="0" rtlCol="0">
            <a:spAutoFit/>
          </a:bodyPr>
          <a:lstStyle/>
          <a:p>
            <a:pPr marL="2524760">
              <a:lnSpc>
                <a:spcPct val="100000"/>
              </a:lnSpc>
              <a:spcBef>
                <a:spcPts val="105"/>
              </a:spcBef>
              <a:tabLst>
                <a:tab pos="3054350"/>
              </a:tabLst>
            </a:pPr>
            <a:r>
              <a:rPr sz="3000" b="0" baseline="1388">
                <a:solidFill>
                  <a:srgbClr val="FFFFFF"/>
                </a:solidFill>
                <a:latin typeface="微软雅黑"/>
                <a:cs typeface="微软雅黑"/>
              </a:rPr>
              <a:t>01	</a:t>
            </a:r>
            <a:r>
              <a:rPr sz="2000"/>
              <a:t>中国数据要素市场发展</a:t>
            </a:r>
            <a:r>
              <a:rPr sz="2000" spc="-15"/>
              <a:t>概</a:t>
            </a:r>
            <a:r>
              <a:rPr sz="2000"/>
              <a:t>述</a:t>
            </a:r>
            <a:endParaRPr sz="2000">
              <a:latin typeface="微软雅黑"/>
              <a:cs typeface="微软雅黑"/>
            </a:endParaRPr>
          </a:p>
        </p:txBody>
      </p:sp>
      <p:sp>
        <p:nvSpPr>
          <p:cNvPr id="10" name="object 10"/>
          <p:cNvSpPr/>
          <p:nvPr/>
        </p:nvSpPr>
        <p:spPr>
          <a:xfrm>
            <a:off x="5433059" y="2084832"/>
            <a:ext cx="554990" cy="327660"/>
          </a:xfrm>
          <a:custGeom>
            <a:rect l="l" t="t" r="r" b="b"/>
            <a:pathLst>
              <a:path w="554989" h="327660">
                <a:moveTo>
                  <a:pt x="554736" y="0"/>
                </a:moveTo>
                <a:lnTo>
                  <a:pt x="54610" y="0"/>
                </a:lnTo>
                <a:lnTo>
                  <a:pt x="33379" y="4300"/>
                </a:lnTo>
                <a:lnTo>
                  <a:pt x="16017" y="16017"/>
                </a:lnTo>
                <a:lnTo>
                  <a:pt x="4300" y="33379"/>
                </a:lnTo>
                <a:lnTo>
                  <a:pt x="0" y="54609"/>
                </a:lnTo>
                <a:lnTo>
                  <a:pt x="0" y="327659"/>
                </a:lnTo>
                <a:lnTo>
                  <a:pt x="500125" y="327659"/>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11" name="object 11"/>
          <p:cNvSpPr txBox="1"/>
          <p:nvPr/>
        </p:nvSpPr>
        <p:spPr>
          <a:xfrm>
            <a:off x="5548121" y="2077288"/>
            <a:ext cx="3100705" cy="803275"/>
          </a:xfrm>
          <a:prstGeom prst="rect">
            <a:avLst/>
          </a:prstGeom>
        </p:spPr>
        <p:txBody>
          <a:bodyPr vert="horz" wrap="square" lIns="0" tIns="13335" rIns="0" bIns="0" rtlCol="0">
            <a:spAutoFit/>
          </a:bodyPr>
          <a:lstStyle/>
          <a:p>
            <a:pPr marL="12700">
              <a:lnSpc>
                <a:spcPct val="100000"/>
              </a:lnSpc>
              <a:spcBef>
                <a:spcPts val="105"/>
              </a:spcBef>
              <a:tabLst>
                <a:tab pos="542290"/>
              </a:tabLst>
            </a:pPr>
            <a:r>
              <a:rPr sz="3000" baseline="1388">
                <a:solidFill>
                  <a:srgbClr val="FFFFFF"/>
                </a:solidFill>
                <a:latin typeface="微软雅黑"/>
                <a:cs typeface="微软雅黑"/>
              </a:rPr>
              <a:t>02	</a:t>
            </a:r>
            <a:r>
              <a:rPr sz="2000" b="1">
                <a:solidFill>
                  <a:srgbClr val="FFFFFF"/>
                </a:solidFill>
                <a:latin typeface="微软雅黑"/>
                <a:cs typeface="微软雅黑"/>
              </a:rPr>
              <a:t>中国数据要素生态分析</a:t>
            </a:r>
            <a:endParaRPr sz="2000">
              <a:latin typeface="微软雅黑"/>
              <a:cs typeface="微软雅黑"/>
            </a:endParaRPr>
          </a:p>
          <a:p>
            <a:pPr marL="801370" lvl="1" indent="-259715">
              <a:lnSpc>
                <a:spcPts val="1370"/>
              </a:lnSpc>
              <a:spcBef>
                <a:spcPts val="975"/>
              </a:spcBef>
              <a:buAutoNum type="arabicPeriod"/>
              <a:tabLst>
                <a:tab pos="802005"/>
              </a:tabLst>
            </a:pPr>
            <a:r>
              <a:rPr sz="1200" spc="-5">
                <a:solidFill>
                  <a:srgbClr val="FFFFFF"/>
                </a:solidFill>
                <a:latin typeface="微软雅黑"/>
                <a:cs typeface="微软雅黑"/>
              </a:rPr>
              <a:t>数据要素市场规则制度</a:t>
            </a:r>
            <a:endParaRPr sz="1200">
              <a:latin typeface="微软雅黑"/>
              <a:cs typeface="微软雅黑"/>
            </a:endParaRPr>
          </a:p>
          <a:p>
            <a:pPr marL="801370" lvl="1" indent="-259715">
              <a:lnSpc>
                <a:spcPts val="1370"/>
              </a:lnSpc>
              <a:buAutoNum type="arabicPeriod"/>
              <a:tabLst>
                <a:tab pos="802005"/>
              </a:tabLst>
            </a:pPr>
            <a:r>
              <a:rPr sz="1200">
                <a:solidFill>
                  <a:srgbClr val="FFFFFF"/>
                </a:solidFill>
                <a:latin typeface="微软雅黑"/>
                <a:cs typeface="微软雅黑"/>
              </a:rPr>
              <a:t>数据要素市场流通交易模式</a:t>
            </a:r>
            <a:endParaRPr sz="1200">
              <a:latin typeface="微软雅黑"/>
              <a:cs typeface="微软雅黑"/>
            </a:endParaRPr>
          </a:p>
        </p:txBody>
      </p:sp>
      <p:sp>
        <p:nvSpPr>
          <p:cNvPr id="12" name="object 12"/>
          <p:cNvSpPr/>
          <p:nvPr/>
        </p:nvSpPr>
        <p:spPr>
          <a:xfrm>
            <a:off x="5433059" y="3621023"/>
            <a:ext cx="554990" cy="327660"/>
          </a:xfrm>
          <a:custGeom>
            <a:rect l="l" t="t" r="r" b="b"/>
            <a:pathLst>
              <a:path w="554989" h="327660">
                <a:moveTo>
                  <a:pt x="554736" y="0"/>
                </a:moveTo>
                <a:lnTo>
                  <a:pt x="54610" y="0"/>
                </a:lnTo>
                <a:lnTo>
                  <a:pt x="33379" y="4300"/>
                </a:lnTo>
                <a:lnTo>
                  <a:pt x="16017" y="16017"/>
                </a:lnTo>
                <a:lnTo>
                  <a:pt x="4300" y="33379"/>
                </a:lnTo>
                <a:lnTo>
                  <a:pt x="0" y="54609"/>
                </a:lnTo>
                <a:lnTo>
                  <a:pt x="0" y="327659"/>
                </a:lnTo>
                <a:lnTo>
                  <a:pt x="500125" y="327659"/>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13" name="object 13"/>
          <p:cNvSpPr txBox="1"/>
          <p:nvPr/>
        </p:nvSpPr>
        <p:spPr>
          <a:xfrm>
            <a:off x="5548121" y="3614165"/>
            <a:ext cx="4116704" cy="967105"/>
          </a:xfrm>
          <a:prstGeom prst="rect">
            <a:avLst/>
          </a:prstGeom>
        </p:spPr>
        <p:txBody>
          <a:bodyPr vert="horz" wrap="square" lIns="0" tIns="12700" rIns="0" bIns="0" rtlCol="0">
            <a:spAutoFit/>
          </a:bodyPr>
          <a:lstStyle/>
          <a:p>
            <a:pPr marL="12700">
              <a:lnSpc>
                <a:spcPct val="100000"/>
              </a:lnSpc>
              <a:spcBef>
                <a:spcPts val="100"/>
              </a:spcBef>
              <a:tabLst>
                <a:tab pos="542290"/>
              </a:tabLst>
            </a:pPr>
            <a:r>
              <a:rPr sz="3000" baseline="1388">
                <a:solidFill>
                  <a:srgbClr val="FFFFFF"/>
                </a:solidFill>
                <a:latin typeface="微软雅黑"/>
                <a:cs typeface="微软雅黑"/>
              </a:rPr>
              <a:t>03	</a:t>
            </a:r>
            <a:r>
              <a:rPr sz="2000" b="1">
                <a:solidFill>
                  <a:srgbClr val="1D9ED2"/>
                </a:solidFill>
                <a:latin typeface="微软雅黑"/>
                <a:cs typeface="微软雅黑"/>
              </a:rPr>
              <a:t>中国数据要素服务商生</a:t>
            </a:r>
            <a:r>
              <a:rPr sz="2000" b="1" spc="-15">
                <a:solidFill>
                  <a:srgbClr val="1D9ED2"/>
                </a:solidFill>
                <a:latin typeface="微软雅黑"/>
                <a:cs typeface="微软雅黑"/>
              </a:rPr>
              <a:t>态</a:t>
            </a:r>
            <a:r>
              <a:rPr sz="2000" b="1">
                <a:solidFill>
                  <a:srgbClr val="1D9ED2"/>
                </a:solidFill>
                <a:latin typeface="微软雅黑"/>
                <a:cs typeface="微软雅黑"/>
              </a:rPr>
              <a:t>及案例</a:t>
            </a:r>
            <a:endParaRPr sz="2000">
              <a:latin typeface="微软雅黑"/>
              <a:cs typeface="微软雅黑"/>
            </a:endParaRPr>
          </a:p>
          <a:p>
            <a:pPr marL="801370" lvl="1" indent="-259715">
              <a:lnSpc>
                <a:spcPts val="1370"/>
              </a:lnSpc>
              <a:spcBef>
                <a:spcPts val="975"/>
              </a:spcBef>
              <a:buAutoNum type="arabicPeriod"/>
              <a:tabLst>
                <a:tab pos="802005"/>
              </a:tabLst>
            </a:pPr>
            <a:r>
              <a:rPr sz="1200">
                <a:solidFill>
                  <a:srgbClr val="909295"/>
                </a:solidFill>
                <a:latin typeface="微软雅黑"/>
                <a:cs typeface="微软雅黑"/>
              </a:rPr>
              <a:t>数据要素服务商模式及价值</a:t>
            </a:r>
            <a:endParaRPr sz="1200">
              <a:latin typeface="微软雅黑"/>
              <a:cs typeface="微软雅黑"/>
            </a:endParaRPr>
          </a:p>
          <a:p>
            <a:pPr marL="801370" lvl="1" indent="-259715">
              <a:lnSpc>
                <a:spcPts val="1295"/>
              </a:lnSpc>
              <a:buAutoNum type="arabicPeriod"/>
              <a:tabLst>
                <a:tab pos="802005"/>
              </a:tabLst>
            </a:pPr>
            <a:r>
              <a:rPr sz="1200">
                <a:solidFill>
                  <a:srgbClr val="909295"/>
                </a:solidFill>
                <a:latin typeface="微软雅黑"/>
                <a:cs typeface="微软雅黑"/>
              </a:rPr>
              <a:t>数据要素服务商生态图谱</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数据要素服务商及案例</a:t>
            </a:r>
            <a:endParaRPr sz="1200">
              <a:latin typeface="微软雅黑"/>
              <a:cs typeface="微软雅黑"/>
            </a:endParaRPr>
          </a:p>
        </p:txBody>
      </p:sp>
      <p:sp>
        <p:nvSpPr>
          <p:cNvPr id="14" name="object 14"/>
          <p:cNvSpPr/>
          <p:nvPr/>
        </p:nvSpPr>
        <p:spPr>
          <a:xfrm>
            <a:off x="5433059" y="5157215"/>
            <a:ext cx="554990" cy="326390"/>
          </a:xfrm>
          <a:custGeom>
            <a:rect l="l" t="t" r="r" b="b"/>
            <a:pathLst>
              <a:path w="554989" h="326389">
                <a:moveTo>
                  <a:pt x="554736" y="0"/>
                </a:moveTo>
                <a:lnTo>
                  <a:pt x="54355" y="0"/>
                </a:lnTo>
                <a:lnTo>
                  <a:pt x="33218" y="4278"/>
                </a:lnTo>
                <a:lnTo>
                  <a:pt x="15938" y="15938"/>
                </a:lnTo>
                <a:lnTo>
                  <a:pt x="4278" y="33218"/>
                </a:lnTo>
                <a:lnTo>
                  <a:pt x="0" y="54355"/>
                </a:lnTo>
                <a:lnTo>
                  <a:pt x="0" y="326135"/>
                </a:lnTo>
                <a:lnTo>
                  <a:pt x="500379" y="326135"/>
                </a:lnTo>
                <a:lnTo>
                  <a:pt x="521517" y="321857"/>
                </a:lnTo>
                <a:lnTo>
                  <a:pt x="538797" y="310197"/>
                </a:lnTo>
                <a:lnTo>
                  <a:pt x="550457" y="292917"/>
                </a:lnTo>
                <a:lnTo>
                  <a:pt x="554736" y="271779"/>
                </a:lnTo>
                <a:lnTo>
                  <a:pt x="554736" y="0"/>
                </a:lnTo>
                <a:close/>
              </a:path>
            </a:pathLst>
          </a:custGeom>
          <a:solidFill>
            <a:srgbClr val="1D9ED2"/>
          </a:solidFill>
        </p:spPr>
        <p:txBody>
          <a:bodyPr wrap="square" lIns="0" tIns="0" rIns="0" bIns="0" rtlCol="0"/>
          <a:lstStyle/>
          <a:p/>
        </p:txBody>
      </p:sp>
      <p:sp>
        <p:nvSpPr>
          <p:cNvPr id="15" name="object 15"/>
          <p:cNvSpPr txBox="1"/>
          <p:nvPr/>
        </p:nvSpPr>
        <p:spPr>
          <a:xfrm>
            <a:off x="5548121" y="5150053"/>
            <a:ext cx="4116704" cy="967740"/>
          </a:xfrm>
          <a:prstGeom prst="rect">
            <a:avLst/>
          </a:prstGeom>
        </p:spPr>
        <p:txBody>
          <a:bodyPr vert="horz" wrap="square" lIns="0" tIns="13335" rIns="0" bIns="0" rtlCol="0">
            <a:spAutoFit/>
          </a:bodyPr>
          <a:lstStyle/>
          <a:p>
            <a:pPr marL="12700">
              <a:lnSpc>
                <a:spcPct val="100000"/>
              </a:lnSpc>
              <a:spcBef>
                <a:spcPts val="105"/>
              </a:spcBef>
              <a:tabLst>
                <a:tab pos="542290"/>
              </a:tabLst>
            </a:pPr>
            <a:r>
              <a:rPr sz="3000" baseline="1388">
                <a:solidFill>
                  <a:srgbClr val="FFFFFF"/>
                </a:solidFill>
                <a:latin typeface="微软雅黑"/>
                <a:cs typeface="微软雅黑"/>
              </a:rPr>
              <a:t>04	</a:t>
            </a:r>
            <a:r>
              <a:rPr sz="2000" b="1">
                <a:solidFill>
                  <a:srgbClr val="1D9ED2"/>
                </a:solidFill>
                <a:latin typeface="微软雅黑"/>
                <a:cs typeface="微软雅黑"/>
              </a:rPr>
              <a:t>中国数据要素市场未来</a:t>
            </a:r>
            <a:r>
              <a:rPr sz="2000" b="1" spc="-10">
                <a:solidFill>
                  <a:srgbClr val="1D9ED2"/>
                </a:solidFill>
                <a:latin typeface="微软雅黑"/>
                <a:cs typeface="微软雅黑"/>
              </a:rPr>
              <a:t>发</a:t>
            </a:r>
            <a:r>
              <a:rPr sz="2000" b="1">
                <a:solidFill>
                  <a:srgbClr val="1D9ED2"/>
                </a:solidFill>
                <a:latin typeface="微软雅黑"/>
                <a:cs typeface="微软雅黑"/>
              </a:rPr>
              <a:t>展趋势</a:t>
            </a:r>
            <a:endParaRPr sz="2000">
              <a:latin typeface="微软雅黑"/>
              <a:cs typeface="微软雅黑"/>
            </a:endParaRPr>
          </a:p>
          <a:p>
            <a:pPr marL="801370" lvl="1" indent="-259715">
              <a:lnSpc>
                <a:spcPts val="1370"/>
              </a:lnSpc>
              <a:spcBef>
                <a:spcPts val="975"/>
              </a:spcBef>
              <a:buAutoNum type="arabicPeriod"/>
              <a:tabLst>
                <a:tab pos="802005"/>
              </a:tabLst>
            </a:pPr>
            <a:r>
              <a:rPr sz="1200">
                <a:solidFill>
                  <a:srgbClr val="909295"/>
                </a:solidFill>
                <a:latin typeface="微软雅黑"/>
                <a:cs typeface="微软雅黑"/>
              </a:rPr>
              <a:t>政策层</a:t>
            </a:r>
            <a:endParaRPr sz="1200">
              <a:latin typeface="微软雅黑"/>
              <a:cs typeface="微软雅黑"/>
            </a:endParaRPr>
          </a:p>
          <a:p>
            <a:pPr marL="801370" lvl="1" indent="-259715">
              <a:lnSpc>
                <a:spcPts val="1295"/>
              </a:lnSpc>
              <a:buAutoNum type="arabicPeriod"/>
              <a:tabLst>
                <a:tab pos="802005"/>
              </a:tabLst>
            </a:pPr>
            <a:r>
              <a:rPr sz="1200">
                <a:solidFill>
                  <a:srgbClr val="909295"/>
                </a:solidFill>
                <a:latin typeface="微软雅黑"/>
                <a:cs typeface="微软雅黑"/>
              </a:rPr>
              <a:t>技术层</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生态层</a:t>
            </a:r>
            <a:endParaRPr sz="12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2229" y="6544462"/>
            <a:ext cx="5937885"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来源：《中国数据要素发展报告</a:t>
            </a:r>
            <a:r>
              <a:rPr sz="900" spc="-5">
                <a:solidFill>
                  <a:srgbClr val="7E7E7E"/>
                </a:solidFill>
                <a:latin typeface="微软雅黑"/>
                <a:cs typeface="微软雅黑"/>
              </a:rPr>
              <a:t>（2021-2022）</a:t>
            </a:r>
            <a:r>
              <a:rPr sz="900">
                <a:solidFill>
                  <a:srgbClr val="7E7E7E"/>
                </a:solidFill>
                <a:latin typeface="微软雅黑"/>
                <a:cs typeface="微软雅黑"/>
              </a:rPr>
              <a:t>》，《数据要素流通标准化白皮书（2022）</a:t>
            </a:r>
            <a:r>
              <a:rPr sz="900" spc="-80">
                <a:solidFill>
                  <a:srgbClr val="7E7E7E"/>
                </a:solidFill>
                <a:latin typeface="微软雅黑"/>
                <a:cs typeface="微软雅黑"/>
              </a:rPr>
              <a:t> </a:t>
            </a:r>
            <a:r>
              <a:rPr sz="900">
                <a:solidFill>
                  <a:srgbClr val="7E7E7E"/>
                </a:solidFill>
                <a:latin typeface="微软雅黑"/>
                <a:cs typeface="微软雅黑"/>
              </a:rPr>
              <a:t>》，专家访谈，亿欧智库</a:t>
            </a:r>
            <a:endParaRPr sz="900">
              <a:latin typeface="微软雅黑"/>
              <a:cs typeface="微软雅黑"/>
            </a:endParaRPr>
          </a:p>
        </p:txBody>
      </p:sp>
      <p:sp>
        <p:nvSpPr>
          <p:cNvPr id="3" name="object 3"/>
          <p:cNvSpPr txBox="1">
            <a:spLocks noGrp="1"/>
          </p:cNvSpPr>
          <p:nvPr>
            <p:ph type="title"/>
          </p:nvPr>
        </p:nvSpPr>
        <p:spPr>
          <a:xfrm>
            <a:off x="261924" y="171145"/>
            <a:ext cx="9639300" cy="331470"/>
          </a:xfrm>
          <a:prstGeom prst="rect">
            <a:avLst/>
          </a:prstGeom>
        </p:spPr>
        <p:txBody>
          <a:bodyPr vert="horz" wrap="square" lIns="0" tIns="13335" rIns="0" bIns="0" rtlCol="0">
            <a:spAutoFit/>
          </a:bodyPr>
          <a:lstStyle/>
          <a:p>
            <a:pPr marL="12700">
              <a:lnSpc>
                <a:spcPct val="100000"/>
              </a:lnSpc>
              <a:spcBef>
                <a:spcPts val="105"/>
              </a:spcBef>
            </a:pPr>
            <a:r>
              <a:rPr/>
              <a:t>2.1</a:t>
            </a:r>
            <a:r>
              <a:rPr spc="-35"/>
              <a:t> </a:t>
            </a:r>
            <a:r>
              <a:rPr/>
              <a:t>基础制度：数据要素市场</a:t>
            </a:r>
            <a:r>
              <a:rPr spc="-10"/>
              <a:t>“</a:t>
            </a:r>
            <a:r>
              <a:rPr/>
              <a:t>四难</a:t>
            </a:r>
            <a:r>
              <a:rPr spc="-10"/>
              <a:t>”</a:t>
            </a:r>
            <a:r>
              <a:rPr/>
              <a:t>待突</a:t>
            </a:r>
            <a:r>
              <a:rPr spc="-10"/>
              <a:t>破</a:t>
            </a:r>
            <a:r>
              <a:rPr/>
              <a:t>，“</a:t>
            </a:r>
            <a:r>
              <a:rPr spc="-10"/>
              <a:t>数</a:t>
            </a:r>
            <a:r>
              <a:rPr/>
              <a:t>据二</a:t>
            </a:r>
            <a:r>
              <a:rPr spc="-10"/>
              <a:t>十</a:t>
            </a:r>
            <a:r>
              <a:rPr/>
              <a:t>条”</a:t>
            </a:r>
            <a:r>
              <a:rPr spc="-10"/>
              <a:t>奠</a:t>
            </a:r>
            <a:r>
              <a:rPr/>
              <a:t>定制</a:t>
            </a:r>
            <a:r>
              <a:rPr spc="-10"/>
              <a:t>度</a:t>
            </a:r>
            <a:r>
              <a:rPr/>
              <a:t>“四</a:t>
            </a:r>
            <a:r>
              <a:rPr spc="-10"/>
              <a:t>梁</a:t>
            </a:r>
            <a:r>
              <a:rPr/>
              <a:t>八柱”</a:t>
            </a:r>
          </a:p>
        </p:txBody>
      </p:sp>
      <p:sp>
        <p:nvSpPr>
          <p:cNvPr id="4" name="object 4"/>
          <p:cNvSpPr txBox="1"/>
          <p:nvPr/>
        </p:nvSpPr>
        <p:spPr>
          <a:xfrm>
            <a:off x="350316" y="756697"/>
            <a:ext cx="11637010" cy="1042035"/>
          </a:xfrm>
          <a:prstGeom prst="rect">
            <a:avLst/>
          </a:prstGeom>
        </p:spPr>
        <p:txBody>
          <a:bodyPr vert="horz" wrap="square" lIns="0" tIns="91440" rIns="0" bIns="0" rtlCol="0">
            <a:spAutoFit/>
          </a:bodyPr>
          <a:lstStyle/>
          <a:p>
            <a:pPr marL="241300" indent="-228600">
              <a:lnSpc>
                <a:spcPct val="100000"/>
              </a:lnSpc>
              <a:spcBef>
                <a:spcPts val="720"/>
              </a:spcBef>
              <a:buClr>
                <a:srgbClr val="1D9ED2"/>
              </a:buClr>
              <a:buFont typeface="Wingdings"/>
              <a:buChar char=""/>
              <a:tabLst>
                <a:tab pos="241300"/>
              </a:tabLst>
            </a:pPr>
            <a:r>
              <a:rPr sz="1400">
                <a:solidFill>
                  <a:srgbClr val="585858"/>
                </a:solidFill>
                <a:latin typeface="微软雅黑"/>
                <a:cs typeface="微软雅黑"/>
              </a:rPr>
              <a:t>我国数据要素产业仍处</a:t>
            </a:r>
            <a:r>
              <a:rPr sz="1400" spc="-15">
                <a:solidFill>
                  <a:srgbClr val="585858"/>
                </a:solidFill>
                <a:latin typeface="微软雅黑"/>
                <a:cs typeface="微软雅黑"/>
              </a:rPr>
              <a:t>于</a:t>
            </a:r>
            <a:r>
              <a:rPr sz="1400">
                <a:solidFill>
                  <a:srgbClr val="585858"/>
                </a:solidFill>
                <a:latin typeface="微软雅黑"/>
                <a:cs typeface="微软雅黑"/>
              </a:rPr>
              <a:t>起步</a:t>
            </a:r>
            <a:r>
              <a:rPr sz="1400" spc="-15">
                <a:solidFill>
                  <a:srgbClr val="585858"/>
                </a:solidFill>
                <a:latin typeface="微软雅黑"/>
                <a:cs typeface="微软雅黑"/>
              </a:rPr>
              <a:t>阶</a:t>
            </a:r>
            <a:r>
              <a:rPr sz="1400">
                <a:solidFill>
                  <a:srgbClr val="585858"/>
                </a:solidFill>
                <a:latin typeface="微软雅黑"/>
                <a:cs typeface="微软雅黑"/>
              </a:rPr>
              <a:t>段，</a:t>
            </a:r>
            <a:r>
              <a:rPr sz="1400" spc="-15">
                <a:solidFill>
                  <a:srgbClr val="585858"/>
                </a:solidFill>
                <a:latin typeface="微软雅黑"/>
                <a:cs typeface="微软雅黑"/>
              </a:rPr>
              <a:t>由</a:t>
            </a:r>
            <a:r>
              <a:rPr sz="1400">
                <a:solidFill>
                  <a:srgbClr val="585858"/>
                </a:solidFill>
                <a:latin typeface="微软雅黑"/>
                <a:cs typeface="微软雅黑"/>
              </a:rPr>
              <a:t>于数</a:t>
            </a:r>
            <a:r>
              <a:rPr sz="1400" spc="-15">
                <a:solidFill>
                  <a:srgbClr val="585858"/>
                </a:solidFill>
                <a:latin typeface="微软雅黑"/>
                <a:cs typeface="微软雅黑"/>
              </a:rPr>
              <a:t>据</a:t>
            </a:r>
            <a:r>
              <a:rPr sz="1400">
                <a:solidFill>
                  <a:srgbClr val="585858"/>
                </a:solidFill>
                <a:latin typeface="微软雅黑"/>
                <a:cs typeface="微软雅黑"/>
              </a:rPr>
              <a:t>本身</a:t>
            </a:r>
            <a:r>
              <a:rPr sz="1400" spc="-15">
                <a:solidFill>
                  <a:srgbClr val="585858"/>
                </a:solidFill>
                <a:latin typeface="微软雅黑"/>
                <a:cs typeface="微软雅黑"/>
              </a:rPr>
              <a:t>具</a:t>
            </a:r>
            <a:r>
              <a:rPr sz="1400">
                <a:solidFill>
                  <a:srgbClr val="585858"/>
                </a:solidFill>
                <a:latin typeface="微软雅黑"/>
                <a:cs typeface="微软雅黑"/>
              </a:rPr>
              <a:t>有不</a:t>
            </a:r>
            <a:r>
              <a:rPr sz="1400" spc="-15">
                <a:solidFill>
                  <a:srgbClr val="585858"/>
                </a:solidFill>
                <a:latin typeface="微软雅黑"/>
                <a:cs typeface="微软雅黑"/>
              </a:rPr>
              <a:t>同</a:t>
            </a:r>
            <a:r>
              <a:rPr sz="1400">
                <a:solidFill>
                  <a:srgbClr val="585858"/>
                </a:solidFill>
                <a:latin typeface="微软雅黑"/>
                <a:cs typeface="微软雅黑"/>
              </a:rPr>
              <a:t>于实</a:t>
            </a:r>
            <a:r>
              <a:rPr sz="1400" spc="-15">
                <a:solidFill>
                  <a:srgbClr val="585858"/>
                </a:solidFill>
                <a:latin typeface="微软雅黑"/>
                <a:cs typeface="微软雅黑"/>
              </a:rPr>
              <a:t>物</a:t>
            </a:r>
            <a:r>
              <a:rPr sz="1400">
                <a:solidFill>
                  <a:srgbClr val="585858"/>
                </a:solidFill>
                <a:latin typeface="微软雅黑"/>
                <a:cs typeface="微软雅黑"/>
              </a:rPr>
              <a:t>的非</a:t>
            </a:r>
            <a:r>
              <a:rPr sz="1400" spc="-15">
                <a:solidFill>
                  <a:srgbClr val="585858"/>
                </a:solidFill>
                <a:latin typeface="微软雅黑"/>
                <a:cs typeface="微软雅黑"/>
              </a:rPr>
              <a:t>排</a:t>
            </a:r>
            <a:r>
              <a:rPr sz="1400">
                <a:solidFill>
                  <a:srgbClr val="585858"/>
                </a:solidFill>
                <a:latin typeface="微软雅黑"/>
                <a:cs typeface="微软雅黑"/>
              </a:rPr>
              <a:t>他性</a:t>
            </a:r>
            <a:r>
              <a:rPr sz="1400" spc="-15">
                <a:solidFill>
                  <a:srgbClr val="585858"/>
                </a:solidFill>
                <a:latin typeface="微软雅黑"/>
                <a:cs typeface="微软雅黑"/>
              </a:rPr>
              <a:t>等</a:t>
            </a:r>
            <a:r>
              <a:rPr sz="1400">
                <a:solidFill>
                  <a:srgbClr val="585858"/>
                </a:solidFill>
                <a:latin typeface="微软雅黑"/>
                <a:cs typeface="微软雅黑"/>
              </a:rPr>
              <a:t>特征</a:t>
            </a:r>
            <a:r>
              <a:rPr sz="1400" spc="-15">
                <a:solidFill>
                  <a:srgbClr val="585858"/>
                </a:solidFill>
                <a:latin typeface="微软雅黑"/>
                <a:cs typeface="微软雅黑"/>
              </a:rPr>
              <a:t>，</a:t>
            </a:r>
            <a:r>
              <a:rPr sz="1400">
                <a:solidFill>
                  <a:srgbClr val="585858"/>
                </a:solidFill>
                <a:latin typeface="微软雅黑"/>
                <a:cs typeface="微软雅黑"/>
              </a:rPr>
              <a:t>存在</a:t>
            </a:r>
            <a:r>
              <a:rPr sz="1400" spc="-15">
                <a:solidFill>
                  <a:srgbClr val="585858"/>
                </a:solidFill>
                <a:latin typeface="微软雅黑"/>
                <a:cs typeface="微软雅黑"/>
              </a:rPr>
              <a:t>互</a:t>
            </a:r>
            <a:r>
              <a:rPr sz="1400">
                <a:solidFill>
                  <a:srgbClr val="585858"/>
                </a:solidFill>
                <a:latin typeface="微软雅黑"/>
                <a:cs typeface="微软雅黑"/>
              </a:rPr>
              <a:t>信难</a:t>
            </a:r>
            <a:r>
              <a:rPr sz="1400" spc="-15">
                <a:solidFill>
                  <a:srgbClr val="585858"/>
                </a:solidFill>
                <a:latin typeface="微软雅黑"/>
                <a:cs typeface="微软雅黑"/>
              </a:rPr>
              <a:t>、</a:t>
            </a:r>
            <a:r>
              <a:rPr sz="1400">
                <a:solidFill>
                  <a:srgbClr val="585858"/>
                </a:solidFill>
                <a:latin typeface="微软雅黑"/>
                <a:cs typeface="微软雅黑"/>
              </a:rPr>
              <a:t>确权</a:t>
            </a:r>
            <a:r>
              <a:rPr sz="1400" spc="-15">
                <a:solidFill>
                  <a:srgbClr val="585858"/>
                </a:solidFill>
                <a:latin typeface="微软雅黑"/>
                <a:cs typeface="微软雅黑"/>
              </a:rPr>
              <a:t>难</a:t>
            </a:r>
            <a:r>
              <a:rPr sz="1400">
                <a:solidFill>
                  <a:srgbClr val="585858"/>
                </a:solidFill>
                <a:latin typeface="微软雅黑"/>
                <a:cs typeface="微软雅黑"/>
              </a:rPr>
              <a:t>、</a:t>
            </a:r>
            <a:r>
              <a:rPr sz="1400" spc="100">
                <a:solidFill>
                  <a:srgbClr val="585858"/>
                </a:solidFill>
                <a:latin typeface="微软雅黑"/>
                <a:cs typeface="微软雅黑"/>
              </a:rPr>
              <a:t> </a:t>
            </a:r>
            <a:r>
              <a:rPr sz="1400">
                <a:solidFill>
                  <a:srgbClr val="585858"/>
                </a:solidFill>
                <a:latin typeface="微软雅黑"/>
                <a:cs typeface="微软雅黑"/>
              </a:rPr>
              <a:t>流通难、定价难、监</a:t>
            </a:r>
            <a:r>
              <a:rPr sz="1400" spc="-15">
                <a:solidFill>
                  <a:srgbClr val="585858"/>
                </a:solidFill>
                <a:latin typeface="微软雅黑"/>
                <a:cs typeface="微软雅黑"/>
              </a:rPr>
              <a:t>管</a:t>
            </a:r>
            <a:r>
              <a:rPr sz="1400">
                <a:solidFill>
                  <a:srgbClr val="585858"/>
                </a:solidFill>
                <a:latin typeface="微软雅黑"/>
                <a:cs typeface="微软雅黑"/>
              </a:rPr>
              <a:t>难等</a:t>
            </a:r>
            <a:r>
              <a:rPr sz="1400" spc="-15">
                <a:solidFill>
                  <a:srgbClr val="585858"/>
                </a:solidFill>
                <a:latin typeface="微软雅黑"/>
                <a:cs typeface="微软雅黑"/>
              </a:rPr>
              <a:t>问</a:t>
            </a:r>
            <a:r>
              <a:rPr sz="1400">
                <a:solidFill>
                  <a:srgbClr val="585858"/>
                </a:solidFill>
                <a:latin typeface="微软雅黑"/>
                <a:cs typeface="微软雅黑"/>
              </a:rPr>
              <a:t>题。</a:t>
            </a:r>
            <a:endParaRPr sz="1400">
              <a:latin typeface="微软雅黑"/>
              <a:cs typeface="微软雅黑"/>
            </a:endParaRPr>
          </a:p>
          <a:p>
            <a:pPr marL="241300" marR="5080" indent="-228600">
              <a:lnSpc>
                <a:spcPct val="101200"/>
              </a:lnSpc>
              <a:spcBef>
                <a:spcPts val="600"/>
              </a:spcBef>
              <a:buClr>
                <a:srgbClr val="1D9ED2"/>
              </a:buClr>
              <a:buFont typeface="Wingdings"/>
              <a:buChar char=""/>
              <a:tabLst>
                <a:tab pos="241300"/>
              </a:tabLst>
            </a:pPr>
            <a:r>
              <a:rPr sz="1400" spc="-10">
                <a:solidFill>
                  <a:srgbClr val="585858"/>
                </a:solidFill>
                <a:latin typeface="Verdana"/>
                <a:cs typeface="Verdana"/>
              </a:rPr>
              <a:t>2022</a:t>
            </a:r>
            <a:r>
              <a:rPr sz="1400">
                <a:solidFill>
                  <a:srgbClr val="585858"/>
                </a:solidFill>
                <a:latin typeface="微软雅黑"/>
                <a:cs typeface="微软雅黑"/>
              </a:rPr>
              <a:t>年</a:t>
            </a:r>
            <a:r>
              <a:rPr sz="1400" spc="-10">
                <a:solidFill>
                  <a:srgbClr val="585858"/>
                </a:solidFill>
                <a:latin typeface="Verdana"/>
                <a:cs typeface="Verdana"/>
              </a:rPr>
              <a:t>12</a:t>
            </a:r>
            <a:r>
              <a:rPr sz="1400">
                <a:solidFill>
                  <a:srgbClr val="585858"/>
                </a:solidFill>
                <a:latin typeface="微软雅黑"/>
                <a:cs typeface="微软雅黑"/>
              </a:rPr>
              <a:t>月</a:t>
            </a:r>
            <a:r>
              <a:rPr sz="1400" spc="-10">
                <a:solidFill>
                  <a:srgbClr val="585858"/>
                </a:solidFill>
                <a:latin typeface="Verdana"/>
                <a:cs typeface="Verdana"/>
              </a:rPr>
              <a:t>19</a:t>
            </a:r>
            <a:r>
              <a:rPr sz="1400">
                <a:solidFill>
                  <a:srgbClr val="585858"/>
                </a:solidFill>
                <a:latin typeface="微软雅黑"/>
                <a:cs typeface="微软雅黑"/>
              </a:rPr>
              <a:t>日</a:t>
            </a:r>
            <a:r>
              <a:rPr sz="1400" spc="5">
                <a:solidFill>
                  <a:srgbClr val="585858"/>
                </a:solidFill>
                <a:latin typeface="微软雅黑"/>
                <a:cs typeface="微软雅黑"/>
              </a:rPr>
              <a:t>，</a:t>
            </a:r>
            <a:r>
              <a:rPr sz="1400">
                <a:solidFill>
                  <a:srgbClr val="585858"/>
                </a:solidFill>
                <a:latin typeface="微软雅黑"/>
                <a:cs typeface="微软雅黑"/>
              </a:rPr>
              <a:t>《</a:t>
            </a:r>
            <a:r>
              <a:rPr sz="1400" spc="5">
                <a:solidFill>
                  <a:srgbClr val="585858"/>
                </a:solidFill>
                <a:latin typeface="微软雅黑"/>
                <a:cs typeface="微软雅黑"/>
              </a:rPr>
              <a:t>关</a:t>
            </a:r>
            <a:r>
              <a:rPr sz="1400">
                <a:solidFill>
                  <a:srgbClr val="585858"/>
                </a:solidFill>
                <a:latin typeface="微软雅黑"/>
                <a:cs typeface="微软雅黑"/>
              </a:rPr>
              <a:t>于</a:t>
            </a:r>
            <a:r>
              <a:rPr sz="1400" spc="5">
                <a:solidFill>
                  <a:srgbClr val="585858"/>
                </a:solidFill>
                <a:latin typeface="微软雅黑"/>
                <a:cs typeface="微软雅黑"/>
              </a:rPr>
              <a:t>构</a:t>
            </a:r>
            <a:r>
              <a:rPr sz="1400">
                <a:solidFill>
                  <a:srgbClr val="585858"/>
                </a:solidFill>
                <a:latin typeface="微软雅黑"/>
                <a:cs typeface="微软雅黑"/>
              </a:rPr>
              <a:t>建</a:t>
            </a:r>
            <a:r>
              <a:rPr sz="1400" spc="-10">
                <a:solidFill>
                  <a:srgbClr val="585858"/>
                </a:solidFill>
                <a:latin typeface="微软雅黑"/>
                <a:cs typeface="微软雅黑"/>
              </a:rPr>
              <a:t>数</a:t>
            </a:r>
            <a:r>
              <a:rPr sz="1400" spc="5">
                <a:solidFill>
                  <a:srgbClr val="585858"/>
                </a:solidFill>
                <a:latin typeface="微软雅黑"/>
                <a:cs typeface="微软雅黑"/>
              </a:rPr>
              <a:t>据</a:t>
            </a:r>
            <a:r>
              <a:rPr sz="1400">
                <a:solidFill>
                  <a:srgbClr val="585858"/>
                </a:solidFill>
                <a:latin typeface="微软雅黑"/>
                <a:cs typeface="微软雅黑"/>
              </a:rPr>
              <a:t>基</a:t>
            </a:r>
            <a:r>
              <a:rPr sz="1400" spc="-10">
                <a:solidFill>
                  <a:srgbClr val="585858"/>
                </a:solidFill>
                <a:latin typeface="微软雅黑"/>
                <a:cs typeface="微软雅黑"/>
              </a:rPr>
              <a:t>础</a:t>
            </a:r>
            <a:r>
              <a:rPr sz="1400" spc="5">
                <a:solidFill>
                  <a:srgbClr val="585858"/>
                </a:solidFill>
                <a:latin typeface="微软雅黑"/>
                <a:cs typeface="微软雅黑"/>
              </a:rPr>
              <a:t>制</a:t>
            </a:r>
            <a:r>
              <a:rPr sz="1400">
                <a:solidFill>
                  <a:srgbClr val="585858"/>
                </a:solidFill>
                <a:latin typeface="微软雅黑"/>
                <a:cs typeface="微软雅黑"/>
              </a:rPr>
              <a:t>度</a:t>
            </a:r>
            <a:r>
              <a:rPr sz="1400" spc="-10">
                <a:solidFill>
                  <a:srgbClr val="585858"/>
                </a:solidFill>
                <a:latin typeface="微软雅黑"/>
                <a:cs typeface="微软雅黑"/>
              </a:rPr>
              <a:t>更</a:t>
            </a:r>
            <a:r>
              <a:rPr sz="1400" spc="5">
                <a:solidFill>
                  <a:srgbClr val="585858"/>
                </a:solidFill>
                <a:latin typeface="微软雅黑"/>
                <a:cs typeface="微软雅黑"/>
              </a:rPr>
              <a:t>好</a:t>
            </a:r>
            <a:r>
              <a:rPr sz="1400">
                <a:solidFill>
                  <a:srgbClr val="585858"/>
                </a:solidFill>
                <a:latin typeface="微软雅黑"/>
                <a:cs typeface="微软雅黑"/>
              </a:rPr>
              <a:t>发</a:t>
            </a:r>
            <a:r>
              <a:rPr sz="1400" spc="-10">
                <a:solidFill>
                  <a:srgbClr val="585858"/>
                </a:solidFill>
                <a:latin typeface="微软雅黑"/>
                <a:cs typeface="微软雅黑"/>
              </a:rPr>
              <a:t>挥</a:t>
            </a:r>
            <a:r>
              <a:rPr sz="1400" spc="5">
                <a:solidFill>
                  <a:srgbClr val="585858"/>
                </a:solidFill>
                <a:latin typeface="微软雅黑"/>
                <a:cs typeface="微软雅黑"/>
              </a:rPr>
              <a:t>数</a:t>
            </a:r>
            <a:r>
              <a:rPr sz="1400">
                <a:solidFill>
                  <a:srgbClr val="585858"/>
                </a:solidFill>
                <a:latin typeface="微软雅黑"/>
                <a:cs typeface="微软雅黑"/>
              </a:rPr>
              <a:t>据</a:t>
            </a:r>
            <a:r>
              <a:rPr sz="1400" spc="-10">
                <a:solidFill>
                  <a:srgbClr val="585858"/>
                </a:solidFill>
                <a:latin typeface="微软雅黑"/>
                <a:cs typeface="微软雅黑"/>
              </a:rPr>
              <a:t>要</a:t>
            </a:r>
            <a:r>
              <a:rPr sz="1400" spc="5">
                <a:solidFill>
                  <a:srgbClr val="585858"/>
                </a:solidFill>
                <a:latin typeface="微软雅黑"/>
                <a:cs typeface="微软雅黑"/>
              </a:rPr>
              <a:t>素</a:t>
            </a:r>
            <a:r>
              <a:rPr sz="1400">
                <a:solidFill>
                  <a:srgbClr val="585858"/>
                </a:solidFill>
                <a:latin typeface="微软雅黑"/>
                <a:cs typeface="微软雅黑"/>
              </a:rPr>
              <a:t>作</a:t>
            </a:r>
            <a:r>
              <a:rPr sz="1400" spc="-10">
                <a:solidFill>
                  <a:srgbClr val="585858"/>
                </a:solidFill>
                <a:latin typeface="微软雅黑"/>
                <a:cs typeface="微软雅黑"/>
              </a:rPr>
              <a:t>用</a:t>
            </a:r>
            <a:r>
              <a:rPr sz="1400" spc="5">
                <a:solidFill>
                  <a:srgbClr val="585858"/>
                </a:solidFill>
                <a:latin typeface="微软雅黑"/>
                <a:cs typeface="微软雅黑"/>
              </a:rPr>
              <a:t>的</a:t>
            </a:r>
            <a:r>
              <a:rPr sz="1400">
                <a:solidFill>
                  <a:srgbClr val="585858"/>
                </a:solidFill>
                <a:latin typeface="微软雅黑"/>
                <a:cs typeface="微软雅黑"/>
              </a:rPr>
              <a:t>意</a:t>
            </a:r>
            <a:r>
              <a:rPr sz="1400" spc="-15">
                <a:solidFill>
                  <a:srgbClr val="585858"/>
                </a:solidFill>
                <a:latin typeface="微软雅黑"/>
                <a:cs typeface="微软雅黑"/>
              </a:rPr>
              <a:t>见</a:t>
            </a:r>
            <a:r>
              <a:rPr sz="1400" spc="5">
                <a:solidFill>
                  <a:srgbClr val="585858"/>
                </a:solidFill>
                <a:latin typeface="微软雅黑"/>
                <a:cs typeface="微软雅黑"/>
              </a:rPr>
              <a:t>》正</a:t>
            </a:r>
            <a:r>
              <a:rPr sz="1400" spc="-15">
                <a:solidFill>
                  <a:srgbClr val="585858"/>
                </a:solidFill>
                <a:latin typeface="微软雅黑"/>
                <a:cs typeface="微软雅黑"/>
              </a:rPr>
              <a:t>式</a:t>
            </a:r>
            <a:r>
              <a:rPr sz="1400" spc="5">
                <a:solidFill>
                  <a:srgbClr val="585858"/>
                </a:solidFill>
                <a:latin typeface="微软雅黑"/>
                <a:cs typeface="微软雅黑"/>
              </a:rPr>
              <a:t>提</a:t>
            </a:r>
            <a:r>
              <a:rPr sz="1400">
                <a:solidFill>
                  <a:srgbClr val="585858"/>
                </a:solidFill>
                <a:latin typeface="微软雅黑"/>
                <a:cs typeface="微软雅黑"/>
              </a:rPr>
              <a:t>出</a:t>
            </a:r>
            <a:r>
              <a:rPr sz="1400" spc="-10">
                <a:solidFill>
                  <a:srgbClr val="585858"/>
                </a:solidFill>
                <a:latin typeface="Verdana"/>
                <a:cs typeface="Verdana"/>
              </a:rPr>
              <a:t>20</a:t>
            </a:r>
            <a:r>
              <a:rPr sz="1400" spc="-10">
                <a:solidFill>
                  <a:srgbClr val="585858"/>
                </a:solidFill>
                <a:latin typeface="微软雅黑"/>
                <a:cs typeface="微软雅黑"/>
              </a:rPr>
              <a:t>条</a:t>
            </a:r>
            <a:r>
              <a:rPr sz="1400" spc="5">
                <a:solidFill>
                  <a:srgbClr val="585858"/>
                </a:solidFill>
                <a:latin typeface="微软雅黑"/>
                <a:cs typeface="微软雅黑"/>
              </a:rPr>
              <a:t>政</a:t>
            </a:r>
            <a:r>
              <a:rPr sz="1400">
                <a:solidFill>
                  <a:srgbClr val="585858"/>
                </a:solidFill>
                <a:latin typeface="微软雅黑"/>
                <a:cs typeface="微软雅黑"/>
              </a:rPr>
              <a:t>策</a:t>
            </a:r>
            <a:r>
              <a:rPr sz="1400" spc="-10">
                <a:solidFill>
                  <a:srgbClr val="585858"/>
                </a:solidFill>
                <a:latin typeface="微软雅黑"/>
                <a:cs typeface="微软雅黑"/>
              </a:rPr>
              <a:t>举</a:t>
            </a:r>
            <a:r>
              <a:rPr sz="1400" spc="5">
                <a:solidFill>
                  <a:srgbClr val="585858"/>
                </a:solidFill>
                <a:latin typeface="微软雅黑"/>
                <a:cs typeface="微软雅黑"/>
              </a:rPr>
              <a:t>措</a:t>
            </a:r>
            <a:r>
              <a:rPr sz="1400">
                <a:solidFill>
                  <a:srgbClr val="585858"/>
                </a:solidFill>
                <a:latin typeface="微软雅黑"/>
                <a:cs typeface="微软雅黑"/>
              </a:rPr>
              <a:t>，</a:t>
            </a:r>
            <a:r>
              <a:rPr sz="1400" spc="-10">
                <a:solidFill>
                  <a:srgbClr val="585858"/>
                </a:solidFill>
                <a:latin typeface="微软雅黑"/>
                <a:cs typeface="微软雅黑"/>
              </a:rPr>
              <a:t>简</a:t>
            </a:r>
            <a:r>
              <a:rPr sz="1400" spc="5">
                <a:solidFill>
                  <a:srgbClr val="585858"/>
                </a:solidFill>
                <a:latin typeface="微软雅黑"/>
                <a:cs typeface="微软雅黑"/>
              </a:rPr>
              <a:t>称</a:t>
            </a:r>
            <a:r>
              <a:rPr sz="1400">
                <a:solidFill>
                  <a:srgbClr val="585858"/>
                </a:solidFill>
                <a:latin typeface="微软雅黑"/>
                <a:cs typeface="微软雅黑"/>
              </a:rPr>
              <a:t>“</a:t>
            </a:r>
            <a:r>
              <a:rPr sz="1400" b="1" spc="-10">
                <a:solidFill>
                  <a:srgbClr val="585858"/>
                </a:solidFill>
                <a:latin typeface="微软雅黑"/>
                <a:cs typeface="微软雅黑"/>
              </a:rPr>
              <a:t>数</a:t>
            </a:r>
            <a:r>
              <a:rPr sz="1400" b="1" spc="5">
                <a:solidFill>
                  <a:srgbClr val="585858"/>
                </a:solidFill>
                <a:latin typeface="微软雅黑"/>
                <a:cs typeface="微软雅黑"/>
              </a:rPr>
              <a:t>据</a:t>
            </a:r>
            <a:r>
              <a:rPr sz="1400" b="1">
                <a:solidFill>
                  <a:srgbClr val="585858"/>
                </a:solidFill>
                <a:latin typeface="微软雅黑"/>
                <a:cs typeface="微软雅黑"/>
              </a:rPr>
              <a:t>二</a:t>
            </a:r>
            <a:r>
              <a:rPr sz="1400" b="1" spc="-10">
                <a:solidFill>
                  <a:srgbClr val="585858"/>
                </a:solidFill>
                <a:latin typeface="微软雅黑"/>
                <a:cs typeface="微软雅黑"/>
              </a:rPr>
              <a:t>十</a:t>
            </a:r>
            <a:r>
              <a:rPr sz="1400" b="1">
                <a:solidFill>
                  <a:srgbClr val="585858"/>
                </a:solidFill>
                <a:latin typeface="微软雅黑"/>
                <a:cs typeface="微软雅黑"/>
              </a:rPr>
              <a:t>条</a:t>
            </a:r>
            <a:r>
              <a:rPr sz="1400" spc="5">
                <a:solidFill>
                  <a:srgbClr val="585858"/>
                </a:solidFill>
                <a:latin typeface="微软雅黑"/>
                <a:cs typeface="微软雅黑"/>
              </a:rPr>
              <a:t>”</a:t>
            </a:r>
            <a:r>
              <a:rPr sz="1400" spc="30">
                <a:solidFill>
                  <a:srgbClr val="585858"/>
                </a:solidFill>
                <a:latin typeface="微软雅黑"/>
                <a:cs typeface="微软雅黑"/>
              </a:rPr>
              <a:t> </a:t>
            </a:r>
            <a:r>
              <a:rPr sz="1400">
                <a:solidFill>
                  <a:srgbClr val="585858"/>
                </a:solidFill>
                <a:latin typeface="微软雅黑"/>
                <a:cs typeface="微软雅黑"/>
              </a:rPr>
              <a:t>，初步搭建我国</a:t>
            </a:r>
            <a:r>
              <a:rPr sz="1400" b="1">
                <a:solidFill>
                  <a:srgbClr val="585858"/>
                </a:solidFill>
                <a:latin typeface="微软雅黑"/>
                <a:cs typeface="微软雅黑"/>
              </a:rPr>
              <a:t>数据 基础制度体</a:t>
            </a:r>
            <a:r>
              <a:rPr sz="1400" b="1" spc="-5">
                <a:solidFill>
                  <a:srgbClr val="585858"/>
                </a:solidFill>
                <a:latin typeface="微软雅黑"/>
                <a:cs typeface="微软雅黑"/>
              </a:rPr>
              <a:t>系</a:t>
            </a:r>
            <a:r>
              <a:rPr sz="1400">
                <a:solidFill>
                  <a:srgbClr val="585858"/>
                </a:solidFill>
                <a:latin typeface="微软雅黑"/>
                <a:cs typeface="微软雅黑"/>
              </a:rPr>
              <a:t>。“数据</a:t>
            </a:r>
            <a:r>
              <a:rPr sz="1400" spc="-15">
                <a:solidFill>
                  <a:srgbClr val="585858"/>
                </a:solidFill>
                <a:latin typeface="微软雅黑"/>
                <a:cs typeface="微软雅黑"/>
              </a:rPr>
              <a:t>二</a:t>
            </a:r>
            <a:r>
              <a:rPr sz="1400">
                <a:solidFill>
                  <a:srgbClr val="585858"/>
                </a:solidFill>
                <a:latin typeface="微软雅黑"/>
                <a:cs typeface="微软雅黑"/>
              </a:rPr>
              <a:t>十条</a:t>
            </a:r>
            <a:r>
              <a:rPr sz="1400" spc="-15">
                <a:solidFill>
                  <a:srgbClr val="585858"/>
                </a:solidFill>
                <a:latin typeface="微软雅黑"/>
                <a:cs typeface="微软雅黑"/>
              </a:rPr>
              <a:t>”</a:t>
            </a:r>
            <a:r>
              <a:rPr sz="1400">
                <a:solidFill>
                  <a:srgbClr val="585858"/>
                </a:solidFill>
                <a:latin typeface="微软雅黑"/>
                <a:cs typeface="微软雅黑"/>
              </a:rPr>
              <a:t>围绕</a:t>
            </a:r>
            <a:r>
              <a:rPr sz="1400" spc="-15">
                <a:solidFill>
                  <a:srgbClr val="585858"/>
                </a:solidFill>
                <a:latin typeface="微软雅黑"/>
                <a:cs typeface="微软雅黑"/>
              </a:rPr>
              <a:t>促</a:t>
            </a:r>
            <a:r>
              <a:rPr sz="1400">
                <a:solidFill>
                  <a:srgbClr val="585858"/>
                </a:solidFill>
                <a:latin typeface="微软雅黑"/>
                <a:cs typeface="微软雅黑"/>
              </a:rPr>
              <a:t>进数</a:t>
            </a:r>
            <a:r>
              <a:rPr sz="1400" spc="-15">
                <a:solidFill>
                  <a:srgbClr val="585858"/>
                </a:solidFill>
                <a:latin typeface="微软雅黑"/>
                <a:cs typeface="微软雅黑"/>
              </a:rPr>
              <a:t>据</a:t>
            </a:r>
            <a:r>
              <a:rPr sz="1400">
                <a:solidFill>
                  <a:srgbClr val="585858"/>
                </a:solidFill>
                <a:latin typeface="微软雅黑"/>
                <a:cs typeface="微软雅黑"/>
              </a:rPr>
              <a:t>合规</a:t>
            </a:r>
            <a:r>
              <a:rPr sz="1400" spc="-15">
                <a:solidFill>
                  <a:srgbClr val="585858"/>
                </a:solidFill>
                <a:latin typeface="微软雅黑"/>
                <a:cs typeface="微软雅黑"/>
              </a:rPr>
              <a:t>高</a:t>
            </a:r>
            <a:r>
              <a:rPr sz="1400">
                <a:solidFill>
                  <a:srgbClr val="585858"/>
                </a:solidFill>
                <a:latin typeface="微软雅黑"/>
                <a:cs typeface="微软雅黑"/>
              </a:rPr>
              <a:t>效流</a:t>
            </a:r>
            <a:r>
              <a:rPr sz="1400" spc="-15">
                <a:solidFill>
                  <a:srgbClr val="585858"/>
                </a:solidFill>
                <a:latin typeface="微软雅黑"/>
                <a:cs typeface="微软雅黑"/>
              </a:rPr>
              <a:t>通</a:t>
            </a:r>
            <a:r>
              <a:rPr sz="1400">
                <a:solidFill>
                  <a:srgbClr val="585858"/>
                </a:solidFill>
                <a:latin typeface="微软雅黑"/>
                <a:cs typeface="微软雅黑"/>
              </a:rPr>
              <a:t>使用</a:t>
            </a:r>
            <a:r>
              <a:rPr sz="1400" spc="-15">
                <a:solidFill>
                  <a:srgbClr val="585858"/>
                </a:solidFill>
                <a:latin typeface="微软雅黑"/>
                <a:cs typeface="微软雅黑"/>
              </a:rPr>
              <a:t>、</a:t>
            </a:r>
            <a:r>
              <a:rPr sz="1400">
                <a:solidFill>
                  <a:srgbClr val="585858"/>
                </a:solidFill>
                <a:latin typeface="微软雅黑"/>
                <a:cs typeface="微软雅黑"/>
              </a:rPr>
              <a:t>赋能</a:t>
            </a:r>
            <a:r>
              <a:rPr sz="1400" spc="-15">
                <a:solidFill>
                  <a:srgbClr val="585858"/>
                </a:solidFill>
                <a:latin typeface="微软雅黑"/>
                <a:cs typeface="微软雅黑"/>
              </a:rPr>
              <a:t>实</a:t>
            </a:r>
            <a:r>
              <a:rPr sz="1400">
                <a:solidFill>
                  <a:srgbClr val="585858"/>
                </a:solidFill>
                <a:latin typeface="微软雅黑"/>
                <a:cs typeface="微软雅黑"/>
              </a:rPr>
              <a:t>体经</a:t>
            </a:r>
            <a:r>
              <a:rPr sz="1400" spc="-15">
                <a:solidFill>
                  <a:srgbClr val="585858"/>
                </a:solidFill>
                <a:latin typeface="微软雅黑"/>
                <a:cs typeface="微软雅黑"/>
              </a:rPr>
              <a:t>济</a:t>
            </a:r>
            <a:r>
              <a:rPr sz="1400">
                <a:solidFill>
                  <a:srgbClr val="585858"/>
                </a:solidFill>
                <a:latin typeface="微软雅黑"/>
                <a:cs typeface="微软雅黑"/>
              </a:rPr>
              <a:t>这一</a:t>
            </a:r>
            <a:r>
              <a:rPr sz="1400" spc="-15">
                <a:solidFill>
                  <a:srgbClr val="585858"/>
                </a:solidFill>
                <a:latin typeface="微软雅黑"/>
                <a:cs typeface="微软雅黑"/>
              </a:rPr>
              <a:t>主</a:t>
            </a:r>
            <a:r>
              <a:rPr sz="1400">
                <a:solidFill>
                  <a:srgbClr val="585858"/>
                </a:solidFill>
                <a:latin typeface="微软雅黑"/>
                <a:cs typeface="微软雅黑"/>
              </a:rPr>
              <a:t>线，</a:t>
            </a:r>
            <a:r>
              <a:rPr sz="1400" spc="-15">
                <a:solidFill>
                  <a:srgbClr val="585858"/>
                </a:solidFill>
                <a:latin typeface="微软雅黑"/>
                <a:cs typeface="微软雅黑"/>
              </a:rPr>
              <a:t>以</a:t>
            </a:r>
            <a:r>
              <a:rPr sz="1400">
                <a:solidFill>
                  <a:srgbClr val="585858"/>
                </a:solidFill>
                <a:latin typeface="微软雅黑"/>
                <a:cs typeface="微软雅黑"/>
              </a:rPr>
              <a:t>数据</a:t>
            </a:r>
            <a:r>
              <a:rPr sz="1400" spc="-15">
                <a:solidFill>
                  <a:srgbClr val="585858"/>
                </a:solidFill>
                <a:latin typeface="微软雅黑"/>
                <a:cs typeface="微软雅黑"/>
              </a:rPr>
              <a:t>产</a:t>
            </a:r>
            <a:r>
              <a:rPr sz="1400">
                <a:solidFill>
                  <a:srgbClr val="585858"/>
                </a:solidFill>
                <a:latin typeface="微软雅黑"/>
                <a:cs typeface="微软雅黑"/>
              </a:rPr>
              <a:t>权制</a:t>
            </a:r>
            <a:r>
              <a:rPr sz="1400" spc="-15">
                <a:solidFill>
                  <a:srgbClr val="585858"/>
                </a:solidFill>
                <a:latin typeface="微软雅黑"/>
                <a:cs typeface="微软雅黑"/>
              </a:rPr>
              <a:t>度</a:t>
            </a:r>
            <a:r>
              <a:rPr sz="1400">
                <a:solidFill>
                  <a:srgbClr val="585858"/>
                </a:solidFill>
                <a:latin typeface="微软雅黑"/>
                <a:cs typeface="微软雅黑"/>
              </a:rPr>
              <a:t>、流</a:t>
            </a:r>
            <a:r>
              <a:rPr sz="1400" spc="-15">
                <a:solidFill>
                  <a:srgbClr val="585858"/>
                </a:solidFill>
                <a:latin typeface="微软雅黑"/>
                <a:cs typeface="微软雅黑"/>
              </a:rPr>
              <a:t>通</a:t>
            </a:r>
            <a:r>
              <a:rPr sz="1400">
                <a:solidFill>
                  <a:srgbClr val="585858"/>
                </a:solidFill>
                <a:latin typeface="微软雅黑"/>
                <a:cs typeface="微软雅黑"/>
              </a:rPr>
              <a:t>交易</a:t>
            </a:r>
            <a:r>
              <a:rPr sz="1400" spc="-15">
                <a:solidFill>
                  <a:srgbClr val="585858"/>
                </a:solidFill>
                <a:latin typeface="微软雅黑"/>
                <a:cs typeface="微软雅黑"/>
              </a:rPr>
              <a:t>制</a:t>
            </a:r>
            <a:r>
              <a:rPr sz="1400">
                <a:solidFill>
                  <a:srgbClr val="585858"/>
                </a:solidFill>
                <a:latin typeface="微软雅黑"/>
                <a:cs typeface="微软雅黑"/>
              </a:rPr>
              <a:t>度、</a:t>
            </a:r>
            <a:r>
              <a:rPr sz="1400" spc="-15">
                <a:solidFill>
                  <a:srgbClr val="585858"/>
                </a:solidFill>
                <a:latin typeface="微软雅黑"/>
                <a:cs typeface="微软雅黑"/>
              </a:rPr>
              <a:t>收</a:t>
            </a:r>
            <a:r>
              <a:rPr sz="1400">
                <a:solidFill>
                  <a:srgbClr val="585858"/>
                </a:solidFill>
                <a:latin typeface="微软雅黑"/>
                <a:cs typeface="微软雅黑"/>
              </a:rPr>
              <a:t>益分</a:t>
            </a:r>
            <a:r>
              <a:rPr sz="1400" spc="-15">
                <a:solidFill>
                  <a:srgbClr val="585858"/>
                </a:solidFill>
                <a:latin typeface="微软雅黑"/>
                <a:cs typeface="微软雅黑"/>
              </a:rPr>
              <a:t>配</a:t>
            </a:r>
            <a:r>
              <a:rPr sz="1400">
                <a:solidFill>
                  <a:srgbClr val="585858"/>
                </a:solidFill>
                <a:latin typeface="微软雅黑"/>
                <a:cs typeface="微软雅黑"/>
              </a:rPr>
              <a:t>制度</a:t>
            </a:r>
            <a:r>
              <a:rPr sz="1400" spc="-15">
                <a:solidFill>
                  <a:srgbClr val="585858"/>
                </a:solidFill>
                <a:latin typeface="微软雅黑"/>
                <a:cs typeface="微软雅黑"/>
              </a:rPr>
              <a:t>、</a:t>
            </a:r>
            <a:r>
              <a:rPr sz="1400">
                <a:solidFill>
                  <a:srgbClr val="585858"/>
                </a:solidFill>
                <a:latin typeface="微软雅黑"/>
                <a:cs typeface="微软雅黑"/>
              </a:rPr>
              <a:t>治理 制度为核心，明确了数</a:t>
            </a:r>
            <a:r>
              <a:rPr sz="1400" spc="-15">
                <a:solidFill>
                  <a:srgbClr val="585858"/>
                </a:solidFill>
                <a:latin typeface="微软雅黑"/>
                <a:cs typeface="微软雅黑"/>
              </a:rPr>
              <a:t>据</a:t>
            </a:r>
            <a:r>
              <a:rPr sz="1400">
                <a:solidFill>
                  <a:srgbClr val="585858"/>
                </a:solidFill>
                <a:latin typeface="微软雅黑"/>
                <a:cs typeface="微软雅黑"/>
              </a:rPr>
              <a:t>要素</a:t>
            </a:r>
            <a:r>
              <a:rPr sz="1400" spc="-15">
                <a:solidFill>
                  <a:srgbClr val="585858"/>
                </a:solidFill>
                <a:latin typeface="微软雅黑"/>
                <a:cs typeface="微软雅黑"/>
              </a:rPr>
              <a:t>市</a:t>
            </a:r>
            <a:r>
              <a:rPr sz="1400">
                <a:solidFill>
                  <a:srgbClr val="585858"/>
                </a:solidFill>
                <a:latin typeface="微软雅黑"/>
                <a:cs typeface="微软雅黑"/>
              </a:rPr>
              <a:t>场制</a:t>
            </a:r>
            <a:r>
              <a:rPr sz="1400" spc="-15">
                <a:solidFill>
                  <a:srgbClr val="585858"/>
                </a:solidFill>
                <a:latin typeface="微软雅黑"/>
                <a:cs typeface="微软雅黑"/>
              </a:rPr>
              <a:t>度</a:t>
            </a:r>
            <a:r>
              <a:rPr sz="1400">
                <a:solidFill>
                  <a:srgbClr val="585858"/>
                </a:solidFill>
                <a:latin typeface="微软雅黑"/>
                <a:cs typeface="微软雅黑"/>
              </a:rPr>
              <a:t>建设</a:t>
            </a:r>
            <a:r>
              <a:rPr sz="1400" spc="-15">
                <a:solidFill>
                  <a:srgbClr val="585858"/>
                </a:solidFill>
                <a:latin typeface="微软雅黑"/>
                <a:cs typeface="微软雅黑"/>
              </a:rPr>
              <a:t>的</a:t>
            </a:r>
            <a:r>
              <a:rPr sz="1400">
                <a:solidFill>
                  <a:srgbClr val="585858"/>
                </a:solidFill>
                <a:latin typeface="微软雅黑"/>
                <a:cs typeface="微软雅黑"/>
              </a:rPr>
              <a:t>基本</a:t>
            </a:r>
            <a:r>
              <a:rPr sz="1400" spc="-15">
                <a:solidFill>
                  <a:srgbClr val="585858"/>
                </a:solidFill>
                <a:latin typeface="微软雅黑"/>
                <a:cs typeface="微软雅黑"/>
              </a:rPr>
              <a:t>框</a:t>
            </a:r>
            <a:r>
              <a:rPr sz="1400">
                <a:solidFill>
                  <a:srgbClr val="585858"/>
                </a:solidFill>
                <a:latin typeface="微软雅黑"/>
                <a:cs typeface="微软雅黑"/>
              </a:rPr>
              <a:t>架、</a:t>
            </a:r>
            <a:r>
              <a:rPr sz="1400" spc="-15">
                <a:solidFill>
                  <a:srgbClr val="585858"/>
                </a:solidFill>
                <a:latin typeface="微软雅黑"/>
                <a:cs typeface="微软雅黑"/>
              </a:rPr>
              <a:t>前</a:t>
            </a:r>
            <a:r>
              <a:rPr sz="1400">
                <a:solidFill>
                  <a:srgbClr val="585858"/>
                </a:solidFill>
                <a:latin typeface="微软雅黑"/>
                <a:cs typeface="微软雅黑"/>
              </a:rPr>
              <a:t>进方</a:t>
            </a:r>
            <a:r>
              <a:rPr sz="1400" spc="-15">
                <a:solidFill>
                  <a:srgbClr val="585858"/>
                </a:solidFill>
                <a:latin typeface="微软雅黑"/>
                <a:cs typeface="微软雅黑"/>
              </a:rPr>
              <a:t>向</a:t>
            </a:r>
            <a:r>
              <a:rPr sz="1400">
                <a:solidFill>
                  <a:srgbClr val="585858"/>
                </a:solidFill>
                <a:latin typeface="微软雅黑"/>
                <a:cs typeface="微软雅黑"/>
              </a:rPr>
              <a:t>和工</a:t>
            </a:r>
            <a:r>
              <a:rPr sz="1400" spc="-15">
                <a:solidFill>
                  <a:srgbClr val="585858"/>
                </a:solidFill>
                <a:latin typeface="微软雅黑"/>
                <a:cs typeface="微软雅黑"/>
              </a:rPr>
              <a:t>作</a:t>
            </a:r>
            <a:r>
              <a:rPr sz="1400">
                <a:solidFill>
                  <a:srgbClr val="585858"/>
                </a:solidFill>
                <a:latin typeface="微软雅黑"/>
                <a:cs typeface="微软雅黑"/>
              </a:rPr>
              <a:t>重点</a:t>
            </a:r>
            <a:r>
              <a:rPr sz="1400" spc="-15">
                <a:solidFill>
                  <a:srgbClr val="585858"/>
                </a:solidFill>
                <a:latin typeface="微软雅黑"/>
                <a:cs typeface="微软雅黑"/>
              </a:rPr>
              <a:t>，</a:t>
            </a:r>
            <a:r>
              <a:rPr sz="1400">
                <a:solidFill>
                  <a:srgbClr val="585858"/>
                </a:solidFill>
                <a:latin typeface="微软雅黑"/>
                <a:cs typeface="微软雅黑"/>
              </a:rPr>
              <a:t>初步</a:t>
            </a:r>
            <a:r>
              <a:rPr sz="1400" spc="-15">
                <a:solidFill>
                  <a:srgbClr val="585858"/>
                </a:solidFill>
                <a:latin typeface="微软雅黑"/>
                <a:cs typeface="微软雅黑"/>
              </a:rPr>
              <a:t>形</a:t>
            </a:r>
            <a:r>
              <a:rPr sz="1400" spc="10">
                <a:solidFill>
                  <a:srgbClr val="585858"/>
                </a:solidFill>
                <a:latin typeface="微软雅黑"/>
                <a:cs typeface="微软雅黑"/>
              </a:rPr>
              <a:t>成</a:t>
            </a:r>
            <a:r>
              <a:rPr sz="1400" b="1">
                <a:solidFill>
                  <a:srgbClr val="585858"/>
                </a:solidFill>
                <a:latin typeface="微软雅黑"/>
                <a:cs typeface="微软雅黑"/>
              </a:rPr>
              <a:t>我</a:t>
            </a:r>
            <a:r>
              <a:rPr sz="1400" b="1" spc="-15">
                <a:solidFill>
                  <a:srgbClr val="585858"/>
                </a:solidFill>
                <a:latin typeface="微软雅黑"/>
                <a:cs typeface="微软雅黑"/>
              </a:rPr>
              <a:t>国</a:t>
            </a:r>
            <a:r>
              <a:rPr sz="1400" b="1">
                <a:solidFill>
                  <a:srgbClr val="585858"/>
                </a:solidFill>
                <a:latin typeface="微软雅黑"/>
                <a:cs typeface="微软雅黑"/>
              </a:rPr>
              <a:t>数据</a:t>
            </a:r>
            <a:r>
              <a:rPr sz="1400" b="1" spc="-15">
                <a:solidFill>
                  <a:srgbClr val="585858"/>
                </a:solidFill>
                <a:latin typeface="微软雅黑"/>
                <a:cs typeface="微软雅黑"/>
              </a:rPr>
              <a:t>基</a:t>
            </a:r>
            <a:r>
              <a:rPr sz="1400" b="1">
                <a:solidFill>
                  <a:srgbClr val="585858"/>
                </a:solidFill>
                <a:latin typeface="微软雅黑"/>
                <a:cs typeface="微软雅黑"/>
              </a:rPr>
              <a:t>础制</a:t>
            </a:r>
            <a:r>
              <a:rPr sz="1400" b="1" spc="-15">
                <a:solidFill>
                  <a:srgbClr val="585858"/>
                </a:solidFill>
                <a:latin typeface="微软雅黑"/>
                <a:cs typeface="微软雅黑"/>
              </a:rPr>
              <a:t>度</a:t>
            </a:r>
            <a:r>
              <a:rPr sz="1400" b="1">
                <a:solidFill>
                  <a:srgbClr val="585858"/>
                </a:solidFill>
                <a:latin typeface="微软雅黑"/>
                <a:cs typeface="微软雅黑"/>
              </a:rPr>
              <a:t>的“</a:t>
            </a:r>
            <a:r>
              <a:rPr sz="1400" b="1" spc="-15">
                <a:solidFill>
                  <a:srgbClr val="585858"/>
                </a:solidFill>
                <a:latin typeface="微软雅黑"/>
                <a:cs typeface="微软雅黑"/>
              </a:rPr>
              <a:t>四</a:t>
            </a:r>
            <a:r>
              <a:rPr sz="1400" b="1">
                <a:solidFill>
                  <a:srgbClr val="585858"/>
                </a:solidFill>
                <a:latin typeface="微软雅黑"/>
                <a:cs typeface="微软雅黑"/>
              </a:rPr>
              <a:t>梁八</a:t>
            </a:r>
            <a:r>
              <a:rPr sz="1400" b="1" spc="-15">
                <a:solidFill>
                  <a:srgbClr val="585858"/>
                </a:solidFill>
                <a:latin typeface="微软雅黑"/>
                <a:cs typeface="微软雅黑"/>
              </a:rPr>
              <a:t>柱</a:t>
            </a:r>
            <a:r>
              <a:rPr sz="1400" b="1" spc="5">
                <a:solidFill>
                  <a:srgbClr val="585858"/>
                </a:solidFill>
                <a:latin typeface="微软雅黑"/>
                <a:cs typeface="微软雅黑"/>
              </a:rPr>
              <a:t>”</a:t>
            </a:r>
            <a:r>
              <a:rPr sz="1400">
                <a:solidFill>
                  <a:srgbClr val="585858"/>
                </a:solidFill>
                <a:latin typeface="微软雅黑"/>
                <a:cs typeface="微软雅黑"/>
              </a:rPr>
              <a:t>。</a:t>
            </a:r>
            <a:endParaRPr sz="1400">
              <a:latin typeface="微软雅黑"/>
              <a:cs typeface="微软雅黑"/>
            </a:endParaRPr>
          </a:p>
        </p:txBody>
      </p:sp>
      <p:sp>
        <p:nvSpPr>
          <p:cNvPr id="5" name="object 5"/>
          <p:cNvSpPr txBox="1"/>
          <p:nvPr/>
        </p:nvSpPr>
        <p:spPr>
          <a:xfrm>
            <a:off x="617219" y="2534411"/>
            <a:ext cx="5273040" cy="448309"/>
          </a:xfrm>
          <a:prstGeom prst="rect">
            <a:avLst/>
          </a:prstGeom>
          <a:solidFill>
            <a:srgbClr val="E9E9EA">
              <a:alpha val="39999"/>
            </a:srgbClr>
          </a:solidFill>
        </p:spPr>
        <p:txBody>
          <a:bodyPr vert="horz" wrap="square" lIns="0" tIns="3175" rIns="0" bIns="0" rtlCol="0">
            <a:spAutoFit/>
          </a:bodyPr>
          <a:lstStyle/>
          <a:p>
            <a:pPr marL="90805" marR="144780">
              <a:lnSpc>
                <a:spcPts val="1730"/>
              </a:lnSpc>
              <a:spcBef>
                <a:spcPts val="25"/>
              </a:spcBef>
            </a:pPr>
            <a:r>
              <a:rPr sz="1200" b="1">
                <a:solidFill>
                  <a:srgbClr val="1D9ED2"/>
                </a:solidFill>
                <a:latin typeface="微软雅黑"/>
                <a:cs typeface="微软雅黑"/>
              </a:rPr>
              <a:t>确权难</a:t>
            </a:r>
            <a:r>
              <a:rPr sz="1200">
                <a:solidFill>
                  <a:srgbClr val="585858"/>
                </a:solidFill>
                <a:latin typeface="微软雅黑"/>
                <a:cs typeface="微软雅黑"/>
              </a:rPr>
              <a:t>：数据作为一种虚拟物品，其权利体系构成与实物有所差别，其在财 产上的归属、分配、追溯、分配等问题仍未有明确定义。</a:t>
            </a:r>
            <a:endParaRPr sz="1200">
              <a:latin typeface="微软雅黑"/>
              <a:cs typeface="微软雅黑"/>
            </a:endParaRPr>
          </a:p>
        </p:txBody>
      </p:sp>
      <p:sp>
        <p:nvSpPr>
          <p:cNvPr id="6" name="object 6"/>
          <p:cNvSpPr/>
          <p:nvPr/>
        </p:nvSpPr>
        <p:spPr>
          <a:xfrm>
            <a:off x="617219" y="3323844"/>
            <a:ext cx="5273040" cy="737870"/>
          </a:xfrm>
          <a:custGeom>
            <a:rect l="l" t="t" r="r" b="b"/>
            <a:pathLst>
              <a:path w="5273040" h="737870">
                <a:moveTo>
                  <a:pt x="0" y="737615"/>
                </a:moveTo>
                <a:lnTo>
                  <a:pt x="5273040" y="737615"/>
                </a:lnTo>
                <a:lnTo>
                  <a:pt x="5273040" y="0"/>
                </a:lnTo>
                <a:lnTo>
                  <a:pt x="0" y="0"/>
                </a:lnTo>
                <a:lnTo>
                  <a:pt x="0" y="737615"/>
                </a:lnTo>
                <a:close/>
              </a:path>
            </a:pathLst>
          </a:custGeom>
          <a:solidFill>
            <a:srgbClr val="E9E9EA">
              <a:alpha val="39999"/>
            </a:srgbClr>
          </a:solidFill>
        </p:spPr>
        <p:txBody>
          <a:bodyPr wrap="square" lIns="0" tIns="0" rIns="0" bIns="0" rtlCol="0"/>
          <a:lstStyle/>
          <a:p/>
        </p:txBody>
      </p:sp>
      <p:sp>
        <p:nvSpPr>
          <p:cNvPr id="7" name="object 7"/>
          <p:cNvSpPr txBox="1"/>
          <p:nvPr/>
        </p:nvSpPr>
        <p:spPr>
          <a:xfrm>
            <a:off x="617219" y="3323844"/>
            <a:ext cx="5273040" cy="737870"/>
          </a:xfrm>
          <a:prstGeom prst="rect">
            <a:avLst/>
          </a:prstGeom>
        </p:spPr>
        <p:txBody>
          <a:bodyPr vert="horz" wrap="square" lIns="0" tIns="26034" rIns="0" bIns="0" rtlCol="0">
            <a:spAutoFit/>
          </a:bodyPr>
          <a:lstStyle/>
          <a:p>
            <a:pPr marL="90805" marR="144780" algn="just">
              <a:lnSpc>
                <a:spcPct val="120000"/>
              </a:lnSpc>
              <a:spcBef>
                <a:spcPts val="204"/>
              </a:spcBef>
            </a:pPr>
            <a:r>
              <a:rPr sz="1200" b="1">
                <a:solidFill>
                  <a:srgbClr val="1D9ED2"/>
                </a:solidFill>
                <a:latin typeface="微软雅黑"/>
                <a:cs typeface="微软雅黑"/>
              </a:rPr>
              <a:t>定价难</a:t>
            </a:r>
            <a:r>
              <a:rPr sz="1200">
                <a:solidFill>
                  <a:srgbClr val="585858"/>
                </a:solidFill>
                <a:latin typeface="微软雅黑"/>
                <a:cs typeface="微软雅黑"/>
              </a:rPr>
              <a:t>：数据要素的产生过程包括采集、存储、计算、分析等诸多环节，且 实际价值会随复制次数、应用场景、供需关系的改变而波动，单纯依靠传统 定价方式难以形成有效的价值衡量体系。</a:t>
            </a:r>
            <a:endParaRPr sz="1200">
              <a:latin typeface="微软雅黑"/>
              <a:cs typeface="微软雅黑"/>
            </a:endParaRPr>
          </a:p>
        </p:txBody>
      </p:sp>
      <p:sp>
        <p:nvSpPr>
          <p:cNvPr id="8" name="object 8"/>
          <p:cNvSpPr txBox="1"/>
          <p:nvPr/>
        </p:nvSpPr>
        <p:spPr>
          <a:xfrm>
            <a:off x="617219" y="4402835"/>
            <a:ext cx="5283835" cy="669290"/>
          </a:xfrm>
          <a:prstGeom prst="rect">
            <a:avLst/>
          </a:prstGeom>
          <a:solidFill>
            <a:srgbClr val="E9E9EA">
              <a:alpha val="39999"/>
            </a:srgbClr>
          </a:solidFill>
        </p:spPr>
        <p:txBody>
          <a:bodyPr vert="horz" wrap="square" lIns="0" tIns="4445" rIns="0" bIns="0" rtlCol="0">
            <a:spAutoFit/>
          </a:bodyPr>
          <a:lstStyle/>
          <a:p>
            <a:pPr marL="90805" marR="3175">
              <a:lnSpc>
                <a:spcPts val="1730"/>
              </a:lnSpc>
              <a:spcBef>
                <a:spcPts val="35"/>
              </a:spcBef>
            </a:pPr>
            <a:r>
              <a:rPr sz="1200" b="1">
                <a:solidFill>
                  <a:srgbClr val="1D9ED2"/>
                </a:solidFill>
                <a:latin typeface="微软雅黑"/>
                <a:cs typeface="微软雅黑"/>
              </a:rPr>
              <a:t>流通难</a:t>
            </a:r>
            <a:r>
              <a:rPr sz="1200">
                <a:solidFill>
                  <a:srgbClr val="585858"/>
                </a:solidFill>
                <a:latin typeface="微软雅黑"/>
                <a:cs typeface="微软雅黑"/>
              </a:rPr>
              <a:t>：数据在真实性、保护性和共享性三者之间存在特殊矛盾，叠加当前 数据的权责制度规范不清晰，因此无论从主观还是客观上，都导致企业不敢、 不愿意参与数据流通，从而形成“数据孤岛”与“数据垄断”等现象。</a:t>
            </a:r>
            <a:endParaRPr sz="1200">
              <a:latin typeface="微软雅黑"/>
              <a:cs typeface="微软雅黑"/>
            </a:endParaRPr>
          </a:p>
        </p:txBody>
      </p:sp>
      <p:sp>
        <p:nvSpPr>
          <p:cNvPr id="9" name="object 9"/>
          <p:cNvSpPr/>
          <p:nvPr/>
        </p:nvSpPr>
        <p:spPr>
          <a:xfrm>
            <a:off x="617219" y="5413247"/>
            <a:ext cx="5361940" cy="871855"/>
          </a:xfrm>
          <a:custGeom>
            <a:rect l="l" t="t" r="r" b="b"/>
            <a:pathLst>
              <a:path w="5361940" h="871853">
                <a:moveTo>
                  <a:pt x="0" y="871727"/>
                </a:moveTo>
                <a:lnTo>
                  <a:pt x="5361432" y="871727"/>
                </a:lnTo>
                <a:lnTo>
                  <a:pt x="5361432" y="0"/>
                </a:lnTo>
                <a:lnTo>
                  <a:pt x="0" y="0"/>
                </a:lnTo>
                <a:lnTo>
                  <a:pt x="0" y="871727"/>
                </a:lnTo>
                <a:close/>
              </a:path>
            </a:pathLst>
          </a:custGeom>
          <a:solidFill>
            <a:srgbClr val="E9E9EA">
              <a:alpha val="39999"/>
            </a:srgbClr>
          </a:solidFill>
        </p:spPr>
        <p:txBody>
          <a:bodyPr wrap="square" lIns="0" tIns="0" rIns="0" bIns="0" rtlCol="0"/>
          <a:lstStyle/>
          <a:p/>
        </p:txBody>
      </p:sp>
      <p:sp>
        <p:nvSpPr>
          <p:cNvPr id="10" name="object 10"/>
          <p:cNvSpPr txBox="1"/>
          <p:nvPr/>
        </p:nvSpPr>
        <p:spPr>
          <a:xfrm>
            <a:off x="617219" y="5413247"/>
            <a:ext cx="5361940" cy="871855"/>
          </a:xfrm>
          <a:prstGeom prst="rect">
            <a:avLst/>
          </a:prstGeom>
        </p:spPr>
        <p:txBody>
          <a:bodyPr vert="horz" wrap="square" lIns="0" tIns="19685" rIns="0" bIns="0" rtlCol="0">
            <a:spAutoFit/>
          </a:bodyPr>
          <a:lstStyle/>
          <a:p>
            <a:pPr marL="90805">
              <a:lnSpc>
                <a:spcPct val="100000"/>
              </a:lnSpc>
              <a:spcBef>
                <a:spcPts val="155"/>
              </a:spcBef>
            </a:pPr>
            <a:r>
              <a:rPr sz="1200" b="1">
                <a:solidFill>
                  <a:srgbClr val="1D9ED2"/>
                </a:solidFill>
                <a:latin typeface="微软雅黑"/>
                <a:cs typeface="微软雅黑"/>
              </a:rPr>
              <a:t>监管难</a:t>
            </a:r>
            <a:r>
              <a:rPr sz="1200">
                <a:solidFill>
                  <a:srgbClr val="585858"/>
                </a:solidFill>
                <a:latin typeface="微软雅黑"/>
                <a:cs typeface="微软雅黑"/>
              </a:rPr>
              <a:t>：针对传统企业的监管模式与数据要素市场的高效流动性不相适应，</a:t>
            </a:r>
            <a:endParaRPr sz="1200">
              <a:latin typeface="微软雅黑"/>
              <a:cs typeface="微软雅黑"/>
            </a:endParaRPr>
          </a:p>
          <a:p>
            <a:pPr marL="90805" marR="159385">
              <a:lnSpc>
                <a:spcPct val="120000"/>
              </a:lnSpc>
            </a:pPr>
            <a:r>
              <a:rPr sz="1200">
                <a:solidFill>
                  <a:srgbClr val="585858"/>
                </a:solidFill>
                <a:latin typeface="微软雅黑"/>
                <a:cs typeface="微软雅黑"/>
              </a:rPr>
              <a:t>单个部门或单个地区的监管力量已不足以应对“互联网+”</a:t>
            </a:r>
            <a:r>
              <a:rPr sz="1200" spc="-5">
                <a:solidFill>
                  <a:srgbClr val="585858"/>
                </a:solidFill>
                <a:latin typeface="微软雅黑"/>
                <a:cs typeface="微软雅黑"/>
              </a:rPr>
              <a:t>“</a:t>
            </a:r>
            <a:r>
              <a:rPr sz="1200">
                <a:solidFill>
                  <a:srgbClr val="585858"/>
                </a:solidFill>
                <a:latin typeface="微软雅黑"/>
                <a:cs typeface="微软雅黑"/>
              </a:rPr>
              <a:t>大数据</a:t>
            </a:r>
            <a:r>
              <a:rPr sz="1200" spc="-5">
                <a:solidFill>
                  <a:srgbClr val="585858"/>
                </a:solidFill>
                <a:latin typeface="微软雅黑"/>
                <a:cs typeface="微软雅黑"/>
              </a:rPr>
              <a:t>+</a:t>
            </a:r>
            <a:r>
              <a:rPr sz="1200">
                <a:solidFill>
                  <a:srgbClr val="585858"/>
                </a:solidFill>
                <a:latin typeface="微软雅黑"/>
                <a:cs typeface="微软雅黑"/>
              </a:rPr>
              <a:t>”驱动 的跨地区、跨行业、跨层级的数据监管需求。一些地方存在数据交易市场建 设“各自为战”现象。</a:t>
            </a:r>
            <a:endParaRPr sz="1200">
              <a:latin typeface="微软雅黑"/>
              <a:cs typeface="微软雅黑"/>
            </a:endParaRPr>
          </a:p>
        </p:txBody>
      </p:sp>
      <p:sp>
        <p:nvSpPr>
          <p:cNvPr id="11" name="object 11"/>
          <p:cNvSpPr/>
          <p:nvPr/>
        </p:nvSpPr>
        <p:spPr>
          <a:xfrm>
            <a:off x="9883140" y="2766060"/>
            <a:ext cx="2051685" cy="309880"/>
          </a:xfrm>
          <a:custGeom>
            <a:rect l="l" t="t" r="r" b="b"/>
            <a:pathLst>
              <a:path w="2051682" h="309880">
                <a:moveTo>
                  <a:pt x="1999741" y="0"/>
                </a:moveTo>
                <a:lnTo>
                  <a:pt x="51561" y="0"/>
                </a:lnTo>
                <a:lnTo>
                  <a:pt x="31503" y="4056"/>
                </a:lnTo>
                <a:lnTo>
                  <a:pt x="15113" y="15112"/>
                </a:lnTo>
                <a:lnTo>
                  <a:pt x="4056" y="31503"/>
                </a:lnTo>
                <a:lnTo>
                  <a:pt x="0" y="51562"/>
                </a:lnTo>
                <a:lnTo>
                  <a:pt x="0" y="257810"/>
                </a:lnTo>
                <a:lnTo>
                  <a:pt x="4056" y="277868"/>
                </a:lnTo>
                <a:lnTo>
                  <a:pt x="15112" y="294259"/>
                </a:lnTo>
                <a:lnTo>
                  <a:pt x="31503" y="305315"/>
                </a:lnTo>
                <a:lnTo>
                  <a:pt x="51561" y="309372"/>
                </a:lnTo>
                <a:lnTo>
                  <a:pt x="1999741" y="309372"/>
                </a:lnTo>
                <a:lnTo>
                  <a:pt x="2019800" y="305315"/>
                </a:lnTo>
                <a:lnTo>
                  <a:pt x="2036190" y="294259"/>
                </a:lnTo>
                <a:lnTo>
                  <a:pt x="2047247" y="277868"/>
                </a:lnTo>
                <a:lnTo>
                  <a:pt x="2051303" y="257810"/>
                </a:lnTo>
                <a:lnTo>
                  <a:pt x="2051303" y="51562"/>
                </a:lnTo>
                <a:lnTo>
                  <a:pt x="2047247" y="31503"/>
                </a:lnTo>
                <a:lnTo>
                  <a:pt x="2036190" y="15112"/>
                </a:lnTo>
                <a:lnTo>
                  <a:pt x="2019800" y="4056"/>
                </a:lnTo>
                <a:lnTo>
                  <a:pt x="1999741" y="0"/>
                </a:lnTo>
                <a:close/>
              </a:path>
            </a:pathLst>
          </a:custGeom>
          <a:solidFill>
            <a:srgbClr val="4EB9DC"/>
          </a:solidFill>
        </p:spPr>
        <p:txBody>
          <a:bodyPr wrap="square" lIns="0" tIns="0" rIns="0" bIns="0" rtlCol="0"/>
          <a:lstStyle/>
          <a:p/>
        </p:txBody>
      </p:sp>
      <p:sp>
        <p:nvSpPr>
          <p:cNvPr id="12" name="object 12"/>
          <p:cNvSpPr/>
          <p:nvPr/>
        </p:nvSpPr>
        <p:spPr>
          <a:xfrm>
            <a:off x="6217920" y="2776727"/>
            <a:ext cx="1450975" cy="309880"/>
          </a:xfrm>
          <a:custGeom>
            <a:rect l="l" t="t" r="r" b="b"/>
            <a:pathLst>
              <a:path w="1450975" h="309880">
                <a:moveTo>
                  <a:pt x="1399285" y="0"/>
                </a:moveTo>
                <a:lnTo>
                  <a:pt x="51562" y="0"/>
                </a:lnTo>
                <a:lnTo>
                  <a:pt x="31503" y="4056"/>
                </a:lnTo>
                <a:lnTo>
                  <a:pt x="15112" y="15112"/>
                </a:lnTo>
                <a:lnTo>
                  <a:pt x="4056" y="31503"/>
                </a:lnTo>
                <a:lnTo>
                  <a:pt x="0" y="51562"/>
                </a:lnTo>
                <a:lnTo>
                  <a:pt x="0" y="257810"/>
                </a:lnTo>
                <a:lnTo>
                  <a:pt x="4056" y="277868"/>
                </a:lnTo>
                <a:lnTo>
                  <a:pt x="15112" y="294259"/>
                </a:lnTo>
                <a:lnTo>
                  <a:pt x="31503" y="305315"/>
                </a:lnTo>
                <a:lnTo>
                  <a:pt x="51562" y="309372"/>
                </a:lnTo>
                <a:lnTo>
                  <a:pt x="1399285" y="309372"/>
                </a:lnTo>
                <a:lnTo>
                  <a:pt x="1419344" y="305315"/>
                </a:lnTo>
                <a:lnTo>
                  <a:pt x="1435734" y="294259"/>
                </a:lnTo>
                <a:lnTo>
                  <a:pt x="1446791" y="277868"/>
                </a:lnTo>
                <a:lnTo>
                  <a:pt x="1450848" y="257810"/>
                </a:lnTo>
                <a:lnTo>
                  <a:pt x="1450848" y="51562"/>
                </a:lnTo>
                <a:lnTo>
                  <a:pt x="1446791" y="31503"/>
                </a:lnTo>
                <a:lnTo>
                  <a:pt x="1435734" y="15112"/>
                </a:lnTo>
                <a:lnTo>
                  <a:pt x="1419344" y="4056"/>
                </a:lnTo>
                <a:lnTo>
                  <a:pt x="1399285" y="0"/>
                </a:lnTo>
                <a:close/>
              </a:path>
            </a:pathLst>
          </a:custGeom>
          <a:solidFill>
            <a:srgbClr val="1D9ED2"/>
          </a:solidFill>
        </p:spPr>
        <p:txBody>
          <a:bodyPr wrap="square" lIns="0" tIns="0" rIns="0" bIns="0" rtlCol="0"/>
          <a:lstStyle/>
          <a:p/>
        </p:txBody>
      </p:sp>
      <p:sp>
        <p:nvSpPr>
          <p:cNvPr id="13" name="object 13"/>
          <p:cNvSpPr txBox="1"/>
          <p:nvPr/>
        </p:nvSpPr>
        <p:spPr>
          <a:xfrm>
            <a:off x="6551421" y="2838957"/>
            <a:ext cx="78486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一、总体要求</a:t>
            </a:r>
            <a:endParaRPr sz="1000">
              <a:latin typeface="微软雅黑"/>
              <a:cs typeface="微软雅黑"/>
            </a:endParaRPr>
          </a:p>
        </p:txBody>
      </p:sp>
      <p:sp>
        <p:nvSpPr>
          <p:cNvPr id="14" name="object 14"/>
          <p:cNvSpPr/>
          <p:nvPr/>
        </p:nvSpPr>
        <p:spPr>
          <a:xfrm>
            <a:off x="7778495" y="2766060"/>
            <a:ext cx="1984375" cy="309880"/>
          </a:xfrm>
          <a:custGeom>
            <a:rect l="l" t="t" r="r" b="b"/>
            <a:pathLst>
              <a:path w="1984375" h="309880">
                <a:moveTo>
                  <a:pt x="1932685" y="0"/>
                </a:moveTo>
                <a:lnTo>
                  <a:pt x="51561" y="0"/>
                </a:lnTo>
                <a:lnTo>
                  <a:pt x="31503" y="4056"/>
                </a:lnTo>
                <a:lnTo>
                  <a:pt x="15113" y="15112"/>
                </a:lnTo>
                <a:lnTo>
                  <a:pt x="4056" y="31503"/>
                </a:lnTo>
                <a:lnTo>
                  <a:pt x="0" y="51562"/>
                </a:lnTo>
                <a:lnTo>
                  <a:pt x="0" y="257810"/>
                </a:lnTo>
                <a:lnTo>
                  <a:pt x="4056" y="277868"/>
                </a:lnTo>
                <a:lnTo>
                  <a:pt x="15112" y="294259"/>
                </a:lnTo>
                <a:lnTo>
                  <a:pt x="31503" y="305315"/>
                </a:lnTo>
                <a:lnTo>
                  <a:pt x="51561" y="309372"/>
                </a:lnTo>
                <a:lnTo>
                  <a:pt x="1932685" y="309372"/>
                </a:lnTo>
                <a:lnTo>
                  <a:pt x="1952744" y="305315"/>
                </a:lnTo>
                <a:lnTo>
                  <a:pt x="1969134" y="294259"/>
                </a:lnTo>
                <a:lnTo>
                  <a:pt x="1980191" y="277868"/>
                </a:lnTo>
                <a:lnTo>
                  <a:pt x="1984248" y="257810"/>
                </a:lnTo>
                <a:lnTo>
                  <a:pt x="1984248" y="51562"/>
                </a:lnTo>
                <a:lnTo>
                  <a:pt x="1980191" y="31503"/>
                </a:lnTo>
                <a:lnTo>
                  <a:pt x="1969134" y="15112"/>
                </a:lnTo>
                <a:lnTo>
                  <a:pt x="1952744" y="4056"/>
                </a:lnTo>
                <a:lnTo>
                  <a:pt x="1932685" y="0"/>
                </a:lnTo>
                <a:close/>
              </a:path>
            </a:pathLst>
          </a:custGeom>
          <a:solidFill>
            <a:srgbClr val="4EB9DC"/>
          </a:solidFill>
        </p:spPr>
        <p:txBody>
          <a:bodyPr wrap="square" lIns="0" tIns="0" rIns="0" bIns="0" rtlCol="0"/>
          <a:lstStyle/>
          <a:p/>
        </p:txBody>
      </p:sp>
      <p:sp>
        <p:nvSpPr>
          <p:cNvPr id="15" name="object 15"/>
          <p:cNvSpPr/>
          <p:nvPr/>
        </p:nvSpPr>
        <p:spPr>
          <a:xfrm>
            <a:off x="6217920" y="3520440"/>
            <a:ext cx="1049020" cy="309880"/>
          </a:xfrm>
          <a:custGeom>
            <a:rect l="l" t="t" r="r" b="b"/>
            <a:pathLst>
              <a:path w="1049020" h="309879">
                <a:moveTo>
                  <a:pt x="996950" y="0"/>
                </a:moveTo>
                <a:lnTo>
                  <a:pt x="51562" y="0"/>
                </a:lnTo>
                <a:lnTo>
                  <a:pt x="31503" y="4056"/>
                </a:lnTo>
                <a:lnTo>
                  <a:pt x="15112" y="15112"/>
                </a:lnTo>
                <a:lnTo>
                  <a:pt x="4056" y="31503"/>
                </a:lnTo>
                <a:lnTo>
                  <a:pt x="0" y="51562"/>
                </a:lnTo>
                <a:lnTo>
                  <a:pt x="0" y="257810"/>
                </a:lnTo>
                <a:lnTo>
                  <a:pt x="4056" y="277868"/>
                </a:lnTo>
                <a:lnTo>
                  <a:pt x="15112" y="294259"/>
                </a:lnTo>
                <a:lnTo>
                  <a:pt x="31503" y="305315"/>
                </a:lnTo>
                <a:lnTo>
                  <a:pt x="51562" y="309372"/>
                </a:lnTo>
                <a:lnTo>
                  <a:pt x="996950" y="309372"/>
                </a:lnTo>
                <a:lnTo>
                  <a:pt x="1017008" y="305315"/>
                </a:lnTo>
                <a:lnTo>
                  <a:pt x="1033398" y="294259"/>
                </a:lnTo>
                <a:lnTo>
                  <a:pt x="1044455" y="277868"/>
                </a:lnTo>
                <a:lnTo>
                  <a:pt x="1048511" y="257810"/>
                </a:lnTo>
                <a:lnTo>
                  <a:pt x="1048511" y="51562"/>
                </a:lnTo>
                <a:lnTo>
                  <a:pt x="1044455" y="31503"/>
                </a:lnTo>
                <a:lnTo>
                  <a:pt x="1033399" y="15112"/>
                </a:lnTo>
                <a:lnTo>
                  <a:pt x="1017008" y="4056"/>
                </a:lnTo>
                <a:lnTo>
                  <a:pt x="996950" y="0"/>
                </a:lnTo>
                <a:close/>
              </a:path>
            </a:pathLst>
          </a:custGeom>
          <a:solidFill>
            <a:srgbClr val="4EB9DC"/>
          </a:solidFill>
        </p:spPr>
        <p:txBody>
          <a:bodyPr wrap="square" lIns="0" tIns="0" rIns="0" bIns="0" rtlCol="0"/>
          <a:lstStyle/>
          <a:p/>
        </p:txBody>
      </p:sp>
      <p:sp>
        <p:nvSpPr>
          <p:cNvPr id="16" name="object 16"/>
          <p:cNvSpPr txBox="1"/>
          <p:nvPr/>
        </p:nvSpPr>
        <p:spPr>
          <a:xfrm>
            <a:off x="6317741" y="3536696"/>
            <a:ext cx="850265" cy="269875"/>
          </a:xfrm>
          <a:prstGeom prst="rect">
            <a:avLst/>
          </a:prstGeom>
        </p:spPr>
        <p:txBody>
          <a:bodyPr vert="horz" wrap="square" lIns="0" tIns="13335" rIns="0" bIns="0" rtlCol="0">
            <a:spAutoFit/>
          </a:bodyPr>
          <a:lstStyle/>
          <a:p>
            <a:pPr marL="67310" marR="5080" indent="-55244">
              <a:lnSpc>
                <a:spcPct val="100000"/>
              </a:lnSpc>
              <a:spcBef>
                <a:spcPts val="105"/>
              </a:spcBef>
            </a:pPr>
            <a:r>
              <a:rPr sz="800" b="1" spc="-5">
                <a:solidFill>
                  <a:srgbClr val="FFFFFF"/>
                </a:solidFill>
                <a:latin typeface="微软雅黑"/>
                <a:cs typeface="微软雅黑"/>
              </a:rPr>
              <a:t>(</a:t>
            </a:r>
            <a:r>
              <a:rPr sz="800" b="1">
                <a:solidFill>
                  <a:srgbClr val="FFFFFF"/>
                </a:solidFill>
                <a:latin typeface="微软雅黑"/>
                <a:cs typeface="微软雅黑"/>
              </a:rPr>
              <a:t>三)</a:t>
            </a:r>
            <a:r>
              <a:rPr sz="800" b="1" spc="-65">
                <a:solidFill>
                  <a:srgbClr val="FFFFFF"/>
                </a:solidFill>
                <a:latin typeface="微软雅黑"/>
                <a:cs typeface="微软雅黑"/>
              </a:rPr>
              <a:t> </a:t>
            </a:r>
            <a:r>
              <a:rPr sz="800" b="1">
                <a:solidFill>
                  <a:srgbClr val="FFFFFF"/>
                </a:solidFill>
                <a:latin typeface="微软雅黑"/>
                <a:cs typeface="微软雅黑"/>
              </a:rPr>
              <a:t>探索数据产权 结构性分置制度</a:t>
            </a:r>
            <a:endParaRPr sz="800">
              <a:latin typeface="微软雅黑"/>
              <a:cs typeface="微软雅黑"/>
            </a:endParaRPr>
          </a:p>
        </p:txBody>
      </p:sp>
      <p:sp>
        <p:nvSpPr>
          <p:cNvPr id="17" name="object 17"/>
          <p:cNvSpPr/>
          <p:nvPr/>
        </p:nvSpPr>
        <p:spPr>
          <a:xfrm>
            <a:off x="7280147" y="3520440"/>
            <a:ext cx="1047115" cy="309880"/>
          </a:xfrm>
          <a:custGeom>
            <a:rect l="l" t="t" r="r" b="b"/>
            <a:pathLst>
              <a:path w="1047115" h="309879">
                <a:moveTo>
                  <a:pt x="995426" y="0"/>
                </a:moveTo>
                <a:lnTo>
                  <a:pt x="51561" y="0"/>
                </a:lnTo>
                <a:lnTo>
                  <a:pt x="31503" y="4056"/>
                </a:lnTo>
                <a:lnTo>
                  <a:pt x="15113" y="15112"/>
                </a:lnTo>
                <a:lnTo>
                  <a:pt x="4056" y="31503"/>
                </a:lnTo>
                <a:lnTo>
                  <a:pt x="0" y="51562"/>
                </a:lnTo>
                <a:lnTo>
                  <a:pt x="0" y="257810"/>
                </a:lnTo>
                <a:lnTo>
                  <a:pt x="4056" y="277868"/>
                </a:lnTo>
                <a:lnTo>
                  <a:pt x="15112" y="294259"/>
                </a:lnTo>
                <a:lnTo>
                  <a:pt x="31503" y="305315"/>
                </a:lnTo>
                <a:lnTo>
                  <a:pt x="51561" y="309372"/>
                </a:lnTo>
                <a:lnTo>
                  <a:pt x="995426" y="309372"/>
                </a:lnTo>
                <a:lnTo>
                  <a:pt x="1015484" y="305315"/>
                </a:lnTo>
                <a:lnTo>
                  <a:pt x="1031874" y="294259"/>
                </a:lnTo>
                <a:lnTo>
                  <a:pt x="1042931" y="277868"/>
                </a:lnTo>
                <a:lnTo>
                  <a:pt x="1046987" y="257810"/>
                </a:lnTo>
                <a:lnTo>
                  <a:pt x="1046987" y="51562"/>
                </a:lnTo>
                <a:lnTo>
                  <a:pt x="1042931" y="31503"/>
                </a:lnTo>
                <a:lnTo>
                  <a:pt x="1031875" y="15112"/>
                </a:lnTo>
                <a:lnTo>
                  <a:pt x="1015484" y="4056"/>
                </a:lnTo>
                <a:lnTo>
                  <a:pt x="995426" y="0"/>
                </a:lnTo>
                <a:close/>
              </a:path>
            </a:pathLst>
          </a:custGeom>
          <a:solidFill>
            <a:srgbClr val="4EB9DC"/>
          </a:solidFill>
        </p:spPr>
        <p:txBody>
          <a:bodyPr wrap="square" lIns="0" tIns="0" rIns="0" bIns="0" rtlCol="0"/>
          <a:lstStyle/>
          <a:p/>
        </p:txBody>
      </p:sp>
      <p:sp>
        <p:nvSpPr>
          <p:cNvPr id="18" name="object 18"/>
          <p:cNvSpPr txBox="1"/>
          <p:nvPr/>
        </p:nvSpPr>
        <p:spPr>
          <a:xfrm>
            <a:off x="7383526" y="3536696"/>
            <a:ext cx="842644" cy="269875"/>
          </a:xfrm>
          <a:prstGeom prst="rect">
            <a:avLst/>
          </a:prstGeom>
        </p:spPr>
        <p:txBody>
          <a:bodyPr vert="horz" wrap="square" lIns="0" tIns="13335" rIns="0" bIns="0" rtlCol="0">
            <a:spAutoFit/>
          </a:bodyPr>
          <a:lstStyle/>
          <a:p>
            <a:pPr marL="12700" marR="5080" indent="10160">
              <a:lnSpc>
                <a:spcPct val="100000"/>
              </a:lnSpc>
              <a:spcBef>
                <a:spcPts val="105"/>
              </a:spcBef>
            </a:pPr>
            <a:r>
              <a:rPr sz="800" b="1" spc="-5">
                <a:solidFill>
                  <a:srgbClr val="FFFFFF"/>
                </a:solidFill>
                <a:latin typeface="微软雅黑"/>
                <a:cs typeface="微软雅黑"/>
              </a:rPr>
              <a:t>(</a:t>
            </a:r>
            <a:r>
              <a:rPr sz="800" b="1">
                <a:solidFill>
                  <a:srgbClr val="FFFFFF"/>
                </a:solidFill>
                <a:latin typeface="微软雅黑"/>
                <a:cs typeface="微软雅黑"/>
              </a:rPr>
              <a:t>四</a:t>
            </a:r>
            <a:r>
              <a:rPr sz="800" b="1" spc="-5">
                <a:solidFill>
                  <a:srgbClr val="FFFFFF"/>
                </a:solidFill>
                <a:latin typeface="微软雅黑"/>
                <a:cs typeface="微软雅黑"/>
              </a:rPr>
              <a:t>)</a:t>
            </a:r>
            <a:r>
              <a:rPr sz="800" b="1">
                <a:solidFill>
                  <a:srgbClr val="FFFFFF"/>
                </a:solidFill>
                <a:latin typeface="微软雅黑"/>
                <a:cs typeface="微软雅黑"/>
              </a:rPr>
              <a:t>推进实施公共 数据确权授权机制</a:t>
            </a:r>
            <a:endParaRPr sz="800">
              <a:latin typeface="微软雅黑"/>
              <a:cs typeface="微软雅黑"/>
            </a:endParaRPr>
          </a:p>
        </p:txBody>
      </p:sp>
      <p:sp>
        <p:nvSpPr>
          <p:cNvPr id="19" name="object 19"/>
          <p:cNvSpPr/>
          <p:nvPr/>
        </p:nvSpPr>
        <p:spPr>
          <a:xfrm>
            <a:off x="8340852" y="3520440"/>
            <a:ext cx="1049020" cy="309880"/>
          </a:xfrm>
          <a:custGeom>
            <a:rect l="l" t="t" r="r" b="b"/>
            <a:pathLst>
              <a:path w="1049020" h="309879">
                <a:moveTo>
                  <a:pt x="996950" y="0"/>
                </a:moveTo>
                <a:lnTo>
                  <a:pt x="51562" y="0"/>
                </a:lnTo>
                <a:lnTo>
                  <a:pt x="31503" y="4056"/>
                </a:lnTo>
                <a:lnTo>
                  <a:pt x="15113" y="15112"/>
                </a:lnTo>
                <a:lnTo>
                  <a:pt x="4056" y="31503"/>
                </a:lnTo>
                <a:lnTo>
                  <a:pt x="0" y="51562"/>
                </a:lnTo>
                <a:lnTo>
                  <a:pt x="0" y="257810"/>
                </a:lnTo>
                <a:lnTo>
                  <a:pt x="4056" y="277868"/>
                </a:lnTo>
                <a:lnTo>
                  <a:pt x="15113" y="294259"/>
                </a:lnTo>
                <a:lnTo>
                  <a:pt x="31503" y="305315"/>
                </a:lnTo>
                <a:lnTo>
                  <a:pt x="51562" y="309372"/>
                </a:lnTo>
                <a:lnTo>
                  <a:pt x="996950" y="309372"/>
                </a:lnTo>
                <a:lnTo>
                  <a:pt x="1017008" y="305315"/>
                </a:lnTo>
                <a:lnTo>
                  <a:pt x="1033399" y="294259"/>
                </a:lnTo>
                <a:lnTo>
                  <a:pt x="1044455" y="277868"/>
                </a:lnTo>
                <a:lnTo>
                  <a:pt x="1048512" y="257810"/>
                </a:lnTo>
                <a:lnTo>
                  <a:pt x="1048512" y="51562"/>
                </a:lnTo>
                <a:lnTo>
                  <a:pt x="1044455" y="31503"/>
                </a:lnTo>
                <a:lnTo>
                  <a:pt x="1033399" y="15112"/>
                </a:lnTo>
                <a:lnTo>
                  <a:pt x="1017008" y="4056"/>
                </a:lnTo>
                <a:lnTo>
                  <a:pt x="996950" y="0"/>
                </a:lnTo>
                <a:close/>
              </a:path>
            </a:pathLst>
          </a:custGeom>
          <a:solidFill>
            <a:srgbClr val="4EB9DC"/>
          </a:solidFill>
        </p:spPr>
        <p:txBody>
          <a:bodyPr wrap="square" lIns="0" tIns="0" rIns="0" bIns="0" rtlCol="0"/>
          <a:lstStyle/>
          <a:p/>
        </p:txBody>
      </p:sp>
      <p:sp>
        <p:nvSpPr>
          <p:cNvPr id="20" name="object 20"/>
          <p:cNvSpPr txBox="1"/>
          <p:nvPr/>
        </p:nvSpPr>
        <p:spPr>
          <a:xfrm>
            <a:off x="8445245" y="3536696"/>
            <a:ext cx="842644" cy="269875"/>
          </a:xfrm>
          <a:prstGeom prst="rect">
            <a:avLst/>
          </a:prstGeom>
        </p:spPr>
        <p:txBody>
          <a:bodyPr vert="horz" wrap="square" lIns="0" tIns="13335" rIns="0" bIns="0" rtlCol="0">
            <a:spAutoFit/>
          </a:bodyPr>
          <a:lstStyle/>
          <a:p>
            <a:pPr marL="12700" marR="5080" indent="10160">
              <a:lnSpc>
                <a:spcPct val="100000"/>
              </a:lnSpc>
              <a:spcBef>
                <a:spcPts val="105"/>
              </a:spcBef>
            </a:pPr>
            <a:r>
              <a:rPr sz="800" b="1" spc="-5">
                <a:solidFill>
                  <a:srgbClr val="FFFFFF"/>
                </a:solidFill>
                <a:latin typeface="微软雅黑"/>
                <a:cs typeface="微软雅黑"/>
              </a:rPr>
              <a:t>(</a:t>
            </a:r>
            <a:r>
              <a:rPr sz="800" b="1">
                <a:solidFill>
                  <a:srgbClr val="FFFFFF"/>
                </a:solidFill>
                <a:latin typeface="微软雅黑"/>
                <a:cs typeface="微软雅黑"/>
              </a:rPr>
              <a:t>五</a:t>
            </a:r>
            <a:r>
              <a:rPr sz="800" b="1" spc="-5">
                <a:solidFill>
                  <a:srgbClr val="FFFFFF"/>
                </a:solidFill>
                <a:latin typeface="微软雅黑"/>
                <a:cs typeface="微软雅黑"/>
              </a:rPr>
              <a:t>)</a:t>
            </a:r>
            <a:r>
              <a:rPr sz="800" b="1">
                <a:solidFill>
                  <a:srgbClr val="FFFFFF"/>
                </a:solidFill>
                <a:latin typeface="微软雅黑"/>
                <a:cs typeface="微软雅黑"/>
              </a:rPr>
              <a:t>推动建立企业 数据确权授权机制</a:t>
            </a:r>
            <a:endParaRPr sz="800">
              <a:latin typeface="微软雅黑"/>
              <a:cs typeface="微软雅黑"/>
            </a:endParaRPr>
          </a:p>
        </p:txBody>
      </p:sp>
      <p:sp>
        <p:nvSpPr>
          <p:cNvPr id="21" name="object 21"/>
          <p:cNvSpPr/>
          <p:nvPr/>
        </p:nvSpPr>
        <p:spPr>
          <a:xfrm>
            <a:off x="9401556" y="3520440"/>
            <a:ext cx="1156970" cy="309880"/>
          </a:xfrm>
          <a:custGeom>
            <a:rect l="l" t="t" r="r" b="b"/>
            <a:pathLst>
              <a:path w="1156970" h="309879">
                <a:moveTo>
                  <a:pt x="1105153" y="0"/>
                </a:moveTo>
                <a:lnTo>
                  <a:pt x="51562" y="0"/>
                </a:lnTo>
                <a:lnTo>
                  <a:pt x="31503" y="4056"/>
                </a:lnTo>
                <a:lnTo>
                  <a:pt x="15113" y="15112"/>
                </a:lnTo>
                <a:lnTo>
                  <a:pt x="4056" y="31503"/>
                </a:lnTo>
                <a:lnTo>
                  <a:pt x="0" y="51562"/>
                </a:lnTo>
                <a:lnTo>
                  <a:pt x="0" y="257810"/>
                </a:lnTo>
                <a:lnTo>
                  <a:pt x="4056" y="277868"/>
                </a:lnTo>
                <a:lnTo>
                  <a:pt x="15113" y="294259"/>
                </a:lnTo>
                <a:lnTo>
                  <a:pt x="31503" y="305315"/>
                </a:lnTo>
                <a:lnTo>
                  <a:pt x="51562" y="309372"/>
                </a:lnTo>
                <a:lnTo>
                  <a:pt x="1105153" y="309372"/>
                </a:lnTo>
                <a:lnTo>
                  <a:pt x="1125212" y="305315"/>
                </a:lnTo>
                <a:lnTo>
                  <a:pt x="1141602" y="294259"/>
                </a:lnTo>
                <a:lnTo>
                  <a:pt x="1152659" y="277868"/>
                </a:lnTo>
                <a:lnTo>
                  <a:pt x="1156716" y="257810"/>
                </a:lnTo>
                <a:lnTo>
                  <a:pt x="1156716" y="51562"/>
                </a:lnTo>
                <a:lnTo>
                  <a:pt x="1152659" y="31503"/>
                </a:lnTo>
                <a:lnTo>
                  <a:pt x="1141602" y="15112"/>
                </a:lnTo>
                <a:lnTo>
                  <a:pt x="1125212" y="4056"/>
                </a:lnTo>
                <a:lnTo>
                  <a:pt x="1105153" y="0"/>
                </a:lnTo>
                <a:close/>
              </a:path>
            </a:pathLst>
          </a:custGeom>
          <a:solidFill>
            <a:srgbClr val="4EB9DC"/>
          </a:solidFill>
        </p:spPr>
        <p:txBody>
          <a:bodyPr wrap="square" lIns="0" tIns="0" rIns="0" bIns="0" rtlCol="0"/>
          <a:lstStyle/>
          <a:p/>
        </p:txBody>
      </p:sp>
      <p:sp>
        <p:nvSpPr>
          <p:cNvPr id="22" name="object 22"/>
          <p:cNvSpPr txBox="1"/>
          <p:nvPr/>
        </p:nvSpPr>
        <p:spPr>
          <a:xfrm>
            <a:off x="9505315" y="3536696"/>
            <a:ext cx="952500" cy="269875"/>
          </a:xfrm>
          <a:prstGeom prst="rect">
            <a:avLst/>
          </a:prstGeom>
        </p:spPr>
        <p:txBody>
          <a:bodyPr vert="horz" wrap="square" lIns="0" tIns="13335" rIns="0" bIns="0" rtlCol="0">
            <a:spAutoFit/>
          </a:bodyPr>
          <a:lstStyle/>
          <a:p>
            <a:pPr marL="17145" marR="5080" indent="-5080">
              <a:lnSpc>
                <a:spcPct val="100000"/>
              </a:lnSpc>
              <a:spcBef>
                <a:spcPts val="105"/>
              </a:spcBef>
            </a:pPr>
            <a:r>
              <a:rPr sz="800" b="1" spc="-5">
                <a:solidFill>
                  <a:srgbClr val="FFFFFF"/>
                </a:solidFill>
                <a:latin typeface="微软雅黑"/>
                <a:cs typeface="微软雅黑"/>
              </a:rPr>
              <a:t>(</a:t>
            </a:r>
            <a:r>
              <a:rPr sz="800" b="1">
                <a:solidFill>
                  <a:srgbClr val="FFFFFF"/>
                </a:solidFill>
                <a:latin typeface="微软雅黑"/>
                <a:cs typeface="微软雅黑"/>
              </a:rPr>
              <a:t>六)</a:t>
            </a:r>
            <a:r>
              <a:rPr sz="800" b="1" spc="-60">
                <a:solidFill>
                  <a:srgbClr val="FFFFFF"/>
                </a:solidFill>
                <a:latin typeface="微软雅黑"/>
                <a:cs typeface="微软雅黑"/>
              </a:rPr>
              <a:t> </a:t>
            </a:r>
            <a:r>
              <a:rPr sz="800" b="1">
                <a:solidFill>
                  <a:srgbClr val="FFFFFF"/>
                </a:solidFill>
                <a:latin typeface="微软雅黑"/>
                <a:cs typeface="微软雅黑"/>
              </a:rPr>
              <a:t>建立健全个人信 息数据确权授权机制</a:t>
            </a:r>
            <a:endParaRPr sz="800">
              <a:latin typeface="微软雅黑"/>
              <a:cs typeface="微软雅黑"/>
            </a:endParaRPr>
          </a:p>
        </p:txBody>
      </p:sp>
      <p:sp>
        <p:nvSpPr>
          <p:cNvPr id="23" name="object 23"/>
          <p:cNvSpPr/>
          <p:nvPr/>
        </p:nvSpPr>
        <p:spPr>
          <a:xfrm>
            <a:off x="10571988" y="3520440"/>
            <a:ext cx="1362710" cy="309880"/>
          </a:xfrm>
          <a:custGeom>
            <a:rect l="l" t="t" r="r" b="b"/>
            <a:pathLst>
              <a:path w="1362709" h="309879">
                <a:moveTo>
                  <a:pt x="1310893" y="0"/>
                </a:moveTo>
                <a:lnTo>
                  <a:pt x="51561" y="0"/>
                </a:lnTo>
                <a:lnTo>
                  <a:pt x="31503" y="4056"/>
                </a:lnTo>
                <a:lnTo>
                  <a:pt x="15113" y="15112"/>
                </a:lnTo>
                <a:lnTo>
                  <a:pt x="4056" y="31503"/>
                </a:lnTo>
                <a:lnTo>
                  <a:pt x="0" y="51562"/>
                </a:lnTo>
                <a:lnTo>
                  <a:pt x="0" y="257810"/>
                </a:lnTo>
                <a:lnTo>
                  <a:pt x="4056" y="277868"/>
                </a:lnTo>
                <a:lnTo>
                  <a:pt x="15112" y="294259"/>
                </a:lnTo>
                <a:lnTo>
                  <a:pt x="31503" y="305315"/>
                </a:lnTo>
                <a:lnTo>
                  <a:pt x="51561" y="309372"/>
                </a:lnTo>
                <a:lnTo>
                  <a:pt x="1310893" y="309372"/>
                </a:lnTo>
                <a:lnTo>
                  <a:pt x="1330952" y="305315"/>
                </a:lnTo>
                <a:lnTo>
                  <a:pt x="1347342" y="294259"/>
                </a:lnTo>
                <a:lnTo>
                  <a:pt x="1358399" y="277868"/>
                </a:lnTo>
                <a:lnTo>
                  <a:pt x="1362455" y="257810"/>
                </a:lnTo>
                <a:lnTo>
                  <a:pt x="1362455" y="51562"/>
                </a:lnTo>
                <a:lnTo>
                  <a:pt x="1358399" y="31503"/>
                </a:lnTo>
                <a:lnTo>
                  <a:pt x="1347342" y="15112"/>
                </a:lnTo>
                <a:lnTo>
                  <a:pt x="1330952" y="4056"/>
                </a:lnTo>
                <a:lnTo>
                  <a:pt x="1310893" y="0"/>
                </a:lnTo>
                <a:close/>
              </a:path>
            </a:pathLst>
          </a:custGeom>
          <a:solidFill>
            <a:srgbClr val="4EB9DC"/>
          </a:solidFill>
        </p:spPr>
        <p:txBody>
          <a:bodyPr wrap="square" lIns="0" tIns="0" rIns="0" bIns="0" rtlCol="0"/>
          <a:lstStyle/>
          <a:p/>
        </p:txBody>
      </p:sp>
      <p:sp>
        <p:nvSpPr>
          <p:cNvPr id="24" name="object 24"/>
          <p:cNvSpPr txBox="1"/>
          <p:nvPr/>
        </p:nvSpPr>
        <p:spPr>
          <a:xfrm>
            <a:off x="10680954" y="3536696"/>
            <a:ext cx="1148715" cy="269875"/>
          </a:xfrm>
          <a:prstGeom prst="rect">
            <a:avLst/>
          </a:prstGeom>
        </p:spPr>
        <p:txBody>
          <a:bodyPr vert="horz" wrap="square" lIns="0" tIns="13335" rIns="0" bIns="0" rtlCol="0">
            <a:spAutoFit/>
          </a:bodyPr>
          <a:lstStyle/>
          <a:p>
            <a:pPr marL="12700" marR="5080" indent="10160">
              <a:lnSpc>
                <a:spcPct val="100000"/>
              </a:lnSpc>
              <a:spcBef>
                <a:spcPts val="105"/>
              </a:spcBef>
            </a:pPr>
            <a:r>
              <a:rPr sz="800" b="1" spc="-5">
                <a:solidFill>
                  <a:srgbClr val="FFFFFF"/>
                </a:solidFill>
                <a:latin typeface="微软雅黑"/>
                <a:cs typeface="微软雅黑"/>
              </a:rPr>
              <a:t>(</a:t>
            </a:r>
            <a:r>
              <a:rPr sz="800" b="1">
                <a:solidFill>
                  <a:srgbClr val="FFFFFF"/>
                </a:solidFill>
                <a:latin typeface="微软雅黑"/>
                <a:cs typeface="微软雅黑"/>
              </a:rPr>
              <a:t>七</a:t>
            </a:r>
            <a:r>
              <a:rPr sz="800" b="1" spc="-5">
                <a:solidFill>
                  <a:srgbClr val="FFFFFF"/>
                </a:solidFill>
                <a:latin typeface="微软雅黑"/>
                <a:cs typeface="微软雅黑"/>
              </a:rPr>
              <a:t>)</a:t>
            </a:r>
            <a:r>
              <a:rPr sz="800" b="1">
                <a:solidFill>
                  <a:srgbClr val="FFFFFF"/>
                </a:solidFill>
                <a:latin typeface="微软雅黑"/>
                <a:cs typeface="微软雅黑"/>
              </a:rPr>
              <a:t>建立健全数据要素各 参与方合法权益保护制度</a:t>
            </a:r>
            <a:endParaRPr sz="800">
              <a:latin typeface="微软雅黑"/>
              <a:cs typeface="微软雅黑"/>
            </a:endParaRPr>
          </a:p>
        </p:txBody>
      </p:sp>
      <p:sp>
        <p:nvSpPr>
          <p:cNvPr id="25" name="object 25"/>
          <p:cNvSpPr/>
          <p:nvPr/>
        </p:nvSpPr>
        <p:spPr>
          <a:xfrm>
            <a:off x="6217920" y="3148583"/>
            <a:ext cx="5716905" cy="309880"/>
          </a:xfrm>
          <a:custGeom>
            <a:rect l="l" t="t" r="r" b="b"/>
            <a:pathLst>
              <a:path w="5716905" h="309879">
                <a:moveTo>
                  <a:pt x="5664961" y="0"/>
                </a:moveTo>
                <a:lnTo>
                  <a:pt x="51562" y="0"/>
                </a:lnTo>
                <a:lnTo>
                  <a:pt x="31503" y="4056"/>
                </a:lnTo>
                <a:lnTo>
                  <a:pt x="15112" y="15112"/>
                </a:lnTo>
                <a:lnTo>
                  <a:pt x="4056" y="31503"/>
                </a:lnTo>
                <a:lnTo>
                  <a:pt x="0" y="51562"/>
                </a:lnTo>
                <a:lnTo>
                  <a:pt x="0" y="257810"/>
                </a:lnTo>
                <a:lnTo>
                  <a:pt x="4056" y="277868"/>
                </a:lnTo>
                <a:lnTo>
                  <a:pt x="15112" y="294258"/>
                </a:lnTo>
                <a:lnTo>
                  <a:pt x="31503" y="305315"/>
                </a:lnTo>
                <a:lnTo>
                  <a:pt x="51562" y="309371"/>
                </a:lnTo>
                <a:lnTo>
                  <a:pt x="5664961" y="309371"/>
                </a:lnTo>
                <a:lnTo>
                  <a:pt x="5685020" y="305315"/>
                </a:lnTo>
                <a:lnTo>
                  <a:pt x="5701410" y="294258"/>
                </a:lnTo>
                <a:lnTo>
                  <a:pt x="5712467" y="277868"/>
                </a:lnTo>
                <a:lnTo>
                  <a:pt x="5716524" y="257810"/>
                </a:lnTo>
                <a:lnTo>
                  <a:pt x="5716524" y="51562"/>
                </a:lnTo>
                <a:lnTo>
                  <a:pt x="5712467" y="31503"/>
                </a:lnTo>
                <a:lnTo>
                  <a:pt x="5701410" y="15112"/>
                </a:lnTo>
                <a:lnTo>
                  <a:pt x="5685020" y="4056"/>
                </a:lnTo>
                <a:lnTo>
                  <a:pt x="5664961" y="0"/>
                </a:lnTo>
                <a:close/>
              </a:path>
            </a:pathLst>
          </a:custGeom>
          <a:solidFill>
            <a:srgbClr val="7E7E7E"/>
          </a:solidFill>
        </p:spPr>
        <p:txBody>
          <a:bodyPr wrap="square" lIns="0" tIns="0" rIns="0" bIns="0" rtlCol="0"/>
          <a:lstStyle/>
          <a:p/>
        </p:txBody>
      </p:sp>
      <p:sp>
        <p:nvSpPr>
          <p:cNvPr id="26" name="object 26"/>
          <p:cNvSpPr txBox="1"/>
          <p:nvPr/>
        </p:nvSpPr>
        <p:spPr>
          <a:xfrm>
            <a:off x="7797800" y="2828036"/>
            <a:ext cx="3377565" cy="560070"/>
          </a:xfrm>
          <a:prstGeom prst="rect">
            <a:avLst/>
          </a:prstGeom>
        </p:spPr>
        <p:txBody>
          <a:bodyPr vert="horz" wrap="square" lIns="0" tIns="12065" rIns="0" bIns="0" rtlCol="0">
            <a:spAutoFit/>
          </a:bodyPr>
          <a:lstStyle/>
          <a:p>
            <a:pPr marL="719455">
              <a:lnSpc>
                <a:spcPct val="100000"/>
              </a:lnSpc>
              <a:spcBef>
                <a:spcPts val="95"/>
              </a:spcBef>
              <a:tabLst>
                <a:tab pos="2858135"/>
              </a:tabLst>
            </a:pPr>
            <a:r>
              <a:rPr sz="1000" b="1" spc="-5">
                <a:solidFill>
                  <a:srgbClr val="FFFFFF"/>
                </a:solidFill>
                <a:latin typeface="微软雅黑"/>
                <a:cs typeface="微软雅黑"/>
              </a:rPr>
              <a:t>指导思想	工作原则</a:t>
            </a:r>
            <a:endParaRPr sz="1000">
              <a:latin typeface="微软雅黑"/>
              <a:cs typeface="微软雅黑"/>
            </a:endParaRPr>
          </a:p>
          <a:p>
            <a:pPr>
              <a:lnSpc>
                <a:spcPct val="100000"/>
              </a:lnSpc>
              <a:spcBef>
                <a:spcPts val="60"/>
              </a:spcBef>
            </a:pPr>
            <a:endParaRPr sz="950">
              <a:latin typeface="微软雅黑"/>
              <a:cs typeface="微软雅黑"/>
            </a:endParaRPr>
          </a:p>
          <a:p>
            <a:pPr marL="12700">
              <a:lnSpc>
                <a:spcPct val="100000"/>
              </a:lnSpc>
            </a:pPr>
            <a:r>
              <a:rPr sz="1000" b="1" spc="-5">
                <a:solidFill>
                  <a:srgbClr val="FFFFFF"/>
                </a:solidFill>
                <a:latin typeface="微软雅黑"/>
                <a:cs typeface="微软雅黑"/>
              </a:rPr>
              <a:t>二、建立保障权益、合规使用的数</a:t>
            </a:r>
            <a:r>
              <a:rPr sz="1000" b="1" spc="5">
                <a:solidFill>
                  <a:srgbClr val="FFFFFF"/>
                </a:solidFill>
                <a:latin typeface="微软雅黑"/>
                <a:cs typeface="微软雅黑"/>
              </a:rPr>
              <a:t>据</a:t>
            </a:r>
            <a:r>
              <a:rPr sz="1000" b="1" spc="-5">
                <a:solidFill>
                  <a:srgbClr val="FFFFFF"/>
                </a:solidFill>
                <a:latin typeface="微软雅黑"/>
                <a:cs typeface="微软雅黑"/>
              </a:rPr>
              <a:t>产权</a:t>
            </a:r>
            <a:r>
              <a:rPr sz="1000" b="1" spc="5">
                <a:solidFill>
                  <a:srgbClr val="FFFFFF"/>
                </a:solidFill>
                <a:latin typeface="微软雅黑"/>
                <a:cs typeface="微软雅黑"/>
              </a:rPr>
              <a:t>制</a:t>
            </a:r>
            <a:r>
              <a:rPr sz="1000" b="1" spc="-5">
                <a:solidFill>
                  <a:srgbClr val="FFFFFF"/>
                </a:solidFill>
                <a:latin typeface="微软雅黑"/>
                <a:cs typeface="微软雅黑"/>
              </a:rPr>
              <a:t>度</a:t>
            </a:r>
            <a:endParaRPr sz="1000">
              <a:latin typeface="微软雅黑"/>
              <a:cs typeface="微软雅黑"/>
            </a:endParaRPr>
          </a:p>
        </p:txBody>
      </p:sp>
      <p:sp>
        <p:nvSpPr>
          <p:cNvPr id="27" name="object 27"/>
          <p:cNvSpPr/>
          <p:nvPr/>
        </p:nvSpPr>
        <p:spPr>
          <a:xfrm>
            <a:off x="6217920" y="3890771"/>
            <a:ext cx="5716905" cy="311150"/>
          </a:xfrm>
          <a:custGeom>
            <a:rect l="l" t="t" r="r" b="b"/>
            <a:pathLst>
              <a:path w="5716905" h="311150">
                <a:moveTo>
                  <a:pt x="5664708" y="0"/>
                </a:moveTo>
                <a:lnTo>
                  <a:pt x="51815" y="0"/>
                </a:lnTo>
                <a:lnTo>
                  <a:pt x="31664" y="4077"/>
                </a:lnTo>
                <a:lnTo>
                  <a:pt x="15192" y="15192"/>
                </a:lnTo>
                <a:lnTo>
                  <a:pt x="4077" y="31664"/>
                </a:lnTo>
                <a:lnTo>
                  <a:pt x="0" y="51815"/>
                </a:lnTo>
                <a:lnTo>
                  <a:pt x="0" y="259079"/>
                </a:lnTo>
                <a:lnTo>
                  <a:pt x="4077" y="279231"/>
                </a:lnTo>
                <a:lnTo>
                  <a:pt x="15192" y="295703"/>
                </a:lnTo>
                <a:lnTo>
                  <a:pt x="31664" y="306818"/>
                </a:lnTo>
                <a:lnTo>
                  <a:pt x="51815" y="310895"/>
                </a:lnTo>
                <a:lnTo>
                  <a:pt x="5664708" y="310895"/>
                </a:lnTo>
                <a:lnTo>
                  <a:pt x="5684859" y="306818"/>
                </a:lnTo>
                <a:lnTo>
                  <a:pt x="5701331" y="295703"/>
                </a:lnTo>
                <a:lnTo>
                  <a:pt x="5712446" y="279231"/>
                </a:lnTo>
                <a:lnTo>
                  <a:pt x="5716524" y="259079"/>
                </a:lnTo>
                <a:lnTo>
                  <a:pt x="5716524" y="51815"/>
                </a:lnTo>
                <a:lnTo>
                  <a:pt x="5712446" y="31664"/>
                </a:lnTo>
                <a:lnTo>
                  <a:pt x="5701331" y="15192"/>
                </a:lnTo>
                <a:lnTo>
                  <a:pt x="5684859" y="4077"/>
                </a:lnTo>
                <a:lnTo>
                  <a:pt x="5664708" y="0"/>
                </a:lnTo>
                <a:close/>
              </a:path>
            </a:pathLst>
          </a:custGeom>
          <a:solidFill>
            <a:srgbClr val="7E7E7E"/>
          </a:solidFill>
        </p:spPr>
        <p:txBody>
          <a:bodyPr wrap="square" lIns="0" tIns="0" rIns="0" bIns="0" rtlCol="0"/>
          <a:lstStyle/>
          <a:p/>
        </p:txBody>
      </p:sp>
      <p:sp>
        <p:nvSpPr>
          <p:cNvPr id="28" name="object 28"/>
          <p:cNvSpPr txBox="1"/>
          <p:nvPr/>
        </p:nvSpPr>
        <p:spPr>
          <a:xfrm>
            <a:off x="7416800" y="3954017"/>
            <a:ext cx="3319779"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三、建立合规高效、场内外结合的</a:t>
            </a:r>
            <a:r>
              <a:rPr sz="1000" b="1" spc="5">
                <a:solidFill>
                  <a:srgbClr val="FFFFFF"/>
                </a:solidFill>
                <a:latin typeface="微软雅黑"/>
                <a:cs typeface="微软雅黑"/>
              </a:rPr>
              <a:t>数</a:t>
            </a:r>
            <a:r>
              <a:rPr sz="1000" b="1" spc="-5">
                <a:solidFill>
                  <a:srgbClr val="FFFFFF"/>
                </a:solidFill>
                <a:latin typeface="微软雅黑"/>
                <a:cs typeface="微软雅黑"/>
              </a:rPr>
              <a:t>据要</a:t>
            </a:r>
            <a:r>
              <a:rPr sz="1000" b="1" spc="5">
                <a:solidFill>
                  <a:srgbClr val="FFFFFF"/>
                </a:solidFill>
                <a:latin typeface="微软雅黑"/>
                <a:cs typeface="微软雅黑"/>
              </a:rPr>
              <a:t>素</a:t>
            </a:r>
            <a:r>
              <a:rPr sz="1000" b="1" spc="-5">
                <a:solidFill>
                  <a:srgbClr val="FFFFFF"/>
                </a:solidFill>
                <a:latin typeface="微软雅黑"/>
                <a:cs typeface="微软雅黑"/>
              </a:rPr>
              <a:t>流通</a:t>
            </a:r>
            <a:r>
              <a:rPr sz="1000" b="1" spc="5">
                <a:solidFill>
                  <a:srgbClr val="FFFFFF"/>
                </a:solidFill>
                <a:latin typeface="微软雅黑"/>
                <a:cs typeface="微软雅黑"/>
              </a:rPr>
              <a:t>和</a:t>
            </a:r>
            <a:r>
              <a:rPr sz="1000" b="1" spc="-5">
                <a:solidFill>
                  <a:srgbClr val="FFFFFF"/>
                </a:solidFill>
                <a:latin typeface="微软雅黑"/>
                <a:cs typeface="微软雅黑"/>
              </a:rPr>
              <a:t>交易</a:t>
            </a:r>
            <a:r>
              <a:rPr sz="1000" b="1" spc="5">
                <a:solidFill>
                  <a:srgbClr val="FFFFFF"/>
                </a:solidFill>
                <a:latin typeface="微软雅黑"/>
                <a:cs typeface="微软雅黑"/>
              </a:rPr>
              <a:t>制</a:t>
            </a:r>
            <a:r>
              <a:rPr sz="1000" b="1" spc="-5">
                <a:solidFill>
                  <a:srgbClr val="FFFFFF"/>
                </a:solidFill>
                <a:latin typeface="微软雅黑"/>
                <a:cs typeface="微软雅黑"/>
              </a:rPr>
              <a:t>度</a:t>
            </a:r>
            <a:endParaRPr sz="1000">
              <a:latin typeface="微软雅黑"/>
              <a:cs typeface="微软雅黑"/>
            </a:endParaRPr>
          </a:p>
        </p:txBody>
      </p:sp>
      <p:sp>
        <p:nvSpPr>
          <p:cNvPr id="29" name="object 29"/>
          <p:cNvSpPr/>
          <p:nvPr/>
        </p:nvSpPr>
        <p:spPr>
          <a:xfrm>
            <a:off x="9121140" y="4267200"/>
            <a:ext cx="1362710" cy="309880"/>
          </a:xfrm>
          <a:custGeom>
            <a:rect l="l" t="t" r="r" b="b"/>
            <a:pathLst>
              <a:path w="1362709" h="309879">
                <a:moveTo>
                  <a:pt x="1310893" y="0"/>
                </a:moveTo>
                <a:lnTo>
                  <a:pt x="51561" y="0"/>
                </a:lnTo>
                <a:lnTo>
                  <a:pt x="31503" y="4056"/>
                </a:lnTo>
                <a:lnTo>
                  <a:pt x="15113" y="15112"/>
                </a:lnTo>
                <a:lnTo>
                  <a:pt x="4056" y="31503"/>
                </a:lnTo>
                <a:lnTo>
                  <a:pt x="0" y="51562"/>
                </a:lnTo>
                <a:lnTo>
                  <a:pt x="0" y="257810"/>
                </a:lnTo>
                <a:lnTo>
                  <a:pt x="4056" y="277868"/>
                </a:lnTo>
                <a:lnTo>
                  <a:pt x="15112" y="294259"/>
                </a:lnTo>
                <a:lnTo>
                  <a:pt x="31503" y="305315"/>
                </a:lnTo>
                <a:lnTo>
                  <a:pt x="51561" y="309372"/>
                </a:lnTo>
                <a:lnTo>
                  <a:pt x="1310893" y="309372"/>
                </a:lnTo>
                <a:lnTo>
                  <a:pt x="1330952" y="305315"/>
                </a:lnTo>
                <a:lnTo>
                  <a:pt x="1347342" y="294259"/>
                </a:lnTo>
                <a:lnTo>
                  <a:pt x="1358399" y="277868"/>
                </a:lnTo>
                <a:lnTo>
                  <a:pt x="1362455" y="257810"/>
                </a:lnTo>
                <a:lnTo>
                  <a:pt x="1362455" y="51562"/>
                </a:lnTo>
                <a:lnTo>
                  <a:pt x="1358399" y="31503"/>
                </a:lnTo>
                <a:lnTo>
                  <a:pt x="1347342" y="15112"/>
                </a:lnTo>
                <a:lnTo>
                  <a:pt x="1330952" y="4056"/>
                </a:lnTo>
                <a:lnTo>
                  <a:pt x="1310893" y="0"/>
                </a:lnTo>
                <a:close/>
              </a:path>
            </a:pathLst>
          </a:custGeom>
          <a:solidFill>
            <a:srgbClr val="4EB9DC"/>
          </a:solidFill>
        </p:spPr>
        <p:txBody>
          <a:bodyPr wrap="square" lIns="0" tIns="0" rIns="0" bIns="0" rtlCol="0"/>
          <a:lstStyle/>
          <a:p/>
        </p:txBody>
      </p:sp>
      <p:sp>
        <p:nvSpPr>
          <p:cNvPr id="30" name="object 30"/>
          <p:cNvSpPr txBox="1"/>
          <p:nvPr/>
        </p:nvSpPr>
        <p:spPr>
          <a:xfrm>
            <a:off x="9240139" y="4284090"/>
            <a:ext cx="1125855" cy="270510"/>
          </a:xfrm>
          <a:prstGeom prst="rect">
            <a:avLst/>
          </a:prstGeom>
        </p:spPr>
        <p:txBody>
          <a:bodyPr vert="horz" wrap="square" lIns="0" tIns="12700" rIns="0" bIns="0" rtlCol="0">
            <a:spAutoFit/>
          </a:bodyPr>
          <a:lstStyle/>
          <a:p>
            <a:pPr algn="ctr">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十</a:t>
            </a:r>
            <a:r>
              <a:rPr sz="800" b="1" spc="-5">
                <a:solidFill>
                  <a:srgbClr val="FFFFFF"/>
                </a:solidFill>
                <a:latin typeface="微软雅黑"/>
                <a:cs typeface="微软雅黑"/>
              </a:rPr>
              <a:t>)</a:t>
            </a:r>
            <a:r>
              <a:rPr sz="800" b="1">
                <a:solidFill>
                  <a:srgbClr val="FFFFFF"/>
                </a:solidFill>
                <a:latin typeface="微软雅黑"/>
                <a:cs typeface="微软雅黑"/>
              </a:rPr>
              <a:t>培育数据要素流通和</a:t>
            </a:r>
            <a:endParaRPr sz="800">
              <a:latin typeface="微软雅黑"/>
              <a:cs typeface="微软雅黑"/>
            </a:endParaRPr>
          </a:p>
          <a:p>
            <a:pPr algn="ctr">
              <a:lnSpc>
                <a:spcPct val="100000"/>
              </a:lnSpc>
              <a:spcBef>
                <a:spcPts val="5"/>
              </a:spcBef>
            </a:pPr>
            <a:r>
              <a:rPr sz="800" b="1">
                <a:solidFill>
                  <a:srgbClr val="FFFFFF"/>
                </a:solidFill>
                <a:latin typeface="微软雅黑"/>
                <a:cs typeface="微软雅黑"/>
              </a:rPr>
              <a:t>交易服务生态</a:t>
            </a:r>
            <a:endParaRPr sz="800">
              <a:latin typeface="微软雅黑"/>
              <a:cs typeface="微软雅黑"/>
            </a:endParaRPr>
          </a:p>
        </p:txBody>
      </p:sp>
      <p:sp>
        <p:nvSpPr>
          <p:cNvPr id="31" name="object 31"/>
          <p:cNvSpPr/>
          <p:nvPr/>
        </p:nvSpPr>
        <p:spPr>
          <a:xfrm>
            <a:off x="10571988" y="4267200"/>
            <a:ext cx="1362710" cy="309880"/>
          </a:xfrm>
          <a:custGeom>
            <a:rect l="l" t="t" r="r" b="b"/>
            <a:pathLst>
              <a:path w="1362709" h="309879">
                <a:moveTo>
                  <a:pt x="1310893" y="0"/>
                </a:moveTo>
                <a:lnTo>
                  <a:pt x="51561" y="0"/>
                </a:lnTo>
                <a:lnTo>
                  <a:pt x="31503" y="4056"/>
                </a:lnTo>
                <a:lnTo>
                  <a:pt x="15113" y="15112"/>
                </a:lnTo>
                <a:lnTo>
                  <a:pt x="4056" y="31503"/>
                </a:lnTo>
                <a:lnTo>
                  <a:pt x="0" y="51562"/>
                </a:lnTo>
                <a:lnTo>
                  <a:pt x="0" y="257810"/>
                </a:lnTo>
                <a:lnTo>
                  <a:pt x="4056" y="277868"/>
                </a:lnTo>
                <a:lnTo>
                  <a:pt x="15112" y="294259"/>
                </a:lnTo>
                <a:lnTo>
                  <a:pt x="31503" y="305315"/>
                </a:lnTo>
                <a:lnTo>
                  <a:pt x="51561" y="309372"/>
                </a:lnTo>
                <a:lnTo>
                  <a:pt x="1310893" y="309372"/>
                </a:lnTo>
                <a:lnTo>
                  <a:pt x="1330952" y="305315"/>
                </a:lnTo>
                <a:lnTo>
                  <a:pt x="1347342" y="294259"/>
                </a:lnTo>
                <a:lnTo>
                  <a:pt x="1358399" y="277868"/>
                </a:lnTo>
                <a:lnTo>
                  <a:pt x="1362455" y="257810"/>
                </a:lnTo>
                <a:lnTo>
                  <a:pt x="1362455" y="51562"/>
                </a:lnTo>
                <a:lnTo>
                  <a:pt x="1358399" y="31503"/>
                </a:lnTo>
                <a:lnTo>
                  <a:pt x="1347342" y="15112"/>
                </a:lnTo>
                <a:lnTo>
                  <a:pt x="1330952" y="4056"/>
                </a:lnTo>
                <a:lnTo>
                  <a:pt x="1310893" y="0"/>
                </a:lnTo>
                <a:close/>
              </a:path>
            </a:pathLst>
          </a:custGeom>
          <a:solidFill>
            <a:srgbClr val="4EB9DC"/>
          </a:solidFill>
        </p:spPr>
        <p:txBody>
          <a:bodyPr wrap="square" lIns="0" tIns="0" rIns="0" bIns="0" rtlCol="0"/>
          <a:lstStyle/>
          <a:p/>
        </p:txBody>
      </p:sp>
      <p:sp>
        <p:nvSpPr>
          <p:cNvPr id="32" name="object 32"/>
          <p:cNvSpPr txBox="1"/>
          <p:nvPr/>
        </p:nvSpPr>
        <p:spPr>
          <a:xfrm>
            <a:off x="10691621" y="4284090"/>
            <a:ext cx="1125855" cy="270510"/>
          </a:xfrm>
          <a:prstGeom prst="rect">
            <a:avLst/>
          </a:prstGeom>
        </p:spPr>
        <p:txBody>
          <a:bodyPr vert="horz" wrap="square" lIns="0" tIns="12700" rIns="0" bIns="0" rtlCol="0">
            <a:spAutoFit/>
          </a:bodyPr>
          <a:lstStyle/>
          <a:p>
            <a:pPr algn="ctr">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十一</a:t>
            </a:r>
            <a:r>
              <a:rPr sz="800" b="1" spc="-5">
                <a:solidFill>
                  <a:srgbClr val="FFFFFF"/>
                </a:solidFill>
                <a:latin typeface="微软雅黑"/>
                <a:cs typeface="微软雅黑"/>
              </a:rPr>
              <a:t>)</a:t>
            </a:r>
            <a:r>
              <a:rPr sz="800" b="1">
                <a:solidFill>
                  <a:srgbClr val="FFFFFF"/>
                </a:solidFill>
                <a:latin typeface="微软雅黑"/>
                <a:cs typeface="微软雅黑"/>
              </a:rPr>
              <a:t>构建数据安全合规</a:t>
            </a:r>
            <a:endParaRPr sz="800">
              <a:latin typeface="微软雅黑"/>
              <a:cs typeface="微软雅黑"/>
            </a:endParaRPr>
          </a:p>
          <a:p>
            <a:pPr algn="ctr">
              <a:lnSpc>
                <a:spcPct val="100000"/>
              </a:lnSpc>
              <a:spcBef>
                <a:spcPts val="5"/>
              </a:spcBef>
            </a:pPr>
            <a:r>
              <a:rPr sz="800" b="1">
                <a:solidFill>
                  <a:srgbClr val="FFFFFF"/>
                </a:solidFill>
                <a:latin typeface="微软雅黑"/>
                <a:cs typeface="微软雅黑"/>
              </a:rPr>
              <a:t>有序跨境流通机制</a:t>
            </a:r>
            <a:endParaRPr sz="800">
              <a:latin typeface="微软雅黑"/>
              <a:cs typeface="微软雅黑"/>
            </a:endParaRPr>
          </a:p>
        </p:txBody>
      </p:sp>
      <p:sp>
        <p:nvSpPr>
          <p:cNvPr id="33" name="object 33"/>
          <p:cNvSpPr/>
          <p:nvPr/>
        </p:nvSpPr>
        <p:spPr>
          <a:xfrm>
            <a:off x="7668768" y="4265676"/>
            <a:ext cx="1362710" cy="307975"/>
          </a:xfrm>
          <a:custGeom>
            <a:rect l="l" t="t" r="r" b="b"/>
            <a:pathLst>
              <a:path w="1362709" h="307975">
                <a:moveTo>
                  <a:pt x="1311148" y="0"/>
                </a:moveTo>
                <a:lnTo>
                  <a:pt x="51307" y="0"/>
                </a:lnTo>
                <a:lnTo>
                  <a:pt x="31343" y="4034"/>
                </a:lnTo>
                <a:lnTo>
                  <a:pt x="15033" y="15033"/>
                </a:lnTo>
                <a:lnTo>
                  <a:pt x="4034" y="31343"/>
                </a:lnTo>
                <a:lnTo>
                  <a:pt x="0" y="51307"/>
                </a:lnTo>
                <a:lnTo>
                  <a:pt x="0" y="256540"/>
                </a:lnTo>
                <a:lnTo>
                  <a:pt x="4034" y="276504"/>
                </a:lnTo>
                <a:lnTo>
                  <a:pt x="15033" y="292814"/>
                </a:lnTo>
                <a:lnTo>
                  <a:pt x="31343" y="303813"/>
                </a:lnTo>
                <a:lnTo>
                  <a:pt x="51307" y="307848"/>
                </a:lnTo>
                <a:lnTo>
                  <a:pt x="1311148" y="307848"/>
                </a:lnTo>
                <a:lnTo>
                  <a:pt x="1331112" y="303813"/>
                </a:lnTo>
                <a:lnTo>
                  <a:pt x="1347422" y="292814"/>
                </a:lnTo>
                <a:lnTo>
                  <a:pt x="1358421" y="276504"/>
                </a:lnTo>
                <a:lnTo>
                  <a:pt x="1362455" y="256540"/>
                </a:lnTo>
                <a:lnTo>
                  <a:pt x="1362455" y="51307"/>
                </a:lnTo>
                <a:lnTo>
                  <a:pt x="1358421" y="31343"/>
                </a:lnTo>
                <a:lnTo>
                  <a:pt x="1347422" y="15033"/>
                </a:lnTo>
                <a:lnTo>
                  <a:pt x="1331112" y="4034"/>
                </a:lnTo>
                <a:lnTo>
                  <a:pt x="1311148" y="0"/>
                </a:lnTo>
                <a:close/>
              </a:path>
            </a:pathLst>
          </a:custGeom>
          <a:solidFill>
            <a:srgbClr val="4EB9DC"/>
          </a:solidFill>
        </p:spPr>
        <p:txBody>
          <a:bodyPr wrap="square" lIns="0" tIns="0" rIns="0" bIns="0" rtlCol="0"/>
          <a:lstStyle/>
          <a:p/>
        </p:txBody>
      </p:sp>
      <p:sp>
        <p:nvSpPr>
          <p:cNvPr id="34" name="object 34"/>
          <p:cNvSpPr txBox="1"/>
          <p:nvPr/>
        </p:nvSpPr>
        <p:spPr>
          <a:xfrm>
            <a:off x="7773416" y="4281677"/>
            <a:ext cx="1156335" cy="269875"/>
          </a:xfrm>
          <a:prstGeom prst="rect">
            <a:avLst/>
          </a:prstGeom>
        </p:spPr>
        <p:txBody>
          <a:bodyPr vert="horz" wrap="square" lIns="0" tIns="12700" rIns="0" bIns="0" rtlCol="0">
            <a:spAutoFit/>
          </a:bodyPr>
          <a:lstStyle/>
          <a:p>
            <a:pPr marL="271145" marR="5080" indent="-259079">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九)</a:t>
            </a:r>
            <a:r>
              <a:rPr sz="800" b="1" spc="-55">
                <a:solidFill>
                  <a:srgbClr val="FFFFFF"/>
                </a:solidFill>
                <a:latin typeface="微软雅黑"/>
                <a:cs typeface="微软雅黑"/>
              </a:rPr>
              <a:t> </a:t>
            </a:r>
            <a:r>
              <a:rPr sz="800" b="1">
                <a:solidFill>
                  <a:srgbClr val="FFFFFF"/>
                </a:solidFill>
                <a:latin typeface="微软雅黑"/>
                <a:cs typeface="微软雅黑"/>
              </a:rPr>
              <a:t>统筹构建规范高效的 数据交易场所</a:t>
            </a:r>
            <a:endParaRPr sz="800">
              <a:latin typeface="微软雅黑"/>
              <a:cs typeface="微软雅黑"/>
            </a:endParaRPr>
          </a:p>
        </p:txBody>
      </p:sp>
      <p:sp>
        <p:nvSpPr>
          <p:cNvPr id="35" name="object 35"/>
          <p:cNvSpPr/>
          <p:nvPr/>
        </p:nvSpPr>
        <p:spPr>
          <a:xfrm>
            <a:off x="6217920" y="4262628"/>
            <a:ext cx="1362710" cy="309880"/>
          </a:xfrm>
          <a:custGeom>
            <a:rect l="l" t="t" r="r" b="b"/>
            <a:pathLst>
              <a:path w="1362709" h="309879">
                <a:moveTo>
                  <a:pt x="1310894" y="0"/>
                </a:moveTo>
                <a:lnTo>
                  <a:pt x="51562" y="0"/>
                </a:lnTo>
                <a:lnTo>
                  <a:pt x="31503" y="4056"/>
                </a:lnTo>
                <a:lnTo>
                  <a:pt x="15112" y="15113"/>
                </a:lnTo>
                <a:lnTo>
                  <a:pt x="4056" y="31503"/>
                </a:lnTo>
                <a:lnTo>
                  <a:pt x="0" y="51562"/>
                </a:lnTo>
                <a:lnTo>
                  <a:pt x="0" y="257810"/>
                </a:lnTo>
                <a:lnTo>
                  <a:pt x="4056" y="277868"/>
                </a:lnTo>
                <a:lnTo>
                  <a:pt x="15112" y="294259"/>
                </a:lnTo>
                <a:lnTo>
                  <a:pt x="31503" y="305315"/>
                </a:lnTo>
                <a:lnTo>
                  <a:pt x="51562" y="309372"/>
                </a:lnTo>
                <a:lnTo>
                  <a:pt x="1310894" y="309372"/>
                </a:lnTo>
                <a:lnTo>
                  <a:pt x="1330952" y="305315"/>
                </a:lnTo>
                <a:lnTo>
                  <a:pt x="1347342" y="294259"/>
                </a:lnTo>
                <a:lnTo>
                  <a:pt x="1358399" y="277868"/>
                </a:lnTo>
                <a:lnTo>
                  <a:pt x="1362455" y="257810"/>
                </a:lnTo>
                <a:lnTo>
                  <a:pt x="1362455" y="51562"/>
                </a:lnTo>
                <a:lnTo>
                  <a:pt x="1358399" y="31503"/>
                </a:lnTo>
                <a:lnTo>
                  <a:pt x="1347342" y="15113"/>
                </a:lnTo>
                <a:lnTo>
                  <a:pt x="1330952" y="4056"/>
                </a:lnTo>
                <a:lnTo>
                  <a:pt x="1310894" y="0"/>
                </a:lnTo>
                <a:close/>
              </a:path>
            </a:pathLst>
          </a:custGeom>
          <a:solidFill>
            <a:srgbClr val="4EB9DC"/>
          </a:solidFill>
        </p:spPr>
        <p:txBody>
          <a:bodyPr wrap="square" lIns="0" tIns="0" rIns="0" bIns="0" rtlCol="0"/>
          <a:lstStyle/>
          <a:p/>
        </p:txBody>
      </p:sp>
      <p:sp>
        <p:nvSpPr>
          <p:cNvPr id="36" name="object 36"/>
          <p:cNvSpPr txBox="1"/>
          <p:nvPr/>
        </p:nvSpPr>
        <p:spPr>
          <a:xfrm>
            <a:off x="6337172" y="4279519"/>
            <a:ext cx="1125855" cy="270510"/>
          </a:xfrm>
          <a:prstGeom prst="rect">
            <a:avLst/>
          </a:prstGeom>
        </p:spPr>
        <p:txBody>
          <a:bodyPr vert="horz" wrap="square" lIns="0" tIns="12700" rIns="0" bIns="0" rtlCol="0">
            <a:spAutoFit/>
          </a:bodyPr>
          <a:lstStyle/>
          <a:p>
            <a:pPr algn="ctr">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八</a:t>
            </a:r>
            <a:r>
              <a:rPr sz="800" b="1" spc="-5">
                <a:solidFill>
                  <a:srgbClr val="FFFFFF"/>
                </a:solidFill>
                <a:latin typeface="微软雅黑"/>
                <a:cs typeface="微软雅黑"/>
              </a:rPr>
              <a:t>)</a:t>
            </a:r>
            <a:r>
              <a:rPr sz="800" b="1">
                <a:solidFill>
                  <a:srgbClr val="FFFFFF"/>
                </a:solidFill>
                <a:latin typeface="微软雅黑"/>
                <a:cs typeface="微软雅黑"/>
              </a:rPr>
              <a:t>完善数据全流程合规</a:t>
            </a:r>
            <a:endParaRPr sz="800">
              <a:latin typeface="微软雅黑"/>
              <a:cs typeface="微软雅黑"/>
            </a:endParaRPr>
          </a:p>
          <a:p>
            <a:pPr algn="ctr">
              <a:lnSpc>
                <a:spcPct val="100000"/>
              </a:lnSpc>
              <a:spcBef>
                <a:spcPts val="5"/>
              </a:spcBef>
            </a:pPr>
            <a:r>
              <a:rPr sz="800" b="1">
                <a:solidFill>
                  <a:srgbClr val="FFFFFF"/>
                </a:solidFill>
                <a:latin typeface="微软雅黑"/>
                <a:cs typeface="微软雅黑"/>
              </a:rPr>
              <a:t>与监管规则体系</a:t>
            </a:r>
            <a:endParaRPr sz="800">
              <a:latin typeface="微软雅黑"/>
              <a:cs typeface="微软雅黑"/>
            </a:endParaRPr>
          </a:p>
        </p:txBody>
      </p:sp>
      <p:sp>
        <p:nvSpPr>
          <p:cNvPr id="37" name="object 37"/>
          <p:cNvSpPr/>
          <p:nvPr/>
        </p:nvSpPr>
        <p:spPr>
          <a:xfrm>
            <a:off x="6217920" y="4639055"/>
            <a:ext cx="5716905" cy="309880"/>
          </a:xfrm>
          <a:custGeom>
            <a:rect l="l" t="t" r="r" b="b"/>
            <a:pathLst>
              <a:path w="5716905" h="309879">
                <a:moveTo>
                  <a:pt x="5664961" y="0"/>
                </a:moveTo>
                <a:lnTo>
                  <a:pt x="51562" y="0"/>
                </a:lnTo>
                <a:lnTo>
                  <a:pt x="31503" y="4056"/>
                </a:lnTo>
                <a:lnTo>
                  <a:pt x="15112" y="15113"/>
                </a:lnTo>
                <a:lnTo>
                  <a:pt x="4056" y="31503"/>
                </a:lnTo>
                <a:lnTo>
                  <a:pt x="0" y="51562"/>
                </a:lnTo>
                <a:lnTo>
                  <a:pt x="0" y="257810"/>
                </a:lnTo>
                <a:lnTo>
                  <a:pt x="4056" y="277868"/>
                </a:lnTo>
                <a:lnTo>
                  <a:pt x="15113" y="294259"/>
                </a:lnTo>
                <a:lnTo>
                  <a:pt x="31503" y="305315"/>
                </a:lnTo>
                <a:lnTo>
                  <a:pt x="51562" y="309372"/>
                </a:lnTo>
                <a:lnTo>
                  <a:pt x="5664961" y="309372"/>
                </a:lnTo>
                <a:lnTo>
                  <a:pt x="5685020" y="305315"/>
                </a:lnTo>
                <a:lnTo>
                  <a:pt x="5701410" y="294259"/>
                </a:lnTo>
                <a:lnTo>
                  <a:pt x="5712467" y="277868"/>
                </a:lnTo>
                <a:lnTo>
                  <a:pt x="5716524" y="257810"/>
                </a:lnTo>
                <a:lnTo>
                  <a:pt x="5716524" y="51562"/>
                </a:lnTo>
                <a:lnTo>
                  <a:pt x="5712467" y="31503"/>
                </a:lnTo>
                <a:lnTo>
                  <a:pt x="5701410" y="15113"/>
                </a:lnTo>
                <a:lnTo>
                  <a:pt x="5685020" y="4056"/>
                </a:lnTo>
                <a:lnTo>
                  <a:pt x="5664961" y="0"/>
                </a:lnTo>
                <a:close/>
              </a:path>
            </a:pathLst>
          </a:custGeom>
          <a:solidFill>
            <a:srgbClr val="7E7E7E"/>
          </a:solidFill>
        </p:spPr>
        <p:txBody>
          <a:bodyPr wrap="square" lIns="0" tIns="0" rIns="0" bIns="0" rtlCol="0"/>
          <a:lstStyle/>
          <a:p/>
        </p:txBody>
      </p:sp>
      <p:sp>
        <p:nvSpPr>
          <p:cNvPr id="38" name="object 38"/>
          <p:cNvSpPr txBox="1"/>
          <p:nvPr/>
        </p:nvSpPr>
        <p:spPr>
          <a:xfrm>
            <a:off x="7543292" y="4701285"/>
            <a:ext cx="306578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四、建立体现效率、促进公平的数</a:t>
            </a:r>
            <a:r>
              <a:rPr sz="1000" b="1" spc="5">
                <a:solidFill>
                  <a:srgbClr val="FFFFFF"/>
                </a:solidFill>
                <a:latin typeface="微软雅黑"/>
                <a:cs typeface="微软雅黑"/>
              </a:rPr>
              <a:t>据</a:t>
            </a:r>
            <a:r>
              <a:rPr sz="1000" b="1" spc="-5">
                <a:solidFill>
                  <a:srgbClr val="FFFFFF"/>
                </a:solidFill>
                <a:latin typeface="微软雅黑"/>
                <a:cs typeface="微软雅黑"/>
              </a:rPr>
              <a:t>要素</a:t>
            </a:r>
            <a:r>
              <a:rPr sz="1000" b="1" spc="5">
                <a:solidFill>
                  <a:srgbClr val="FFFFFF"/>
                </a:solidFill>
                <a:latin typeface="微软雅黑"/>
                <a:cs typeface="微软雅黑"/>
              </a:rPr>
              <a:t>收</a:t>
            </a:r>
            <a:r>
              <a:rPr sz="1000" b="1" spc="-5">
                <a:solidFill>
                  <a:srgbClr val="FFFFFF"/>
                </a:solidFill>
                <a:latin typeface="微软雅黑"/>
                <a:cs typeface="微软雅黑"/>
              </a:rPr>
              <a:t>益分</a:t>
            </a:r>
            <a:r>
              <a:rPr sz="1000" b="1" spc="5">
                <a:solidFill>
                  <a:srgbClr val="FFFFFF"/>
                </a:solidFill>
                <a:latin typeface="微软雅黑"/>
                <a:cs typeface="微软雅黑"/>
              </a:rPr>
              <a:t>配</a:t>
            </a:r>
            <a:r>
              <a:rPr sz="1000" b="1" spc="-5">
                <a:solidFill>
                  <a:srgbClr val="FFFFFF"/>
                </a:solidFill>
                <a:latin typeface="微软雅黑"/>
                <a:cs typeface="微软雅黑"/>
              </a:rPr>
              <a:t>制度</a:t>
            </a:r>
            <a:endParaRPr sz="1000">
              <a:latin typeface="微软雅黑"/>
              <a:cs typeface="微软雅黑"/>
            </a:endParaRPr>
          </a:p>
        </p:txBody>
      </p:sp>
      <p:sp>
        <p:nvSpPr>
          <p:cNvPr id="39" name="object 39"/>
          <p:cNvSpPr/>
          <p:nvPr/>
        </p:nvSpPr>
        <p:spPr>
          <a:xfrm>
            <a:off x="6217920" y="5010911"/>
            <a:ext cx="2853055" cy="309880"/>
          </a:xfrm>
          <a:custGeom>
            <a:rect l="l" t="t" r="r" b="b"/>
            <a:pathLst>
              <a:path w="2853054" h="309879">
                <a:moveTo>
                  <a:pt x="2801365" y="0"/>
                </a:moveTo>
                <a:lnTo>
                  <a:pt x="51562" y="0"/>
                </a:lnTo>
                <a:lnTo>
                  <a:pt x="31503" y="4056"/>
                </a:lnTo>
                <a:lnTo>
                  <a:pt x="15112" y="15112"/>
                </a:lnTo>
                <a:lnTo>
                  <a:pt x="4056" y="31503"/>
                </a:lnTo>
                <a:lnTo>
                  <a:pt x="0" y="51562"/>
                </a:lnTo>
                <a:lnTo>
                  <a:pt x="0" y="257809"/>
                </a:lnTo>
                <a:lnTo>
                  <a:pt x="4056" y="277868"/>
                </a:lnTo>
                <a:lnTo>
                  <a:pt x="15112" y="294259"/>
                </a:lnTo>
                <a:lnTo>
                  <a:pt x="31503" y="305315"/>
                </a:lnTo>
                <a:lnTo>
                  <a:pt x="51562" y="309372"/>
                </a:lnTo>
                <a:lnTo>
                  <a:pt x="2801365" y="309372"/>
                </a:lnTo>
                <a:lnTo>
                  <a:pt x="2821424" y="305315"/>
                </a:lnTo>
                <a:lnTo>
                  <a:pt x="2837814" y="294259"/>
                </a:lnTo>
                <a:lnTo>
                  <a:pt x="2848871" y="277868"/>
                </a:lnTo>
                <a:lnTo>
                  <a:pt x="2852928" y="257809"/>
                </a:lnTo>
                <a:lnTo>
                  <a:pt x="2852928" y="51562"/>
                </a:lnTo>
                <a:lnTo>
                  <a:pt x="2848871" y="31503"/>
                </a:lnTo>
                <a:lnTo>
                  <a:pt x="2837814" y="15112"/>
                </a:lnTo>
                <a:lnTo>
                  <a:pt x="2821424" y="4056"/>
                </a:lnTo>
                <a:lnTo>
                  <a:pt x="2801365" y="0"/>
                </a:lnTo>
                <a:close/>
              </a:path>
            </a:pathLst>
          </a:custGeom>
          <a:solidFill>
            <a:srgbClr val="4EB9DC"/>
          </a:solidFill>
        </p:spPr>
        <p:txBody>
          <a:bodyPr wrap="square" lIns="0" tIns="0" rIns="0" bIns="0" rtlCol="0"/>
          <a:lstStyle/>
          <a:p/>
        </p:txBody>
      </p:sp>
      <p:sp>
        <p:nvSpPr>
          <p:cNvPr id="40" name="object 40"/>
          <p:cNvSpPr txBox="1"/>
          <p:nvPr/>
        </p:nvSpPr>
        <p:spPr>
          <a:xfrm>
            <a:off x="6319265" y="5088127"/>
            <a:ext cx="2649855" cy="147955"/>
          </a:xfrm>
          <a:prstGeom prst="rect">
            <a:avLst/>
          </a:prstGeom>
        </p:spPr>
        <p:txBody>
          <a:bodyPr vert="horz" wrap="square" lIns="0" tIns="12700" rIns="0" bIns="0" rtlCol="0">
            <a:spAutoFit/>
          </a:bodyPr>
          <a:lstStyle/>
          <a:p>
            <a:pPr marL="12700">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十二</a:t>
            </a:r>
            <a:r>
              <a:rPr sz="800" b="1" spc="-5">
                <a:solidFill>
                  <a:srgbClr val="FFFFFF"/>
                </a:solidFill>
                <a:latin typeface="微软雅黑"/>
                <a:cs typeface="微软雅黑"/>
              </a:rPr>
              <a:t>)</a:t>
            </a:r>
            <a:r>
              <a:rPr sz="800" b="1">
                <a:solidFill>
                  <a:srgbClr val="FFFFFF"/>
                </a:solidFill>
                <a:latin typeface="微软雅黑"/>
                <a:cs typeface="微软雅黑"/>
              </a:rPr>
              <a:t>健全数据要素由市</a:t>
            </a:r>
            <a:r>
              <a:rPr sz="800" b="1" spc="-15">
                <a:solidFill>
                  <a:srgbClr val="FFFFFF"/>
                </a:solidFill>
                <a:latin typeface="微软雅黑"/>
                <a:cs typeface="微软雅黑"/>
              </a:rPr>
              <a:t>场</a:t>
            </a:r>
            <a:r>
              <a:rPr sz="800" b="1">
                <a:solidFill>
                  <a:srgbClr val="FFFFFF"/>
                </a:solidFill>
                <a:latin typeface="微软雅黑"/>
                <a:cs typeface="微软雅黑"/>
              </a:rPr>
              <a:t>评价</a:t>
            </a:r>
            <a:r>
              <a:rPr sz="800" b="1" spc="-15">
                <a:solidFill>
                  <a:srgbClr val="FFFFFF"/>
                </a:solidFill>
                <a:latin typeface="微软雅黑"/>
                <a:cs typeface="微软雅黑"/>
              </a:rPr>
              <a:t>贡</a:t>
            </a:r>
            <a:r>
              <a:rPr sz="800" b="1">
                <a:solidFill>
                  <a:srgbClr val="FFFFFF"/>
                </a:solidFill>
                <a:latin typeface="微软雅黑"/>
                <a:cs typeface="微软雅黑"/>
              </a:rPr>
              <a:t>献、</a:t>
            </a:r>
            <a:r>
              <a:rPr sz="800" b="1" spc="-15">
                <a:solidFill>
                  <a:srgbClr val="FFFFFF"/>
                </a:solidFill>
                <a:latin typeface="微软雅黑"/>
                <a:cs typeface="微软雅黑"/>
              </a:rPr>
              <a:t>按</a:t>
            </a:r>
            <a:r>
              <a:rPr sz="800" b="1">
                <a:solidFill>
                  <a:srgbClr val="FFFFFF"/>
                </a:solidFill>
                <a:latin typeface="微软雅黑"/>
                <a:cs typeface="微软雅黑"/>
              </a:rPr>
              <a:t>贡献</a:t>
            </a:r>
            <a:r>
              <a:rPr sz="800" b="1" spc="-15">
                <a:solidFill>
                  <a:srgbClr val="FFFFFF"/>
                </a:solidFill>
                <a:latin typeface="微软雅黑"/>
                <a:cs typeface="微软雅黑"/>
              </a:rPr>
              <a:t>决</a:t>
            </a:r>
            <a:r>
              <a:rPr sz="800" b="1">
                <a:solidFill>
                  <a:srgbClr val="FFFFFF"/>
                </a:solidFill>
                <a:latin typeface="微软雅黑"/>
                <a:cs typeface="微软雅黑"/>
              </a:rPr>
              <a:t>定报</a:t>
            </a:r>
            <a:r>
              <a:rPr sz="800" b="1" spc="-15">
                <a:solidFill>
                  <a:srgbClr val="FFFFFF"/>
                </a:solidFill>
                <a:latin typeface="微软雅黑"/>
                <a:cs typeface="微软雅黑"/>
              </a:rPr>
              <a:t>酬</a:t>
            </a:r>
            <a:r>
              <a:rPr sz="800" b="1">
                <a:solidFill>
                  <a:srgbClr val="FFFFFF"/>
                </a:solidFill>
                <a:latin typeface="微软雅黑"/>
                <a:cs typeface="微软雅黑"/>
              </a:rPr>
              <a:t>机制</a:t>
            </a:r>
            <a:endParaRPr sz="800">
              <a:latin typeface="微软雅黑"/>
              <a:cs typeface="微软雅黑"/>
            </a:endParaRPr>
          </a:p>
        </p:txBody>
      </p:sp>
      <p:sp>
        <p:nvSpPr>
          <p:cNvPr id="41" name="object 41"/>
          <p:cNvSpPr/>
          <p:nvPr/>
        </p:nvSpPr>
        <p:spPr>
          <a:xfrm>
            <a:off x="9081516" y="5010911"/>
            <a:ext cx="2853055" cy="309880"/>
          </a:xfrm>
          <a:custGeom>
            <a:rect l="l" t="t" r="r" b="b"/>
            <a:pathLst>
              <a:path w="2853054" h="309879">
                <a:moveTo>
                  <a:pt x="2801365" y="0"/>
                </a:moveTo>
                <a:lnTo>
                  <a:pt x="51561" y="0"/>
                </a:lnTo>
                <a:lnTo>
                  <a:pt x="31503" y="4056"/>
                </a:lnTo>
                <a:lnTo>
                  <a:pt x="15113" y="15112"/>
                </a:lnTo>
                <a:lnTo>
                  <a:pt x="4056" y="31503"/>
                </a:lnTo>
                <a:lnTo>
                  <a:pt x="0" y="51562"/>
                </a:lnTo>
                <a:lnTo>
                  <a:pt x="0" y="257809"/>
                </a:lnTo>
                <a:lnTo>
                  <a:pt x="4056" y="277868"/>
                </a:lnTo>
                <a:lnTo>
                  <a:pt x="15112" y="294259"/>
                </a:lnTo>
                <a:lnTo>
                  <a:pt x="31503" y="305315"/>
                </a:lnTo>
                <a:lnTo>
                  <a:pt x="51561" y="309372"/>
                </a:lnTo>
                <a:lnTo>
                  <a:pt x="2801365" y="309372"/>
                </a:lnTo>
                <a:lnTo>
                  <a:pt x="2821424" y="305315"/>
                </a:lnTo>
                <a:lnTo>
                  <a:pt x="2837814" y="294259"/>
                </a:lnTo>
                <a:lnTo>
                  <a:pt x="2848871" y="277868"/>
                </a:lnTo>
                <a:lnTo>
                  <a:pt x="2852928" y="257809"/>
                </a:lnTo>
                <a:lnTo>
                  <a:pt x="2852928" y="51562"/>
                </a:lnTo>
                <a:lnTo>
                  <a:pt x="2848871" y="31503"/>
                </a:lnTo>
                <a:lnTo>
                  <a:pt x="2837814" y="15112"/>
                </a:lnTo>
                <a:lnTo>
                  <a:pt x="2821424" y="4056"/>
                </a:lnTo>
                <a:lnTo>
                  <a:pt x="2801365" y="0"/>
                </a:lnTo>
                <a:close/>
              </a:path>
            </a:pathLst>
          </a:custGeom>
          <a:solidFill>
            <a:srgbClr val="4EB9DC"/>
          </a:solidFill>
        </p:spPr>
        <p:txBody>
          <a:bodyPr wrap="square" lIns="0" tIns="0" rIns="0" bIns="0" rtlCol="0"/>
          <a:lstStyle/>
          <a:p/>
        </p:txBody>
      </p:sp>
      <p:sp>
        <p:nvSpPr>
          <p:cNvPr id="42" name="object 42"/>
          <p:cNvSpPr txBox="1"/>
          <p:nvPr/>
        </p:nvSpPr>
        <p:spPr>
          <a:xfrm>
            <a:off x="9177019" y="5088127"/>
            <a:ext cx="2649855" cy="147955"/>
          </a:xfrm>
          <a:prstGeom prst="rect">
            <a:avLst/>
          </a:prstGeom>
        </p:spPr>
        <p:txBody>
          <a:bodyPr vert="horz" wrap="square" lIns="0" tIns="12700" rIns="0" bIns="0" rtlCol="0">
            <a:spAutoFit/>
          </a:bodyPr>
          <a:lstStyle/>
          <a:p>
            <a:pPr marL="12700">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十三</a:t>
            </a:r>
            <a:r>
              <a:rPr sz="800" b="1" spc="-5">
                <a:solidFill>
                  <a:srgbClr val="FFFFFF"/>
                </a:solidFill>
                <a:latin typeface="微软雅黑"/>
                <a:cs typeface="微软雅黑"/>
              </a:rPr>
              <a:t>)</a:t>
            </a:r>
            <a:r>
              <a:rPr sz="800" b="1">
                <a:solidFill>
                  <a:srgbClr val="FFFFFF"/>
                </a:solidFill>
                <a:latin typeface="微软雅黑"/>
                <a:cs typeface="微软雅黑"/>
              </a:rPr>
              <a:t>更好发挥政府在数</a:t>
            </a:r>
            <a:r>
              <a:rPr sz="800" b="1" spc="-15">
                <a:solidFill>
                  <a:srgbClr val="FFFFFF"/>
                </a:solidFill>
                <a:latin typeface="微软雅黑"/>
                <a:cs typeface="微软雅黑"/>
              </a:rPr>
              <a:t>据</a:t>
            </a:r>
            <a:r>
              <a:rPr sz="800" b="1">
                <a:solidFill>
                  <a:srgbClr val="FFFFFF"/>
                </a:solidFill>
                <a:latin typeface="微软雅黑"/>
                <a:cs typeface="微软雅黑"/>
              </a:rPr>
              <a:t>要素</a:t>
            </a:r>
            <a:r>
              <a:rPr sz="800" b="1" spc="-15">
                <a:solidFill>
                  <a:srgbClr val="FFFFFF"/>
                </a:solidFill>
                <a:latin typeface="微软雅黑"/>
                <a:cs typeface="微软雅黑"/>
              </a:rPr>
              <a:t>收</a:t>
            </a:r>
            <a:r>
              <a:rPr sz="800" b="1">
                <a:solidFill>
                  <a:srgbClr val="FFFFFF"/>
                </a:solidFill>
                <a:latin typeface="微软雅黑"/>
                <a:cs typeface="微软雅黑"/>
              </a:rPr>
              <a:t>益分</a:t>
            </a:r>
            <a:r>
              <a:rPr sz="800" b="1" spc="-15">
                <a:solidFill>
                  <a:srgbClr val="FFFFFF"/>
                </a:solidFill>
                <a:latin typeface="微软雅黑"/>
                <a:cs typeface="微软雅黑"/>
              </a:rPr>
              <a:t>配</a:t>
            </a:r>
            <a:r>
              <a:rPr sz="800" b="1">
                <a:solidFill>
                  <a:srgbClr val="FFFFFF"/>
                </a:solidFill>
                <a:latin typeface="微软雅黑"/>
                <a:cs typeface="微软雅黑"/>
              </a:rPr>
              <a:t>中的</a:t>
            </a:r>
            <a:r>
              <a:rPr sz="800" b="1" spc="-15">
                <a:solidFill>
                  <a:srgbClr val="FFFFFF"/>
                </a:solidFill>
                <a:latin typeface="微软雅黑"/>
                <a:cs typeface="微软雅黑"/>
              </a:rPr>
              <a:t>引</a:t>
            </a:r>
            <a:r>
              <a:rPr sz="800" b="1">
                <a:solidFill>
                  <a:srgbClr val="FFFFFF"/>
                </a:solidFill>
                <a:latin typeface="微软雅黑"/>
                <a:cs typeface="微软雅黑"/>
              </a:rPr>
              <a:t>导调</a:t>
            </a:r>
            <a:r>
              <a:rPr sz="800" b="1" spc="-15">
                <a:solidFill>
                  <a:srgbClr val="FFFFFF"/>
                </a:solidFill>
                <a:latin typeface="微软雅黑"/>
                <a:cs typeface="微软雅黑"/>
              </a:rPr>
              <a:t>节</a:t>
            </a:r>
            <a:r>
              <a:rPr sz="800" b="1">
                <a:solidFill>
                  <a:srgbClr val="FFFFFF"/>
                </a:solidFill>
                <a:latin typeface="微软雅黑"/>
                <a:cs typeface="微软雅黑"/>
              </a:rPr>
              <a:t>作用</a:t>
            </a:r>
            <a:endParaRPr sz="800">
              <a:latin typeface="微软雅黑"/>
              <a:cs typeface="微软雅黑"/>
            </a:endParaRPr>
          </a:p>
        </p:txBody>
      </p:sp>
      <p:sp>
        <p:nvSpPr>
          <p:cNvPr id="43" name="object 43"/>
          <p:cNvSpPr/>
          <p:nvPr/>
        </p:nvSpPr>
        <p:spPr>
          <a:xfrm>
            <a:off x="6217920" y="5381244"/>
            <a:ext cx="5716905" cy="309880"/>
          </a:xfrm>
          <a:custGeom>
            <a:rect l="l" t="t" r="r" b="b"/>
            <a:pathLst>
              <a:path w="5716905" h="309879">
                <a:moveTo>
                  <a:pt x="5664961" y="0"/>
                </a:moveTo>
                <a:lnTo>
                  <a:pt x="51562" y="0"/>
                </a:lnTo>
                <a:lnTo>
                  <a:pt x="31503" y="4056"/>
                </a:lnTo>
                <a:lnTo>
                  <a:pt x="15112" y="15112"/>
                </a:lnTo>
                <a:lnTo>
                  <a:pt x="4056" y="31503"/>
                </a:lnTo>
                <a:lnTo>
                  <a:pt x="0" y="51561"/>
                </a:lnTo>
                <a:lnTo>
                  <a:pt x="0" y="257809"/>
                </a:lnTo>
                <a:lnTo>
                  <a:pt x="4056" y="277878"/>
                </a:lnTo>
                <a:lnTo>
                  <a:pt x="15112" y="294268"/>
                </a:lnTo>
                <a:lnTo>
                  <a:pt x="31503" y="305319"/>
                </a:lnTo>
                <a:lnTo>
                  <a:pt x="51562" y="309371"/>
                </a:lnTo>
                <a:lnTo>
                  <a:pt x="5664961" y="309371"/>
                </a:lnTo>
                <a:lnTo>
                  <a:pt x="5685020" y="305319"/>
                </a:lnTo>
                <a:lnTo>
                  <a:pt x="5701410" y="294268"/>
                </a:lnTo>
                <a:lnTo>
                  <a:pt x="5712467" y="277878"/>
                </a:lnTo>
                <a:lnTo>
                  <a:pt x="5716524" y="257809"/>
                </a:lnTo>
                <a:lnTo>
                  <a:pt x="5716524" y="51561"/>
                </a:lnTo>
                <a:lnTo>
                  <a:pt x="5712467" y="31503"/>
                </a:lnTo>
                <a:lnTo>
                  <a:pt x="5701410" y="15112"/>
                </a:lnTo>
                <a:lnTo>
                  <a:pt x="5685020" y="4056"/>
                </a:lnTo>
                <a:lnTo>
                  <a:pt x="5664961" y="0"/>
                </a:lnTo>
                <a:close/>
              </a:path>
            </a:pathLst>
          </a:custGeom>
          <a:solidFill>
            <a:srgbClr val="7E7E7E"/>
          </a:solidFill>
        </p:spPr>
        <p:txBody>
          <a:bodyPr wrap="square" lIns="0" tIns="0" rIns="0" bIns="0" rtlCol="0"/>
          <a:lstStyle/>
          <a:p/>
        </p:txBody>
      </p:sp>
      <p:sp>
        <p:nvSpPr>
          <p:cNvPr id="44" name="object 44"/>
          <p:cNvSpPr txBox="1"/>
          <p:nvPr/>
        </p:nvSpPr>
        <p:spPr>
          <a:xfrm>
            <a:off x="7671307" y="5444490"/>
            <a:ext cx="281114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五、建立安全可控、弹性包容的数</a:t>
            </a:r>
            <a:r>
              <a:rPr sz="1000" b="1" spc="5">
                <a:solidFill>
                  <a:srgbClr val="FFFFFF"/>
                </a:solidFill>
                <a:latin typeface="微软雅黑"/>
                <a:cs typeface="微软雅黑"/>
              </a:rPr>
              <a:t>据</a:t>
            </a:r>
            <a:r>
              <a:rPr sz="1000" b="1" spc="-5">
                <a:solidFill>
                  <a:srgbClr val="FFFFFF"/>
                </a:solidFill>
                <a:latin typeface="微软雅黑"/>
                <a:cs typeface="微软雅黑"/>
              </a:rPr>
              <a:t>要素</a:t>
            </a:r>
            <a:r>
              <a:rPr sz="1000" b="1" spc="5">
                <a:solidFill>
                  <a:srgbClr val="FFFFFF"/>
                </a:solidFill>
                <a:latin typeface="微软雅黑"/>
                <a:cs typeface="微软雅黑"/>
              </a:rPr>
              <a:t>冶</a:t>
            </a:r>
            <a:r>
              <a:rPr sz="1000" b="1" spc="-5">
                <a:solidFill>
                  <a:srgbClr val="FFFFFF"/>
                </a:solidFill>
                <a:latin typeface="微软雅黑"/>
                <a:cs typeface="微软雅黑"/>
              </a:rPr>
              <a:t>理制度</a:t>
            </a:r>
            <a:endParaRPr sz="1000">
              <a:latin typeface="微软雅黑"/>
              <a:cs typeface="微软雅黑"/>
            </a:endParaRPr>
          </a:p>
        </p:txBody>
      </p:sp>
      <p:sp>
        <p:nvSpPr>
          <p:cNvPr id="45" name="object 45"/>
          <p:cNvSpPr/>
          <p:nvPr/>
        </p:nvSpPr>
        <p:spPr>
          <a:xfrm>
            <a:off x="6222491" y="5753100"/>
            <a:ext cx="1548765" cy="309880"/>
          </a:xfrm>
          <a:custGeom>
            <a:rect l="l" t="t" r="r" b="b"/>
            <a:pathLst>
              <a:path w="1548765" h="309879">
                <a:moveTo>
                  <a:pt x="1496822" y="0"/>
                </a:moveTo>
                <a:lnTo>
                  <a:pt x="51562" y="0"/>
                </a:lnTo>
                <a:lnTo>
                  <a:pt x="31503" y="4052"/>
                </a:lnTo>
                <a:lnTo>
                  <a:pt x="15112" y="15103"/>
                </a:lnTo>
                <a:lnTo>
                  <a:pt x="4056" y="31493"/>
                </a:lnTo>
                <a:lnTo>
                  <a:pt x="0" y="51562"/>
                </a:lnTo>
                <a:lnTo>
                  <a:pt x="0" y="257809"/>
                </a:lnTo>
                <a:lnTo>
                  <a:pt x="4056" y="277878"/>
                </a:lnTo>
                <a:lnTo>
                  <a:pt x="15112" y="294268"/>
                </a:lnTo>
                <a:lnTo>
                  <a:pt x="31503" y="305319"/>
                </a:lnTo>
                <a:lnTo>
                  <a:pt x="51562" y="309372"/>
                </a:lnTo>
                <a:lnTo>
                  <a:pt x="1496822" y="309372"/>
                </a:lnTo>
                <a:lnTo>
                  <a:pt x="1516880" y="305319"/>
                </a:lnTo>
                <a:lnTo>
                  <a:pt x="1533270" y="294268"/>
                </a:lnTo>
                <a:lnTo>
                  <a:pt x="1544327" y="277878"/>
                </a:lnTo>
                <a:lnTo>
                  <a:pt x="1548384" y="257809"/>
                </a:lnTo>
                <a:lnTo>
                  <a:pt x="1548384" y="51562"/>
                </a:lnTo>
                <a:lnTo>
                  <a:pt x="1544327" y="31493"/>
                </a:lnTo>
                <a:lnTo>
                  <a:pt x="1533270" y="15103"/>
                </a:lnTo>
                <a:lnTo>
                  <a:pt x="1516880" y="4052"/>
                </a:lnTo>
                <a:lnTo>
                  <a:pt x="1496822" y="0"/>
                </a:lnTo>
                <a:close/>
              </a:path>
            </a:pathLst>
          </a:custGeom>
          <a:solidFill>
            <a:srgbClr val="4EB9DC"/>
          </a:solidFill>
        </p:spPr>
        <p:txBody>
          <a:bodyPr wrap="square" lIns="0" tIns="0" rIns="0" bIns="0" rtlCol="0"/>
          <a:lstStyle/>
          <a:p/>
        </p:txBody>
      </p:sp>
      <p:sp>
        <p:nvSpPr>
          <p:cNvPr id="46" name="object 46"/>
          <p:cNvSpPr/>
          <p:nvPr/>
        </p:nvSpPr>
        <p:spPr>
          <a:xfrm>
            <a:off x="7778495" y="5753100"/>
            <a:ext cx="1705610" cy="309880"/>
          </a:xfrm>
          <a:custGeom>
            <a:rect l="l" t="t" r="r" b="b"/>
            <a:pathLst>
              <a:path w="1705607" h="309879">
                <a:moveTo>
                  <a:pt x="1653794" y="0"/>
                </a:moveTo>
                <a:lnTo>
                  <a:pt x="51561" y="0"/>
                </a:lnTo>
                <a:lnTo>
                  <a:pt x="31503" y="4052"/>
                </a:lnTo>
                <a:lnTo>
                  <a:pt x="15113" y="15103"/>
                </a:lnTo>
                <a:lnTo>
                  <a:pt x="4056" y="31493"/>
                </a:lnTo>
                <a:lnTo>
                  <a:pt x="0" y="51562"/>
                </a:lnTo>
                <a:lnTo>
                  <a:pt x="0" y="257809"/>
                </a:lnTo>
                <a:lnTo>
                  <a:pt x="4056" y="277878"/>
                </a:lnTo>
                <a:lnTo>
                  <a:pt x="15112" y="294268"/>
                </a:lnTo>
                <a:lnTo>
                  <a:pt x="31503" y="305319"/>
                </a:lnTo>
                <a:lnTo>
                  <a:pt x="51561" y="309372"/>
                </a:lnTo>
                <a:lnTo>
                  <a:pt x="1653794" y="309372"/>
                </a:lnTo>
                <a:lnTo>
                  <a:pt x="1673852" y="305319"/>
                </a:lnTo>
                <a:lnTo>
                  <a:pt x="1690242" y="294268"/>
                </a:lnTo>
                <a:lnTo>
                  <a:pt x="1701299" y="277878"/>
                </a:lnTo>
                <a:lnTo>
                  <a:pt x="1705355" y="257809"/>
                </a:lnTo>
                <a:lnTo>
                  <a:pt x="1705355" y="51562"/>
                </a:lnTo>
                <a:lnTo>
                  <a:pt x="1701299" y="31493"/>
                </a:lnTo>
                <a:lnTo>
                  <a:pt x="1690243" y="15103"/>
                </a:lnTo>
                <a:lnTo>
                  <a:pt x="1673852" y="4052"/>
                </a:lnTo>
                <a:lnTo>
                  <a:pt x="1653794" y="0"/>
                </a:lnTo>
                <a:close/>
              </a:path>
            </a:pathLst>
          </a:custGeom>
          <a:solidFill>
            <a:srgbClr val="4EB9DC"/>
          </a:solidFill>
        </p:spPr>
        <p:txBody>
          <a:bodyPr wrap="square" lIns="0" tIns="0" rIns="0" bIns="0" rtlCol="0"/>
          <a:lstStyle/>
          <a:p/>
        </p:txBody>
      </p:sp>
      <p:sp>
        <p:nvSpPr>
          <p:cNvPr id="47" name="object 47"/>
          <p:cNvSpPr txBox="1"/>
          <p:nvPr/>
        </p:nvSpPr>
        <p:spPr>
          <a:xfrm>
            <a:off x="6317741" y="5831230"/>
            <a:ext cx="3029585" cy="147955"/>
          </a:xfrm>
          <a:prstGeom prst="rect">
            <a:avLst/>
          </a:prstGeom>
        </p:spPr>
        <p:txBody>
          <a:bodyPr vert="horz" wrap="square" lIns="0" tIns="12700" rIns="0" bIns="0" rtlCol="0">
            <a:spAutoFit/>
          </a:bodyPr>
          <a:lstStyle/>
          <a:p>
            <a:pPr marL="12700">
              <a:lnSpc>
                <a:spcPct val="100000"/>
              </a:lnSpc>
              <a:spcBef>
                <a:spcPts val="100"/>
              </a:spcBef>
              <a:tabLst>
                <a:tab pos="1610995"/>
              </a:tabLst>
            </a:pPr>
            <a:r>
              <a:rPr sz="800" b="1" spc="-5">
                <a:solidFill>
                  <a:srgbClr val="FFFFFF"/>
                </a:solidFill>
                <a:latin typeface="微软雅黑"/>
                <a:cs typeface="微软雅黑"/>
              </a:rPr>
              <a:t>(</a:t>
            </a:r>
            <a:r>
              <a:rPr sz="800" b="1">
                <a:solidFill>
                  <a:srgbClr val="FFFFFF"/>
                </a:solidFill>
                <a:latin typeface="微软雅黑"/>
                <a:cs typeface="微软雅黑"/>
              </a:rPr>
              <a:t>十四)</a:t>
            </a:r>
            <a:r>
              <a:rPr sz="800" b="1" spc="-5">
                <a:solidFill>
                  <a:srgbClr val="FFFFFF"/>
                </a:solidFill>
                <a:latin typeface="微软雅黑"/>
                <a:cs typeface="微软雅黑"/>
              </a:rPr>
              <a:t> </a:t>
            </a:r>
            <a:r>
              <a:rPr sz="800" b="1">
                <a:solidFill>
                  <a:srgbClr val="FFFFFF"/>
                </a:solidFill>
                <a:latin typeface="微软雅黑"/>
                <a:cs typeface="微软雅黑"/>
              </a:rPr>
              <a:t>创新政府数据治理机制	</a:t>
            </a:r>
            <a:r>
              <a:rPr sz="800" b="1" spc="-5">
                <a:solidFill>
                  <a:srgbClr val="FFFFFF"/>
                </a:solidFill>
                <a:latin typeface="微软雅黑"/>
                <a:cs typeface="微软雅黑"/>
              </a:rPr>
              <a:t>(</a:t>
            </a:r>
            <a:r>
              <a:rPr sz="800" b="1">
                <a:solidFill>
                  <a:srgbClr val="FFFFFF"/>
                </a:solidFill>
                <a:latin typeface="微软雅黑"/>
                <a:cs typeface="微软雅黑"/>
              </a:rPr>
              <a:t>十五</a:t>
            </a:r>
            <a:r>
              <a:rPr sz="800" b="1" spc="-5">
                <a:solidFill>
                  <a:srgbClr val="FFFFFF"/>
                </a:solidFill>
                <a:latin typeface="微软雅黑"/>
                <a:cs typeface="微软雅黑"/>
              </a:rPr>
              <a:t>)</a:t>
            </a:r>
            <a:r>
              <a:rPr sz="800" b="1">
                <a:solidFill>
                  <a:srgbClr val="FFFFFF"/>
                </a:solidFill>
                <a:latin typeface="微软雅黑"/>
                <a:cs typeface="微软雅黑"/>
              </a:rPr>
              <a:t>压实企业的数据治</a:t>
            </a:r>
            <a:r>
              <a:rPr sz="800" b="1" spc="-15">
                <a:solidFill>
                  <a:srgbClr val="FFFFFF"/>
                </a:solidFill>
                <a:latin typeface="微软雅黑"/>
                <a:cs typeface="微软雅黑"/>
              </a:rPr>
              <a:t>理</a:t>
            </a:r>
            <a:r>
              <a:rPr sz="800" b="1">
                <a:solidFill>
                  <a:srgbClr val="FFFFFF"/>
                </a:solidFill>
                <a:latin typeface="微软雅黑"/>
                <a:cs typeface="微软雅黑"/>
              </a:rPr>
              <a:t>责任</a:t>
            </a:r>
            <a:endParaRPr sz="800">
              <a:latin typeface="微软雅黑"/>
              <a:cs typeface="微软雅黑"/>
            </a:endParaRPr>
          </a:p>
        </p:txBody>
      </p:sp>
      <p:sp>
        <p:nvSpPr>
          <p:cNvPr id="48" name="object 48"/>
          <p:cNvSpPr/>
          <p:nvPr/>
        </p:nvSpPr>
        <p:spPr>
          <a:xfrm>
            <a:off x="9492995" y="5753100"/>
            <a:ext cx="2441575" cy="309880"/>
          </a:xfrm>
          <a:custGeom>
            <a:rect l="l" t="t" r="r" b="b"/>
            <a:pathLst>
              <a:path w="2441575" h="309879">
                <a:moveTo>
                  <a:pt x="2389885" y="0"/>
                </a:moveTo>
                <a:lnTo>
                  <a:pt x="51561" y="0"/>
                </a:lnTo>
                <a:lnTo>
                  <a:pt x="31503" y="4052"/>
                </a:lnTo>
                <a:lnTo>
                  <a:pt x="15113" y="15103"/>
                </a:lnTo>
                <a:lnTo>
                  <a:pt x="4056" y="31493"/>
                </a:lnTo>
                <a:lnTo>
                  <a:pt x="0" y="51562"/>
                </a:lnTo>
                <a:lnTo>
                  <a:pt x="0" y="257809"/>
                </a:lnTo>
                <a:lnTo>
                  <a:pt x="4056" y="277878"/>
                </a:lnTo>
                <a:lnTo>
                  <a:pt x="15112" y="294268"/>
                </a:lnTo>
                <a:lnTo>
                  <a:pt x="31503" y="305319"/>
                </a:lnTo>
                <a:lnTo>
                  <a:pt x="51561" y="309372"/>
                </a:lnTo>
                <a:lnTo>
                  <a:pt x="2389885" y="309372"/>
                </a:lnTo>
                <a:lnTo>
                  <a:pt x="2409944" y="305319"/>
                </a:lnTo>
                <a:lnTo>
                  <a:pt x="2426334" y="294268"/>
                </a:lnTo>
                <a:lnTo>
                  <a:pt x="2437391" y="277878"/>
                </a:lnTo>
                <a:lnTo>
                  <a:pt x="2441448" y="257809"/>
                </a:lnTo>
                <a:lnTo>
                  <a:pt x="2441448" y="51562"/>
                </a:lnTo>
                <a:lnTo>
                  <a:pt x="2437391" y="31493"/>
                </a:lnTo>
                <a:lnTo>
                  <a:pt x="2426334" y="15103"/>
                </a:lnTo>
                <a:lnTo>
                  <a:pt x="2409944" y="4052"/>
                </a:lnTo>
                <a:lnTo>
                  <a:pt x="2389885" y="0"/>
                </a:lnTo>
                <a:close/>
              </a:path>
            </a:pathLst>
          </a:custGeom>
          <a:solidFill>
            <a:srgbClr val="4EB9DC"/>
          </a:solidFill>
        </p:spPr>
        <p:txBody>
          <a:bodyPr wrap="square" lIns="0" tIns="0" rIns="0" bIns="0" rtlCol="0"/>
          <a:lstStyle/>
          <a:p/>
        </p:txBody>
      </p:sp>
      <p:sp>
        <p:nvSpPr>
          <p:cNvPr id="49" name="object 49"/>
          <p:cNvSpPr txBox="1"/>
          <p:nvPr/>
        </p:nvSpPr>
        <p:spPr>
          <a:xfrm>
            <a:off x="9593071" y="5831230"/>
            <a:ext cx="2242820" cy="147955"/>
          </a:xfrm>
          <a:prstGeom prst="rect">
            <a:avLst/>
          </a:prstGeom>
        </p:spPr>
        <p:txBody>
          <a:bodyPr vert="horz" wrap="square" lIns="0" tIns="12700" rIns="0" bIns="0" rtlCol="0">
            <a:spAutoFit/>
          </a:bodyPr>
          <a:lstStyle/>
          <a:p>
            <a:pPr marL="12700">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十六</a:t>
            </a:r>
            <a:r>
              <a:rPr sz="800" b="1" spc="-5">
                <a:solidFill>
                  <a:srgbClr val="FFFFFF"/>
                </a:solidFill>
                <a:latin typeface="微软雅黑"/>
                <a:cs typeface="微软雅黑"/>
              </a:rPr>
              <a:t>)</a:t>
            </a:r>
            <a:r>
              <a:rPr sz="800" b="1">
                <a:solidFill>
                  <a:srgbClr val="FFFFFF"/>
                </a:solidFill>
                <a:latin typeface="微软雅黑"/>
                <a:cs typeface="微软雅黑"/>
              </a:rPr>
              <a:t>充分发挥社会力量</a:t>
            </a:r>
            <a:r>
              <a:rPr sz="800" b="1" spc="-15">
                <a:solidFill>
                  <a:srgbClr val="FFFFFF"/>
                </a:solidFill>
                <a:latin typeface="微软雅黑"/>
                <a:cs typeface="微软雅黑"/>
              </a:rPr>
              <a:t>多</a:t>
            </a:r>
            <a:r>
              <a:rPr sz="800" b="1">
                <a:solidFill>
                  <a:srgbClr val="FFFFFF"/>
                </a:solidFill>
                <a:latin typeface="微软雅黑"/>
                <a:cs typeface="微软雅黑"/>
              </a:rPr>
              <a:t>方参</a:t>
            </a:r>
            <a:r>
              <a:rPr sz="800" b="1" spc="-15">
                <a:solidFill>
                  <a:srgbClr val="FFFFFF"/>
                </a:solidFill>
                <a:latin typeface="微软雅黑"/>
                <a:cs typeface="微软雅黑"/>
              </a:rPr>
              <a:t>与</a:t>
            </a:r>
            <a:r>
              <a:rPr sz="800" b="1">
                <a:solidFill>
                  <a:srgbClr val="FFFFFF"/>
                </a:solidFill>
                <a:latin typeface="微软雅黑"/>
                <a:cs typeface="微软雅黑"/>
              </a:rPr>
              <a:t>的协</a:t>
            </a:r>
            <a:r>
              <a:rPr sz="800" b="1" spc="-15">
                <a:solidFill>
                  <a:srgbClr val="FFFFFF"/>
                </a:solidFill>
                <a:latin typeface="微软雅黑"/>
                <a:cs typeface="微软雅黑"/>
              </a:rPr>
              <a:t>同</a:t>
            </a:r>
            <a:r>
              <a:rPr sz="800" b="1">
                <a:solidFill>
                  <a:srgbClr val="FFFFFF"/>
                </a:solidFill>
                <a:latin typeface="微软雅黑"/>
                <a:cs typeface="微软雅黑"/>
              </a:rPr>
              <a:t>治理</a:t>
            </a:r>
            <a:r>
              <a:rPr sz="800" b="1" spc="-15">
                <a:solidFill>
                  <a:srgbClr val="FFFFFF"/>
                </a:solidFill>
                <a:latin typeface="微软雅黑"/>
                <a:cs typeface="微软雅黑"/>
              </a:rPr>
              <a:t>作</a:t>
            </a:r>
            <a:r>
              <a:rPr sz="800" b="1">
                <a:solidFill>
                  <a:srgbClr val="FFFFFF"/>
                </a:solidFill>
                <a:latin typeface="微软雅黑"/>
                <a:cs typeface="微软雅黑"/>
              </a:rPr>
              <a:t>用</a:t>
            </a:r>
            <a:endParaRPr sz="800">
              <a:latin typeface="微软雅黑"/>
              <a:cs typeface="微软雅黑"/>
            </a:endParaRPr>
          </a:p>
        </p:txBody>
      </p:sp>
      <p:sp>
        <p:nvSpPr>
          <p:cNvPr id="50" name="object 50"/>
          <p:cNvSpPr/>
          <p:nvPr/>
        </p:nvSpPr>
        <p:spPr>
          <a:xfrm>
            <a:off x="6217920" y="6124955"/>
            <a:ext cx="1047115" cy="309880"/>
          </a:xfrm>
          <a:custGeom>
            <a:rect l="l" t="t" r="r" b="b"/>
            <a:pathLst>
              <a:path w="1047115" h="309879">
                <a:moveTo>
                  <a:pt x="995426" y="0"/>
                </a:moveTo>
                <a:lnTo>
                  <a:pt x="51562" y="0"/>
                </a:lnTo>
                <a:lnTo>
                  <a:pt x="31503" y="4052"/>
                </a:lnTo>
                <a:lnTo>
                  <a:pt x="15112" y="15103"/>
                </a:lnTo>
                <a:lnTo>
                  <a:pt x="4056" y="31493"/>
                </a:lnTo>
                <a:lnTo>
                  <a:pt x="0" y="51562"/>
                </a:lnTo>
                <a:lnTo>
                  <a:pt x="0" y="257810"/>
                </a:lnTo>
                <a:lnTo>
                  <a:pt x="4056" y="277878"/>
                </a:lnTo>
                <a:lnTo>
                  <a:pt x="15112" y="294268"/>
                </a:lnTo>
                <a:lnTo>
                  <a:pt x="31503" y="305319"/>
                </a:lnTo>
                <a:lnTo>
                  <a:pt x="51562" y="309372"/>
                </a:lnTo>
                <a:lnTo>
                  <a:pt x="995426" y="309372"/>
                </a:lnTo>
                <a:lnTo>
                  <a:pt x="1015484" y="305319"/>
                </a:lnTo>
                <a:lnTo>
                  <a:pt x="1031874" y="294268"/>
                </a:lnTo>
                <a:lnTo>
                  <a:pt x="1042931" y="277878"/>
                </a:lnTo>
                <a:lnTo>
                  <a:pt x="1046987" y="257810"/>
                </a:lnTo>
                <a:lnTo>
                  <a:pt x="1046987" y="51562"/>
                </a:lnTo>
                <a:lnTo>
                  <a:pt x="1042931" y="31493"/>
                </a:lnTo>
                <a:lnTo>
                  <a:pt x="1031875" y="15103"/>
                </a:lnTo>
                <a:lnTo>
                  <a:pt x="1015484" y="4052"/>
                </a:lnTo>
                <a:lnTo>
                  <a:pt x="995426" y="0"/>
                </a:lnTo>
                <a:close/>
              </a:path>
            </a:pathLst>
          </a:custGeom>
          <a:solidFill>
            <a:srgbClr val="1D9ED2"/>
          </a:solidFill>
        </p:spPr>
        <p:txBody>
          <a:bodyPr wrap="square" lIns="0" tIns="0" rIns="0" bIns="0" rtlCol="0"/>
          <a:lstStyle/>
          <a:p/>
        </p:txBody>
      </p:sp>
      <p:sp>
        <p:nvSpPr>
          <p:cNvPr id="51" name="object 51"/>
          <p:cNvSpPr txBox="1"/>
          <p:nvPr/>
        </p:nvSpPr>
        <p:spPr>
          <a:xfrm>
            <a:off x="6476491" y="6187541"/>
            <a:ext cx="53149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保障措施</a:t>
            </a:r>
            <a:endParaRPr sz="1000">
              <a:latin typeface="微软雅黑"/>
              <a:cs typeface="微软雅黑"/>
            </a:endParaRPr>
          </a:p>
        </p:txBody>
      </p:sp>
      <p:sp>
        <p:nvSpPr>
          <p:cNvPr id="52" name="object 52"/>
          <p:cNvSpPr/>
          <p:nvPr/>
        </p:nvSpPr>
        <p:spPr>
          <a:xfrm>
            <a:off x="7459980" y="6124955"/>
            <a:ext cx="965200" cy="307975"/>
          </a:xfrm>
          <a:custGeom>
            <a:rect l="l" t="t" r="r" b="b"/>
            <a:pathLst>
              <a:path w="965200" h="307975">
                <a:moveTo>
                  <a:pt x="913384" y="0"/>
                </a:moveTo>
                <a:lnTo>
                  <a:pt x="51308" y="0"/>
                </a:lnTo>
                <a:lnTo>
                  <a:pt x="31343" y="4032"/>
                </a:lnTo>
                <a:lnTo>
                  <a:pt x="15033" y="15028"/>
                </a:lnTo>
                <a:lnTo>
                  <a:pt x="4034" y="31337"/>
                </a:lnTo>
                <a:lnTo>
                  <a:pt x="0" y="51308"/>
                </a:lnTo>
                <a:lnTo>
                  <a:pt x="0" y="256540"/>
                </a:lnTo>
                <a:lnTo>
                  <a:pt x="4034" y="276510"/>
                </a:lnTo>
                <a:lnTo>
                  <a:pt x="15033" y="292819"/>
                </a:lnTo>
                <a:lnTo>
                  <a:pt x="31343" y="303815"/>
                </a:lnTo>
                <a:lnTo>
                  <a:pt x="51308" y="307848"/>
                </a:lnTo>
                <a:lnTo>
                  <a:pt x="913384" y="307848"/>
                </a:lnTo>
                <a:lnTo>
                  <a:pt x="933348" y="303815"/>
                </a:lnTo>
                <a:lnTo>
                  <a:pt x="949658" y="292819"/>
                </a:lnTo>
                <a:lnTo>
                  <a:pt x="960657" y="276510"/>
                </a:lnTo>
                <a:lnTo>
                  <a:pt x="964692" y="256540"/>
                </a:lnTo>
                <a:lnTo>
                  <a:pt x="964692" y="51308"/>
                </a:lnTo>
                <a:lnTo>
                  <a:pt x="960657" y="31337"/>
                </a:lnTo>
                <a:lnTo>
                  <a:pt x="949658" y="15028"/>
                </a:lnTo>
                <a:lnTo>
                  <a:pt x="933348" y="4032"/>
                </a:lnTo>
                <a:lnTo>
                  <a:pt x="913384" y="0"/>
                </a:lnTo>
                <a:close/>
              </a:path>
            </a:pathLst>
          </a:custGeom>
          <a:solidFill>
            <a:srgbClr val="4EB9DC"/>
          </a:solidFill>
        </p:spPr>
        <p:txBody>
          <a:bodyPr wrap="square" lIns="0" tIns="0" rIns="0" bIns="0" rtlCol="0"/>
          <a:lstStyle/>
          <a:p/>
        </p:txBody>
      </p:sp>
      <p:sp>
        <p:nvSpPr>
          <p:cNvPr id="53" name="object 53"/>
          <p:cNvSpPr txBox="1"/>
          <p:nvPr/>
        </p:nvSpPr>
        <p:spPr>
          <a:xfrm>
            <a:off x="7583805" y="6141211"/>
            <a:ext cx="718185" cy="270510"/>
          </a:xfrm>
          <a:prstGeom prst="rect">
            <a:avLst/>
          </a:prstGeom>
        </p:spPr>
        <p:txBody>
          <a:bodyPr vert="horz" wrap="square" lIns="0" tIns="12700" rIns="0" bIns="0" rtlCol="0">
            <a:spAutoFit/>
          </a:bodyPr>
          <a:lstStyle/>
          <a:p>
            <a:pPr algn="ctr">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十七</a:t>
            </a:r>
            <a:r>
              <a:rPr sz="800" b="1" spc="-5">
                <a:solidFill>
                  <a:srgbClr val="FFFFFF"/>
                </a:solidFill>
                <a:latin typeface="微软雅黑"/>
                <a:cs typeface="微软雅黑"/>
              </a:rPr>
              <a:t>)</a:t>
            </a:r>
            <a:r>
              <a:rPr sz="800" b="1">
                <a:solidFill>
                  <a:srgbClr val="FFFFFF"/>
                </a:solidFill>
                <a:latin typeface="微软雅黑"/>
                <a:cs typeface="微软雅黑"/>
              </a:rPr>
              <a:t>切实加强</a:t>
            </a:r>
            <a:endParaRPr sz="800">
              <a:latin typeface="微软雅黑"/>
              <a:cs typeface="微软雅黑"/>
            </a:endParaRPr>
          </a:p>
          <a:p>
            <a:pPr algn="ctr">
              <a:lnSpc>
                <a:spcPct val="100000"/>
              </a:lnSpc>
              <a:spcBef>
                <a:spcPts val="5"/>
              </a:spcBef>
            </a:pPr>
            <a:r>
              <a:rPr sz="800" b="1">
                <a:solidFill>
                  <a:srgbClr val="FFFFFF"/>
                </a:solidFill>
                <a:latin typeface="微软雅黑"/>
                <a:cs typeface="微软雅黑"/>
              </a:rPr>
              <a:t>组织领导</a:t>
            </a:r>
            <a:endParaRPr sz="800">
              <a:latin typeface="微软雅黑"/>
              <a:cs typeface="微软雅黑"/>
            </a:endParaRPr>
          </a:p>
        </p:txBody>
      </p:sp>
      <p:sp>
        <p:nvSpPr>
          <p:cNvPr id="54" name="object 54"/>
          <p:cNvSpPr/>
          <p:nvPr/>
        </p:nvSpPr>
        <p:spPr>
          <a:xfrm>
            <a:off x="8618219" y="6124955"/>
            <a:ext cx="998219" cy="307975"/>
          </a:xfrm>
          <a:custGeom>
            <a:rect l="l" t="t" r="r" b="b"/>
            <a:pathLst>
              <a:path w="998219" h="307975">
                <a:moveTo>
                  <a:pt x="946911" y="0"/>
                </a:moveTo>
                <a:lnTo>
                  <a:pt x="51307" y="0"/>
                </a:lnTo>
                <a:lnTo>
                  <a:pt x="31343" y="4032"/>
                </a:lnTo>
                <a:lnTo>
                  <a:pt x="15033" y="15028"/>
                </a:lnTo>
                <a:lnTo>
                  <a:pt x="4034" y="31337"/>
                </a:lnTo>
                <a:lnTo>
                  <a:pt x="0" y="51308"/>
                </a:lnTo>
                <a:lnTo>
                  <a:pt x="0" y="256540"/>
                </a:lnTo>
                <a:lnTo>
                  <a:pt x="4034" y="276510"/>
                </a:lnTo>
                <a:lnTo>
                  <a:pt x="15033" y="292819"/>
                </a:lnTo>
                <a:lnTo>
                  <a:pt x="31343" y="303815"/>
                </a:lnTo>
                <a:lnTo>
                  <a:pt x="51307" y="307848"/>
                </a:lnTo>
                <a:lnTo>
                  <a:pt x="946911" y="307848"/>
                </a:lnTo>
                <a:lnTo>
                  <a:pt x="966876" y="303815"/>
                </a:lnTo>
                <a:lnTo>
                  <a:pt x="983186" y="292819"/>
                </a:lnTo>
                <a:lnTo>
                  <a:pt x="994185" y="276510"/>
                </a:lnTo>
                <a:lnTo>
                  <a:pt x="998220" y="256540"/>
                </a:lnTo>
                <a:lnTo>
                  <a:pt x="998220" y="51308"/>
                </a:lnTo>
                <a:lnTo>
                  <a:pt x="994185" y="31337"/>
                </a:lnTo>
                <a:lnTo>
                  <a:pt x="983186" y="15028"/>
                </a:lnTo>
                <a:lnTo>
                  <a:pt x="966876" y="4032"/>
                </a:lnTo>
                <a:lnTo>
                  <a:pt x="946911" y="0"/>
                </a:lnTo>
                <a:close/>
              </a:path>
            </a:pathLst>
          </a:custGeom>
          <a:solidFill>
            <a:srgbClr val="4EB9DC"/>
          </a:solidFill>
        </p:spPr>
        <p:txBody>
          <a:bodyPr wrap="square" lIns="0" tIns="0" rIns="0" bIns="0" rtlCol="0"/>
          <a:lstStyle/>
          <a:p/>
        </p:txBody>
      </p:sp>
      <p:sp>
        <p:nvSpPr>
          <p:cNvPr id="55" name="object 55"/>
          <p:cNvSpPr txBox="1"/>
          <p:nvPr/>
        </p:nvSpPr>
        <p:spPr>
          <a:xfrm>
            <a:off x="8759697" y="6141211"/>
            <a:ext cx="717550" cy="270510"/>
          </a:xfrm>
          <a:prstGeom prst="rect">
            <a:avLst/>
          </a:prstGeom>
        </p:spPr>
        <p:txBody>
          <a:bodyPr vert="horz" wrap="square" lIns="0" tIns="12700" rIns="0" bIns="0" rtlCol="0">
            <a:spAutoFit/>
          </a:bodyPr>
          <a:lstStyle/>
          <a:p>
            <a:pPr algn="ctr">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十八</a:t>
            </a:r>
            <a:r>
              <a:rPr sz="800" b="1" spc="-5">
                <a:solidFill>
                  <a:srgbClr val="FFFFFF"/>
                </a:solidFill>
                <a:latin typeface="微软雅黑"/>
                <a:cs typeface="微软雅黑"/>
              </a:rPr>
              <a:t>)</a:t>
            </a:r>
            <a:r>
              <a:rPr sz="800" b="1">
                <a:solidFill>
                  <a:srgbClr val="FFFFFF"/>
                </a:solidFill>
                <a:latin typeface="微软雅黑"/>
                <a:cs typeface="微软雅黑"/>
              </a:rPr>
              <a:t>加大政策</a:t>
            </a:r>
            <a:endParaRPr sz="800">
              <a:latin typeface="微软雅黑"/>
              <a:cs typeface="微软雅黑"/>
            </a:endParaRPr>
          </a:p>
          <a:p>
            <a:pPr algn="ctr">
              <a:lnSpc>
                <a:spcPct val="100000"/>
              </a:lnSpc>
              <a:spcBef>
                <a:spcPts val="5"/>
              </a:spcBef>
            </a:pPr>
            <a:r>
              <a:rPr sz="800" b="1">
                <a:solidFill>
                  <a:srgbClr val="FFFFFF"/>
                </a:solidFill>
                <a:latin typeface="微软雅黑"/>
                <a:cs typeface="微软雅黑"/>
              </a:rPr>
              <a:t>支持力度</a:t>
            </a:r>
            <a:endParaRPr sz="800">
              <a:latin typeface="微软雅黑"/>
              <a:cs typeface="微软雅黑"/>
            </a:endParaRPr>
          </a:p>
        </p:txBody>
      </p:sp>
      <p:sp>
        <p:nvSpPr>
          <p:cNvPr id="56" name="object 56"/>
          <p:cNvSpPr/>
          <p:nvPr/>
        </p:nvSpPr>
        <p:spPr>
          <a:xfrm>
            <a:off x="9811511" y="6124955"/>
            <a:ext cx="965200" cy="307975"/>
          </a:xfrm>
          <a:custGeom>
            <a:rect l="l" t="t" r="r" b="b"/>
            <a:pathLst>
              <a:path w="965200" h="307975">
                <a:moveTo>
                  <a:pt x="913384" y="0"/>
                </a:moveTo>
                <a:lnTo>
                  <a:pt x="51308" y="0"/>
                </a:lnTo>
                <a:lnTo>
                  <a:pt x="31343" y="4032"/>
                </a:lnTo>
                <a:lnTo>
                  <a:pt x="15033" y="15028"/>
                </a:lnTo>
                <a:lnTo>
                  <a:pt x="4034" y="31337"/>
                </a:lnTo>
                <a:lnTo>
                  <a:pt x="0" y="51308"/>
                </a:lnTo>
                <a:lnTo>
                  <a:pt x="0" y="256540"/>
                </a:lnTo>
                <a:lnTo>
                  <a:pt x="4034" y="276510"/>
                </a:lnTo>
                <a:lnTo>
                  <a:pt x="15033" y="292819"/>
                </a:lnTo>
                <a:lnTo>
                  <a:pt x="31343" y="303815"/>
                </a:lnTo>
                <a:lnTo>
                  <a:pt x="51308" y="307848"/>
                </a:lnTo>
                <a:lnTo>
                  <a:pt x="913384" y="307848"/>
                </a:lnTo>
                <a:lnTo>
                  <a:pt x="933348" y="303815"/>
                </a:lnTo>
                <a:lnTo>
                  <a:pt x="949658" y="292819"/>
                </a:lnTo>
                <a:lnTo>
                  <a:pt x="960657" y="276510"/>
                </a:lnTo>
                <a:lnTo>
                  <a:pt x="964692" y="256540"/>
                </a:lnTo>
                <a:lnTo>
                  <a:pt x="964692" y="51308"/>
                </a:lnTo>
                <a:lnTo>
                  <a:pt x="960657" y="31337"/>
                </a:lnTo>
                <a:lnTo>
                  <a:pt x="949658" y="15028"/>
                </a:lnTo>
                <a:lnTo>
                  <a:pt x="933348" y="4032"/>
                </a:lnTo>
                <a:lnTo>
                  <a:pt x="913384" y="0"/>
                </a:lnTo>
                <a:close/>
              </a:path>
            </a:pathLst>
          </a:custGeom>
          <a:solidFill>
            <a:srgbClr val="4EB9DC"/>
          </a:solidFill>
        </p:spPr>
        <p:txBody>
          <a:bodyPr wrap="square" lIns="0" tIns="0" rIns="0" bIns="0" rtlCol="0"/>
          <a:lstStyle/>
          <a:p/>
        </p:txBody>
      </p:sp>
      <p:sp>
        <p:nvSpPr>
          <p:cNvPr id="57" name="object 57"/>
          <p:cNvSpPr txBox="1"/>
          <p:nvPr/>
        </p:nvSpPr>
        <p:spPr>
          <a:xfrm>
            <a:off x="9935336" y="6141211"/>
            <a:ext cx="717550" cy="270510"/>
          </a:xfrm>
          <a:prstGeom prst="rect">
            <a:avLst/>
          </a:prstGeom>
        </p:spPr>
        <p:txBody>
          <a:bodyPr vert="horz" wrap="square" lIns="0" tIns="12700" rIns="0" bIns="0" rtlCol="0">
            <a:spAutoFit/>
          </a:bodyPr>
          <a:lstStyle/>
          <a:p>
            <a:pPr algn="ctr">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十九</a:t>
            </a:r>
            <a:r>
              <a:rPr sz="800" b="1" spc="-5">
                <a:solidFill>
                  <a:srgbClr val="FFFFFF"/>
                </a:solidFill>
                <a:latin typeface="微软雅黑"/>
                <a:cs typeface="微软雅黑"/>
              </a:rPr>
              <a:t>)</a:t>
            </a:r>
            <a:r>
              <a:rPr sz="800" b="1">
                <a:solidFill>
                  <a:srgbClr val="FFFFFF"/>
                </a:solidFill>
                <a:latin typeface="微软雅黑"/>
                <a:cs typeface="微软雅黑"/>
              </a:rPr>
              <a:t>积极鼓励</a:t>
            </a:r>
            <a:endParaRPr sz="800">
              <a:latin typeface="微软雅黑"/>
              <a:cs typeface="微软雅黑"/>
            </a:endParaRPr>
          </a:p>
          <a:p>
            <a:pPr algn="ctr">
              <a:lnSpc>
                <a:spcPct val="100000"/>
              </a:lnSpc>
              <a:spcBef>
                <a:spcPts val="5"/>
              </a:spcBef>
            </a:pPr>
            <a:r>
              <a:rPr sz="800" b="1">
                <a:solidFill>
                  <a:srgbClr val="FFFFFF"/>
                </a:solidFill>
                <a:latin typeface="微软雅黑"/>
                <a:cs typeface="微软雅黑"/>
              </a:rPr>
              <a:t>实验探索</a:t>
            </a:r>
            <a:endParaRPr sz="800">
              <a:latin typeface="微软雅黑"/>
              <a:cs typeface="微软雅黑"/>
            </a:endParaRPr>
          </a:p>
        </p:txBody>
      </p:sp>
      <p:sp>
        <p:nvSpPr>
          <p:cNvPr id="58" name="object 58"/>
          <p:cNvSpPr/>
          <p:nvPr/>
        </p:nvSpPr>
        <p:spPr>
          <a:xfrm>
            <a:off x="10969752" y="6124955"/>
            <a:ext cx="965200" cy="307975"/>
          </a:xfrm>
          <a:custGeom>
            <a:rect l="l" t="t" r="r" b="b"/>
            <a:pathLst>
              <a:path w="965200" h="307975">
                <a:moveTo>
                  <a:pt x="913383" y="0"/>
                </a:moveTo>
                <a:lnTo>
                  <a:pt x="51307" y="0"/>
                </a:lnTo>
                <a:lnTo>
                  <a:pt x="31343" y="4032"/>
                </a:lnTo>
                <a:lnTo>
                  <a:pt x="15033" y="15028"/>
                </a:lnTo>
                <a:lnTo>
                  <a:pt x="4034" y="31337"/>
                </a:lnTo>
                <a:lnTo>
                  <a:pt x="0" y="51308"/>
                </a:lnTo>
                <a:lnTo>
                  <a:pt x="0" y="256540"/>
                </a:lnTo>
                <a:lnTo>
                  <a:pt x="4034" y="276510"/>
                </a:lnTo>
                <a:lnTo>
                  <a:pt x="15033" y="292819"/>
                </a:lnTo>
                <a:lnTo>
                  <a:pt x="31343" y="303815"/>
                </a:lnTo>
                <a:lnTo>
                  <a:pt x="51307" y="307848"/>
                </a:lnTo>
                <a:lnTo>
                  <a:pt x="913383" y="307848"/>
                </a:lnTo>
                <a:lnTo>
                  <a:pt x="933348" y="303815"/>
                </a:lnTo>
                <a:lnTo>
                  <a:pt x="949658" y="292819"/>
                </a:lnTo>
                <a:lnTo>
                  <a:pt x="960657" y="276510"/>
                </a:lnTo>
                <a:lnTo>
                  <a:pt x="964692" y="256540"/>
                </a:lnTo>
                <a:lnTo>
                  <a:pt x="964692" y="51308"/>
                </a:lnTo>
                <a:lnTo>
                  <a:pt x="960657" y="31337"/>
                </a:lnTo>
                <a:lnTo>
                  <a:pt x="949658" y="15028"/>
                </a:lnTo>
                <a:lnTo>
                  <a:pt x="933348" y="4032"/>
                </a:lnTo>
                <a:lnTo>
                  <a:pt x="913383" y="0"/>
                </a:lnTo>
                <a:close/>
              </a:path>
            </a:pathLst>
          </a:custGeom>
          <a:solidFill>
            <a:srgbClr val="4EB9DC"/>
          </a:solidFill>
        </p:spPr>
        <p:txBody>
          <a:bodyPr wrap="square" lIns="0" tIns="0" rIns="0" bIns="0" rtlCol="0"/>
          <a:lstStyle/>
          <a:p/>
        </p:txBody>
      </p:sp>
      <p:sp>
        <p:nvSpPr>
          <p:cNvPr id="59" name="object 59"/>
          <p:cNvSpPr txBox="1"/>
          <p:nvPr/>
        </p:nvSpPr>
        <p:spPr>
          <a:xfrm>
            <a:off x="11094211" y="6141211"/>
            <a:ext cx="717550" cy="270510"/>
          </a:xfrm>
          <a:prstGeom prst="rect">
            <a:avLst/>
          </a:prstGeom>
        </p:spPr>
        <p:txBody>
          <a:bodyPr vert="horz" wrap="square" lIns="0" tIns="12700" rIns="0" bIns="0" rtlCol="0">
            <a:spAutoFit/>
          </a:bodyPr>
          <a:lstStyle/>
          <a:p>
            <a:pPr algn="ctr">
              <a:lnSpc>
                <a:spcPct val="100000"/>
              </a:lnSpc>
              <a:spcBef>
                <a:spcPts val="100"/>
              </a:spcBef>
            </a:pPr>
            <a:r>
              <a:rPr sz="800" b="1" spc="-5">
                <a:solidFill>
                  <a:srgbClr val="FFFFFF"/>
                </a:solidFill>
                <a:latin typeface="微软雅黑"/>
                <a:cs typeface="微软雅黑"/>
              </a:rPr>
              <a:t>(</a:t>
            </a:r>
            <a:r>
              <a:rPr sz="800" b="1">
                <a:solidFill>
                  <a:srgbClr val="FFFFFF"/>
                </a:solidFill>
                <a:latin typeface="微软雅黑"/>
                <a:cs typeface="微软雅黑"/>
              </a:rPr>
              <a:t>十九</a:t>
            </a:r>
            <a:r>
              <a:rPr sz="800" b="1" spc="-5">
                <a:solidFill>
                  <a:srgbClr val="FFFFFF"/>
                </a:solidFill>
                <a:latin typeface="微软雅黑"/>
                <a:cs typeface="微软雅黑"/>
              </a:rPr>
              <a:t>)</a:t>
            </a:r>
            <a:r>
              <a:rPr sz="800" b="1">
                <a:solidFill>
                  <a:srgbClr val="FFFFFF"/>
                </a:solidFill>
                <a:latin typeface="微软雅黑"/>
                <a:cs typeface="微软雅黑"/>
              </a:rPr>
              <a:t>稳步推进</a:t>
            </a:r>
            <a:endParaRPr sz="800">
              <a:latin typeface="微软雅黑"/>
              <a:cs typeface="微软雅黑"/>
            </a:endParaRPr>
          </a:p>
          <a:p>
            <a:pPr algn="ctr">
              <a:lnSpc>
                <a:spcPct val="100000"/>
              </a:lnSpc>
              <a:spcBef>
                <a:spcPts val="5"/>
              </a:spcBef>
            </a:pPr>
            <a:r>
              <a:rPr sz="800" b="1">
                <a:solidFill>
                  <a:srgbClr val="FFFFFF"/>
                </a:solidFill>
                <a:latin typeface="微软雅黑"/>
                <a:cs typeface="微软雅黑"/>
              </a:rPr>
              <a:t>制度建设</a:t>
            </a:r>
            <a:endParaRPr sz="800">
              <a:latin typeface="微软雅黑"/>
              <a:cs typeface="微软雅黑"/>
            </a:endParaRPr>
          </a:p>
        </p:txBody>
      </p:sp>
      <p:sp>
        <p:nvSpPr>
          <p:cNvPr id="60" name="object 60"/>
          <p:cNvSpPr txBox="1"/>
          <p:nvPr/>
        </p:nvSpPr>
        <p:spPr>
          <a:xfrm>
            <a:off x="6217920" y="2447544"/>
            <a:ext cx="5716905" cy="262255"/>
          </a:xfrm>
          <a:prstGeom prst="rect">
            <a:avLst/>
          </a:prstGeom>
          <a:solidFill>
            <a:srgbClr val="1D9ED2"/>
          </a:solidFill>
        </p:spPr>
        <p:txBody>
          <a:bodyPr vert="horz" wrap="square" lIns="0" tIns="34290" rIns="0" bIns="0" rtlCol="0">
            <a:spAutoFit/>
          </a:bodyPr>
          <a:lstStyle/>
          <a:p>
            <a:pPr marL="1905" algn="ctr">
              <a:lnSpc>
                <a:spcPct val="100000"/>
              </a:lnSpc>
              <a:spcBef>
                <a:spcPts val="270"/>
              </a:spcBef>
            </a:pPr>
            <a:r>
              <a:rPr sz="1200" b="1">
                <a:solidFill>
                  <a:srgbClr val="FFFFFF"/>
                </a:solidFill>
                <a:latin typeface="微软雅黑"/>
                <a:cs typeface="微软雅黑"/>
              </a:rPr>
              <a:t>《关于构建数据基础制度更好发挥数据要素作用的意</a:t>
            </a:r>
            <a:r>
              <a:rPr sz="1200" b="1" spc="5">
                <a:solidFill>
                  <a:srgbClr val="FFFFFF"/>
                </a:solidFill>
                <a:latin typeface="微软雅黑"/>
                <a:cs typeface="微软雅黑"/>
              </a:rPr>
              <a:t>见</a:t>
            </a:r>
            <a:r>
              <a:rPr sz="1200" b="1">
                <a:solidFill>
                  <a:srgbClr val="FFFFFF"/>
                </a:solidFill>
                <a:latin typeface="微软雅黑"/>
                <a:cs typeface="微软雅黑"/>
              </a:rPr>
              <a:t>》</a:t>
            </a:r>
            <a:endParaRPr sz="1200">
              <a:latin typeface="微软雅黑"/>
              <a:cs typeface="微软雅黑"/>
            </a:endParaRPr>
          </a:p>
        </p:txBody>
      </p:sp>
      <p:sp>
        <p:nvSpPr>
          <p:cNvPr id="61" name="object 61"/>
          <p:cNvSpPr/>
          <p:nvPr/>
        </p:nvSpPr>
        <p:spPr>
          <a:xfrm>
            <a:off x="329086" y="2553944"/>
            <a:ext cx="304800" cy="351790"/>
          </a:xfrm>
          <a:custGeom>
            <a:rect l="l" t="t" r="r" b="b"/>
            <a:pathLst>
              <a:path w="304800" h="351789">
                <a:moveTo>
                  <a:pt x="281062" y="0"/>
                </a:moveTo>
                <a:lnTo>
                  <a:pt x="23030" y="0"/>
                </a:lnTo>
                <a:lnTo>
                  <a:pt x="15518" y="468"/>
                </a:lnTo>
                <a:lnTo>
                  <a:pt x="8323" y="4525"/>
                </a:lnTo>
                <a:lnTo>
                  <a:pt x="4176" y="10794"/>
                </a:lnTo>
                <a:lnTo>
                  <a:pt x="1291" y="14940"/>
                </a:lnTo>
                <a:lnTo>
                  <a:pt x="81" y="19978"/>
                </a:lnTo>
                <a:lnTo>
                  <a:pt x="0" y="327871"/>
                </a:lnTo>
                <a:lnTo>
                  <a:pt x="171" y="329237"/>
                </a:lnTo>
                <a:lnTo>
                  <a:pt x="318" y="331588"/>
                </a:lnTo>
                <a:lnTo>
                  <a:pt x="1022" y="333831"/>
                </a:lnTo>
                <a:lnTo>
                  <a:pt x="3267" y="341693"/>
                </a:lnTo>
                <a:lnTo>
                  <a:pt x="9777" y="348165"/>
                </a:lnTo>
                <a:lnTo>
                  <a:pt x="17685" y="350379"/>
                </a:lnTo>
                <a:lnTo>
                  <a:pt x="20304" y="351189"/>
                </a:lnTo>
                <a:lnTo>
                  <a:pt x="23067" y="351275"/>
                </a:lnTo>
                <a:lnTo>
                  <a:pt x="25776" y="351529"/>
                </a:lnTo>
                <a:lnTo>
                  <a:pt x="279591" y="351529"/>
                </a:lnTo>
                <a:lnTo>
                  <a:pt x="281548" y="351224"/>
                </a:lnTo>
                <a:lnTo>
                  <a:pt x="283535" y="351151"/>
                </a:lnTo>
                <a:lnTo>
                  <a:pt x="285463" y="350661"/>
                </a:lnTo>
                <a:lnTo>
                  <a:pt x="290349" y="349507"/>
                </a:lnTo>
                <a:lnTo>
                  <a:pt x="294823" y="346785"/>
                </a:lnTo>
                <a:lnTo>
                  <a:pt x="298120" y="343031"/>
                </a:lnTo>
                <a:lnTo>
                  <a:pt x="301843" y="338867"/>
                </a:lnTo>
                <a:lnTo>
                  <a:pt x="303918" y="333409"/>
                </a:lnTo>
                <a:lnTo>
                  <a:pt x="304140" y="329237"/>
                </a:lnTo>
                <a:lnTo>
                  <a:pt x="304213" y="301699"/>
                </a:lnTo>
                <a:lnTo>
                  <a:pt x="244195" y="301699"/>
                </a:lnTo>
                <a:lnTo>
                  <a:pt x="243903" y="301670"/>
                </a:lnTo>
                <a:lnTo>
                  <a:pt x="57550" y="301670"/>
                </a:lnTo>
                <a:lnTo>
                  <a:pt x="54127" y="299837"/>
                </a:lnTo>
                <a:lnTo>
                  <a:pt x="52343" y="296898"/>
                </a:lnTo>
                <a:lnTo>
                  <a:pt x="50541" y="294068"/>
                </a:lnTo>
                <a:lnTo>
                  <a:pt x="50382" y="290309"/>
                </a:lnTo>
                <a:lnTo>
                  <a:pt x="51910" y="287324"/>
                </a:lnTo>
                <a:lnTo>
                  <a:pt x="53341" y="284437"/>
                </a:lnTo>
                <a:lnTo>
                  <a:pt x="56283" y="282362"/>
                </a:lnTo>
                <a:lnTo>
                  <a:pt x="59493" y="281981"/>
                </a:lnTo>
                <a:lnTo>
                  <a:pt x="66486" y="281895"/>
                </a:lnTo>
                <a:lnTo>
                  <a:pt x="243489" y="281889"/>
                </a:lnTo>
                <a:lnTo>
                  <a:pt x="246447" y="281811"/>
                </a:lnTo>
                <a:lnTo>
                  <a:pt x="304213" y="281811"/>
                </a:lnTo>
                <a:lnTo>
                  <a:pt x="304213" y="251311"/>
                </a:lnTo>
                <a:lnTo>
                  <a:pt x="246627" y="251308"/>
                </a:lnTo>
                <a:lnTo>
                  <a:pt x="57647" y="251308"/>
                </a:lnTo>
                <a:lnTo>
                  <a:pt x="54343" y="249609"/>
                </a:lnTo>
                <a:lnTo>
                  <a:pt x="52527" y="246840"/>
                </a:lnTo>
                <a:lnTo>
                  <a:pt x="50525" y="243916"/>
                </a:lnTo>
                <a:lnTo>
                  <a:pt x="50318" y="239898"/>
                </a:lnTo>
                <a:lnTo>
                  <a:pt x="52016" y="236793"/>
                </a:lnTo>
                <a:lnTo>
                  <a:pt x="53467" y="234012"/>
                </a:lnTo>
                <a:lnTo>
                  <a:pt x="56336" y="232020"/>
                </a:lnTo>
                <a:lnTo>
                  <a:pt x="59465" y="231647"/>
                </a:lnTo>
                <a:lnTo>
                  <a:pt x="65942" y="231461"/>
                </a:lnTo>
                <a:lnTo>
                  <a:pt x="304213" y="231461"/>
                </a:lnTo>
                <a:lnTo>
                  <a:pt x="304213" y="200944"/>
                </a:lnTo>
                <a:lnTo>
                  <a:pt x="57985" y="200944"/>
                </a:lnTo>
                <a:lnTo>
                  <a:pt x="54967" y="199611"/>
                </a:lnTo>
                <a:lnTo>
                  <a:pt x="53085" y="197253"/>
                </a:lnTo>
                <a:lnTo>
                  <a:pt x="50875" y="194616"/>
                </a:lnTo>
                <a:lnTo>
                  <a:pt x="50265" y="190794"/>
                </a:lnTo>
                <a:lnTo>
                  <a:pt x="51495" y="187600"/>
                </a:lnTo>
                <a:lnTo>
                  <a:pt x="52672" y="184393"/>
                </a:lnTo>
                <a:lnTo>
                  <a:pt x="55647" y="181932"/>
                </a:lnTo>
                <a:lnTo>
                  <a:pt x="59032" y="181361"/>
                </a:lnTo>
                <a:lnTo>
                  <a:pt x="60487" y="181141"/>
                </a:lnTo>
                <a:lnTo>
                  <a:pt x="243097" y="181141"/>
                </a:lnTo>
                <a:lnTo>
                  <a:pt x="244460" y="180980"/>
                </a:lnTo>
                <a:lnTo>
                  <a:pt x="304213" y="180980"/>
                </a:lnTo>
                <a:lnTo>
                  <a:pt x="304213" y="161411"/>
                </a:lnTo>
                <a:lnTo>
                  <a:pt x="225460" y="161411"/>
                </a:lnTo>
                <a:lnTo>
                  <a:pt x="225327" y="161280"/>
                </a:lnTo>
                <a:lnTo>
                  <a:pt x="166516" y="161280"/>
                </a:lnTo>
                <a:lnTo>
                  <a:pt x="166502" y="51103"/>
                </a:lnTo>
                <a:lnTo>
                  <a:pt x="30281" y="51103"/>
                </a:lnTo>
                <a:lnTo>
                  <a:pt x="24929" y="48247"/>
                </a:lnTo>
                <a:lnTo>
                  <a:pt x="21970" y="43677"/>
                </a:lnTo>
                <a:lnTo>
                  <a:pt x="19811" y="40514"/>
                </a:lnTo>
                <a:lnTo>
                  <a:pt x="19131" y="36603"/>
                </a:lnTo>
                <a:lnTo>
                  <a:pt x="19307" y="32824"/>
                </a:lnTo>
                <a:lnTo>
                  <a:pt x="19115" y="28283"/>
                </a:lnTo>
                <a:lnTo>
                  <a:pt x="20781" y="23640"/>
                </a:lnTo>
                <a:lnTo>
                  <a:pt x="24065" y="20418"/>
                </a:lnTo>
                <a:lnTo>
                  <a:pt x="27002" y="17444"/>
                </a:lnTo>
                <a:lnTo>
                  <a:pt x="31145" y="15701"/>
                </a:lnTo>
                <a:lnTo>
                  <a:pt x="35338" y="15657"/>
                </a:lnTo>
                <a:lnTo>
                  <a:pt x="302594" y="15643"/>
                </a:lnTo>
                <a:lnTo>
                  <a:pt x="299161" y="9542"/>
                </a:lnTo>
                <a:lnTo>
                  <a:pt x="294130" y="4685"/>
                </a:lnTo>
                <a:lnTo>
                  <a:pt x="287947" y="1395"/>
                </a:lnTo>
                <a:lnTo>
                  <a:pt x="281062" y="0"/>
                </a:lnTo>
                <a:close/>
              </a:path>
              <a:path w="304800" h="351789">
                <a:moveTo>
                  <a:pt x="304213" y="281811"/>
                </a:moveTo>
                <a:lnTo>
                  <a:pt x="246447" y="281811"/>
                </a:lnTo>
                <a:lnTo>
                  <a:pt x="249744" y="283534"/>
                </a:lnTo>
                <a:lnTo>
                  <a:pt x="251569" y="286331"/>
                </a:lnTo>
                <a:lnTo>
                  <a:pt x="253129" y="288647"/>
                </a:lnTo>
                <a:lnTo>
                  <a:pt x="253585" y="291642"/>
                </a:lnTo>
                <a:lnTo>
                  <a:pt x="251951" y="297624"/>
                </a:lnTo>
                <a:lnTo>
                  <a:pt x="249228" y="300344"/>
                </a:lnTo>
                <a:lnTo>
                  <a:pt x="245902" y="301211"/>
                </a:lnTo>
                <a:lnTo>
                  <a:pt x="244195" y="301699"/>
                </a:lnTo>
                <a:lnTo>
                  <a:pt x="304213" y="301699"/>
                </a:lnTo>
                <a:lnTo>
                  <a:pt x="304213" y="281811"/>
                </a:lnTo>
                <a:close/>
              </a:path>
              <a:path w="304800" h="351789">
                <a:moveTo>
                  <a:pt x="242414" y="301520"/>
                </a:moveTo>
                <a:lnTo>
                  <a:pt x="240663" y="301548"/>
                </a:lnTo>
                <a:lnTo>
                  <a:pt x="60995" y="301553"/>
                </a:lnTo>
                <a:lnTo>
                  <a:pt x="57550" y="301670"/>
                </a:lnTo>
                <a:lnTo>
                  <a:pt x="243903" y="301670"/>
                </a:lnTo>
                <a:lnTo>
                  <a:pt x="242414" y="301520"/>
                </a:lnTo>
                <a:close/>
              </a:path>
              <a:path w="304800" h="351789">
                <a:moveTo>
                  <a:pt x="243489" y="281889"/>
                </a:moveTo>
                <a:lnTo>
                  <a:pt x="73484" y="281889"/>
                </a:lnTo>
                <a:lnTo>
                  <a:pt x="80481" y="281908"/>
                </a:lnTo>
                <a:lnTo>
                  <a:pt x="243489" y="281889"/>
                </a:lnTo>
                <a:close/>
              </a:path>
              <a:path w="304800" h="351789">
                <a:moveTo>
                  <a:pt x="304213" y="231461"/>
                </a:moveTo>
                <a:lnTo>
                  <a:pt x="246447" y="231461"/>
                </a:lnTo>
                <a:lnTo>
                  <a:pt x="249788" y="233209"/>
                </a:lnTo>
                <a:lnTo>
                  <a:pt x="251598" y="236030"/>
                </a:lnTo>
                <a:lnTo>
                  <a:pt x="253570" y="238974"/>
                </a:lnTo>
                <a:lnTo>
                  <a:pt x="253717" y="243008"/>
                </a:lnTo>
                <a:lnTo>
                  <a:pt x="251981" y="246098"/>
                </a:lnTo>
                <a:lnTo>
                  <a:pt x="250288" y="249261"/>
                </a:lnTo>
                <a:lnTo>
                  <a:pt x="246741" y="251311"/>
                </a:lnTo>
                <a:lnTo>
                  <a:pt x="304213" y="251311"/>
                </a:lnTo>
                <a:lnTo>
                  <a:pt x="304213" y="231461"/>
                </a:lnTo>
                <a:close/>
              </a:path>
              <a:path w="304800" h="351789">
                <a:moveTo>
                  <a:pt x="243135" y="251219"/>
                </a:moveTo>
                <a:lnTo>
                  <a:pt x="60972" y="251219"/>
                </a:lnTo>
                <a:lnTo>
                  <a:pt x="57647" y="251308"/>
                </a:lnTo>
                <a:lnTo>
                  <a:pt x="246627" y="251308"/>
                </a:lnTo>
                <a:lnTo>
                  <a:pt x="243135" y="251219"/>
                </a:lnTo>
                <a:close/>
              </a:path>
              <a:path w="304800" h="351789">
                <a:moveTo>
                  <a:pt x="246447" y="231461"/>
                </a:moveTo>
                <a:lnTo>
                  <a:pt x="65942" y="231461"/>
                </a:lnTo>
                <a:lnTo>
                  <a:pt x="72428" y="231618"/>
                </a:lnTo>
                <a:lnTo>
                  <a:pt x="243091" y="231567"/>
                </a:lnTo>
                <a:lnTo>
                  <a:pt x="246447" y="231461"/>
                </a:lnTo>
                <a:close/>
              </a:path>
              <a:path w="304800" h="351789">
                <a:moveTo>
                  <a:pt x="243503" y="200871"/>
                </a:moveTo>
                <a:lnTo>
                  <a:pt x="61000" y="200885"/>
                </a:lnTo>
                <a:lnTo>
                  <a:pt x="57985" y="200944"/>
                </a:lnTo>
                <a:lnTo>
                  <a:pt x="304213" y="200944"/>
                </a:lnTo>
                <a:lnTo>
                  <a:pt x="248728" y="200915"/>
                </a:lnTo>
                <a:lnTo>
                  <a:pt x="243503" y="200871"/>
                </a:lnTo>
                <a:close/>
              </a:path>
              <a:path w="304800" h="351789">
                <a:moveTo>
                  <a:pt x="304213" y="180980"/>
                </a:moveTo>
                <a:lnTo>
                  <a:pt x="244460" y="180980"/>
                </a:lnTo>
                <a:lnTo>
                  <a:pt x="246638" y="181786"/>
                </a:lnTo>
                <a:lnTo>
                  <a:pt x="250450" y="183104"/>
                </a:lnTo>
                <a:lnTo>
                  <a:pt x="253232" y="186941"/>
                </a:lnTo>
                <a:lnTo>
                  <a:pt x="253187" y="190969"/>
                </a:lnTo>
                <a:lnTo>
                  <a:pt x="253379" y="196184"/>
                </a:lnTo>
                <a:lnTo>
                  <a:pt x="248728" y="200915"/>
                </a:lnTo>
                <a:lnTo>
                  <a:pt x="304213" y="200915"/>
                </a:lnTo>
                <a:lnTo>
                  <a:pt x="304213" y="180980"/>
                </a:lnTo>
                <a:close/>
              </a:path>
              <a:path w="304800" h="351789">
                <a:moveTo>
                  <a:pt x="243097" y="181141"/>
                </a:moveTo>
                <a:lnTo>
                  <a:pt x="60487" y="181141"/>
                </a:lnTo>
                <a:lnTo>
                  <a:pt x="61962" y="181214"/>
                </a:lnTo>
                <a:lnTo>
                  <a:pt x="239839" y="181214"/>
                </a:lnTo>
                <a:lnTo>
                  <a:pt x="242105" y="181258"/>
                </a:lnTo>
                <a:lnTo>
                  <a:pt x="243097" y="181141"/>
                </a:lnTo>
                <a:close/>
              </a:path>
              <a:path w="304800" h="351789">
                <a:moveTo>
                  <a:pt x="304213" y="51030"/>
                </a:moveTo>
                <a:lnTo>
                  <a:pt x="225474" y="51030"/>
                </a:lnTo>
                <a:lnTo>
                  <a:pt x="225460" y="161411"/>
                </a:lnTo>
                <a:lnTo>
                  <a:pt x="304213" y="161411"/>
                </a:lnTo>
                <a:lnTo>
                  <a:pt x="304213" y="51030"/>
                </a:lnTo>
                <a:close/>
              </a:path>
              <a:path w="304800" h="351789">
                <a:moveTo>
                  <a:pt x="195922" y="132029"/>
                </a:moveTo>
                <a:lnTo>
                  <a:pt x="166516" y="161280"/>
                </a:lnTo>
                <a:lnTo>
                  <a:pt x="225327" y="161280"/>
                </a:lnTo>
                <a:lnTo>
                  <a:pt x="195922" y="132029"/>
                </a:lnTo>
                <a:close/>
              </a:path>
              <a:path w="304800" h="351789">
                <a:moveTo>
                  <a:pt x="166502" y="51030"/>
                </a:moveTo>
                <a:lnTo>
                  <a:pt x="35737" y="51030"/>
                </a:lnTo>
                <a:lnTo>
                  <a:pt x="30281" y="51103"/>
                </a:lnTo>
                <a:lnTo>
                  <a:pt x="166502" y="51103"/>
                </a:lnTo>
                <a:close/>
              </a:path>
            </a:pathLst>
          </a:custGeom>
          <a:solidFill>
            <a:srgbClr val="1D9ED2"/>
          </a:solidFill>
        </p:spPr>
        <p:txBody>
          <a:bodyPr wrap="square" lIns="0" tIns="0" rIns="0" bIns="0" rtlCol="0"/>
          <a:lstStyle/>
          <a:p/>
        </p:txBody>
      </p:sp>
      <p:sp>
        <p:nvSpPr>
          <p:cNvPr id="62" name="object 62"/>
          <p:cNvSpPr/>
          <p:nvPr/>
        </p:nvSpPr>
        <p:spPr>
          <a:xfrm>
            <a:off x="277368" y="3416808"/>
            <a:ext cx="372110" cy="368935"/>
          </a:xfrm>
          <a:custGeom>
            <a:rect l="l" t="t" r="r" b="b"/>
            <a:pathLst>
              <a:path w="372109" h="368935">
                <a:moveTo>
                  <a:pt x="227850" y="0"/>
                </a:moveTo>
                <a:lnTo>
                  <a:pt x="226148" y="634"/>
                </a:lnTo>
                <a:lnTo>
                  <a:pt x="224891" y="1904"/>
                </a:lnTo>
                <a:lnTo>
                  <a:pt x="0" y="225297"/>
                </a:lnTo>
                <a:lnTo>
                  <a:pt x="0" y="228980"/>
                </a:lnTo>
                <a:lnTo>
                  <a:pt x="2425" y="231266"/>
                </a:lnTo>
                <a:lnTo>
                  <a:pt x="138976" y="367156"/>
                </a:lnTo>
                <a:lnTo>
                  <a:pt x="140144" y="368299"/>
                </a:lnTo>
                <a:lnTo>
                  <a:pt x="141668" y="368807"/>
                </a:lnTo>
                <a:lnTo>
                  <a:pt x="144716" y="368807"/>
                </a:lnTo>
                <a:lnTo>
                  <a:pt x="146240" y="368299"/>
                </a:lnTo>
                <a:lnTo>
                  <a:pt x="147408" y="367156"/>
                </a:lnTo>
                <a:lnTo>
                  <a:pt x="223429" y="291591"/>
                </a:lnTo>
                <a:lnTo>
                  <a:pt x="156298" y="291591"/>
                </a:lnTo>
                <a:lnTo>
                  <a:pt x="153695" y="290702"/>
                </a:lnTo>
                <a:lnTo>
                  <a:pt x="116353" y="255484"/>
                </a:lnTo>
                <a:lnTo>
                  <a:pt x="111125" y="231774"/>
                </a:lnTo>
                <a:lnTo>
                  <a:pt x="114345" y="206922"/>
                </a:lnTo>
                <a:lnTo>
                  <a:pt x="126047" y="183261"/>
                </a:lnTo>
                <a:lnTo>
                  <a:pt x="122720" y="179958"/>
                </a:lnTo>
                <a:lnTo>
                  <a:pt x="120840" y="178053"/>
                </a:lnTo>
                <a:lnTo>
                  <a:pt x="120840" y="175005"/>
                </a:lnTo>
                <a:lnTo>
                  <a:pt x="122720" y="172974"/>
                </a:lnTo>
                <a:lnTo>
                  <a:pt x="136016" y="159892"/>
                </a:lnTo>
                <a:lnTo>
                  <a:pt x="137985" y="157861"/>
                </a:lnTo>
                <a:lnTo>
                  <a:pt x="157239" y="157861"/>
                </a:lnTo>
                <a:lnTo>
                  <a:pt x="170192" y="151520"/>
                </a:lnTo>
                <a:lnTo>
                  <a:pt x="195211" y="148288"/>
                </a:lnTo>
                <a:lnTo>
                  <a:pt x="367596" y="148288"/>
                </a:lnTo>
                <a:lnTo>
                  <a:pt x="369976" y="145922"/>
                </a:lnTo>
                <a:lnTo>
                  <a:pt x="371233" y="144779"/>
                </a:lnTo>
                <a:lnTo>
                  <a:pt x="371855" y="143128"/>
                </a:lnTo>
                <a:lnTo>
                  <a:pt x="371678" y="141350"/>
                </a:lnTo>
                <a:lnTo>
                  <a:pt x="369617" y="113156"/>
                </a:lnTo>
                <a:lnTo>
                  <a:pt x="284238" y="113156"/>
                </a:lnTo>
                <a:lnTo>
                  <a:pt x="273229" y="110948"/>
                </a:lnTo>
                <a:lnTo>
                  <a:pt x="264239" y="104917"/>
                </a:lnTo>
                <a:lnTo>
                  <a:pt x="258178" y="95958"/>
                </a:lnTo>
                <a:lnTo>
                  <a:pt x="255955" y="84962"/>
                </a:lnTo>
                <a:lnTo>
                  <a:pt x="258178" y="74021"/>
                </a:lnTo>
                <a:lnTo>
                  <a:pt x="264239" y="65055"/>
                </a:lnTo>
                <a:lnTo>
                  <a:pt x="273229" y="58995"/>
                </a:lnTo>
                <a:lnTo>
                  <a:pt x="284238" y="56768"/>
                </a:lnTo>
                <a:lnTo>
                  <a:pt x="365495" y="56768"/>
                </a:lnTo>
                <a:lnTo>
                  <a:pt x="362432" y="14858"/>
                </a:lnTo>
                <a:lnTo>
                  <a:pt x="362165" y="11811"/>
                </a:lnTo>
                <a:lnTo>
                  <a:pt x="359829" y="9525"/>
                </a:lnTo>
                <a:lnTo>
                  <a:pt x="356857" y="9270"/>
                </a:lnTo>
                <a:lnTo>
                  <a:pt x="227850" y="0"/>
                </a:lnTo>
                <a:close/>
              </a:path>
              <a:path w="372109" h="368935">
                <a:moveTo>
                  <a:pt x="146786" y="203834"/>
                </a:moveTo>
                <a:lnTo>
                  <a:pt x="141046" y="217681"/>
                </a:lnTo>
                <a:lnTo>
                  <a:pt x="139744" y="231266"/>
                </a:lnTo>
                <a:lnTo>
                  <a:pt x="139737" y="231774"/>
                </a:lnTo>
                <a:lnTo>
                  <a:pt x="142762" y="244661"/>
                </a:lnTo>
                <a:lnTo>
                  <a:pt x="150202" y="255650"/>
                </a:lnTo>
                <a:lnTo>
                  <a:pt x="153962" y="259333"/>
                </a:lnTo>
                <a:lnTo>
                  <a:pt x="158369" y="262127"/>
                </a:lnTo>
                <a:lnTo>
                  <a:pt x="165912" y="264794"/>
                </a:lnTo>
                <a:lnTo>
                  <a:pt x="167258" y="267588"/>
                </a:lnTo>
                <a:lnTo>
                  <a:pt x="159974" y="287914"/>
                </a:lnTo>
                <a:lnTo>
                  <a:pt x="159080" y="290321"/>
                </a:lnTo>
                <a:lnTo>
                  <a:pt x="156298" y="291591"/>
                </a:lnTo>
                <a:lnTo>
                  <a:pt x="223429" y="291591"/>
                </a:lnTo>
                <a:lnTo>
                  <a:pt x="280157" y="235203"/>
                </a:lnTo>
                <a:lnTo>
                  <a:pt x="178384" y="235203"/>
                </a:lnTo>
                <a:lnTo>
                  <a:pt x="176504" y="233425"/>
                </a:lnTo>
                <a:lnTo>
                  <a:pt x="146786" y="203834"/>
                </a:lnTo>
                <a:close/>
              </a:path>
              <a:path w="372109" h="368935">
                <a:moveTo>
                  <a:pt x="194995" y="176656"/>
                </a:moveTo>
                <a:lnTo>
                  <a:pt x="180935" y="177958"/>
                </a:lnTo>
                <a:lnTo>
                  <a:pt x="167068" y="183641"/>
                </a:lnTo>
                <a:lnTo>
                  <a:pt x="196697" y="213232"/>
                </a:lnTo>
                <a:lnTo>
                  <a:pt x="198678" y="215137"/>
                </a:lnTo>
                <a:lnTo>
                  <a:pt x="198678" y="218185"/>
                </a:lnTo>
                <a:lnTo>
                  <a:pt x="196697" y="220217"/>
                </a:lnTo>
                <a:lnTo>
                  <a:pt x="183413" y="233425"/>
                </a:lnTo>
                <a:lnTo>
                  <a:pt x="181533" y="235203"/>
                </a:lnTo>
                <a:lnTo>
                  <a:pt x="280157" y="235203"/>
                </a:lnTo>
                <a:lnTo>
                  <a:pt x="311459" y="204088"/>
                </a:lnTo>
                <a:lnTo>
                  <a:pt x="231178" y="204088"/>
                </a:lnTo>
                <a:lnTo>
                  <a:pt x="228396" y="202818"/>
                </a:lnTo>
                <a:lnTo>
                  <a:pt x="227406" y="200151"/>
                </a:lnTo>
                <a:lnTo>
                  <a:pt x="225615" y="195198"/>
                </a:lnTo>
                <a:lnTo>
                  <a:pt x="222821" y="190880"/>
                </a:lnTo>
                <a:lnTo>
                  <a:pt x="219151" y="187197"/>
                </a:lnTo>
                <a:lnTo>
                  <a:pt x="208084" y="179748"/>
                </a:lnTo>
                <a:lnTo>
                  <a:pt x="194995" y="176656"/>
                </a:lnTo>
                <a:close/>
              </a:path>
              <a:path w="372109" h="368935">
                <a:moveTo>
                  <a:pt x="367596" y="148288"/>
                </a:moveTo>
                <a:lnTo>
                  <a:pt x="195211" y="148288"/>
                </a:lnTo>
                <a:lnTo>
                  <a:pt x="219069" y="153461"/>
                </a:lnTo>
                <a:lnTo>
                  <a:pt x="239433" y="167004"/>
                </a:lnTo>
                <a:lnTo>
                  <a:pt x="255320" y="193166"/>
                </a:lnTo>
                <a:lnTo>
                  <a:pt x="253974" y="195960"/>
                </a:lnTo>
                <a:lnTo>
                  <a:pt x="233781" y="203199"/>
                </a:lnTo>
                <a:lnTo>
                  <a:pt x="231178" y="204088"/>
                </a:lnTo>
                <a:lnTo>
                  <a:pt x="311459" y="204088"/>
                </a:lnTo>
                <a:lnTo>
                  <a:pt x="367596" y="148288"/>
                </a:lnTo>
                <a:close/>
              </a:path>
              <a:path w="372109" h="368935">
                <a:moveTo>
                  <a:pt x="157239" y="157861"/>
                </a:moveTo>
                <a:lnTo>
                  <a:pt x="141033" y="157861"/>
                </a:lnTo>
                <a:lnTo>
                  <a:pt x="143014" y="159892"/>
                </a:lnTo>
                <a:lnTo>
                  <a:pt x="146342" y="163194"/>
                </a:lnTo>
                <a:lnTo>
                  <a:pt x="157239" y="157861"/>
                </a:lnTo>
                <a:close/>
              </a:path>
              <a:path w="372109" h="368935">
                <a:moveTo>
                  <a:pt x="365495" y="56768"/>
                </a:moveTo>
                <a:lnTo>
                  <a:pt x="284238" y="56768"/>
                </a:lnTo>
                <a:lnTo>
                  <a:pt x="295297" y="58995"/>
                </a:lnTo>
                <a:lnTo>
                  <a:pt x="304309" y="65055"/>
                </a:lnTo>
                <a:lnTo>
                  <a:pt x="310375" y="74021"/>
                </a:lnTo>
                <a:lnTo>
                  <a:pt x="312597" y="84962"/>
                </a:lnTo>
                <a:lnTo>
                  <a:pt x="310375" y="95958"/>
                </a:lnTo>
                <a:lnTo>
                  <a:pt x="304309" y="104917"/>
                </a:lnTo>
                <a:lnTo>
                  <a:pt x="295297" y="110948"/>
                </a:lnTo>
                <a:lnTo>
                  <a:pt x="284238" y="113156"/>
                </a:lnTo>
                <a:lnTo>
                  <a:pt x="369617" y="113156"/>
                </a:lnTo>
                <a:lnTo>
                  <a:pt x="365495" y="56768"/>
                </a:lnTo>
                <a:close/>
              </a:path>
            </a:pathLst>
          </a:custGeom>
          <a:solidFill>
            <a:srgbClr val="1D9ED2"/>
          </a:solidFill>
        </p:spPr>
        <p:txBody>
          <a:bodyPr wrap="square" lIns="0" tIns="0" rIns="0" bIns="0" rtlCol="0"/>
          <a:lstStyle/>
          <a:p/>
        </p:txBody>
      </p:sp>
      <p:sp>
        <p:nvSpPr>
          <p:cNvPr id="63" name="object 63"/>
          <p:cNvSpPr/>
          <p:nvPr/>
        </p:nvSpPr>
        <p:spPr>
          <a:xfrm>
            <a:off x="328044" y="5433961"/>
            <a:ext cx="321945" cy="379095"/>
          </a:xfrm>
          <a:custGeom>
            <a:rect l="l" t="t" r="r" b="b"/>
            <a:pathLst>
              <a:path w="321945" h="379095">
                <a:moveTo>
                  <a:pt x="160838" y="0"/>
                </a:moveTo>
                <a:lnTo>
                  <a:pt x="0" y="75949"/>
                </a:lnTo>
                <a:lnTo>
                  <a:pt x="11" y="131290"/>
                </a:lnTo>
                <a:lnTo>
                  <a:pt x="137" y="211754"/>
                </a:lnTo>
                <a:lnTo>
                  <a:pt x="8551" y="253178"/>
                </a:lnTo>
                <a:lnTo>
                  <a:pt x="29058" y="292674"/>
                </a:lnTo>
                <a:lnTo>
                  <a:pt x="60565" y="327914"/>
                </a:lnTo>
                <a:lnTo>
                  <a:pt x="101977" y="356568"/>
                </a:lnTo>
                <a:lnTo>
                  <a:pt x="152199" y="376308"/>
                </a:lnTo>
                <a:lnTo>
                  <a:pt x="160838" y="378540"/>
                </a:lnTo>
                <a:lnTo>
                  <a:pt x="169467" y="376308"/>
                </a:lnTo>
                <a:lnTo>
                  <a:pt x="173172" y="375279"/>
                </a:lnTo>
                <a:lnTo>
                  <a:pt x="223633" y="354441"/>
                </a:lnTo>
                <a:lnTo>
                  <a:pt x="229681" y="350073"/>
                </a:lnTo>
                <a:lnTo>
                  <a:pt x="160820" y="350073"/>
                </a:lnTo>
                <a:lnTo>
                  <a:pt x="159221" y="349660"/>
                </a:lnTo>
                <a:lnTo>
                  <a:pt x="100700" y="323887"/>
                </a:lnTo>
                <a:lnTo>
                  <a:pt x="61878" y="290232"/>
                </a:lnTo>
                <a:lnTo>
                  <a:pt x="36970" y="250452"/>
                </a:lnTo>
                <a:lnTo>
                  <a:pt x="27718" y="208962"/>
                </a:lnTo>
                <a:lnTo>
                  <a:pt x="27562" y="93402"/>
                </a:lnTo>
                <a:lnTo>
                  <a:pt x="160820" y="30479"/>
                </a:lnTo>
                <a:lnTo>
                  <a:pt x="225383" y="30479"/>
                </a:lnTo>
                <a:lnTo>
                  <a:pt x="160838" y="0"/>
                </a:lnTo>
                <a:close/>
              </a:path>
              <a:path w="321945" h="379095">
                <a:moveTo>
                  <a:pt x="225383" y="30479"/>
                </a:moveTo>
                <a:lnTo>
                  <a:pt x="160820" y="30479"/>
                </a:lnTo>
                <a:lnTo>
                  <a:pt x="294102" y="93402"/>
                </a:lnTo>
                <a:lnTo>
                  <a:pt x="294073" y="208429"/>
                </a:lnTo>
                <a:lnTo>
                  <a:pt x="283226" y="254134"/>
                </a:lnTo>
                <a:lnTo>
                  <a:pt x="256611" y="293984"/>
                </a:lnTo>
                <a:lnTo>
                  <a:pt x="215766" y="327180"/>
                </a:lnTo>
                <a:lnTo>
                  <a:pt x="162346" y="349687"/>
                </a:lnTo>
                <a:lnTo>
                  <a:pt x="160820" y="350073"/>
                </a:lnTo>
                <a:lnTo>
                  <a:pt x="229681" y="350073"/>
                </a:lnTo>
                <a:lnTo>
                  <a:pt x="264838" y="324682"/>
                </a:lnTo>
                <a:lnTo>
                  <a:pt x="295664" y="288442"/>
                </a:lnTo>
                <a:lnTo>
                  <a:pt x="314984" y="248162"/>
                </a:lnTo>
                <a:lnTo>
                  <a:pt x="321653" y="206408"/>
                </a:lnTo>
                <a:lnTo>
                  <a:pt x="321674" y="75949"/>
                </a:lnTo>
                <a:lnTo>
                  <a:pt x="225383" y="30479"/>
                </a:lnTo>
                <a:close/>
              </a:path>
              <a:path w="321945" h="379095">
                <a:moveTo>
                  <a:pt x="214803" y="225368"/>
                </a:moveTo>
                <a:lnTo>
                  <a:pt x="175801" y="225368"/>
                </a:lnTo>
                <a:lnTo>
                  <a:pt x="212196" y="261741"/>
                </a:lnTo>
                <a:lnTo>
                  <a:pt x="231698" y="242257"/>
                </a:lnTo>
                <a:lnTo>
                  <a:pt x="214803" y="225368"/>
                </a:lnTo>
                <a:close/>
              </a:path>
              <a:path w="321945" h="379095">
                <a:moveTo>
                  <a:pt x="145784" y="113777"/>
                </a:moveTo>
                <a:lnTo>
                  <a:pt x="98031" y="137559"/>
                </a:lnTo>
                <a:lnTo>
                  <a:pt x="86419" y="181057"/>
                </a:lnTo>
                <a:lnTo>
                  <a:pt x="94019" y="203561"/>
                </a:lnTo>
                <a:lnTo>
                  <a:pt x="109758" y="221356"/>
                </a:lnTo>
                <a:lnTo>
                  <a:pt x="130387" y="231390"/>
                </a:lnTo>
                <a:lnTo>
                  <a:pt x="153277" y="232961"/>
                </a:lnTo>
                <a:lnTo>
                  <a:pt x="175801" y="225368"/>
                </a:lnTo>
                <a:lnTo>
                  <a:pt x="214803" y="225368"/>
                </a:lnTo>
                <a:lnTo>
                  <a:pt x="195836" y="206408"/>
                </a:lnTo>
                <a:lnTo>
                  <a:pt x="196143" y="205857"/>
                </a:lnTo>
                <a:lnTo>
                  <a:pt x="145784" y="205857"/>
                </a:lnTo>
                <a:lnTo>
                  <a:pt x="133219" y="203320"/>
                </a:lnTo>
                <a:lnTo>
                  <a:pt x="122959" y="196402"/>
                </a:lnTo>
                <a:lnTo>
                  <a:pt x="116043" y="186147"/>
                </a:lnTo>
                <a:lnTo>
                  <a:pt x="113511" y="173578"/>
                </a:lnTo>
                <a:lnTo>
                  <a:pt x="116046" y="161037"/>
                </a:lnTo>
                <a:lnTo>
                  <a:pt x="122966" y="150783"/>
                </a:lnTo>
                <a:lnTo>
                  <a:pt x="133227" y="143870"/>
                </a:lnTo>
                <a:lnTo>
                  <a:pt x="145784" y="141335"/>
                </a:lnTo>
                <a:lnTo>
                  <a:pt x="194898" y="141335"/>
                </a:lnTo>
                <a:lnTo>
                  <a:pt x="188118" y="131290"/>
                </a:lnTo>
                <a:lnTo>
                  <a:pt x="169089" y="118476"/>
                </a:lnTo>
                <a:lnTo>
                  <a:pt x="145784" y="113777"/>
                </a:lnTo>
                <a:close/>
              </a:path>
              <a:path w="321945" h="379095">
                <a:moveTo>
                  <a:pt x="194898" y="141335"/>
                </a:moveTo>
                <a:lnTo>
                  <a:pt x="145784" y="141335"/>
                </a:lnTo>
                <a:lnTo>
                  <a:pt x="158350" y="143870"/>
                </a:lnTo>
                <a:lnTo>
                  <a:pt x="168609" y="150783"/>
                </a:lnTo>
                <a:lnTo>
                  <a:pt x="175526" y="161037"/>
                </a:lnTo>
                <a:lnTo>
                  <a:pt x="178062" y="173596"/>
                </a:lnTo>
                <a:lnTo>
                  <a:pt x="175526" y="186147"/>
                </a:lnTo>
                <a:lnTo>
                  <a:pt x="168609" y="196402"/>
                </a:lnTo>
                <a:lnTo>
                  <a:pt x="158350" y="203320"/>
                </a:lnTo>
                <a:lnTo>
                  <a:pt x="145784" y="205857"/>
                </a:lnTo>
                <a:lnTo>
                  <a:pt x="196143" y="205857"/>
                </a:lnTo>
                <a:lnTo>
                  <a:pt x="200069" y="198803"/>
                </a:lnTo>
                <a:lnTo>
                  <a:pt x="203143" y="190709"/>
                </a:lnTo>
                <a:lnTo>
                  <a:pt x="205018" y="182257"/>
                </a:lnTo>
                <a:lnTo>
                  <a:pt x="205652" y="173578"/>
                </a:lnTo>
                <a:lnTo>
                  <a:pt x="200948" y="150298"/>
                </a:lnTo>
                <a:lnTo>
                  <a:pt x="194898" y="141335"/>
                </a:lnTo>
                <a:close/>
              </a:path>
            </a:pathLst>
          </a:custGeom>
          <a:solidFill>
            <a:srgbClr val="1D9ED2"/>
          </a:solidFill>
        </p:spPr>
        <p:txBody>
          <a:bodyPr wrap="square" lIns="0" tIns="0" rIns="0" bIns="0" rtlCol="0"/>
          <a:lstStyle/>
          <a:p/>
        </p:txBody>
      </p:sp>
      <p:sp>
        <p:nvSpPr>
          <p:cNvPr id="64" name="object 64"/>
          <p:cNvSpPr/>
          <p:nvPr/>
        </p:nvSpPr>
        <p:spPr>
          <a:xfrm>
            <a:off x="287709" y="4455457"/>
            <a:ext cx="19685" cy="19685"/>
          </a:xfrm>
          <a:custGeom>
            <a:rect l="l" t="t" r="r" b="b"/>
            <a:pathLst>
              <a:path w="19685" h="19685">
                <a:moveTo>
                  <a:pt x="15050" y="0"/>
                </a:moveTo>
                <a:lnTo>
                  <a:pt x="4340" y="0"/>
                </a:lnTo>
                <a:lnTo>
                  <a:pt x="0" y="4346"/>
                </a:lnTo>
                <a:lnTo>
                  <a:pt x="0" y="15051"/>
                </a:lnTo>
                <a:lnTo>
                  <a:pt x="4340" y="19398"/>
                </a:lnTo>
                <a:lnTo>
                  <a:pt x="15050" y="19398"/>
                </a:lnTo>
                <a:lnTo>
                  <a:pt x="19391" y="15051"/>
                </a:lnTo>
                <a:lnTo>
                  <a:pt x="19391" y="4346"/>
                </a:lnTo>
                <a:lnTo>
                  <a:pt x="15050" y="0"/>
                </a:lnTo>
                <a:close/>
              </a:path>
            </a:pathLst>
          </a:custGeom>
          <a:solidFill>
            <a:srgbClr val="1D9ED2"/>
          </a:solidFill>
        </p:spPr>
        <p:txBody>
          <a:bodyPr wrap="square" lIns="0" tIns="0" rIns="0" bIns="0" rtlCol="0"/>
          <a:lstStyle/>
          <a:p/>
        </p:txBody>
      </p:sp>
      <p:sp>
        <p:nvSpPr>
          <p:cNvPr id="65" name="object 65"/>
          <p:cNvSpPr/>
          <p:nvPr/>
        </p:nvSpPr>
        <p:spPr>
          <a:xfrm>
            <a:off x="315204" y="4455457"/>
            <a:ext cx="19685" cy="19685"/>
          </a:xfrm>
          <a:custGeom>
            <a:rect l="l" t="t" r="r" b="b"/>
            <a:pathLst>
              <a:path w="19685" h="19685">
                <a:moveTo>
                  <a:pt x="15050" y="0"/>
                </a:moveTo>
                <a:lnTo>
                  <a:pt x="4340" y="0"/>
                </a:lnTo>
                <a:lnTo>
                  <a:pt x="0" y="4346"/>
                </a:lnTo>
                <a:lnTo>
                  <a:pt x="0" y="15051"/>
                </a:lnTo>
                <a:lnTo>
                  <a:pt x="4340" y="19398"/>
                </a:lnTo>
                <a:lnTo>
                  <a:pt x="15050" y="19398"/>
                </a:lnTo>
                <a:lnTo>
                  <a:pt x="19392" y="15051"/>
                </a:lnTo>
                <a:lnTo>
                  <a:pt x="19392" y="4346"/>
                </a:lnTo>
                <a:lnTo>
                  <a:pt x="15050" y="0"/>
                </a:lnTo>
                <a:close/>
              </a:path>
            </a:pathLst>
          </a:custGeom>
          <a:solidFill>
            <a:srgbClr val="1D9ED2"/>
          </a:solidFill>
        </p:spPr>
        <p:txBody>
          <a:bodyPr wrap="square" lIns="0" tIns="0" rIns="0" bIns="0" rtlCol="0"/>
          <a:lstStyle/>
          <a:p/>
        </p:txBody>
      </p:sp>
      <p:sp>
        <p:nvSpPr>
          <p:cNvPr id="66" name="object 66"/>
          <p:cNvSpPr/>
          <p:nvPr/>
        </p:nvSpPr>
        <p:spPr>
          <a:xfrm>
            <a:off x="299406" y="4483327"/>
            <a:ext cx="326390" cy="210820"/>
          </a:xfrm>
          <a:custGeom>
            <a:rect l="l" t="t" r="r" b="b"/>
            <a:pathLst>
              <a:path w="326390" h="210820">
                <a:moveTo>
                  <a:pt x="158438" y="89867"/>
                </a:moveTo>
                <a:lnTo>
                  <a:pt x="147086" y="92163"/>
                </a:lnTo>
                <a:lnTo>
                  <a:pt x="137810" y="98422"/>
                </a:lnTo>
                <a:lnTo>
                  <a:pt x="131553" y="107694"/>
                </a:lnTo>
                <a:lnTo>
                  <a:pt x="129257" y="119033"/>
                </a:lnTo>
                <a:lnTo>
                  <a:pt x="131553" y="130369"/>
                </a:lnTo>
                <a:lnTo>
                  <a:pt x="137810" y="139635"/>
                </a:lnTo>
                <a:lnTo>
                  <a:pt x="147086" y="145887"/>
                </a:lnTo>
                <a:lnTo>
                  <a:pt x="158438" y="148182"/>
                </a:lnTo>
                <a:lnTo>
                  <a:pt x="169779" y="145887"/>
                </a:lnTo>
                <a:lnTo>
                  <a:pt x="179050" y="139635"/>
                </a:lnTo>
                <a:lnTo>
                  <a:pt x="183661" y="132806"/>
                </a:lnTo>
                <a:lnTo>
                  <a:pt x="150831" y="132806"/>
                </a:lnTo>
                <a:lnTo>
                  <a:pt x="144640" y="126635"/>
                </a:lnTo>
                <a:lnTo>
                  <a:pt x="144640" y="111430"/>
                </a:lnTo>
                <a:lnTo>
                  <a:pt x="150831" y="105242"/>
                </a:lnTo>
                <a:lnTo>
                  <a:pt x="183652" y="105242"/>
                </a:lnTo>
                <a:lnTo>
                  <a:pt x="179050" y="98422"/>
                </a:lnTo>
                <a:lnTo>
                  <a:pt x="169779" y="92163"/>
                </a:lnTo>
                <a:lnTo>
                  <a:pt x="158438" y="89867"/>
                </a:lnTo>
                <a:close/>
              </a:path>
              <a:path w="326390" h="210820">
                <a:moveTo>
                  <a:pt x="183652" y="105242"/>
                </a:moveTo>
                <a:lnTo>
                  <a:pt x="166027" y="105242"/>
                </a:lnTo>
                <a:lnTo>
                  <a:pt x="172218" y="111430"/>
                </a:lnTo>
                <a:lnTo>
                  <a:pt x="172218" y="126635"/>
                </a:lnTo>
                <a:lnTo>
                  <a:pt x="166027" y="132806"/>
                </a:lnTo>
                <a:lnTo>
                  <a:pt x="183661" y="132806"/>
                </a:lnTo>
                <a:lnTo>
                  <a:pt x="185306" y="130369"/>
                </a:lnTo>
                <a:lnTo>
                  <a:pt x="187601" y="119033"/>
                </a:lnTo>
                <a:lnTo>
                  <a:pt x="185306" y="107694"/>
                </a:lnTo>
                <a:lnTo>
                  <a:pt x="183652" y="105242"/>
                </a:lnTo>
                <a:close/>
              </a:path>
              <a:path w="326390" h="210820">
                <a:moveTo>
                  <a:pt x="105708" y="357"/>
                </a:moveTo>
                <a:lnTo>
                  <a:pt x="100841" y="409"/>
                </a:lnTo>
                <a:lnTo>
                  <a:pt x="94890" y="6477"/>
                </a:lnTo>
                <a:lnTo>
                  <a:pt x="94938" y="11335"/>
                </a:lnTo>
                <a:lnTo>
                  <a:pt x="117924" y="33870"/>
                </a:lnTo>
                <a:lnTo>
                  <a:pt x="119858" y="34654"/>
                </a:lnTo>
                <a:lnTo>
                  <a:pt x="123989" y="34637"/>
                </a:lnTo>
                <a:lnTo>
                  <a:pt x="125931" y="33802"/>
                </a:lnTo>
                <a:lnTo>
                  <a:pt x="143310" y="16091"/>
                </a:lnTo>
                <a:lnTo>
                  <a:pt x="121765" y="16091"/>
                </a:lnTo>
                <a:lnTo>
                  <a:pt x="105708" y="357"/>
                </a:lnTo>
                <a:close/>
              </a:path>
              <a:path w="326390" h="210820">
                <a:moveTo>
                  <a:pt x="142372" y="0"/>
                </a:moveTo>
                <a:lnTo>
                  <a:pt x="137512" y="51"/>
                </a:lnTo>
                <a:lnTo>
                  <a:pt x="121765" y="16091"/>
                </a:lnTo>
                <a:lnTo>
                  <a:pt x="143310" y="16091"/>
                </a:lnTo>
                <a:lnTo>
                  <a:pt x="148495" y="10807"/>
                </a:lnTo>
                <a:lnTo>
                  <a:pt x="148444" y="5949"/>
                </a:lnTo>
                <a:lnTo>
                  <a:pt x="142372" y="0"/>
                </a:lnTo>
                <a:close/>
              </a:path>
              <a:path w="326390" h="210820">
                <a:moveTo>
                  <a:pt x="285137" y="29762"/>
                </a:moveTo>
                <a:lnTo>
                  <a:pt x="228601" y="29762"/>
                </a:lnTo>
                <a:lnTo>
                  <a:pt x="225369" y="32992"/>
                </a:lnTo>
                <a:lnTo>
                  <a:pt x="225258" y="41797"/>
                </a:lnTo>
                <a:lnTo>
                  <a:pt x="228601" y="45138"/>
                </a:lnTo>
                <a:lnTo>
                  <a:pt x="285137" y="45138"/>
                </a:lnTo>
                <a:lnTo>
                  <a:pt x="295122" y="47157"/>
                </a:lnTo>
                <a:lnTo>
                  <a:pt x="303288" y="52661"/>
                </a:lnTo>
                <a:lnTo>
                  <a:pt x="308799" y="60822"/>
                </a:lnTo>
                <a:lnTo>
                  <a:pt x="310821" y="70809"/>
                </a:lnTo>
                <a:lnTo>
                  <a:pt x="310821" y="169448"/>
                </a:lnTo>
                <a:lnTo>
                  <a:pt x="308799" y="179432"/>
                </a:lnTo>
                <a:lnTo>
                  <a:pt x="303288" y="187594"/>
                </a:lnTo>
                <a:lnTo>
                  <a:pt x="295122" y="193101"/>
                </a:lnTo>
                <a:lnTo>
                  <a:pt x="285137" y="195121"/>
                </a:lnTo>
                <a:lnTo>
                  <a:pt x="227884" y="195121"/>
                </a:lnTo>
                <a:lnTo>
                  <a:pt x="224541" y="198462"/>
                </a:lnTo>
                <a:lnTo>
                  <a:pt x="224439" y="207057"/>
                </a:lnTo>
                <a:lnTo>
                  <a:pt x="227884" y="210499"/>
                </a:lnTo>
                <a:lnTo>
                  <a:pt x="285137" y="210499"/>
                </a:lnTo>
                <a:lnTo>
                  <a:pt x="301109" y="207268"/>
                </a:lnTo>
                <a:lnTo>
                  <a:pt x="314164" y="198462"/>
                </a:lnTo>
                <a:lnTo>
                  <a:pt x="322973" y="185412"/>
                </a:lnTo>
                <a:lnTo>
                  <a:pt x="326205" y="169448"/>
                </a:lnTo>
                <a:lnTo>
                  <a:pt x="326205" y="70809"/>
                </a:lnTo>
                <a:lnTo>
                  <a:pt x="322973" y="54845"/>
                </a:lnTo>
                <a:lnTo>
                  <a:pt x="314164" y="41797"/>
                </a:lnTo>
                <a:lnTo>
                  <a:pt x="301109" y="32992"/>
                </a:lnTo>
                <a:lnTo>
                  <a:pt x="285137" y="29762"/>
                </a:lnTo>
                <a:close/>
              </a:path>
              <a:path w="326390" h="210820">
                <a:moveTo>
                  <a:pt x="88351" y="29762"/>
                </a:moveTo>
                <a:lnTo>
                  <a:pt x="41072" y="29762"/>
                </a:lnTo>
                <a:lnTo>
                  <a:pt x="25101" y="32992"/>
                </a:lnTo>
                <a:lnTo>
                  <a:pt x="12043" y="41797"/>
                </a:lnTo>
                <a:lnTo>
                  <a:pt x="3232" y="54845"/>
                </a:lnTo>
                <a:lnTo>
                  <a:pt x="0" y="70809"/>
                </a:lnTo>
                <a:lnTo>
                  <a:pt x="0" y="169448"/>
                </a:lnTo>
                <a:lnTo>
                  <a:pt x="3232" y="185412"/>
                </a:lnTo>
                <a:lnTo>
                  <a:pt x="12043" y="198462"/>
                </a:lnTo>
                <a:lnTo>
                  <a:pt x="25101" y="207268"/>
                </a:lnTo>
                <a:lnTo>
                  <a:pt x="41072" y="210499"/>
                </a:lnTo>
                <a:lnTo>
                  <a:pt x="88351" y="210499"/>
                </a:lnTo>
                <a:lnTo>
                  <a:pt x="91795" y="207057"/>
                </a:lnTo>
                <a:lnTo>
                  <a:pt x="91693" y="198462"/>
                </a:lnTo>
                <a:lnTo>
                  <a:pt x="88351" y="195121"/>
                </a:lnTo>
                <a:lnTo>
                  <a:pt x="41072" y="195121"/>
                </a:lnTo>
                <a:lnTo>
                  <a:pt x="31083" y="193101"/>
                </a:lnTo>
                <a:lnTo>
                  <a:pt x="22918" y="187594"/>
                </a:lnTo>
                <a:lnTo>
                  <a:pt x="17408" y="179432"/>
                </a:lnTo>
                <a:lnTo>
                  <a:pt x="15386" y="169448"/>
                </a:lnTo>
                <a:lnTo>
                  <a:pt x="15386" y="70809"/>
                </a:lnTo>
                <a:lnTo>
                  <a:pt x="17408" y="60822"/>
                </a:lnTo>
                <a:lnTo>
                  <a:pt x="22918" y="52661"/>
                </a:lnTo>
                <a:lnTo>
                  <a:pt x="31083" y="47157"/>
                </a:lnTo>
                <a:lnTo>
                  <a:pt x="41072" y="45138"/>
                </a:lnTo>
                <a:lnTo>
                  <a:pt x="88351" y="45138"/>
                </a:lnTo>
                <a:lnTo>
                  <a:pt x="91692" y="41797"/>
                </a:lnTo>
                <a:lnTo>
                  <a:pt x="91795" y="33205"/>
                </a:lnTo>
                <a:lnTo>
                  <a:pt x="88351" y="29762"/>
                </a:lnTo>
                <a:close/>
              </a:path>
            </a:pathLst>
          </a:custGeom>
          <a:solidFill>
            <a:srgbClr val="1D9ED2"/>
          </a:solidFill>
        </p:spPr>
        <p:txBody>
          <a:bodyPr wrap="square" lIns="0" tIns="0" rIns="0" bIns="0" rtlCol="0"/>
          <a:lstStyle/>
          <a:p/>
        </p:txBody>
      </p:sp>
      <p:sp>
        <p:nvSpPr>
          <p:cNvPr id="67" name="object 67"/>
          <p:cNvSpPr/>
          <p:nvPr/>
        </p:nvSpPr>
        <p:spPr>
          <a:xfrm>
            <a:off x="338226" y="4457468"/>
            <a:ext cx="264160" cy="229870"/>
          </a:xfrm>
          <a:custGeom>
            <a:rect l="l" t="t" r="r" b="b"/>
            <a:pathLst>
              <a:path w="264159" h="229870">
                <a:moveTo>
                  <a:pt x="11941" y="62337"/>
                </a:moveTo>
                <a:lnTo>
                  <a:pt x="3443" y="62337"/>
                </a:lnTo>
                <a:lnTo>
                  <a:pt x="0" y="65781"/>
                </a:lnTo>
                <a:lnTo>
                  <a:pt x="0" y="226190"/>
                </a:lnTo>
                <a:lnTo>
                  <a:pt x="3443" y="229631"/>
                </a:lnTo>
                <a:lnTo>
                  <a:pt x="11939" y="229631"/>
                </a:lnTo>
                <a:lnTo>
                  <a:pt x="15385" y="226190"/>
                </a:lnTo>
                <a:lnTo>
                  <a:pt x="15385" y="65781"/>
                </a:lnTo>
                <a:lnTo>
                  <a:pt x="11941" y="62337"/>
                </a:lnTo>
                <a:close/>
              </a:path>
              <a:path w="264159" h="229870">
                <a:moveTo>
                  <a:pt x="237466" y="62337"/>
                </a:moveTo>
                <a:lnTo>
                  <a:pt x="228973" y="62337"/>
                </a:lnTo>
                <a:lnTo>
                  <a:pt x="225527" y="65781"/>
                </a:lnTo>
                <a:lnTo>
                  <a:pt x="225527" y="226190"/>
                </a:lnTo>
                <a:lnTo>
                  <a:pt x="228973" y="229631"/>
                </a:lnTo>
                <a:lnTo>
                  <a:pt x="237466" y="229631"/>
                </a:lnTo>
                <a:lnTo>
                  <a:pt x="240911" y="226190"/>
                </a:lnTo>
                <a:lnTo>
                  <a:pt x="240911" y="65781"/>
                </a:lnTo>
                <a:lnTo>
                  <a:pt x="237466" y="62337"/>
                </a:lnTo>
                <a:close/>
              </a:path>
              <a:path w="264159" h="229870">
                <a:moveTo>
                  <a:pt x="260507" y="123090"/>
                </a:moveTo>
                <a:lnTo>
                  <a:pt x="252013" y="123090"/>
                </a:lnTo>
                <a:lnTo>
                  <a:pt x="248568" y="126533"/>
                </a:lnTo>
                <a:lnTo>
                  <a:pt x="248568" y="165449"/>
                </a:lnTo>
                <a:lnTo>
                  <a:pt x="252013" y="168876"/>
                </a:lnTo>
                <a:lnTo>
                  <a:pt x="260507" y="168876"/>
                </a:lnTo>
                <a:lnTo>
                  <a:pt x="263952" y="165449"/>
                </a:lnTo>
                <a:lnTo>
                  <a:pt x="263952" y="126533"/>
                </a:lnTo>
                <a:lnTo>
                  <a:pt x="260507" y="123090"/>
                </a:lnTo>
                <a:close/>
              </a:path>
              <a:path w="264159" h="229870">
                <a:moveTo>
                  <a:pt x="119618" y="70264"/>
                </a:moveTo>
                <a:lnTo>
                  <a:pt x="90576" y="76138"/>
                </a:lnTo>
                <a:lnTo>
                  <a:pt x="66836" y="92147"/>
                </a:lnTo>
                <a:lnTo>
                  <a:pt x="50818" y="115871"/>
                </a:lnTo>
                <a:lnTo>
                  <a:pt x="44940" y="144892"/>
                </a:lnTo>
                <a:lnTo>
                  <a:pt x="50818" y="173912"/>
                </a:lnTo>
                <a:lnTo>
                  <a:pt x="66836" y="197637"/>
                </a:lnTo>
                <a:lnTo>
                  <a:pt x="90576" y="213646"/>
                </a:lnTo>
                <a:lnTo>
                  <a:pt x="119618" y="219520"/>
                </a:lnTo>
                <a:lnTo>
                  <a:pt x="148653" y="213646"/>
                </a:lnTo>
                <a:lnTo>
                  <a:pt x="162741" y="204144"/>
                </a:lnTo>
                <a:lnTo>
                  <a:pt x="119618" y="204144"/>
                </a:lnTo>
                <a:lnTo>
                  <a:pt x="96561" y="199481"/>
                </a:lnTo>
                <a:lnTo>
                  <a:pt x="77712" y="186772"/>
                </a:lnTo>
                <a:lnTo>
                  <a:pt x="64994" y="167936"/>
                </a:lnTo>
                <a:lnTo>
                  <a:pt x="60327" y="144892"/>
                </a:lnTo>
                <a:lnTo>
                  <a:pt x="64994" y="121848"/>
                </a:lnTo>
                <a:lnTo>
                  <a:pt x="77712" y="103011"/>
                </a:lnTo>
                <a:lnTo>
                  <a:pt x="96561" y="90302"/>
                </a:lnTo>
                <a:lnTo>
                  <a:pt x="119618" y="85639"/>
                </a:lnTo>
                <a:lnTo>
                  <a:pt x="162741" y="85639"/>
                </a:lnTo>
                <a:lnTo>
                  <a:pt x="148653" y="76138"/>
                </a:lnTo>
                <a:lnTo>
                  <a:pt x="119618" y="70264"/>
                </a:lnTo>
                <a:close/>
              </a:path>
              <a:path w="264159" h="229870">
                <a:moveTo>
                  <a:pt x="162741" y="85639"/>
                </a:moveTo>
                <a:lnTo>
                  <a:pt x="119618" y="85639"/>
                </a:lnTo>
                <a:lnTo>
                  <a:pt x="142666" y="90302"/>
                </a:lnTo>
                <a:lnTo>
                  <a:pt x="161513" y="103011"/>
                </a:lnTo>
                <a:lnTo>
                  <a:pt x="174232" y="121848"/>
                </a:lnTo>
                <a:lnTo>
                  <a:pt x="178900" y="144892"/>
                </a:lnTo>
                <a:lnTo>
                  <a:pt x="174232" y="167936"/>
                </a:lnTo>
                <a:lnTo>
                  <a:pt x="161513" y="186772"/>
                </a:lnTo>
                <a:lnTo>
                  <a:pt x="142666" y="199481"/>
                </a:lnTo>
                <a:lnTo>
                  <a:pt x="119618" y="204144"/>
                </a:lnTo>
                <a:lnTo>
                  <a:pt x="162741" y="204144"/>
                </a:lnTo>
                <a:lnTo>
                  <a:pt x="172389" y="197637"/>
                </a:lnTo>
                <a:lnTo>
                  <a:pt x="188406" y="173912"/>
                </a:lnTo>
                <a:lnTo>
                  <a:pt x="194283" y="144892"/>
                </a:lnTo>
                <a:lnTo>
                  <a:pt x="188406" y="115871"/>
                </a:lnTo>
                <a:lnTo>
                  <a:pt x="172389" y="92147"/>
                </a:lnTo>
                <a:lnTo>
                  <a:pt x="162741" y="85639"/>
                </a:lnTo>
                <a:close/>
              </a:path>
              <a:path w="264159" h="229870">
                <a:moveTo>
                  <a:pt x="87112" y="0"/>
                </a:moveTo>
                <a:lnTo>
                  <a:pt x="10318" y="0"/>
                </a:lnTo>
                <a:lnTo>
                  <a:pt x="6873" y="3443"/>
                </a:lnTo>
                <a:lnTo>
                  <a:pt x="6873" y="11932"/>
                </a:lnTo>
                <a:lnTo>
                  <a:pt x="10318" y="15375"/>
                </a:lnTo>
                <a:lnTo>
                  <a:pt x="75178" y="15375"/>
                </a:lnTo>
                <a:lnTo>
                  <a:pt x="75178" y="53456"/>
                </a:lnTo>
                <a:lnTo>
                  <a:pt x="78623" y="56899"/>
                </a:lnTo>
                <a:lnTo>
                  <a:pt x="87112" y="56899"/>
                </a:lnTo>
                <a:lnTo>
                  <a:pt x="90557" y="53456"/>
                </a:lnTo>
                <a:lnTo>
                  <a:pt x="90557" y="3443"/>
                </a:lnTo>
                <a:lnTo>
                  <a:pt x="87112" y="0"/>
                </a:lnTo>
                <a:close/>
              </a:path>
            </a:pathLst>
          </a:custGeom>
          <a:solidFill>
            <a:srgbClr val="1D9ED2"/>
          </a:solidFill>
        </p:spPr>
        <p:txBody>
          <a:bodyPr wrap="square" lIns="0" tIns="0" rIns="0" bIns="0" rtlCol="0"/>
          <a:lstStyle/>
          <a:p/>
        </p:txBody>
      </p:sp>
      <p:sp>
        <p:nvSpPr>
          <p:cNvPr id="68" name="object 68"/>
          <p:cNvSpPr/>
          <p:nvPr/>
        </p:nvSpPr>
        <p:spPr>
          <a:xfrm>
            <a:off x="605879" y="4455457"/>
            <a:ext cx="19685" cy="19685"/>
          </a:xfrm>
          <a:custGeom>
            <a:rect l="l" t="t" r="r" b="b"/>
            <a:pathLst>
              <a:path w="19684" h="19685">
                <a:moveTo>
                  <a:pt x="15059" y="0"/>
                </a:moveTo>
                <a:lnTo>
                  <a:pt x="4348" y="0"/>
                </a:lnTo>
                <a:lnTo>
                  <a:pt x="0" y="4346"/>
                </a:lnTo>
                <a:lnTo>
                  <a:pt x="0" y="15051"/>
                </a:lnTo>
                <a:lnTo>
                  <a:pt x="4348" y="19398"/>
                </a:lnTo>
                <a:lnTo>
                  <a:pt x="15059" y="19398"/>
                </a:lnTo>
                <a:lnTo>
                  <a:pt x="19391" y="15051"/>
                </a:lnTo>
                <a:lnTo>
                  <a:pt x="19391" y="4346"/>
                </a:lnTo>
                <a:lnTo>
                  <a:pt x="15059" y="0"/>
                </a:lnTo>
                <a:close/>
              </a:path>
            </a:pathLst>
          </a:custGeom>
          <a:solidFill>
            <a:srgbClr val="1D9ED2"/>
          </a:solidFill>
        </p:spPr>
        <p:txBody>
          <a:bodyPr wrap="square" lIns="0" tIns="0" rIns="0" bIns="0" rtlCol="0"/>
          <a:lstStyle/>
          <a:p/>
        </p:txBody>
      </p:sp>
      <p:sp>
        <p:nvSpPr>
          <p:cNvPr id="69" name="object 69"/>
          <p:cNvSpPr/>
          <p:nvPr/>
        </p:nvSpPr>
        <p:spPr>
          <a:xfrm>
            <a:off x="578387" y="4455457"/>
            <a:ext cx="19685" cy="19685"/>
          </a:xfrm>
          <a:custGeom>
            <a:rect l="l" t="t" r="r" b="b"/>
            <a:pathLst>
              <a:path w="19684" h="19685">
                <a:moveTo>
                  <a:pt x="15042" y="0"/>
                </a:moveTo>
                <a:lnTo>
                  <a:pt x="4331" y="0"/>
                </a:lnTo>
                <a:lnTo>
                  <a:pt x="0" y="4346"/>
                </a:lnTo>
                <a:lnTo>
                  <a:pt x="0" y="15051"/>
                </a:lnTo>
                <a:lnTo>
                  <a:pt x="4331" y="19398"/>
                </a:lnTo>
                <a:lnTo>
                  <a:pt x="15042" y="19398"/>
                </a:lnTo>
                <a:lnTo>
                  <a:pt x="19391" y="15051"/>
                </a:lnTo>
                <a:lnTo>
                  <a:pt x="19391" y="4346"/>
                </a:lnTo>
                <a:lnTo>
                  <a:pt x="15042" y="0"/>
                </a:lnTo>
                <a:close/>
              </a:path>
            </a:pathLst>
          </a:custGeom>
          <a:solidFill>
            <a:srgbClr val="1D9ED2"/>
          </a:solidFill>
        </p:spPr>
        <p:txBody>
          <a:bodyPr wrap="square" lIns="0" tIns="0" rIns="0" bIns="0" rtlCol="0"/>
          <a:lstStyle/>
          <a:p/>
        </p:txBody>
      </p:sp>
      <p:sp>
        <p:nvSpPr>
          <p:cNvPr id="70" name="object 70"/>
          <p:cNvSpPr/>
          <p:nvPr/>
        </p:nvSpPr>
        <p:spPr>
          <a:xfrm>
            <a:off x="465076" y="4483327"/>
            <a:ext cx="53975" cy="34925"/>
          </a:xfrm>
          <a:custGeom>
            <a:rect l="l" t="t" r="r" b="b"/>
            <a:pathLst>
              <a:path w="53975" h="34925">
                <a:moveTo>
                  <a:pt x="6122" y="0"/>
                </a:moveTo>
                <a:lnTo>
                  <a:pt x="51" y="5949"/>
                </a:lnTo>
                <a:lnTo>
                  <a:pt x="0" y="10807"/>
                </a:lnTo>
                <a:lnTo>
                  <a:pt x="22563" y="33802"/>
                </a:lnTo>
                <a:lnTo>
                  <a:pt x="24507" y="34637"/>
                </a:lnTo>
                <a:lnTo>
                  <a:pt x="26622" y="34654"/>
                </a:lnTo>
                <a:lnTo>
                  <a:pt x="28634" y="34654"/>
                </a:lnTo>
                <a:lnTo>
                  <a:pt x="30579" y="33870"/>
                </a:lnTo>
                <a:lnTo>
                  <a:pt x="48723" y="16091"/>
                </a:lnTo>
                <a:lnTo>
                  <a:pt x="26724" y="16091"/>
                </a:lnTo>
                <a:lnTo>
                  <a:pt x="10983" y="51"/>
                </a:lnTo>
                <a:lnTo>
                  <a:pt x="6122" y="0"/>
                </a:lnTo>
                <a:close/>
              </a:path>
              <a:path w="53975" h="34925">
                <a:moveTo>
                  <a:pt x="42790" y="375"/>
                </a:moveTo>
                <a:lnTo>
                  <a:pt x="26724" y="16091"/>
                </a:lnTo>
                <a:lnTo>
                  <a:pt x="48723" y="16091"/>
                </a:lnTo>
                <a:lnTo>
                  <a:pt x="53551" y="11335"/>
                </a:lnTo>
                <a:lnTo>
                  <a:pt x="53602" y="6477"/>
                </a:lnTo>
                <a:lnTo>
                  <a:pt x="47650" y="409"/>
                </a:lnTo>
                <a:lnTo>
                  <a:pt x="42790" y="375"/>
                </a:lnTo>
                <a:close/>
              </a:path>
            </a:pathLst>
          </a:custGeom>
          <a:solidFill>
            <a:srgbClr val="1D9ED2"/>
          </a:solidFill>
        </p:spPr>
        <p:txBody>
          <a:bodyPr wrap="square" lIns="0" tIns="0" rIns="0" bIns="0" rtlCol="0"/>
          <a:lstStyle/>
          <a:p/>
        </p:txBody>
      </p:sp>
      <p:sp>
        <p:nvSpPr>
          <p:cNvPr id="71" name="object 71"/>
          <p:cNvSpPr/>
          <p:nvPr/>
        </p:nvSpPr>
        <p:spPr>
          <a:xfrm>
            <a:off x="484194" y="4457468"/>
            <a:ext cx="83820" cy="57150"/>
          </a:xfrm>
          <a:custGeom>
            <a:rect l="l" t="t" r="r" b="b"/>
            <a:pathLst>
              <a:path w="83820" h="57150">
                <a:moveTo>
                  <a:pt x="80242" y="0"/>
                </a:moveTo>
                <a:lnTo>
                  <a:pt x="3445" y="0"/>
                </a:lnTo>
                <a:lnTo>
                  <a:pt x="0" y="3443"/>
                </a:lnTo>
                <a:lnTo>
                  <a:pt x="0" y="53456"/>
                </a:lnTo>
                <a:lnTo>
                  <a:pt x="3445" y="56899"/>
                </a:lnTo>
                <a:lnTo>
                  <a:pt x="11938" y="56899"/>
                </a:lnTo>
                <a:lnTo>
                  <a:pt x="15383" y="53456"/>
                </a:lnTo>
                <a:lnTo>
                  <a:pt x="15383" y="15375"/>
                </a:lnTo>
                <a:lnTo>
                  <a:pt x="80242" y="15375"/>
                </a:lnTo>
                <a:lnTo>
                  <a:pt x="83687" y="11932"/>
                </a:lnTo>
                <a:lnTo>
                  <a:pt x="83687" y="3443"/>
                </a:lnTo>
                <a:lnTo>
                  <a:pt x="80242" y="0"/>
                </a:lnTo>
                <a:close/>
              </a:path>
            </a:pathLst>
          </a:custGeom>
          <a:solidFill>
            <a:srgbClr val="1D9ED2"/>
          </a:solidFill>
        </p:spPr>
        <p:txBody>
          <a:bodyPr wrap="square" lIns="0" tIns="0" rIns="0" bIns="0" rtlCol="0"/>
          <a:lstStyle/>
          <a:p/>
        </p:txBody>
      </p:sp>
      <p:sp>
        <p:nvSpPr>
          <p:cNvPr id="72" name="object 72"/>
          <p:cNvSpPr/>
          <p:nvPr/>
        </p:nvSpPr>
        <p:spPr>
          <a:xfrm>
            <a:off x="287709" y="4729475"/>
            <a:ext cx="19685" cy="19685"/>
          </a:xfrm>
          <a:custGeom>
            <a:rect l="l" t="t" r="r" b="b"/>
            <a:pathLst>
              <a:path w="19685" h="19685">
                <a:moveTo>
                  <a:pt x="15050" y="0"/>
                </a:moveTo>
                <a:lnTo>
                  <a:pt x="4340" y="0"/>
                </a:lnTo>
                <a:lnTo>
                  <a:pt x="0" y="4339"/>
                </a:lnTo>
                <a:lnTo>
                  <a:pt x="0" y="15044"/>
                </a:lnTo>
                <a:lnTo>
                  <a:pt x="4340" y="19383"/>
                </a:lnTo>
                <a:lnTo>
                  <a:pt x="15050" y="19383"/>
                </a:lnTo>
                <a:lnTo>
                  <a:pt x="19391" y="15044"/>
                </a:lnTo>
                <a:lnTo>
                  <a:pt x="19391" y="4339"/>
                </a:lnTo>
                <a:lnTo>
                  <a:pt x="15050" y="0"/>
                </a:lnTo>
                <a:close/>
              </a:path>
            </a:pathLst>
          </a:custGeom>
          <a:solidFill>
            <a:srgbClr val="1D9ED2"/>
          </a:solidFill>
        </p:spPr>
        <p:txBody>
          <a:bodyPr wrap="square" lIns="0" tIns="0" rIns="0" bIns="0" rtlCol="0"/>
          <a:lstStyle/>
          <a:p/>
        </p:txBody>
      </p:sp>
      <p:sp>
        <p:nvSpPr>
          <p:cNvPr id="73" name="object 73"/>
          <p:cNvSpPr/>
          <p:nvPr/>
        </p:nvSpPr>
        <p:spPr>
          <a:xfrm>
            <a:off x="315204" y="4729475"/>
            <a:ext cx="19685" cy="19685"/>
          </a:xfrm>
          <a:custGeom>
            <a:rect l="l" t="t" r="r" b="b"/>
            <a:pathLst>
              <a:path w="19685" h="19685">
                <a:moveTo>
                  <a:pt x="15050" y="0"/>
                </a:moveTo>
                <a:lnTo>
                  <a:pt x="4340" y="0"/>
                </a:lnTo>
                <a:lnTo>
                  <a:pt x="0" y="4339"/>
                </a:lnTo>
                <a:lnTo>
                  <a:pt x="0" y="15044"/>
                </a:lnTo>
                <a:lnTo>
                  <a:pt x="4340" y="19383"/>
                </a:lnTo>
                <a:lnTo>
                  <a:pt x="15050" y="19383"/>
                </a:lnTo>
                <a:lnTo>
                  <a:pt x="19392" y="15044"/>
                </a:lnTo>
                <a:lnTo>
                  <a:pt x="19392" y="4339"/>
                </a:lnTo>
                <a:lnTo>
                  <a:pt x="15050" y="0"/>
                </a:lnTo>
                <a:close/>
              </a:path>
            </a:pathLst>
          </a:custGeom>
          <a:solidFill>
            <a:srgbClr val="1D9ED2"/>
          </a:solidFill>
        </p:spPr>
        <p:txBody>
          <a:bodyPr wrap="square" lIns="0" tIns="0" rIns="0" bIns="0" rtlCol="0"/>
          <a:lstStyle/>
          <a:p/>
        </p:txBody>
      </p:sp>
      <p:sp>
        <p:nvSpPr>
          <p:cNvPr id="74" name="object 74"/>
          <p:cNvSpPr/>
          <p:nvPr/>
        </p:nvSpPr>
        <p:spPr>
          <a:xfrm>
            <a:off x="394297" y="4686338"/>
            <a:ext cx="53975" cy="34290"/>
          </a:xfrm>
          <a:custGeom>
            <a:rect l="l" t="t" r="r" b="b"/>
            <a:pathLst>
              <a:path w="53975" h="34289">
                <a:moveTo>
                  <a:pt x="24968" y="0"/>
                </a:moveTo>
                <a:lnTo>
                  <a:pt x="23034" y="787"/>
                </a:lnTo>
                <a:lnTo>
                  <a:pt x="47" y="23315"/>
                </a:lnTo>
                <a:lnTo>
                  <a:pt x="0" y="28182"/>
                </a:lnTo>
                <a:lnTo>
                  <a:pt x="5950" y="34249"/>
                </a:lnTo>
                <a:lnTo>
                  <a:pt x="10817" y="34293"/>
                </a:lnTo>
                <a:lnTo>
                  <a:pt x="26874" y="18559"/>
                </a:lnTo>
                <a:lnTo>
                  <a:pt x="48420" y="18559"/>
                </a:lnTo>
                <a:lnTo>
                  <a:pt x="31041" y="848"/>
                </a:lnTo>
                <a:lnTo>
                  <a:pt x="29097" y="18"/>
                </a:lnTo>
                <a:lnTo>
                  <a:pt x="24968" y="0"/>
                </a:lnTo>
                <a:close/>
              </a:path>
              <a:path w="53975" h="34289">
                <a:moveTo>
                  <a:pt x="48420" y="18559"/>
                </a:moveTo>
                <a:lnTo>
                  <a:pt x="26874" y="18559"/>
                </a:lnTo>
                <a:lnTo>
                  <a:pt x="41086" y="33052"/>
                </a:lnTo>
                <a:lnTo>
                  <a:pt x="43064" y="33884"/>
                </a:lnTo>
                <a:lnTo>
                  <a:pt x="47166" y="33880"/>
                </a:lnTo>
                <a:lnTo>
                  <a:pt x="49085" y="33095"/>
                </a:lnTo>
                <a:lnTo>
                  <a:pt x="53553" y="28710"/>
                </a:lnTo>
                <a:lnTo>
                  <a:pt x="53604" y="23842"/>
                </a:lnTo>
                <a:lnTo>
                  <a:pt x="48420" y="18559"/>
                </a:lnTo>
                <a:close/>
              </a:path>
            </a:pathLst>
          </a:custGeom>
          <a:solidFill>
            <a:srgbClr val="1D9ED2"/>
          </a:solidFill>
        </p:spPr>
        <p:txBody>
          <a:bodyPr wrap="square" lIns="0" tIns="0" rIns="0" bIns="0" rtlCol="0"/>
          <a:lstStyle/>
          <a:p/>
        </p:txBody>
      </p:sp>
      <p:sp>
        <p:nvSpPr>
          <p:cNvPr id="75" name="object 75"/>
          <p:cNvSpPr/>
          <p:nvPr/>
        </p:nvSpPr>
        <p:spPr>
          <a:xfrm>
            <a:off x="345099" y="4689949"/>
            <a:ext cx="83820" cy="57150"/>
          </a:xfrm>
          <a:custGeom>
            <a:rect l="l" t="t" r="r" b="b"/>
            <a:pathLst>
              <a:path w="83820" h="57150">
                <a:moveTo>
                  <a:pt x="80256" y="0"/>
                </a:moveTo>
                <a:lnTo>
                  <a:pt x="71749" y="0"/>
                </a:lnTo>
                <a:lnTo>
                  <a:pt x="68305" y="3439"/>
                </a:lnTo>
                <a:lnTo>
                  <a:pt x="68305" y="41531"/>
                </a:lnTo>
                <a:lnTo>
                  <a:pt x="3445" y="41531"/>
                </a:lnTo>
                <a:lnTo>
                  <a:pt x="0" y="44972"/>
                </a:lnTo>
                <a:lnTo>
                  <a:pt x="0" y="53465"/>
                </a:lnTo>
                <a:lnTo>
                  <a:pt x="3445" y="56906"/>
                </a:lnTo>
                <a:lnTo>
                  <a:pt x="80238" y="56906"/>
                </a:lnTo>
                <a:lnTo>
                  <a:pt x="83684" y="53465"/>
                </a:lnTo>
                <a:lnTo>
                  <a:pt x="83684" y="3439"/>
                </a:lnTo>
                <a:lnTo>
                  <a:pt x="80256" y="0"/>
                </a:lnTo>
                <a:close/>
              </a:path>
            </a:pathLst>
          </a:custGeom>
          <a:solidFill>
            <a:srgbClr val="1D9ED2"/>
          </a:solidFill>
        </p:spPr>
        <p:txBody>
          <a:bodyPr wrap="square" lIns="0" tIns="0" rIns="0" bIns="0" rtlCol="0"/>
          <a:lstStyle/>
          <a:p/>
        </p:txBody>
      </p:sp>
      <p:sp>
        <p:nvSpPr>
          <p:cNvPr id="76" name="object 76"/>
          <p:cNvSpPr/>
          <p:nvPr/>
        </p:nvSpPr>
        <p:spPr>
          <a:xfrm>
            <a:off x="605879" y="4729475"/>
            <a:ext cx="19685" cy="19685"/>
          </a:xfrm>
          <a:custGeom>
            <a:rect l="l" t="t" r="r" b="b"/>
            <a:pathLst>
              <a:path w="19684" h="19685">
                <a:moveTo>
                  <a:pt x="15059" y="0"/>
                </a:moveTo>
                <a:lnTo>
                  <a:pt x="4348" y="0"/>
                </a:lnTo>
                <a:lnTo>
                  <a:pt x="0" y="4339"/>
                </a:lnTo>
                <a:lnTo>
                  <a:pt x="0" y="15044"/>
                </a:lnTo>
                <a:lnTo>
                  <a:pt x="4348" y="19383"/>
                </a:lnTo>
                <a:lnTo>
                  <a:pt x="15059" y="19383"/>
                </a:lnTo>
                <a:lnTo>
                  <a:pt x="19391" y="15044"/>
                </a:lnTo>
                <a:lnTo>
                  <a:pt x="19391" y="4339"/>
                </a:lnTo>
                <a:lnTo>
                  <a:pt x="15059" y="0"/>
                </a:lnTo>
                <a:close/>
              </a:path>
            </a:pathLst>
          </a:custGeom>
          <a:solidFill>
            <a:srgbClr val="1D9ED2"/>
          </a:solidFill>
        </p:spPr>
        <p:txBody>
          <a:bodyPr wrap="square" lIns="0" tIns="0" rIns="0" bIns="0" rtlCol="0"/>
          <a:lstStyle/>
          <a:p/>
        </p:txBody>
      </p:sp>
      <p:sp>
        <p:nvSpPr>
          <p:cNvPr id="77" name="object 77"/>
          <p:cNvSpPr/>
          <p:nvPr/>
        </p:nvSpPr>
        <p:spPr>
          <a:xfrm>
            <a:off x="578387" y="4729475"/>
            <a:ext cx="19685" cy="19685"/>
          </a:xfrm>
          <a:custGeom>
            <a:rect l="l" t="t" r="r" b="b"/>
            <a:pathLst>
              <a:path w="19684" h="19685">
                <a:moveTo>
                  <a:pt x="15042" y="0"/>
                </a:moveTo>
                <a:lnTo>
                  <a:pt x="4331" y="0"/>
                </a:lnTo>
                <a:lnTo>
                  <a:pt x="0" y="4339"/>
                </a:lnTo>
                <a:lnTo>
                  <a:pt x="0" y="15044"/>
                </a:lnTo>
                <a:lnTo>
                  <a:pt x="4331" y="19383"/>
                </a:lnTo>
                <a:lnTo>
                  <a:pt x="15042" y="19383"/>
                </a:lnTo>
                <a:lnTo>
                  <a:pt x="19391" y="15044"/>
                </a:lnTo>
                <a:lnTo>
                  <a:pt x="19391" y="4339"/>
                </a:lnTo>
                <a:lnTo>
                  <a:pt x="15042" y="0"/>
                </a:lnTo>
                <a:close/>
              </a:path>
            </a:pathLst>
          </a:custGeom>
          <a:solidFill>
            <a:srgbClr val="1D9ED2"/>
          </a:solidFill>
        </p:spPr>
        <p:txBody>
          <a:bodyPr wrap="square" lIns="0" tIns="0" rIns="0" bIns="0" rtlCol="0"/>
          <a:lstStyle/>
          <a:p/>
        </p:txBody>
      </p:sp>
      <p:sp>
        <p:nvSpPr>
          <p:cNvPr id="78" name="object 78"/>
          <p:cNvSpPr/>
          <p:nvPr/>
        </p:nvSpPr>
        <p:spPr>
          <a:xfrm>
            <a:off x="465076" y="4686338"/>
            <a:ext cx="53975" cy="34290"/>
          </a:xfrm>
          <a:custGeom>
            <a:rect l="l" t="t" r="r" b="b"/>
            <a:pathLst>
              <a:path w="53975" h="34289">
                <a:moveTo>
                  <a:pt x="48702" y="18559"/>
                </a:moveTo>
                <a:lnTo>
                  <a:pt x="26724" y="18559"/>
                </a:lnTo>
                <a:lnTo>
                  <a:pt x="42790" y="34293"/>
                </a:lnTo>
                <a:lnTo>
                  <a:pt x="47650" y="34247"/>
                </a:lnTo>
                <a:lnTo>
                  <a:pt x="53602" y="28182"/>
                </a:lnTo>
                <a:lnTo>
                  <a:pt x="53551" y="23315"/>
                </a:lnTo>
                <a:lnTo>
                  <a:pt x="48702" y="18559"/>
                </a:lnTo>
                <a:close/>
              </a:path>
              <a:path w="53975" h="34289">
                <a:moveTo>
                  <a:pt x="28634" y="0"/>
                </a:moveTo>
                <a:lnTo>
                  <a:pt x="24507" y="18"/>
                </a:lnTo>
                <a:lnTo>
                  <a:pt x="22563" y="848"/>
                </a:lnTo>
                <a:lnTo>
                  <a:pt x="0" y="23842"/>
                </a:lnTo>
                <a:lnTo>
                  <a:pt x="51" y="28710"/>
                </a:lnTo>
                <a:lnTo>
                  <a:pt x="4587" y="33149"/>
                </a:lnTo>
                <a:lnTo>
                  <a:pt x="6531" y="33880"/>
                </a:lnTo>
                <a:lnTo>
                  <a:pt x="10547" y="33880"/>
                </a:lnTo>
                <a:lnTo>
                  <a:pt x="12518" y="33052"/>
                </a:lnTo>
                <a:lnTo>
                  <a:pt x="26724" y="18559"/>
                </a:lnTo>
                <a:lnTo>
                  <a:pt x="48702" y="18559"/>
                </a:lnTo>
                <a:lnTo>
                  <a:pt x="30579" y="787"/>
                </a:lnTo>
                <a:lnTo>
                  <a:pt x="28634" y="0"/>
                </a:lnTo>
                <a:close/>
              </a:path>
            </a:pathLst>
          </a:custGeom>
          <a:solidFill>
            <a:srgbClr val="1D9ED2"/>
          </a:solidFill>
        </p:spPr>
        <p:txBody>
          <a:bodyPr wrap="square" lIns="0" tIns="0" rIns="0" bIns="0" rtlCol="0"/>
          <a:lstStyle/>
          <a:p/>
        </p:txBody>
      </p:sp>
      <p:sp>
        <p:nvSpPr>
          <p:cNvPr id="79" name="object 79"/>
          <p:cNvSpPr/>
          <p:nvPr/>
        </p:nvSpPr>
        <p:spPr>
          <a:xfrm>
            <a:off x="484194" y="4689949"/>
            <a:ext cx="83820" cy="57150"/>
          </a:xfrm>
          <a:custGeom>
            <a:rect l="l" t="t" r="r" b="b"/>
            <a:pathLst>
              <a:path w="83820" h="57150">
                <a:moveTo>
                  <a:pt x="11938" y="0"/>
                </a:moveTo>
                <a:lnTo>
                  <a:pt x="3445" y="0"/>
                </a:lnTo>
                <a:lnTo>
                  <a:pt x="0" y="3441"/>
                </a:lnTo>
                <a:lnTo>
                  <a:pt x="0" y="53465"/>
                </a:lnTo>
                <a:lnTo>
                  <a:pt x="3445" y="56906"/>
                </a:lnTo>
                <a:lnTo>
                  <a:pt x="80242" y="56906"/>
                </a:lnTo>
                <a:lnTo>
                  <a:pt x="83687" y="53465"/>
                </a:lnTo>
                <a:lnTo>
                  <a:pt x="83687" y="44972"/>
                </a:lnTo>
                <a:lnTo>
                  <a:pt x="80242" y="41531"/>
                </a:lnTo>
                <a:lnTo>
                  <a:pt x="15383" y="41531"/>
                </a:lnTo>
                <a:lnTo>
                  <a:pt x="15383" y="3441"/>
                </a:lnTo>
                <a:lnTo>
                  <a:pt x="11938" y="0"/>
                </a:lnTo>
                <a:close/>
              </a:path>
            </a:pathLst>
          </a:custGeom>
          <a:solidFill>
            <a:srgbClr val="1D9ED2"/>
          </a:solidFill>
        </p:spPr>
        <p:txBody>
          <a:bodyPr wrap="square" lIns="0" tIns="0" rIns="0" bIns="0" rtlCol="0"/>
          <a:lstStyle/>
          <a:p/>
        </p:txBody>
      </p:sp>
      <p:sp>
        <p:nvSpPr>
          <p:cNvPr id="80" name="object 80"/>
          <p:cNvSpPr txBox="1"/>
          <p:nvPr/>
        </p:nvSpPr>
        <p:spPr>
          <a:xfrm>
            <a:off x="1949576" y="2201036"/>
            <a:ext cx="2159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亿欧智库：数据要素市场化痛点</a:t>
            </a:r>
            <a:endParaRPr sz="1200">
              <a:latin typeface="微软雅黑"/>
              <a:cs typeface="微软雅黑"/>
            </a:endParaRPr>
          </a:p>
        </p:txBody>
      </p:sp>
      <p:sp>
        <p:nvSpPr>
          <p:cNvPr id="81" name="object 81"/>
          <p:cNvSpPr txBox="1"/>
          <p:nvPr/>
        </p:nvSpPr>
        <p:spPr>
          <a:xfrm>
            <a:off x="7941944" y="2209546"/>
            <a:ext cx="2163445"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亿欧智库：“数据二十条”框架</a:t>
            </a:r>
            <a:endParaRPr sz="1200">
              <a:latin typeface="微软雅黑"/>
              <a:cs typeface="微软雅黑"/>
            </a:endParaRPr>
          </a:p>
        </p:txBody>
      </p:sp>
      <p:sp>
        <p:nvSpPr>
          <p:cNvPr id="82" name="object 82"/>
          <p:cNvSpPr txBox="1"/>
          <p:nvPr/>
        </p:nvSpPr>
        <p:spPr>
          <a:xfrm>
            <a:off x="11849861" y="6559702"/>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9</a:t>
            </a:r>
            <a:endParaRPr sz="9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2229" y="6544462"/>
            <a:ext cx="4779645"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a:t>
            </a:r>
            <a:r>
              <a:rPr sz="900" spc="-50">
                <a:solidFill>
                  <a:srgbClr val="7E7E7E"/>
                </a:solidFill>
                <a:latin typeface="微软雅黑"/>
                <a:cs typeface="微软雅黑"/>
              </a:rPr>
              <a:t> </a:t>
            </a:r>
            <a:r>
              <a:rPr sz="900">
                <a:solidFill>
                  <a:srgbClr val="7E7E7E"/>
                </a:solidFill>
                <a:latin typeface="微软雅黑"/>
                <a:cs typeface="微软雅黑"/>
              </a:rPr>
              <a:t>《关于构建数据基础制度更好发挥数据要素作用的意见》，《数据安全法》</a:t>
            </a:r>
            <a:r>
              <a:rPr sz="900" spc="-45">
                <a:solidFill>
                  <a:srgbClr val="7E7E7E"/>
                </a:solidFill>
                <a:latin typeface="微软雅黑"/>
                <a:cs typeface="微软雅黑"/>
              </a:rPr>
              <a:t> </a:t>
            </a:r>
            <a:r>
              <a:rPr sz="900">
                <a:solidFill>
                  <a:srgbClr val="7E7E7E"/>
                </a:solidFill>
                <a:latin typeface="微软雅黑"/>
                <a:cs typeface="微软雅黑"/>
              </a:rPr>
              <a:t>，亿欧智库</a:t>
            </a:r>
            <a:endParaRPr sz="900">
              <a:latin typeface="微软雅黑"/>
              <a:cs typeface="微软雅黑"/>
            </a:endParaRPr>
          </a:p>
        </p:txBody>
      </p:sp>
      <p:sp>
        <p:nvSpPr>
          <p:cNvPr id="3" name="object 3"/>
          <p:cNvSpPr txBox="1">
            <a:spLocks noGrp="1"/>
          </p:cNvSpPr>
          <p:nvPr>
            <p:ph type="title"/>
          </p:nvPr>
        </p:nvSpPr>
        <p:spPr>
          <a:xfrm>
            <a:off x="261924" y="171145"/>
            <a:ext cx="8090534" cy="331470"/>
          </a:xfrm>
          <a:prstGeom prst="rect">
            <a:avLst/>
          </a:prstGeom>
        </p:spPr>
        <p:txBody>
          <a:bodyPr vert="horz" wrap="square" lIns="0" tIns="13335" rIns="0" bIns="0" rtlCol="0">
            <a:spAutoFit/>
          </a:bodyPr>
          <a:lstStyle/>
          <a:p>
            <a:pPr marL="12700">
              <a:lnSpc>
                <a:spcPct val="100000"/>
              </a:lnSpc>
              <a:spcBef>
                <a:spcPts val="105"/>
              </a:spcBef>
            </a:pPr>
            <a:r>
              <a:rPr/>
              <a:t>2.1.1</a:t>
            </a:r>
            <a:r>
              <a:rPr spc="-35"/>
              <a:t> </a:t>
            </a:r>
            <a:r>
              <a:rPr/>
              <a:t>数据产权：淡化所有权，</a:t>
            </a:r>
            <a:r>
              <a:rPr spc="-10"/>
              <a:t>强</a:t>
            </a:r>
            <a:r>
              <a:rPr/>
              <a:t>调使</a:t>
            </a:r>
            <a:r>
              <a:rPr spc="-10"/>
              <a:t>用</a:t>
            </a:r>
            <a:r>
              <a:rPr/>
              <a:t>权，</a:t>
            </a:r>
            <a:r>
              <a:rPr spc="-10"/>
              <a:t>建</a:t>
            </a:r>
            <a:r>
              <a:rPr/>
              <a:t>立数</a:t>
            </a:r>
            <a:r>
              <a:rPr spc="-10"/>
              <a:t>据</a:t>
            </a:r>
            <a:r>
              <a:rPr/>
              <a:t>分类</a:t>
            </a:r>
            <a:r>
              <a:rPr spc="-10"/>
              <a:t>分</a:t>
            </a:r>
            <a:r>
              <a:rPr/>
              <a:t>级确</a:t>
            </a:r>
            <a:r>
              <a:rPr spc="-10"/>
              <a:t>权</a:t>
            </a:r>
            <a:r>
              <a:rPr/>
              <a:t>授权</a:t>
            </a:r>
          </a:p>
        </p:txBody>
      </p:sp>
      <p:sp>
        <p:nvSpPr>
          <p:cNvPr id="4" name="object 4"/>
          <p:cNvSpPr/>
          <p:nvPr/>
        </p:nvSpPr>
        <p:spPr>
          <a:xfrm>
            <a:off x="963167" y="4034028"/>
            <a:ext cx="1330960" cy="1330960"/>
          </a:xfrm>
          <a:custGeom>
            <a:rect l="l" t="t" r="r" b="b"/>
            <a:pathLst>
              <a:path w="1330960" h="1330960">
                <a:moveTo>
                  <a:pt x="665226" y="0"/>
                </a:moveTo>
                <a:lnTo>
                  <a:pt x="617717" y="1670"/>
                </a:lnTo>
                <a:lnTo>
                  <a:pt x="571111" y="6605"/>
                </a:lnTo>
                <a:lnTo>
                  <a:pt x="525518" y="14693"/>
                </a:lnTo>
                <a:lnTo>
                  <a:pt x="481053" y="25822"/>
                </a:lnTo>
                <a:lnTo>
                  <a:pt x="437826" y="39878"/>
                </a:lnTo>
                <a:lnTo>
                  <a:pt x="395952" y="56749"/>
                </a:lnTo>
                <a:lnTo>
                  <a:pt x="355542" y="76323"/>
                </a:lnTo>
                <a:lnTo>
                  <a:pt x="316709" y="98487"/>
                </a:lnTo>
                <a:lnTo>
                  <a:pt x="279566" y="123129"/>
                </a:lnTo>
                <a:lnTo>
                  <a:pt x="244225" y="150135"/>
                </a:lnTo>
                <a:lnTo>
                  <a:pt x="210798" y="179394"/>
                </a:lnTo>
                <a:lnTo>
                  <a:pt x="179399" y="210793"/>
                </a:lnTo>
                <a:lnTo>
                  <a:pt x="150140" y="244219"/>
                </a:lnTo>
                <a:lnTo>
                  <a:pt x="123133" y="279560"/>
                </a:lnTo>
                <a:lnTo>
                  <a:pt x="98490" y="316704"/>
                </a:lnTo>
                <a:lnTo>
                  <a:pt x="76326" y="355537"/>
                </a:lnTo>
                <a:lnTo>
                  <a:pt x="56751" y="395947"/>
                </a:lnTo>
                <a:lnTo>
                  <a:pt x="39880" y="437821"/>
                </a:lnTo>
                <a:lnTo>
                  <a:pt x="25823" y="481048"/>
                </a:lnTo>
                <a:lnTo>
                  <a:pt x="14694" y="525515"/>
                </a:lnTo>
                <a:lnTo>
                  <a:pt x="6605" y="571108"/>
                </a:lnTo>
                <a:lnTo>
                  <a:pt x="1670" y="617716"/>
                </a:lnTo>
                <a:lnTo>
                  <a:pt x="0" y="665226"/>
                </a:lnTo>
                <a:lnTo>
                  <a:pt x="1670" y="712735"/>
                </a:lnTo>
                <a:lnTo>
                  <a:pt x="6605" y="759343"/>
                </a:lnTo>
                <a:lnTo>
                  <a:pt x="14694" y="804936"/>
                </a:lnTo>
                <a:lnTo>
                  <a:pt x="25823" y="849403"/>
                </a:lnTo>
                <a:lnTo>
                  <a:pt x="39880" y="892630"/>
                </a:lnTo>
                <a:lnTo>
                  <a:pt x="56751" y="934504"/>
                </a:lnTo>
                <a:lnTo>
                  <a:pt x="76326" y="974914"/>
                </a:lnTo>
                <a:lnTo>
                  <a:pt x="98490" y="1013747"/>
                </a:lnTo>
                <a:lnTo>
                  <a:pt x="123133" y="1050891"/>
                </a:lnTo>
                <a:lnTo>
                  <a:pt x="150140" y="1086232"/>
                </a:lnTo>
                <a:lnTo>
                  <a:pt x="179399" y="1119658"/>
                </a:lnTo>
                <a:lnTo>
                  <a:pt x="210798" y="1151057"/>
                </a:lnTo>
                <a:lnTo>
                  <a:pt x="244225" y="1180316"/>
                </a:lnTo>
                <a:lnTo>
                  <a:pt x="279566" y="1207322"/>
                </a:lnTo>
                <a:lnTo>
                  <a:pt x="316709" y="1231964"/>
                </a:lnTo>
                <a:lnTo>
                  <a:pt x="355542" y="1254128"/>
                </a:lnTo>
                <a:lnTo>
                  <a:pt x="395952" y="1273702"/>
                </a:lnTo>
                <a:lnTo>
                  <a:pt x="437826" y="1290573"/>
                </a:lnTo>
                <a:lnTo>
                  <a:pt x="481053" y="1304629"/>
                </a:lnTo>
                <a:lnTo>
                  <a:pt x="525518" y="1315758"/>
                </a:lnTo>
                <a:lnTo>
                  <a:pt x="571111" y="1323846"/>
                </a:lnTo>
                <a:lnTo>
                  <a:pt x="617717" y="1328781"/>
                </a:lnTo>
                <a:lnTo>
                  <a:pt x="665226" y="1330452"/>
                </a:lnTo>
                <a:lnTo>
                  <a:pt x="712735" y="1328781"/>
                </a:lnTo>
                <a:lnTo>
                  <a:pt x="759343" y="1323846"/>
                </a:lnTo>
                <a:lnTo>
                  <a:pt x="804936" y="1315758"/>
                </a:lnTo>
                <a:lnTo>
                  <a:pt x="849403" y="1304629"/>
                </a:lnTo>
                <a:lnTo>
                  <a:pt x="892630" y="1290573"/>
                </a:lnTo>
                <a:lnTo>
                  <a:pt x="934504" y="1273702"/>
                </a:lnTo>
                <a:lnTo>
                  <a:pt x="974914" y="1254128"/>
                </a:lnTo>
                <a:lnTo>
                  <a:pt x="1013747" y="1231964"/>
                </a:lnTo>
                <a:lnTo>
                  <a:pt x="1050891" y="1207322"/>
                </a:lnTo>
                <a:lnTo>
                  <a:pt x="1086232" y="1180316"/>
                </a:lnTo>
                <a:lnTo>
                  <a:pt x="1119658" y="1151057"/>
                </a:lnTo>
                <a:lnTo>
                  <a:pt x="1151057" y="1119658"/>
                </a:lnTo>
                <a:lnTo>
                  <a:pt x="1180316" y="1086232"/>
                </a:lnTo>
                <a:lnTo>
                  <a:pt x="1207322" y="1050891"/>
                </a:lnTo>
                <a:lnTo>
                  <a:pt x="1231964" y="1013747"/>
                </a:lnTo>
                <a:lnTo>
                  <a:pt x="1254128" y="974914"/>
                </a:lnTo>
                <a:lnTo>
                  <a:pt x="1273702" y="934504"/>
                </a:lnTo>
                <a:lnTo>
                  <a:pt x="1290573" y="892630"/>
                </a:lnTo>
                <a:lnTo>
                  <a:pt x="1304629" y="849403"/>
                </a:lnTo>
                <a:lnTo>
                  <a:pt x="1315758" y="804936"/>
                </a:lnTo>
                <a:lnTo>
                  <a:pt x="1323846" y="759343"/>
                </a:lnTo>
                <a:lnTo>
                  <a:pt x="1328781" y="712735"/>
                </a:lnTo>
                <a:lnTo>
                  <a:pt x="1330452" y="665226"/>
                </a:lnTo>
                <a:lnTo>
                  <a:pt x="1328781" y="617716"/>
                </a:lnTo>
                <a:lnTo>
                  <a:pt x="1323846" y="571108"/>
                </a:lnTo>
                <a:lnTo>
                  <a:pt x="1315758" y="525515"/>
                </a:lnTo>
                <a:lnTo>
                  <a:pt x="1304629" y="481048"/>
                </a:lnTo>
                <a:lnTo>
                  <a:pt x="1290573" y="437821"/>
                </a:lnTo>
                <a:lnTo>
                  <a:pt x="1273702" y="395947"/>
                </a:lnTo>
                <a:lnTo>
                  <a:pt x="1254128" y="355537"/>
                </a:lnTo>
                <a:lnTo>
                  <a:pt x="1231964" y="316704"/>
                </a:lnTo>
                <a:lnTo>
                  <a:pt x="1207322" y="279560"/>
                </a:lnTo>
                <a:lnTo>
                  <a:pt x="1180316" y="244219"/>
                </a:lnTo>
                <a:lnTo>
                  <a:pt x="1151057" y="210793"/>
                </a:lnTo>
                <a:lnTo>
                  <a:pt x="1119658" y="179394"/>
                </a:lnTo>
                <a:lnTo>
                  <a:pt x="1086232" y="150135"/>
                </a:lnTo>
                <a:lnTo>
                  <a:pt x="1050891" y="123129"/>
                </a:lnTo>
                <a:lnTo>
                  <a:pt x="1013747" y="98487"/>
                </a:lnTo>
                <a:lnTo>
                  <a:pt x="974914" y="76323"/>
                </a:lnTo>
                <a:lnTo>
                  <a:pt x="934504" y="56749"/>
                </a:lnTo>
                <a:lnTo>
                  <a:pt x="892630" y="39878"/>
                </a:lnTo>
                <a:lnTo>
                  <a:pt x="849403" y="25822"/>
                </a:lnTo>
                <a:lnTo>
                  <a:pt x="804936" y="14693"/>
                </a:lnTo>
                <a:lnTo>
                  <a:pt x="759343" y="6605"/>
                </a:lnTo>
                <a:lnTo>
                  <a:pt x="712735" y="1670"/>
                </a:lnTo>
                <a:lnTo>
                  <a:pt x="665226" y="0"/>
                </a:lnTo>
                <a:close/>
              </a:path>
            </a:pathLst>
          </a:custGeom>
          <a:solidFill>
            <a:srgbClr val="1D9ED2">
              <a:alpha val="50195"/>
            </a:srgbClr>
          </a:solidFill>
        </p:spPr>
        <p:txBody>
          <a:bodyPr wrap="square" lIns="0" tIns="0" rIns="0" bIns="0" rtlCol="0"/>
          <a:lstStyle/>
          <a:p/>
        </p:txBody>
      </p:sp>
      <p:sp>
        <p:nvSpPr>
          <p:cNvPr id="5" name="object 5"/>
          <p:cNvSpPr txBox="1"/>
          <p:nvPr/>
        </p:nvSpPr>
        <p:spPr>
          <a:xfrm>
            <a:off x="1184452" y="4470019"/>
            <a:ext cx="898525" cy="177800"/>
          </a:xfrm>
          <a:prstGeom prst="rect">
            <a:avLst/>
          </a:prstGeom>
        </p:spPr>
        <p:txBody>
          <a:bodyPr vert="horz" wrap="square" lIns="0" tIns="12065" rIns="0" bIns="0" rtlCol="0">
            <a:spAutoFit/>
          </a:bodyPr>
          <a:lstStyle/>
          <a:p>
            <a:pPr>
              <a:lnSpc>
                <a:spcPct val="100000"/>
              </a:lnSpc>
              <a:spcBef>
                <a:spcPts val="95"/>
              </a:spcBef>
            </a:pPr>
            <a:r>
              <a:rPr sz="1000" spc="-5">
                <a:solidFill>
                  <a:srgbClr val="585858"/>
                </a:solidFill>
                <a:latin typeface="微软雅黑"/>
                <a:cs typeface="微软雅黑"/>
              </a:rPr>
              <a:t>数据资源持有权</a:t>
            </a:r>
            <a:endParaRPr sz="1000">
              <a:latin typeface="微软雅黑"/>
              <a:cs typeface="微软雅黑"/>
            </a:endParaRPr>
          </a:p>
        </p:txBody>
      </p:sp>
      <p:sp>
        <p:nvSpPr>
          <p:cNvPr id="6" name="object 6"/>
          <p:cNvSpPr/>
          <p:nvPr/>
        </p:nvSpPr>
        <p:spPr>
          <a:xfrm>
            <a:off x="1476755" y="4837176"/>
            <a:ext cx="1330960" cy="1330960"/>
          </a:xfrm>
          <a:custGeom>
            <a:rect l="l" t="t" r="r" b="b"/>
            <a:pathLst>
              <a:path w="1330960" h="1330960">
                <a:moveTo>
                  <a:pt x="665226" y="0"/>
                </a:moveTo>
                <a:lnTo>
                  <a:pt x="617716" y="1670"/>
                </a:lnTo>
                <a:lnTo>
                  <a:pt x="571108" y="6605"/>
                </a:lnTo>
                <a:lnTo>
                  <a:pt x="525515" y="14693"/>
                </a:lnTo>
                <a:lnTo>
                  <a:pt x="481048" y="25822"/>
                </a:lnTo>
                <a:lnTo>
                  <a:pt x="437821" y="39878"/>
                </a:lnTo>
                <a:lnTo>
                  <a:pt x="395947" y="56749"/>
                </a:lnTo>
                <a:lnTo>
                  <a:pt x="355537" y="76323"/>
                </a:lnTo>
                <a:lnTo>
                  <a:pt x="316704" y="98487"/>
                </a:lnTo>
                <a:lnTo>
                  <a:pt x="279560" y="123129"/>
                </a:lnTo>
                <a:lnTo>
                  <a:pt x="244219" y="150135"/>
                </a:lnTo>
                <a:lnTo>
                  <a:pt x="210793" y="179394"/>
                </a:lnTo>
                <a:lnTo>
                  <a:pt x="179394" y="210793"/>
                </a:lnTo>
                <a:lnTo>
                  <a:pt x="150135" y="244219"/>
                </a:lnTo>
                <a:lnTo>
                  <a:pt x="123129" y="279560"/>
                </a:lnTo>
                <a:lnTo>
                  <a:pt x="98487" y="316704"/>
                </a:lnTo>
                <a:lnTo>
                  <a:pt x="76323" y="355537"/>
                </a:lnTo>
                <a:lnTo>
                  <a:pt x="56749" y="395947"/>
                </a:lnTo>
                <a:lnTo>
                  <a:pt x="39878" y="437821"/>
                </a:lnTo>
                <a:lnTo>
                  <a:pt x="25822" y="481048"/>
                </a:lnTo>
                <a:lnTo>
                  <a:pt x="14693" y="525515"/>
                </a:lnTo>
                <a:lnTo>
                  <a:pt x="6605" y="571108"/>
                </a:lnTo>
                <a:lnTo>
                  <a:pt x="1670" y="617716"/>
                </a:lnTo>
                <a:lnTo>
                  <a:pt x="0" y="665226"/>
                </a:lnTo>
                <a:lnTo>
                  <a:pt x="1670" y="712734"/>
                </a:lnTo>
                <a:lnTo>
                  <a:pt x="6605" y="759340"/>
                </a:lnTo>
                <a:lnTo>
                  <a:pt x="14693" y="804933"/>
                </a:lnTo>
                <a:lnTo>
                  <a:pt x="25822" y="849398"/>
                </a:lnTo>
                <a:lnTo>
                  <a:pt x="39878" y="892625"/>
                </a:lnTo>
                <a:lnTo>
                  <a:pt x="56749" y="934499"/>
                </a:lnTo>
                <a:lnTo>
                  <a:pt x="76323" y="974909"/>
                </a:lnTo>
                <a:lnTo>
                  <a:pt x="98487" y="1013742"/>
                </a:lnTo>
                <a:lnTo>
                  <a:pt x="123129" y="1050885"/>
                </a:lnTo>
                <a:lnTo>
                  <a:pt x="150135" y="1086226"/>
                </a:lnTo>
                <a:lnTo>
                  <a:pt x="179394" y="1119653"/>
                </a:lnTo>
                <a:lnTo>
                  <a:pt x="210793" y="1151052"/>
                </a:lnTo>
                <a:lnTo>
                  <a:pt x="244219" y="1180311"/>
                </a:lnTo>
                <a:lnTo>
                  <a:pt x="279560" y="1207318"/>
                </a:lnTo>
                <a:lnTo>
                  <a:pt x="316704" y="1231961"/>
                </a:lnTo>
                <a:lnTo>
                  <a:pt x="355537" y="1254125"/>
                </a:lnTo>
                <a:lnTo>
                  <a:pt x="395947" y="1273700"/>
                </a:lnTo>
                <a:lnTo>
                  <a:pt x="437821" y="1290571"/>
                </a:lnTo>
                <a:lnTo>
                  <a:pt x="481048" y="1304628"/>
                </a:lnTo>
                <a:lnTo>
                  <a:pt x="525515" y="1315757"/>
                </a:lnTo>
                <a:lnTo>
                  <a:pt x="571108" y="1323846"/>
                </a:lnTo>
                <a:lnTo>
                  <a:pt x="617716" y="1328781"/>
                </a:lnTo>
                <a:lnTo>
                  <a:pt x="665226" y="1330452"/>
                </a:lnTo>
                <a:lnTo>
                  <a:pt x="712735" y="1328781"/>
                </a:lnTo>
                <a:lnTo>
                  <a:pt x="759343" y="1323846"/>
                </a:lnTo>
                <a:lnTo>
                  <a:pt x="804936" y="1315757"/>
                </a:lnTo>
                <a:lnTo>
                  <a:pt x="849403" y="1304628"/>
                </a:lnTo>
                <a:lnTo>
                  <a:pt x="892630" y="1290571"/>
                </a:lnTo>
                <a:lnTo>
                  <a:pt x="934504" y="1273700"/>
                </a:lnTo>
                <a:lnTo>
                  <a:pt x="974914" y="1254125"/>
                </a:lnTo>
                <a:lnTo>
                  <a:pt x="1013747" y="1231961"/>
                </a:lnTo>
                <a:lnTo>
                  <a:pt x="1050891" y="1207318"/>
                </a:lnTo>
                <a:lnTo>
                  <a:pt x="1086232" y="1180311"/>
                </a:lnTo>
                <a:lnTo>
                  <a:pt x="1119658" y="1151052"/>
                </a:lnTo>
                <a:lnTo>
                  <a:pt x="1151057" y="1119653"/>
                </a:lnTo>
                <a:lnTo>
                  <a:pt x="1180316" y="1086226"/>
                </a:lnTo>
                <a:lnTo>
                  <a:pt x="1207322" y="1050885"/>
                </a:lnTo>
                <a:lnTo>
                  <a:pt x="1231964" y="1013742"/>
                </a:lnTo>
                <a:lnTo>
                  <a:pt x="1254128" y="974909"/>
                </a:lnTo>
                <a:lnTo>
                  <a:pt x="1273702" y="934499"/>
                </a:lnTo>
                <a:lnTo>
                  <a:pt x="1290573" y="892625"/>
                </a:lnTo>
                <a:lnTo>
                  <a:pt x="1304629" y="849398"/>
                </a:lnTo>
                <a:lnTo>
                  <a:pt x="1315758" y="804933"/>
                </a:lnTo>
                <a:lnTo>
                  <a:pt x="1323846" y="759340"/>
                </a:lnTo>
                <a:lnTo>
                  <a:pt x="1328781" y="712734"/>
                </a:lnTo>
                <a:lnTo>
                  <a:pt x="1330452" y="665226"/>
                </a:lnTo>
                <a:lnTo>
                  <a:pt x="1328781" y="617716"/>
                </a:lnTo>
                <a:lnTo>
                  <a:pt x="1323846" y="571108"/>
                </a:lnTo>
                <a:lnTo>
                  <a:pt x="1315758" y="525515"/>
                </a:lnTo>
                <a:lnTo>
                  <a:pt x="1304629" y="481048"/>
                </a:lnTo>
                <a:lnTo>
                  <a:pt x="1290573" y="437821"/>
                </a:lnTo>
                <a:lnTo>
                  <a:pt x="1273702" y="395947"/>
                </a:lnTo>
                <a:lnTo>
                  <a:pt x="1254128" y="355537"/>
                </a:lnTo>
                <a:lnTo>
                  <a:pt x="1231964" y="316704"/>
                </a:lnTo>
                <a:lnTo>
                  <a:pt x="1207322" y="279560"/>
                </a:lnTo>
                <a:lnTo>
                  <a:pt x="1180316" y="244219"/>
                </a:lnTo>
                <a:lnTo>
                  <a:pt x="1151057" y="210793"/>
                </a:lnTo>
                <a:lnTo>
                  <a:pt x="1119658" y="179394"/>
                </a:lnTo>
                <a:lnTo>
                  <a:pt x="1086232" y="150135"/>
                </a:lnTo>
                <a:lnTo>
                  <a:pt x="1050891" y="123129"/>
                </a:lnTo>
                <a:lnTo>
                  <a:pt x="1013747" y="98487"/>
                </a:lnTo>
                <a:lnTo>
                  <a:pt x="974914" y="76323"/>
                </a:lnTo>
                <a:lnTo>
                  <a:pt x="934504" y="56749"/>
                </a:lnTo>
                <a:lnTo>
                  <a:pt x="892630" y="39878"/>
                </a:lnTo>
                <a:lnTo>
                  <a:pt x="849403" y="25822"/>
                </a:lnTo>
                <a:lnTo>
                  <a:pt x="804936" y="14693"/>
                </a:lnTo>
                <a:lnTo>
                  <a:pt x="759343" y="6605"/>
                </a:lnTo>
                <a:lnTo>
                  <a:pt x="712735" y="1670"/>
                </a:lnTo>
                <a:lnTo>
                  <a:pt x="665226" y="0"/>
                </a:lnTo>
                <a:close/>
              </a:path>
            </a:pathLst>
          </a:custGeom>
          <a:solidFill>
            <a:srgbClr val="1D9ED2">
              <a:alpha val="50195"/>
            </a:srgbClr>
          </a:solidFill>
        </p:spPr>
        <p:txBody>
          <a:bodyPr wrap="square" lIns="0" tIns="0" rIns="0" bIns="0" rtlCol="0"/>
          <a:lstStyle/>
          <a:p/>
        </p:txBody>
      </p:sp>
      <p:sp>
        <p:nvSpPr>
          <p:cNvPr id="7" name="object 7"/>
          <p:cNvSpPr/>
          <p:nvPr/>
        </p:nvSpPr>
        <p:spPr>
          <a:xfrm>
            <a:off x="1476755" y="4837176"/>
            <a:ext cx="1330960" cy="1330960"/>
          </a:xfrm>
          <a:custGeom>
            <a:rect l="l" t="t" r="r" b="b"/>
            <a:pathLst>
              <a:path w="1330960" h="1330960">
                <a:moveTo>
                  <a:pt x="0" y="665226"/>
                </a:moveTo>
                <a:lnTo>
                  <a:pt x="1670" y="617716"/>
                </a:lnTo>
                <a:lnTo>
                  <a:pt x="6605" y="571108"/>
                </a:lnTo>
                <a:lnTo>
                  <a:pt x="14693" y="525515"/>
                </a:lnTo>
                <a:lnTo>
                  <a:pt x="25822" y="481048"/>
                </a:lnTo>
                <a:lnTo>
                  <a:pt x="39878" y="437821"/>
                </a:lnTo>
                <a:lnTo>
                  <a:pt x="56749" y="395947"/>
                </a:lnTo>
                <a:lnTo>
                  <a:pt x="76323" y="355537"/>
                </a:lnTo>
                <a:lnTo>
                  <a:pt x="98487" y="316704"/>
                </a:lnTo>
                <a:lnTo>
                  <a:pt x="123129" y="279560"/>
                </a:lnTo>
                <a:lnTo>
                  <a:pt x="150135" y="244219"/>
                </a:lnTo>
                <a:lnTo>
                  <a:pt x="179394" y="210793"/>
                </a:lnTo>
                <a:lnTo>
                  <a:pt x="210793" y="179394"/>
                </a:lnTo>
                <a:lnTo>
                  <a:pt x="244219" y="150135"/>
                </a:lnTo>
                <a:lnTo>
                  <a:pt x="279560" y="123129"/>
                </a:lnTo>
                <a:lnTo>
                  <a:pt x="316704" y="98487"/>
                </a:lnTo>
                <a:lnTo>
                  <a:pt x="355537" y="76323"/>
                </a:lnTo>
                <a:lnTo>
                  <a:pt x="395947" y="56749"/>
                </a:lnTo>
                <a:lnTo>
                  <a:pt x="437821" y="39878"/>
                </a:lnTo>
                <a:lnTo>
                  <a:pt x="481048" y="25822"/>
                </a:lnTo>
                <a:lnTo>
                  <a:pt x="525515" y="14693"/>
                </a:lnTo>
                <a:lnTo>
                  <a:pt x="571108" y="6605"/>
                </a:lnTo>
                <a:lnTo>
                  <a:pt x="617716" y="1670"/>
                </a:lnTo>
                <a:lnTo>
                  <a:pt x="665226" y="0"/>
                </a:lnTo>
                <a:lnTo>
                  <a:pt x="712735" y="1670"/>
                </a:lnTo>
                <a:lnTo>
                  <a:pt x="759343" y="6605"/>
                </a:lnTo>
                <a:lnTo>
                  <a:pt x="804936" y="14693"/>
                </a:lnTo>
                <a:lnTo>
                  <a:pt x="849403" y="25822"/>
                </a:lnTo>
                <a:lnTo>
                  <a:pt x="892630" y="39878"/>
                </a:lnTo>
                <a:lnTo>
                  <a:pt x="934504" y="56749"/>
                </a:lnTo>
                <a:lnTo>
                  <a:pt x="974914" y="76323"/>
                </a:lnTo>
                <a:lnTo>
                  <a:pt x="1013747" y="98487"/>
                </a:lnTo>
                <a:lnTo>
                  <a:pt x="1050891" y="123129"/>
                </a:lnTo>
                <a:lnTo>
                  <a:pt x="1086232" y="150135"/>
                </a:lnTo>
                <a:lnTo>
                  <a:pt x="1119658" y="179394"/>
                </a:lnTo>
                <a:lnTo>
                  <a:pt x="1151057" y="210793"/>
                </a:lnTo>
                <a:lnTo>
                  <a:pt x="1180316" y="244219"/>
                </a:lnTo>
                <a:lnTo>
                  <a:pt x="1207322" y="279560"/>
                </a:lnTo>
                <a:lnTo>
                  <a:pt x="1231964" y="316704"/>
                </a:lnTo>
                <a:lnTo>
                  <a:pt x="1254128" y="355537"/>
                </a:lnTo>
                <a:lnTo>
                  <a:pt x="1273702" y="395947"/>
                </a:lnTo>
                <a:lnTo>
                  <a:pt x="1290573" y="437821"/>
                </a:lnTo>
                <a:lnTo>
                  <a:pt x="1304629" y="481048"/>
                </a:lnTo>
                <a:lnTo>
                  <a:pt x="1315758" y="525515"/>
                </a:lnTo>
                <a:lnTo>
                  <a:pt x="1323846" y="571108"/>
                </a:lnTo>
                <a:lnTo>
                  <a:pt x="1328781" y="617716"/>
                </a:lnTo>
                <a:lnTo>
                  <a:pt x="1330452" y="665226"/>
                </a:lnTo>
                <a:lnTo>
                  <a:pt x="1328781" y="712734"/>
                </a:lnTo>
                <a:lnTo>
                  <a:pt x="1323846" y="759340"/>
                </a:lnTo>
                <a:lnTo>
                  <a:pt x="1315758" y="804933"/>
                </a:lnTo>
                <a:lnTo>
                  <a:pt x="1304629" y="849398"/>
                </a:lnTo>
                <a:lnTo>
                  <a:pt x="1290573" y="892625"/>
                </a:lnTo>
                <a:lnTo>
                  <a:pt x="1273702" y="934499"/>
                </a:lnTo>
                <a:lnTo>
                  <a:pt x="1254128" y="974909"/>
                </a:lnTo>
                <a:lnTo>
                  <a:pt x="1231964" y="1013742"/>
                </a:lnTo>
                <a:lnTo>
                  <a:pt x="1207322" y="1050885"/>
                </a:lnTo>
                <a:lnTo>
                  <a:pt x="1180316" y="1086226"/>
                </a:lnTo>
                <a:lnTo>
                  <a:pt x="1151057" y="1119653"/>
                </a:lnTo>
                <a:lnTo>
                  <a:pt x="1119658" y="1151052"/>
                </a:lnTo>
                <a:lnTo>
                  <a:pt x="1086232" y="1180311"/>
                </a:lnTo>
                <a:lnTo>
                  <a:pt x="1050891" y="1207318"/>
                </a:lnTo>
                <a:lnTo>
                  <a:pt x="1013747" y="1231961"/>
                </a:lnTo>
                <a:lnTo>
                  <a:pt x="974914" y="1254125"/>
                </a:lnTo>
                <a:lnTo>
                  <a:pt x="934504" y="1273700"/>
                </a:lnTo>
                <a:lnTo>
                  <a:pt x="892630" y="1290571"/>
                </a:lnTo>
                <a:lnTo>
                  <a:pt x="849403" y="1304628"/>
                </a:lnTo>
                <a:lnTo>
                  <a:pt x="804936" y="1315757"/>
                </a:lnTo>
                <a:lnTo>
                  <a:pt x="759343" y="1323846"/>
                </a:lnTo>
                <a:lnTo>
                  <a:pt x="712735" y="1328781"/>
                </a:lnTo>
                <a:lnTo>
                  <a:pt x="665226" y="1330452"/>
                </a:lnTo>
                <a:lnTo>
                  <a:pt x="617716" y="1328781"/>
                </a:lnTo>
                <a:lnTo>
                  <a:pt x="571108" y="1323846"/>
                </a:lnTo>
                <a:lnTo>
                  <a:pt x="525515" y="1315757"/>
                </a:lnTo>
                <a:lnTo>
                  <a:pt x="481048" y="1304628"/>
                </a:lnTo>
                <a:lnTo>
                  <a:pt x="437821" y="1290571"/>
                </a:lnTo>
                <a:lnTo>
                  <a:pt x="395947" y="1273700"/>
                </a:lnTo>
                <a:lnTo>
                  <a:pt x="355537" y="1254125"/>
                </a:lnTo>
                <a:lnTo>
                  <a:pt x="316704" y="1231961"/>
                </a:lnTo>
                <a:lnTo>
                  <a:pt x="279560" y="1207318"/>
                </a:lnTo>
                <a:lnTo>
                  <a:pt x="244219" y="1180311"/>
                </a:lnTo>
                <a:lnTo>
                  <a:pt x="210793" y="1151052"/>
                </a:lnTo>
                <a:lnTo>
                  <a:pt x="179394" y="1119653"/>
                </a:lnTo>
                <a:lnTo>
                  <a:pt x="150135" y="1086226"/>
                </a:lnTo>
                <a:lnTo>
                  <a:pt x="123129" y="1050885"/>
                </a:lnTo>
                <a:lnTo>
                  <a:pt x="98487" y="1013742"/>
                </a:lnTo>
                <a:lnTo>
                  <a:pt x="76323" y="974909"/>
                </a:lnTo>
                <a:lnTo>
                  <a:pt x="56749" y="934499"/>
                </a:lnTo>
                <a:lnTo>
                  <a:pt x="39878" y="892625"/>
                </a:lnTo>
                <a:lnTo>
                  <a:pt x="25822" y="849398"/>
                </a:lnTo>
                <a:lnTo>
                  <a:pt x="14693" y="804933"/>
                </a:lnTo>
                <a:lnTo>
                  <a:pt x="6605" y="759340"/>
                </a:lnTo>
                <a:lnTo>
                  <a:pt x="1670" y="712734"/>
                </a:lnTo>
                <a:lnTo>
                  <a:pt x="0" y="665226"/>
                </a:lnTo>
                <a:close/>
              </a:path>
            </a:pathLst>
          </a:custGeom>
          <a:ln w="12700">
            <a:solidFill>
              <a:srgbClr val="FFFFFF"/>
            </a:solidFill>
          </a:ln>
        </p:spPr>
        <p:txBody>
          <a:bodyPr wrap="square" lIns="0" tIns="0" rIns="0" bIns="0" rtlCol="0"/>
          <a:lstStyle/>
          <a:p/>
        </p:txBody>
      </p:sp>
      <p:sp>
        <p:nvSpPr>
          <p:cNvPr id="8" name="object 8"/>
          <p:cNvSpPr txBox="1"/>
          <p:nvPr/>
        </p:nvSpPr>
        <p:spPr>
          <a:xfrm>
            <a:off x="2029967" y="5315458"/>
            <a:ext cx="518795" cy="450215"/>
          </a:xfrm>
          <a:prstGeom prst="rect">
            <a:avLst/>
          </a:prstGeom>
        </p:spPr>
        <p:txBody>
          <a:bodyPr vert="horz" wrap="square" lIns="0" tIns="12065" rIns="0" bIns="0" rtlCol="0">
            <a:spAutoFit/>
          </a:bodyPr>
          <a:lstStyle/>
          <a:p>
            <a:pPr>
              <a:lnSpc>
                <a:spcPct val="100000"/>
              </a:lnSpc>
              <a:spcBef>
                <a:spcPts val="95"/>
              </a:spcBef>
            </a:pPr>
            <a:r>
              <a:rPr sz="1000" spc="-5">
                <a:solidFill>
                  <a:srgbClr val="585858"/>
                </a:solidFill>
                <a:latin typeface="微软雅黑"/>
                <a:cs typeface="微软雅黑"/>
              </a:rPr>
              <a:t>数据产品</a:t>
            </a:r>
            <a:endParaRPr sz="1000">
              <a:latin typeface="微软雅黑"/>
              <a:cs typeface="微软雅黑"/>
            </a:endParaRPr>
          </a:p>
          <a:p>
            <a:pPr marL="62230">
              <a:lnSpc>
                <a:spcPct val="100000"/>
              </a:lnSpc>
              <a:spcBef>
                <a:spcPts val="950"/>
              </a:spcBef>
            </a:pPr>
            <a:r>
              <a:rPr sz="1000" spc="-5">
                <a:solidFill>
                  <a:srgbClr val="585858"/>
                </a:solidFill>
                <a:latin typeface="微软雅黑"/>
                <a:cs typeface="微软雅黑"/>
              </a:rPr>
              <a:t>经营权</a:t>
            </a:r>
            <a:endParaRPr sz="1000">
              <a:latin typeface="微软雅黑"/>
              <a:cs typeface="微软雅黑"/>
            </a:endParaRPr>
          </a:p>
        </p:txBody>
      </p:sp>
      <p:sp>
        <p:nvSpPr>
          <p:cNvPr id="9" name="object 9"/>
          <p:cNvSpPr/>
          <p:nvPr/>
        </p:nvSpPr>
        <p:spPr>
          <a:xfrm>
            <a:off x="495300" y="4837176"/>
            <a:ext cx="1330960" cy="1330960"/>
          </a:xfrm>
          <a:custGeom>
            <a:rect l="l" t="t" r="r" b="b"/>
            <a:pathLst>
              <a:path w="1330960" h="1330960">
                <a:moveTo>
                  <a:pt x="665226" y="0"/>
                </a:moveTo>
                <a:lnTo>
                  <a:pt x="617717" y="1670"/>
                </a:lnTo>
                <a:lnTo>
                  <a:pt x="571111" y="6605"/>
                </a:lnTo>
                <a:lnTo>
                  <a:pt x="525518" y="14693"/>
                </a:lnTo>
                <a:lnTo>
                  <a:pt x="481053" y="25822"/>
                </a:lnTo>
                <a:lnTo>
                  <a:pt x="437826" y="39878"/>
                </a:lnTo>
                <a:lnTo>
                  <a:pt x="395952" y="56749"/>
                </a:lnTo>
                <a:lnTo>
                  <a:pt x="355542" y="76323"/>
                </a:lnTo>
                <a:lnTo>
                  <a:pt x="316709" y="98487"/>
                </a:lnTo>
                <a:lnTo>
                  <a:pt x="279566" y="123129"/>
                </a:lnTo>
                <a:lnTo>
                  <a:pt x="244225" y="150135"/>
                </a:lnTo>
                <a:lnTo>
                  <a:pt x="210798" y="179394"/>
                </a:lnTo>
                <a:lnTo>
                  <a:pt x="179399" y="210793"/>
                </a:lnTo>
                <a:lnTo>
                  <a:pt x="150140" y="244219"/>
                </a:lnTo>
                <a:lnTo>
                  <a:pt x="123133" y="279560"/>
                </a:lnTo>
                <a:lnTo>
                  <a:pt x="98490" y="316704"/>
                </a:lnTo>
                <a:lnTo>
                  <a:pt x="76326" y="355537"/>
                </a:lnTo>
                <a:lnTo>
                  <a:pt x="56751" y="395947"/>
                </a:lnTo>
                <a:lnTo>
                  <a:pt x="39880" y="437821"/>
                </a:lnTo>
                <a:lnTo>
                  <a:pt x="25823" y="481048"/>
                </a:lnTo>
                <a:lnTo>
                  <a:pt x="14694" y="525515"/>
                </a:lnTo>
                <a:lnTo>
                  <a:pt x="6605" y="571108"/>
                </a:lnTo>
                <a:lnTo>
                  <a:pt x="1670" y="617716"/>
                </a:lnTo>
                <a:lnTo>
                  <a:pt x="0" y="665226"/>
                </a:lnTo>
                <a:lnTo>
                  <a:pt x="1670" y="712734"/>
                </a:lnTo>
                <a:lnTo>
                  <a:pt x="6605" y="759340"/>
                </a:lnTo>
                <a:lnTo>
                  <a:pt x="14694" y="804933"/>
                </a:lnTo>
                <a:lnTo>
                  <a:pt x="25823" y="849398"/>
                </a:lnTo>
                <a:lnTo>
                  <a:pt x="39880" y="892625"/>
                </a:lnTo>
                <a:lnTo>
                  <a:pt x="56751" y="934499"/>
                </a:lnTo>
                <a:lnTo>
                  <a:pt x="76326" y="974909"/>
                </a:lnTo>
                <a:lnTo>
                  <a:pt x="98490" y="1013742"/>
                </a:lnTo>
                <a:lnTo>
                  <a:pt x="123133" y="1050885"/>
                </a:lnTo>
                <a:lnTo>
                  <a:pt x="150140" y="1086226"/>
                </a:lnTo>
                <a:lnTo>
                  <a:pt x="179399" y="1119653"/>
                </a:lnTo>
                <a:lnTo>
                  <a:pt x="210798" y="1151052"/>
                </a:lnTo>
                <a:lnTo>
                  <a:pt x="244225" y="1180311"/>
                </a:lnTo>
                <a:lnTo>
                  <a:pt x="279566" y="1207318"/>
                </a:lnTo>
                <a:lnTo>
                  <a:pt x="316709" y="1231961"/>
                </a:lnTo>
                <a:lnTo>
                  <a:pt x="355542" y="1254125"/>
                </a:lnTo>
                <a:lnTo>
                  <a:pt x="395952" y="1273700"/>
                </a:lnTo>
                <a:lnTo>
                  <a:pt x="437826" y="1290571"/>
                </a:lnTo>
                <a:lnTo>
                  <a:pt x="481053" y="1304628"/>
                </a:lnTo>
                <a:lnTo>
                  <a:pt x="525518" y="1315757"/>
                </a:lnTo>
                <a:lnTo>
                  <a:pt x="571111" y="1323846"/>
                </a:lnTo>
                <a:lnTo>
                  <a:pt x="617717" y="1328781"/>
                </a:lnTo>
                <a:lnTo>
                  <a:pt x="665226" y="1330452"/>
                </a:lnTo>
                <a:lnTo>
                  <a:pt x="712735" y="1328781"/>
                </a:lnTo>
                <a:lnTo>
                  <a:pt x="759343" y="1323846"/>
                </a:lnTo>
                <a:lnTo>
                  <a:pt x="804936" y="1315757"/>
                </a:lnTo>
                <a:lnTo>
                  <a:pt x="849403" y="1304628"/>
                </a:lnTo>
                <a:lnTo>
                  <a:pt x="892630" y="1290571"/>
                </a:lnTo>
                <a:lnTo>
                  <a:pt x="934504" y="1273700"/>
                </a:lnTo>
                <a:lnTo>
                  <a:pt x="974914" y="1254125"/>
                </a:lnTo>
                <a:lnTo>
                  <a:pt x="1013747" y="1231961"/>
                </a:lnTo>
                <a:lnTo>
                  <a:pt x="1050891" y="1207318"/>
                </a:lnTo>
                <a:lnTo>
                  <a:pt x="1086232" y="1180311"/>
                </a:lnTo>
                <a:lnTo>
                  <a:pt x="1119658" y="1151052"/>
                </a:lnTo>
                <a:lnTo>
                  <a:pt x="1151057" y="1119653"/>
                </a:lnTo>
                <a:lnTo>
                  <a:pt x="1180316" y="1086226"/>
                </a:lnTo>
                <a:lnTo>
                  <a:pt x="1207322" y="1050885"/>
                </a:lnTo>
                <a:lnTo>
                  <a:pt x="1231964" y="1013742"/>
                </a:lnTo>
                <a:lnTo>
                  <a:pt x="1254128" y="974909"/>
                </a:lnTo>
                <a:lnTo>
                  <a:pt x="1273702" y="934499"/>
                </a:lnTo>
                <a:lnTo>
                  <a:pt x="1290573" y="892625"/>
                </a:lnTo>
                <a:lnTo>
                  <a:pt x="1304629" y="849398"/>
                </a:lnTo>
                <a:lnTo>
                  <a:pt x="1315758" y="804933"/>
                </a:lnTo>
                <a:lnTo>
                  <a:pt x="1323846" y="759340"/>
                </a:lnTo>
                <a:lnTo>
                  <a:pt x="1328781" y="712734"/>
                </a:lnTo>
                <a:lnTo>
                  <a:pt x="1330452" y="665226"/>
                </a:lnTo>
                <a:lnTo>
                  <a:pt x="1328781" y="617716"/>
                </a:lnTo>
                <a:lnTo>
                  <a:pt x="1323846" y="571108"/>
                </a:lnTo>
                <a:lnTo>
                  <a:pt x="1315758" y="525515"/>
                </a:lnTo>
                <a:lnTo>
                  <a:pt x="1304629" y="481048"/>
                </a:lnTo>
                <a:lnTo>
                  <a:pt x="1290573" y="437821"/>
                </a:lnTo>
                <a:lnTo>
                  <a:pt x="1273702" y="395947"/>
                </a:lnTo>
                <a:lnTo>
                  <a:pt x="1254128" y="355537"/>
                </a:lnTo>
                <a:lnTo>
                  <a:pt x="1231964" y="316704"/>
                </a:lnTo>
                <a:lnTo>
                  <a:pt x="1207322" y="279560"/>
                </a:lnTo>
                <a:lnTo>
                  <a:pt x="1180316" y="244219"/>
                </a:lnTo>
                <a:lnTo>
                  <a:pt x="1151057" y="210793"/>
                </a:lnTo>
                <a:lnTo>
                  <a:pt x="1119658" y="179394"/>
                </a:lnTo>
                <a:lnTo>
                  <a:pt x="1086232" y="150135"/>
                </a:lnTo>
                <a:lnTo>
                  <a:pt x="1050891" y="123129"/>
                </a:lnTo>
                <a:lnTo>
                  <a:pt x="1013747" y="98487"/>
                </a:lnTo>
                <a:lnTo>
                  <a:pt x="974914" y="76323"/>
                </a:lnTo>
                <a:lnTo>
                  <a:pt x="934504" y="56749"/>
                </a:lnTo>
                <a:lnTo>
                  <a:pt x="892630" y="39878"/>
                </a:lnTo>
                <a:lnTo>
                  <a:pt x="849403" y="25822"/>
                </a:lnTo>
                <a:lnTo>
                  <a:pt x="804936" y="14693"/>
                </a:lnTo>
                <a:lnTo>
                  <a:pt x="759343" y="6605"/>
                </a:lnTo>
                <a:lnTo>
                  <a:pt x="712735" y="1670"/>
                </a:lnTo>
                <a:lnTo>
                  <a:pt x="665226" y="0"/>
                </a:lnTo>
                <a:close/>
              </a:path>
            </a:pathLst>
          </a:custGeom>
          <a:solidFill>
            <a:srgbClr val="1D9ED2">
              <a:alpha val="50195"/>
            </a:srgbClr>
          </a:solidFill>
        </p:spPr>
        <p:txBody>
          <a:bodyPr wrap="square" lIns="0" tIns="0" rIns="0" bIns="0" rtlCol="0"/>
          <a:lstStyle/>
          <a:p/>
        </p:txBody>
      </p:sp>
      <p:sp>
        <p:nvSpPr>
          <p:cNvPr id="10" name="object 10"/>
          <p:cNvSpPr/>
          <p:nvPr/>
        </p:nvSpPr>
        <p:spPr>
          <a:xfrm>
            <a:off x="495300" y="4837176"/>
            <a:ext cx="1330960" cy="1330960"/>
          </a:xfrm>
          <a:custGeom>
            <a:rect l="l" t="t" r="r" b="b"/>
            <a:pathLst>
              <a:path w="1330960" h="1330960">
                <a:moveTo>
                  <a:pt x="0" y="665226"/>
                </a:moveTo>
                <a:lnTo>
                  <a:pt x="1670" y="617716"/>
                </a:lnTo>
                <a:lnTo>
                  <a:pt x="6605" y="571108"/>
                </a:lnTo>
                <a:lnTo>
                  <a:pt x="14694" y="525515"/>
                </a:lnTo>
                <a:lnTo>
                  <a:pt x="25823" y="481048"/>
                </a:lnTo>
                <a:lnTo>
                  <a:pt x="39880" y="437821"/>
                </a:lnTo>
                <a:lnTo>
                  <a:pt x="56751" y="395947"/>
                </a:lnTo>
                <a:lnTo>
                  <a:pt x="76326" y="355537"/>
                </a:lnTo>
                <a:lnTo>
                  <a:pt x="98490" y="316704"/>
                </a:lnTo>
                <a:lnTo>
                  <a:pt x="123133" y="279560"/>
                </a:lnTo>
                <a:lnTo>
                  <a:pt x="150140" y="244219"/>
                </a:lnTo>
                <a:lnTo>
                  <a:pt x="179399" y="210793"/>
                </a:lnTo>
                <a:lnTo>
                  <a:pt x="210798" y="179394"/>
                </a:lnTo>
                <a:lnTo>
                  <a:pt x="244225" y="150135"/>
                </a:lnTo>
                <a:lnTo>
                  <a:pt x="279566" y="123129"/>
                </a:lnTo>
                <a:lnTo>
                  <a:pt x="316709" y="98487"/>
                </a:lnTo>
                <a:lnTo>
                  <a:pt x="355542" y="76323"/>
                </a:lnTo>
                <a:lnTo>
                  <a:pt x="395952" y="56749"/>
                </a:lnTo>
                <a:lnTo>
                  <a:pt x="437826" y="39878"/>
                </a:lnTo>
                <a:lnTo>
                  <a:pt x="481053" y="25822"/>
                </a:lnTo>
                <a:lnTo>
                  <a:pt x="525518" y="14693"/>
                </a:lnTo>
                <a:lnTo>
                  <a:pt x="571111" y="6605"/>
                </a:lnTo>
                <a:lnTo>
                  <a:pt x="617717" y="1670"/>
                </a:lnTo>
                <a:lnTo>
                  <a:pt x="665226" y="0"/>
                </a:lnTo>
                <a:lnTo>
                  <a:pt x="712735" y="1670"/>
                </a:lnTo>
                <a:lnTo>
                  <a:pt x="759343" y="6605"/>
                </a:lnTo>
                <a:lnTo>
                  <a:pt x="804936" y="14693"/>
                </a:lnTo>
                <a:lnTo>
                  <a:pt x="849403" y="25822"/>
                </a:lnTo>
                <a:lnTo>
                  <a:pt x="892630" y="39878"/>
                </a:lnTo>
                <a:lnTo>
                  <a:pt x="934504" y="56749"/>
                </a:lnTo>
                <a:lnTo>
                  <a:pt x="974914" y="76323"/>
                </a:lnTo>
                <a:lnTo>
                  <a:pt x="1013747" y="98487"/>
                </a:lnTo>
                <a:lnTo>
                  <a:pt x="1050891" y="123129"/>
                </a:lnTo>
                <a:lnTo>
                  <a:pt x="1086232" y="150135"/>
                </a:lnTo>
                <a:lnTo>
                  <a:pt x="1119658" y="179394"/>
                </a:lnTo>
                <a:lnTo>
                  <a:pt x="1151057" y="210793"/>
                </a:lnTo>
                <a:lnTo>
                  <a:pt x="1180316" y="244219"/>
                </a:lnTo>
                <a:lnTo>
                  <a:pt x="1207322" y="279560"/>
                </a:lnTo>
                <a:lnTo>
                  <a:pt x="1231964" y="316704"/>
                </a:lnTo>
                <a:lnTo>
                  <a:pt x="1254128" y="355537"/>
                </a:lnTo>
                <a:lnTo>
                  <a:pt x="1273702" y="395947"/>
                </a:lnTo>
                <a:lnTo>
                  <a:pt x="1290573" y="437821"/>
                </a:lnTo>
                <a:lnTo>
                  <a:pt x="1304629" y="481048"/>
                </a:lnTo>
                <a:lnTo>
                  <a:pt x="1315758" y="525515"/>
                </a:lnTo>
                <a:lnTo>
                  <a:pt x="1323846" y="571108"/>
                </a:lnTo>
                <a:lnTo>
                  <a:pt x="1328781" y="617716"/>
                </a:lnTo>
                <a:lnTo>
                  <a:pt x="1330452" y="665226"/>
                </a:lnTo>
                <a:lnTo>
                  <a:pt x="1328781" y="712734"/>
                </a:lnTo>
                <a:lnTo>
                  <a:pt x="1323846" y="759340"/>
                </a:lnTo>
                <a:lnTo>
                  <a:pt x="1315758" y="804933"/>
                </a:lnTo>
                <a:lnTo>
                  <a:pt x="1304629" y="849398"/>
                </a:lnTo>
                <a:lnTo>
                  <a:pt x="1290573" y="892625"/>
                </a:lnTo>
                <a:lnTo>
                  <a:pt x="1273702" y="934499"/>
                </a:lnTo>
                <a:lnTo>
                  <a:pt x="1254128" y="974909"/>
                </a:lnTo>
                <a:lnTo>
                  <a:pt x="1231964" y="1013742"/>
                </a:lnTo>
                <a:lnTo>
                  <a:pt x="1207322" y="1050885"/>
                </a:lnTo>
                <a:lnTo>
                  <a:pt x="1180316" y="1086226"/>
                </a:lnTo>
                <a:lnTo>
                  <a:pt x="1151057" y="1119653"/>
                </a:lnTo>
                <a:lnTo>
                  <a:pt x="1119658" y="1151052"/>
                </a:lnTo>
                <a:lnTo>
                  <a:pt x="1086232" y="1180311"/>
                </a:lnTo>
                <a:lnTo>
                  <a:pt x="1050891" y="1207318"/>
                </a:lnTo>
                <a:lnTo>
                  <a:pt x="1013747" y="1231961"/>
                </a:lnTo>
                <a:lnTo>
                  <a:pt x="974914" y="1254125"/>
                </a:lnTo>
                <a:lnTo>
                  <a:pt x="934504" y="1273700"/>
                </a:lnTo>
                <a:lnTo>
                  <a:pt x="892630" y="1290571"/>
                </a:lnTo>
                <a:lnTo>
                  <a:pt x="849403" y="1304628"/>
                </a:lnTo>
                <a:lnTo>
                  <a:pt x="804936" y="1315757"/>
                </a:lnTo>
                <a:lnTo>
                  <a:pt x="759343" y="1323846"/>
                </a:lnTo>
                <a:lnTo>
                  <a:pt x="712735" y="1328781"/>
                </a:lnTo>
                <a:lnTo>
                  <a:pt x="665226" y="1330452"/>
                </a:lnTo>
                <a:lnTo>
                  <a:pt x="617717" y="1328781"/>
                </a:lnTo>
                <a:lnTo>
                  <a:pt x="571111" y="1323846"/>
                </a:lnTo>
                <a:lnTo>
                  <a:pt x="525518" y="1315757"/>
                </a:lnTo>
                <a:lnTo>
                  <a:pt x="481053" y="1304628"/>
                </a:lnTo>
                <a:lnTo>
                  <a:pt x="437826" y="1290571"/>
                </a:lnTo>
                <a:lnTo>
                  <a:pt x="395952" y="1273700"/>
                </a:lnTo>
                <a:lnTo>
                  <a:pt x="355542" y="1254125"/>
                </a:lnTo>
                <a:lnTo>
                  <a:pt x="316709" y="1231961"/>
                </a:lnTo>
                <a:lnTo>
                  <a:pt x="279566" y="1207318"/>
                </a:lnTo>
                <a:lnTo>
                  <a:pt x="244225" y="1180311"/>
                </a:lnTo>
                <a:lnTo>
                  <a:pt x="210798" y="1151052"/>
                </a:lnTo>
                <a:lnTo>
                  <a:pt x="179399" y="1119653"/>
                </a:lnTo>
                <a:lnTo>
                  <a:pt x="150140" y="1086226"/>
                </a:lnTo>
                <a:lnTo>
                  <a:pt x="123133" y="1050885"/>
                </a:lnTo>
                <a:lnTo>
                  <a:pt x="98490" y="1013742"/>
                </a:lnTo>
                <a:lnTo>
                  <a:pt x="76326" y="974909"/>
                </a:lnTo>
                <a:lnTo>
                  <a:pt x="56751" y="934499"/>
                </a:lnTo>
                <a:lnTo>
                  <a:pt x="39880" y="892625"/>
                </a:lnTo>
                <a:lnTo>
                  <a:pt x="25823" y="849398"/>
                </a:lnTo>
                <a:lnTo>
                  <a:pt x="14694" y="804933"/>
                </a:lnTo>
                <a:lnTo>
                  <a:pt x="6605" y="759340"/>
                </a:lnTo>
                <a:lnTo>
                  <a:pt x="1670" y="712734"/>
                </a:lnTo>
                <a:lnTo>
                  <a:pt x="0" y="665226"/>
                </a:lnTo>
                <a:close/>
              </a:path>
            </a:pathLst>
          </a:custGeom>
          <a:ln w="12700">
            <a:solidFill>
              <a:srgbClr val="FFFFFF"/>
            </a:solidFill>
          </a:ln>
        </p:spPr>
        <p:txBody>
          <a:bodyPr wrap="square" lIns="0" tIns="0" rIns="0" bIns="0" rtlCol="0"/>
          <a:lstStyle/>
          <a:p/>
        </p:txBody>
      </p:sp>
      <p:sp>
        <p:nvSpPr>
          <p:cNvPr id="11" name="object 11"/>
          <p:cNvSpPr txBox="1"/>
          <p:nvPr/>
        </p:nvSpPr>
        <p:spPr>
          <a:xfrm>
            <a:off x="766876" y="5315458"/>
            <a:ext cx="518795" cy="450215"/>
          </a:xfrm>
          <a:prstGeom prst="rect">
            <a:avLst/>
          </a:prstGeom>
        </p:spPr>
        <p:txBody>
          <a:bodyPr vert="horz" wrap="square" lIns="0" tIns="12065" rIns="0" bIns="0" rtlCol="0">
            <a:spAutoFit/>
          </a:bodyPr>
          <a:lstStyle/>
          <a:p>
            <a:pPr>
              <a:lnSpc>
                <a:spcPct val="100000"/>
              </a:lnSpc>
              <a:spcBef>
                <a:spcPts val="95"/>
              </a:spcBef>
            </a:pPr>
            <a:r>
              <a:rPr sz="1000" spc="-5">
                <a:solidFill>
                  <a:srgbClr val="585858"/>
                </a:solidFill>
                <a:latin typeface="微软雅黑"/>
                <a:cs typeface="微软雅黑"/>
              </a:rPr>
              <a:t>数据加工</a:t>
            </a:r>
            <a:endParaRPr sz="1000">
              <a:latin typeface="微软雅黑"/>
              <a:cs typeface="微软雅黑"/>
            </a:endParaRPr>
          </a:p>
          <a:p>
            <a:pPr marL="62230">
              <a:lnSpc>
                <a:spcPct val="100000"/>
              </a:lnSpc>
              <a:spcBef>
                <a:spcPts val="950"/>
              </a:spcBef>
            </a:pPr>
            <a:r>
              <a:rPr sz="1000" spc="-5">
                <a:solidFill>
                  <a:srgbClr val="585858"/>
                </a:solidFill>
                <a:latin typeface="微软雅黑"/>
                <a:cs typeface="微软雅黑"/>
              </a:rPr>
              <a:t>使用权</a:t>
            </a:r>
            <a:endParaRPr sz="1000">
              <a:latin typeface="微软雅黑"/>
              <a:cs typeface="微软雅黑"/>
            </a:endParaRPr>
          </a:p>
        </p:txBody>
      </p:sp>
      <p:sp>
        <p:nvSpPr>
          <p:cNvPr id="12" name="object 12"/>
          <p:cNvSpPr/>
          <p:nvPr/>
        </p:nvSpPr>
        <p:spPr>
          <a:xfrm>
            <a:off x="1159763" y="4658867"/>
            <a:ext cx="1015365" cy="978535"/>
          </a:xfrm>
          <a:custGeom>
            <a:rect l="l" t="t" r="r" b="b"/>
            <a:pathLst>
              <a:path w="1015364" h="978535">
                <a:moveTo>
                  <a:pt x="507492" y="0"/>
                </a:moveTo>
                <a:lnTo>
                  <a:pt x="458615" y="2239"/>
                </a:lnTo>
                <a:lnTo>
                  <a:pt x="411054" y="8822"/>
                </a:lnTo>
                <a:lnTo>
                  <a:pt x="365020" y="19543"/>
                </a:lnTo>
                <a:lnTo>
                  <a:pt x="320726" y="34197"/>
                </a:lnTo>
                <a:lnTo>
                  <a:pt x="278384" y="52578"/>
                </a:lnTo>
                <a:lnTo>
                  <a:pt x="238208" y="74481"/>
                </a:lnTo>
                <a:lnTo>
                  <a:pt x="200410" y="99702"/>
                </a:lnTo>
                <a:lnTo>
                  <a:pt x="165203" y="128034"/>
                </a:lnTo>
                <a:lnTo>
                  <a:pt x="132799" y="159273"/>
                </a:lnTo>
                <a:lnTo>
                  <a:pt x="103410" y="193214"/>
                </a:lnTo>
                <a:lnTo>
                  <a:pt x="77251" y="229651"/>
                </a:lnTo>
                <a:lnTo>
                  <a:pt x="54532" y="268379"/>
                </a:lnTo>
                <a:lnTo>
                  <a:pt x="35467" y="309193"/>
                </a:lnTo>
                <a:lnTo>
                  <a:pt x="20269" y="351887"/>
                </a:lnTo>
                <a:lnTo>
                  <a:pt x="9150" y="396257"/>
                </a:lnTo>
                <a:lnTo>
                  <a:pt x="2323" y="442098"/>
                </a:lnTo>
                <a:lnTo>
                  <a:pt x="0" y="489203"/>
                </a:lnTo>
                <a:lnTo>
                  <a:pt x="2323" y="536309"/>
                </a:lnTo>
                <a:lnTo>
                  <a:pt x="9150" y="582150"/>
                </a:lnTo>
                <a:lnTo>
                  <a:pt x="20269" y="626520"/>
                </a:lnTo>
                <a:lnTo>
                  <a:pt x="35467" y="669214"/>
                </a:lnTo>
                <a:lnTo>
                  <a:pt x="54532" y="710028"/>
                </a:lnTo>
                <a:lnTo>
                  <a:pt x="77251" y="748756"/>
                </a:lnTo>
                <a:lnTo>
                  <a:pt x="103410" y="785193"/>
                </a:lnTo>
                <a:lnTo>
                  <a:pt x="132799" y="819134"/>
                </a:lnTo>
                <a:lnTo>
                  <a:pt x="165203" y="850373"/>
                </a:lnTo>
                <a:lnTo>
                  <a:pt x="200410" y="878705"/>
                </a:lnTo>
                <a:lnTo>
                  <a:pt x="238208" y="903926"/>
                </a:lnTo>
                <a:lnTo>
                  <a:pt x="278384" y="925829"/>
                </a:lnTo>
                <a:lnTo>
                  <a:pt x="320726" y="944210"/>
                </a:lnTo>
                <a:lnTo>
                  <a:pt x="365020" y="958864"/>
                </a:lnTo>
                <a:lnTo>
                  <a:pt x="411054" y="969585"/>
                </a:lnTo>
                <a:lnTo>
                  <a:pt x="458615" y="976168"/>
                </a:lnTo>
                <a:lnTo>
                  <a:pt x="507492" y="978407"/>
                </a:lnTo>
                <a:lnTo>
                  <a:pt x="556368" y="976168"/>
                </a:lnTo>
                <a:lnTo>
                  <a:pt x="603929" y="969585"/>
                </a:lnTo>
                <a:lnTo>
                  <a:pt x="649963" y="958864"/>
                </a:lnTo>
                <a:lnTo>
                  <a:pt x="694257" y="944210"/>
                </a:lnTo>
                <a:lnTo>
                  <a:pt x="736599" y="925829"/>
                </a:lnTo>
                <a:lnTo>
                  <a:pt x="776775" y="903926"/>
                </a:lnTo>
                <a:lnTo>
                  <a:pt x="814573" y="878705"/>
                </a:lnTo>
                <a:lnTo>
                  <a:pt x="849780" y="850373"/>
                </a:lnTo>
                <a:lnTo>
                  <a:pt x="882184" y="819134"/>
                </a:lnTo>
                <a:lnTo>
                  <a:pt x="911573" y="785193"/>
                </a:lnTo>
                <a:lnTo>
                  <a:pt x="937732" y="748756"/>
                </a:lnTo>
                <a:lnTo>
                  <a:pt x="960451" y="710028"/>
                </a:lnTo>
                <a:lnTo>
                  <a:pt x="979516" y="669214"/>
                </a:lnTo>
                <a:lnTo>
                  <a:pt x="994714" y="626520"/>
                </a:lnTo>
                <a:lnTo>
                  <a:pt x="1005833" y="582150"/>
                </a:lnTo>
                <a:lnTo>
                  <a:pt x="1012660" y="536309"/>
                </a:lnTo>
                <a:lnTo>
                  <a:pt x="1014984" y="489203"/>
                </a:lnTo>
                <a:lnTo>
                  <a:pt x="1012660" y="442098"/>
                </a:lnTo>
                <a:lnTo>
                  <a:pt x="1005833" y="396257"/>
                </a:lnTo>
                <a:lnTo>
                  <a:pt x="994714" y="351887"/>
                </a:lnTo>
                <a:lnTo>
                  <a:pt x="979516" y="309193"/>
                </a:lnTo>
                <a:lnTo>
                  <a:pt x="960451" y="268379"/>
                </a:lnTo>
                <a:lnTo>
                  <a:pt x="937732" y="229651"/>
                </a:lnTo>
                <a:lnTo>
                  <a:pt x="911573" y="193214"/>
                </a:lnTo>
                <a:lnTo>
                  <a:pt x="882184" y="159273"/>
                </a:lnTo>
                <a:lnTo>
                  <a:pt x="849780" y="128034"/>
                </a:lnTo>
                <a:lnTo>
                  <a:pt x="814573" y="99702"/>
                </a:lnTo>
                <a:lnTo>
                  <a:pt x="776775" y="74481"/>
                </a:lnTo>
                <a:lnTo>
                  <a:pt x="736599" y="52578"/>
                </a:lnTo>
                <a:lnTo>
                  <a:pt x="694257" y="34197"/>
                </a:lnTo>
                <a:lnTo>
                  <a:pt x="649963" y="19543"/>
                </a:lnTo>
                <a:lnTo>
                  <a:pt x="603929" y="8822"/>
                </a:lnTo>
                <a:lnTo>
                  <a:pt x="556368" y="2239"/>
                </a:lnTo>
                <a:lnTo>
                  <a:pt x="507492" y="0"/>
                </a:lnTo>
                <a:close/>
              </a:path>
            </a:pathLst>
          </a:custGeom>
          <a:solidFill>
            <a:srgbClr val="1D9ED2">
              <a:alpha val="59999"/>
            </a:srgbClr>
          </a:solidFill>
        </p:spPr>
        <p:txBody>
          <a:bodyPr wrap="square" lIns="0" tIns="0" rIns="0" bIns="0" rtlCol="0"/>
          <a:lstStyle/>
          <a:p/>
        </p:txBody>
      </p:sp>
      <p:sp>
        <p:nvSpPr>
          <p:cNvPr id="13" name="object 13"/>
          <p:cNvSpPr txBox="1"/>
          <p:nvPr/>
        </p:nvSpPr>
        <p:spPr>
          <a:xfrm>
            <a:off x="1400302" y="4984496"/>
            <a:ext cx="518795" cy="330200"/>
          </a:xfrm>
          <a:prstGeom prst="rect">
            <a:avLst/>
          </a:prstGeom>
        </p:spPr>
        <p:txBody>
          <a:bodyPr vert="horz" wrap="square" lIns="0" tIns="12065" rIns="0" bIns="0" rtlCol="0">
            <a:spAutoFit/>
          </a:bodyPr>
          <a:lstStyle/>
          <a:p>
            <a:pPr marR="5080">
              <a:lnSpc>
                <a:spcPct val="100000"/>
              </a:lnSpc>
              <a:spcBef>
                <a:spcPts val="95"/>
              </a:spcBef>
            </a:pPr>
            <a:r>
              <a:rPr sz="1000" spc="-5">
                <a:solidFill>
                  <a:srgbClr val="FFFFFF"/>
                </a:solidFill>
                <a:latin typeface="微软雅黑"/>
                <a:cs typeface="微软雅黑"/>
              </a:rPr>
              <a:t>数据产权 三权分置</a:t>
            </a:r>
            <a:endParaRPr sz="1000">
              <a:latin typeface="微软雅黑"/>
              <a:cs typeface="微软雅黑"/>
            </a:endParaRPr>
          </a:p>
        </p:txBody>
      </p:sp>
      <p:sp>
        <p:nvSpPr>
          <p:cNvPr id="14" name="object 14"/>
          <p:cNvSpPr txBox="1"/>
          <p:nvPr/>
        </p:nvSpPr>
        <p:spPr>
          <a:xfrm>
            <a:off x="411480" y="2743200"/>
            <a:ext cx="915035" cy="302260"/>
          </a:xfrm>
          <a:prstGeom prst="rect">
            <a:avLst/>
          </a:prstGeom>
          <a:solidFill>
            <a:srgbClr val="1D9ED2"/>
          </a:solidFill>
        </p:spPr>
        <p:txBody>
          <a:bodyPr vert="horz" wrap="square" lIns="0" tIns="70485" rIns="0" bIns="0" rtlCol="0">
            <a:spAutoFit/>
          </a:bodyPr>
          <a:lstStyle/>
          <a:p>
            <a:pPr marL="200025">
              <a:lnSpc>
                <a:spcPct val="100000"/>
              </a:lnSpc>
              <a:spcBef>
                <a:spcPts val="555"/>
              </a:spcBef>
            </a:pPr>
            <a:r>
              <a:rPr sz="1000" b="1" spc="-5">
                <a:solidFill>
                  <a:srgbClr val="FFFFFF"/>
                </a:solidFill>
                <a:latin typeface="微软雅黑"/>
                <a:cs typeface="微软雅黑"/>
              </a:rPr>
              <a:t>两权分置</a:t>
            </a:r>
            <a:endParaRPr sz="1000">
              <a:latin typeface="微软雅黑"/>
              <a:cs typeface="微软雅黑"/>
            </a:endParaRPr>
          </a:p>
        </p:txBody>
      </p:sp>
      <p:sp>
        <p:nvSpPr>
          <p:cNvPr id="15" name="object 15"/>
          <p:cNvSpPr/>
          <p:nvPr/>
        </p:nvSpPr>
        <p:spPr>
          <a:xfrm>
            <a:off x="2197607" y="2816351"/>
            <a:ext cx="751840" cy="147955"/>
          </a:xfrm>
          <a:custGeom>
            <a:rect l="l" t="t" r="r" b="b"/>
            <a:pathLst>
              <a:path w="751839" h="147955">
                <a:moveTo>
                  <a:pt x="726694" y="0"/>
                </a:moveTo>
                <a:lnTo>
                  <a:pt x="24637" y="0"/>
                </a:lnTo>
                <a:lnTo>
                  <a:pt x="15055" y="1938"/>
                </a:lnTo>
                <a:lnTo>
                  <a:pt x="7223" y="7223"/>
                </a:lnTo>
                <a:lnTo>
                  <a:pt x="1938" y="15055"/>
                </a:lnTo>
                <a:lnTo>
                  <a:pt x="0" y="24637"/>
                </a:lnTo>
                <a:lnTo>
                  <a:pt x="0" y="123189"/>
                </a:lnTo>
                <a:lnTo>
                  <a:pt x="1938" y="132772"/>
                </a:lnTo>
                <a:lnTo>
                  <a:pt x="7223" y="140604"/>
                </a:lnTo>
                <a:lnTo>
                  <a:pt x="15055" y="145889"/>
                </a:lnTo>
                <a:lnTo>
                  <a:pt x="24637" y="147827"/>
                </a:lnTo>
                <a:lnTo>
                  <a:pt x="726694" y="147827"/>
                </a:lnTo>
                <a:lnTo>
                  <a:pt x="736276" y="145889"/>
                </a:lnTo>
                <a:lnTo>
                  <a:pt x="744108" y="140604"/>
                </a:lnTo>
                <a:lnTo>
                  <a:pt x="749393" y="132772"/>
                </a:lnTo>
                <a:lnTo>
                  <a:pt x="751332" y="123189"/>
                </a:lnTo>
                <a:lnTo>
                  <a:pt x="751332" y="24637"/>
                </a:lnTo>
                <a:lnTo>
                  <a:pt x="749393" y="15055"/>
                </a:lnTo>
                <a:lnTo>
                  <a:pt x="744108" y="7223"/>
                </a:lnTo>
                <a:lnTo>
                  <a:pt x="736276" y="1938"/>
                </a:lnTo>
                <a:lnTo>
                  <a:pt x="726694" y="0"/>
                </a:lnTo>
                <a:close/>
              </a:path>
            </a:pathLst>
          </a:custGeom>
          <a:solidFill>
            <a:srgbClr val="4EB9DC"/>
          </a:solidFill>
        </p:spPr>
        <p:txBody>
          <a:bodyPr wrap="square" lIns="0" tIns="0" rIns="0" bIns="0" rtlCol="0"/>
          <a:lstStyle/>
          <a:p/>
        </p:txBody>
      </p:sp>
      <p:sp>
        <p:nvSpPr>
          <p:cNvPr id="16" name="object 16"/>
          <p:cNvSpPr txBox="1"/>
          <p:nvPr/>
        </p:nvSpPr>
        <p:spPr>
          <a:xfrm>
            <a:off x="2407411" y="2812542"/>
            <a:ext cx="332105" cy="147955"/>
          </a:xfrm>
          <a:prstGeom prst="rect">
            <a:avLst/>
          </a:prstGeom>
        </p:spPr>
        <p:txBody>
          <a:bodyPr vert="horz" wrap="square" lIns="0" tIns="13335" rIns="0" bIns="0" rtlCol="0">
            <a:spAutoFit/>
          </a:bodyPr>
          <a:lstStyle/>
          <a:p>
            <a:pPr marL="12700">
              <a:lnSpc>
                <a:spcPct val="100000"/>
              </a:lnSpc>
              <a:spcBef>
                <a:spcPts val="105"/>
              </a:spcBef>
            </a:pPr>
            <a:r>
              <a:rPr sz="800" b="1">
                <a:solidFill>
                  <a:srgbClr val="FFFFFF"/>
                </a:solidFill>
                <a:latin typeface="微软雅黑"/>
                <a:cs typeface="微软雅黑"/>
              </a:rPr>
              <a:t>使用权</a:t>
            </a:r>
            <a:endParaRPr sz="800">
              <a:latin typeface="微软雅黑"/>
              <a:cs typeface="微软雅黑"/>
            </a:endParaRPr>
          </a:p>
        </p:txBody>
      </p:sp>
      <p:sp>
        <p:nvSpPr>
          <p:cNvPr id="17" name="object 17"/>
          <p:cNvSpPr/>
          <p:nvPr/>
        </p:nvSpPr>
        <p:spPr>
          <a:xfrm>
            <a:off x="1363980" y="2816351"/>
            <a:ext cx="753110" cy="147955"/>
          </a:xfrm>
          <a:custGeom>
            <a:rect l="l" t="t" r="r" b="b"/>
            <a:pathLst>
              <a:path w="753110" h="147955">
                <a:moveTo>
                  <a:pt x="728218" y="0"/>
                </a:moveTo>
                <a:lnTo>
                  <a:pt x="24637" y="0"/>
                </a:lnTo>
                <a:lnTo>
                  <a:pt x="15055" y="1938"/>
                </a:lnTo>
                <a:lnTo>
                  <a:pt x="7223" y="7223"/>
                </a:lnTo>
                <a:lnTo>
                  <a:pt x="1938" y="15055"/>
                </a:lnTo>
                <a:lnTo>
                  <a:pt x="0" y="24637"/>
                </a:lnTo>
                <a:lnTo>
                  <a:pt x="0" y="123189"/>
                </a:lnTo>
                <a:lnTo>
                  <a:pt x="1938" y="132772"/>
                </a:lnTo>
                <a:lnTo>
                  <a:pt x="7223" y="140604"/>
                </a:lnTo>
                <a:lnTo>
                  <a:pt x="15055" y="145889"/>
                </a:lnTo>
                <a:lnTo>
                  <a:pt x="24637" y="147827"/>
                </a:lnTo>
                <a:lnTo>
                  <a:pt x="728218" y="147827"/>
                </a:lnTo>
                <a:lnTo>
                  <a:pt x="737800" y="145889"/>
                </a:lnTo>
                <a:lnTo>
                  <a:pt x="745632" y="140604"/>
                </a:lnTo>
                <a:lnTo>
                  <a:pt x="750917" y="132772"/>
                </a:lnTo>
                <a:lnTo>
                  <a:pt x="752856" y="123189"/>
                </a:lnTo>
                <a:lnTo>
                  <a:pt x="752856" y="24637"/>
                </a:lnTo>
                <a:lnTo>
                  <a:pt x="750917" y="15055"/>
                </a:lnTo>
                <a:lnTo>
                  <a:pt x="745632" y="7223"/>
                </a:lnTo>
                <a:lnTo>
                  <a:pt x="737800" y="1938"/>
                </a:lnTo>
                <a:lnTo>
                  <a:pt x="728218" y="0"/>
                </a:lnTo>
                <a:close/>
              </a:path>
            </a:pathLst>
          </a:custGeom>
          <a:solidFill>
            <a:srgbClr val="4EB9DC"/>
          </a:solidFill>
        </p:spPr>
        <p:txBody>
          <a:bodyPr wrap="square" lIns="0" tIns="0" rIns="0" bIns="0" rtlCol="0"/>
          <a:lstStyle/>
          <a:p/>
        </p:txBody>
      </p:sp>
      <p:sp>
        <p:nvSpPr>
          <p:cNvPr id="18" name="object 18"/>
          <p:cNvSpPr txBox="1"/>
          <p:nvPr/>
        </p:nvSpPr>
        <p:spPr>
          <a:xfrm>
            <a:off x="1574419" y="2812542"/>
            <a:ext cx="332105" cy="147955"/>
          </a:xfrm>
          <a:prstGeom prst="rect">
            <a:avLst/>
          </a:prstGeom>
        </p:spPr>
        <p:txBody>
          <a:bodyPr vert="horz" wrap="square" lIns="0" tIns="13335" rIns="0" bIns="0" rtlCol="0">
            <a:spAutoFit/>
          </a:bodyPr>
          <a:lstStyle/>
          <a:p>
            <a:pPr marL="12700">
              <a:lnSpc>
                <a:spcPct val="100000"/>
              </a:lnSpc>
              <a:spcBef>
                <a:spcPts val="105"/>
              </a:spcBef>
            </a:pPr>
            <a:r>
              <a:rPr sz="800" b="1">
                <a:solidFill>
                  <a:srgbClr val="FFFFFF"/>
                </a:solidFill>
                <a:latin typeface="微软雅黑"/>
                <a:cs typeface="微软雅黑"/>
              </a:rPr>
              <a:t>所有权</a:t>
            </a:r>
            <a:endParaRPr sz="800">
              <a:latin typeface="微软雅黑"/>
              <a:cs typeface="微软雅黑"/>
            </a:endParaRPr>
          </a:p>
        </p:txBody>
      </p:sp>
      <p:sp>
        <p:nvSpPr>
          <p:cNvPr id="19" name="object 19"/>
          <p:cNvSpPr/>
          <p:nvPr/>
        </p:nvSpPr>
        <p:spPr>
          <a:xfrm>
            <a:off x="3393947" y="2638044"/>
            <a:ext cx="347980" cy="1226820"/>
          </a:xfrm>
          <a:custGeom>
            <a:rect l="l" t="t" r="r" b="b"/>
            <a:pathLst>
              <a:path w="347979" h="1226820">
                <a:moveTo>
                  <a:pt x="289560" y="0"/>
                </a:moveTo>
                <a:lnTo>
                  <a:pt x="57912" y="0"/>
                </a:lnTo>
                <a:lnTo>
                  <a:pt x="35361" y="4548"/>
                </a:lnTo>
                <a:lnTo>
                  <a:pt x="16954" y="16954"/>
                </a:lnTo>
                <a:lnTo>
                  <a:pt x="4548" y="35361"/>
                </a:lnTo>
                <a:lnTo>
                  <a:pt x="0" y="57911"/>
                </a:lnTo>
                <a:lnTo>
                  <a:pt x="0" y="1168907"/>
                </a:lnTo>
                <a:lnTo>
                  <a:pt x="4548" y="1191458"/>
                </a:lnTo>
                <a:lnTo>
                  <a:pt x="16954" y="1209865"/>
                </a:lnTo>
                <a:lnTo>
                  <a:pt x="35361" y="1222271"/>
                </a:lnTo>
                <a:lnTo>
                  <a:pt x="57912" y="1226819"/>
                </a:lnTo>
                <a:lnTo>
                  <a:pt x="289560" y="1226819"/>
                </a:lnTo>
                <a:lnTo>
                  <a:pt x="312110" y="1222271"/>
                </a:lnTo>
                <a:lnTo>
                  <a:pt x="330517" y="1209865"/>
                </a:lnTo>
                <a:lnTo>
                  <a:pt x="342923" y="1191458"/>
                </a:lnTo>
                <a:lnTo>
                  <a:pt x="347472" y="1168907"/>
                </a:lnTo>
                <a:lnTo>
                  <a:pt x="347472" y="57911"/>
                </a:lnTo>
                <a:lnTo>
                  <a:pt x="342923" y="35361"/>
                </a:lnTo>
                <a:lnTo>
                  <a:pt x="330517" y="16954"/>
                </a:lnTo>
                <a:lnTo>
                  <a:pt x="312110" y="4548"/>
                </a:lnTo>
                <a:lnTo>
                  <a:pt x="289560" y="0"/>
                </a:lnTo>
                <a:close/>
              </a:path>
            </a:pathLst>
          </a:custGeom>
          <a:solidFill>
            <a:srgbClr val="4EB9DC"/>
          </a:solidFill>
        </p:spPr>
        <p:txBody>
          <a:bodyPr wrap="square" lIns="0" tIns="0" rIns="0" bIns="0" rtlCol="0"/>
          <a:lstStyle/>
          <a:p/>
        </p:txBody>
      </p:sp>
      <p:sp>
        <p:nvSpPr>
          <p:cNvPr id="20" name="object 20"/>
          <p:cNvSpPr txBox="1"/>
          <p:nvPr/>
        </p:nvSpPr>
        <p:spPr>
          <a:xfrm>
            <a:off x="3504438" y="3052699"/>
            <a:ext cx="127635" cy="391795"/>
          </a:xfrm>
          <a:prstGeom prst="rect">
            <a:avLst/>
          </a:prstGeom>
        </p:spPr>
        <p:txBody>
          <a:bodyPr vert="horz" wrap="square" lIns="0" tIns="13335" rIns="0" bIns="0" rtlCol="0">
            <a:spAutoFit/>
          </a:bodyPr>
          <a:lstStyle/>
          <a:p>
            <a:pPr marL="12700" marR="5080" algn="just">
              <a:lnSpc>
                <a:spcPct val="100000"/>
              </a:lnSpc>
              <a:spcBef>
                <a:spcPts val="105"/>
              </a:spcBef>
            </a:pPr>
            <a:r>
              <a:rPr sz="800" b="1">
                <a:solidFill>
                  <a:srgbClr val="FFFFFF"/>
                </a:solidFill>
                <a:latin typeface="微软雅黑"/>
                <a:cs typeface="微软雅黑"/>
              </a:rPr>
              <a:t>持 有 权</a:t>
            </a:r>
            <a:endParaRPr sz="800">
              <a:latin typeface="微软雅黑"/>
              <a:cs typeface="微软雅黑"/>
            </a:endParaRPr>
          </a:p>
        </p:txBody>
      </p:sp>
      <p:sp>
        <p:nvSpPr>
          <p:cNvPr id="21" name="object 21"/>
          <p:cNvSpPr/>
          <p:nvPr/>
        </p:nvSpPr>
        <p:spPr>
          <a:xfrm>
            <a:off x="3393947" y="4171188"/>
            <a:ext cx="347980" cy="1026160"/>
          </a:xfrm>
          <a:custGeom>
            <a:rect l="l" t="t" r="r" b="b"/>
            <a:pathLst>
              <a:path w="347979" h="1026160">
                <a:moveTo>
                  <a:pt x="289560" y="0"/>
                </a:moveTo>
                <a:lnTo>
                  <a:pt x="57912" y="0"/>
                </a:lnTo>
                <a:lnTo>
                  <a:pt x="35361" y="4548"/>
                </a:lnTo>
                <a:lnTo>
                  <a:pt x="16954" y="16954"/>
                </a:lnTo>
                <a:lnTo>
                  <a:pt x="4548" y="35361"/>
                </a:lnTo>
                <a:lnTo>
                  <a:pt x="0" y="57912"/>
                </a:lnTo>
                <a:lnTo>
                  <a:pt x="0" y="967739"/>
                </a:lnTo>
                <a:lnTo>
                  <a:pt x="4548" y="990290"/>
                </a:lnTo>
                <a:lnTo>
                  <a:pt x="16954" y="1008697"/>
                </a:lnTo>
                <a:lnTo>
                  <a:pt x="35361" y="1021103"/>
                </a:lnTo>
                <a:lnTo>
                  <a:pt x="57912" y="1025651"/>
                </a:lnTo>
                <a:lnTo>
                  <a:pt x="289560" y="1025651"/>
                </a:lnTo>
                <a:lnTo>
                  <a:pt x="312110" y="1021103"/>
                </a:lnTo>
                <a:lnTo>
                  <a:pt x="330517" y="1008697"/>
                </a:lnTo>
                <a:lnTo>
                  <a:pt x="342923" y="990290"/>
                </a:lnTo>
                <a:lnTo>
                  <a:pt x="347472" y="967739"/>
                </a:lnTo>
                <a:lnTo>
                  <a:pt x="347472" y="57912"/>
                </a:lnTo>
                <a:lnTo>
                  <a:pt x="342923" y="35361"/>
                </a:lnTo>
                <a:lnTo>
                  <a:pt x="330517" y="16954"/>
                </a:lnTo>
                <a:lnTo>
                  <a:pt x="312110" y="4548"/>
                </a:lnTo>
                <a:lnTo>
                  <a:pt x="289560" y="0"/>
                </a:lnTo>
                <a:close/>
              </a:path>
            </a:pathLst>
          </a:custGeom>
          <a:solidFill>
            <a:srgbClr val="4EB9DC"/>
          </a:solidFill>
        </p:spPr>
        <p:txBody>
          <a:bodyPr wrap="square" lIns="0" tIns="0" rIns="0" bIns="0" rtlCol="0"/>
          <a:lstStyle/>
          <a:p/>
        </p:txBody>
      </p:sp>
      <p:sp>
        <p:nvSpPr>
          <p:cNvPr id="22" name="object 22"/>
          <p:cNvSpPr txBox="1"/>
          <p:nvPr/>
        </p:nvSpPr>
        <p:spPr>
          <a:xfrm>
            <a:off x="3504438" y="4362703"/>
            <a:ext cx="127635" cy="635635"/>
          </a:xfrm>
          <a:prstGeom prst="rect">
            <a:avLst/>
          </a:prstGeom>
        </p:spPr>
        <p:txBody>
          <a:bodyPr vert="horz" wrap="square" lIns="0" tIns="12700" rIns="0" bIns="0" rtlCol="0">
            <a:spAutoFit/>
          </a:bodyPr>
          <a:lstStyle/>
          <a:p>
            <a:pPr marL="12700" marR="5080" algn="just">
              <a:lnSpc>
                <a:spcPct val="100000"/>
              </a:lnSpc>
              <a:spcBef>
                <a:spcPts val="100"/>
              </a:spcBef>
            </a:pPr>
            <a:r>
              <a:rPr sz="800" b="1">
                <a:solidFill>
                  <a:srgbClr val="FFFFFF"/>
                </a:solidFill>
                <a:latin typeface="微软雅黑"/>
                <a:cs typeface="微软雅黑"/>
              </a:rPr>
              <a:t>加 工 使 用 权</a:t>
            </a:r>
            <a:endParaRPr sz="800">
              <a:latin typeface="微软雅黑"/>
              <a:cs typeface="微软雅黑"/>
            </a:endParaRPr>
          </a:p>
        </p:txBody>
      </p:sp>
      <p:sp>
        <p:nvSpPr>
          <p:cNvPr id="23" name="object 23"/>
          <p:cNvSpPr/>
          <p:nvPr/>
        </p:nvSpPr>
        <p:spPr>
          <a:xfrm>
            <a:off x="3393947" y="5487923"/>
            <a:ext cx="347980" cy="1021080"/>
          </a:xfrm>
          <a:custGeom>
            <a:rect l="l" t="t" r="r" b="b"/>
            <a:pathLst>
              <a:path w="347979" h="1021078">
                <a:moveTo>
                  <a:pt x="289560" y="0"/>
                </a:moveTo>
                <a:lnTo>
                  <a:pt x="57912" y="0"/>
                </a:lnTo>
                <a:lnTo>
                  <a:pt x="35361" y="4548"/>
                </a:lnTo>
                <a:lnTo>
                  <a:pt x="16954" y="16954"/>
                </a:lnTo>
                <a:lnTo>
                  <a:pt x="4548" y="35361"/>
                </a:lnTo>
                <a:lnTo>
                  <a:pt x="0" y="57912"/>
                </a:lnTo>
                <a:lnTo>
                  <a:pt x="0" y="963168"/>
                </a:lnTo>
                <a:lnTo>
                  <a:pt x="4548" y="985707"/>
                </a:lnTo>
                <a:lnTo>
                  <a:pt x="16954" y="1004115"/>
                </a:lnTo>
                <a:lnTo>
                  <a:pt x="35361" y="1016528"/>
                </a:lnTo>
                <a:lnTo>
                  <a:pt x="57912" y="1021079"/>
                </a:lnTo>
                <a:lnTo>
                  <a:pt x="289560" y="1021079"/>
                </a:lnTo>
                <a:lnTo>
                  <a:pt x="312110" y="1016528"/>
                </a:lnTo>
                <a:lnTo>
                  <a:pt x="330517" y="1004115"/>
                </a:lnTo>
                <a:lnTo>
                  <a:pt x="342923" y="985707"/>
                </a:lnTo>
                <a:lnTo>
                  <a:pt x="347472" y="963168"/>
                </a:lnTo>
                <a:lnTo>
                  <a:pt x="347472" y="57912"/>
                </a:lnTo>
                <a:lnTo>
                  <a:pt x="342923" y="35361"/>
                </a:lnTo>
                <a:lnTo>
                  <a:pt x="330517" y="16954"/>
                </a:lnTo>
                <a:lnTo>
                  <a:pt x="312110" y="4548"/>
                </a:lnTo>
                <a:lnTo>
                  <a:pt x="289560" y="0"/>
                </a:lnTo>
                <a:close/>
              </a:path>
            </a:pathLst>
          </a:custGeom>
          <a:solidFill>
            <a:srgbClr val="4EB9DC"/>
          </a:solidFill>
        </p:spPr>
        <p:txBody>
          <a:bodyPr wrap="square" lIns="0" tIns="0" rIns="0" bIns="0" rtlCol="0"/>
          <a:lstStyle/>
          <a:p/>
        </p:txBody>
      </p:sp>
      <p:sp>
        <p:nvSpPr>
          <p:cNvPr id="24" name="object 24"/>
          <p:cNvSpPr txBox="1"/>
          <p:nvPr/>
        </p:nvSpPr>
        <p:spPr>
          <a:xfrm>
            <a:off x="3504438" y="5678220"/>
            <a:ext cx="128270" cy="636270"/>
          </a:xfrm>
          <a:prstGeom prst="rect">
            <a:avLst/>
          </a:prstGeom>
        </p:spPr>
        <p:txBody>
          <a:bodyPr vert="horz" wrap="square" lIns="0" tIns="12700" rIns="0" bIns="0" rtlCol="0">
            <a:spAutoFit/>
          </a:bodyPr>
          <a:lstStyle/>
          <a:p>
            <a:pPr marL="12700" marR="5080" algn="just">
              <a:lnSpc>
                <a:spcPct val="100000"/>
              </a:lnSpc>
              <a:spcBef>
                <a:spcPts val="100"/>
              </a:spcBef>
            </a:pPr>
            <a:r>
              <a:rPr sz="800" b="1">
                <a:solidFill>
                  <a:srgbClr val="FFFFFF"/>
                </a:solidFill>
                <a:latin typeface="微软雅黑"/>
                <a:cs typeface="微软雅黑"/>
              </a:rPr>
              <a:t>产 品 经 营 权</a:t>
            </a:r>
            <a:endParaRPr sz="800">
              <a:latin typeface="微软雅黑"/>
              <a:cs typeface="微软雅黑"/>
            </a:endParaRPr>
          </a:p>
        </p:txBody>
      </p:sp>
      <p:sp>
        <p:nvSpPr>
          <p:cNvPr id="25" name="object 25"/>
          <p:cNvSpPr txBox="1"/>
          <p:nvPr/>
        </p:nvSpPr>
        <p:spPr>
          <a:xfrm>
            <a:off x="3899915" y="2638044"/>
            <a:ext cx="5013960" cy="1221105"/>
          </a:xfrm>
          <a:prstGeom prst="rect">
            <a:avLst/>
          </a:prstGeom>
          <a:ln w="9525">
            <a:solidFill>
              <a:srgbClr val="1D9ED2"/>
            </a:solidFill>
          </a:ln>
        </p:spPr>
        <p:txBody>
          <a:bodyPr vert="horz" wrap="square" lIns="0" tIns="92075" rIns="0" bIns="0" rtlCol="0">
            <a:spAutoFit/>
          </a:bodyPr>
          <a:lstStyle/>
          <a:p>
            <a:pPr marL="263525" indent="-172720">
              <a:lnSpc>
                <a:spcPct val="100000"/>
              </a:lnSpc>
              <a:spcBef>
                <a:spcPts val="725"/>
              </a:spcBef>
              <a:buFont typeface="Wingdings"/>
              <a:buChar char=""/>
              <a:tabLst>
                <a:tab pos="264160"/>
              </a:tabLst>
            </a:pPr>
            <a:r>
              <a:rPr sz="1000" spc="-5">
                <a:solidFill>
                  <a:srgbClr val="585858"/>
                </a:solidFill>
                <a:latin typeface="微软雅黑"/>
                <a:cs typeface="微软雅黑"/>
              </a:rPr>
              <a:t>以某种方式对某种有形或无形物的</a:t>
            </a:r>
            <a:r>
              <a:rPr sz="1000" spc="5">
                <a:solidFill>
                  <a:srgbClr val="585858"/>
                </a:solidFill>
                <a:latin typeface="微软雅黑"/>
                <a:cs typeface="微软雅黑"/>
              </a:rPr>
              <a:t>直</a:t>
            </a:r>
            <a:r>
              <a:rPr sz="1000" spc="-5">
                <a:solidFill>
                  <a:srgbClr val="585858"/>
                </a:solidFill>
                <a:latin typeface="微软雅黑"/>
                <a:cs typeface="微软雅黑"/>
              </a:rPr>
              <a:t>接支</a:t>
            </a:r>
            <a:r>
              <a:rPr sz="1000" spc="5">
                <a:solidFill>
                  <a:srgbClr val="585858"/>
                </a:solidFill>
                <a:latin typeface="微软雅黑"/>
                <a:cs typeface="微软雅黑"/>
              </a:rPr>
              <a:t>配</a:t>
            </a:r>
            <a:r>
              <a:rPr sz="1000" spc="-5">
                <a:solidFill>
                  <a:srgbClr val="585858"/>
                </a:solidFill>
                <a:latin typeface="微软雅黑"/>
                <a:cs typeface="微软雅黑"/>
              </a:rPr>
              <a:t>或控</a:t>
            </a:r>
            <a:r>
              <a:rPr sz="1000" spc="5">
                <a:solidFill>
                  <a:srgbClr val="585858"/>
                </a:solidFill>
                <a:latin typeface="微软雅黑"/>
                <a:cs typeface="微软雅黑"/>
              </a:rPr>
              <a:t>制</a:t>
            </a:r>
            <a:r>
              <a:rPr sz="1000" spc="-5">
                <a:solidFill>
                  <a:srgbClr val="585858"/>
                </a:solidFill>
                <a:latin typeface="微软雅黑"/>
                <a:cs typeface="微软雅黑"/>
              </a:rPr>
              <a:t>，并</a:t>
            </a:r>
            <a:r>
              <a:rPr sz="1000" spc="5">
                <a:solidFill>
                  <a:srgbClr val="585858"/>
                </a:solidFill>
                <a:latin typeface="微软雅黑"/>
                <a:cs typeface="微软雅黑"/>
              </a:rPr>
              <a:t>不</a:t>
            </a:r>
            <a:r>
              <a:rPr sz="1000" spc="-5">
                <a:solidFill>
                  <a:srgbClr val="585858"/>
                </a:solidFill>
                <a:latin typeface="微软雅黑"/>
                <a:cs typeface="微软雅黑"/>
              </a:rPr>
              <a:t>依赖</a:t>
            </a:r>
            <a:r>
              <a:rPr sz="1000" spc="5">
                <a:solidFill>
                  <a:srgbClr val="585858"/>
                </a:solidFill>
                <a:latin typeface="微软雅黑"/>
                <a:cs typeface="微软雅黑"/>
              </a:rPr>
              <a:t>所</a:t>
            </a:r>
            <a:r>
              <a:rPr sz="1000" spc="-5">
                <a:solidFill>
                  <a:srgbClr val="585858"/>
                </a:solidFill>
                <a:latin typeface="微软雅黑"/>
                <a:cs typeface="微软雅黑"/>
              </a:rPr>
              <a:t>有权</a:t>
            </a:r>
            <a:r>
              <a:rPr sz="1000" spc="5">
                <a:solidFill>
                  <a:srgbClr val="585858"/>
                </a:solidFill>
                <a:latin typeface="微软雅黑"/>
                <a:cs typeface="微软雅黑"/>
              </a:rPr>
              <a:t>源</a:t>
            </a:r>
            <a:r>
              <a:rPr sz="1000" spc="-5">
                <a:solidFill>
                  <a:srgbClr val="585858"/>
                </a:solidFill>
                <a:latin typeface="微软雅黑"/>
                <a:cs typeface="微软雅黑"/>
              </a:rPr>
              <a:t>。</a:t>
            </a:r>
            <a:endParaRPr sz="1000">
              <a:latin typeface="微软雅黑"/>
              <a:cs typeface="微软雅黑"/>
            </a:endParaRPr>
          </a:p>
          <a:p>
            <a:pPr marL="263525" marR="178435" indent="-172720">
              <a:lnSpc>
                <a:spcPct val="150000"/>
              </a:lnSpc>
              <a:buFont typeface="Wingdings"/>
              <a:buChar char=""/>
              <a:tabLst>
                <a:tab pos="264160"/>
              </a:tabLst>
            </a:pPr>
            <a:r>
              <a:rPr sz="1000" spc="-5">
                <a:solidFill>
                  <a:srgbClr val="585858"/>
                </a:solidFill>
                <a:latin typeface="微软雅黑"/>
                <a:cs typeface="微软雅黑"/>
              </a:rPr>
              <a:t>数据持有权的权能至少涵括</a:t>
            </a:r>
            <a:r>
              <a:rPr sz="1000" spc="-5">
                <a:solidFill>
                  <a:srgbClr val="1D9ED2"/>
                </a:solidFill>
                <a:latin typeface="微软雅黑"/>
                <a:cs typeface="微软雅黑"/>
              </a:rPr>
              <a:t>自主管</a:t>
            </a:r>
            <a:r>
              <a:rPr sz="1000" spc="5">
                <a:solidFill>
                  <a:srgbClr val="1D9ED2"/>
                </a:solidFill>
                <a:latin typeface="微软雅黑"/>
                <a:cs typeface="微软雅黑"/>
              </a:rPr>
              <a:t>理</a:t>
            </a:r>
            <a:r>
              <a:rPr sz="1000" spc="-5">
                <a:solidFill>
                  <a:srgbClr val="1D9ED2"/>
                </a:solidFill>
                <a:latin typeface="微软雅黑"/>
                <a:cs typeface="微软雅黑"/>
              </a:rPr>
              <a:t>权</a:t>
            </a:r>
            <a:r>
              <a:rPr sz="1000" spc="-5">
                <a:solidFill>
                  <a:srgbClr val="585858"/>
                </a:solidFill>
                <a:latin typeface="微软雅黑"/>
                <a:cs typeface="微软雅黑"/>
              </a:rPr>
              <a:t>，</a:t>
            </a:r>
            <a:r>
              <a:rPr sz="1000" spc="5">
                <a:solidFill>
                  <a:srgbClr val="585858"/>
                </a:solidFill>
                <a:latin typeface="微软雅黑"/>
                <a:cs typeface="微软雅黑"/>
              </a:rPr>
              <a:t>即</a:t>
            </a:r>
            <a:r>
              <a:rPr sz="1000" spc="-5">
                <a:solidFill>
                  <a:srgbClr val="585858"/>
                </a:solidFill>
                <a:latin typeface="微软雅黑"/>
                <a:cs typeface="微软雅黑"/>
              </a:rPr>
              <a:t>持有</a:t>
            </a:r>
            <a:r>
              <a:rPr sz="1000" spc="5">
                <a:solidFill>
                  <a:srgbClr val="585858"/>
                </a:solidFill>
                <a:latin typeface="微软雅黑"/>
                <a:cs typeface="微软雅黑"/>
              </a:rPr>
              <a:t>者</a:t>
            </a:r>
            <a:r>
              <a:rPr sz="1000" spc="-5">
                <a:solidFill>
                  <a:srgbClr val="585858"/>
                </a:solidFill>
                <a:latin typeface="微软雅黑"/>
                <a:cs typeface="微软雅黑"/>
              </a:rPr>
              <a:t>在法</a:t>
            </a:r>
            <a:r>
              <a:rPr sz="1000" spc="5">
                <a:solidFill>
                  <a:srgbClr val="585858"/>
                </a:solidFill>
                <a:latin typeface="微软雅黑"/>
                <a:cs typeface="微软雅黑"/>
              </a:rPr>
              <a:t>律</a:t>
            </a:r>
            <a:r>
              <a:rPr sz="1000" spc="-5">
                <a:solidFill>
                  <a:srgbClr val="585858"/>
                </a:solidFill>
                <a:latin typeface="微软雅黑"/>
                <a:cs typeface="微软雅黑"/>
              </a:rPr>
              <a:t>或合</a:t>
            </a:r>
            <a:r>
              <a:rPr sz="1000" spc="5">
                <a:solidFill>
                  <a:srgbClr val="585858"/>
                </a:solidFill>
                <a:latin typeface="微软雅黑"/>
                <a:cs typeface="微软雅黑"/>
              </a:rPr>
              <a:t>同</a:t>
            </a:r>
            <a:r>
              <a:rPr sz="1000" spc="-5">
                <a:solidFill>
                  <a:srgbClr val="585858"/>
                </a:solidFill>
                <a:latin typeface="微软雅黑"/>
                <a:cs typeface="微软雅黑"/>
              </a:rPr>
              <a:t>允许</a:t>
            </a:r>
            <a:r>
              <a:rPr sz="1000" spc="5">
                <a:solidFill>
                  <a:srgbClr val="585858"/>
                </a:solidFill>
                <a:latin typeface="微软雅黑"/>
                <a:cs typeface="微软雅黑"/>
              </a:rPr>
              <a:t>范</a:t>
            </a:r>
            <a:r>
              <a:rPr sz="1000" spc="-5">
                <a:solidFill>
                  <a:srgbClr val="585858"/>
                </a:solidFill>
                <a:latin typeface="微软雅黑"/>
                <a:cs typeface="微软雅黑"/>
              </a:rPr>
              <a:t>围内</a:t>
            </a:r>
            <a:r>
              <a:rPr sz="1000" spc="5">
                <a:solidFill>
                  <a:srgbClr val="585858"/>
                </a:solidFill>
                <a:latin typeface="微软雅黑"/>
                <a:cs typeface="微软雅黑"/>
              </a:rPr>
              <a:t>可</a:t>
            </a:r>
            <a:r>
              <a:rPr sz="1000" spc="-5">
                <a:solidFill>
                  <a:srgbClr val="585858"/>
                </a:solidFill>
                <a:latin typeface="微软雅黑"/>
                <a:cs typeface="微软雅黑"/>
              </a:rPr>
              <a:t>自主 决策数据的应用场景等，并能够防</a:t>
            </a:r>
            <a:r>
              <a:rPr sz="1000" spc="5">
                <a:solidFill>
                  <a:srgbClr val="585858"/>
                </a:solidFill>
                <a:latin typeface="微软雅黑"/>
                <a:cs typeface="微软雅黑"/>
              </a:rPr>
              <a:t>止</a:t>
            </a:r>
            <a:r>
              <a:rPr sz="1000" spc="-5">
                <a:solidFill>
                  <a:srgbClr val="585858"/>
                </a:solidFill>
                <a:latin typeface="微软雅黑"/>
                <a:cs typeface="微软雅黑"/>
              </a:rPr>
              <a:t>侵犯</a:t>
            </a:r>
            <a:r>
              <a:rPr sz="1000" spc="5">
                <a:solidFill>
                  <a:srgbClr val="585858"/>
                </a:solidFill>
                <a:latin typeface="微软雅黑"/>
                <a:cs typeface="微软雅黑"/>
              </a:rPr>
              <a:t>或</a:t>
            </a:r>
            <a:r>
              <a:rPr sz="1000" spc="-5">
                <a:solidFill>
                  <a:srgbClr val="585858"/>
                </a:solidFill>
                <a:latin typeface="微软雅黑"/>
                <a:cs typeface="微软雅黑"/>
              </a:rPr>
              <a:t>干扰</a:t>
            </a:r>
            <a:r>
              <a:rPr sz="1000" spc="5">
                <a:solidFill>
                  <a:srgbClr val="585858"/>
                </a:solidFill>
                <a:latin typeface="微软雅黑"/>
                <a:cs typeface="微软雅黑"/>
              </a:rPr>
              <a:t>持</a:t>
            </a:r>
            <a:r>
              <a:rPr sz="1000" spc="-5">
                <a:solidFill>
                  <a:srgbClr val="585858"/>
                </a:solidFill>
                <a:latin typeface="微软雅黑"/>
                <a:cs typeface="微软雅黑"/>
              </a:rPr>
              <a:t>有者</a:t>
            </a:r>
            <a:r>
              <a:rPr sz="1000" spc="5">
                <a:solidFill>
                  <a:srgbClr val="585858"/>
                </a:solidFill>
                <a:latin typeface="微软雅黑"/>
                <a:cs typeface="微软雅黑"/>
              </a:rPr>
              <a:t>合</a:t>
            </a:r>
            <a:r>
              <a:rPr sz="1000" spc="-5">
                <a:solidFill>
                  <a:srgbClr val="585858"/>
                </a:solidFill>
                <a:latin typeface="微软雅黑"/>
                <a:cs typeface="微软雅黑"/>
              </a:rPr>
              <a:t>法权</a:t>
            </a:r>
            <a:r>
              <a:rPr sz="1000" spc="5">
                <a:solidFill>
                  <a:srgbClr val="585858"/>
                </a:solidFill>
                <a:latin typeface="微软雅黑"/>
                <a:cs typeface="微软雅黑"/>
              </a:rPr>
              <a:t>利</a:t>
            </a:r>
            <a:r>
              <a:rPr sz="1000" spc="-5">
                <a:solidFill>
                  <a:srgbClr val="585858"/>
                </a:solidFill>
                <a:latin typeface="微软雅黑"/>
                <a:cs typeface="微软雅黑"/>
              </a:rPr>
              <a:t>的行</a:t>
            </a:r>
            <a:r>
              <a:rPr sz="1000" spc="5">
                <a:solidFill>
                  <a:srgbClr val="585858"/>
                </a:solidFill>
                <a:latin typeface="微软雅黑"/>
                <a:cs typeface="微软雅黑"/>
              </a:rPr>
              <a:t>为</a:t>
            </a:r>
            <a:r>
              <a:rPr sz="1000" spc="-5">
                <a:solidFill>
                  <a:srgbClr val="585858"/>
                </a:solidFill>
                <a:latin typeface="微软雅黑"/>
                <a:cs typeface="微软雅黑"/>
              </a:rPr>
              <a:t>。</a:t>
            </a:r>
            <a:endParaRPr sz="1000">
              <a:latin typeface="微软雅黑"/>
              <a:cs typeface="微软雅黑"/>
            </a:endParaRPr>
          </a:p>
          <a:p>
            <a:pPr marL="263525" marR="178435" indent="-172720">
              <a:lnSpc>
                <a:spcPct val="150000"/>
              </a:lnSpc>
              <a:buFont typeface="Wingdings"/>
              <a:buChar char=""/>
              <a:tabLst>
                <a:tab pos="264160"/>
              </a:tabLst>
            </a:pPr>
            <a:r>
              <a:rPr sz="1000" spc="-5">
                <a:solidFill>
                  <a:srgbClr val="585858"/>
                </a:solidFill>
                <a:latin typeface="微软雅黑"/>
                <a:cs typeface="微软雅黑"/>
              </a:rPr>
              <a:t>数据的持有权还具有</a:t>
            </a:r>
            <a:r>
              <a:rPr sz="1000" spc="-5">
                <a:solidFill>
                  <a:srgbClr val="1D9ED2"/>
                </a:solidFill>
                <a:latin typeface="微软雅黑"/>
                <a:cs typeface="微软雅黑"/>
              </a:rPr>
              <a:t>私益性</a:t>
            </a:r>
            <a:r>
              <a:rPr sz="1000" spc="-5">
                <a:solidFill>
                  <a:srgbClr val="585858"/>
                </a:solidFill>
                <a:latin typeface="微软雅黑"/>
                <a:cs typeface="微软雅黑"/>
              </a:rPr>
              <a:t>，持有</a:t>
            </a:r>
            <a:r>
              <a:rPr sz="1000" spc="5">
                <a:solidFill>
                  <a:srgbClr val="585858"/>
                </a:solidFill>
                <a:latin typeface="微软雅黑"/>
                <a:cs typeface="微软雅黑"/>
              </a:rPr>
              <a:t>者</a:t>
            </a:r>
            <a:r>
              <a:rPr sz="1000" spc="-5">
                <a:solidFill>
                  <a:srgbClr val="585858"/>
                </a:solidFill>
                <a:latin typeface="微软雅黑"/>
                <a:cs typeface="微软雅黑"/>
              </a:rPr>
              <a:t>可享</a:t>
            </a:r>
            <a:r>
              <a:rPr sz="1000" spc="5">
                <a:solidFill>
                  <a:srgbClr val="585858"/>
                </a:solidFill>
                <a:latin typeface="微软雅黑"/>
                <a:cs typeface="微软雅黑"/>
              </a:rPr>
              <a:t>有</a:t>
            </a:r>
            <a:r>
              <a:rPr sz="1000" spc="-5">
                <a:solidFill>
                  <a:srgbClr val="585858"/>
                </a:solidFill>
                <a:latin typeface="微软雅黑"/>
                <a:cs typeface="微软雅黑"/>
              </a:rPr>
              <a:t>数据</a:t>
            </a:r>
            <a:r>
              <a:rPr sz="1000" spc="5">
                <a:solidFill>
                  <a:srgbClr val="585858"/>
                </a:solidFill>
                <a:latin typeface="微软雅黑"/>
                <a:cs typeface="微软雅黑"/>
              </a:rPr>
              <a:t>资</a:t>
            </a:r>
            <a:r>
              <a:rPr sz="1000" spc="-5">
                <a:solidFill>
                  <a:srgbClr val="585858"/>
                </a:solidFill>
                <a:latin typeface="微软雅黑"/>
                <a:cs typeface="微软雅黑"/>
              </a:rPr>
              <a:t>源的</a:t>
            </a:r>
            <a:r>
              <a:rPr sz="1000" spc="5">
                <a:solidFill>
                  <a:srgbClr val="585858"/>
                </a:solidFill>
                <a:latin typeface="微软雅黑"/>
                <a:cs typeface="微软雅黑"/>
              </a:rPr>
              <a:t>排</a:t>
            </a:r>
            <a:r>
              <a:rPr sz="1000" spc="-5">
                <a:solidFill>
                  <a:srgbClr val="585858"/>
                </a:solidFill>
                <a:latin typeface="微软雅黑"/>
                <a:cs typeface="微软雅黑"/>
              </a:rPr>
              <a:t>他性</a:t>
            </a:r>
            <a:r>
              <a:rPr sz="1000" spc="5">
                <a:solidFill>
                  <a:srgbClr val="585858"/>
                </a:solidFill>
                <a:latin typeface="微软雅黑"/>
                <a:cs typeface="微软雅黑"/>
              </a:rPr>
              <a:t>和</a:t>
            </a:r>
            <a:r>
              <a:rPr sz="1000" spc="-5">
                <a:solidFill>
                  <a:srgbClr val="585858"/>
                </a:solidFill>
                <a:latin typeface="微软雅黑"/>
                <a:cs typeface="微软雅黑"/>
              </a:rPr>
              <a:t>亮争</a:t>
            </a:r>
            <a:r>
              <a:rPr sz="1000" spc="5">
                <a:solidFill>
                  <a:srgbClr val="585858"/>
                </a:solidFill>
                <a:latin typeface="微软雅黑"/>
                <a:cs typeface="微软雅黑"/>
              </a:rPr>
              <a:t>性</a:t>
            </a:r>
            <a:r>
              <a:rPr sz="1000" spc="-5">
                <a:solidFill>
                  <a:srgbClr val="585858"/>
                </a:solidFill>
                <a:latin typeface="微软雅黑"/>
                <a:cs typeface="微软雅黑"/>
              </a:rPr>
              <a:t>所带</a:t>
            </a:r>
            <a:r>
              <a:rPr sz="1000" spc="5">
                <a:solidFill>
                  <a:srgbClr val="585858"/>
                </a:solidFill>
                <a:latin typeface="微软雅黑"/>
                <a:cs typeface="微软雅黑"/>
              </a:rPr>
              <a:t>来</a:t>
            </a:r>
            <a:r>
              <a:rPr sz="1000" spc="-5">
                <a:solidFill>
                  <a:srgbClr val="585858"/>
                </a:solidFill>
                <a:latin typeface="微软雅黑"/>
                <a:cs typeface="微软雅黑"/>
              </a:rPr>
              <a:t>的益 处。数据资源的持有权人拥有了管</a:t>
            </a:r>
            <a:r>
              <a:rPr sz="1000" spc="5">
                <a:solidFill>
                  <a:srgbClr val="585858"/>
                </a:solidFill>
                <a:latin typeface="微软雅黑"/>
                <a:cs typeface="微软雅黑"/>
              </a:rPr>
              <a:t>理</a:t>
            </a:r>
            <a:r>
              <a:rPr sz="1000" spc="-5">
                <a:solidFill>
                  <a:srgbClr val="585858"/>
                </a:solidFill>
                <a:latin typeface="微软雅黑"/>
                <a:cs typeface="微软雅黑"/>
              </a:rPr>
              <a:t>和获</a:t>
            </a:r>
            <a:r>
              <a:rPr sz="1000" spc="5">
                <a:solidFill>
                  <a:srgbClr val="585858"/>
                </a:solidFill>
                <a:latin typeface="微软雅黑"/>
                <a:cs typeface="微软雅黑"/>
              </a:rPr>
              <a:t>得</a:t>
            </a:r>
            <a:r>
              <a:rPr sz="1000" spc="-5">
                <a:solidFill>
                  <a:srgbClr val="585858"/>
                </a:solidFill>
                <a:latin typeface="微软雅黑"/>
                <a:cs typeface="微软雅黑"/>
              </a:rPr>
              <a:t>数据</a:t>
            </a:r>
            <a:r>
              <a:rPr sz="1000" spc="5">
                <a:solidFill>
                  <a:srgbClr val="585858"/>
                </a:solidFill>
                <a:latin typeface="微软雅黑"/>
                <a:cs typeface="微软雅黑"/>
              </a:rPr>
              <a:t>收</a:t>
            </a:r>
            <a:r>
              <a:rPr sz="1000" spc="-5">
                <a:solidFill>
                  <a:srgbClr val="585858"/>
                </a:solidFill>
                <a:latin typeface="微软雅黑"/>
                <a:cs typeface="微软雅黑"/>
              </a:rPr>
              <a:t>益的</a:t>
            </a:r>
            <a:r>
              <a:rPr sz="1000" spc="5">
                <a:solidFill>
                  <a:srgbClr val="585858"/>
                </a:solidFill>
                <a:latin typeface="微软雅黑"/>
                <a:cs typeface="微软雅黑"/>
              </a:rPr>
              <a:t>权</a:t>
            </a:r>
            <a:r>
              <a:rPr sz="1000" spc="-5">
                <a:solidFill>
                  <a:srgbClr val="585858"/>
                </a:solidFill>
                <a:latin typeface="微软雅黑"/>
                <a:cs typeface="微软雅黑"/>
              </a:rPr>
              <a:t>利。</a:t>
            </a:r>
            <a:endParaRPr sz="1000">
              <a:latin typeface="微软雅黑"/>
              <a:cs typeface="微软雅黑"/>
            </a:endParaRPr>
          </a:p>
        </p:txBody>
      </p:sp>
      <p:sp>
        <p:nvSpPr>
          <p:cNvPr id="26" name="object 26"/>
          <p:cNvSpPr txBox="1"/>
          <p:nvPr/>
        </p:nvSpPr>
        <p:spPr>
          <a:xfrm>
            <a:off x="3877055" y="4171188"/>
            <a:ext cx="5013960" cy="988060"/>
          </a:xfrm>
          <a:prstGeom prst="rect">
            <a:avLst/>
          </a:prstGeom>
          <a:ln w="9525">
            <a:solidFill>
              <a:srgbClr val="1D9ED2"/>
            </a:solidFill>
          </a:ln>
        </p:spPr>
        <p:txBody>
          <a:bodyPr vert="horz" wrap="square" lIns="0" tIns="90805" rIns="0" bIns="0" rtlCol="0">
            <a:spAutoFit/>
          </a:bodyPr>
          <a:lstStyle/>
          <a:p>
            <a:pPr marL="264160" indent="-172720">
              <a:lnSpc>
                <a:spcPct val="100000"/>
              </a:lnSpc>
              <a:spcBef>
                <a:spcPts val="715"/>
              </a:spcBef>
              <a:buFont typeface="Wingdings"/>
              <a:buChar char=""/>
              <a:tabLst>
                <a:tab pos="264795"/>
              </a:tabLst>
            </a:pPr>
            <a:r>
              <a:rPr sz="1000" spc="-5">
                <a:solidFill>
                  <a:srgbClr val="585858"/>
                </a:solidFill>
                <a:latin typeface="微软雅黑"/>
                <a:cs typeface="微软雅黑"/>
              </a:rPr>
              <a:t>指企业自我使用、处理加工数据的</a:t>
            </a:r>
            <a:r>
              <a:rPr sz="1000" spc="5">
                <a:solidFill>
                  <a:srgbClr val="585858"/>
                </a:solidFill>
                <a:latin typeface="微软雅黑"/>
                <a:cs typeface="微软雅黑"/>
              </a:rPr>
              <a:t>权</a:t>
            </a:r>
            <a:r>
              <a:rPr sz="1000" spc="-5">
                <a:solidFill>
                  <a:srgbClr val="585858"/>
                </a:solidFill>
                <a:latin typeface="微软雅黑"/>
                <a:cs typeface="微软雅黑"/>
              </a:rPr>
              <a:t>利。</a:t>
            </a:r>
            <a:endParaRPr sz="1000">
              <a:latin typeface="微软雅黑"/>
              <a:cs typeface="微软雅黑"/>
            </a:endParaRPr>
          </a:p>
          <a:p>
            <a:pPr marL="264160" indent="-172720">
              <a:lnSpc>
                <a:spcPct val="100000"/>
              </a:lnSpc>
              <a:spcBef>
                <a:spcPts val="600"/>
              </a:spcBef>
              <a:buFont typeface="Wingdings"/>
              <a:buChar char=""/>
              <a:tabLst>
                <a:tab pos="264795"/>
              </a:tabLst>
            </a:pPr>
            <a:r>
              <a:rPr sz="1000" spc="-5">
                <a:solidFill>
                  <a:srgbClr val="585858"/>
                </a:solidFill>
                <a:latin typeface="微软雅黑"/>
                <a:cs typeface="微软雅黑"/>
              </a:rPr>
              <a:t>根据《</a:t>
            </a:r>
            <a:r>
              <a:rPr sz="1000" spc="5">
                <a:solidFill>
                  <a:srgbClr val="585858"/>
                </a:solidFill>
                <a:latin typeface="微软雅黑"/>
                <a:cs typeface="微软雅黑"/>
              </a:rPr>
              <a:t>数</a:t>
            </a:r>
            <a:r>
              <a:rPr sz="1000" spc="-5">
                <a:solidFill>
                  <a:srgbClr val="585858"/>
                </a:solidFill>
                <a:latin typeface="微软雅黑"/>
                <a:cs typeface="微软雅黑"/>
              </a:rPr>
              <a:t>据安</a:t>
            </a:r>
            <a:r>
              <a:rPr sz="1000" spc="5">
                <a:solidFill>
                  <a:srgbClr val="585858"/>
                </a:solidFill>
                <a:latin typeface="微软雅黑"/>
                <a:cs typeface="微软雅黑"/>
              </a:rPr>
              <a:t>全</a:t>
            </a:r>
            <a:r>
              <a:rPr sz="1000" spc="-5">
                <a:solidFill>
                  <a:srgbClr val="585858"/>
                </a:solidFill>
                <a:latin typeface="微软雅黑"/>
                <a:cs typeface="微软雅黑"/>
              </a:rPr>
              <a:t>法》</a:t>
            </a:r>
            <a:r>
              <a:rPr sz="1000" spc="5">
                <a:solidFill>
                  <a:srgbClr val="585858"/>
                </a:solidFill>
                <a:latin typeface="微软雅黑"/>
                <a:cs typeface="微软雅黑"/>
              </a:rPr>
              <a:t>，</a:t>
            </a:r>
            <a:r>
              <a:rPr sz="1000" spc="-5">
                <a:solidFill>
                  <a:srgbClr val="585858"/>
                </a:solidFill>
                <a:latin typeface="微软雅黑"/>
                <a:cs typeface="微软雅黑"/>
              </a:rPr>
              <a:t>数</a:t>
            </a:r>
            <a:r>
              <a:rPr sz="1000" spc="5">
                <a:solidFill>
                  <a:srgbClr val="585858"/>
                </a:solidFill>
                <a:latin typeface="微软雅黑"/>
                <a:cs typeface="微软雅黑"/>
              </a:rPr>
              <a:t>据</a:t>
            </a:r>
            <a:r>
              <a:rPr sz="1000" spc="-5">
                <a:solidFill>
                  <a:srgbClr val="585858"/>
                </a:solidFill>
                <a:latin typeface="微软雅黑"/>
                <a:cs typeface="微软雅黑"/>
              </a:rPr>
              <a:t>处理包</a:t>
            </a:r>
            <a:r>
              <a:rPr sz="1000" spc="5">
                <a:solidFill>
                  <a:srgbClr val="585858"/>
                </a:solidFill>
                <a:latin typeface="微软雅黑"/>
                <a:cs typeface="微软雅黑"/>
              </a:rPr>
              <a:t>括</a:t>
            </a:r>
            <a:r>
              <a:rPr sz="1000" spc="-5">
                <a:solidFill>
                  <a:srgbClr val="585858"/>
                </a:solidFill>
                <a:latin typeface="微软雅黑"/>
                <a:cs typeface="微软雅黑"/>
              </a:rPr>
              <a:t>数据</a:t>
            </a:r>
            <a:r>
              <a:rPr sz="1000" spc="5">
                <a:solidFill>
                  <a:srgbClr val="585858"/>
                </a:solidFill>
                <a:latin typeface="微软雅黑"/>
                <a:cs typeface="微软雅黑"/>
              </a:rPr>
              <a:t>的</a:t>
            </a:r>
            <a:r>
              <a:rPr sz="1000" spc="-5">
                <a:solidFill>
                  <a:srgbClr val="585858"/>
                </a:solidFill>
                <a:latin typeface="微软雅黑"/>
                <a:cs typeface="微软雅黑"/>
              </a:rPr>
              <a:t>收集</a:t>
            </a:r>
            <a:r>
              <a:rPr sz="1000" spc="5">
                <a:solidFill>
                  <a:srgbClr val="585858"/>
                </a:solidFill>
                <a:latin typeface="微软雅黑"/>
                <a:cs typeface="微软雅黑"/>
              </a:rPr>
              <a:t>、</a:t>
            </a:r>
            <a:r>
              <a:rPr sz="1000" spc="-5">
                <a:solidFill>
                  <a:srgbClr val="585858"/>
                </a:solidFill>
                <a:latin typeface="微软雅黑"/>
                <a:cs typeface="微软雅黑"/>
              </a:rPr>
              <a:t>存</a:t>
            </a:r>
            <a:r>
              <a:rPr sz="1000" spc="5">
                <a:solidFill>
                  <a:srgbClr val="585858"/>
                </a:solidFill>
                <a:latin typeface="微软雅黑"/>
                <a:cs typeface="微软雅黑"/>
              </a:rPr>
              <a:t>储</a:t>
            </a:r>
            <a:r>
              <a:rPr sz="1000" spc="-5">
                <a:solidFill>
                  <a:srgbClr val="585858"/>
                </a:solidFill>
                <a:latin typeface="微软雅黑"/>
                <a:cs typeface="微软雅黑"/>
              </a:rPr>
              <a:t>、使用</a:t>
            </a:r>
            <a:r>
              <a:rPr sz="1000" spc="5">
                <a:solidFill>
                  <a:srgbClr val="585858"/>
                </a:solidFill>
                <a:latin typeface="微软雅黑"/>
                <a:cs typeface="微软雅黑"/>
              </a:rPr>
              <a:t>、</a:t>
            </a:r>
            <a:r>
              <a:rPr sz="1000" spc="-5">
                <a:solidFill>
                  <a:srgbClr val="585858"/>
                </a:solidFill>
                <a:latin typeface="微软雅黑"/>
                <a:cs typeface="微软雅黑"/>
              </a:rPr>
              <a:t>加工</a:t>
            </a:r>
            <a:r>
              <a:rPr sz="1000" spc="5">
                <a:solidFill>
                  <a:srgbClr val="585858"/>
                </a:solidFill>
                <a:latin typeface="微软雅黑"/>
                <a:cs typeface="微软雅黑"/>
              </a:rPr>
              <a:t>、</a:t>
            </a:r>
            <a:r>
              <a:rPr sz="1000" spc="-5">
                <a:solidFill>
                  <a:srgbClr val="585858"/>
                </a:solidFill>
                <a:latin typeface="微软雅黑"/>
                <a:cs typeface="微软雅黑"/>
              </a:rPr>
              <a:t>传输</a:t>
            </a:r>
            <a:r>
              <a:rPr sz="1000" spc="5">
                <a:solidFill>
                  <a:srgbClr val="585858"/>
                </a:solidFill>
                <a:latin typeface="微软雅黑"/>
                <a:cs typeface="微软雅黑"/>
              </a:rPr>
              <a:t>、</a:t>
            </a:r>
            <a:r>
              <a:rPr sz="1000" spc="-5">
                <a:solidFill>
                  <a:srgbClr val="585858"/>
                </a:solidFill>
                <a:latin typeface="微软雅黑"/>
                <a:cs typeface="微软雅黑"/>
              </a:rPr>
              <a:t>提</a:t>
            </a:r>
            <a:r>
              <a:rPr sz="1000" spc="5">
                <a:solidFill>
                  <a:srgbClr val="585858"/>
                </a:solidFill>
                <a:latin typeface="微软雅黑"/>
                <a:cs typeface="微软雅黑"/>
              </a:rPr>
              <a:t>供</a:t>
            </a:r>
            <a:r>
              <a:rPr sz="1000" spc="-5">
                <a:solidFill>
                  <a:srgbClr val="585858"/>
                </a:solidFill>
                <a:latin typeface="微软雅黑"/>
                <a:cs typeface="微软雅黑"/>
              </a:rPr>
              <a:t>、</a:t>
            </a:r>
            <a:endParaRPr sz="1000">
              <a:latin typeface="微软雅黑"/>
              <a:cs typeface="微软雅黑"/>
            </a:endParaRPr>
          </a:p>
          <a:p>
            <a:pPr marL="264160">
              <a:lnSpc>
                <a:spcPct val="100000"/>
              </a:lnSpc>
              <a:spcBef>
                <a:spcPts val="600"/>
              </a:spcBef>
            </a:pPr>
            <a:r>
              <a:rPr sz="1000" spc="-10">
                <a:solidFill>
                  <a:srgbClr val="585858"/>
                </a:solidFill>
                <a:latin typeface="微软雅黑"/>
                <a:cs typeface="微软雅黑"/>
              </a:rPr>
              <a:t>公开等但不得超出法律授权或合同</a:t>
            </a:r>
            <a:r>
              <a:rPr sz="1000">
                <a:solidFill>
                  <a:srgbClr val="585858"/>
                </a:solidFill>
                <a:latin typeface="微软雅黑"/>
                <a:cs typeface="微软雅黑"/>
              </a:rPr>
              <a:t>约</a:t>
            </a:r>
            <a:r>
              <a:rPr sz="1000" spc="-10">
                <a:solidFill>
                  <a:srgbClr val="585858"/>
                </a:solidFill>
                <a:latin typeface="微软雅黑"/>
                <a:cs typeface="微软雅黑"/>
              </a:rPr>
              <a:t>定的</a:t>
            </a:r>
            <a:r>
              <a:rPr sz="1000">
                <a:solidFill>
                  <a:srgbClr val="585858"/>
                </a:solidFill>
                <a:latin typeface="微软雅黑"/>
                <a:cs typeface="微软雅黑"/>
              </a:rPr>
              <a:t>范</a:t>
            </a:r>
            <a:r>
              <a:rPr sz="1000" spc="-10">
                <a:solidFill>
                  <a:srgbClr val="585858"/>
                </a:solidFill>
                <a:latin typeface="微软雅黑"/>
                <a:cs typeface="微软雅黑"/>
              </a:rPr>
              <a:t>围，</a:t>
            </a:r>
            <a:r>
              <a:rPr sz="1000">
                <a:solidFill>
                  <a:srgbClr val="585858"/>
                </a:solidFill>
                <a:latin typeface="微软雅黑"/>
                <a:cs typeface="微软雅黑"/>
              </a:rPr>
              <a:t>并</a:t>
            </a:r>
            <a:r>
              <a:rPr sz="1000" spc="-10">
                <a:solidFill>
                  <a:srgbClr val="585858"/>
                </a:solidFill>
                <a:latin typeface="微软雅黑"/>
                <a:cs typeface="微软雅黑"/>
              </a:rPr>
              <a:t>且应</a:t>
            </a:r>
            <a:r>
              <a:rPr sz="1000">
                <a:solidFill>
                  <a:srgbClr val="585858"/>
                </a:solidFill>
                <a:latin typeface="微软雅黑"/>
                <a:cs typeface="微软雅黑"/>
              </a:rPr>
              <a:t>当</a:t>
            </a:r>
            <a:r>
              <a:rPr sz="1000" spc="-10">
                <a:solidFill>
                  <a:srgbClr val="585858"/>
                </a:solidFill>
                <a:latin typeface="微软雅黑"/>
                <a:cs typeface="微软雅黑"/>
              </a:rPr>
              <a:t>采取</a:t>
            </a:r>
            <a:r>
              <a:rPr sz="1000">
                <a:solidFill>
                  <a:srgbClr val="585858"/>
                </a:solidFill>
                <a:latin typeface="微软雅黑"/>
                <a:cs typeface="微软雅黑"/>
              </a:rPr>
              <a:t>加</a:t>
            </a:r>
            <a:r>
              <a:rPr sz="1000" spc="-10">
                <a:solidFill>
                  <a:srgbClr val="585858"/>
                </a:solidFill>
                <a:latin typeface="微软雅黑"/>
                <a:cs typeface="微软雅黑"/>
              </a:rPr>
              <a:t>密、</a:t>
            </a:r>
            <a:r>
              <a:rPr sz="1000">
                <a:solidFill>
                  <a:srgbClr val="585858"/>
                </a:solidFill>
                <a:latin typeface="微软雅黑"/>
                <a:cs typeface="微软雅黑"/>
              </a:rPr>
              <a:t>去</a:t>
            </a:r>
            <a:r>
              <a:rPr sz="1000" spc="-10">
                <a:solidFill>
                  <a:srgbClr val="585858"/>
                </a:solidFill>
                <a:latin typeface="微软雅黑"/>
                <a:cs typeface="微软雅黑"/>
              </a:rPr>
              <a:t>标识</a:t>
            </a:r>
            <a:r>
              <a:rPr sz="1000">
                <a:solidFill>
                  <a:srgbClr val="585858"/>
                </a:solidFill>
                <a:latin typeface="微软雅黑"/>
                <a:cs typeface="微软雅黑"/>
              </a:rPr>
              <a:t>化</a:t>
            </a:r>
            <a:r>
              <a:rPr sz="1000" spc="-10">
                <a:solidFill>
                  <a:srgbClr val="585858"/>
                </a:solidFill>
                <a:latin typeface="微软雅黑"/>
                <a:cs typeface="微软雅黑"/>
              </a:rPr>
              <a:t>、匿</a:t>
            </a:r>
            <a:endParaRPr sz="1000">
              <a:latin typeface="微软雅黑"/>
              <a:cs typeface="微软雅黑"/>
            </a:endParaRPr>
          </a:p>
          <a:p>
            <a:pPr marL="264160">
              <a:lnSpc>
                <a:spcPct val="100000"/>
              </a:lnSpc>
              <a:spcBef>
                <a:spcPts val="605"/>
              </a:spcBef>
            </a:pPr>
            <a:r>
              <a:rPr sz="1000" spc="-5">
                <a:solidFill>
                  <a:srgbClr val="585858"/>
                </a:solidFill>
                <a:latin typeface="微软雅黑"/>
                <a:cs typeface="微软雅黑"/>
              </a:rPr>
              <a:t>名化等技术措施和其他必要措施来</a:t>
            </a:r>
            <a:r>
              <a:rPr sz="1000" spc="5">
                <a:solidFill>
                  <a:srgbClr val="585858"/>
                </a:solidFill>
                <a:latin typeface="微软雅黑"/>
                <a:cs typeface="微软雅黑"/>
              </a:rPr>
              <a:t>保</a:t>
            </a:r>
            <a:r>
              <a:rPr sz="1000" spc="-5">
                <a:solidFill>
                  <a:srgbClr val="585858"/>
                </a:solidFill>
                <a:latin typeface="微软雅黑"/>
                <a:cs typeface="微软雅黑"/>
              </a:rPr>
              <a:t>障数</a:t>
            </a:r>
            <a:r>
              <a:rPr sz="1000" spc="5">
                <a:solidFill>
                  <a:srgbClr val="585858"/>
                </a:solidFill>
                <a:latin typeface="微软雅黑"/>
                <a:cs typeface="微软雅黑"/>
              </a:rPr>
              <a:t>据</a:t>
            </a:r>
            <a:r>
              <a:rPr sz="1000" spc="-5">
                <a:solidFill>
                  <a:srgbClr val="585858"/>
                </a:solidFill>
                <a:latin typeface="微软雅黑"/>
                <a:cs typeface="微软雅黑"/>
              </a:rPr>
              <a:t>安全。</a:t>
            </a:r>
            <a:endParaRPr sz="1000">
              <a:latin typeface="微软雅黑"/>
              <a:cs typeface="微软雅黑"/>
            </a:endParaRPr>
          </a:p>
        </p:txBody>
      </p:sp>
      <p:sp>
        <p:nvSpPr>
          <p:cNvPr id="27" name="object 27"/>
          <p:cNvSpPr txBox="1"/>
          <p:nvPr/>
        </p:nvSpPr>
        <p:spPr>
          <a:xfrm>
            <a:off x="3877055" y="5516879"/>
            <a:ext cx="5013960" cy="988060"/>
          </a:xfrm>
          <a:prstGeom prst="rect">
            <a:avLst/>
          </a:prstGeom>
          <a:ln w="9525">
            <a:solidFill>
              <a:srgbClr val="1D9ED2"/>
            </a:solidFill>
          </a:ln>
        </p:spPr>
        <p:txBody>
          <a:bodyPr vert="horz" wrap="square" lIns="0" tIns="91440" rIns="0" bIns="0" rtlCol="0">
            <a:spAutoFit/>
          </a:bodyPr>
          <a:lstStyle/>
          <a:p>
            <a:pPr marL="264160" indent="-172720">
              <a:lnSpc>
                <a:spcPct val="100000"/>
              </a:lnSpc>
              <a:spcBef>
                <a:spcPts val="720"/>
              </a:spcBef>
              <a:buFont typeface="Wingdings"/>
              <a:buChar char=""/>
              <a:tabLst>
                <a:tab pos="264795"/>
              </a:tabLst>
            </a:pPr>
            <a:r>
              <a:rPr sz="1000" spc="-5">
                <a:solidFill>
                  <a:srgbClr val="585858"/>
                </a:solidFill>
                <a:latin typeface="微软雅黑"/>
                <a:cs typeface="微软雅黑"/>
              </a:rPr>
              <a:t>指企业对数据的开发、交易和处分</a:t>
            </a:r>
            <a:r>
              <a:rPr sz="1000" spc="5">
                <a:solidFill>
                  <a:srgbClr val="585858"/>
                </a:solidFill>
                <a:latin typeface="微软雅黑"/>
                <a:cs typeface="微软雅黑"/>
              </a:rPr>
              <a:t>的</a:t>
            </a:r>
            <a:r>
              <a:rPr sz="1000" spc="-5">
                <a:solidFill>
                  <a:srgbClr val="585858"/>
                </a:solidFill>
                <a:latin typeface="微软雅黑"/>
                <a:cs typeface="微软雅黑"/>
              </a:rPr>
              <a:t>权利。</a:t>
            </a:r>
            <a:endParaRPr sz="1000">
              <a:latin typeface="微软雅黑"/>
              <a:cs typeface="微软雅黑"/>
            </a:endParaRPr>
          </a:p>
          <a:p>
            <a:pPr marL="264160" marR="123189" indent="-172720">
              <a:lnSpc>
                <a:spcPct val="150000"/>
              </a:lnSpc>
              <a:buFont typeface="Wingdings"/>
              <a:buChar char=""/>
              <a:tabLst>
                <a:tab pos="264795"/>
              </a:tabLst>
            </a:pPr>
            <a:r>
              <a:rPr sz="1000" spc="-5">
                <a:solidFill>
                  <a:srgbClr val="585858"/>
                </a:solidFill>
                <a:latin typeface="微软雅黑"/>
                <a:cs typeface="微软雅黑"/>
              </a:rPr>
              <a:t>基于数据敏感性考虑，对于不同隐</a:t>
            </a:r>
            <a:r>
              <a:rPr sz="1000" spc="5">
                <a:solidFill>
                  <a:srgbClr val="585858"/>
                </a:solidFill>
                <a:latin typeface="微软雅黑"/>
                <a:cs typeface="微软雅黑"/>
              </a:rPr>
              <a:t>私</a:t>
            </a:r>
            <a:r>
              <a:rPr sz="1000" spc="-5">
                <a:solidFill>
                  <a:srgbClr val="585858"/>
                </a:solidFill>
                <a:latin typeface="微软雅黑"/>
                <a:cs typeface="微软雅黑"/>
              </a:rPr>
              <a:t>级别</a:t>
            </a:r>
            <a:r>
              <a:rPr sz="1000" spc="5">
                <a:solidFill>
                  <a:srgbClr val="585858"/>
                </a:solidFill>
                <a:latin typeface="微软雅黑"/>
                <a:cs typeface="微软雅黑"/>
              </a:rPr>
              <a:t>的</a:t>
            </a:r>
            <a:r>
              <a:rPr sz="1000" spc="-5">
                <a:solidFill>
                  <a:srgbClr val="585858"/>
                </a:solidFill>
                <a:latin typeface="微软雅黑"/>
                <a:cs typeface="微软雅黑"/>
              </a:rPr>
              <a:t>数据</a:t>
            </a:r>
            <a:r>
              <a:rPr sz="1000" spc="5">
                <a:solidFill>
                  <a:srgbClr val="585858"/>
                </a:solidFill>
                <a:latin typeface="微软雅黑"/>
                <a:cs typeface="微软雅黑"/>
              </a:rPr>
              <a:t>，</a:t>
            </a:r>
            <a:r>
              <a:rPr sz="1000" spc="-5">
                <a:solidFill>
                  <a:srgbClr val="585858"/>
                </a:solidFill>
                <a:latin typeface="微软雅黑"/>
                <a:cs typeface="微软雅黑"/>
              </a:rPr>
              <a:t>企业</a:t>
            </a:r>
            <a:r>
              <a:rPr sz="1000" spc="5">
                <a:solidFill>
                  <a:srgbClr val="585858"/>
                </a:solidFill>
                <a:latin typeface="微软雅黑"/>
                <a:cs typeface="微软雅黑"/>
              </a:rPr>
              <a:t>是</a:t>
            </a:r>
            <a:r>
              <a:rPr sz="1000" spc="-5">
                <a:solidFill>
                  <a:srgbClr val="585858"/>
                </a:solidFill>
                <a:latin typeface="微软雅黑"/>
                <a:cs typeface="微软雅黑"/>
              </a:rPr>
              <a:t>否享</a:t>
            </a:r>
            <a:r>
              <a:rPr sz="1000" spc="5">
                <a:solidFill>
                  <a:srgbClr val="585858"/>
                </a:solidFill>
                <a:latin typeface="微软雅黑"/>
                <a:cs typeface="微软雅黑"/>
              </a:rPr>
              <a:t>有</a:t>
            </a:r>
            <a:r>
              <a:rPr sz="1000" spc="-5">
                <a:solidFill>
                  <a:srgbClr val="585858"/>
                </a:solidFill>
                <a:latin typeface="微软雅黑"/>
                <a:cs typeface="微软雅黑"/>
              </a:rPr>
              <a:t>使用</a:t>
            </a:r>
            <a:r>
              <a:rPr sz="1000" spc="5">
                <a:solidFill>
                  <a:srgbClr val="585858"/>
                </a:solidFill>
                <a:latin typeface="微软雅黑"/>
                <a:cs typeface="微软雅黑"/>
              </a:rPr>
              <a:t>或</a:t>
            </a:r>
            <a:r>
              <a:rPr sz="1000" spc="-5">
                <a:solidFill>
                  <a:srgbClr val="585858"/>
                </a:solidFill>
                <a:latin typeface="微软雅黑"/>
                <a:cs typeface="微软雅黑"/>
              </a:rPr>
              <a:t>经营</a:t>
            </a:r>
            <a:r>
              <a:rPr sz="1000" spc="5">
                <a:solidFill>
                  <a:srgbClr val="585858"/>
                </a:solidFill>
                <a:latin typeface="微软雅黑"/>
                <a:cs typeface="微软雅黑"/>
              </a:rPr>
              <a:t>的</a:t>
            </a:r>
            <a:r>
              <a:rPr sz="1000" spc="-5">
                <a:solidFill>
                  <a:srgbClr val="585858"/>
                </a:solidFill>
                <a:latin typeface="微软雅黑"/>
                <a:cs typeface="微软雅黑"/>
              </a:rPr>
              <a:t>权利 需视场景确定，例如企业持有最高</a:t>
            </a:r>
            <a:r>
              <a:rPr sz="1000" spc="5">
                <a:solidFill>
                  <a:srgbClr val="585858"/>
                </a:solidFill>
                <a:latin typeface="微软雅黑"/>
                <a:cs typeface="微软雅黑"/>
              </a:rPr>
              <a:t>隐</a:t>
            </a:r>
            <a:r>
              <a:rPr sz="1000" spc="-5">
                <a:solidFill>
                  <a:srgbClr val="585858"/>
                </a:solidFill>
                <a:latin typeface="微软雅黑"/>
                <a:cs typeface="微软雅黑"/>
              </a:rPr>
              <a:t>私级</a:t>
            </a:r>
            <a:r>
              <a:rPr sz="1000" spc="5">
                <a:solidFill>
                  <a:srgbClr val="585858"/>
                </a:solidFill>
                <a:latin typeface="微软雅黑"/>
                <a:cs typeface="微软雅黑"/>
              </a:rPr>
              <a:t>别</a:t>
            </a:r>
            <a:r>
              <a:rPr sz="1000" spc="-5">
                <a:solidFill>
                  <a:srgbClr val="585858"/>
                </a:solidFill>
                <a:latin typeface="微软雅黑"/>
                <a:cs typeface="微软雅黑"/>
              </a:rPr>
              <a:t>的数</a:t>
            </a:r>
            <a:r>
              <a:rPr sz="1000" spc="5">
                <a:solidFill>
                  <a:srgbClr val="585858"/>
                </a:solidFill>
                <a:latin typeface="微软雅黑"/>
                <a:cs typeface="微软雅黑"/>
              </a:rPr>
              <a:t>据</a:t>
            </a:r>
            <a:r>
              <a:rPr sz="1000">
                <a:solidFill>
                  <a:srgbClr val="585858"/>
                </a:solidFill>
                <a:latin typeface="微软雅黑"/>
                <a:cs typeface="微软雅黑"/>
              </a:rPr>
              <a:t>时</a:t>
            </a:r>
            <a:r>
              <a:rPr sz="1000" spc="-5">
                <a:solidFill>
                  <a:srgbClr val="585858"/>
                </a:solidFill>
                <a:latin typeface="微软雅黑"/>
                <a:cs typeface="微软雅黑"/>
              </a:rPr>
              <a:t>(</a:t>
            </a:r>
            <a:r>
              <a:rPr sz="1000" spc="10">
                <a:solidFill>
                  <a:srgbClr val="585858"/>
                </a:solidFill>
                <a:latin typeface="微软雅黑"/>
                <a:cs typeface="微软雅黑"/>
              </a:rPr>
              <a:t> </a:t>
            </a:r>
            <a:r>
              <a:rPr sz="1000" spc="-5">
                <a:solidFill>
                  <a:srgbClr val="585858"/>
                </a:solidFill>
                <a:latin typeface="微软雅黑"/>
                <a:cs typeface="微软雅黑"/>
              </a:rPr>
              <a:t>如身份证号)须遵循“告知-同 </a:t>
            </a:r>
            <a:r>
              <a:rPr sz="1000" spc="-10">
                <a:solidFill>
                  <a:srgbClr val="585858"/>
                </a:solidFill>
                <a:latin typeface="微软雅黑"/>
                <a:cs typeface="微软雅黑"/>
              </a:rPr>
              <a:t>意”原则，同时用户享有数据撤回</a:t>
            </a:r>
            <a:r>
              <a:rPr sz="1000">
                <a:solidFill>
                  <a:srgbClr val="585858"/>
                </a:solidFill>
                <a:latin typeface="微软雅黑"/>
                <a:cs typeface="微软雅黑"/>
              </a:rPr>
              <a:t>权</a:t>
            </a:r>
            <a:r>
              <a:rPr sz="1000" spc="-5">
                <a:solidFill>
                  <a:srgbClr val="585858"/>
                </a:solidFill>
                <a:latin typeface="微软雅黑"/>
                <a:cs typeface="微软雅黑"/>
              </a:rPr>
              <a:t>。</a:t>
            </a:r>
            <a:endParaRPr sz="1000">
              <a:latin typeface="微软雅黑"/>
              <a:cs typeface="微软雅黑"/>
            </a:endParaRPr>
          </a:p>
        </p:txBody>
      </p:sp>
      <p:sp>
        <p:nvSpPr>
          <p:cNvPr id="28" name="object 28"/>
          <p:cNvSpPr/>
          <p:nvPr/>
        </p:nvSpPr>
        <p:spPr>
          <a:xfrm>
            <a:off x="1507236" y="3192779"/>
            <a:ext cx="347980" cy="250190"/>
          </a:xfrm>
          <a:custGeom>
            <a:rect l="l" t="t" r="r" b="b"/>
            <a:pathLst>
              <a:path w="347980" h="250189">
                <a:moveTo>
                  <a:pt x="347471" y="124968"/>
                </a:moveTo>
                <a:lnTo>
                  <a:pt x="0" y="124968"/>
                </a:lnTo>
                <a:lnTo>
                  <a:pt x="173736" y="249936"/>
                </a:lnTo>
                <a:lnTo>
                  <a:pt x="347471" y="124968"/>
                </a:lnTo>
                <a:close/>
              </a:path>
              <a:path w="347980" h="250189">
                <a:moveTo>
                  <a:pt x="260603" y="0"/>
                </a:moveTo>
                <a:lnTo>
                  <a:pt x="86867" y="0"/>
                </a:lnTo>
                <a:lnTo>
                  <a:pt x="86867" y="124968"/>
                </a:lnTo>
                <a:lnTo>
                  <a:pt x="260603" y="124968"/>
                </a:lnTo>
                <a:lnTo>
                  <a:pt x="260603" y="0"/>
                </a:lnTo>
                <a:close/>
              </a:path>
            </a:pathLst>
          </a:custGeom>
          <a:solidFill>
            <a:srgbClr val="1D9ED2"/>
          </a:solidFill>
        </p:spPr>
        <p:txBody>
          <a:bodyPr wrap="square" lIns="0" tIns="0" rIns="0" bIns="0" rtlCol="0"/>
          <a:lstStyle/>
          <a:p/>
        </p:txBody>
      </p:sp>
      <p:sp>
        <p:nvSpPr>
          <p:cNvPr id="29" name="object 29"/>
          <p:cNvSpPr/>
          <p:nvPr/>
        </p:nvSpPr>
        <p:spPr>
          <a:xfrm>
            <a:off x="1319783" y="2743200"/>
            <a:ext cx="1666239" cy="302260"/>
          </a:xfrm>
          <a:custGeom>
            <a:rect l="l" t="t" r="r" b="b"/>
            <a:pathLst>
              <a:path w="1666239" h="302260">
                <a:moveTo>
                  <a:pt x="0" y="301751"/>
                </a:moveTo>
                <a:lnTo>
                  <a:pt x="1665731" y="301751"/>
                </a:lnTo>
                <a:lnTo>
                  <a:pt x="1665731" y="0"/>
                </a:lnTo>
                <a:lnTo>
                  <a:pt x="0" y="0"/>
                </a:lnTo>
                <a:lnTo>
                  <a:pt x="0" y="301751"/>
                </a:lnTo>
                <a:close/>
              </a:path>
            </a:pathLst>
          </a:custGeom>
          <a:ln w="12700">
            <a:solidFill>
              <a:srgbClr val="1D9ED2"/>
            </a:solidFill>
            <a:prstDash val="lgDash"/>
          </a:ln>
        </p:spPr>
        <p:txBody>
          <a:bodyPr wrap="square" lIns="0" tIns="0" rIns="0" bIns="0" rtlCol="0"/>
          <a:lstStyle/>
          <a:p/>
        </p:txBody>
      </p:sp>
      <p:sp>
        <p:nvSpPr>
          <p:cNvPr id="30" name="object 30"/>
          <p:cNvSpPr/>
          <p:nvPr/>
        </p:nvSpPr>
        <p:spPr>
          <a:xfrm>
            <a:off x="9346692" y="3409188"/>
            <a:ext cx="652780" cy="783590"/>
          </a:xfrm>
          <a:custGeom>
            <a:rect l="l" t="t" r="r" b="b"/>
            <a:pathLst>
              <a:path w="652779" h="783589">
                <a:moveTo>
                  <a:pt x="0" y="783336"/>
                </a:moveTo>
                <a:lnTo>
                  <a:pt x="652272" y="783336"/>
                </a:lnTo>
                <a:lnTo>
                  <a:pt x="652272" y="0"/>
                </a:lnTo>
                <a:lnTo>
                  <a:pt x="0" y="0"/>
                </a:lnTo>
                <a:lnTo>
                  <a:pt x="0" y="783336"/>
                </a:lnTo>
                <a:close/>
              </a:path>
            </a:pathLst>
          </a:custGeom>
          <a:ln w="12700">
            <a:solidFill>
              <a:srgbClr val="77C5E4"/>
            </a:solidFill>
            <a:prstDash val="sysDash"/>
          </a:ln>
        </p:spPr>
        <p:txBody>
          <a:bodyPr wrap="square" lIns="0" tIns="0" rIns="0" bIns="0" rtlCol="0"/>
          <a:lstStyle/>
          <a:p/>
        </p:txBody>
      </p:sp>
      <p:sp>
        <p:nvSpPr>
          <p:cNvPr id="31" name="object 31"/>
          <p:cNvSpPr/>
          <p:nvPr/>
        </p:nvSpPr>
        <p:spPr>
          <a:xfrm>
            <a:off x="10174223" y="3409188"/>
            <a:ext cx="652780" cy="783590"/>
          </a:xfrm>
          <a:custGeom>
            <a:rect l="l" t="t" r="r" b="b"/>
            <a:pathLst>
              <a:path w="652779" h="783589">
                <a:moveTo>
                  <a:pt x="0" y="783336"/>
                </a:moveTo>
                <a:lnTo>
                  <a:pt x="652272" y="783336"/>
                </a:lnTo>
                <a:lnTo>
                  <a:pt x="652272" y="0"/>
                </a:lnTo>
                <a:lnTo>
                  <a:pt x="0" y="0"/>
                </a:lnTo>
                <a:lnTo>
                  <a:pt x="0" y="783336"/>
                </a:lnTo>
                <a:close/>
              </a:path>
            </a:pathLst>
          </a:custGeom>
          <a:ln w="12700">
            <a:solidFill>
              <a:srgbClr val="77C5E4"/>
            </a:solidFill>
            <a:prstDash val="sysDash"/>
          </a:ln>
        </p:spPr>
        <p:txBody>
          <a:bodyPr wrap="square" lIns="0" tIns="0" rIns="0" bIns="0" rtlCol="0"/>
          <a:lstStyle/>
          <a:p/>
        </p:txBody>
      </p:sp>
      <p:sp>
        <p:nvSpPr>
          <p:cNvPr id="32" name="object 32"/>
          <p:cNvSpPr/>
          <p:nvPr/>
        </p:nvSpPr>
        <p:spPr>
          <a:xfrm>
            <a:off x="11000231" y="3409188"/>
            <a:ext cx="652780" cy="783590"/>
          </a:xfrm>
          <a:custGeom>
            <a:rect l="l" t="t" r="r" b="b"/>
            <a:pathLst>
              <a:path w="652779" h="783589">
                <a:moveTo>
                  <a:pt x="0" y="783336"/>
                </a:moveTo>
                <a:lnTo>
                  <a:pt x="652272" y="783336"/>
                </a:lnTo>
                <a:lnTo>
                  <a:pt x="652272" y="0"/>
                </a:lnTo>
                <a:lnTo>
                  <a:pt x="0" y="0"/>
                </a:lnTo>
                <a:lnTo>
                  <a:pt x="0" y="783336"/>
                </a:lnTo>
                <a:close/>
              </a:path>
            </a:pathLst>
          </a:custGeom>
          <a:ln w="12700">
            <a:solidFill>
              <a:srgbClr val="77C5E4"/>
            </a:solidFill>
            <a:prstDash val="sysDash"/>
          </a:ln>
        </p:spPr>
        <p:txBody>
          <a:bodyPr wrap="square" lIns="0" tIns="0" rIns="0" bIns="0" rtlCol="0"/>
          <a:lstStyle/>
          <a:p/>
        </p:txBody>
      </p:sp>
      <p:sp>
        <p:nvSpPr>
          <p:cNvPr id="33" name="object 33"/>
          <p:cNvSpPr/>
          <p:nvPr/>
        </p:nvSpPr>
        <p:spPr>
          <a:xfrm>
            <a:off x="9349740" y="4945379"/>
            <a:ext cx="654050" cy="1313815"/>
          </a:xfrm>
          <a:custGeom>
            <a:rect l="l" t="t" r="r" b="b"/>
            <a:pathLst>
              <a:path w="654050" h="1313814">
                <a:moveTo>
                  <a:pt x="0" y="1313688"/>
                </a:moveTo>
                <a:lnTo>
                  <a:pt x="653796" y="1313688"/>
                </a:lnTo>
                <a:lnTo>
                  <a:pt x="653796" y="0"/>
                </a:lnTo>
                <a:lnTo>
                  <a:pt x="0" y="0"/>
                </a:lnTo>
                <a:lnTo>
                  <a:pt x="0" y="1313688"/>
                </a:lnTo>
                <a:close/>
              </a:path>
            </a:pathLst>
          </a:custGeom>
          <a:ln w="12700">
            <a:solidFill>
              <a:srgbClr val="77C5E4"/>
            </a:solidFill>
            <a:prstDash val="sysDash"/>
          </a:ln>
        </p:spPr>
        <p:txBody>
          <a:bodyPr wrap="square" lIns="0" tIns="0" rIns="0" bIns="0" rtlCol="0"/>
          <a:lstStyle/>
          <a:p/>
        </p:txBody>
      </p:sp>
      <p:sp>
        <p:nvSpPr>
          <p:cNvPr id="34" name="object 34"/>
          <p:cNvSpPr/>
          <p:nvPr/>
        </p:nvSpPr>
        <p:spPr>
          <a:xfrm>
            <a:off x="10177271" y="4945379"/>
            <a:ext cx="652780" cy="1313815"/>
          </a:xfrm>
          <a:custGeom>
            <a:rect l="l" t="t" r="r" b="b"/>
            <a:pathLst>
              <a:path w="652779" h="1313814">
                <a:moveTo>
                  <a:pt x="0" y="1313688"/>
                </a:moveTo>
                <a:lnTo>
                  <a:pt x="652272" y="1313688"/>
                </a:lnTo>
                <a:lnTo>
                  <a:pt x="652272" y="0"/>
                </a:lnTo>
                <a:lnTo>
                  <a:pt x="0" y="0"/>
                </a:lnTo>
                <a:lnTo>
                  <a:pt x="0" y="1313688"/>
                </a:lnTo>
                <a:close/>
              </a:path>
            </a:pathLst>
          </a:custGeom>
          <a:ln w="12700">
            <a:solidFill>
              <a:srgbClr val="77C5E4"/>
            </a:solidFill>
            <a:prstDash val="sysDash"/>
          </a:ln>
        </p:spPr>
        <p:txBody>
          <a:bodyPr wrap="square" lIns="0" tIns="0" rIns="0" bIns="0" rtlCol="0"/>
          <a:lstStyle/>
          <a:p/>
        </p:txBody>
      </p:sp>
      <p:sp>
        <p:nvSpPr>
          <p:cNvPr id="35" name="object 35"/>
          <p:cNvSpPr/>
          <p:nvPr/>
        </p:nvSpPr>
        <p:spPr>
          <a:xfrm>
            <a:off x="11003280" y="4945379"/>
            <a:ext cx="654050" cy="1313815"/>
          </a:xfrm>
          <a:custGeom>
            <a:rect l="l" t="t" r="r" b="b"/>
            <a:pathLst>
              <a:path w="654050" h="1313814">
                <a:moveTo>
                  <a:pt x="0" y="1313688"/>
                </a:moveTo>
                <a:lnTo>
                  <a:pt x="653796" y="1313688"/>
                </a:lnTo>
                <a:lnTo>
                  <a:pt x="653796" y="0"/>
                </a:lnTo>
                <a:lnTo>
                  <a:pt x="0" y="0"/>
                </a:lnTo>
                <a:lnTo>
                  <a:pt x="0" y="1313688"/>
                </a:lnTo>
                <a:close/>
              </a:path>
            </a:pathLst>
          </a:custGeom>
          <a:ln w="12700">
            <a:solidFill>
              <a:srgbClr val="77C5E4"/>
            </a:solidFill>
            <a:prstDash val="sysDash"/>
          </a:ln>
        </p:spPr>
        <p:txBody>
          <a:bodyPr wrap="square" lIns="0" tIns="0" rIns="0" bIns="0" rtlCol="0"/>
          <a:lstStyle/>
          <a:p/>
        </p:txBody>
      </p:sp>
      <p:sp>
        <p:nvSpPr>
          <p:cNvPr id="36" name="object 36"/>
          <p:cNvSpPr/>
          <p:nvPr/>
        </p:nvSpPr>
        <p:spPr>
          <a:xfrm>
            <a:off x="9349740" y="4686300"/>
            <a:ext cx="654050" cy="262255"/>
          </a:xfrm>
          <a:custGeom>
            <a:rect l="l" t="t" r="r" b="b"/>
            <a:pathLst>
              <a:path w="654050" h="262254">
                <a:moveTo>
                  <a:pt x="0" y="262127"/>
                </a:moveTo>
                <a:lnTo>
                  <a:pt x="653796" y="262127"/>
                </a:lnTo>
                <a:lnTo>
                  <a:pt x="653796" y="0"/>
                </a:lnTo>
                <a:lnTo>
                  <a:pt x="0" y="0"/>
                </a:lnTo>
                <a:lnTo>
                  <a:pt x="0" y="262127"/>
                </a:lnTo>
                <a:close/>
              </a:path>
            </a:pathLst>
          </a:custGeom>
          <a:solidFill>
            <a:srgbClr val="77C5E4"/>
          </a:solidFill>
        </p:spPr>
        <p:txBody>
          <a:bodyPr wrap="square" lIns="0" tIns="0" rIns="0" bIns="0" rtlCol="0"/>
          <a:lstStyle/>
          <a:p/>
        </p:txBody>
      </p:sp>
      <p:sp>
        <p:nvSpPr>
          <p:cNvPr id="37" name="object 37"/>
          <p:cNvSpPr/>
          <p:nvPr/>
        </p:nvSpPr>
        <p:spPr>
          <a:xfrm>
            <a:off x="9349740" y="4686300"/>
            <a:ext cx="654050" cy="262255"/>
          </a:xfrm>
          <a:custGeom>
            <a:rect l="l" t="t" r="r" b="b"/>
            <a:pathLst>
              <a:path w="654050" h="262254">
                <a:moveTo>
                  <a:pt x="0" y="262127"/>
                </a:moveTo>
                <a:lnTo>
                  <a:pt x="653796" y="262127"/>
                </a:lnTo>
                <a:lnTo>
                  <a:pt x="653796" y="0"/>
                </a:lnTo>
                <a:lnTo>
                  <a:pt x="0" y="0"/>
                </a:lnTo>
                <a:lnTo>
                  <a:pt x="0" y="262127"/>
                </a:lnTo>
                <a:close/>
              </a:path>
            </a:pathLst>
          </a:custGeom>
          <a:ln w="12700">
            <a:solidFill>
              <a:srgbClr val="77C5E4"/>
            </a:solidFill>
          </a:ln>
        </p:spPr>
        <p:txBody>
          <a:bodyPr wrap="square" lIns="0" tIns="0" rIns="0" bIns="0" rtlCol="0"/>
          <a:lstStyle/>
          <a:p/>
        </p:txBody>
      </p:sp>
      <p:sp>
        <p:nvSpPr>
          <p:cNvPr id="38" name="object 38"/>
          <p:cNvSpPr/>
          <p:nvPr/>
        </p:nvSpPr>
        <p:spPr>
          <a:xfrm>
            <a:off x="10174223" y="4686300"/>
            <a:ext cx="652780" cy="262255"/>
          </a:xfrm>
          <a:custGeom>
            <a:rect l="l" t="t" r="r" b="b"/>
            <a:pathLst>
              <a:path w="652779" h="262254">
                <a:moveTo>
                  <a:pt x="0" y="262127"/>
                </a:moveTo>
                <a:lnTo>
                  <a:pt x="652272" y="262127"/>
                </a:lnTo>
                <a:lnTo>
                  <a:pt x="652272" y="0"/>
                </a:lnTo>
                <a:lnTo>
                  <a:pt x="0" y="0"/>
                </a:lnTo>
                <a:lnTo>
                  <a:pt x="0" y="262127"/>
                </a:lnTo>
                <a:close/>
              </a:path>
            </a:pathLst>
          </a:custGeom>
          <a:solidFill>
            <a:srgbClr val="77C5E4"/>
          </a:solidFill>
        </p:spPr>
        <p:txBody>
          <a:bodyPr wrap="square" lIns="0" tIns="0" rIns="0" bIns="0" rtlCol="0"/>
          <a:lstStyle/>
          <a:p/>
        </p:txBody>
      </p:sp>
      <p:sp>
        <p:nvSpPr>
          <p:cNvPr id="39" name="object 39"/>
          <p:cNvSpPr/>
          <p:nvPr/>
        </p:nvSpPr>
        <p:spPr>
          <a:xfrm>
            <a:off x="10174223" y="4686300"/>
            <a:ext cx="652780" cy="262255"/>
          </a:xfrm>
          <a:custGeom>
            <a:rect l="l" t="t" r="r" b="b"/>
            <a:pathLst>
              <a:path w="652779" h="262254">
                <a:moveTo>
                  <a:pt x="0" y="262127"/>
                </a:moveTo>
                <a:lnTo>
                  <a:pt x="652272" y="262127"/>
                </a:lnTo>
                <a:lnTo>
                  <a:pt x="652272" y="0"/>
                </a:lnTo>
                <a:lnTo>
                  <a:pt x="0" y="0"/>
                </a:lnTo>
                <a:lnTo>
                  <a:pt x="0" y="262127"/>
                </a:lnTo>
                <a:close/>
              </a:path>
            </a:pathLst>
          </a:custGeom>
          <a:ln w="12700">
            <a:solidFill>
              <a:srgbClr val="77C5E4"/>
            </a:solidFill>
          </a:ln>
        </p:spPr>
        <p:txBody>
          <a:bodyPr wrap="square" lIns="0" tIns="0" rIns="0" bIns="0" rtlCol="0"/>
          <a:lstStyle/>
          <a:p/>
        </p:txBody>
      </p:sp>
      <p:sp>
        <p:nvSpPr>
          <p:cNvPr id="40" name="object 40"/>
          <p:cNvSpPr/>
          <p:nvPr/>
        </p:nvSpPr>
        <p:spPr>
          <a:xfrm>
            <a:off x="11003280" y="4686300"/>
            <a:ext cx="654050" cy="262255"/>
          </a:xfrm>
          <a:custGeom>
            <a:rect l="l" t="t" r="r" b="b"/>
            <a:pathLst>
              <a:path w="654050" h="262254">
                <a:moveTo>
                  <a:pt x="0" y="262127"/>
                </a:moveTo>
                <a:lnTo>
                  <a:pt x="653796" y="262127"/>
                </a:lnTo>
                <a:lnTo>
                  <a:pt x="653796" y="0"/>
                </a:lnTo>
                <a:lnTo>
                  <a:pt x="0" y="0"/>
                </a:lnTo>
                <a:lnTo>
                  <a:pt x="0" y="262127"/>
                </a:lnTo>
                <a:close/>
              </a:path>
            </a:pathLst>
          </a:custGeom>
          <a:solidFill>
            <a:srgbClr val="77C5E4"/>
          </a:solidFill>
        </p:spPr>
        <p:txBody>
          <a:bodyPr wrap="square" lIns="0" tIns="0" rIns="0" bIns="0" rtlCol="0"/>
          <a:lstStyle/>
          <a:p/>
        </p:txBody>
      </p:sp>
      <p:sp>
        <p:nvSpPr>
          <p:cNvPr id="41" name="object 41"/>
          <p:cNvSpPr/>
          <p:nvPr/>
        </p:nvSpPr>
        <p:spPr>
          <a:xfrm>
            <a:off x="11003280" y="4686300"/>
            <a:ext cx="654050" cy="262255"/>
          </a:xfrm>
          <a:custGeom>
            <a:rect l="l" t="t" r="r" b="b"/>
            <a:pathLst>
              <a:path w="654050" h="262254">
                <a:moveTo>
                  <a:pt x="0" y="262127"/>
                </a:moveTo>
                <a:lnTo>
                  <a:pt x="653796" y="262127"/>
                </a:lnTo>
                <a:lnTo>
                  <a:pt x="653796" y="0"/>
                </a:lnTo>
                <a:lnTo>
                  <a:pt x="0" y="0"/>
                </a:lnTo>
                <a:lnTo>
                  <a:pt x="0" y="262127"/>
                </a:lnTo>
                <a:close/>
              </a:path>
            </a:pathLst>
          </a:custGeom>
          <a:ln w="12700">
            <a:solidFill>
              <a:srgbClr val="77C5E4"/>
            </a:solidFill>
          </a:ln>
        </p:spPr>
        <p:txBody>
          <a:bodyPr wrap="square" lIns="0" tIns="0" rIns="0" bIns="0" rtlCol="0"/>
          <a:lstStyle/>
          <a:p/>
        </p:txBody>
      </p:sp>
      <p:graphicFrame>
        <p:nvGraphicFramePr>
          <p:cNvPr id="42" name="object 42"/>
          <p:cNvGraphicFramePr>
            <a:graphicFrameLocks noGrp="1"/>
          </p:cNvGraphicFramePr>
          <p:nvPr/>
        </p:nvGraphicFramePr>
        <p:xfrm>
          <a:off x="9226295" y="2659126"/>
          <a:ext cx="2554605" cy="3755390"/>
        </p:xfrm>
        <a:graphic>
          <a:graphicData uri="http://schemas.openxmlformats.org/drawingml/2006/table">
            <a:tbl>
              <a:tblPr firstRow="1" bandRow="1">
                <a:tableStyleId>{2D5ABB26-0587-4C30-8999-92F81FD0307C}</a:tableStyleId>
              </a:tblPr>
              <a:tblGrid>
                <a:gridCol w="862330"/>
                <a:gridCol w="800100"/>
                <a:gridCol w="890905"/>
              </a:tblGrid>
              <a:tr h="329438">
                <a:tc gridSpan="3">
                  <a:txBody>
                    <a:bodyPr vert="horz" wrap="square"/>
                    <a:lstStyle/>
                    <a:p>
                      <a:pPr marL="709295">
                        <a:lnSpc>
                          <a:spcPct val="100000"/>
                        </a:lnSpc>
                        <a:spcBef>
                          <a:spcPts val="670"/>
                        </a:spcBef>
                      </a:pPr>
                      <a:r>
                        <a:rPr sz="1000" b="1" spc="-5">
                          <a:solidFill>
                            <a:srgbClr val="FFFFFF"/>
                          </a:solidFill>
                          <a:latin typeface="微软雅黑"/>
                          <a:cs typeface="微软雅黑"/>
                        </a:rPr>
                        <a:t>加大数据高质量供给</a:t>
                      </a:r>
                      <a:endParaRPr sz="1000">
                        <a:latin typeface="微软雅黑"/>
                        <a:cs typeface="微软雅黑"/>
                      </a:endParaRPr>
                    </a:p>
                  </a:txBody>
                  <a:tcPr marL="0" marR="0" marT="85090" marB="0">
                    <a:solidFill>
                      <a:srgbClr val="1D9ED2"/>
                    </a:solidFill>
                  </a:tcPr>
                </a:tc>
                <a:tc hMerge="1">
                  <a:txBody>
                    <a:bodyPr vert="horz" wrap="square"/>
                    <a:lstStyle/>
                    <a:p/>
                  </a:txBody>
                  <a:tcPr marL="0" marR="0" marT="0" marB="0"/>
                </a:tc>
                <a:tc hMerge="1">
                  <a:txBody>
                    <a:bodyPr vert="horz" wrap="square"/>
                    <a:lstStyle/>
                    <a:p/>
                  </a:txBody>
                  <a:tcPr marL="0" marR="0" marT="0" marB="0"/>
                </a:tc>
              </a:tr>
              <a:tr h="808913">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45"/>
                        </a:spcBef>
                      </a:pPr>
                      <a:endParaRPr sz="1850">
                        <a:latin typeface="Times New Roman"/>
                        <a:cs typeface="Times New Roman"/>
                      </a:endParaRPr>
                    </a:p>
                    <a:p>
                      <a:pPr marL="31750" algn="ctr">
                        <a:lnSpc>
                          <a:spcPts val="1105"/>
                        </a:lnSpc>
                      </a:pPr>
                      <a:r>
                        <a:rPr sz="1000" spc="-5">
                          <a:solidFill>
                            <a:srgbClr val="585858"/>
                          </a:solidFill>
                          <a:latin typeface="微软雅黑"/>
                          <a:cs typeface="微软雅黑"/>
                        </a:rPr>
                        <a:t>授权</a:t>
                      </a:r>
                      <a:endParaRPr sz="1000">
                        <a:latin typeface="微软雅黑"/>
                        <a:cs typeface="微软雅黑"/>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45"/>
                        </a:spcBef>
                      </a:pPr>
                      <a:endParaRPr sz="1850">
                        <a:latin typeface="Times New Roman"/>
                        <a:cs typeface="Times New Roman"/>
                      </a:endParaRPr>
                    </a:p>
                    <a:p>
                      <a:pPr marL="22225" algn="ctr">
                        <a:lnSpc>
                          <a:spcPts val="1105"/>
                        </a:lnSpc>
                      </a:pPr>
                      <a:r>
                        <a:rPr sz="1000" spc="-5">
                          <a:solidFill>
                            <a:srgbClr val="585858"/>
                          </a:solidFill>
                          <a:latin typeface="微软雅黑"/>
                          <a:cs typeface="微软雅黑"/>
                        </a:rPr>
                        <a:t>供给</a:t>
                      </a:r>
                      <a:endParaRPr sz="1000">
                        <a:latin typeface="微软雅黑"/>
                        <a:cs typeface="微软雅黑"/>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45"/>
                        </a:spcBef>
                      </a:pPr>
                      <a:endParaRPr sz="1850">
                        <a:latin typeface="Times New Roman"/>
                        <a:cs typeface="Times New Roman"/>
                      </a:endParaRPr>
                    </a:p>
                    <a:p>
                      <a:pPr marR="7620" algn="ctr">
                        <a:lnSpc>
                          <a:spcPts val="1105"/>
                        </a:lnSpc>
                      </a:pPr>
                      <a:r>
                        <a:rPr sz="1000" spc="-5">
                          <a:solidFill>
                            <a:srgbClr val="585858"/>
                          </a:solidFill>
                          <a:latin typeface="微软雅黑"/>
                          <a:cs typeface="微软雅黑"/>
                        </a:rPr>
                        <a:t>受托</a:t>
                      </a:r>
                      <a:endParaRPr sz="1000">
                        <a:latin typeface="微软雅黑"/>
                        <a:cs typeface="微软雅黑"/>
                      </a:endParaRPr>
                    </a:p>
                  </a:txBody>
                  <a:tcPr marL="0" marR="0" marT="0" marB="0"/>
                </a:tc>
              </a:tr>
              <a:tr h="550518">
                <a:tc>
                  <a:txBody>
                    <a:bodyPr vert="horz" wrap="square"/>
                    <a:lstStyle/>
                    <a:p>
                      <a:pPr marL="31750" algn="ctr">
                        <a:lnSpc>
                          <a:spcPts val="1195"/>
                        </a:lnSpc>
                      </a:pPr>
                      <a:r>
                        <a:rPr sz="1000" spc="-5">
                          <a:solidFill>
                            <a:srgbClr val="585858"/>
                          </a:solidFill>
                          <a:latin typeface="微软雅黑"/>
                          <a:cs typeface="微软雅黑"/>
                        </a:rPr>
                        <a:t>使用</a:t>
                      </a:r>
                      <a:endParaRPr sz="1000">
                        <a:latin typeface="微软雅黑"/>
                        <a:cs typeface="微软雅黑"/>
                      </a:endParaRPr>
                    </a:p>
                  </a:txBody>
                  <a:tcPr marL="0" marR="0" marT="0" marB="0"/>
                </a:tc>
                <a:tc>
                  <a:txBody>
                    <a:bodyPr vert="horz" wrap="square"/>
                    <a:lstStyle/>
                    <a:p>
                      <a:pPr marL="22225" algn="ctr">
                        <a:lnSpc>
                          <a:spcPts val="1195"/>
                        </a:lnSpc>
                      </a:pPr>
                      <a:r>
                        <a:rPr sz="1000" spc="-5">
                          <a:solidFill>
                            <a:srgbClr val="585858"/>
                          </a:solidFill>
                          <a:latin typeface="微软雅黑"/>
                          <a:cs typeface="微软雅黑"/>
                        </a:rPr>
                        <a:t>激励</a:t>
                      </a:r>
                      <a:endParaRPr sz="1000">
                        <a:latin typeface="微软雅黑"/>
                        <a:cs typeface="微软雅黑"/>
                      </a:endParaRPr>
                    </a:p>
                  </a:txBody>
                  <a:tcPr marL="0" marR="0" marT="0" marB="0"/>
                </a:tc>
                <a:tc>
                  <a:txBody>
                    <a:bodyPr vert="horz" wrap="square"/>
                    <a:lstStyle/>
                    <a:p>
                      <a:pPr marR="7620" algn="ctr">
                        <a:lnSpc>
                          <a:spcPts val="1195"/>
                        </a:lnSpc>
                      </a:pPr>
                      <a:r>
                        <a:rPr sz="1000" spc="-5">
                          <a:solidFill>
                            <a:srgbClr val="585858"/>
                          </a:solidFill>
                          <a:latin typeface="微软雅黑"/>
                          <a:cs typeface="微软雅黑"/>
                        </a:rPr>
                        <a:t>机制</a:t>
                      </a:r>
                      <a:endParaRPr sz="1000">
                        <a:latin typeface="微软雅黑"/>
                        <a:cs typeface="微软雅黑"/>
                      </a:endParaRPr>
                    </a:p>
                  </a:txBody>
                  <a:tcPr marL="0" marR="0" marT="0" marB="0"/>
                </a:tc>
              </a:tr>
              <a:tr h="618672">
                <a:tc>
                  <a:txBody>
                    <a:bodyPr vert="horz" wrap="square"/>
                    <a:lstStyle/>
                    <a:p>
                      <a:pPr>
                        <a:lnSpc>
                          <a:spcPct val="100000"/>
                        </a:lnSpc>
                      </a:pPr>
                      <a:endParaRPr sz="1200">
                        <a:latin typeface="Times New Roman"/>
                        <a:cs typeface="Times New Roman"/>
                      </a:endParaRPr>
                    </a:p>
                    <a:p>
                      <a:pPr>
                        <a:lnSpc>
                          <a:spcPct val="100000"/>
                        </a:lnSpc>
                        <a:spcBef>
                          <a:spcPts val="25"/>
                        </a:spcBef>
                      </a:pPr>
                      <a:endParaRPr sz="1500">
                        <a:latin typeface="Times New Roman"/>
                        <a:cs typeface="Times New Roman"/>
                      </a:endParaRPr>
                    </a:p>
                    <a:p>
                      <a:pPr marL="38735" algn="ctr">
                        <a:lnSpc>
                          <a:spcPct val="100000"/>
                        </a:lnSpc>
                      </a:pPr>
                      <a:r>
                        <a:rPr sz="900" b="1">
                          <a:solidFill>
                            <a:srgbClr val="FFFFFF"/>
                          </a:solidFill>
                          <a:latin typeface="微软雅黑"/>
                          <a:cs typeface="微软雅黑"/>
                        </a:rPr>
                        <a:t>公共数据</a:t>
                      </a:r>
                      <a:endParaRPr sz="900">
                        <a:latin typeface="微软雅黑"/>
                        <a:cs typeface="微软雅黑"/>
                      </a:endParaRPr>
                    </a:p>
                  </a:txBody>
                  <a:tcPr marL="0" marR="0" marT="0" marB="0"/>
                </a:tc>
                <a:tc>
                  <a:txBody>
                    <a:bodyPr vert="horz" wrap="square"/>
                    <a:lstStyle/>
                    <a:p>
                      <a:pPr>
                        <a:lnSpc>
                          <a:spcPct val="100000"/>
                        </a:lnSpc>
                      </a:pPr>
                      <a:endParaRPr sz="1200">
                        <a:latin typeface="Times New Roman"/>
                        <a:cs typeface="Times New Roman"/>
                      </a:endParaRPr>
                    </a:p>
                    <a:p>
                      <a:pPr>
                        <a:lnSpc>
                          <a:spcPct val="100000"/>
                        </a:lnSpc>
                        <a:spcBef>
                          <a:spcPts val="25"/>
                        </a:spcBef>
                      </a:pPr>
                      <a:endParaRPr sz="1500">
                        <a:latin typeface="Times New Roman"/>
                        <a:cs typeface="Times New Roman"/>
                      </a:endParaRPr>
                    </a:p>
                    <a:p>
                      <a:pPr marL="22225" algn="ctr">
                        <a:lnSpc>
                          <a:spcPct val="100000"/>
                        </a:lnSpc>
                      </a:pPr>
                      <a:r>
                        <a:rPr sz="900" b="1">
                          <a:solidFill>
                            <a:srgbClr val="FFFFFF"/>
                          </a:solidFill>
                          <a:latin typeface="微软雅黑"/>
                          <a:cs typeface="微软雅黑"/>
                        </a:rPr>
                        <a:t>企业数据</a:t>
                      </a:r>
                      <a:endParaRPr sz="900">
                        <a:latin typeface="微软雅黑"/>
                        <a:cs typeface="微软雅黑"/>
                      </a:endParaRPr>
                    </a:p>
                  </a:txBody>
                  <a:tcPr marL="0" marR="0" marT="0" marB="0"/>
                </a:tc>
                <a:tc>
                  <a:txBody>
                    <a:bodyPr vert="horz" wrap="square"/>
                    <a:lstStyle/>
                    <a:p>
                      <a:pPr>
                        <a:lnSpc>
                          <a:spcPct val="100000"/>
                        </a:lnSpc>
                      </a:pPr>
                      <a:endParaRPr sz="1200">
                        <a:latin typeface="Times New Roman"/>
                        <a:cs typeface="Times New Roman"/>
                      </a:endParaRPr>
                    </a:p>
                    <a:p>
                      <a:pPr>
                        <a:lnSpc>
                          <a:spcPct val="100000"/>
                        </a:lnSpc>
                        <a:spcBef>
                          <a:spcPts val="25"/>
                        </a:spcBef>
                      </a:pPr>
                      <a:endParaRPr sz="1500">
                        <a:latin typeface="Times New Roman"/>
                        <a:cs typeface="Times New Roman"/>
                      </a:endParaRPr>
                    </a:p>
                    <a:p>
                      <a:pPr marL="212725">
                        <a:lnSpc>
                          <a:spcPct val="100000"/>
                        </a:lnSpc>
                      </a:pPr>
                      <a:r>
                        <a:rPr sz="900" b="1">
                          <a:solidFill>
                            <a:srgbClr val="FFFFFF"/>
                          </a:solidFill>
                          <a:latin typeface="微软雅黑"/>
                          <a:cs typeface="微软雅黑"/>
                        </a:rPr>
                        <a:t>个人数据</a:t>
                      </a:r>
                      <a:endParaRPr sz="900">
                        <a:latin typeface="微软雅黑"/>
                        <a:cs typeface="微软雅黑"/>
                      </a:endParaRPr>
                    </a:p>
                  </a:txBody>
                  <a:tcPr marL="0" marR="0" marT="0" marB="0"/>
                </a:tc>
              </a:tr>
              <a:tr h="220980">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marL="160655">
                        <a:lnSpc>
                          <a:spcPts val="980"/>
                        </a:lnSpc>
                        <a:spcBef>
                          <a:spcPts val="655"/>
                        </a:spcBef>
                      </a:pPr>
                      <a:r>
                        <a:rPr sz="900">
                          <a:solidFill>
                            <a:srgbClr val="585858"/>
                          </a:solidFill>
                          <a:latin typeface="微软雅黑"/>
                          <a:cs typeface="微软雅黑"/>
                        </a:rPr>
                        <a:t>在保护隐</a:t>
                      </a:r>
                      <a:endParaRPr sz="900">
                        <a:latin typeface="微软雅黑"/>
                        <a:cs typeface="微软雅黑"/>
                      </a:endParaRPr>
                    </a:p>
                  </a:txBody>
                  <a:tcPr marL="0" marR="0" marT="83185" marB="0"/>
                </a:tc>
              </a:tr>
              <a:tr h="137159">
                <a:tc>
                  <a:txBody>
                    <a:bodyPr vert="horz" wrap="square"/>
                    <a:lstStyle/>
                    <a:p>
                      <a:pPr marL="38735" algn="ctr">
                        <a:lnSpc>
                          <a:spcPts val="980"/>
                        </a:lnSpc>
                      </a:pPr>
                      <a:r>
                        <a:rPr sz="900">
                          <a:solidFill>
                            <a:srgbClr val="585858"/>
                          </a:solidFill>
                          <a:latin typeface="微软雅黑"/>
                          <a:cs typeface="微软雅黑"/>
                        </a:rPr>
                        <a:t>加强开放</a:t>
                      </a:r>
                      <a:endParaRPr sz="900">
                        <a:latin typeface="微软雅黑"/>
                        <a:cs typeface="微软雅黑"/>
                      </a:endParaRPr>
                    </a:p>
                  </a:txBody>
                  <a:tcPr marL="0" marR="0" marT="0" marB="0"/>
                </a:tc>
                <a:tc>
                  <a:txBody>
                    <a:bodyPr vert="horz" wrap="square"/>
                    <a:lstStyle/>
                    <a:p>
                      <a:pPr>
                        <a:lnSpc>
                          <a:spcPct val="100000"/>
                        </a:lnSpc>
                      </a:pPr>
                      <a:endParaRPr sz="700">
                        <a:latin typeface="Times New Roman"/>
                        <a:cs typeface="Times New Roman"/>
                      </a:endParaRPr>
                    </a:p>
                  </a:txBody>
                  <a:tcPr marL="0" marR="0" marT="0" marB="0"/>
                </a:tc>
                <a:tc>
                  <a:txBody>
                    <a:bodyPr vert="horz" wrap="square"/>
                    <a:lstStyle/>
                    <a:p>
                      <a:pPr marL="160655">
                        <a:lnSpc>
                          <a:spcPts val="980"/>
                        </a:lnSpc>
                      </a:pPr>
                      <a:r>
                        <a:rPr sz="900">
                          <a:solidFill>
                            <a:srgbClr val="585858"/>
                          </a:solidFill>
                          <a:latin typeface="微软雅黑"/>
                          <a:cs typeface="微软雅黑"/>
                        </a:rPr>
                        <a:t>私的同时</a:t>
                      </a:r>
                      <a:endParaRPr sz="900">
                        <a:latin typeface="微软雅黑"/>
                        <a:cs typeface="微软雅黑"/>
                      </a:endParaRPr>
                    </a:p>
                  </a:txBody>
                  <a:tcPr marL="0" marR="0" marT="0" marB="0"/>
                </a:tc>
              </a:tr>
              <a:tr h="137159">
                <a:tc>
                  <a:txBody>
                    <a:bodyPr vert="horz" wrap="square"/>
                    <a:lstStyle/>
                    <a:p>
                      <a:pPr marL="38735" algn="ctr">
                        <a:lnSpc>
                          <a:spcPts val="980"/>
                        </a:lnSpc>
                      </a:pPr>
                      <a:r>
                        <a:rPr sz="900">
                          <a:solidFill>
                            <a:srgbClr val="585858"/>
                          </a:solidFill>
                          <a:latin typeface="微软雅黑"/>
                          <a:cs typeface="微软雅黑"/>
                        </a:rPr>
                        <a:t>共享，统</a:t>
                      </a:r>
                      <a:endParaRPr sz="900">
                        <a:latin typeface="微软雅黑"/>
                        <a:cs typeface="微软雅黑"/>
                      </a:endParaRPr>
                    </a:p>
                  </a:txBody>
                  <a:tcPr marL="0" marR="0" marT="0" marB="0"/>
                </a:tc>
                <a:tc>
                  <a:txBody>
                    <a:bodyPr vert="horz" wrap="square"/>
                    <a:lstStyle/>
                    <a:p>
                      <a:pPr marL="29845" algn="ctr">
                        <a:lnSpc>
                          <a:spcPts val="980"/>
                        </a:lnSpc>
                      </a:pPr>
                      <a:r>
                        <a:rPr sz="900">
                          <a:solidFill>
                            <a:srgbClr val="585858"/>
                          </a:solidFill>
                          <a:latin typeface="微软雅黑"/>
                          <a:cs typeface="微软雅黑"/>
                        </a:rPr>
                        <a:t>鼓励探索</a:t>
                      </a:r>
                      <a:endParaRPr sz="900">
                        <a:latin typeface="微软雅黑"/>
                        <a:cs typeface="微软雅黑"/>
                      </a:endParaRPr>
                    </a:p>
                  </a:txBody>
                  <a:tcPr marL="0" marR="0" marT="0" marB="0"/>
                </a:tc>
                <a:tc>
                  <a:txBody>
                    <a:bodyPr vert="horz" wrap="square"/>
                    <a:lstStyle/>
                    <a:p>
                      <a:pPr marL="156210">
                        <a:lnSpc>
                          <a:spcPts val="980"/>
                        </a:lnSpc>
                      </a:pPr>
                      <a:r>
                        <a:rPr sz="900">
                          <a:solidFill>
                            <a:srgbClr val="585858"/>
                          </a:solidFill>
                          <a:latin typeface="微软雅黑"/>
                          <a:cs typeface="微软雅黑"/>
                        </a:rPr>
                        <a:t>通过脱敏、</a:t>
                      </a:r>
                      <a:endParaRPr sz="900">
                        <a:latin typeface="微软雅黑"/>
                        <a:cs typeface="微软雅黑"/>
                      </a:endParaRPr>
                    </a:p>
                  </a:txBody>
                  <a:tcPr marL="0" marR="0" marT="0" marB="0"/>
                </a:tc>
              </a:tr>
              <a:tr h="137134">
                <a:tc>
                  <a:txBody>
                    <a:bodyPr vert="horz" wrap="square"/>
                    <a:lstStyle/>
                    <a:p>
                      <a:pPr marL="38735" algn="ctr">
                        <a:lnSpc>
                          <a:spcPts val="980"/>
                        </a:lnSpc>
                      </a:pPr>
                      <a:r>
                        <a:rPr sz="900">
                          <a:solidFill>
                            <a:srgbClr val="585858"/>
                          </a:solidFill>
                          <a:latin typeface="微软雅黑"/>
                          <a:cs typeface="微软雅黑"/>
                        </a:rPr>
                        <a:t>筹授权使</a:t>
                      </a:r>
                      <a:endParaRPr sz="900">
                        <a:latin typeface="微软雅黑"/>
                        <a:cs typeface="微软雅黑"/>
                      </a:endParaRPr>
                    </a:p>
                  </a:txBody>
                  <a:tcPr marL="0" marR="0" marT="0" marB="0"/>
                </a:tc>
                <a:tc>
                  <a:txBody>
                    <a:bodyPr vert="horz" wrap="square"/>
                    <a:lstStyle/>
                    <a:p>
                      <a:pPr marL="29845" algn="ctr">
                        <a:lnSpc>
                          <a:spcPts val="980"/>
                        </a:lnSpc>
                      </a:pPr>
                      <a:r>
                        <a:rPr sz="900">
                          <a:solidFill>
                            <a:srgbClr val="585858"/>
                          </a:solidFill>
                          <a:latin typeface="微软雅黑"/>
                          <a:cs typeface="微软雅黑"/>
                        </a:rPr>
                        <a:t>企业数据</a:t>
                      </a:r>
                      <a:endParaRPr sz="900">
                        <a:latin typeface="微软雅黑"/>
                        <a:cs typeface="微软雅黑"/>
                      </a:endParaRPr>
                    </a:p>
                  </a:txBody>
                  <a:tcPr marL="0" marR="0" marT="0" marB="0"/>
                </a:tc>
                <a:tc>
                  <a:txBody>
                    <a:bodyPr vert="horz" wrap="square"/>
                    <a:lstStyle/>
                    <a:p>
                      <a:pPr marL="160655">
                        <a:lnSpc>
                          <a:spcPts val="980"/>
                        </a:lnSpc>
                      </a:pPr>
                      <a:r>
                        <a:rPr sz="900">
                          <a:solidFill>
                            <a:srgbClr val="585858"/>
                          </a:solidFill>
                          <a:latin typeface="微软雅黑"/>
                          <a:cs typeface="微软雅黑"/>
                        </a:rPr>
                        <a:t>加密等技</a:t>
                      </a:r>
                      <a:endParaRPr sz="900">
                        <a:latin typeface="微软雅黑"/>
                        <a:cs typeface="微软雅黑"/>
                      </a:endParaRPr>
                    </a:p>
                  </a:txBody>
                  <a:tcPr marL="0" marR="0" marT="0" marB="0"/>
                </a:tc>
              </a:tr>
              <a:tr h="137134">
                <a:tc>
                  <a:txBody>
                    <a:bodyPr vert="horz" wrap="square"/>
                    <a:lstStyle/>
                    <a:p>
                      <a:pPr marL="38735" algn="ctr">
                        <a:lnSpc>
                          <a:spcPts val="980"/>
                        </a:lnSpc>
                      </a:pPr>
                      <a:r>
                        <a:rPr sz="900">
                          <a:solidFill>
                            <a:srgbClr val="585858"/>
                          </a:solidFill>
                          <a:latin typeface="微软雅黑"/>
                          <a:cs typeface="微软雅黑"/>
                        </a:rPr>
                        <a:t>用，打破</a:t>
                      </a:r>
                      <a:endParaRPr sz="900">
                        <a:latin typeface="微软雅黑"/>
                        <a:cs typeface="微软雅黑"/>
                      </a:endParaRPr>
                    </a:p>
                  </a:txBody>
                  <a:tcPr marL="0" marR="0" marT="0" marB="0"/>
                </a:tc>
                <a:tc>
                  <a:txBody>
                    <a:bodyPr vert="horz" wrap="square"/>
                    <a:lstStyle/>
                    <a:p>
                      <a:pPr marL="29845" algn="ctr">
                        <a:lnSpc>
                          <a:spcPts val="980"/>
                        </a:lnSpc>
                      </a:pPr>
                      <a:r>
                        <a:rPr sz="900">
                          <a:solidFill>
                            <a:srgbClr val="585858"/>
                          </a:solidFill>
                          <a:latin typeface="微软雅黑"/>
                          <a:cs typeface="微软雅黑"/>
                        </a:rPr>
                        <a:t>授权使用</a:t>
                      </a:r>
                      <a:endParaRPr sz="900">
                        <a:latin typeface="微软雅黑"/>
                        <a:cs typeface="微软雅黑"/>
                      </a:endParaRPr>
                    </a:p>
                  </a:txBody>
                  <a:tcPr marL="0" marR="0" marT="0" marB="0"/>
                </a:tc>
                <a:tc>
                  <a:txBody>
                    <a:bodyPr vert="horz" wrap="square"/>
                    <a:lstStyle/>
                    <a:p>
                      <a:pPr marL="160655">
                        <a:lnSpc>
                          <a:spcPts val="980"/>
                        </a:lnSpc>
                      </a:pPr>
                      <a:r>
                        <a:rPr sz="900">
                          <a:solidFill>
                            <a:srgbClr val="585858"/>
                          </a:solidFill>
                          <a:latin typeface="微软雅黑"/>
                          <a:cs typeface="微软雅黑"/>
                        </a:rPr>
                        <a:t>术手段促</a:t>
                      </a:r>
                      <a:endParaRPr sz="900">
                        <a:latin typeface="微软雅黑"/>
                        <a:cs typeface="微软雅黑"/>
                      </a:endParaRPr>
                    </a:p>
                  </a:txBody>
                  <a:tcPr marL="0" marR="0" marT="0" marB="0"/>
                </a:tc>
              </a:tr>
              <a:tr h="137160">
                <a:tc>
                  <a:txBody>
                    <a:bodyPr vert="horz" wrap="square"/>
                    <a:lstStyle/>
                    <a:p>
                      <a:pPr marL="38735" algn="ctr">
                        <a:lnSpc>
                          <a:spcPts val="980"/>
                        </a:lnSpc>
                      </a:pPr>
                      <a:r>
                        <a:rPr sz="900">
                          <a:solidFill>
                            <a:srgbClr val="585858"/>
                          </a:solidFill>
                          <a:latin typeface="微软雅黑"/>
                          <a:cs typeface="微软雅黑"/>
                        </a:rPr>
                        <a:t>‘’数据</a:t>
                      </a:r>
                      <a:endParaRPr sz="900">
                        <a:latin typeface="微软雅黑"/>
                        <a:cs typeface="微软雅黑"/>
                      </a:endParaRPr>
                    </a:p>
                  </a:txBody>
                  <a:tcPr marL="0" marR="0" marT="0" marB="0"/>
                </a:tc>
                <a:tc>
                  <a:txBody>
                    <a:bodyPr vert="horz" wrap="square"/>
                    <a:lstStyle/>
                    <a:p>
                      <a:pPr marL="31115" algn="ctr">
                        <a:lnSpc>
                          <a:spcPts val="980"/>
                        </a:lnSpc>
                      </a:pPr>
                      <a:r>
                        <a:rPr sz="900">
                          <a:solidFill>
                            <a:srgbClr val="585858"/>
                          </a:solidFill>
                          <a:latin typeface="微软雅黑"/>
                          <a:cs typeface="微软雅黑"/>
                        </a:rPr>
                        <a:t>新模式</a:t>
                      </a:r>
                      <a:endParaRPr sz="900">
                        <a:latin typeface="微软雅黑"/>
                        <a:cs typeface="微软雅黑"/>
                      </a:endParaRPr>
                    </a:p>
                  </a:txBody>
                  <a:tcPr marL="0" marR="0" marT="0" marB="0"/>
                </a:tc>
                <a:tc>
                  <a:txBody>
                    <a:bodyPr vert="horz" wrap="square"/>
                    <a:lstStyle/>
                    <a:p>
                      <a:pPr marL="160655">
                        <a:lnSpc>
                          <a:spcPts val="980"/>
                        </a:lnSpc>
                      </a:pPr>
                      <a:r>
                        <a:rPr sz="900">
                          <a:solidFill>
                            <a:srgbClr val="585858"/>
                          </a:solidFill>
                          <a:latin typeface="微软雅黑"/>
                          <a:cs typeface="微软雅黑"/>
                        </a:rPr>
                        <a:t>进一般数</a:t>
                      </a:r>
                      <a:endParaRPr sz="900">
                        <a:latin typeface="微软雅黑"/>
                        <a:cs typeface="微软雅黑"/>
                      </a:endParaRPr>
                    </a:p>
                  </a:txBody>
                  <a:tcPr marL="0" marR="0" marT="0" marB="0"/>
                </a:tc>
              </a:tr>
              <a:tr h="136998">
                <a:tc>
                  <a:txBody>
                    <a:bodyPr vert="horz" wrap="square"/>
                    <a:lstStyle/>
                    <a:p>
                      <a:pPr marL="38735" algn="ctr">
                        <a:lnSpc>
                          <a:spcPts val="980"/>
                        </a:lnSpc>
                      </a:pPr>
                      <a:r>
                        <a:rPr sz="900">
                          <a:solidFill>
                            <a:srgbClr val="585858"/>
                          </a:solidFill>
                          <a:latin typeface="微软雅黑"/>
                          <a:cs typeface="微软雅黑"/>
                        </a:rPr>
                        <a:t>孤岛‘’</a:t>
                      </a:r>
                      <a:endParaRPr sz="900">
                        <a:latin typeface="微软雅黑"/>
                        <a:cs typeface="微软雅黑"/>
                      </a:endParaRPr>
                    </a:p>
                  </a:txBody>
                  <a:tcPr marL="0" marR="0" marT="0" marB="0"/>
                </a:tc>
                <a:tc>
                  <a:txBody>
                    <a:bodyPr vert="horz" wrap="square"/>
                    <a:lstStyle/>
                    <a:p>
                      <a:pPr>
                        <a:lnSpc>
                          <a:spcPct val="100000"/>
                        </a:lnSpc>
                      </a:pPr>
                      <a:endParaRPr sz="700">
                        <a:latin typeface="Times New Roman"/>
                        <a:cs typeface="Times New Roman"/>
                      </a:endParaRPr>
                    </a:p>
                  </a:txBody>
                  <a:tcPr marL="0" marR="0" marT="0" marB="0"/>
                </a:tc>
                <a:tc>
                  <a:txBody>
                    <a:bodyPr vert="horz" wrap="square"/>
                    <a:lstStyle/>
                    <a:p>
                      <a:pPr marL="160655">
                        <a:lnSpc>
                          <a:spcPts val="980"/>
                        </a:lnSpc>
                      </a:pPr>
                      <a:r>
                        <a:rPr sz="900">
                          <a:solidFill>
                            <a:srgbClr val="585858"/>
                          </a:solidFill>
                          <a:latin typeface="微软雅黑"/>
                          <a:cs typeface="微软雅黑"/>
                        </a:rPr>
                        <a:t>据流通使</a:t>
                      </a:r>
                      <a:endParaRPr sz="900">
                        <a:latin typeface="微软雅黑"/>
                        <a:cs typeface="微软雅黑"/>
                      </a:endParaRPr>
                    </a:p>
                  </a:txBody>
                  <a:tcPr marL="0" marR="0" marT="0" marB="0"/>
                </a:tc>
              </a:tr>
              <a:tr h="404119">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marR="101600" algn="ctr">
                        <a:lnSpc>
                          <a:spcPct val="100000"/>
                        </a:lnSpc>
                      </a:pPr>
                      <a:r>
                        <a:rPr sz="900">
                          <a:solidFill>
                            <a:srgbClr val="585858"/>
                          </a:solidFill>
                          <a:latin typeface="微软雅黑"/>
                          <a:cs typeface="微软雅黑"/>
                        </a:rPr>
                        <a:t>用</a:t>
                      </a:r>
                      <a:endParaRPr sz="900">
                        <a:latin typeface="微软雅黑"/>
                        <a:cs typeface="微软雅黑"/>
                      </a:endParaRPr>
                    </a:p>
                  </a:txBody>
                  <a:tcPr marL="0" marR="0" marT="0" marB="0"/>
                </a:tc>
              </a:tr>
            </a:tbl>
          </a:graphicData>
        </a:graphic>
      </p:graphicFrame>
      <p:sp>
        <p:nvSpPr>
          <p:cNvPr id="43" name="object 43"/>
          <p:cNvSpPr/>
          <p:nvPr/>
        </p:nvSpPr>
        <p:spPr>
          <a:xfrm>
            <a:off x="9546335" y="4300728"/>
            <a:ext cx="278892" cy="207264"/>
          </a:xfrm>
          <a:prstGeom prst="rect">
            <a:avLst/>
          </a:prstGeom>
          <a:blipFill>
            <a:blip r:embed="rId2"/>
            <a:stretch>
              <a:fillRect/>
            </a:stretch>
          </a:blipFill>
        </p:spPr>
        <p:txBody>
          <a:bodyPr wrap="square" lIns="0" tIns="0" rIns="0" bIns="0" rtlCol="0"/>
          <a:lstStyle/>
          <a:p/>
        </p:txBody>
      </p:sp>
      <p:sp>
        <p:nvSpPr>
          <p:cNvPr id="44" name="object 44"/>
          <p:cNvSpPr/>
          <p:nvPr/>
        </p:nvSpPr>
        <p:spPr>
          <a:xfrm>
            <a:off x="10334243" y="4291584"/>
            <a:ext cx="278891" cy="207264"/>
          </a:xfrm>
          <a:prstGeom prst="rect">
            <a:avLst/>
          </a:prstGeom>
          <a:blipFill>
            <a:blip r:embed="rId3"/>
            <a:stretch>
              <a:fillRect/>
            </a:stretch>
          </a:blipFill>
        </p:spPr>
        <p:txBody>
          <a:bodyPr wrap="square" lIns="0" tIns="0" rIns="0" bIns="0" rtlCol="0"/>
          <a:lstStyle/>
          <a:p/>
        </p:txBody>
      </p:sp>
      <p:sp>
        <p:nvSpPr>
          <p:cNvPr id="45" name="object 45"/>
          <p:cNvSpPr/>
          <p:nvPr/>
        </p:nvSpPr>
        <p:spPr>
          <a:xfrm>
            <a:off x="11166347" y="4300728"/>
            <a:ext cx="280416" cy="207264"/>
          </a:xfrm>
          <a:prstGeom prst="rect">
            <a:avLst/>
          </a:prstGeom>
          <a:blipFill>
            <a:blip r:embed="rId4"/>
            <a:stretch>
              <a:fillRect/>
            </a:stretch>
          </a:blipFill>
        </p:spPr>
        <p:txBody>
          <a:bodyPr wrap="square" lIns="0" tIns="0" rIns="0" bIns="0" rtlCol="0"/>
          <a:lstStyle/>
          <a:p/>
        </p:txBody>
      </p:sp>
      <p:sp>
        <p:nvSpPr>
          <p:cNvPr id="46" name="object 46"/>
          <p:cNvSpPr/>
          <p:nvPr/>
        </p:nvSpPr>
        <p:spPr>
          <a:xfrm>
            <a:off x="9546335" y="3049523"/>
            <a:ext cx="1900428" cy="263651"/>
          </a:xfrm>
          <a:prstGeom prst="rect">
            <a:avLst/>
          </a:prstGeom>
          <a:blipFill>
            <a:blip r:embed="rId5"/>
            <a:stretch>
              <a:fillRect/>
            </a:stretch>
          </a:blipFill>
        </p:spPr>
        <p:txBody>
          <a:bodyPr wrap="square" lIns="0" tIns="0" rIns="0" bIns="0" rtlCol="0"/>
          <a:lstStyle/>
          <a:p/>
        </p:txBody>
      </p:sp>
      <p:sp>
        <p:nvSpPr>
          <p:cNvPr id="47" name="object 47"/>
          <p:cNvSpPr txBox="1"/>
          <p:nvPr/>
        </p:nvSpPr>
        <p:spPr>
          <a:xfrm>
            <a:off x="261924" y="707212"/>
            <a:ext cx="11637645" cy="1725930"/>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数据确权是数据资产化</a:t>
            </a:r>
            <a:r>
              <a:rPr sz="1400" spc="-15">
                <a:solidFill>
                  <a:srgbClr val="585858"/>
                </a:solidFill>
                <a:latin typeface="微软雅黑"/>
                <a:cs typeface="微软雅黑"/>
              </a:rPr>
              <a:t>的</a:t>
            </a:r>
            <a:r>
              <a:rPr sz="1400">
                <a:solidFill>
                  <a:srgbClr val="585858"/>
                </a:solidFill>
                <a:latin typeface="微软雅黑"/>
                <a:cs typeface="微软雅黑"/>
              </a:rPr>
              <a:t>基础</a:t>
            </a:r>
            <a:r>
              <a:rPr sz="1400" spc="-15">
                <a:solidFill>
                  <a:srgbClr val="585858"/>
                </a:solidFill>
                <a:latin typeface="微软雅黑"/>
                <a:cs typeface="微软雅黑"/>
              </a:rPr>
              <a:t>和</a:t>
            </a:r>
            <a:r>
              <a:rPr sz="1400">
                <a:solidFill>
                  <a:srgbClr val="585858"/>
                </a:solidFill>
                <a:latin typeface="微软雅黑"/>
                <a:cs typeface="微软雅黑"/>
              </a:rPr>
              <a:t>交易</a:t>
            </a:r>
            <a:r>
              <a:rPr sz="1400" spc="-15">
                <a:solidFill>
                  <a:srgbClr val="585858"/>
                </a:solidFill>
                <a:latin typeface="微软雅黑"/>
                <a:cs typeface="微软雅黑"/>
              </a:rPr>
              <a:t>流</a:t>
            </a:r>
            <a:r>
              <a:rPr sz="1400">
                <a:solidFill>
                  <a:srgbClr val="585858"/>
                </a:solidFill>
                <a:latin typeface="微软雅黑"/>
                <a:cs typeface="微软雅黑"/>
              </a:rPr>
              <a:t>通的</a:t>
            </a:r>
            <a:r>
              <a:rPr sz="1400" spc="-15">
                <a:solidFill>
                  <a:srgbClr val="585858"/>
                </a:solidFill>
                <a:latin typeface="微软雅黑"/>
                <a:cs typeface="微软雅黑"/>
              </a:rPr>
              <a:t>前</a:t>
            </a:r>
            <a:r>
              <a:rPr sz="1400">
                <a:solidFill>
                  <a:srgbClr val="585858"/>
                </a:solidFill>
                <a:latin typeface="微软雅黑"/>
                <a:cs typeface="微软雅黑"/>
              </a:rPr>
              <a:t>提。</a:t>
            </a:r>
            <a:r>
              <a:rPr sz="1400" spc="-15">
                <a:solidFill>
                  <a:srgbClr val="585858"/>
                </a:solidFill>
                <a:latin typeface="微软雅黑"/>
                <a:cs typeface="微软雅黑"/>
              </a:rPr>
              <a:t>数</a:t>
            </a:r>
            <a:r>
              <a:rPr sz="1400">
                <a:solidFill>
                  <a:srgbClr val="585858"/>
                </a:solidFill>
                <a:latin typeface="微软雅黑"/>
                <a:cs typeface="微软雅黑"/>
              </a:rPr>
              <a:t>据与</a:t>
            </a:r>
            <a:r>
              <a:rPr sz="1400" spc="-15">
                <a:solidFill>
                  <a:srgbClr val="585858"/>
                </a:solidFill>
                <a:latin typeface="微软雅黑"/>
                <a:cs typeface="微软雅黑"/>
              </a:rPr>
              <a:t>传</a:t>
            </a:r>
            <a:r>
              <a:rPr sz="1400">
                <a:solidFill>
                  <a:srgbClr val="585858"/>
                </a:solidFill>
                <a:latin typeface="微软雅黑"/>
                <a:cs typeface="微软雅黑"/>
              </a:rPr>
              <a:t>统实</a:t>
            </a:r>
            <a:r>
              <a:rPr sz="1400" spc="-15">
                <a:solidFill>
                  <a:srgbClr val="585858"/>
                </a:solidFill>
                <a:latin typeface="微软雅黑"/>
                <a:cs typeface="微软雅黑"/>
              </a:rPr>
              <a:t>体</a:t>
            </a:r>
            <a:r>
              <a:rPr sz="1400">
                <a:solidFill>
                  <a:srgbClr val="585858"/>
                </a:solidFill>
                <a:latin typeface="微软雅黑"/>
                <a:cs typeface="微软雅黑"/>
              </a:rPr>
              <a:t>物相</a:t>
            </a:r>
            <a:r>
              <a:rPr sz="1400" spc="-15">
                <a:solidFill>
                  <a:srgbClr val="585858"/>
                </a:solidFill>
                <a:latin typeface="微软雅黑"/>
                <a:cs typeface="微软雅黑"/>
              </a:rPr>
              <a:t>比</a:t>
            </a:r>
            <a:r>
              <a:rPr sz="1400">
                <a:solidFill>
                  <a:srgbClr val="585858"/>
                </a:solidFill>
                <a:latin typeface="微软雅黑"/>
                <a:cs typeface="微软雅黑"/>
              </a:rPr>
              <a:t>，存</a:t>
            </a:r>
            <a:r>
              <a:rPr sz="1400" spc="-15">
                <a:solidFill>
                  <a:srgbClr val="585858"/>
                </a:solidFill>
                <a:latin typeface="微软雅黑"/>
                <a:cs typeface="微软雅黑"/>
              </a:rPr>
              <a:t>在</a:t>
            </a:r>
            <a:r>
              <a:rPr sz="1400">
                <a:solidFill>
                  <a:srgbClr val="585858"/>
                </a:solidFill>
                <a:latin typeface="微软雅黑"/>
                <a:cs typeface="微软雅黑"/>
              </a:rPr>
              <a:t>可复</a:t>
            </a:r>
            <a:r>
              <a:rPr sz="1400" spc="-15">
                <a:solidFill>
                  <a:srgbClr val="585858"/>
                </a:solidFill>
                <a:latin typeface="微软雅黑"/>
                <a:cs typeface="微软雅黑"/>
              </a:rPr>
              <a:t>制</a:t>
            </a:r>
            <a:r>
              <a:rPr sz="1400">
                <a:solidFill>
                  <a:srgbClr val="585858"/>
                </a:solidFill>
                <a:latin typeface="微软雅黑"/>
                <a:cs typeface="微软雅黑"/>
              </a:rPr>
              <a:t>、易</a:t>
            </a:r>
            <a:r>
              <a:rPr sz="1400" spc="-15">
                <a:solidFill>
                  <a:srgbClr val="585858"/>
                </a:solidFill>
                <a:latin typeface="微软雅黑"/>
                <a:cs typeface="微软雅黑"/>
              </a:rPr>
              <a:t>共</a:t>
            </a:r>
            <a:r>
              <a:rPr sz="1400">
                <a:solidFill>
                  <a:srgbClr val="585858"/>
                </a:solidFill>
                <a:latin typeface="微软雅黑"/>
                <a:cs typeface="微软雅黑"/>
              </a:rPr>
              <a:t>享的</a:t>
            </a:r>
            <a:r>
              <a:rPr sz="1400" spc="-15">
                <a:solidFill>
                  <a:srgbClr val="585858"/>
                </a:solidFill>
                <a:latin typeface="微软雅黑"/>
                <a:cs typeface="微软雅黑"/>
              </a:rPr>
              <a:t>特</a:t>
            </a:r>
            <a:r>
              <a:rPr sz="1400">
                <a:solidFill>
                  <a:srgbClr val="585858"/>
                </a:solidFill>
                <a:latin typeface="微软雅黑"/>
                <a:cs typeface="微软雅黑"/>
              </a:rPr>
              <a:t>征，</a:t>
            </a:r>
            <a:r>
              <a:rPr sz="1400" spc="-15">
                <a:solidFill>
                  <a:srgbClr val="585858"/>
                </a:solidFill>
                <a:latin typeface="微软雅黑"/>
                <a:cs typeface="微软雅黑"/>
              </a:rPr>
              <a:t>使</a:t>
            </a:r>
            <a:r>
              <a:rPr sz="1400">
                <a:solidFill>
                  <a:srgbClr val="585858"/>
                </a:solidFill>
                <a:latin typeface="微软雅黑"/>
                <a:cs typeface="微软雅黑"/>
              </a:rPr>
              <a:t>得以</a:t>
            </a:r>
            <a:r>
              <a:rPr sz="1400" spc="-15">
                <a:solidFill>
                  <a:srgbClr val="585858"/>
                </a:solidFill>
                <a:latin typeface="微软雅黑"/>
                <a:cs typeface="微软雅黑"/>
              </a:rPr>
              <a:t>排</a:t>
            </a:r>
            <a:r>
              <a:rPr sz="1400">
                <a:solidFill>
                  <a:srgbClr val="585858"/>
                </a:solidFill>
                <a:latin typeface="微软雅黑"/>
                <a:cs typeface="微软雅黑"/>
              </a:rPr>
              <a:t>他性</a:t>
            </a:r>
            <a:r>
              <a:rPr sz="1400" spc="-15">
                <a:solidFill>
                  <a:srgbClr val="585858"/>
                </a:solidFill>
                <a:latin typeface="微软雅黑"/>
                <a:cs typeface="微软雅黑"/>
              </a:rPr>
              <a:t>所</a:t>
            </a:r>
            <a:r>
              <a:rPr sz="1400">
                <a:solidFill>
                  <a:srgbClr val="585858"/>
                </a:solidFill>
                <a:latin typeface="微软雅黑"/>
                <a:cs typeface="微软雅黑"/>
              </a:rPr>
              <a:t>有权</a:t>
            </a:r>
            <a:r>
              <a:rPr sz="1400" spc="-15">
                <a:solidFill>
                  <a:srgbClr val="585858"/>
                </a:solidFill>
                <a:latin typeface="微软雅黑"/>
                <a:cs typeface="微软雅黑"/>
              </a:rPr>
              <a:t>为</a:t>
            </a:r>
            <a:r>
              <a:rPr sz="1400">
                <a:solidFill>
                  <a:srgbClr val="585858"/>
                </a:solidFill>
                <a:latin typeface="微软雅黑"/>
                <a:cs typeface="微软雅黑"/>
              </a:rPr>
              <a:t>内核</a:t>
            </a:r>
            <a:r>
              <a:rPr sz="1400" spc="-15">
                <a:solidFill>
                  <a:srgbClr val="585858"/>
                </a:solidFill>
                <a:latin typeface="微软雅黑"/>
                <a:cs typeface="微软雅黑"/>
              </a:rPr>
              <a:t>的</a:t>
            </a:r>
            <a:r>
              <a:rPr sz="1400">
                <a:solidFill>
                  <a:srgbClr val="585858"/>
                </a:solidFill>
                <a:latin typeface="微软雅黑"/>
                <a:cs typeface="微软雅黑"/>
              </a:rPr>
              <a:t>物权</a:t>
            </a:r>
            <a:r>
              <a:rPr sz="1400" spc="-15">
                <a:solidFill>
                  <a:srgbClr val="585858"/>
                </a:solidFill>
                <a:latin typeface="微软雅黑"/>
                <a:cs typeface="微软雅黑"/>
              </a:rPr>
              <a:t>难</a:t>
            </a:r>
            <a:r>
              <a:rPr sz="1400">
                <a:solidFill>
                  <a:srgbClr val="585858"/>
                </a:solidFill>
                <a:latin typeface="微软雅黑"/>
                <a:cs typeface="微软雅黑"/>
              </a:rPr>
              <a:t>以使</a:t>
            </a:r>
            <a:endParaRPr sz="1400">
              <a:latin typeface="微软雅黑"/>
              <a:cs typeface="微软雅黑"/>
            </a:endParaRPr>
          </a:p>
          <a:p>
            <a:pPr marL="241300">
              <a:lnSpc>
                <a:spcPct val="100000"/>
              </a:lnSpc>
              <a:spcBef>
                <a:spcPts val="25"/>
              </a:spcBef>
            </a:pPr>
            <a:r>
              <a:rPr sz="1400">
                <a:solidFill>
                  <a:srgbClr val="585858"/>
                </a:solidFill>
                <a:latin typeface="微软雅黑"/>
                <a:cs typeface="微软雅黑"/>
              </a:rPr>
              <a:t>用在数据身上；同时数</a:t>
            </a:r>
            <a:r>
              <a:rPr sz="1400" spc="-15">
                <a:solidFill>
                  <a:srgbClr val="585858"/>
                </a:solidFill>
                <a:latin typeface="微软雅黑"/>
                <a:cs typeface="微软雅黑"/>
              </a:rPr>
              <a:t>据</a:t>
            </a:r>
            <a:r>
              <a:rPr sz="1400">
                <a:solidFill>
                  <a:srgbClr val="585858"/>
                </a:solidFill>
                <a:latin typeface="微软雅黑"/>
                <a:cs typeface="微软雅黑"/>
              </a:rPr>
              <a:t>往往</a:t>
            </a:r>
            <a:r>
              <a:rPr sz="1400" spc="-15">
                <a:solidFill>
                  <a:srgbClr val="585858"/>
                </a:solidFill>
                <a:latin typeface="微软雅黑"/>
                <a:cs typeface="微软雅黑"/>
              </a:rPr>
              <a:t>由</a:t>
            </a:r>
            <a:r>
              <a:rPr sz="1400">
                <a:solidFill>
                  <a:srgbClr val="585858"/>
                </a:solidFill>
                <a:latin typeface="微软雅黑"/>
                <a:cs typeface="微软雅黑"/>
              </a:rPr>
              <a:t>自然</a:t>
            </a:r>
            <a:r>
              <a:rPr sz="1400" spc="-15">
                <a:solidFill>
                  <a:srgbClr val="585858"/>
                </a:solidFill>
                <a:latin typeface="微软雅黑"/>
                <a:cs typeface="微软雅黑"/>
              </a:rPr>
              <a:t>人</a:t>
            </a:r>
            <a:r>
              <a:rPr sz="1400">
                <a:solidFill>
                  <a:srgbClr val="585858"/>
                </a:solidFill>
                <a:latin typeface="微软雅黑"/>
                <a:cs typeface="微软雅黑"/>
              </a:rPr>
              <a:t>和企</a:t>
            </a:r>
            <a:r>
              <a:rPr sz="1400" spc="-15">
                <a:solidFill>
                  <a:srgbClr val="585858"/>
                </a:solidFill>
                <a:latin typeface="微软雅黑"/>
                <a:cs typeface="微软雅黑"/>
              </a:rPr>
              <a:t>业</a:t>
            </a:r>
            <a:r>
              <a:rPr sz="1400">
                <a:solidFill>
                  <a:srgbClr val="585858"/>
                </a:solidFill>
                <a:latin typeface="微软雅黑"/>
                <a:cs typeface="微软雅黑"/>
              </a:rPr>
              <a:t>共创</a:t>
            </a:r>
            <a:r>
              <a:rPr sz="1400" spc="-15">
                <a:solidFill>
                  <a:srgbClr val="585858"/>
                </a:solidFill>
                <a:latin typeface="微软雅黑"/>
                <a:cs typeface="微软雅黑"/>
              </a:rPr>
              <a:t>，</a:t>
            </a:r>
            <a:r>
              <a:rPr sz="1400">
                <a:solidFill>
                  <a:srgbClr val="585858"/>
                </a:solidFill>
                <a:latin typeface="微软雅黑"/>
                <a:cs typeface="微软雅黑"/>
              </a:rPr>
              <a:t>是社</a:t>
            </a:r>
            <a:r>
              <a:rPr sz="1400" spc="-15">
                <a:solidFill>
                  <a:srgbClr val="585858"/>
                </a:solidFill>
                <a:latin typeface="微软雅黑"/>
                <a:cs typeface="微软雅黑"/>
              </a:rPr>
              <a:t>会</a:t>
            </a:r>
            <a:r>
              <a:rPr sz="1400">
                <a:solidFill>
                  <a:srgbClr val="585858"/>
                </a:solidFill>
                <a:latin typeface="微软雅黑"/>
                <a:cs typeface="微软雅黑"/>
              </a:rPr>
              <a:t>网络</a:t>
            </a:r>
            <a:r>
              <a:rPr sz="1400" spc="-15">
                <a:solidFill>
                  <a:srgbClr val="585858"/>
                </a:solidFill>
                <a:latin typeface="微软雅黑"/>
                <a:cs typeface="微软雅黑"/>
              </a:rPr>
              <a:t>的</a:t>
            </a:r>
            <a:r>
              <a:rPr sz="1400">
                <a:solidFill>
                  <a:srgbClr val="585858"/>
                </a:solidFill>
                <a:latin typeface="微软雅黑"/>
                <a:cs typeface="微软雅黑"/>
              </a:rPr>
              <a:t>共同</a:t>
            </a:r>
            <a:r>
              <a:rPr sz="1400" spc="-15">
                <a:solidFill>
                  <a:srgbClr val="585858"/>
                </a:solidFill>
                <a:latin typeface="微软雅黑"/>
                <a:cs typeface="微软雅黑"/>
              </a:rPr>
              <a:t>产</a:t>
            </a:r>
            <a:r>
              <a:rPr sz="1400">
                <a:solidFill>
                  <a:srgbClr val="585858"/>
                </a:solidFill>
                <a:latin typeface="微软雅黑"/>
                <a:cs typeface="微软雅黑"/>
              </a:rPr>
              <a:t>出，</a:t>
            </a:r>
            <a:r>
              <a:rPr sz="1400" spc="-15">
                <a:solidFill>
                  <a:srgbClr val="585858"/>
                </a:solidFill>
                <a:latin typeface="微软雅黑"/>
                <a:cs typeface="微软雅黑"/>
              </a:rPr>
              <a:t>难</a:t>
            </a:r>
            <a:r>
              <a:rPr sz="1400">
                <a:solidFill>
                  <a:srgbClr val="585858"/>
                </a:solidFill>
                <a:latin typeface="微软雅黑"/>
                <a:cs typeface="微软雅黑"/>
              </a:rPr>
              <a:t>以套</a:t>
            </a:r>
            <a:r>
              <a:rPr sz="1400" spc="-15">
                <a:solidFill>
                  <a:srgbClr val="585858"/>
                </a:solidFill>
                <a:latin typeface="微软雅黑"/>
                <a:cs typeface="微软雅黑"/>
              </a:rPr>
              <a:t>用</a:t>
            </a:r>
            <a:r>
              <a:rPr sz="1400">
                <a:solidFill>
                  <a:srgbClr val="585858"/>
                </a:solidFill>
                <a:latin typeface="微软雅黑"/>
                <a:cs typeface="微软雅黑"/>
              </a:rPr>
              <a:t>民法</a:t>
            </a:r>
            <a:r>
              <a:rPr sz="1400" spc="-15">
                <a:solidFill>
                  <a:srgbClr val="585858"/>
                </a:solidFill>
                <a:latin typeface="微软雅黑"/>
                <a:cs typeface="微软雅黑"/>
              </a:rPr>
              <a:t>中</a:t>
            </a:r>
            <a:r>
              <a:rPr sz="1400">
                <a:solidFill>
                  <a:srgbClr val="585858"/>
                </a:solidFill>
                <a:latin typeface="微软雅黑"/>
                <a:cs typeface="微软雅黑"/>
              </a:rPr>
              <a:t>绝对</a:t>
            </a:r>
            <a:r>
              <a:rPr sz="1400" spc="-15">
                <a:solidFill>
                  <a:srgbClr val="585858"/>
                </a:solidFill>
                <a:latin typeface="微软雅黑"/>
                <a:cs typeface="微软雅黑"/>
              </a:rPr>
              <a:t>权</a:t>
            </a:r>
            <a:r>
              <a:rPr sz="1400">
                <a:solidFill>
                  <a:srgbClr val="585858"/>
                </a:solidFill>
                <a:latin typeface="微软雅黑"/>
                <a:cs typeface="微软雅黑"/>
              </a:rPr>
              <a:t>的逻</a:t>
            </a:r>
            <a:r>
              <a:rPr sz="1400" spc="-15">
                <a:solidFill>
                  <a:srgbClr val="585858"/>
                </a:solidFill>
                <a:latin typeface="微软雅黑"/>
                <a:cs typeface="微软雅黑"/>
              </a:rPr>
              <a:t>辑</a:t>
            </a:r>
            <a:r>
              <a:rPr sz="1400">
                <a:solidFill>
                  <a:srgbClr val="585858"/>
                </a:solidFill>
                <a:latin typeface="微软雅黑"/>
                <a:cs typeface="微软雅黑"/>
              </a:rPr>
              <a:t>。</a:t>
            </a:r>
            <a:endParaRPr sz="1400">
              <a:latin typeface="微软雅黑"/>
              <a:cs typeface="微软雅黑"/>
            </a:endParaRPr>
          </a:p>
          <a:p>
            <a:pPr marL="241300" marR="5080" indent="-228600" algn="just">
              <a:lnSpc>
                <a:spcPct val="101099"/>
              </a:lnSpc>
              <a:spcBef>
                <a:spcPts val="605"/>
              </a:spcBef>
              <a:buClr>
                <a:srgbClr val="1D9ED2"/>
              </a:buClr>
              <a:buFont typeface="Wingdings"/>
              <a:buChar char=""/>
              <a:tabLst>
                <a:tab pos="241300"/>
              </a:tabLst>
            </a:pPr>
            <a:r>
              <a:rPr sz="1400">
                <a:solidFill>
                  <a:srgbClr val="585858"/>
                </a:solidFill>
                <a:latin typeface="微软雅黑"/>
                <a:cs typeface="微软雅黑"/>
              </a:rPr>
              <a:t>“数据二十条”创新数</a:t>
            </a:r>
            <a:r>
              <a:rPr sz="1400" spc="-15">
                <a:solidFill>
                  <a:srgbClr val="585858"/>
                </a:solidFill>
                <a:latin typeface="微软雅黑"/>
                <a:cs typeface="微软雅黑"/>
              </a:rPr>
              <a:t>据</a:t>
            </a:r>
            <a:r>
              <a:rPr sz="1400">
                <a:solidFill>
                  <a:srgbClr val="585858"/>
                </a:solidFill>
                <a:latin typeface="微软雅黑"/>
                <a:cs typeface="微软雅黑"/>
              </a:rPr>
              <a:t>产权</a:t>
            </a:r>
            <a:r>
              <a:rPr sz="1400" spc="-15">
                <a:solidFill>
                  <a:srgbClr val="585858"/>
                </a:solidFill>
                <a:latin typeface="微软雅黑"/>
                <a:cs typeface="微软雅黑"/>
              </a:rPr>
              <a:t>观</a:t>
            </a:r>
            <a:r>
              <a:rPr sz="1400">
                <a:solidFill>
                  <a:srgbClr val="585858"/>
                </a:solidFill>
                <a:latin typeface="微软雅黑"/>
                <a:cs typeface="微软雅黑"/>
              </a:rPr>
              <a:t>念，</a:t>
            </a:r>
            <a:r>
              <a:rPr sz="1400" spc="-15">
                <a:solidFill>
                  <a:srgbClr val="585858"/>
                </a:solidFill>
                <a:latin typeface="微软雅黑"/>
                <a:cs typeface="微软雅黑"/>
              </a:rPr>
              <a:t>淡</a:t>
            </a:r>
            <a:r>
              <a:rPr sz="1400">
                <a:solidFill>
                  <a:srgbClr val="585858"/>
                </a:solidFill>
                <a:latin typeface="微软雅黑"/>
                <a:cs typeface="微软雅黑"/>
              </a:rPr>
              <a:t>化所</a:t>
            </a:r>
            <a:r>
              <a:rPr sz="1400" spc="-15">
                <a:solidFill>
                  <a:srgbClr val="585858"/>
                </a:solidFill>
                <a:latin typeface="微软雅黑"/>
                <a:cs typeface="微软雅黑"/>
              </a:rPr>
              <a:t>有</a:t>
            </a:r>
            <a:r>
              <a:rPr sz="1400">
                <a:solidFill>
                  <a:srgbClr val="585858"/>
                </a:solidFill>
                <a:latin typeface="微软雅黑"/>
                <a:cs typeface="微软雅黑"/>
              </a:rPr>
              <a:t>权、</a:t>
            </a:r>
            <a:r>
              <a:rPr sz="1400" spc="-15">
                <a:solidFill>
                  <a:srgbClr val="585858"/>
                </a:solidFill>
                <a:latin typeface="微软雅黑"/>
                <a:cs typeface="微软雅黑"/>
              </a:rPr>
              <a:t>强</a:t>
            </a:r>
            <a:r>
              <a:rPr sz="1400">
                <a:solidFill>
                  <a:srgbClr val="585858"/>
                </a:solidFill>
                <a:latin typeface="微软雅黑"/>
                <a:cs typeface="微软雅黑"/>
              </a:rPr>
              <a:t>调使</a:t>
            </a:r>
            <a:r>
              <a:rPr sz="1400" spc="-15">
                <a:solidFill>
                  <a:srgbClr val="585858"/>
                </a:solidFill>
                <a:latin typeface="微软雅黑"/>
                <a:cs typeface="微软雅黑"/>
              </a:rPr>
              <a:t>用</a:t>
            </a:r>
            <a:r>
              <a:rPr sz="1400">
                <a:solidFill>
                  <a:srgbClr val="585858"/>
                </a:solidFill>
                <a:latin typeface="微软雅黑"/>
                <a:cs typeface="微软雅黑"/>
              </a:rPr>
              <a:t>权，</a:t>
            </a:r>
            <a:r>
              <a:rPr sz="1400" spc="-15">
                <a:solidFill>
                  <a:srgbClr val="585858"/>
                </a:solidFill>
                <a:latin typeface="微软雅黑"/>
                <a:cs typeface="微软雅黑"/>
              </a:rPr>
              <a:t>聚</a:t>
            </a:r>
            <a:r>
              <a:rPr sz="1400">
                <a:solidFill>
                  <a:srgbClr val="585858"/>
                </a:solidFill>
                <a:latin typeface="微软雅黑"/>
                <a:cs typeface="微软雅黑"/>
              </a:rPr>
              <a:t>焦数</a:t>
            </a:r>
            <a:r>
              <a:rPr sz="1400" spc="-15">
                <a:solidFill>
                  <a:srgbClr val="585858"/>
                </a:solidFill>
                <a:latin typeface="微软雅黑"/>
                <a:cs typeface="微软雅黑"/>
              </a:rPr>
              <a:t>据</a:t>
            </a:r>
            <a:r>
              <a:rPr sz="1400">
                <a:solidFill>
                  <a:srgbClr val="585858"/>
                </a:solidFill>
                <a:latin typeface="微软雅黑"/>
                <a:cs typeface="微软雅黑"/>
              </a:rPr>
              <a:t>使用</a:t>
            </a:r>
            <a:r>
              <a:rPr sz="1400" spc="-15">
                <a:solidFill>
                  <a:srgbClr val="585858"/>
                </a:solidFill>
                <a:latin typeface="微软雅黑"/>
                <a:cs typeface="微软雅黑"/>
              </a:rPr>
              <a:t>权</a:t>
            </a:r>
            <a:r>
              <a:rPr sz="1400">
                <a:solidFill>
                  <a:srgbClr val="585858"/>
                </a:solidFill>
                <a:latin typeface="微软雅黑"/>
                <a:cs typeface="微软雅黑"/>
              </a:rPr>
              <a:t>流通</a:t>
            </a:r>
            <a:r>
              <a:rPr sz="1400" spc="-15">
                <a:solidFill>
                  <a:srgbClr val="585858"/>
                </a:solidFill>
                <a:latin typeface="微软雅黑"/>
                <a:cs typeface="微软雅黑"/>
              </a:rPr>
              <a:t>，</a:t>
            </a:r>
            <a:r>
              <a:rPr sz="1400">
                <a:solidFill>
                  <a:srgbClr val="585858"/>
                </a:solidFill>
                <a:latin typeface="微软雅黑"/>
                <a:cs typeface="微软雅黑"/>
              </a:rPr>
              <a:t>创造</a:t>
            </a:r>
            <a:r>
              <a:rPr sz="1400" spc="-15">
                <a:solidFill>
                  <a:srgbClr val="585858"/>
                </a:solidFill>
                <a:latin typeface="微软雅黑"/>
                <a:cs typeface="微软雅黑"/>
              </a:rPr>
              <a:t>性</a:t>
            </a:r>
            <a:r>
              <a:rPr sz="1400">
                <a:solidFill>
                  <a:srgbClr val="585858"/>
                </a:solidFill>
                <a:latin typeface="微软雅黑"/>
                <a:cs typeface="微软雅黑"/>
              </a:rPr>
              <a:t>提出</a:t>
            </a:r>
            <a:r>
              <a:rPr sz="1400" spc="-15">
                <a:solidFill>
                  <a:srgbClr val="585858"/>
                </a:solidFill>
                <a:latin typeface="微软雅黑"/>
                <a:cs typeface="微软雅黑"/>
              </a:rPr>
              <a:t>建</a:t>
            </a:r>
            <a:r>
              <a:rPr sz="1400">
                <a:solidFill>
                  <a:srgbClr val="585858"/>
                </a:solidFill>
                <a:latin typeface="微软雅黑"/>
                <a:cs typeface="微软雅黑"/>
              </a:rPr>
              <a:t>立数</a:t>
            </a:r>
            <a:r>
              <a:rPr sz="1400" spc="-15">
                <a:solidFill>
                  <a:srgbClr val="585858"/>
                </a:solidFill>
                <a:latin typeface="微软雅黑"/>
                <a:cs typeface="微软雅黑"/>
              </a:rPr>
              <a:t>据</a:t>
            </a:r>
            <a:r>
              <a:rPr sz="1400">
                <a:solidFill>
                  <a:srgbClr val="585858"/>
                </a:solidFill>
                <a:latin typeface="微软雅黑"/>
                <a:cs typeface="微软雅黑"/>
              </a:rPr>
              <a:t>资源</a:t>
            </a:r>
            <a:r>
              <a:rPr sz="1400" spc="-15">
                <a:solidFill>
                  <a:srgbClr val="585858"/>
                </a:solidFill>
                <a:latin typeface="微软雅黑"/>
                <a:cs typeface="微软雅黑"/>
              </a:rPr>
              <a:t>持</a:t>
            </a:r>
            <a:r>
              <a:rPr sz="1400">
                <a:solidFill>
                  <a:srgbClr val="585858"/>
                </a:solidFill>
                <a:latin typeface="微软雅黑"/>
                <a:cs typeface="微软雅黑"/>
              </a:rPr>
              <a:t>有权</a:t>
            </a:r>
            <a:r>
              <a:rPr sz="1400" spc="-15">
                <a:solidFill>
                  <a:srgbClr val="585858"/>
                </a:solidFill>
                <a:latin typeface="微软雅黑"/>
                <a:cs typeface="微软雅黑"/>
              </a:rPr>
              <a:t>、</a:t>
            </a:r>
            <a:r>
              <a:rPr sz="1400">
                <a:solidFill>
                  <a:srgbClr val="585858"/>
                </a:solidFill>
                <a:latin typeface="微软雅黑"/>
                <a:cs typeface="微软雅黑"/>
              </a:rPr>
              <a:t>数据</a:t>
            </a:r>
            <a:r>
              <a:rPr sz="1400" spc="-15">
                <a:solidFill>
                  <a:srgbClr val="585858"/>
                </a:solidFill>
                <a:latin typeface="微软雅黑"/>
                <a:cs typeface="微软雅黑"/>
              </a:rPr>
              <a:t>加</a:t>
            </a:r>
            <a:r>
              <a:rPr sz="1400">
                <a:solidFill>
                  <a:srgbClr val="585858"/>
                </a:solidFill>
                <a:latin typeface="微软雅黑"/>
                <a:cs typeface="微软雅黑"/>
              </a:rPr>
              <a:t>工使</a:t>
            </a:r>
            <a:r>
              <a:rPr sz="1400" spc="-15">
                <a:solidFill>
                  <a:srgbClr val="585858"/>
                </a:solidFill>
                <a:latin typeface="微软雅黑"/>
                <a:cs typeface="微软雅黑"/>
              </a:rPr>
              <a:t>用</a:t>
            </a:r>
            <a:r>
              <a:rPr sz="1400">
                <a:solidFill>
                  <a:srgbClr val="585858"/>
                </a:solidFill>
                <a:latin typeface="微软雅黑"/>
                <a:cs typeface="微软雅黑"/>
              </a:rPr>
              <a:t>权和</a:t>
            </a:r>
            <a:r>
              <a:rPr sz="1400" spc="-15">
                <a:solidFill>
                  <a:srgbClr val="585858"/>
                </a:solidFill>
                <a:latin typeface="微软雅黑"/>
                <a:cs typeface="微软雅黑"/>
              </a:rPr>
              <a:t>数</a:t>
            </a:r>
            <a:r>
              <a:rPr sz="1400">
                <a:solidFill>
                  <a:srgbClr val="585858"/>
                </a:solidFill>
                <a:latin typeface="微软雅黑"/>
                <a:cs typeface="微软雅黑"/>
              </a:rPr>
              <a:t>据产 品经营权</a:t>
            </a:r>
            <a:r>
              <a:rPr sz="1400" b="1">
                <a:solidFill>
                  <a:srgbClr val="585858"/>
                </a:solidFill>
                <a:latin typeface="微软雅黑"/>
                <a:cs typeface="微软雅黑"/>
              </a:rPr>
              <a:t>“三权分置”</a:t>
            </a:r>
            <a:r>
              <a:rPr sz="1400" spc="-15">
                <a:solidFill>
                  <a:srgbClr val="585858"/>
                </a:solidFill>
                <a:latin typeface="微软雅黑"/>
                <a:cs typeface="微软雅黑"/>
              </a:rPr>
              <a:t>的</a:t>
            </a:r>
            <a:r>
              <a:rPr sz="1400">
                <a:solidFill>
                  <a:srgbClr val="585858"/>
                </a:solidFill>
                <a:latin typeface="微软雅黑"/>
                <a:cs typeface="微软雅黑"/>
              </a:rPr>
              <a:t>数据</a:t>
            </a:r>
            <a:r>
              <a:rPr sz="1400" spc="-15">
                <a:solidFill>
                  <a:srgbClr val="585858"/>
                </a:solidFill>
                <a:latin typeface="微软雅黑"/>
                <a:cs typeface="微软雅黑"/>
              </a:rPr>
              <a:t>产</a:t>
            </a:r>
            <a:r>
              <a:rPr sz="1400">
                <a:solidFill>
                  <a:srgbClr val="585858"/>
                </a:solidFill>
                <a:latin typeface="微软雅黑"/>
                <a:cs typeface="微软雅黑"/>
              </a:rPr>
              <a:t>权制</a:t>
            </a:r>
            <a:r>
              <a:rPr sz="1400" spc="-15">
                <a:solidFill>
                  <a:srgbClr val="585858"/>
                </a:solidFill>
                <a:latin typeface="微软雅黑"/>
                <a:cs typeface="微软雅黑"/>
              </a:rPr>
              <a:t>度</a:t>
            </a:r>
            <a:r>
              <a:rPr sz="1400">
                <a:solidFill>
                  <a:srgbClr val="585858"/>
                </a:solidFill>
                <a:latin typeface="微软雅黑"/>
                <a:cs typeface="微软雅黑"/>
              </a:rPr>
              <a:t>框架</a:t>
            </a:r>
            <a:r>
              <a:rPr sz="1400" spc="-15">
                <a:solidFill>
                  <a:srgbClr val="585858"/>
                </a:solidFill>
                <a:latin typeface="微软雅黑"/>
                <a:cs typeface="微软雅黑"/>
              </a:rPr>
              <a:t>。</a:t>
            </a:r>
            <a:r>
              <a:rPr sz="1400">
                <a:solidFill>
                  <a:srgbClr val="585858"/>
                </a:solidFill>
                <a:latin typeface="微软雅黑"/>
                <a:cs typeface="微软雅黑"/>
              </a:rPr>
              <a:t>并根</a:t>
            </a:r>
            <a:r>
              <a:rPr sz="1400" spc="-15">
                <a:solidFill>
                  <a:srgbClr val="585858"/>
                </a:solidFill>
                <a:latin typeface="微软雅黑"/>
                <a:cs typeface="微软雅黑"/>
              </a:rPr>
              <a:t>据</a:t>
            </a:r>
            <a:r>
              <a:rPr sz="1400">
                <a:solidFill>
                  <a:srgbClr val="585858"/>
                </a:solidFill>
                <a:latin typeface="微软雅黑"/>
                <a:cs typeface="微软雅黑"/>
              </a:rPr>
              <a:t>数据</a:t>
            </a:r>
            <a:r>
              <a:rPr sz="1400" spc="-15">
                <a:solidFill>
                  <a:srgbClr val="585858"/>
                </a:solidFill>
                <a:latin typeface="微软雅黑"/>
                <a:cs typeface="微软雅黑"/>
              </a:rPr>
              <a:t>持</a:t>
            </a:r>
            <a:r>
              <a:rPr sz="1400">
                <a:solidFill>
                  <a:srgbClr val="585858"/>
                </a:solidFill>
                <a:latin typeface="微软雅黑"/>
                <a:cs typeface="微软雅黑"/>
              </a:rPr>
              <a:t>有主</a:t>
            </a:r>
            <a:r>
              <a:rPr sz="1400" spc="-15">
                <a:solidFill>
                  <a:srgbClr val="585858"/>
                </a:solidFill>
                <a:latin typeface="微软雅黑"/>
                <a:cs typeface="微软雅黑"/>
              </a:rPr>
              <a:t>体</a:t>
            </a:r>
            <a:r>
              <a:rPr sz="1400">
                <a:solidFill>
                  <a:srgbClr val="585858"/>
                </a:solidFill>
                <a:latin typeface="微软雅黑"/>
                <a:cs typeface="微软雅黑"/>
              </a:rPr>
              <a:t>，即</a:t>
            </a:r>
            <a:r>
              <a:rPr sz="1400" spc="-15">
                <a:solidFill>
                  <a:srgbClr val="585858"/>
                </a:solidFill>
                <a:latin typeface="微软雅黑"/>
                <a:cs typeface="微软雅黑"/>
              </a:rPr>
              <a:t>公</a:t>
            </a:r>
            <a:r>
              <a:rPr sz="1400">
                <a:solidFill>
                  <a:srgbClr val="585858"/>
                </a:solidFill>
                <a:latin typeface="微软雅黑"/>
                <a:cs typeface="微软雅黑"/>
              </a:rPr>
              <a:t>共数</a:t>
            </a:r>
            <a:r>
              <a:rPr sz="1400" spc="-15">
                <a:solidFill>
                  <a:srgbClr val="585858"/>
                </a:solidFill>
                <a:latin typeface="微软雅黑"/>
                <a:cs typeface="微软雅黑"/>
              </a:rPr>
              <a:t>据</a:t>
            </a:r>
            <a:r>
              <a:rPr sz="1400">
                <a:solidFill>
                  <a:srgbClr val="585858"/>
                </a:solidFill>
                <a:latin typeface="微软雅黑"/>
                <a:cs typeface="微软雅黑"/>
              </a:rPr>
              <a:t>、企</a:t>
            </a:r>
            <a:r>
              <a:rPr sz="1400" spc="-15">
                <a:solidFill>
                  <a:srgbClr val="585858"/>
                </a:solidFill>
                <a:latin typeface="微软雅黑"/>
                <a:cs typeface="微软雅黑"/>
              </a:rPr>
              <a:t>业</a:t>
            </a:r>
            <a:r>
              <a:rPr sz="1400">
                <a:solidFill>
                  <a:srgbClr val="585858"/>
                </a:solidFill>
                <a:latin typeface="微软雅黑"/>
                <a:cs typeface="微软雅黑"/>
              </a:rPr>
              <a:t>数据</a:t>
            </a:r>
            <a:r>
              <a:rPr sz="1400" spc="-15">
                <a:solidFill>
                  <a:srgbClr val="585858"/>
                </a:solidFill>
                <a:latin typeface="微软雅黑"/>
                <a:cs typeface="微软雅黑"/>
              </a:rPr>
              <a:t>和</a:t>
            </a:r>
            <a:r>
              <a:rPr sz="1400">
                <a:solidFill>
                  <a:srgbClr val="585858"/>
                </a:solidFill>
                <a:latin typeface="微软雅黑"/>
                <a:cs typeface="微软雅黑"/>
              </a:rPr>
              <a:t>个人</a:t>
            </a:r>
            <a:r>
              <a:rPr sz="1400" spc="-15">
                <a:solidFill>
                  <a:srgbClr val="585858"/>
                </a:solidFill>
                <a:latin typeface="微软雅黑"/>
                <a:cs typeface="微软雅黑"/>
              </a:rPr>
              <a:t>数</a:t>
            </a:r>
            <a:r>
              <a:rPr sz="1400">
                <a:solidFill>
                  <a:srgbClr val="585858"/>
                </a:solidFill>
                <a:latin typeface="微软雅黑"/>
                <a:cs typeface="微软雅黑"/>
              </a:rPr>
              <a:t>据的</a:t>
            </a:r>
            <a:r>
              <a:rPr sz="1400" spc="-15">
                <a:solidFill>
                  <a:srgbClr val="585858"/>
                </a:solidFill>
                <a:latin typeface="微软雅黑"/>
                <a:cs typeface="微软雅黑"/>
              </a:rPr>
              <a:t>开</a:t>
            </a:r>
            <a:r>
              <a:rPr sz="1400">
                <a:solidFill>
                  <a:srgbClr val="585858"/>
                </a:solidFill>
                <a:latin typeface="微软雅黑"/>
                <a:cs typeface="微软雅黑"/>
              </a:rPr>
              <a:t>发利</a:t>
            </a:r>
            <a:r>
              <a:rPr sz="1400" spc="-15">
                <a:solidFill>
                  <a:srgbClr val="585858"/>
                </a:solidFill>
                <a:latin typeface="微软雅黑"/>
                <a:cs typeface="微软雅黑"/>
              </a:rPr>
              <a:t>用</a:t>
            </a:r>
            <a:r>
              <a:rPr sz="1400">
                <a:solidFill>
                  <a:srgbClr val="585858"/>
                </a:solidFill>
                <a:latin typeface="微软雅黑"/>
                <a:cs typeface="微软雅黑"/>
              </a:rPr>
              <a:t>、共</a:t>
            </a:r>
            <a:r>
              <a:rPr sz="1400" spc="-15">
                <a:solidFill>
                  <a:srgbClr val="585858"/>
                </a:solidFill>
                <a:latin typeface="微软雅黑"/>
                <a:cs typeface="微软雅黑"/>
              </a:rPr>
              <a:t>享</a:t>
            </a:r>
            <a:r>
              <a:rPr sz="1400">
                <a:solidFill>
                  <a:srgbClr val="585858"/>
                </a:solidFill>
                <a:latin typeface="微软雅黑"/>
                <a:cs typeface="微软雅黑"/>
              </a:rPr>
              <a:t>流通</a:t>
            </a:r>
            <a:r>
              <a:rPr sz="1400" spc="-15">
                <a:solidFill>
                  <a:srgbClr val="585858"/>
                </a:solidFill>
                <a:latin typeface="微软雅黑"/>
                <a:cs typeface="微软雅黑"/>
              </a:rPr>
              <a:t>、</a:t>
            </a:r>
            <a:r>
              <a:rPr sz="1400">
                <a:solidFill>
                  <a:srgbClr val="585858"/>
                </a:solidFill>
                <a:latin typeface="微软雅黑"/>
                <a:cs typeface="微软雅黑"/>
              </a:rPr>
              <a:t>价值</a:t>
            </a:r>
            <a:r>
              <a:rPr sz="1400" spc="-15">
                <a:solidFill>
                  <a:srgbClr val="585858"/>
                </a:solidFill>
                <a:latin typeface="微软雅黑"/>
                <a:cs typeface="微软雅黑"/>
              </a:rPr>
              <a:t>挖</a:t>
            </a:r>
            <a:r>
              <a:rPr sz="1400">
                <a:solidFill>
                  <a:srgbClr val="585858"/>
                </a:solidFill>
                <a:latin typeface="微软雅黑"/>
                <a:cs typeface="微软雅黑"/>
              </a:rPr>
              <a:t>掘模</a:t>
            </a:r>
            <a:r>
              <a:rPr sz="1400" spc="-15">
                <a:solidFill>
                  <a:srgbClr val="585858"/>
                </a:solidFill>
                <a:latin typeface="微软雅黑"/>
                <a:cs typeface="微软雅黑"/>
              </a:rPr>
              <a:t>式</a:t>
            </a:r>
            <a:r>
              <a:rPr sz="1400">
                <a:solidFill>
                  <a:srgbClr val="585858"/>
                </a:solidFill>
                <a:latin typeface="微软雅黑"/>
                <a:cs typeface="微软雅黑"/>
              </a:rPr>
              <a:t>的不 同，建立分类分级确权</a:t>
            </a:r>
            <a:r>
              <a:rPr sz="1400" spc="-15">
                <a:solidFill>
                  <a:srgbClr val="585858"/>
                </a:solidFill>
                <a:latin typeface="微软雅黑"/>
                <a:cs typeface="微软雅黑"/>
              </a:rPr>
              <a:t>授</a:t>
            </a:r>
            <a:r>
              <a:rPr sz="1400">
                <a:solidFill>
                  <a:srgbClr val="585858"/>
                </a:solidFill>
                <a:latin typeface="微软雅黑"/>
                <a:cs typeface="微软雅黑"/>
              </a:rPr>
              <a:t>权机</a:t>
            </a:r>
            <a:r>
              <a:rPr sz="1400" spc="-15">
                <a:solidFill>
                  <a:srgbClr val="585858"/>
                </a:solidFill>
                <a:latin typeface="微软雅黑"/>
                <a:cs typeface="微软雅黑"/>
              </a:rPr>
              <a:t>制</a:t>
            </a:r>
            <a:r>
              <a:rPr sz="1400">
                <a:solidFill>
                  <a:srgbClr val="585858"/>
                </a:solidFill>
                <a:latin typeface="微软雅黑"/>
                <a:cs typeface="微软雅黑"/>
              </a:rPr>
              <a:t>。</a:t>
            </a:r>
            <a:endParaRPr sz="1400">
              <a:latin typeface="微软雅黑"/>
              <a:cs typeface="微软雅黑"/>
            </a:endParaRPr>
          </a:p>
          <a:p>
            <a:pPr>
              <a:lnSpc>
                <a:spcPct val="100000"/>
              </a:lnSpc>
              <a:spcBef>
                <a:spcPts val="90"/>
              </a:spcBef>
            </a:pPr>
            <a:endParaRPr sz="1500">
              <a:latin typeface="微软雅黑"/>
              <a:cs typeface="微软雅黑"/>
            </a:endParaRPr>
          </a:p>
          <a:p>
            <a:pPr marL="3527425">
              <a:lnSpc>
                <a:spcPct val="100000"/>
              </a:lnSpc>
            </a:pPr>
            <a:r>
              <a:rPr sz="1200" b="1">
                <a:solidFill>
                  <a:srgbClr val="585858"/>
                </a:solidFill>
                <a:latin typeface="微软雅黑"/>
                <a:cs typeface="微软雅黑"/>
              </a:rPr>
              <a:t>亿欧智库：数据产权结构性分置与数据分类分级确权授权机制</a:t>
            </a:r>
            <a:endParaRPr sz="1200">
              <a:latin typeface="微软雅黑"/>
              <a:cs typeface="微软雅黑"/>
            </a:endParaRPr>
          </a:p>
        </p:txBody>
      </p:sp>
      <p:sp>
        <p:nvSpPr>
          <p:cNvPr id="48" name="object 48"/>
          <p:cNvSpPr/>
          <p:nvPr/>
        </p:nvSpPr>
        <p:spPr>
          <a:xfrm>
            <a:off x="411480" y="3511296"/>
            <a:ext cx="2574290" cy="302260"/>
          </a:xfrm>
          <a:custGeom>
            <a:rect l="l" t="t" r="r" b="b"/>
            <a:pathLst>
              <a:path w="2574290" h="302260">
                <a:moveTo>
                  <a:pt x="0" y="301751"/>
                </a:moveTo>
                <a:lnTo>
                  <a:pt x="2574036" y="301751"/>
                </a:lnTo>
                <a:lnTo>
                  <a:pt x="2574036" y="0"/>
                </a:lnTo>
                <a:lnTo>
                  <a:pt x="0" y="0"/>
                </a:lnTo>
                <a:lnTo>
                  <a:pt x="0" y="301751"/>
                </a:lnTo>
                <a:close/>
              </a:path>
            </a:pathLst>
          </a:custGeom>
          <a:solidFill>
            <a:srgbClr val="1D9ED2"/>
          </a:solidFill>
        </p:spPr>
        <p:txBody>
          <a:bodyPr wrap="square" lIns="0" tIns="0" rIns="0" bIns="0" rtlCol="0"/>
          <a:lstStyle/>
          <a:p/>
        </p:txBody>
      </p:sp>
      <p:sp>
        <p:nvSpPr>
          <p:cNvPr id="49" name="object 49"/>
          <p:cNvSpPr txBox="1"/>
          <p:nvPr/>
        </p:nvSpPr>
        <p:spPr>
          <a:xfrm>
            <a:off x="422148" y="3511296"/>
            <a:ext cx="2527300" cy="302260"/>
          </a:xfrm>
          <a:prstGeom prst="rect">
            <a:avLst/>
          </a:prstGeom>
        </p:spPr>
        <p:txBody>
          <a:bodyPr vert="horz" wrap="square" lIns="0" tIns="69850" rIns="0" bIns="0" rtlCol="0">
            <a:spAutoFit/>
          </a:bodyPr>
          <a:lstStyle/>
          <a:p>
            <a:pPr marL="24130" algn="ctr">
              <a:lnSpc>
                <a:spcPct val="100000"/>
              </a:lnSpc>
              <a:spcBef>
                <a:spcPts val="550"/>
              </a:spcBef>
            </a:pPr>
            <a:r>
              <a:rPr sz="1000" b="1" spc="-5">
                <a:solidFill>
                  <a:srgbClr val="FFFFFF"/>
                </a:solidFill>
                <a:latin typeface="微软雅黑"/>
                <a:cs typeface="微软雅黑"/>
              </a:rPr>
              <a:t>三权分置</a:t>
            </a:r>
            <a:endParaRPr sz="1000">
              <a:latin typeface="微软雅黑"/>
              <a:cs typeface="微软雅黑"/>
            </a:endParaRPr>
          </a:p>
        </p:txBody>
      </p:sp>
      <p:sp>
        <p:nvSpPr>
          <p:cNvPr id="50" name="object 50"/>
          <p:cNvSpPr/>
          <p:nvPr/>
        </p:nvSpPr>
        <p:spPr>
          <a:xfrm>
            <a:off x="422148" y="3774947"/>
            <a:ext cx="2527300" cy="2752725"/>
          </a:xfrm>
          <a:custGeom>
            <a:rect l="l" t="t" r="r" b="b"/>
            <a:pathLst>
              <a:path w="2527300" h="2752725">
                <a:moveTo>
                  <a:pt x="0" y="2752344"/>
                </a:moveTo>
                <a:lnTo>
                  <a:pt x="2526792" y="2752344"/>
                </a:lnTo>
                <a:lnTo>
                  <a:pt x="2526792" y="0"/>
                </a:lnTo>
                <a:lnTo>
                  <a:pt x="0" y="0"/>
                </a:lnTo>
                <a:lnTo>
                  <a:pt x="0" y="2752344"/>
                </a:lnTo>
                <a:close/>
              </a:path>
            </a:pathLst>
          </a:custGeom>
          <a:ln w="12699">
            <a:solidFill>
              <a:srgbClr val="1D9ED2"/>
            </a:solidFill>
            <a:prstDash val="lgDash"/>
          </a:ln>
        </p:spPr>
        <p:txBody>
          <a:bodyPr wrap="square" lIns="0" tIns="0" rIns="0" bIns="0" rtlCol="0"/>
          <a:lstStyle/>
          <a:p/>
        </p:txBody>
      </p:sp>
      <p:sp>
        <p:nvSpPr>
          <p:cNvPr id="51" name="object 51"/>
          <p:cNvSpPr txBox="1"/>
          <p:nvPr/>
        </p:nvSpPr>
        <p:spPr>
          <a:xfrm>
            <a:off x="11782806" y="6559702"/>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10</a:t>
            </a:r>
            <a:endParaRPr sz="90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2229" y="6544462"/>
            <a:ext cx="19685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来源：公开资料，专家访谈，亿欧智库</a:t>
            </a:r>
            <a:endParaRPr sz="900">
              <a:latin typeface="微软雅黑"/>
              <a:cs typeface="微软雅黑"/>
            </a:endParaRPr>
          </a:p>
        </p:txBody>
      </p:sp>
      <p:sp>
        <p:nvSpPr>
          <p:cNvPr id="3" name="object 3"/>
          <p:cNvSpPr txBox="1"/>
          <p:nvPr/>
        </p:nvSpPr>
        <p:spPr>
          <a:xfrm>
            <a:off x="261924" y="707212"/>
            <a:ext cx="11637010" cy="964565"/>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由于数据要素的产生过</a:t>
            </a:r>
            <a:r>
              <a:rPr sz="1400" spc="-15">
                <a:solidFill>
                  <a:srgbClr val="585858"/>
                </a:solidFill>
                <a:latin typeface="微软雅黑"/>
                <a:cs typeface="微软雅黑"/>
              </a:rPr>
              <a:t>程</a:t>
            </a:r>
            <a:r>
              <a:rPr sz="1400">
                <a:solidFill>
                  <a:srgbClr val="585858"/>
                </a:solidFill>
                <a:latin typeface="微软雅黑"/>
                <a:cs typeface="微软雅黑"/>
              </a:rPr>
              <a:t>十分</a:t>
            </a:r>
            <a:r>
              <a:rPr sz="1400" spc="-15">
                <a:solidFill>
                  <a:srgbClr val="585858"/>
                </a:solidFill>
                <a:latin typeface="微软雅黑"/>
                <a:cs typeface="微软雅黑"/>
              </a:rPr>
              <a:t>复</a:t>
            </a:r>
            <a:r>
              <a:rPr sz="1400">
                <a:solidFill>
                  <a:srgbClr val="585858"/>
                </a:solidFill>
                <a:latin typeface="微软雅黑"/>
                <a:cs typeface="微软雅黑"/>
              </a:rPr>
              <a:t>杂，</a:t>
            </a:r>
            <a:r>
              <a:rPr sz="1400" spc="-15">
                <a:solidFill>
                  <a:srgbClr val="585858"/>
                </a:solidFill>
                <a:latin typeface="微软雅黑"/>
                <a:cs typeface="微软雅黑"/>
              </a:rPr>
              <a:t>数</a:t>
            </a:r>
            <a:r>
              <a:rPr sz="1400">
                <a:solidFill>
                  <a:srgbClr val="585858"/>
                </a:solidFill>
                <a:latin typeface="微软雅黑"/>
                <a:cs typeface="微软雅黑"/>
              </a:rPr>
              <a:t>据在</a:t>
            </a:r>
            <a:r>
              <a:rPr sz="1400" spc="-15">
                <a:solidFill>
                  <a:srgbClr val="585858"/>
                </a:solidFill>
                <a:latin typeface="微软雅黑"/>
                <a:cs typeface="微软雅黑"/>
              </a:rPr>
              <a:t>真</a:t>
            </a:r>
            <a:r>
              <a:rPr sz="1400">
                <a:solidFill>
                  <a:srgbClr val="585858"/>
                </a:solidFill>
                <a:latin typeface="微软雅黑"/>
                <a:cs typeface="微软雅黑"/>
              </a:rPr>
              <a:t>实性</a:t>
            </a:r>
            <a:r>
              <a:rPr sz="1400" spc="-15">
                <a:solidFill>
                  <a:srgbClr val="585858"/>
                </a:solidFill>
                <a:latin typeface="微软雅黑"/>
                <a:cs typeface="微软雅黑"/>
              </a:rPr>
              <a:t>、</a:t>
            </a:r>
            <a:r>
              <a:rPr sz="1400">
                <a:solidFill>
                  <a:srgbClr val="585858"/>
                </a:solidFill>
                <a:latin typeface="微软雅黑"/>
                <a:cs typeface="微软雅黑"/>
              </a:rPr>
              <a:t>保护</a:t>
            </a:r>
            <a:r>
              <a:rPr sz="1400" spc="-15">
                <a:solidFill>
                  <a:srgbClr val="585858"/>
                </a:solidFill>
                <a:latin typeface="微软雅黑"/>
                <a:cs typeface="微软雅黑"/>
              </a:rPr>
              <a:t>性</a:t>
            </a:r>
            <a:r>
              <a:rPr sz="1400">
                <a:solidFill>
                  <a:srgbClr val="585858"/>
                </a:solidFill>
                <a:latin typeface="微软雅黑"/>
                <a:cs typeface="微软雅黑"/>
              </a:rPr>
              <a:t>和共</a:t>
            </a:r>
            <a:r>
              <a:rPr sz="1400" spc="-15">
                <a:solidFill>
                  <a:srgbClr val="585858"/>
                </a:solidFill>
                <a:latin typeface="微软雅黑"/>
                <a:cs typeface="微软雅黑"/>
              </a:rPr>
              <a:t>享</a:t>
            </a:r>
            <a:r>
              <a:rPr sz="1400">
                <a:solidFill>
                  <a:srgbClr val="585858"/>
                </a:solidFill>
                <a:latin typeface="微软雅黑"/>
                <a:cs typeface="微软雅黑"/>
              </a:rPr>
              <a:t>性三</a:t>
            </a:r>
            <a:r>
              <a:rPr sz="1400" spc="-15">
                <a:solidFill>
                  <a:srgbClr val="585858"/>
                </a:solidFill>
                <a:latin typeface="微软雅黑"/>
                <a:cs typeface="微软雅黑"/>
              </a:rPr>
              <a:t>者</a:t>
            </a:r>
            <a:r>
              <a:rPr sz="1400">
                <a:solidFill>
                  <a:srgbClr val="585858"/>
                </a:solidFill>
                <a:latin typeface="微软雅黑"/>
                <a:cs typeface="微软雅黑"/>
              </a:rPr>
              <a:t>之间</a:t>
            </a:r>
            <a:r>
              <a:rPr sz="1400" spc="-15">
                <a:solidFill>
                  <a:srgbClr val="585858"/>
                </a:solidFill>
                <a:latin typeface="微软雅黑"/>
                <a:cs typeface="微软雅黑"/>
              </a:rPr>
              <a:t>存</a:t>
            </a:r>
            <a:r>
              <a:rPr sz="1400">
                <a:solidFill>
                  <a:srgbClr val="585858"/>
                </a:solidFill>
                <a:latin typeface="微软雅黑"/>
                <a:cs typeface="微软雅黑"/>
              </a:rPr>
              <a:t>在特</a:t>
            </a:r>
            <a:r>
              <a:rPr sz="1400" spc="-15">
                <a:solidFill>
                  <a:srgbClr val="585858"/>
                </a:solidFill>
                <a:latin typeface="微软雅黑"/>
                <a:cs typeface="微软雅黑"/>
              </a:rPr>
              <a:t>殊</a:t>
            </a:r>
            <a:r>
              <a:rPr sz="1400">
                <a:solidFill>
                  <a:srgbClr val="585858"/>
                </a:solidFill>
                <a:latin typeface="微软雅黑"/>
                <a:cs typeface="微软雅黑"/>
              </a:rPr>
              <a:t>矛盾</a:t>
            </a:r>
            <a:r>
              <a:rPr sz="1400" spc="-15">
                <a:solidFill>
                  <a:srgbClr val="585858"/>
                </a:solidFill>
                <a:latin typeface="微软雅黑"/>
                <a:cs typeface="微软雅黑"/>
              </a:rPr>
              <a:t>，</a:t>
            </a:r>
            <a:r>
              <a:rPr sz="1400">
                <a:solidFill>
                  <a:srgbClr val="585858"/>
                </a:solidFill>
                <a:latin typeface="微软雅黑"/>
                <a:cs typeface="微软雅黑"/>
              </a:rPr>
              <a:t>叠加</a:t>
            </a:r>
            <a:r>
              <a:rPr sz="1400" spc="-15">
                <a:solidFill>
                  <a:srgbClr val="585858"/>
                </a:solidFill>
                <a:latin typeface="微软雅黑"/>
                <a:cs typeface="微软雅黑"/>
              </a:rPr>
              <a:t>当</a:t>
            </a:r>
            <a:r>
              <a:rPr sz="1400">
                <a:solidFill>
                  <a:srgbClr val="585858"/>
                </a:solidFill>
                <a:latin typeface="微软雅黑"/>
                <a:cs typeface="微软雅黑"/>
              </a:rPr>
              <a:t>前数</a:t>
            </a:r>
            <a:r>
              <a:rPr sz="1400" spc="-15">
                <a:solidFill>
                  <a:srgbClr val="585858"/>
                </a:solidFill>
                <a:latin typeface="微软雅黑"/>
                <a:cs typeface="微软雅黑"/>
              </a:rPr>
              <a:t>据</a:t>
            </a:r>
            <a:r>
              <a:rPr sz="1400">
                <a:solidFill>
                  <a:srgbClr val="585858"/>
                </a:solidFill>
                <a:latin typeface="微软雅黑"/>
                <a:cs typeface="微软雅黑"/>
              </a:rPr>
              <a:t>的权</a:t>
            </a:r>
            <a:r>
              <a:rPr sz="1400" spc="-15">
                <a:solidFill>
                  <a:srgbClr val="585858"/>
                </a:solidFill>
                <a:latin typeface="微软雅黑"/>
                <a:cs typeface="微软雅黑"/>
              </a:rPr>
              <a:t>责</a:t>
            </a:r>
            <a:r>
              <a:rPr sz="1400">
                <a:solidFill>
                  <a:srgbClr val="585858"/>
                </a:solidFill>
                <a:latin typeface="微软雅黑"/>
                <a:cs typeface="微软雅黑"/>
              </a:rPr>
              <a:t>制度</a:t>
            </a:r>
            <a:r>
              <a:rPr sz="1400" spc="-15">
                <a:solidFill>
                  <a:srgbClr val="585858"/>
                </a:solidFill>
                <a:latin typeface="微软雅黑"/>
                <a:cs typeface="微软雅黑"/>
              </a:rPr>
              <a:t>规</a:t>
            </a:r>
            <a:r>
              <a:rPr sz="1400">
                <a:solidFill>
                  <a:srgbClr val="585858"/>
                </a:solidFill>
                <a:latin typeface="微软雅黑"/>
                <a:cs typeface="微软雅黑"/>
              </a:rPr>
              <a:t>范不</a:t>
            </a:r>
            <a:r>
              <a:rPr sz="1400" spc="-15">
                <a:solidFill>
                  <a:srgbClr val="585858"/>
                </a:solidFill>
                <a:latin typeface="微软雅黑"/>
                <a:cs typeface="微软雅黑"/>
              </a:rPr>
              <a:t>清</a:t>
            </a:r>
            <a:r>
              <a:rPr sz="1400">
                <a:solidFill>
                  <a:srgbClr val="585858"/>
                </a:solidFill>
                <a:latin typeface="微软雅黑"/>
                <a:cs typeface="微软雅黑"/>
              </a:rPr>
              <a:t>晰，</a:t>
            </a:r>
            <a:r>
              <a:rPr sz="1400" spc="-15">
                <a:solidFill>
                  <a:srgbClr val="585858"/>
                </a:solidFill>
                <a:latin typeface="微软雅黑"/>
                <a:cs typeface="微软雅黑"/>
              </a:rPr>
              <a:t>当</a:t>
            </a:r>
            <a:r>
              <a:rPr sz="1400">
                <a:solidFill>
                  <a:srgbClr val="585858"/>
                </a:solidFill>
                <a:latin typeface="微软雅黑"/>
                <a:cs typeface="微软雅黑"/>
              </a:rPr>
              <a:t>前数</a:t>
            </a:r>
            <a:r>
              <a:rPr sz="1400" spc="-15">
                <a:solidFill>
                  <a:srgbClr val="585858"/>
                </a:solidFill>
                <a:latin typeface="微软雅黑"/>
                <a:cs typeface="微软雅黑"/>
              </a:rPr>
              <a:t>据</a:t>
            </a:r>
            <a:r>
              <a:rPr sz="1400">
                <a:solidFill>
                  <a:srgbClr val="585858"/>
                </a:solidFill>
                <a:latin typeface="微软雅黑"/>
                <a:cs typeface="微软雅黑"/>
              </a:rPr>
              <a:t>从定</a:t>
            </a:r>
            <a:endParaRPr sz="1400">
              <a:latin typeface="微软雅黑"/>
              <a:cs typeface="微软雅黑"/>
            </a:endParaRPr>
          </a:p>
          <a:p>
            <a:pPr marL="241300">
              <a:lnSpc>
                <a:spcPct val="100000"/>
              </a:lnSpc>
              <a:spcBef>
                <a:spcPts val="25"/>
              </a:spcBef>
            </a:pPr>
            <a:r>
              <a:rPr sz="1400">
                <a:solidFill>
                  <a:srgbClr val="585858"/>
                </a:solidFill>
                <a:latin typeface="微软雅黑"/>
                <a:cs typeface="微软雅黑"/>
              </a:rPr>
              <a:t>价、交易等方面均发展</a:t>
            </a:r>
            <a:r>
              <a:rPr sz="1400" spc="-15">
                <a:solidFill>
                  <a:srgbClr val="585858"/>
                </a:solidFill>
                <a:latin typeface="微软雅黑"/>
                <a:cs typeface="微软雅黑"/>
              </a:rPr>
              <a:t>不</a:t>
            </a:r>
            <a:r>
              <a:rPr sz="1400">
                <a:solidFill>
                  <a:srgbClr val="585858"/>
                </a:solidFill>
                <a:latin typeface="微软雅黑"/>
                <a:cs typeface="微软雅黑"/>
              </a:rPr>
              <a:t>足。</a:t>
            </a:r>
            <a:endParaRPr sz="1400">
              <a:latin typeface="微软雅黑"/>
              <a:cs typeface="微软雅黑"/>
            </a:endParaRPr>
          </a:p>
          <a:p>
            <a:pPr marL="241300" marR="5080" indent="-228600">
              <a:lnSpc>
                <a:spcPct val="100699"/>
              </a:lnSpc>
              <a:spcBef>
                <a:spcPts val="615"/>
              </a:spcBef>
              <a:buClr>
                <a:srgbClr val="1D9ED2"/>
              </a:buClr>
              <a:buFont typeface="Wingdings"/>
              <a:buChar char=""/>
              <a:tabLst>
                <a:tab pos="241300"/>
              </a:tabLst>
            </a:pPr>
            <a:r>
              <a:rPr sz="1400">
                <a:solidFill>
                  <a:srgbClr val="585858"/>
                </a:solidFill>
                <a:latin typeface="微软雅黑"/>
                <a:cs typeface="微软雅黑"/>
              </a:rPr>
              <a:t>“数据二十条”提出借</a:t>
            </a:r>
            <a:r>
              <a:rPr sz="1400" spc="-15">
                <a:solidFill>
                  <a:srgbClr val="585858"/>
                </a:solidFill>
                <a:latin typeface="微软雅黑"/>
                <a:cs typeface="微软雅黑"/>
              </a:rPr>
              <a:t>鉴</a:t>
            </a:r>
            <a:r>
              <a:rPr sz="1400">
                <a:solidFill>
                  <a:srgbClr val="585858"/>
                </a:solidFill>
                <a:latin typeface="微软雅黑"/>
                <a:cs typeface="微软雅黑"/>
              </a:rPr>
              <a:t>证券</a:t>
            </a:r>
            <a:r>
              <a:rPr sz="1400" spc="-15">
                <a:solidFill>
                  <a:srgbClr val="585858"/>
                </a:solidFill>
                <a:latin typeface="微软雅黑"/>
                <a:cs typeface="微软雅黑"/>
              </a:rPr>
              <a:t>市</a:t>
            </a:r>
            <a:r>
              <a:rPr sz="1400">
                <a:solidFill>
                  <a:srgbClr val="585858"/>
                </a:solidFill>
                <a:latin typeface="微软雅黑"/>
                <a:cs typeface="微软雅黑"/>
              </a:rPr>
              <a:t>场交</a:t>
            </a:r>
            <a:r>
              <a:rPr sz="1400" spc="-15">
                <a:solidFill>
                  <a:srgbClr val="585858"/>
                </a:solidFill>
                <a:latin typeface="微软雅黑"/>
                <a:cs typeface="微软雅黑"/>
              </a:rPr>
              <a:t>易</a:t>
            </a:r>
            <a:r>
              <a:rPr sz="1400">
                <a:solidFill>
                  <a:srgbClr val="585858"/>
                </a:solidFill>
                <a:latin typeface="微软雅黑"/>
                <a:cs typeface="微软雅黑"/>
              </a:rPr>
              <a:t>所与</a:t>
            </a:r>
            <a:r>
              <a:rPr sz="1400" spc="-15">
                <a:solidFill>
                  <a:srgbClr val="585858"/>
                </a:solidFill>
                <a:latin typeface="微软雅黑"/>
                <a:cs typeface="微软雅黑"/>
              </a:rPr>
              <a:t>券</a:t>
            </a:r>
            <a:r>
              <a:rPr sz="1400">
                <a:solidFill>
                  <a:srgbClr val="585858"/>
                </a:solidFill>
                <a:latin typeface="微软雅黑"/>
                <a:cs typeface="微软雅黑"/>
              </a:rPr>
              <a:t>商相</a:t>
            </a:r>
            <a:r>
              <a:rPr sz="1400" spc="-15">
                <a:solidFill>
                  <a:srgbClr val="585858"/>
                </a:solidFill>
                <a:latin typeface="微软雅黑"/>
                <a:cs typeface="微软雅黑"/>
              </a:rPr>
              <a:t>分</a:t>
            </a:r>
            <a:r>
              <a:rPr sz="1400">
                <a:solidFill>
                  <a:srgbClr val="585858"/>
                </a:solidFill>
                <a:latin typeface="微软雅黑"/>
                <a:cs typeface="微软雅黑"/>
              </a:rPr>
              <a:t>离的</a:t>
            </a:r>
            <a:r>
              <a:rPr sz="1400" spc="-15">
                <a:solidFill>
                  <a:srgbClr val="585858"/>
                </a:solidFill>
                <a:latin typeface="微软雅黑"/>
                <a:cs typeface="微软雅黑"/>
              </a:rPr>
              <a:t>经</a:t>
            </a:r>
            <a:r>
              <a:rPr sz="1400">
                <a:solidFill>
                  <a:srgbClr val="585858"/>
                </a:solidFill>
                <a:latin typeface="微软雅黑"/>
                <a:cs typeface="微软雅黑"/>
              </a:rPr>
              <a:t>验，</a:t>
            </a:r>
            <a:r>
              <a:rPr sz="1400" spc="-15">
                <a:solidFill>
                  <a:srgbClr val="585858"/>
                </a:solidFill>
                <a:latin typeface="微软雅黑"/>
                <a:cs typeface="微软雅黑"/>
              </a:rPr>
              <a:t>建</a:t>
            </a:r>
            <a:r>
              <a:rPr sz="1400">
                <a:solidFill>
                  <a:srgbClr val="585858"/>
                </a:solidFill>
                <a:latin typeface="微软雅黑"/>
                <a:cs typeface="微软雅黑"/>
              </a:rPr>
              <a:t>立数</a:t>
            </a:r>
            <a:r>
              <a:rPr sz="1400" spc="-15">
                <a:solidFill>
                  <a:srgbClr val="585858"/>
                </a:solidFill>
                <a:latin typeface="微软雅黑"/>
                <a:cs typeface="微软雅黑"/>
              </a:rPr>
              <a:t>据</a:t>
            </a:r>
            <a:r>
              <a:rPr sz="1400">
                <a:solidFill>
                  <a:srgbClr val="585858"/>
                </a:solidFill>
                <a:latin typeface="微软雅黑"/>
                <a:cs typeface="微软雅黑"/>
              </a:rPr>
              <a:t>交易</a:t>
            </a:r>
            <a:r>
              <a:rPr sz="1400" spc="-15">
                <a:solidFill>
                  <a:srgbClr val="585858"/>
                </a:solidFill>
                <a:latin typeface="微软雅黑"/>
                <a:cs typeface="微软雅黑"/>
              </a:rPr>
              <a:t>场</a:t>
            </a:r>
            <a:r>
              <a:rPr sz="1400">
                <a:solidFill>
                  <a:srgbClr val="585858"/>
                </a:solidFill>
                <a:latin typeface="微软雅黑"/>
                <a:cs typeface="微软雅黑"/>
              </a:rPr>
              <a:t>所与</a:t>
            </a:r>
            <a:r>
              <a:rPr sz="1400" spc="-15">
                <a:solidFill>
                  <a:srgbClr val="585858"/>
                </a:solidFill>
                <a:latin typeface="微软雅黑"/>
                <a:cs typeface="微软雅黑"/>
              </a:rPr>
              <a:t>数</a:t>
            </a:r>
            <a:r>
              <a:rPr sz="1400">
                <a:solidFill>
                  <a:srgbClr val="585858"/>
                </a:solidFill>
                <a:latin typeface="微软雅黑"/>
                <a:cs typeface="微软雅黑"/>
              </a:rPr>
              <a:t>据商</a:t>
            </a:r>
            <a:r>
              <a:rPr sz="1400" spc="-15">
                <a:solidFill>
                  <a:srgbClr val="585858"/>
                </a:solidFill>
                <a:latin typeface="微软雅黑"/>
                <a:cs typeface="微软雅黑"/>
              </a:rPr>
              <a:t>相</a:t>
            </a:r>
            <a:r>
              <a:rPr sz="1400">
                <a:solidFill>
                  <a:srgbClr val="585858"/>
                </a:solidFill>
                <a:latin typeface="微软雅黑"/>
                <a:cs typeface="微软雅黑"/>
              </a:rPr>
              <a:t>分离</a:t>
            </a:r>
            <a:r>
              <a:rPr sz="1400" spc="-15">
                <a:solidFill>
                  <a:srgbClr val="585858"/>
                </a:solidFill>
                <a:latin typeface="微软雅黑"/>
                <a:cs typeface="微软雅黑"/>
              </a:rPr>
              <a:t>的</a:t>
            </a:r>
            <a:r>
              <a:rPr sz="1400">
                <a:solidFill>
                  <a:srgbClr val="585858"/>
                </a:solidFill>
                <a:latin typeface="微软雅黑"/>
                <a:cs typeface="微软雅黑"/>
              </a:rPr>
              <a:t>市场</a:t>
            </a:r>
            <a:r>
              <a:rPr sz="1400" spc="-15">
                <a:solidFill>
                  <a:srgbClr val="585858"/>
                </a:solidFill>
                <a:latin typeface="微软雅黑"/>
                <a:cs typeface="微软雅黑"/>
              </a:rPr>
              <a:t>运</a:t>
            </a:r>
            <a:r>
              <a:rPr sz="1400">
                <a:solidFill>
                  <a:srgbClr val="585858"/>
                </a:solidFill>
                <a:latin typeface="微软雅黑"/>
                <a:cs typeface="微软雅黑"/>
              </a:rPr>
              <a:t>行机</a:t>
            </a:r>
            <a:r>
              <a:rPr sz="1400" spc="-15">
                <a:solidFill>
                  <a:srgbClr val="585858"/>
                </a:solidFill>
                <a:latin typeface="微软雅黑"/>
                <a:cs typeface="微软雅黑"/>
              </a:rPr>
              <a:t>制</a:t>
            </a:r>
            <a:r>
              <a:rPr sz="1400">
                <a:solidFill>
                  <a:srgbClr val="585858"/>
                </a:solidFill>
                <a:latin typeface="微软雅黑"/>
                <a:cs typeface="微软雅黑"/>
              </a:rPr>
              <a:t>，培</a:t>
            </a:r>
            <a:r>
              <a:rPr sz="1400" spc="-15">
                <a:solidFill>
                  <a:srgbClr val="585858"/>
                </a:solidFill>
                <a:latin typeface="微软雅黑"/>
                <a:cs typeface="微软雅黑"/>
              </a:rPr>
              <a:t>育</a:t>
            </a:r>
            <a:r>
              <a:rPr sz="1400">
                <a:solidFill>
                  <a:srgbClr val="585858"/>
                </a:solidFill>
                <a:latin typeface="微软雅黑"/>
                <a:cs typeface="微软雅黑"/>
              </a:rPr>
              <a:t>引导</a:t>
            </a:r>
            <a:r>
              <a:rPr sz="1400" spc="-15">
                <a:solidFill>
                  <a:srgbClr val="585858"/>
                </a:solidFill>
                <a:latin typeface="微软雅黑"/>
                <a:cs typeface="微软雅黑"/>
              </a:rPr>
              <a:t>具</a:t>
            </a:r>
            <a:r>
              <a:rPr sz="1400">
                <a:solidFill>
                  <a:srgbClr val="585858"/>
                </a:solidFill>
                <a:latin typeface="微软雅黑"/>
                <a:cs typeface="微软雅黑"/>
              </a:rPr>
              <a:t>备一</a:t>
            </a:r>
            <a:r>
              <a:rPr sz="1400" spc="-15">
                <a:solidFill>
                  <a:srgbClr val="585858"/>
                </a:solidFill>
                <a:latin typeface="微软雅黑"/>
                <a:cs typeface="微软雅黑"/>
              </a:rPr>
              <a:t>定</a:t>
            </a:r>
            <a:r>
              <a:rPr sz="1400">
                <a:solidFill>
                  <a:srgbClr val="585858"/>
                </a:solidFill>
                <a:latin typeface="微软雅黑"/>
                <a:cs typeface="微软雅黑"/>
              </a:rPr>
              <a:t>资质</a:t>
            </a:r>
            <a:r>
              <a:rPr sz="1400" spc="-15">
                <a:solidFill>
                  <a:srgbClr val="585858"/>
                </a:solidFill>
                <a:latin typeface="微软雅黑"/>
                <a:cs typeface="微软雅黑"/>
              </a:rPr>
              <a:t>的</a:t>
            </a:r>
            <a:r>
              <a:rPr sz="1400">
                <a:solidFill>
                  <a:srgbClr val="585858"/>
                </a:solidFill>
                <a:latin typeface="微软雅黑"/>
                <a:cs typeface="微软雅黑"/>
              </a:rPr>
              <a:t>数据 商和第三方服务机构。</a:t>
            </a:r>
            <a:endParaRPr sz="1400">
              <a:latin typeface="微软雅黑"/>
              <a:cs typeface="微软雅黑"/>
            </a:endParaRPr>
          </a:p>
        </p:txBody>
      </p:sp>
      <p:sp>
        <p:nvSpPr>
          <p:cNvPr id="4" name="object 4"/>
          <p:cNvSpPr txBox="1">
            <a:spLocks noGrp="1"/>
          </p:cNvSpPr>
          <p:nvPr>
            <p:ph type="title"/>
          </p:nvPr>
        </p:nvSpPr>
        <p:spPr>
          <a:xfrm>
            <a:off x="261924" y="171145"/>
            <a:ext cx="10376535" cy="331470"/>
          </a:xfrm>
          <a:prstGeom prst="rect">
            <a:avLst/>
          </a:prstGeom>
        </p:spPr>
        <p:txBody>
          <a:bodyPr vert="horz" wrap="square" lIns="0" tIns="13335" rIns="0" bIns="0" rtlCol="0">
            <a:spAutoFit/>
          </a:bodyPr>
          <a:lstStyle/>
          <a:p>
            <a:pPr marL="12700">
              <a:lnSpc>
                <a:spcPct val="100000"/>
              </a:lnSpc>
              <a:spcBef>
                <a:spcPts val="105"/>
              </a:spcBef>
            </a:pPr>
            <a:r>
              <a:rPr/>
              <a:t>2.1.2</a:t>
            </a:r>
            <a:r>
              <a:rPr spc="-25"/>
              <a:t> </a:t>
            </a:r>
            <a:r>
              <a:rPr/>
              <a:t>数据流通交易：定价、交</a:t>
            </a:r>
            <a:r>
              <a:rPr spc="-10"/>
              <a:t>易</a:t>
            </a:r>
            <a:r>
              <a:rPr/>
              <a:t>缺乏</a:t>
            </a:r>
            <a:r>
              <a:rPr spc="-10"/>
              <a:t>标</a:t>
            </a:r>
            <a:r>
              <a:rPr/>
              <a:t>准统</a:t>
            </a:r>
            <a:r>
              <a:rPr spc="-10"/>
              <a:t>一</a:t>
            </a:r>
            <a:r>
              <a:rPr/>
              <a:t>体系</a:t>
            </a:r>
            <a:r>
              <a:rPr spc="-10"/>
              <a:t>，</a:t>
            </a:r>
            <a:r>
              <a:rPr/>
              <a:t>需加</a:t>
            </a:r>
            <a:r>
              <a:rPr spc="-10"/>
              <a:t>强</a:t>
            </a:r>
            <a:r>
              <a:rPr/>
              <a:t>多层</a:t>
            </a:r>
            <a:r>
              <a:rPr spc="-10"/>
              <a:t>次</a:t>
            </a:r>
            <a:r>
              <a:rPr/>
              <a:t>市场</a:t>
            </a:r>
            <a:r>
              <a:rPr spc="-10"/>
              <a:t>体</a:t>
            </a:r>
            <a:r>
              <a:rPr/>
              <a:t>系建</a:t>
            </a:r>
            <a:r>
              <a:rPr spc="-10"/>
              <a:t>设</a:t>
            </a:r>
            <a:r>
              <a:rPr/>
              <a:t>与主</a:t>
            </a:r>
            <a:r>
              <a:rPr spc="-10"/>
              <a:t>体</a:t>
            </a:r>
            <a:r>
              <a:rPr/>
              <a:t>培育</a:t>
            </a:r>
          </a:p>
        </p:txBody>
      </p:sp>
      <p:sp>
        <p:nvSpPr>
          <p:cNvPr id="5" name="object 5"/>
          <p:cNvSpPr txBox="1"/>
          <p:nvPr/>
        </p:nvSpPr>
        <p:spPr>
          <a:xfrm>
            <a:off x="755904" y="2607564"/>
            <a:ext cx="2693035" cy="1781810"/>
          </a:xfrm>
          <a:prstGeom prst="rect">
            <a:avLst/>
          </a:prstGeom>
          <a:solidFill>
            <a:srgbClr val="E9E9EA">
              <a:alpha val="39999"/>
            </a:srgbClr>
          </a:solidFill>
        </p:spPr>
        <p:txBody>
          <a:bodyPr vert="horz" wrap="square" lIns="0" tIns="5715" rIns="0" bIns="0" rtlCol="0">
            <a:spAutoFit/>
          </a:bodyPr>
          <a:lstStyle/>
          <a:p>
            <a:pPr marR="30480">
              <a:lnSpc>
                <a:spcPct val="100000"/>
              </a:lnSpc>
              <a:spcBef>
                <a:spcPts val="45"/>
              </a:spcBef>
            </a:pPr>
            <a:endParaRPr sz="1450">
              <a:latin typeface="Times New Roman"/>
              <a:cs typeface="Times New Roman"/>
            </a:endParaRPr>
          </a:p>
          <a:p>
            <a:pPr marL="91440">
              <a:lnSpc>
                <a:spcPct val="120000"/>
              </a:lnSpc>
            </a:pPr>
            <a:r>
              <a:rPr sz="1200" b="1">
                <a:solidFill>
                  <a:srgbClr val="1D9ED2"/>
                </a:solidFill>
                <a:latin typeface="微软雅黑"/>
                <a:cs typeface="微软雅黑"/>
              </a:rPr>
              <a:t>数据定</a:t>
            </a:r>
            <a:r>
              <a:rPr sz="1200" b="1" spc="-5">
                <a:solidFill>
                  <a:srgbClr val="1D9ED2"/>
                </a:solidFill>
                <a:latin typeface="微软雅黑"/>
                <a:cs typeface="微软雅黑"/>
              </a:rPr>
              <a:t>价</a:t>
            </a:r>
            <a:r>
              <a:rPr sz="1200">
                <a:solidFill>
                  <a:srgbClr val="585858"/>
                </a:solidFill>
                <a:latin typeface="微软雅黑"/>
                <a:cs typeface="微软雅黑"/>
              </a:rPr>
              <a:t>：过去更多采用买卖双方协 商等“一事一议”的价格机制，当前 正积极引入第三方机构、引入</a:t>
            </a:r>
            <a:r>
              <a:rPr sz="1200" spc="-5">
                <a:solidFill>
                  <a:srgbClr val="585858"/>
                </a:solidFill>
                <a:latin typeface="微软雅黑"/>
                <a:cs typeface="微软雅黑"/>
              </a:rPr>
              <a:t>AI</a:t>
            </a:r>
            <a:r>
              <a:rPr sz="1200">
                <a:solidFill>
                  <a:srgbClr val="585858"/>
                </a:solidFill>
                <a:latin typeface="微软雅黑"/>
                <a:cs typeface="微软雅黑"/>
              </a:rPr>
              <a:t>算法 等技术进行数据资产评估，综合考虑 数据成本、预期受益、市场公允价格 等因素，但目前缺乏标准化流程体系。</a:t>
            </a:r>
            <a:endParaRPr sz="1200">
              <a:latin typeface="微软雅黑"/>
              <a:cs typeface="微软雅黑"/>
            </a:endParaRPr>
          </a:p>
        </p:txBody>
      </p:sp>
      <p:sp>
        <p:nvSpPr>
          <p:cNvPr id="6" name="object 6"/>
          <p:cNvSpPr txBox="1"/>
          <p:nvPr/>
        </p:nvSpPr>
        <p:spPr>
          <a:xfrm>
            <a:off x="774191" y="4817364"/>
            <a:ext cx="2654935" cy="1417320"/>
          </a:xfrm>
          <a:prstGeom prst="rect">
            <a:avLst/>
          </a:prstGeom>
          <a:solidFill>
            <a:srgbClr val="E9E9EA">
              <a:alpha val="39999"/>
            </a:srgbClr>
          </a:solidFill>
        </p:spPr>
        <p:txBody>
          <a:bodyPr vert="horz" wrap="square" lIns="0" tIns="6350" rIns="0" bIns="0" rtlCol="0">
            <a:spAutoFit/>
          </a:bodyPr>
          <a:lstStyle/>
          <a:p>
            <a:pPr>
              <a:lnSpc>
                <a:spcPct val="100000"/>
              </a:lnSpc>
              <a:spcBef>
                <a:spcPts val="50"/>
              </a:spcBef>
            </a:pPr>
            <a:endParaRPr sz="1700">
              <a:latin typeface="Times New Roman"/>
              <a:cs typeface="Times New Roman"/>
            </a:endParaRPr>
          </a:p>
          <a:p>
            <a:pPr marL="90805" marR="116839" algn="just">
              <a:lnSpc>
                <a:spcPct val="120100"/>
              </a:lnSpc>
              <a:spcBef>
                <a:spcPts val="5"/>
              </a:spcBef>
            </a:pPr>
            <a:r>
              <a:rPr sz="1200" b="1">
                <a:solidFill>
                  <a:srgbClr val="1D9ED2"/>
                </a:solidFill>
                <a:latin typeface="微软雅黑"/>
                <a:cs typeface="微软雅黑"/>
              </a:rPr>
              <a:t>交易</a:t>
            </a:r>
            <a:r>
              <a:rPr sz="1200">
                <a:solidFill>
                  <a:srgbClr val="585858"/>
                </a:solidFill>
                <a:latin typeface="微软雅黑"/>
                <a:cs typeface="微软雅黑"/>
              </a:rPr>
              <a:t>：过去以直接搜索市场为主，当 前逐步建立起数据交易商、数据经纪 </a:t>
            </a:r>
            <a:r>
              <a:rPr sz="1200" spc="-5">
                <a:solidFill>
                  <a:srgbClr val="585858"/>
                </a:solidFill>
                <a:latin typeface="微软雅黑"/>
                <a:cs typeface="微软雅黑"/>
              </a:rPr>
              <a:t>人、数据拍卖市场等交易模式，但目 </a:t>
            </a:r>
            <a:r>
              <a:rPr sz="1200">
                <a:solidFill>
                  <a:srgbClr val="585858"/>
                </a:solidFill>
                <a:latin typeface="微软雅黑"/>
                <a:cs typeface="微软雅黑"/>
              </a:rPr>
              <a:t>前还缺乏全国统一大市场体系。</a:t>
            </a:r>
            <a:endParaRPr sz="1200">
              <a:latin typeface="微软雅黑"/>
              <a:cs typeface="微软雅黑"/>
            </a:endParaRPr>
          </a:p>
        </p:txBody>
      </p:sp>
      <p:sp>
        <p:nvSpPr>
          <p:cNvPr id="7" name="object 7"/>
          <p:cNvSpPr/>
          <p:nvPr/>
        </p:nvSpPr>
        <p:spPr>
          <a:xfrm>
            <a:off x="459055" y="2714318"/>
            <a:ext cx="260350" cy="248920"/>
          </a:xfrm>
          <a:custGeom>
            <a:rect l="l" t="t" r="r" b="b"/>
            <a:pathLst>
              <a:path w="260350" h="248919">
                <a:moveTo>
                  <a:pt x="18904" y="102033"/>
                </a:moveTo>
                <a:lnTo>
                  <a:pt x="8528" y="107448"/>
                </a:lnTo>
                <a:lnTo>
                  <a:pt x="6355" y="114249"/>
                </a:lnTo>
                <a:lnTo>
                  <a:pt x="8854" y="119896"/>
                </a:lnTo>
                <a:lnTo>
                  <a:pt x="24146" y="154031"/>
                </a:lnTo>
                <a:lnTo>
                  <a:pt x="4685" y="154031"/>
                </a:lnTo>
                <a:lnTo>
                  <a:pt x="0" y="159093"/>
                </a:lnTo>
                <a:lnTo>
                  <a:pt x="24" y="171636"/>
                </a:lnTo>
                <a:lnTo>
                  <a:pt x="4685" y="176712"/>
                </a:lnTo>
                <a:lnTo>
                  <a:pt x="43634" y="176712"/>
                </a:lnTo>
                <a:lnTo>
                  <a:pt x="43634" y="191344"/>
                </a:lnTo>
                <a:lnTo>
                  <a:pt x="4672" y="191344"/>
                </a:lnTo>
                <a:lnTo>
                  <a:pt x="0" y="196394"/>
                </a:lnTo>
                <a:lnTo>
                  <a:pt x="0" y="208936"/>
                </a:lnTo>
                <a:lnTo>
                  <a:pt x="4685" y="214012"/>
                </a:lnTo>
                <a:lnTo>
                  <a:pt x="43647" y="214012"/>
                </a:lnTo>
                <a:lnTo>
                  <a:pt x="43660" y="243318"/>
                </a:lnTo>
                <a:lnTo>
                  <a:pt x="48319" y="248381"/>
                </a:lnTo>
                <a:lnTo>
                  <a:pt x="59862" y="248381"/>
                </a:lnTo>
                <a:lnTo>
                  <a:pt x="64534" y="243318"/>
                </a:lnTo>
                <a:lnTo>
                  <a:pt x="64534" y="213999"/>
                </a:lnTo>
                <a:lnTo>
                  <a:pt x="103972" y="213999"/>
                </a:lnTo>
                <a:lnTo>
                  <a:pt x="108646" y="208936"/>
                </a:lnTo>
                <a:lnTo>
                  <a:pt x="108646" y="196394"/>
                </a:lnTo>
                <a:lnTo>
                  <a:pt x="103997" y="191344"/>
                </a:lnTo>
                <a:lnTo>
                  <a:pt x="10456" y="191344"/>
                </a:lnTo>
                <a:lnTo>
                  <a:pt x="103984" y="191331"/>
                </a:lnTo>
                <a:lnTo>
                  <a:pt x="64547" y="191317"/>
                </a:lnTo>
                <a:lnTo>
                  <a:pt x="64547" y="176726"/>
                </a:lnTo>
                <a:lnTo>
                  <a:pt x="103958" y="176726"/>
                </a:lnTo>
                <a:lnTo>
                  <a:pt x="108660" y="171636"/>
                </a:lnTo>
                <a:lnTo>
                  <a:pt x="108634" y="159093"/>
                </a:lnTo>
                <a:lnTo>
                  <a:pt x="103958" y="154044"/>
                </a:lnTo>
                <a:lnTo>
                  <a:pt x="47368" y="154044"/>
                </a:lnTo>
                <a:lnTo>
                  <a:pt x="27649" y="110027"/>
                </a:lnTo>
                <a:lnTo>
                  <a:pt x="25164" y="104394"/>
                </a:lnTo>
                <a:lnTo>
                  <a:pt x="18904" y="102033"/>
                </a:lnTo>
                <a:close/>
              </a:path>
              <a:path w="260350" h="248919">
                <a:moveTo>
                  <a:pt x="147527" y="206859"/>
                </a:moveTo>
                <a:lnTo>
                  <a:pt x="146142" y="206954"/>
                </a:lnTo>
                <a:lnTo>
                  <a:pt x="141103" y="207648"/>
                </a:lnTo>
                <a:lnTo>
                  <a:pt x="137342" y="211952"/>
                </a:lnTo>
                <a:lnTo>
                  <a:pt x="137342" y="222659"/>
                </a:lnTo>
                <a:lnTo>
                  <a:pt x="141905" y="227218"/>
                </a:lnTo>
                <a:lnTo>
                  <a:pt x="236167" y="227382"/>
                </a:lnTo>
                <a:lnTo>
                  <a:pt x="238109" y="227301"/>
                </a:lnTo>
                <a:lnTo>
                  <a:pt x="246721" y="224915"/>
                </a:lnTo>
                <a:lnTo>
                  <a:pt x="253645" y="219723"/>
                </a:lnTo>
                <a:lnTo>
                  <a:pt x="258257" y="212402"/>
                </a:lnTo>
                <a:lnTo>
                  <a:pt x="259285" y="207019"/>
                </a:lnTo>
                <a:lnTo>
                  <a:pt x="237742" y="207019"/>
                </a:lnTo>
                <a:lnTo>
                  <a:pt x="147527" y="206859"/>
                </a:lnTo>
                <a:close/>
              </a:path>
              <a:path w="260350" h="248919">
                <a:moveTo>
                  <a:pt x="259451" y="20360"/>
                </a:moveTo>
                <a:lnTo>
                  <a:pt x="236167" y="20360"/>
                </a:lnTo>
                <a:lnTo>
                  <a:pt x="236941" y="20441"/>
                </a:lnTo>
                <a:lnTo>
                  <a:pt x="238475" y="20794"/>
                </a:lnTo>
                <a:lnTo>
                  <a:pt x="239562" y="22165"/>
                </a:lnTo>
                <a:lnTo>
                  <a:pt x="239467" y="204402"/>
                </a:lnTo>
                <a:lnTo>
                  <a:pt x="239100" y="205935"/>
                </a:lnTo>
                <a:lnTo>
                  <a:pt x="237742" y="207019"/>
                </a:lnTo>
                <a:lnTo>
                  <a:pt x="259285" y="207019"/>
                </a:lnTo>
                <a:lnTo>
                  <a:pt x="259932" y="203629"/>
                </a:lnTo>
                <a:lnTo>
                  <a:pt x="259851" y="21799"/>
                </a:lnTo>
                <a:lnTo>
                  <a:pt x="259451" y="20360"/>
                </a:lnTo>
                <a:close/>
              </a:path>
              <a:path w="260350" h="248919">
                <a:moveTo>
                  <a:pt x="176956" y="160464"/>
                </a:moveTo>
                <a:lnTo>
                  <a:pt x="161963" y="160464"/>
                </a:lnTo>
                <a:lnTo>
                  <a:pt x="155879" y="166541"/>
                </a:lnTo>
                <a:lnTo>
                  <a:pt x="155879" y="181535"/>
                </a:lnTo>
                <a:lnTo>
                  <a:pt x="161963" y="187612"/>
                </a:lnTo>
                <a:lnTo>
                  <a:pt x="176956" y="187612"/>
                </a:lnTo>
                <a:lnTo>
                  <a:pt x="183040" y="181535"/>
                </a:lnTo>
                <a:lnTo>
                  <a:pt x="183040" y="166541"/>
                </a:lnTo>
                <a:lnTo>
                  <a:pt x="176956" y="160464"/>
                </a:lnTo>
                <a:close/>
              </a:path>
              <a:path w="260350" h="248919">
                <a:moveTo>
                  <a:pt x="87634" y="102046"/>
                </a:moveTo>
                <a:lnTo>
                  <a:pt x="81374" y="104354"/>
                </a:lnTo>
                <a:lnTo>
                  <a:pt x="78875" y="110027"/>
                </a:lnTo>
                <a:lnTo>
                  <a:pt x="59142" y="154044"/>
                </a:lnTo>
                <a:lnTo>
                  <a:pt x="82379" y="154044"/>
                </a:lnTo>
                <a:lnTo>
                  <a:pt x="100155" y="114276"/>
                </a:lnTo>
                <a:lnTo>
                  <a:pt x="98023" y="107489"/>
                </a:lnTo>
                <a:lnTo>
                  <a:pt x="87634" y="102046"/>
                </a:lnTo>
                <a:close/>
              </a:path>
              <a:path w="260350" h="248919">
                <a:moveTo>
                  <a:pt x="201985" y="26957"/>
                </a:moveTo>
                <a:lnTo>
                  <a:pt x="122376" y="26957"/>
                </a:lnTo>
                <a:lnTo>
                  <a:pt x="116292" y="33038"/>
                </a:lnTo>
                <a:lnTo>
                  <a:pt x="116292" y="137881"/>
                </a:lnTo>
                <a:lnTo>
                  <a:pt x="122376" y="143962"/>
                </a:lnTo>
                <a:lnTo>
                  <a:pt x="209495" y="143962"/>
                </a:lnTo>
                <a:lnTo>
                  <a:pt x="215579" y="137881"/>
                </a:lnTo>
                <a:lnTo>
                  <a:pt x="215579" y="123601"/>
                </a:lnTo>
                <a:lnTo>
                  <a:pt x="136662" y="123601"/>
                </a:lnTo>
                <a:lnTo>
                  <a:pt x="136662" y="47331"/>
                </a:lnTo>
                <a:lnTo>
                  <a:pt x="195194" y="47331"/>
                </a:lnTo>
                <a:lnTo>
                  <a:pt x="215579" y="47317"/>
                </a:lnTo>
                <a:lnTo>
                  <a:pt x="215565" y="33038"/>
                </a:lnTo>
                <a:lnTo>
                  <a:pt x="209495" y="26970"/>
                </a:lnTo>
                <a:lnTo>
                  <a:pt x="201998" y="26970"/>
                </a:lnTo>
                <a:close/>
              </a:path>
              <a:path w="260350" h="248919">
                <a:moveTo>
                  <a:pt x="215579" y="47317"/>
                </a:moveTo>
                <a:lnTo>
                  <a:pt x="195194" y="47317"/>
                </a:lnTo>
                <a:lnTo>
                  <a:pt x="195194" y="123601"/>
                </a:lnTo>
                <a:lnTo>
                  <a:pt x="215579" y="123601"/>
                </a:lnTo>
                <a:lnTo>
                  <a:pt x="215579" y="47317"/>
                </a:lnTo>
                <a:close/>
              </a:path>
              <a:path w="260350" h="248919">
                <a:moveTo>
                  <a:pt x="13716" y="104734"/>
                </a:moveTo>
                <a:close/>
              </a:path>
              <a:path w="260350" h="248919">
                <a:moveTo>
                  <a:pt x="236167" y="0"/>
                </a:moveTo>
                <a:lnTo>
                  <a:pt x="92360" y="0"/>
                </a:lnTo>
                <a:lnTo>
                  <a:pt x="90418" y="67"/>
                </a:lnTo>
                <a:lnTo>
                  <a:pt x="68690" y="68682"/>
                </a:lnTo>
                <a:lnTo>
                  <a:pt x="69382" y="73704"/>
                </a:lnTo>
                <a:lnTo>
                  <a:pt x="73672" y="77464"/>
                </a:lnTo>
                <a:lnTo>
                  <a:pt x="84375" y="77491"/>
                </a:lnTo>
                <a:lnTo>
                  <a:pt x="88949" y="72944"/>
                </a:lnTo>
                <a:lnTo>
                  <a:pt x="89060" y="22966"/>
                </a:lnTo>
                <a:lnTo>
                  <a:pt x="89426" y="21432"/>
                </a:lnTo>
                <a:lnTo>
                  <a:pt x="90790" y="20360"/>
                </a:lnTo>
                <a:lnTo>
                  <a:pt x="259451" y="20360"/>
                </a:lnTo>
                <a:lnTo>
                  <a:pt x="257458" y="13193"/>
                </a:lnTo>
                <a:lnTo>
                  <a:pt x="252261" y="6277"/>
                </a:lnTo>
                <a:lnTo>
                  <a:pt x="244938" y="1672"/>
                </a:lnTo>
                <a:lnTo>
                  <a:pt x="236167" y="0"/>
                </a:lnTo>
                <a:close/>
              </a:path>
            </a:pathLst>
          </a:custGeom>
          <a:solidFill>
            <a:srgbClr val="1D9ED2"/>
          </a:solidFill>
        </p:spPr>
        <p:txBody>
          <a:bodyPr wrap="square" lIns="0" tIns="0" rIns="0" bIns="0" rtlCol="0"/>
          <a:lstStyle/>
          <a:p/>
        </p:txBody>
      </p:sp>
      <p:sp>
        <p:nvSpPr>
          <p:cNvPr id="8" name="object 8"/>
          <p:cNvSpPr/>
          <p:nvPr/>
        </p:nvSpPr>
        <p:spPr>
          <a:xfrm>
            <a:off x="504399" y="4846112"/>
            <a:ext cx="241517" cy="240063"/>
          </a:xfrm>
          <a:prstGeom prst="rect">
            <a:avLst/>
          </a:prstGeom>
          <a:blipFill>
            <a:blip r:embed="rId2"/>
            <a:stretch>
              <a:fillRect/>
            </a:stretch>
          </a:blipFill>
        </p:spPr>
        <p:txBody>
          <a:bodyPr wrap="square" lIns="0" tIns="0" rIns="0" bIns="0" rtlCol="0"/>
          <a:lstStyle/>
          <a:p/>
        </p:txBody>
      </p:sp>
      <p:sp>
        <p:nvSpPr>
          <p:cNvPr id="9" name="object 9"/>
          <p:cNvSpPr/>
          <p:nvPr/>
        </p:nvSpPr>
        <p:spPr>
          <a:xfrm>
            <a:off x="3593591" y="2607564"/>
            <a:ext cx="4790440" cy="3656329"/>
          </a:xfrm>
          <a:custGeom>
            <a:rect l="l" t="t" r="r" b="b"/>
            <a:pathLst>
              <a:path w="4790440" h="3656329">
                <a:moveTo>
                  <a:pt x="0" y="3656076"/>
                </a:moveTo>
                <a:lnTo>
                  <a:pt x="4789932" y="3656076"/>
                </a:lnTo>
                <a:lnTo>
                  <a:pt x="4789932" y="0"/>
                </a:lnTo>
                <a:lnTo>
                  <a:pt x="0" y="0"/>
                </a:lnTo>
                <a:lnTo>
                  <a:pt x="0" y="3656076"/>
                </a:lnTo>
                <a:close/>
              </a:path>
            </a:pathLst>
          </a:custGeom>
          <a:solidFill>
            <a:srgbClr val="F6F6F7"/>
          </a:solidFill>
        </p:spPr>
        <p:txBody>
          <a:bodyPr wrap="square" lIns="0" tIns="0" rIns="0" bIns="0" rtlCol="0"/>
          <a:lstStyle/>
          <a:p/>
        </p:txBody>
      </p:sp>
      <p:sp>
        <p:nvSpPr>
          <p:cNvPr id="10" name="object 10"/>
          <p:cNvSpPr/>
          <p:nvPr/>
        </p:nvSpPr>
        <p:spPr>
          <a:xfrm>
            <a:off x="5605271" y="3140964"/>
            <a:ext cx="967740" cy="485140"/>
          </a:xfrm>
          <a:custGeom>
            <a:rect l="l" t="t" r="r" b="b"/>
            <a:pathLst>
              <a:path w="967740" h="485139">
                <a:moveTo>
                  <a:pt x="919352" y="0"/>
                </a:moveTo>
                <a:lnTo>
                  <a:pt x="48387" y="0"/>
                </a:lnTo>
                <a:lnTo>
                  <a:pt x="29575" y="3811"/>
                </a:lnTo>
                <a:lnTo>
                  <a:pt x="14192" y="14208"/>
                </a:lnTo>
                <a:lnTo>
                  <a:pt x="3810" y="29628"/>
                </a:lnTo>
                <a:lnTo>
                  <a:pt x="0" y="48513"/>
                </a:lnTo>
                <a:lnTo>
                  <a:pt x="0" y="436118"/>
                </a:lnTo>
                <a:lnTo>
                  <a:pt x="3810" y="455003"/>
                </a:lnTo>
                <a:lnTo>
                  <a:pt x="14192" y="470423"/>
                </a:lnTo>
                <a:lnTo>
                  <a:pt x="29575" y="480820"/>
                </a:lnTo>
                <a:lnTo>
                  <a:pt x="48387" y="484631"/>
                </a:lnTo>
                <a:lnTo>
                  <a:pt x="919352" y="484631"/>
                </a:lnTo>
                <a:lnTo>
                  <a:pt x="938164" y="480820"/>
                </a:lnTo>
                <a:lnTo>
                  <a:pt x="953547" y="470423"/>
                </a:lnTo>
                <a:lnTo>
                  <a:pt x="963929" y="455003"/>
                </a:lnTo>
                <a:lnTo>
                  <a:pt x="967739" y="436118"/>
                </a:lnTo>
                <a:lnTo>
                  <a:pt x="967739" y="48513"/>
                </a:lnTo>
                <a:lnTo>
                  <a:pt x="963929" y="29628"/>
                </a:lnTo>
                <a:lnTo>
                  <a:pt x="953547" y="14208"/>
                </a:lnTo>
                <a:lnTo>
                  <a:pt x="938164" y="3811"/>
                </a:lnTo>
                <a:lnTo>
                  <a:pt x="919352" y="0"/>
                </a:lnTo>
                <a:close/>
              </a:path>
            </a:pathLst>
          </a:custGeom>
          <a:solidFill>
            <a:srgbClr val="1D9ED2"/>
          </a:solidFill>
        </p:spPr>
        <p:txBody>
          <a:bodyPr wrap="square" lIns="0" tIns="0" rIns="0" bIns="0" rtlCol="0"/>
          <a:lstStyle/>
          <a:p/>
        </p:txBody>
      </p:sp>
      <p:sp>
        <p:nvSpPr>
          <p:cNvPr id="11" name="object 11"/>
          <p:cNvSpPr/>
          <p:nvPr/>
        </p:nvSpPr>
        <p:spPr>
          <a:xfrm>
            <a:off x="5605271" y="3140964"/>
            <a:ext cx="967740" cy="485140"/>
          </a:xfrm>
          <a:custGeom>
            <a:rect l="l" t="t" r="r" b="b"/>
            <a:pathLst>
              <a:path w="967740" h="485139">
                <a:moveTo>
                  <a:pt x="0" y="48513"/>
                </a:moveTo>
                <a:lnTo>
                  <a:pt x="3810" y="29628"/>
                </a:lnTo>
                <a:lnTo>
                  <a:pt x="14192" y="14208"/>
                </a:lnTo>
                <a:lnTo>
                  <a:pt x="29575" y="3811"/>
                </a:lnTo>
                <a:lnTo>
                  <a:pt x="48387" y="0"/>
                </a:lnTo>
                <a:lnTo>
                  <a:pt x="919352" y="0"/>
                </a:lnTo>
                <a:lnTo>
                  <a:pt x="938164" y="3811"/>
                </a:lnTo>
                <a:lnTo>
                  <a:pt x="953547" y="14208"/>
                </a:lnTo>
                <a:lnTo>
                  <a:pt x="963929" y="29628"/>
                </a:lnTo>
                <a:lnTo>
                  <a:pt x="967739" y="48513"/>
                </a:lnTo>
                <a:lnTo>
                  <a:pt x="967739" y="436118"/>
                </a:lnTo>
                <a:lnTo>
                  <a:pt x="963929" y="455003"/>
                </a:lnTo>
                <a:lnTo>
                  <a:pt x="953547" y="470423"/>
                </a:lnTo>
                <a:lnTo>
                  <a:pt x="938164" y="480820"/>
                </a:lnTo>
                <a:lnTo>
                  <a:pt x="919352" y="484631"/>
                </a:lnTo>
                <a:lnTo>
                  <a:pt x="48387" y="484631"/>
                </a:lnTo>
                <a:lnTo>
                  <a:pt x="29575" y="480820"/>
                </a:lnTo>
                <a:lnTo>
                  <a:pt x="14192" y="470423"/>
                </a:lnTo>
                <a:lnTo>
                  <a:pt x="3810" y="455003"/>
                </a:lnTo>
                <a:lnTo>
                  <a:pt x="0" y="436118"/>
                </a:lnTo>
                <a:lnTo>
                  <a:pt x="0" y="48513"/>
                </a:lnTo>
                <a:close/>
              </a:path>
            </a:pathLst>
          </a:custGeom>
          <a:ln w="12700">
            <a:solidFill>
              <a:srgbClr val="FFFFFF"/>
            </a:solidFill>
          </a:ln>
        </p:spPr>
        <p:txBody>
          <a:bodyPr wrap="square" lIns="0" tIns="0" rIns="0" bIns="0" rtlCol="0"/>
          <a:lstStyle/>
          <a:p/>
        </p:txBody>
      </p:sp>
      <p:sp>
        <p:nvSpPr>
          <p:cNvPr id="12" name="object 12"/>
          <p:cNvSpPr txBox="1"/>
          <p:nvPr/>
        </p:nvSpPr>
        <p:spPr>
          <a:xfrm>
            <a:off x="5710682" y="3214497"/>
            <a:ext cx="772160" cy="314960"/>
          </a:xfrm>
          <a:prstGeom prst="rect">
            <a:avLst/>
          </a:prstGeom>
        </p:spPr>
        <p:txBody>
          <a:bodyPr vert="horz" wrap="square" lIns="0" tIns="29209" rIns="0" bIns="0" rtlCol="0">
            <a:spAutoFit/>
          </a:bodyPr>
          <a:lstStyle/>
          <a:p>
            <a:pPr marL="188595" marR="5080" indent="-189230">
              <a:lnSpc>
                <a:spcPts val="1080"/>
              </a:lnSpc>
              <a:spcBef>
                <a:spcPts val="229"/>
              </a:spcBef>
            </a:pPr>
            <a:r>
              <a:rPr sz="1000" spc="-5">
                <a:solidFill>
                  <a:srgbClr val="FFFFFF"/>
                </a:solidFill>
                <a:latin typeface="微软雅黑"/>
                <a:cs typeface="微软雅黑"/>
              </a:rPr>
              <a:t>国家级数据交 易场所</a:t>
            </a:r>
            <a:endParaRPr sz="1000">
              <a:latin typeface="微软雅黑"/>
              <a:cs typeface="微软雅黑"/>
            </a:endParaRPr>
          </a:p>
        </p:txBody>
      </p:sp>
      <p:sp>
        <p:nvSpPr>
          <p:cNvPr id="13" name="object 13"/>
          <p:cNvSpPr/>
          <p:nvPr/>
        </p:nvSpPr>
        <p:spPr>
          <a:xfrm>
            <a:off x="6544564" y="3603752"/>
            <a:ext cx="315595" cy="439420"/>
          </a:xfrm>
          <a:custGeom>
            <a:rect l="l" t="t" r="r" b="b"/>
            <a:pathLst>
              <a:path w="315595" h="439420">
                <a:moveTo>
                  <a:pt x="146676" y="98679"/>
                </a:moveTo>
                <a:lnTo>
                  <a:pt x="29336" y="98679"/>
                </a:lnTo>
                <a:lnTo>
                  <a:pt x="198119" y="391033"/>
                </a:lnTo>
                <a:lnTo>
                  <a:pt x="168782" y="408050"/>
                </a:lnTo>
                <a:lnTo>
                  <a:pt x="284479" y="439039"/>
                </a:lnTo>
                <a:lnTo>
                  <a:pt x="310943" y="340233"/>
                </a:lnTo>
                <a:lnTo>
                  <a:pt x="286130" y="340233"/>
                </a:lnTo>
                <a:lnTo>
                  <a:pt x="146676" y="98679"/>
                </a:lnTo>
                <a:close/>
              </a:path>
              <a:path w="315595" h="439420">
                <a:moveTo>
                  <a:pt x="315467" y="323342"/>
                </a:moveTo>
                <a:lnTo>
                  <a:pt x="286130" y="340233"/>
                </a:lnTo>
                <a:lnTo>
                  <a:pt x="310943" y="340233"/>
                </a:lnTo>
                <a:lnTo>
                  <a:pt x="315467" y="323342"/>
                </a:lnTo>
                <a:close/>
              </a:path>
              <a:path w="315595" h="439420">
                <a:moveTo>
                  <a:pt x="30987" y="0"/>
                </a:moveTo>
                <a:lnTo>
                  <a:pt x="0" y="115697"/>
                </a:lnTo>
                <a:lnTo>
                  <a:pt x="29336" y="98679"/>
                </a:lnTo>
                <a:lnTo>
                  <a:pt x="146676" y="98679"/>
                </a:lnTo>
                <a:lnTo>
                  <a:pt x="117347" y="47879"/>
                </a:lnTo>
                <a:lnTo>
                  <a:pt x="146684" y="30987"/>
                </a:lnTo>
                <a:lnTo>
                  <a:pt x="30987" y="0"/>
                </a:lnTo>
                <a:close/>
              </a:path>
            </a:pathLst>
          </a:custGeom>
          <a:solidFill>
            <a:srgbClr val="ABCCE4"/>
          </a:solidFill>
        </p:spPr>
        <p:txBody>
          <a:bodyPr wrap="square" lIns="0" tIns="0" rIns="0" bIns="0" rtlCol="0"/>
          <a:lstStyle/>
          <a:p/>
        </p:txBody>
      </p:sp>
      <p:sp>
        <p:nvSpPr>
          <p:cNvPr id="14" name="object 14"/>
          <p:cNvSpPr/>
          <p:nvPr/>
        </p:nvSpPr>
        <p:spPr>
          <a:xfrm>
            <a:off x="6281928" y="4047744"/>
            <a:ext cx="969644" cy="485140"/>
          </a:xfrm>
          <a:custGeom>
            <a:rect l="l" t="t" r="r" b="b"/>
            <a:pathLst>
              <a:path w="969644" h="485139">
                <a:moveTo>
                  <a:pt x="920750" y="0"/>
                </a:moveTo>
                <a:lnTo>
                  <a:pt x="48513" y="0"/>
                </a:lnTo>
                <a:lnTo>
                  <a:pt x="29628" y="3811"/>
                </a:lnTo>
                <a:lnTo>
                  <a:pt x="14208" y="14208"/>
                </a:lnTo>
                <a:lnTo>
                  <a:pt x="3811" y="29628"/>
                </a:lnTo>
                <a:lnTo>
                  <a:pt x="0" y="48513"/>
                </a:lnTo>
                <a:lnTo>
                  <a:pt x="0" y="436117"/>
                </a:lnTo>
                <a:lnTo>
                  <a:pt x="3811" y="455003"/>
                </a:lnTo>
                <a:lnTo>
                  <a:pt x="14208" y="470423"/>
                </a:lnTo>
                <a:lnTo>
                  <a:pt x="29628" y="480820"/>
                </a:lnTo>
                <a:lnTo>
                  <a:pt x="48513" y="484631"/>
                </a:lnTo>
                <a:lnTo>
                  <a:pt x="920750" y="484631"/>
                </a:lnTo>
                <a:lnTo>
                  <a:pt x="939635" y="480820"/>
                </a:lnTo>
                <a:lnTo>
                  <a:pt x="955055" y="470423"/>
                </a:lnTo>
                <a:lnTo>
                  <a:pt x="965452" y="455003"/>
                </a:lnTo>
                <a:lnTo>
                  <a:pt x="969264" y="436117"/>
                </a:lnTo>
                <a:lnTo>
                  <a:pt x="969264" y="48513"/>
                </a:lnTo>
                <a:lnTo>
                  <a:pt x="965452" y="29628"/>
                </a:lnTo>
                <a:lnTo>
                  <a:pt x="955055" y="14208"/>
                </a:lnTo>
                <a:lnTo>
                  <a:pt x="939635" y="3811"/>
                </a:lnTo>
                <a:lnTo>
                  <a:pt x="920750" y="0"/>
                </a:lnTo>
                <a:close/>
              </a:path>
            </a:pathLst>
          </a:custGeom>
          <a:solidFill>
            <a:srgbClr val="1D9ED2"/>
          </a:solidFill>
        </p:spPr>
        <p:txBody>
          <a:bodyPr wrap="square" lIns="0" tIns="0" rIns="0" bIns="0" rtlCol="0"/>
          <a:lstStyle/>
          <a:p/>
        </p:txBody>
      </p:sp>
      <p:sp>
        <p:nvSpPr>
          <p:cNvPr id="15" name="object 15"/>
          <p:cNvSpPr/>
          <p:nvPr/>
        </p:nvSpPr>
        <p:spPr>
          <a:xfrm>
            <a:off x="6281928" y="4047744"/>
            <a:ext cx="969644" cy="485140"/>
          </a:xfrm>
          <a:custGeom>
            <a:rect l="l" t="t" r="r" b="b"/>
            <a:pathLst>
              <a:path w="969644" h="485139">
                <a:moveTo>
                  <a:pt x="0" y="48513"/>
                </a:moveTo>
                <a:lnTo>
                  <a:pt x="3811" y="29628"/>
                </a:lnTo>
                <a:lnTo>
                  <a:pt x="14208" y="14208"/>
                </a:lnTo>
                <a:lnTo>
                  <a:pt x="29628" y="3811"/>
                </a:lnTo>
                <a:lnTo>
                  <a:pt x="48513" y="0"/>
                </a:lnTo>
                <a:lnTo>
                  <a:pt x="920750" y="0"/>
                </a:lnTo>
                <a:lnTo>
                  <a:pt x="939635" y="3811"/>
                </a:lnTo>
                <a:lnTo>
                  <a:pt x="955055" y="14208"/>
                </a:lnTo>
                <a:lnTo>
                  <a:pt x="965452" y="29628"/>
                </a:lnTo>
                <a:lnTo>
                  <a:pt x="969264" y="48513"/>
                </a:lnTo>
                <a:lnTo>
                  <a:pt x="969264" y="436117"/>
                </a:lnTo>
                <a:lnTo>
                  <a:pt x="965452" y="455003"/>
                </a:lnTo>
                <a:lnTo>
                  <a:pt x="955055" y="470423"/>
                </a:lnTo>
                <a:lnTo>
                  <a:pt x="939635" y="480820"/>
                </a:lnTo>
                <a:lnTo>
                  <a:pt x="920750" y="484631"/>
                </a:lnTo>
                <a:lnTo>
                  <a:pt x="48513" y="484631"/>
                </a:lnTo>
                <a:lnTo>
                  <a:pt x="29628" y="480820"/>
                </a:lnTo>
                <a:lnTo>
                  <a:pt x="14208" y="470423"/>
                </a:lnTo>
                <a:lnTo>
                  <a:pt x="3811" y="455003"/>
                </a:lnTo>
                <a:lnTo>
                  <a:pt x="0" y="436117"/>
                </a:lnTo>
                <a:lnTo>
                  <a:pt x="0" y="48513"/>
                </a:lnTo>
                <a:close/>
              </a:path>
            </a:pathLst>
          </a:custGeom>
          <a:ln w="12700">
            <a:solidFill>
              <a:srgbClr val="FFFFFF"/>
            </a:solidFill>
          </a:ln>
        </p:spPr>
        <p:txBody>
          <a:bodyPr wrap="square" lIns="0" tIns="0" rIns="0" bIns="0" rtlCol="0"/>
          <a:lstStyle/>
          <a:p/>
        </p:txBody>
      </p:sp>
      <p:sp>
        <p:nvSpPr>
          <p:cNvPr id="16" name="object 16"/>
          <p:cNvSpPr txBox="1"/>
          <p:nvPr/>
        </p:nvSpPr>
        <p:spPr>
          <a:xfrm>
            <a:off x="6388353" y="4121022"/>
            <a:ext cx="772160" cy="314960"/>
          </a:xfrm>
          <a:prstGeom prst="rect">
            <a:avLst/>
          </a:prstGeom>
        </p:spPr>
        <p:txBody>
          <a:bodyPr vert="horz" wrap="square" lIns="0" tIns="29209" rIns="0" bIns="0" rtlCol="0">
            <a:spAutoFit/>
          </a:bodyPr>
          <a:lstStyle/>
          <a:p>
            <a:pPr marL="188595" marR="5080" indent="-189230">
              <a:lnSpc>
                <a:spcPts val="1080"/>
              </a:lnSpc>
              <a:spcBef>
                <a:spcPts val="229"/>
              </a:spcBef>
            </a:pPr>
            <a:r>
              <a:rPr sz="1000" spc="-5">
                <a:solidFill>
                  <a:srgbClr val="FFFFFF"/>
                </a:solidFill>
                <a:latin typeface="微软雅黑"/>
                <a:cs typeface="微软雅黑"/>
              </a:rPr>
              <a:t>行业性数据交 易平台</a:t>
            </a:r>
            <a:endParaRPr sz="1000">
              <a:latin typeface="微软雅黑"/>
              <a:cs typeface="微软雅黑"/>
            </a:endParaRPr>
          </a:p>
        </p:txBody>
      </p:sp>
      <p:sp>
        <p:nvSpPr>
          <p:cNvPr id="17" name="object 17"/>
          <p:cNvSpPr/>
          <p:nvPr/>
        </p:nvSpPr>
        <p:spPr>
          <a:xfrm>
            <a:off x="4937759" y="4047744"/>
            <a:ext cx="967740" cy="485140"/>
          </a:xfrm>
          <a:custGeom>
            <a:rect l="l" t="t" r="r" b="b"/>
            <a:pathLst>
              <a:path w="967739" h="485139">
                <a:moveTo>
                  <a:pt x="919352" y="0"/>
                </a:moveTo>
                <a:lnTo>
                  <a:pt x="48387" y="0"/>
                </a:lnTo>
                <a:lnTo>
                  <a:pt x="29575" y="3811"/>
                </a:lnTo>
                <a:lnTo>
                  <a:pt x="14192" y="14208"/>
                </a:lnTo>
                <a:lnTo>
                  <a:pt x="3810" y="29628"/>
                </a:lnTo>
                <a:lnTo>
                  <a:pt x="0" y="48513"/>
                </a:lnTo>
                <a:lnTo>
                  <a:pt x="0" y="436117"/>
                </a:lnTo>
                <a:lnTo>
                  <a:pt x="3810" y="455003"/>
                </a:lnTo>
                <a:lnTo>
                  <a:pt x="14192" y="470423"/>
                </a:lnTo>
                <a:lnTo>
                  <a:pt x="29575" y="480820"/>
                </a:lnTo>
                <a:lnTo>
                  <a:pt x="48387" y="484631"/>
                </a:lnTo>
                <a:lnTo>
                  <a:pt x="919352" y="484631"/>
                </a:lnTo>
                <a:lnTo>
                  <a:pt x="938164" y="480820"/>
                </a:lnTo>
                <a:lnTo>
                  <a:pt x="953547" y="470423"/>
                </a:lnTo>
                <a:lnTo>
                  <a:pt x="963929" y="455003"/>
                </a:lnTo>
                <a:lnTo>
                  <a:pt x="967739" y="436117"/>
                </a:lnTo>
                <a:lnTo>
                  <a:pt x="967739" y="48513"/>
                </a:lnTo>
                <a:lnTo>
                  <a:pt x="963929" y="29628"/>
                </a:lnTo>
                <a:lnTo>
                  <a:pt x="953547" y="14208"/>
                </a:lnTo>
                <a:lnTo>
                  <a:pt x="938164" y="3811"/>
                </a:lnTo>
                <a:lnTo>
                  <a:pt x="919352" y="0"/>
                </a:lnTo>
                <a:close/>
              </a:path>
            </a:pathLst>
          </a:custGeom>
          <a:solidFill>
            <a:srgbClr val="1D9ED2"/>
          </a:solidFill>
        </p:spPr>
        <p:txBody>
          <a:bodyPr wrap="square" lIns="0" tIns="0" rIns="0" bIns="0" rtlCol="0"/>
          <a:lstStyle/>
          <a:p/>
        </p:txBody>
      </p:sp>
      <p:sp>
        <p:nvSpPr>
          <p:cNvPr id="18" name="object 18"/>
          <p:cNvSpPr/>
          <p:nvPr/>
        </p:nvSpPr>
        <p:spPr>
          <a:xfrm>
            <a:off x="4937759" y="4047744"/>
            <a:ext cx="967740" cy="485140"/>
          </a:xfrm>
          <a:custGeom>
            <a:rect l="l" t="t" r="r" b="b"/>
            <a:pathLst>
              <a:path w="967739" h="485139">
                <a:moveTo>
                  <a:pt x="0" y="48513"/>
                </a:moveTo>
                <a:lnTo>
                  <a:pt x="3810" y="29628"/>
                </a:lnTo>
                <a:lnTo>
                  <a:pt x="14192" y="14208"/>
                </a:lnTo>
                <a:lnTo>
                  <a:pt x="29575" y="3811"/>
                </a:lnTo>
                <a:lnTo>
                  <a:pt x="48387" y="0"/>
                </a:lnTo>
                <a:lnTo>
                  <a:pt x="919352" y="0"/>
                </a:lnTo>
                <a:lnTo>
                  <a:pt x="938164" y="3811"/>
                </a:lnTo>
                <a:lnTo>
                  <a:pt x="953547" y="14208"/>
                </a:lnTo>
                <a:lnTo>
                  <a:pt x="963929" y="29628"/>
                </a:lnTo>
                <a:lnTo>
                  <a:pt x="967739" y="48513"/>
                </a:lnTo>
                <a:lnTo>
                  <a:pt x="967739" y="436117"/>
                </a:lnTo>
                <a:lnTo>
                  <a:pt x="963929" y="455003"/>
                </a:lnTo>
                <a:lnTo>
                  <a:pt x="953547" y="470423"/>
                </a:lnTo>
                <a:lnTo>
                  <a:pt x="938164" y="480820"/>
                </a:lnTo>
                <a:lnTo>
                  <a:pt x="919352" y="484631"/>
                </a:lnTo>
                <a:lnTo>
                  <a:pt x="48387" y="484631"/>
                </a:lnTo>
                <a:lnTo>
                  <a:pt x="29575" y="480820"/>
                </a:lnTo>
                <a:lnTo>
                  <a:pt x="14192" y="470423"/>
                </a:lnTo>
                <a:lnTo>
                  <a:pt x="3810" y="455003"/>
                </a:lnTo>
                <a:lnTo>
                  <a:pt x="0" y="436117"/>
                </a:lnTo>
                <a:lnTo>
                  <a:pt x="0" y="48513"/>
                </a:lnTo>
                <a:close/>
              </a:path>
            </a:pathLst>
          </a:custGeom>
          <a:ln w="12700">
            <a:solidFill>
              <a:srgbClr val="FFFFFF"/>
            </a:solidFill>
          </a:ln>
        </p:spPr>
        <p:txBody>
          <a:bodyPr wrap="square" lIns="0" tIns="0" rIns="0" bIns="0" rtlCol="0"/>
          <a:lstStyle/>
          <a:p/>
        </p:txBody>
      </p:sp>
      <p:sp>
        <p:nvSpPr>
          <p:cNvPr id="19" name="object 19"/>
          <p:cNvSpPr txBox="1"/>
          <p:nvPr/>
        </p:nvSpPr>
        <p:spPr>
          <a:xfrm>
            <a:off x="5042915" y="4121658"/>
            <a:ext cx="772160" cy="314960"/>
          </a:xfrm>
          <a:prstGeom prst="rect">
            <a:avLst/>
          </a:prstGeom>
        </p:spPr>
        <p:txBody>
          <a:bodyPr vert="horz" wrap="square" lIns="0" tIns="29209" rIns="0" bIns="0" rtlCol="0">
            <a:spAutoFit/>
          </a:bodyPr>
          <a:lstStyle/>
          <a:p>
            <a:pPr marL="188595" marR="5080" indent="-189230">
              <a:lnSpc>
                <a:spcPts val="1080"/>
              </a:lnSpc>
              <a:spcBef>
                <a:spcPts val="229"/>
              </a:spcBef>
            </a:pPr>
            <a:r>
              <a:rPr sz="1000" spc="-5">
                <a:solidFill>
                  <a:srgbClr val="FFFFFF"/>
                </a:solidFill>
                <a:latin typeface="微软雅黑"/>
                <a:cs typeface="微软雅黑"/>
              </a:rPr>
              <a:t>区域性数据交 易场所</a:t>
            </a:r>
            <a:endParaRPr sz="1000">
              <a:latin typeface="微软雅黑"/>
              <a:cs typeface="微软雅黑"/>
            </a:endParaRPr>
          </a:p>
        </p:txBody>
      </p:sp>
      <p:sp>
        <p:nvSpPr>
          <p:cNvPr id="20" name="object 20"/>
          <p:cNvSpPr/>
          <p:nvPr/>
        </p:nvSpPr>
        <p:spPr>
          <a:xfrm>
            <a:off x="5316092" y="3578986"/>
            <a:ext cx="315595" cy="439420"/>
          </a:xfrm>
          <a:custGeom>
            <a:rect l="l" t="t" r="r" b="b"/>
            <a:pathLst>
              <a:path w="315595" h="439420">
                <a:moveTo>
                  <a:pt x="0" y="323342"/>
                </a:moveTo>
                <a:lnTo>
                  <a:pt x="30987" y="439038"/>
                </a:lnTo>
                <a:lnTo>
                  <a:pt x="146685" y="407924"/>
                </a:lnTo>
                <a:lnTo>
                  <a:pt x="117348" y="391032"/>
                </a:lnTo>
                <a:lnTo>
                  <a:pt x="146676" y="340232"/>
                </a:lnTo>
                <a:lnTo>
                  <a:pt x="29337" y="340232"/>
                </a:lnTo>
                <a:lnTo>
                  <a:pt x="0" y="323342"/>
                </a:lnTo>
                <a:close/>
              </a:path>
              <a:path w="315595" h="439420">
                <a:moveTo>
                  <a:pt x="284480" y="0"/>
                </a:moveTo>
                <a:lnTo>
                  <a:pt x="168783" y="30987"/>
                </a:lnTo>
                <a:lnTo>
                  <a:pt x="198120" y="47879"/>
                </a:lnTo>
                <a:lnTo>
                  <a:pt x="29337" y="340232"/>
                </a:lnTo>
                <a:lnTo>
                  <a:pt x="146676" y="340232"/>
                </a:lnTo>
                <a:lnTo>
                  <a:pt x="286131" y="98679"/>
                </a:lnTo>
                <a:lnTo>
                  <a:pt x="310909" y="98679"/>
                </a:lnTo>
                <a:lnTo>
                  <a:pt x="284480" y="0"/>
                </a:lnTo>
                <a:close/>
              </a:path>
              <a:path w="315595" h="439420">
                <a:moveTo>
                  <a:pt x="310909" y="98679"/>
                </a:moveTo>
                <a:lnTo>
                  <a:pt x="286131" y="98679"/>
                </a:lnTo>
                <a:lnTo>
                  <a:pt x="315468" y="115696"/>
                </a:lnTo>
                <a:lnTo>
                  <a:pt x="310909" y="98679"/>
                </a:lnTo>
                <a:close/>
              </a:path>
            </a:pathLst>
          </a:custGeom>
          <a:solidFill>
            <a:srgbClr val="ABCCE4"/>
          </a:solidFill>
        </p:spPr>
        <p:txBody>
          <a:bodyPr wrap="square" lIns="0" tIns="0" rIns="0" bIns="0" rtlCol="0"/>
          <a:lstStyle/>
          <a:p/>
        </p:txBody>
      </p:sp>
      <p:sp>
        <p:nvSpPr>
          <p:cNvPr id="21" name="object 21"/>
          <p:cNvSpPr/>
          <p:nvPr/>
        </p:nvSpPr>
        <p:spPr>
          <a:xfrm>
            <a:off x="3953255" y="2723388"/>
            <a:ext cx="4281170" cy="2496820"/>
          </a:xfrm>
          <a:custGeom>
            <a:rect l="l" t="t" r="r" b="b"/>
            <a:pathLst>
              <a:path w="4281170" h="2496820">
                <a:moveTo>
                  <a:pt x="0" y="2496312"/>
                </a:moveTo>
                <a:lnTo>
                  <a:pt x="4280915" y="2496312"/>
                </a:lnTo>
                <a:lnTo>
                  <a:pt x="4280915" y="0"/>
                </a:lnTo>
                <a:lnTo>
                  <a:pt x="0" y="0"/>
                </a:lnTo>
                <a:lnTo>
                  <a:pt x="0" y="2496312"/>
                </a:lnTo>
                <a:close/>
              </a:path>
            </a:pathLst>
          </a:custGeom>
          <a:ln w="12700">
            <a:solidFill>
              <a:srgbClr val="1B9ED2"/>
            </a:solidFill>
          </a:ln>
        </p:spPr>
        <p:txBody>
          <a:bodyPr wrap="square" lIns="0" tIns="0" rIns="0" bIns="0" rtlCol="0"/>
          <a:lstStyle/>
          <a:p/>
        </p:txBody>
      </p:sp>
      <p:sp>
        <p:nvSpPr>
          <p:cNvPr id="22" name="object 22"/>
          <p:cNvSpPr/>
          <p:nvPr/>
        </p:nvSpPr>
        <p:spPr>
          <a:xfrm>
            <a:off x="3962400" y="2729483"/>
            <a:ext cx="4273550" cy="230504"/>
          </a:xfrm>
          <a:custGeom>
            <a:rect l="l" t="t" r="r" b="b"/>
            <a:pathLst>
              <a:path w="4273550" h="230503">
                <a:moveTo>
                  <a:pt x="0" y="230124"/>
                </a:moveTo>
                <a:lnTo>
                  <a:pt x="4273296" y="230124"/>
                </a:lnTo>
                <a:lnTo>
                  <a:pt x="4273296" y="0"/>
                </a:lnTo>
                <a:lnTo>
                  <a:pt x="0" y="0"/>
                </a:lnTo>
                <a:lnTo>
                  <a:pt x="0" y="230124"/>
                </a:lnTo>
                <a:close/>
              </a:path>
            </a:pathLst>
          </a:custGeom>
          <a:solidFill>
            <a:srgbClr val="1D9ED2"/>
          </a:solidFill>
        </p:spPr>
        <p:txBody>
          <a:bodyPr wrap="square" lIns="0" tIns="0" rIns="0" bIns="0" rtlCol="0"/>
          <a:lstStyle/>
          <a:p/>
        </p:txBody>
      </p:sp>
      <p:sp>
        <p:nvSpPr>
          <p:cNvPr id="23" name="object 23"/>
          <p:cNvSpPr txBox="1"/>
          <p:nvPr/>
        </p:nvSpPr>
        <p:spPr>
          <a:xfrm>
            <a:off x="5403215" y="2751581"/>
            <a:ext cx="1404620"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FFFFFF"/>
                </a:solidFill>
                <a:latin typeface="微软雅黑"/>
                <a:cs typeface="微软雅黑"/>
              </a:rPr>
              <a:t>多层次市场交易体系建设</a:t>
            </a:r>
            <a:endParaRPr sz="1000">
              <a:latin typeface="微软雅黑"/>
              <a:cs typeface="微软雅黑"/>
            </a:endParaRPr>
          </a:p>
        </p:txBody>
      </p:sp>
      <p:sp>
        <p:nvSpPr>
          <p:cNvPr id="24" name="object 24"/>
          <p:cNvSpPr txBox="1"/>
          <p:nvPr/>
        </p:nvSpPr>
        <p:spPr>
          <a:xfrm>
            <a:off x="3962400" y="5660135"/>
            <a:ext cx="4279900" cy="416559"/>
          </a:xfrm>
          <a:prstGeom prst="rect">
            <a:avLst/>
          </a:prstGeom>
          <a:solidFill>
            <a:srgbClr val="F6F6F7"/>
          </a:solidFill>
          <a:ln w="12700">
            <a:solidFill>
              <a:srgbClr val="1B9ED2"/>
            </a:solidFill>
          </a:ln>
        </p:spPr>
        <p:txBody>
          <a:bodyPr vert="horz" wrap="square" lIns="0" tIns="111125" rIns="0" bIns="0" rtlCol="0">
            <a:spAutoFit/>
          </a:bodyPr>
          <a:lstStyle/>
          <a:p>
            <a:pPr marL="2540" algn="ctr">
              <a:lnSpc>
                <a:spcPct val="100000"/>
              </a:lnSpc>
              <a:spcBef>
                <a:spcPts val="875"/>
              </a:spcBef>
            </a:pPr>
            <a:r>
              <a:rPr sz="1200" b="1" spc="-5">
                <a:solidFill>
                  <a:srgbClr val="585858"/>
                </a:solidFill>
                <a:latin typeface="微软雅黑"/>
                <a:cs typeface="微软雅黑"/>
              </a:rPr>
              <a:t>数据流通基础设施</a:t>
            </a:r>
            <a:endParaRPr sz="1200">
              <a:latin typeface="微软雅黑"/>
              <a:cs typeface="微软雅黑"/>
            </a:endParaRPr>
          </a:p>
        </p:txBody>
      </p:sp>
      <p:sp>
        <p:nvSpPr>
          <p:cNvPr id="25" name="object 25"/>
          <p:cNvSpPr txBox="1"/>
          <p:nvPr/>
        </p:nvSpPr>
        <p:spPr>
          <a:xfrm>
            <a:off x="4931664" y="4742688"/>
            <a:ext cx="2315210" cy="350520"/>
          </a:xfrm>
          <a:prstGeom prst="rect">
            <a:avLst/>
          </a:prstGeom>
          <a:solidFill>
            <a:srgbClr val="F6F6F7"/>
          </a:solidFill>
          <a:ln w="12700">
            <a:solidFill>
              <a:srgbClr val="77C5E4"/>
            </a:solidFill>
          </a:ln>
        </p:spPr>
        <p:txBody>
          <a:bodyPr vert="horz" wrap="square" lIns="0" tIns="79375" rIns="0" bIns="0" rtlCol="0">
            <a:spAutoFit/>
          </a:bodyPr>
          <a:lstStyle/>
          <a:p>
            <a:pPr algn="ctr">
              <a:lnSpc>
                <a:spcPct val="100000"/>
              </a:lnSpc>
              <a:spcBef>
                <a:spcPts val="625"/>
              </a:spcBef>
            </a:pPr>
            <a:r>
              <a:rPr sz="1200">
                <a:solidFill>
                  <a:srgbClr val="585858"/>
                </a:solidFill>
                <a:latin typeface="微软雅黑"/>
                <a:cs typeface="微软雅黑"/>
              </a:rPr>
              <a:t>分散交易</a:t>
            </a:r>
            <a:endParaRPr sz="1200">
              <a:latin typeface="微软雅黑"/>
              <a:cs typeface="微软雅黑"/>
            </a:endParaRPr>
          </a:p>
        </p:txBody>
      </p:sp>
      <p:sp>
        <p:nvSpPr>
          <p:cNvPr id="26" name="object 26"/>
          <p:cNvSpPr/>
          <p:nvPr/>
        </p:nvSpPr>
        <p:spPr>
          <a:xfrm>
            <a:off x="4424171" y="4099559"/>
            <a:ext cx="169545" cy="508000"/>
          </a:xfrm>
          <a:custGeom>
            <a:rect l="l" t="t" r="r" b="b"/>
            <a:pathLst>
              <a:path w="169545" h="508000">
                <a:moveTo>
                  <a:pt x="169163" y="422656"/>
                </a:moveTo>
                <a:lnTo>
                  <a:pt x="0" y="422656"/>
                </a:lnTo>
                <a:lnTo>
                  <a:pt x="84581" y="507491"/>
                </a:lnTo>
                <a:lnTo>
                  <a:pt x="169163" y="422656"/>
                </a:lnTo>
                <a:close/>
              </a:path>
              <a:path w="169545" h="508000">
                <a:moveTo>
                  <a:pt x="135381" y="84835"/>
                </a:moveTo>
                <a:lnTo>
                  <a:pt x="33781" y="84835"/>
                </a:lnTo>
                <a:lnTo>
                  <a:pt x="33781" y="422656"/>
                </a:lnTo>
                <a:lnTo>
                  <a:pt x="135381" y="422656"/>
                </a:lnTo>
                <a:lnTo>
                  <a:pt x="135381" y="84835"/>
                </a:lnTo>
                <a:close/>
              </a:path>
              <a:path w="169545" h="508000">
                <a:moveTo>
                  <a:pt x="84581" y="0"/>
                </a:moveTo>
                <a:lnTo>
                  <a:pt x="0" y="84835"/>
                </a:lnTo>
                <a:lnTo>
                  <a:pt x="169163" y="84835"/>
                </a:lnTo>
                <a:lnTo>
                  <a:pt x="84581" y="0"/>
                </a:lnTo>
                <a:close/>
              </a:path>
            </a:pathLst>
          </a:custGeom>
          <a:solidFill>
            <a:srgbClr val="ABCCE4"/>
          </a:solidFill>
        </p:spPr>
        <p:txBody>
          <a:bodyPr wrap="square" lIns="0" tIns="0" rIns="0" bIns="0" rtlCol="0"/>
          <a:lstStyle/>
          <a:p/>
        </p:txBody>
      </p:sp>
      <p:sp>
        <p:nvSpPr>
          <p:cNvPr id="27" name="object 27"/>
          <p:cNvSpPr txBox="1"/>
          <p:nvPr/>
        </p:nvSpPr>
        <p:spPr>
          <a:xfrm>
            <a:off x="4432680" y="3620770"/>
            <a:ext cx="165100" cy="391160"/>
          </a:xfrm>
          <a:prstGeom prst="rect">
            <a:avLst/>
          </a:prstGeom>
        </p:spPr>
        <p:txBody>
          <a:bodyPr vert="horz" wrap="square" lIns="0" tIns="12700" rIns="0" bIns="0" rtlCol="0">
            <a:spAutoFit/>
          </a:bodyPr>
          <a:lstStyle/>
          <a:p>
            <a:pPr marR="5080">
              <a:lnSpc>
                <a:spcPct val="100000"/>
              </a:lnSpc>
              <a:spcBef>
                <a:spcPts val="100"/>
              </a:spcBef>
            </a:pPr>
            <a:r>
              <a:rPr sz="1200" b="1">
                <a:solidFill>
                  <a:srgbClr val="1D9ED2"/>
                </a:solidFill>
                <a:latin typeface="微软雅黑"/>
                <a:cs typeface="微软雅黑"/>
              </a:rPr>
              <a:t>场 内</a:t>
            </a:r>
            <a:endParaRPr sz="1200">
              <a:latin typeface="微软雅黑"/>
              <a:cs typeface="微软雅黑"/>
            </a:endParaRPr>
          </a:p>
        </p:txBody>
      </p:sp>
      <p:sp>
        <p:nvSpPr>
          <p:cNvPr id="28" name="object 28"/>
          <p:cNvSpPr txBox="1"/>
          <p:nvPr/>
        </p:nvSpPr>
        <p:spPr>
          <a:xfrm>
            <a:off x="4431791" y="4680330"/>
            <a:ext cx="165100" cy="391160"/>
          </a:xfrm>
          <a:prstGeom prst="rect">
            <a:avLst/>
          </a:prstGeom>
        </p:spPr>
        <p:txBody>
          <a:bodyPr vert="horz" wrap="square" lIns="0" tIns="12700" rIns="0" bIns="0" rtlCol="0">
            <a:spAutoFit/>
          </a:bodyPr>
          <a:lstStyle/>
          <a:p>
            <a:pPr marR="5080">
              <a:lnSpc>
                <a:spcPct val="100000"/>
              </a:lnSpc>
              <a:spcBef>
                <a:spcPts val="100"/>
              </a:spcBef>
            </a:pPr>
            <a:r>
              <a:rPr sz="1200" b="1">
                <a:solidFill>
                  <a:srgbClr val="1D9ED2"/>
                </a:solidFill>
                <a:latin typeface="微软雅黑"/>
                <a:cs typeface="微软雅黑"/>
              </a:rPr>
              <a:t>场 外</a:t>
            </a:r>
            <a:endParaRPr sz="1200">
              <a:latin typeface="微软雅黑"/>
              <a:cs typeface="微软雅黑"/>
            </a:endParaRPr>
          </a:p>
        </p:txBody>
      </p:sp>
      <p:sp>
        <p:nvSpPr>
          <p:cNvPr id="29" name="object 29"/>
          <p:cNvSpPr/>
          <p:nvPr/>
        </p:nvSpPr>
        <p:spPr>
          <a:xfrm>
            <a:off x="4856988" y="5219700"/>
            <a:ext cx="335280" cy="441959"/>
          </a:xfrm>
          <a:custGeom>
            <a:rect l="l" t="t" r="r" b="b"/>
            <a:pathLst>
              <a:path w="335279" h="441959">
                <a:moveTo>
                  <a:pt x="251460" y="167640"/>
                </a:moveTo>
                <a:lnTo>
                  <a:pt x="83820" y="167640"/>
                </a:lnTo>
                <a:lnTo>
                  <a:pt x="83820" y="441959"/>
                </a:lnTo>
                <a:lnTo>
                  <a:pt x="251460" y="441959"/>
                </a:lnTo>
                <a:lnTo>
                  <a:pt x="251460" y="167640"/>
                </a:lnTo>
                <a:close/>
              </a:path>
              <a:path w="335279" h="441959">
                <a:moveTo>
                  <a:pt x="167639" y="0"/>
                </a:moveTo>
                <a:lnTo>
                  <a:pt x="0" y="167640"/>
                </a:lnTo>
                <a:lnTo>
                  <a:pt x="335279" y="167640"/>
                </a:lnTo>
                <a:lnTo>
                  <a:pt x="167639" y="0"/>
                </a:lnTo>
                <a:close/>
              </a:path>
            </a:pathLst>
          </a:custGeom>
          <a:solidFill>
            <a:srgbClr val="1D9ED2"/>
          </a:solidFill>
        </p:spPr>
        <p:txBody>
          <a:bodyPr wrap="square" lIns="0" tIns="0" rIns="0" bIns="0" rtlCol="0"/>
          <a:lstStyle/>
          <a:p/>
        </p:txBody>
      </p:sp>
      <p:sp>
        <p:nvSpPr>
          <p:cNvPr id="30" name="object 30"/>
          <p:cNvSpPr/>
          <p:nvPr/>
        </p:nvSpPr>
        <p:spPr>
          <a:xfrm>
            <a:off x="5937503" y="5218176"/>
            <a:ext cx="335280" cy="443865"/>
          </a:xfrm>
          <a:custGeom>
            <a:rect l="l" t="t" r="r" b="b"/>
            <a:pathLst>
              <a:path w="335279" h="443864">
                <a:moveTo>
                  <a:pt x="251460" y="167640"/>
                </a:moveTo>
                <a:lnTo>
                  <a:pt x="83820" y="167640"/>
                </a:lnTo>
                <a:lnTo>
                  <a:pt x="83820" y="443484"/>
                </a:lnTo>
                <a:lnTo>
                  <a:pt x="251460" y="443484"/>
                </a:lnTo>
                <a:lnTo>
                  <a:pt x="251460" y="167640"/>
                </a:lnTo>
                <a:close/>
              </a:path>
              <a:path w="335279" h="443864">
                <a:moveTo>
                  <a:pt x="167640" y="0"/>
                </a:moveTo>
                <a:lnTo>
                  <a:pt x="0" y="167640"/>
                </a:lnTo>
                <a:lnTo>
                  <a:pt x="335280" y="167640"/>
                </a:lnTo>
                <a:lnTo>
                  <a:pt x="167640" y="0"/>
                </a:lnTo>
                <a:close/>
              </a:path>
            </a:pathLst>
          </a:custGeom>
          <a:solidFill>
            <a:srgbClr val="1D9ED2"/>
          </a:solidFill>
        </p:spPr>
        <p:txBody>
          <a:bodyPr wrap="square" lIns="0" tIns="0" rIns="0" bIns="0" rtlCol="0"/>
          <a:lstStyle/>
          <a:p/>
        </p:txBody>
      </p:sp>
      <p:sp>
        <p:nvSpPr>
          <p:cNvPr id="31" name="object 31"/>
          <p:cNvSpPr/>
          <p:nvPr/>
        </p:nvSpPr>
        <p:spPr>
          <a:xfrm>
            <a:off x="7100316" y="5219700"/>
            <a:ext cx="335280" cy="441959"/>
          </a:xfrm>
          <a:custGeom>
            <a:rect l="l" t="t" r="r" b="b"/>
            <a:pathLst>
              <a:path w="335279" h="441959">
                <a:moveTo>
                  <a:pt x="251459" y="167640"/>
                </a:moveTo>
                <a:lnTo>
                  <a:pt x="83819" y="167640"/>
                </a:lnTo>
                <a:lnTo>
                  <a:pt x="83819" y="441959"/>
                </a:lnTo>
                <a:lnTo>
                  <a:pt x="251459" y="441959"/>
                </a:lnTo>
                <a:lnTo>
                  <a:pt x="251459" y="167640"/>
                </a:lnTo>
                <a:close/>
              </a:path>
              <a:path w="335279" h="441959">
                <a:moveTo>
                  <a:pt x="167639" y="0"/>
                </a:moveTo>
                <a:lnTo>
                  <a:pt x="0" y="167640"/>
                </a:lnTo>
                <a:lnTo>
                  <a:pt x="335279" y="167640"/>
                </a:lnTo>
                <a:lnTo>
                  <a:pt x="167639" y="0"/>
                </a:lnTo>
                <a:close/>
              </a:path>
            </a:pathLst>
          </a:custGeom>
          <a:solidFill>
            <a:srgbClr val="1D9ED2"/>
          </a:solidFill>
        </p:spPr>
        <p:txBody>
          <a:bodyPr wrap="square" lIns="0" tIns="0" rIns="0" bIns="0" rtlCol="0"/>
          <a:lstStyle/>
          <a:p/>
        </p:txBody>
      </p:sp>
      <p:sp>
        <p:nvSpPr>
          <p:cNvPr id="32" name="object 32"/>
          <p:cNvSpPr txBox="1"/>
          <p:nvPr/>
        </p:nvSpPr>
        <p:spPr>
          <a:xfrm>
            <a:off x="3683253" y="2650617"/>
            <a:ext cx="165100" cy="3430270"/>
          </a:xfrm>
          <a:prstGeom prst="rect">
            <a:avLst/>
          </a:prstGeom>
        </p:spPr>
        <p:txBody>
          <a:bodyPr vert="horz" wrap="square" lIns="0" tIns="12700" rIns="0" bIns="0" rtlCol="0">
            <a:spAutoFit/>
          </a:bodyPr>
          <a:lstStyle/>
          <a:p>
            <a:pPr marR="5080" algn="just">
              <a:lnSpc>
                <a:spcPct val="143200"/>
              </a:lnSpc>
              <a:spcBef>
                <a:spcPts val="100"/>
              </a:spcBef>
            </a:pPr>
            <a:r>
              <a:rPr sz="1200" b="1">
                <a:solidFill>
                  <a:srgbClr val="1D9ED2"/>
                </a:solidFill>
                <a:latin typeface="微软雅黑"/>
                <a:cs typeface="微软雅黑"/>
              </a:rPr>
              <a:t>构 建 规 范 高 效 的 数 据 交 易 场 所</a:t>
            </a:r>
            <a:endParaRPr sz="1200">
              <a:latin typeface="微软雅黑"/>
              <a:cs typeface="微软雅黑"/>
            </a:endParaRPr>
          </a:p>
        </p:txBody>
      </p:sp>
      <p:sp>
        <p:nvSpPr>
          <p:cNvPr id="33" name="object 33"/>
          <p:cNvSpPr/>
          <p:nvPr/>
        </p:nvSpPr>
        <p:spPr>
          <a:xfrm>
            <a:off x="8478011" y="2604516"/>
            <a:ext cx="3296920" cy="3656329"/>
          </a:xfrm>
          <a:custGeom>
            <a:rect l="l" t="t" r="r" b="b"/>
            <a:pathLst>
              <a:path w="3296920" h="3656329">
                <a:moveTo>
                  <a:pt x="0" y="3656076"/>
                </a:moveTo>
                <a:lnTo>
                  <a:pt x="3296411" y="3656076"/>
                </a:lnTo>
                <a:lnTo>
                  <a:pt x="3296411" y="0"/>
                </a:lnTo>
                <a:lnTo>
                  <a:pt x="0" y="0"/>
                </a:lnTo>
                <a:lnTo>
                  <a:pt x="0" y="3656076"/>
                </a:lnTo>
                <a:close/>
              </a:path>
            </a:pathLst>
          </a:custGeom>
          <a:solidFill>
            <a:srgbClr val="F6F6F7"/>
          </a:solidFill>
        </p:spPr>
        <p:txBody>
          <a:bodyPr wrap="square" lIns="0" tIns="0" rIns="0" bIns="0" rtlCol="0"/>
          <a:lstStyle/>
          <a:p/>
        </p:txBody>
      </p:sp>
      <p:sp>
        <p:nvSpPr>
          <p:cNvPr id="34" name="object 34"/>
          <p:cNvSpPr/>
          <p:nvPr/>
        </p:nvSpPr>
        <p:spPr>
          <a:xfrm>
            <a:off x="8857488" y="2720339"/>
            <a:ext cx="2818130" cy="3507104"/>
          </a:xfrm>
          <a:custGeom>
            <a:rect l="l" t="t" r="r" b="b"/>
            <a:pathLst>
              <a:path w="2818129" h="3507104">
                <a:moveTo>
                  <a:pt x="0" y="3506724"/>
                </a:moveTo>
                <a:lnTo>
                  <a:pt x="2817876" y="3506724"/>
                </a:lnTo>
                <a:lnTo>
                  <a:pt x="2817876" y="0"/>
                </a:lnTo>
                <a:lnTo>
                  <a:pt x="0" y="0"/>
                </a:lnTo>
                <a:lnTo>
                  <a:pt x="0" y="3506724"/>
                </a:lnTo>
                <a:close/>
              </a:path>
            </a:pathLst>
          </a:custGeom>
          <a:ln w="12700">
            <a:solidFill>
              <a:srgbClr val="1B9ED2"/>
            </a:solidFill>
          </a:ln>
        </p:spPr>
        <p:txBody>
          <a:bodyPr wrap="square" lIns="0" tIns="0" rIns="0" bIns="0" rtlCol="0"/>
          <a:lstStyle/>
          <a:p/>
        </p:txBody>
      </p:sp>
      <p:sp>
        <p:nvSpPr>
          <p:cNvPr id="35" name="object 35"/>
          <p:cNvSpPr/>
          <p:nvPr/>
        </p:nvSpPr>
        <p:spPr>
          <a:xfrm>
            <a:off x="8862059" y="2726435"/>
            <a:ext cx="2814955" cy="216535"/>
          </a:xfrm>
          <a:custGeom>
            <a:rect l="l" t="t" r="r" b="b"/>
            <a:pathLst>
              <a:path w="2814954" h="216535">
                <a:moveTo>
                  <a:pt x="0" y="216408"/>
                </a:moveTo>
                <a:lnTo>
                  <a:pt x="2814828" y="216408"/>
                </a:lnTo>
                <a:lnTo>
                  <a:pt x="2814828" y="0"/>
                </a:lnTo>
                <a:lnTo>
                  <a:pt x="0" y="0"/>
                </a:lnTo>
                <a:lnTo>
                  <a:pt x="0" y="216408"/>
                </a:lnTo>
                <a:close/>
              </a:path>
            </a:pathLst>
          </a:custGeom>
          <a:solidFill>
            <a:srgbClr val="1D9ED2"/>
          </a:solidFill>
        </p:spPr>
        <p:txBody>
          <a:bodyPr wrap="square" lIns="0" tIns="0" rIns="0" bIns="0" rtlCol="0"/>
          <a:lstStyle/>
          <a:p/>
        </p:txBody>
      </p:sp>
      <p:sp>
        <p:nvSpPr>
          <p:cNvPr id="36" name="object 36"/>
          <p:cNvSpPr txBox="1"/>
          <p:nvPr/>
        </p:nvSpPr>
        <p:spPr>
          <a:xfrm>
            <a:off x="9765156" y="2741802"/>
            <a:ext cx="1024890"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FFFFFF"/>
                </a:solidFill>
                <a:latin typeface="微软雅黑"/>
                <a:cs typeface="微软雅黑"/>
              </a:rPr>
              <a:t>重点培育两类主体</a:t>
            </a:r>
            <a:endParaRPr sz="1000">
              <a:latin typeface="微软雅黑"/>
              <a:cs typeface="微软雅黑"/>
            </a:endParaRPr>
          </a:p>
        </p:txBody>
      </p:sp>
      <p:sp>
        <p:nvSpPr>
          <p:cNvPr id="37" name="object 37"/>
          <p:cNvSpPr txBox="1"/>
          <p:nvPr/>
        </p:nvSpPr>
        <p:spPr>
          <a:xfrm>
            <a:off x="8606663" y="2684221"/>
            <a:ext cx="165100" cy="3559810"/>
          </a:xfrm>
          <a:prstGeom prst="rect">
            <a:avLst/>
          </a:prstGeom>
        </p:spPr>
        <p:txBody>
          <a:bodyPr vert="horz" wrap="square" lIns="0" tIns="12065" rIns="0" bIns="0" rtlCol="0">
            <a:spAutoFit/>
          </a:bodyPr>
          <a:lstStyle/>
          <a:p>
            <a:pPr marR="5080" algn="just">
              <a:lnSpc>
                <a:spcPct val="128899"/>
              </a:lnSpc>
              <a:spcBef>
                <a:spcPts val="95"/>
              </a:spcBef>
            </a:pPr>
            <a:r>
              <a:rPr sz="1200" b="1">
                <a:solidFill>
                  <a:srgbClr val="1D9ED2"/>
                </a:solidFill>
                <a:latin typeface="微软雅黑"/>
                <a:cs typeface="微软雅黑"/>
              </a:rPr>
              <a:t>培 育 数 据 要 素 流 通 和 交 易 服 务 生 态</a:t>
            </a:r>
            <a:endParaRPr sz="1200">
              <a:latin typeface="微软雅黑"/>
              <a:cs typeface="微软雅黑"/>
            </a:endParaRPr>
          </a:p>
        </p:txBody>
      </p:sp>
      <p:sp>
        <p:nvSpPr>
          <p:cNvPr id="38" name="object 38"/>
          <p:cNvSpPr/>
          <p:nvPr/>
        </p:nvSpPr>
        <p:spPr>
          <a:xfrm>
            <a:off x="8955023" y="3546347"/>
            <a:ext cx="1309370" cy="2141220"/>
          </a:xfrm>
          <a:custGeom>
            <a:rect l="l" t="t" r="r" b="b"/>
            <a:pathLst>
              <a:path w="1309370" h="2141220">
                <a:moveTo>
                  <a:pt x="1309116" y="0"/>
                </a:moveTo>
                <a:lnTo>
                  <a:pt x="218185" y="0"/>
                </a:lnTo>
                <a:lnTo>
                  <a:pt x="168150" y="5761"/>
                </a:lnTo>
                <a:lnTo>
                  <a:pt x="122223" y="22172"/>
                </a:lnTo>
                <a:lnTo>
                  <a:pt x="81712" y="47926"/>
                </a:lnTo>
                <a:lnTo>
                  <a:pt x="47926" y="81712"/>
                </a:lnTo>
                <a:lnTo>
                  <a:pt x="22172" y="122223"/>
                </a:lnTo>
                <a:lnTo>
                  <a:pt x="5761" y="168150"/>
                </a:lnTo>
                <a:lnTo>
                  <a:pt x="0" y="218185"/>
                </a:lnTo>
                <a:lnTo>
                  <a:pt x="0" y="1923033"/>
                </a:lnTo>
                <a:lnTo>
                  <a:pt x="5761" y="1973057"/>
                </a:lnTo>
                <a:lnTo>
                  <a:pt x="22172" y="2018979"/>
                </a:lnTo>
                <a:lnTo>
                  <a:pt x="47926" y="2059491"/>
                </a:lnTo>
                <a:lnTo>
                  <a:pt x="81712" y="2093281"/>
                </a:lnTo>
                <a:lnTo>
                  <a:pt x="122223" y="2119040"/>
                </a:lnTo>
                <a:lnTo>
                  <a:pt x="168150" y="2135456"/>
                </a:lnTo>
                <a:lnTo>
                  <a:pt x="218185" y="2141220"/>
                </a:lnTo>
                <a:lnTo>
                  <a:pt x="1309116" y="2141220"/>
                </a:lnTo>
                <a:lnTo>
                  <a:pt x="1309116" y="0"/>
                </a:lnTo>
                <a:close/>
              </a:path>
            </a:pathLst>
          </a:custGeom>
          <a:solidFill>
            <a:srgbClr val="CFECF8"/>
          </a:solidFill>
        </p:spPr>
        <p:txBody>
          <a:bodyPr wrap="square" lIns="0" tIns="0" rIns="0" bIns="0" rtlCol="0"/>
          <a:lstStyle/>
          <a:p/>
        </p:txBody>
      </p:sp>
      <p:sp>
        <p:nvSpPr>
          <p:cNvPr id="39" name="object 39"/>
          <p:cNvSpPr/>
          <p:nvPr/>
        </p:nvSpPr>
        <p:spPr>
          <a:xfrm>
            <a:off x="8955023" y="3546347"/>
            <a:ext cx="1309370" cy="2141220"/>
          </a:xfrm>
          <a:custGeom>
            <a:rect l="l" t="t" r="r" b="b"/>
            <a:pathLst>
              <a:path w="1309370" h="2141220">
                <a:moveTo>
                  <a:pt x="0" y="1923033"/>
                </a:moveTo>
                <a:lnTo>
                  <a:pt x="0" y="218185"/>
                </a:lnTo>
                <a:lnTo>
                  <a:pt x="5761" y="168150"/>
                </a:lnTo>
                <a:lnTo>
                  <a:pt x="22172" y="122223"/>
                </a:lnTo>
                <a:lnTo>
                  <a:pt x="47926" y="81712"/>
                </a:lnTo>
                <a:lnTo>
                  <a:pt x="81712" y="47926"/>
                </a:lnTo>
                <a:lnTo>
                  <a:pt x="122223" y="22172"/>
                </a:lnTo>
                <a:lnTo>
                  <a:pt x="168150" y="5761"/>
                </a:lnTo>
                <a:lnTo>
                  <a:pt x="218185" y="0"/>
                </a:lnTo>
                <a:lnTo>
                  <a:pt x="1309116" y="0"/>
                </a:lnTo>
                <a:lnTo>
                  <a:pt x="1309116" y="2141220"/>
                </a:lnTo>
                <a:lnTo>
                  <a:pt x="218185" y="2141220"/>
                </a:lnTo>
                <a:lnTo>
                  <a:pt x="168150" y="2135456"/>
                </a:lnTo>
                <a:lnTo>
                  <a:pt x="122223" y="2119040"/>
                </a:lnTo>
                <a:lnTo>
                  <a:pt x="81712" y="2093281"/>
                </a:lnTo>
                <a:lnTo>
                  <a:pt x="47926" y="2059491"/>
                </a:lnTo>
                <a:lnTo>
                  <a:pt x="22172" y="2018979"/>
                </a:lnTo>
                <a:lnTo>
                  <a:pt x="5761" y="1973057"/>
                </a:lnTo>
                <a:lnTo>
                  <a:pt x="0" y="1923033"/>
                </a:lnTo>
                <a:close/>
              </a:path>
            </a:pathLst>
          </a:custGeom>
          <a:ln w="12700">
            <a:solidFill>
              <a:srgbClr val="FFFFFF"/>
            </a:solidFill>
          </a:ln>
        </p:spPr>
        <p:txBody>
          <a:bodyPr wrap="square" lIns="0" tIns="0" rIns="0" bIns="0" rtlCol="0"/>
          <a:lstStyle/>
          <a:p/>
        </p:txBody>
      </p:sp>
      <p:sp>
        <p:nvSpPr>
          <p:cNvPr id="40" name="object 40"/>
          <p:cNvSpPr txBox="1"/>
          <p:nvPr/>
        </p:nvSpPr>
        <p:spPr>
          <a:xfrm>
            <a:off x="9030969" y="3694303"/>
            <a:ext cx="1214120" cy="1129030"/>
          </a:xfrm>
          <a:prstGeom prst="rect">
            <a:avLst/>
          </a:prstGeom>
        </p:spPr>
        <p:txBody>
          <a:bodyPr vert="horz" wrap="square" lIns="0" tIns="12700" rIns="0" bIns="0" rtlCol="0">
            <a:spAutoFit/>
          </a:bodyPr>
          <a:lstStyle/>
          <a:p>
            <a:pPr marR="74930" algn="ctr">
              <a:lnSpc>
                <a:spcPct val="100000"/>
              </a:lnSpc>
              <a:spcBef>
                <a:spcPts val="100"/>
              </a:spcBef>
            </a:pPr>
            <a:r>
              <a:rPr sz="1200" b="1">
                <a:solidFill>
                  <a:srgbClr val="585858"/>
                </a:solidFill>
                <a:latin typeface="微软雅黑"/>
                <a:cs typeface="微软雅黑"/>
              </a:rPr>
              <a:t>数据商</a:t>
            </a:r>
            <a:endParaRPr sz="1200">
              <a:latin typeface="微软雅黑"/>
              <a:cs typeface="微软雅黑"/>
            </a:endParaRPr>
          </a:p>
          <a:p>
            <a:pPr marR="5080" algn="ctr">
              <a:lnSpc>
                <a:spcPct val="128899"/>
              </a:lnSpc>
              <a:spcBef>
                <a:spcPts val="745"/>
              </a:spcBef>
            </a:pPr>
            <a:r>
              <a:rPr sz="1050" spc="5">
                <a:solidFill>
                  <a:srgbClr val="585858"/>
                </a:solidFill>
                <a:latin typeface="微软雅黑"/>
                <a:cs typeface="微软雅黑"/>
              </a:rPr>
              <a:t>提</a:t>
            </a:r>
            <a:r>
              <a:rPr sz="1050" spc="-10">
                <a:solidFill>
                  <a:srgbClr val="585858"/>
                </a:solidFill>
                <a:latin typeface="微软雅黑"/>
                <a:cs typeface="微软雅黑"/>
              </a:rPr>
              <a:t>供</a:t>
            </a:r>
            <a:r>
              <a:rPr sz="1050" spc="5">
                <a:solidFill>
                  <a:srgbClr val="585858"/>
                </a:solidFill>
                <a:latin typeface="微软雅黑"/>
                <a:cs typeface="微软雅黑"/>
              </a:rPr>
              <a:t>数</a:t>
            </a:r>
            <a:r>
              <a:rPr sz="1050" spc="-10">
                <a:solidFill>
                  <a:srgbClr val="585858"/>
                </a:solidFill>
                <a:latin typeface="微软雅黑"/>
                <a:cs typeface="微软雅黑"/>
              </a:rPr>
              <a:t>据</a:t>
            </a:r>
            <a:r>
              <a:rPr sz="1050" spc="5">
                <a:solidFill>
                  <a:srgbClr val="585858"/>
                </a:solidFill>
                <a:latin typeface="微软雅黑"/>
                <a:cs typeface="微软雅黑"/>
              </a:rPr>
              <a:t>产</a:t>
            </a:r>
            <a:r>
              <a:rPr sz="1050" spc="-10">
                <a:solidFill>
                  <a:srgbClr val="585858"/>
                </a:solidFill>
                <a:latin typeface="微软雅黑"/>
                <a:cs typeface="微软雅黑"/>
              </a:rPr>
              <a:t>品</a:t>
            </a:r>
            <a:r>
              <a:rPr sz="1050" spc="5">
                <a:solidFill>
                  <a:srgbClr val="585858"/>
                </a:solidFill>
                <a:latin typeface="微软雅黑"/>
                <a:cs typeface="微软雅黑"/>
              </a:rPr>
              <a:t>开</a:t>
            </a:r>
            <a:r>
              <a:rPr sz="1050" spc="-10">
                <a:solidFill>
                  <a:srgbClr val="585858"/>
                </a:solidFill>
                <a:latin typeface="微软雅黑"/>
                <a:cs typeface="微软雅黑"/>
              </a:rPr>
              <a:t>发</a:t>
            </a:r>
            <a:r>
              <a:rPr sz="1050">
                <a:solidFill>
                  <a:srgbClr val="585858"/>
                </a:solidFill>
                <a:latin typeface="微软雅黑"/>
                <a:cs typeface="微软雅黑"/>
              </a:rPr>
              <a:t>、 发</a:t>
            </a:r>
            <a:r>
              <a:rPr sz="1050" spc="-10">
                <a:solidFill>
                  <a:srgbClr val="585858"/>
                </a:solidFill>
                <a:latin typeface="微软雅黑"/>
                <a:cs typeface="微软雅黑"/>
              </a:rPr>
              <a:t>布</a:t>
            </a:r>
            <a:r>
              <a:rPr sz="1050" spc="5">
                <a:solidFill>
                  <a:srgbClr val="585858"/>
                </a:solidFill>
                <a:latin typeface="微软雅黑"/>
                <a:cs typeface="微软雅黑"/>
              </a:rPr>
              <a:t>、</a:t>
            </a:r>
            <a:r>
              <a:rPr sz="1050" spc="-10">
                <a:solidFill>
                  <a:srgbClr val="585858"/>
                </a:solidFill>
                <a:latin typeface="微软雅黑"/>
                <a:cs typeface="微软雅黑"/>
              </a:rPr>
              <a:t>承</a:t>
            </a:r>
            <a:r>
              <a:rPr sz="1050" spc="5">
                <a:solidFill>
                  <a:srgbClr val="585858"/>
                </a:solidFill>
                <a:latin typeface="微软雅黑"/>
                <a:cs typeface="微软雅黑"/>
              </a:rPr>
              <a:t>销</a:t>
            </a:r>
            <a:r>
              <a:rPr sz="1050" spc="-10">
                <a:solidFill>
                  <a:srgbClr val="585858"/>
                </a:solidFill>
                <a:latin typeface="微软雅黑"/>
                <a:cs typeface="微软雅黑"/>
              </a:rPr>
              <a:t>等</a:t>
            </a:r>
            <a:r>
              <a:rPr sz="1050" spc="5">
                <a:solidFill>
                  <a:srgbClr val="585858"/>
                </a:solidFill>
                <a:latin typeface="微软雅黑"/>
                <a:cs typeface="微软雅黑"/>
              </a:rPr>
              <a:t>服</a:t>
            </a:r>
            <a:r>
              <a:rPr sz="1050" spc="-10">
                <a:solidFill>
                  <a:srgbClr val="585858"/>
                </a:solidFill>
                <a:latin typeface="微软雅黑"/>
                <a:cs typeface="微软雅黑"/>
              </a:rPr>
              <a:t>务</a:t>
            </a:r>
            <a:r>
              <a:rPr sz="1050">
                <a:solidFill>
                  <a:srgbClr val="585858"/>
                </a:solidFill>
                <a:latin typeface="微软雅黑"/>
                <a:cs typeface="微软雅黑"/>
              </a:rPr>
              <a:t>， </a:t>
            </a:r>
            <a:r>
              <a:rPr sz="1050" spc="5">
                <a:solidFill>
                  <a:srgbClr val="585858"/>
                </a:solidFill>
                <a:latin typeface="微软雅黑"/>
                <a:cs typeface="微软雅黑"/>
              </a:rPr>
              <a:t>提高数据交易</a:t>
            </a:r>
            <a:r>
              <a:rPr sz="1050" spc="-10">
                <a:solidFill>
                  <a:srgbClr val="585858"/>
                </a:solidFill>
                <a:latin typeface="微软雅黑"/>
                <a:cs typeface="微软雅黑"/>
              </a:rPr>
              <a:t>质</a:t>
            </a:r>
            <a:r>
              <a:rPr sz="1050" spc="5">
                <a:solidFill>
                  <a:srgbClr val="585858"/>
                </a:solidFill>
                <a:latin typeface="微软雅黑"/>
                <a:cs typeface="微软雅黑"/>
              </a:rPr>
              <a:t>量 和效率</a:t>
            </a:r>
            <a:endParaRPr sz="1050">
              <a:latin typeface="微软雅黑"/>
              <a:cs typeface="微软雅黑"/>
            </a:endParaRPr>
          </a:p>
        </p:txBody>
      </p:sp>
      <p:sp>
        <p:nvSpPr>
          <p:cNvPr id="41" name="object 41"/>
          <p:cNvSpPr/>
          <p:nvPr/>
        </p:nvSpPr>
        <p:spPr>
          <a:xfrm>
            <a:off x="10346435" y="3546347"/>
            <a:ext cx="1262380" cy="2141220"/>
          </a:xfrm>
          <a:custGeom>
            <a:rect l="l" t="t" r="r" b="b"/>
            <a:pathLst>
              <a:path w="1262379" h="2141220">
                <a:moveTo>
                  <a:pt x="1051560" y="0"/>
                </a:moveTo>
                <a:lnTo>
                  <a:pt x="0" y="0"/>
                </a:lnTo>
                <a:lnTo>
                  <a:pt x="0" y="2141220"/>
                </a:lnTo>
                <a:lnTo>
                  <a:pt x="1051560" y="2141220"/>
                </a:lnTo>
                <a:lnTo>
                  <a:pt x="1099759" y="2135664"/>
                </a:lnTo>
                <a:lnTo>
                  <a:pt x="1144017" y="2119839"/>
                </a:lnTo>
                <a:lnTo>
                  <a:pt x="1183068" y="2095009"/>
                </a:lnTo>
                <a:lnTo>
                  <a:pt x="1215645" y="2062437"/>
                </a:lnTo>
                <a:lnTo>
                  <a:pt x="1240482" y="2023387"/>
                </a:lnTo>
                <a:lnTo>
                  <a:pt x="1256313" y="1979123"/>
                </a:lnTo>
                <a:lnTo>
                  <a:pt x="1261872" y="1930908"/>
                </a:lnTo>
                <a:lnTo>
                  <a:pt x="1261872" y="210312"/>
                </a:lnTo>
                <a:lnTo>
                  <a:pt x="1256313" y="162112"/>
                </a:lnTo>
                <a:lnTo>
                  <a:pt x="1240482" y="117854"/>
                </a:lnTo>
                <a:lnTo>
                  <a:pt x="1215645" y="78803"/>
                </a:lnTo>
                <a:lnTo>
                  <a:pt x="1183068" y="46226"/>
                </a:lnTo>
                <a:lnTo>
                  <a:pt x="1144017" y="21389"/>
                </a:lnTo>
                <a:lnTo>
                  <a:pt x="1099759" y="5558"/>
                </a:lnTo>
                <a:lnTo>
                  <a:pt x="1051560" y="0"/>
                </a:lnTo>
                <a:close/>
              </a:path>
            </a:pathLst>
          </a:custGeom>
          <a:solidFill>
            <a:srgbClr val="CFECF8"/>
          </a:solidFill>
        </p:spPr>
        <p:txBody>
          <a:bodyPr wrap="square" lIns="0" tIns="0" rIns="0" bIns="0" rtlCol="0"/>
          <a:lstStyle/>
          <a:p/>
        </p:txBody>
      </p:sp>
      <p:sp>
        <p:nvSpPr>
          <p:cNvPr id="42" name="object 42"/>
          <p:cNvSpPr/>
          <p:nvPr/>
        </p:nvSpPr>
        <p:spPr>
          <a:xfrm>
            <a:off x="10346435" y="3546347"/>
            <a:ext cx="1262380" cy="2141220"/>
          </a:xfrm>
          <a:custGeom>
            <a:rect l="l" t="t" r="r" b="b"/>
            <a:pathLst>
              <a:path w="1262379" h="2141220">
                <a:moveTo>
                  <a:pt x="1261872" y="210312"/>
                </a:moveTo>
                <a:lnTo>
                  <a:pt x="1261872" y="1930908"/>
                </a:lnTo>
                <a:lnTo>
                  <a:pt x="1256313" y="1979123"/>
                </a:lnTo>
                <a:lnTo>
                  <a:pt x="1240482" y="2023387"/>
                </a:lnTo>
                <a:lnTo>
                  <a:pt x="1215645" y="2062437"/>
                </a:lnTo>
                <a:lnTo>
                  <a:pt x="1183068" y="2095009"/>
                </a:lnTo>
                <a:lnTo>
                  <a:pt x="1144017" y="2119839"/>
                </a:lnTo>
                <a:lnTo>
                  <a:pt x="1099759" y="2135664"/>
                </a:lnTo>
                <a:lnTo>
                  <a:pt x="1051560" y="2141220"/>
                </a:lnTo>
                <a:lnTo>
                  <a:pt x="0" y="2141220"/>
                </a:lnTo>
                <a:lnTo>
                  <a:pt x="0" y="0"/>
                </a:lnTo>
                <a:lnTo>
                  <a:pt x="1051560" y="0"/>
                </a:lnTo>
                <a:lnTo>
                  <a:pt x="1099759" y="5558"/>
                </a:lnTo>
                <a:lnTo>
                  <a:pt x="1144017" y="21389"/>
                </a:lnTo>
                <a:lnTo>
                  <a:pt x="1183068" y="46226"/>
                </a:lnTo>
                <a:lnTo>
                  <a:pt x="1215645" y="78803"/>
                </a:lnTo>
                <a:lnTo>
                  <a:pt x="1240482" y="117854"/>
                </a:lnTo>
                <a:lnTo>
                  <a:pt x="1256313" y="162112"/>
                </a:lnTo>
                <a:lnTo>
                  <a:pt x="1261872" y="210312"/>
                </a:lnTo>
                <a:close/>
              </a:path>
            </a:pathLst>
          </a:custGeom>
          <a:ln w="12699">
            <a:solidFill>
              <a:srgbClr val="FFFFFF"/>
            </a:solidFill>
          </a:ln>
        </p:spPr>
        <p:txBody>
          <a:bodyPr wrap="square" lIns="0" tIns="0" rIns="0" bIns="0" rtlCol="0"/>
          <a:lstStyle/>
          <a:p/>
        </p:txBody>
      </p:sp>
      <p:sp>
        <p:nvSpPr>
          <p:cNvPr id="43" name="object 43"/>
          <p:cNvSpPr txBox="1"/>
          <p:nvPr/>
        </p:nvSpPr>
        <p:spPr>
          <a:xfrm>
            <a:off x="10423525" y="3692144"/>
            <a:ext cx="1084580" cy="1129030"/>
          </a:xfrm>
          <a:prstGeom prst="rect">
            <a:avLst/>
          </a:prstGeom>
        </p:spPr>
        <p:txBody>
          <a:bodyPr vert="horz" wrap="square" lIns="0" tIns="12700" rIns="0" bIns="0" rtlCol="0">
            <a:spAutoFit/>
          </a:bodyPr>
          <a:lstStyle/>
          <a:p>
            <a:pPr marR="6350" algn="ctr">
              <a:lnSpc>
                <a:spcPct val="100000"/>
              </a:lnSpc>
              <a:spcBef>
                <a:spcPts val="100"/>
              </a:spcBef>
            </a:pPr>
            <a:r>
              <a:rPr sz="1200" b="1">
                <a:solidFill>
                  <a:srgbClr val="585858"/>
                </a:solidFill>
                <a:latin typeface="微软雅黑"/>
                <a:cs typeface="微软雅黑"/>
              </a:rPr>
              <a:t>第三方服务机构</a:t>
            </a:r>
            <a:endParaRPr sz="1200">
              <a:latin typeface="微软雅黑"/>
              <a:cs typeface="微软雅黑"/>
            </a:endParaRPr>
          </a:p>
          <a:p>
            <a:pPr marR="5080" algn="ctr">
              <a:lnSpc>
                <a:spcPct val="128899"/>
              </a:lnSpc>
              <a:spcBef>
                <a:spcPts val="745"/>
              </a:spcBef>
            </a:pPr>
            <a:r>
              <a:rPr sz="1050" spc="5">
                <a:solidFill>
                  <a:srgbClr val="585858"/>
                </a:solidFill>
                <a:latin typeface="微软雅黑"/>
                <a:cs typeface="微软雅黑"/>
              </a:rPr>
              <a:t>开展数据集成</a:t>
            </a:r>
            <a:r>
              <a:rPr sz="1050" spc="-10">
                <a:solidFill>
                  <a:srgbClr val="585858"/>
                </a:solidFill>
                <a:latin typeface="微软雅黑"/>
                <a:cs typeface="微软雅黑"/>
              </a:rPr>
              <a:t>、</a:t>
            </a:r>
            <a:r>
              <a:rPr sz="1050" spc="5">
                <a:solidFill>
                  <a:srgbClr val="585858"/>
                </a:solidFill>
                <a:latin typeface="微软雅黑"/>
                <a:cs typeface="微软雅黑"/>
              </a:rPr>
              <a:t>经 纪、合规等业</a:t>
            </a:r>
            <a:r>
              <a:rPr sz="1050" spc="-10">
                <a:solidFill>
                  <a:srgbClr val="585858"/>
                </a:solidFill>
                <a:latin typeface="微软雅黑"/>
                <a:cs typeface="微软雅黑"/>
              </a:rPr>
              <a:t>务</a:t>
            </a:r>
            <a:r>
              <a:rPr sz="1050" spc="5">
                <a:solidFill>
                  <a:srgbClr val="585858"/>
                </a:solidFill>
                <a:latin typeface="微软雅黑"/>
                <a:cs typeface="微软雅黑"/>
              </a:rPr>
              <a:t>， 提高全流程服</a:t>
            </a:r>
            <a:r>
              <a:rPr sz="1050" spc="-10">
                <a:solidFill>
                  <a:srgbClr val="585858"/>
                </a:solidFill>
                <a:latin typeface="微软雅黑"/>
                <a:cs typeface="微软雅黑"/>
              </a:rPr>
              <a:t>务</a:t>
            </a:r>
            <a:r>
              <a:rPr sz="1050">
                <a:solidFill>
                  <a:srgbClr val="585858"/>
                </a:solidFill>
                <a:latin typeface="微软雅黑"/>
                <a:cs typeface="微软雅黑"/>
              </a:rPr>
              <a:t>能 </a:t>
            </a:r>
            <a:r>
              <a:rPr sz="1050" spc="5">
                <a:solidFill>
                  <a:srgbClr val="585858"/>
                </a:solidFill>
                <a:latin typeface="微软雅黑"/>
                <a:cs typeface="微软雅黑"/>
              </a:rPr>
              <a:t>力</a:t>
            </a:r>
            <a:endParaRPr sz="1050">
              <a:latin typeface="微软雅黑"/>
              <a:cs typeface="微软雅黑"/>
            </a:endParaRPr>
          </a:p>
        </p:txBody>
      </p:sp>
      <p:sp>
        <p:nvSpPr>
          <p:cNvPr id="44" name="object 44"/>
          <p:cNvSpPr/>
          <p:nvPr/>
        </p:nvSpPr>
        <p:spPr>
          <a:xfrm>
            <a:off x="9694291" y="3035935"/>
            <a:ext cx="1255395" cy="598805"/>
          </a:xfrm>
          <a:custGeom>
            <a:rect l="l" t="t" r="r" b="b"/>
            <a:pathLst>
              <a:path w="1255395" h="598804">
                <a:moveTo>
                  <a:pt x="598804" y="0"/>
                </a:moveTo>
                <a:lnTo>
                  <a:pt x="549694" y="1985"/>
                </a:lnTo>
                <a:lnTo>
                  <a:pt x="501676" y="7837"/>
                </a:lnTo>
                <a:lnTo>
                  <a:pt x="454906" y="17403"/>
                </a:lnTo>
                <a:lnTo>
                  <a:pt x="409537" y="30527"/>
                </a:lnTo>
                <a:lnTo>
                  <a:pt x="365724" y="47057"/>
                </a:lnTo>
                <a:lnTo>
                  <a:pt x="323620" y="66838"/>
                </a:lnTo>
                <a:lnTo>
                  <a:pt x="283381" y="89715"/>
                </a:lnTo>
                <a:lnTo>
                  <a:pt x="245159" y="115535"/>
                </a:lnTo>
                <a:lnTo>
                  <a:pt x="209110" y="144144"/>
                </a:lnTo>
                <a:lnTo>
                  <a:pt x="175386" y="175386"/>
                </a:lnTo>
                <a:lnTo>
                  <a:pt x="144144" y="209110"/>
                </a:lnTo>
                <a:lnTo>
                  <a:pt x="115535" y="245159"/>
                </a:lnTo>
                <a:lnTo>
                  <a:pt x="89715" y="283381"/>
                </a:lnTo>
                <a:lnTo>
                  <a:pt x="66838" y="323620"/>
                </a:lnTo>
                <a:lnTo>
                  <a:pt x="47057" y="365724"/>
                </a:lnTo>
                <a:lnTo>
                  <a:pt x="30527" y="409537"/>
                </a:lnTo>
                <a:lnTo>
                  <a:pt x="17403" y="454906"/>
                </a:lnTo>
                <a:lnTo>
                  <a:pt x="7837" y="501676"/>
                </a:lnTo>
                <a:lnTo>
                  <a:pt x="1985" y="549694"/>
                </a:lnTo>
                <a:lnTo>
                  <a:pt x="0" y="598804"/>
                </a:lnTo>
                <a:lnTo>
                  <a:pt x="171068" y="598804"/>
                </a:lnTo>
                <a:lnTo>
                  <a:pt x="174096" y="547936"/>
                </a:lnTo>
                <a:lnTo>
                  <a:pt x="182990" y="498486"/>
                </a:lnTo>
                <a:lnTo>
                  <a:pt x="197468" y="450881"/>
                </a:lnTo>
                <a:lnTo>
                  <a:pt x="217248" y="405549"/>
                </a:lnTo>
                <a:lnTo>
                  <a:pt x="242046" y="362918"/>
                </a:lnTo>
                <a:lnTo>
                  <a:pt x="271579" y="323415"/>
                </a:lnTo>
                <a:lnTo>
                  <a:pt x="305566" y="287467"/>
                </a:lnTo>
                <a:lnTo>
                  <a:pt x="343723" y="255502"/>
                </a:lnTo>
                <a:lnTo>
                  <a:pt x="385768" y="227948"/>
                </a:lnTo>
                <a:lnTo>
                  <a:pt x="431418" y="205231"/>
                </a:lnTo>
                <a:lnTo>
                  <a:pt x="475273" y="189300"/>
                </a:lnTo>
                <a:lnTo>
                  <a:pt x="519689" y="178395"/>
                </a:lnTo>
                <a:lnTo>
                  <a:pt x="564325" y="172379"/>
                </a:lnTo>
                <a:lnTo>
                  <a:pt x="608837" y="171115"/>
                </a:lnTo>
                <a:lnTo>
                  <a:pt x="1017227" y="171115"/>
                </a:lnTo>
                <a:lnTo>
                  <a:pt x="994886" y="149776"/>
                </a:lnTo>
                <a:lnTo>
                  <a:pt x="958119" y="119840"/>
                </a:lnTo>
                <a:lnTo>
                  <a:pt x="919105" y="92899"/>
                </a:lnTo>
                <a:lnTo>
                  <a:pt x="878031" y="69095"/>
                </a:lnTo>
                <a:lnTo>
                  <a:pt x="835084" y="48568"/>
                </a:lnTo>
                <a:lnTo>
                  <a:pt x="790451" y="31458"/>
                </a:lnTo>
                <a:lnTo>
                  <a:pt x="744320" y="17905"/>
                </a:lnTo>
                <a:lnTo>
                  <a:pt x="696877" y="8051"/>
                </a:lnTo>
                <a:lnTo>
                  <a:pt x="648309" y="2036"/>
                </a:lnTo>
                <a:lnTo>
                  <a:pt x="598804" y="0"/>
                </a:lnTo>
                <a:close/>
              </a:path>
              <a:path w="1255395" h="598804">
                <a:moveTo>
                  <a:pt x="1255013" y="431418"/>
                </a:moveTo>
                <a:lnTo>
                  <a:pt x="912876" y="431418"/>
                </a:lnTo>
                <a:lnTo>
                  <a:pt x="1112011" y="598804"/>
                </a:lnTo>
                <a:lnTo>
                  <a:pt x="1255013" y="431418"/>
                </a:lnTo>
                <a:close/>
              </a:path>
              <a:path w="1255395" h="598804">
                <a:moveTo>
                  <a:pt x="1017227" y="171115"/>
                </a:moveTo>
                <a:lnTo>
                  <a:pt x="608837" y="171115"/>
                </a:lnTo>
                <a:lnTo>
                  <a:pt x="652883" y="174465"/>
                </a:lnTo>
                <a:lnTo>
                  <a:pt x="696121" y="182290"/>
                </a:lnTo>
                <a:lnTo>
                  <a:pt x="738208" y="194454"/>
                </a:lnTo>
                <a:lnTo>
                  <a:pt x="778802" y="210819"/>
                </a:lnTo>
                <a:lnTo>
                  <a:pt x="817560" y="231246"/>
                </a:lnTo>
                <a:lnTo>
                  <a:pt x="854140" y="255599"/>
                </a:lnTo>
                <a:lnTo>
                  <a:pt x="888199" y="283739"/>
                </a:lnTo>
                <a:lnTo>
                  <a:pt x="919395" y="315528"/>
                </a:lnTo>
                <a:lnTo>
                  <a:pt x="947385" y="350830"/>
                </a:lnTo>
                <a:lnTo>
                  <a:pt x="971827" y="389506"/>
                </a:lnTo>
                <a:lnTo>
                  <a:pt x="992377" y="431418"/>
                </a:lnTo>
                <a:lnTo>
                  <a:pt x="1173606" y="431418"/>
                </a:lnTo>
                <a:lnTo>
                  <a:pt x="1157811" y="384443"/>
                </a:lnTo>
                <a:lnTo>
                  <a:pt x="1138459" y="339481"/>
                </a:lnTo>
                <a:lnTo>
                  <a:pt x="1115736" y="296672"/>
                </a:lnTo>
                <a:lnTo>
                  <a:pt x="1089830" y="256157"/>
                </a:lnTo>
                <a:lnTo>
                  <a:pt x="1060928" y="218075"/>
                </a:lnTo>
                <a:lnTo>
                  <a:pt x="1029218" y="182568"/>
                </a:lnTo>
                <a:lnTo>
                  <a:pt x="1017227" y="171115"/>
                </a:lnTo>
                <a:close/>
              </a:path>
            </a:pathLst>
          </a:custGeom>
          <a:solidFill>
            <a:srgbClr val="1D9ED2"/>
          </a:solidFill>
        </p:spPr>
        <p:txBody>
          <a:bodyPr wrap="square" lIns="0" tIns="0" rIns="0" bIns="0" rtlCol="0"/>
          <a:lstStyle/>
          <a:p/>
        </p:txBody>
      </p:sp>
      <p:sp>
        <p:nvSpPr>
          <p:cNvPr id="45" name="object 45"/>
          <p:cNvSpPr/>
          <p:nvPr/>
        </p:nvSpPr>
        <p:spPr>
          <a:xfrm>
            <a:off x="9694291" y="3035935"/>
            <a:ext cx="1255395" cy="598805"/>
          </a:xfrm>
          <a:custGeom>
            <a:rect l="l" t="t" r="r" b="b"/>
            <a:pathLst>
              <a:path w="1255395" h="598804">
                <a:moveTo>
                  <a:pt x="0" y="598804"/>
                </a:moveTo>
                <a:lnTo>
                  <a:pt x="1985" y="549694"/>
                </a:lnTo>
                <a:lnTo>
                  <a:pt x="7837" y="501676"/>
                </a:lnTo>
                <a:lnTo>
                  <a:pt x="17403" y="454906"/>
                </a:lnTo>
                <a:lnTo>
                  <a:pt x="30527" y="409537"/>
                </a:lnTo>
                <a:lnTo>
                  <a:pt x="47057" y="365724"/>
                </a:lnTo>
                <a:lnTo>
                  <a:pt x="66838" y="323620"/>
                </a:lnTo>
                <a:lnTo>
                  <a:pt x="89715" y="283381"/>
                </a:lnTo>
                <a:lnTo>
                  <a:pt x="115535" y="245159"/>
                </a:lnTo>
                <a:lnTo>
                  <a:pt x="144144" y="209110"/>
                </a:lnTo>
                <a:lnTo>
                  <a:pt x="175386" y="175386"/>
                </a:lnTo>
                <a:lnTo>
                  <a:pt x="209110" y="144144"/>
                </a:lnTo>
                <a:lnTo>
                  <a:pt x="245159" y="115535"/>
                </a:lnTo>
                <a:lnTo>
                  <a:pt x="283381" y="89715"/>
                </a:lnTo>
                <a:lnTo>
                  <a:pt x="323620" y="66838"/>
                </a:lnTo>
                <a:lnTo>
                  <a:pt x="365724" y="47057"/>
                </a:lnTo>
                <a:lnTo>
                  <a:pt x="409537" y="30527"/>
                </a:lnTo>
                <a:lnTo>
                  <a:pt x="454906" y="17403"/>
                </a:lnTo>
                <a:lnTo>
                  <a:pt x="501676" y="7837"/>
                </a:lnTo>
                <a:lnTo>
                  <a:pt x="549694" y="1985"/>
                </a:lnTo>
                <a:lnTo>
                  <a:pt x="598804" y="0"/>
                </a:lnTo>
                <a:lnTo>
                  <a:pt x="648309" y="2036"/>
                </a:lnTo>
                <a:lnTo>
                  <a:pt x="696877" y="8051"/>
                </a:lnTo>
                <a:lnTo>
                  <a:pt x="744320" y="17905"/>
                </a:lnTo>
                <a:lnTo>
                  <a:pt x="790451" y="31458"/>
                </a:lnTo>
                <a:lnTo>
                  <a:pt x="835084" y="48568"/>
                </a:lnTo>
                <a:lnTo>
                  <a:pt x="878031" y="69095"/>
                </a:lnTo>
                <a:lnTo>
                  <a:pt x="919105" y="92899"/>
                </a:lnTo>
                <a:lnTo>
                  <a:pt x="958119" y="119840"/>
                </a:lnTo>
                <a:lnTo>
                  <a:pt x="994886" y="149776"/>
                </a:lnTo>
                <a:lnTo>
                  <a:pt x="1029218" y="182568"/>
                </a:lnTo>
                <a:lnTo>
                  <a:pt x="1060928" y="218075"/>
                </a:lnTo>
                <a:lnTo>
                  <a:pt x="1089830" y="256157"/>
                </a:lnTo>
                <a:lnTo>
                  <a:pt x="1115736" y="296672"/>
                </a:lnTo>
                <a:lnTo>
                  <a:pt x="1138459" y="339481"/>
                </a:lnTo>
                <a:lnTo>
                  <a:pt x="1157811" y="384443"/>
                </a:lnTo>
                <a:lnTo>
                  <a:pt x="1173606" y="431418"/>
                </a:lnTo>
                <a:lnTo>
                  <a:pt x="1255013" y="431418"/>
                </a:lnTo>
                <a:lnTo>
                  <a:pt x="1112011" y="598804"/>
                </a:lnTo>
                <a:lnTo>
                  <a:pt x="912876" y="431418"/>
                </a:lnTo>
                <a:lnTo>
                  <a:pt x="992377" y="431418"/>
                </a:lnTo>
                <a:lnTo>
                  <a:pt x="971827" y="389506"/>
                </a:lnTo>
                <a:lnTo>
                  <a:pt x="947385" y="350830"/>
                </a:lnTo>
                <a:lnTo>
                  <a:pt x="919395" y="315528"/>
                </a:lnTo>
                <a:lnTo>
                  <a:pt x="888199" y="283739"/>
                </a:lnTo>
                <a:lnTo>
                  <a:pt x="854140" y="255599"/>
                </a:lnTo>
                <a:lnTo>
                  <a:pt x="817560" y="231246"/>
                </a:lnTo>
                <a:lnTo>
                  <a:pt x="778802" y="210819"/>
                </a:lnTo>
                <a:lnTo>
                  <a:pt x="738208" y="194454"/>
                </a:lnTo>
                <a:lnTo>
                  <a:pt x="696121" y="182290"/>
                </a:lnTo>
                <a:lnTo>
                  <a:pt x="652883" y="174465"/>
                </a:lnTo>
                <a:lnTo>
                  <a:pt x="608837" y="171115"/>
                </a:lnTo>
                <a:lnTo>
                  <a:pt x="564325" y="172379"/>
                </a:lnTo>
                <a:lnTo>
                  <a:pt x="519689" y="178395"/>
                </a:lnTo>
                <a:lnTo>
                  <a:pt x="475273" y="189300"/>
                </a:lnTo>
                <a:lnTo>
                  <a:pt x="431418" y="205231"/>
                </a:lnTo>
                <a:lnTo>
                  <a:pt x="385768" y="227948"/>
                </a:lnTo>
                <a:lnTo>
                  <a:pt x="343723" y="255502"/>
                </a:lnTo>
                <a:lnTo>
                  <a:pt x="305566" y="287467"/>
                </a:lnTo>
                <a:lnTo>
                  <a:pt x="271579" y="323415"/>
                </a:lnTo>
                <a:lnTo>
                  <a:pt x="242046" y="362918"/>
                </a:lnTo>
                <a:lnTo>
                  <a:pt x="217248" y="405549"/>
                </a:lnTo>
                <a:lnTo>
                  <a:pt x="197468" y="450881"/>
                </a:lnTo>
                <a:lnTo>
                  <a:pt x="182990" y="498486"/>
                </a:lnTo>
                <a:lnTo>
                  <a:pt x="174096" y="547936"/>
                </a:lnTo>
                <a:lnTo>
                  <a:pt x="171068" y="598804"/>
                </a:lnTo>
                <a:lnTo>
                  <a:pt x="0" y="598804"/>
                </a:lnTo>
                <a:close/>
              </a:path>
            </a:pathLst>
          </a:custGeom>
          <a:ln w="12700">
            <a:solidFill>
              <a:srgbClr val="FFFFFF"/>
            </a:solidFill>
          </a:ln>
        </p:spPr>
        <p:txBody>
          <a:bodyPr wrap="square" lIns="0" tIns="0" rIns="0" bIns="0" rtlCol="0"/>
          <a:lstStyle/>
          <a:p/>
        </p:txBody>
      </p:sp>
      <p:sp>
        <p:nvSpPr>
          <p:cNvPr id="46" name="object 46"/>
          <p:cNvSpPr/>
          <p:nvPr/>
        </p:nvSpPr>
        <p:spPr>
          <a:xfrm>
            <a:off x="9637014" y="5598414"/>
            <a:ext cx="1255395" cy="598170"/>
          </a:xfrm>
          <a:custGeom>
            <a:rect l="l" t="t" r="r" b="b"/>
            <a:pathLst>
              <a:path w="1255395" h="598170">
                <a:moveTo>
                  <a:pt x="262381" y="167449"/>
                </a:moveTo>
                <a:lnTo>
                  <a:pt x="81152" y="167449"/>
                </a:lnTo>
                <a:lnTo>
                  <a:pt x="96970" y="214338"/>
                </a:lnTo>
                <a:lnTo>
                  <a:pt x="116342" y="259217"/>
                </a:lnTo>
                <a:lnTo>
                  <a:pt x="139082" y="301947"/>
                </a:lnTo>
                <a:lnTo>
                  <a:pt x="165002" y="342388"/>
                </a:lnTo>
                <a:lnTo>
                  <a:pt x="193916" y="380399"/>
                </a:lnTo>
                <a:lnTo>
                  <a:pt x="225637" y="415840"/>
                </a:lnTo>
                <a:lnTo>
                  <a:pt x="259978" y="448571"/>
                </a:lnTo>
                <a:lnTo>
                  <a:pt x="296751" y="478451"/>
                </a:lnTo>
                <a:lnTo>
                  <a:pt x="335770" y="505342"/>
                </a:lnTo>
                <a:lnTo>
                  <a:pt x="376848" y="529101"/>
                </a:lnTo>
                <a:lnTo>
                  <a:pt x="419798" y="549590"/>
                </a:lnTo>
                <a:lnTo>
                  <a:pt x="464433" y="566669"/>
                </a:lnTo>
                <a:lnTo>
                  <a:pt x="510565" y="580195"/>
                </a:lnTo>
                <a:lnTo>
                  <a:pt x="558009" y="590031"/>
                </a:lnTo>
                <a:lnTo>
                  <a:pt x="606577" y="596035"/>
                </a:lnTo>
                <a:lnTo>
                  <a:pt x="656081" y="598068"/>
                </a:lnTo>
                <a:lnTo>
                  <a:pt x="705192" y="596085"/>
                </a:lnTo>
                <a:lnTo>
                  <a:pt x="753210" y="590240"/>
                </a:lnTo>
                <a:lnTo>
                  <a:pt x="799980" y="580686"/>
                </a:lnTo>
                <a:lnTo>
                  <a:pt x="845349" y="567578"/>
                </a:lnTo>
                <a:lnTo>
                  <a:pt x="889162" y="551068"/>
                </a:lnTo>
                <a:lnTo>
                  <a:pt x="931266" y="531312"/>
                </a:lnTo>
                <a:lnTo>
                  <a:pt x="971505" y="508463"/>
                </a:lnTo>
                <a:lnTo>
                  <a:pt x="1009727" y="482675"/>
                </a:lnTo>
                <a:lnTo>
                  <a:pt x="1045776" y="454101"/>
                </a:lnTo>
                <a:lnTo>
                  <a:pt x="1074857" y="427193"/>
                </a:lnTo>
                <a:lnTo>
                  <a:pt x="646306" y="427193"/>
                </a:lnTo>
                <a:lnTo>
                  <a:pt x="602224" y="423871"/>
                </a:lnTo>
                <a:lnTo>
                  <a:pt x="558949" y="416079"/>
                </a:lnTo>
                <a:lnTo>
                  <a:pt x="516824" y="403953"/>
                </a:lnTo>
                <a:lnTo>
                  <a:pt x="476192" y="387631"/>
                </a:lnTo>
                <a:lnTo>
                  <a:pt x="437396" y="367250"/>
                </a:lnTo>
                <a:lnTo>
                  <a:pt x="400779" y="342949"/>
                </a:lnTo>
                <a:lnTo>
                  <a:pt x="366683" y="314865"/>
                </a:lnTo>
                <a:lnTo>
                  <a:pt x="335453" y="283135"/>
                </a:lnTo>
                <a:lnTo>
                  <a:pt x="307431" y="247898"/>
                </a:lnTo>
                <a:lnTo>
                  <a:pt x="282959" y="209290"/>
                </a:lnTo>
                <a:lnTo>
                  <a:pt x="262381" y="167449"/>
                </a:lnTo>
                <a:close/>
              </a:path>
              <a:path w="1255395" h="598170">
                <a:moveTo>
                  <a:pt x="1254886" y="0"/>
                </a:moveTo>
                <a:lnTo>
                  <a:pt x="1084071" y="0"/>
                </a:lnTo>
                <a:lnTo>
                  <a:pt x="1081044" y="50798"/>
                </a:lnTo>
                <a:lnTo>
                  <a:pt x="1072151" y="100179"/>
                </a:lnTo>
                <a:lnTo>
                  <a:pt x="1057675" y="147714"/>
                </a:lnTo>
                <a:lnTo>
                  <a:pt x="1037900" y="192978"/>
                </a:lnTo>
                <a:lnTo>
                  <a:pt x="1013110" y="235545"/>
                </a:lnTo>
                <a:lnTo>
                  <a:pt x="983588" y="274989"/>
                </a:lnTo>
                <a:lnTo>
                  <a:pt x="949617" y="310884"/>
                </a:lnTo>
                <a:lnTo>
                  <a:pt x="911482" y="342804"/>
                </a:lnTo>
                <a:lnTo>
                  <a:pt x="869464" y="370322"/>
                </a:lnTo>
                <a:lnTo>
                  <a:pt x="823849" y="393014"/>
                </a:lnTo>
                <a:lnTo>
                  <a:pt x="779967" y="408953"/>
                </a:lnTo>
                <a:lnTo>
                  <a:pt x="735521" y="419871"/>
                </a:lnTo>
                <a:lnTo>
                  <a:pt x="690853" y="425905"/>
                </a:lnTo>
                <a:lnTo>
                  <a:pt x="646306" y="427193"/>
                </a:lnTo>
                <a:lnTo>
                  <a:pt x="1074857" y="427193"/>
                </a:lnTo>
                <a:lnTo>
                  <a:pt x="1110742" y="389215"/>
                </a:lnTo>
                <a:lnTo>
                  <a:pt x="1139351" y="353210"/>
                </a:lnTo>
                <a:lnTo>
                  <a:pt x="1165171" y="315035"/>
                </a:lnTo>
                <a:lnTo>
                  <a:pt x="1188048" y="274845"/>
                </a:lnTo>
                <a:lnTo>
                  <a:pt x="1207829" y="232794"/>
                </a:lnTo>
                <a:lnTo>
                  <a:pt x="1224359" y="189034"/>
                </a:lnTo>
                <a:lnTo>
                  <a:pt x="1237483" y="143721"/>
                </a:lnTo>
                <a:lnTo>
                  <a:pt x="1247049" y="97009"/>
                </a:lnTo>
                <a:lnTo>
                  <a:pt x="1252901" y="49050"/>
                </a:lnTo>
                <a:lnTo>
                  <a:pt x="1254886" y="0"/>
                </a:lnTo>
                <a:close/>
              </a:path>
              <a:path w="1255395" h="598170">
                <a:moveTo>
                  <a:pt x="142620" y="0"/>
                </a:moveTo>
                <a:lnTo>
                  <a:pt x="0" y="167449"/>
                </a:lnTo>
                <a:lnTo>
                  <a:pt x="341756" y="167449"/>
                </a:lnTo>
                <a:lnTo>
                  <a:pt x="142620" y="0"/>
                </a:lnTo>
                <a:close/>
              </a:path>
            </a:pathLst>
          </a:custGeom>
          <a:solidFill>
            <a:srgbClr val="1D9ED2"/>
          </a:solidFill>
        </p:spPr>
        <p:txBody>
          <a:bodyPr wrap="square" lIns="0" tIns="0" rIns="0" bIns="0" rtlCol="0"/>
          <a:lstStyle/>
          <a:p/>
        </p:txBody>
      </p:sp>
      <p:sp>
        <p:nvSpPr>
          <p:cNvPr id="47" name="object 47"/>
          <p:cNvSpPr/>
          <p:nvPr/>
        </p:nvSpPr>
        <p:spPr>
          <a:xfrm>
            <a:off x="9637014" y="5598414"/>
            <a:ext cx="1255395" cy="598170"/>
          </a:xfrm>
          <a:custGeom>
            <a:rect l="l" t="t" r="r" b="b"/>
            <a:pathLst>
              <a:path w="1255395" h="598170">
                <a:moveTo>
                  <a:pt x="1254886" y="0"/>
                </a:moveTo>
                <a:lnTo>
                  <a:pt x="1252901" y="49050"/>
                </a:lnTo>
                <a:lnTo>
                  <a:pt x="1247049" y="97009"/>
                </a:lnTo>
                <a:lnTo>
                  <a:pt x="1237483" y="143721"/>
                </a:lnTo>
                <a:lnTo>
                  <a:pt x="1224359" y="189034"/>
                </a:lnTo>
                <a:lnTo>
                  <a:pt x="1207829" y="232794"/>
                </a:lnTo>
                <a:lnTo>
                  <a:pt x="1188048" y="274845"/>
                </a:lnTo>
                <a:lnTo>
                  <a:pt x="1165171" y="315035"/>
                </a:lnTo>
                <a:lnTo>
                  <a:pt x="1139351" y="353210"/>
                </a:lnTo>
                <a:lnTo>
                  <a:pt x="1110742" y="389215"/>
                </a:lnTo>
                <a:lnTo>
                  <a:pt x="1079500" y="422897"/>
                </a:lnTo>
                <a:lnTo>
                  <a:pt x="1045776" y="454101"/>
                </a:lnTo>
                <a:lnTo>
                  <a:pt x="1009727" y="482675"/>
                </a:lnTo>
                <a:lnTo>
                  <a:pt x="971505" y="508463"/>
                </a:lnTo>
                <a:lnTo>
                  <a:pt x="931266" y="531312"/>
                </a:lnTo>
                <a:lnTo>
                  <a:pt x="889162" y="551068"/>
                </a:lnTo>
                <a:lnTo>
                  <a:pt x="845349" y="567578"/>
                </a:lnTo>
                <a:lnTo>
                  <a:pt x="799980" y="580686"/>
                </a:lnTo>
                <a:lnTo>
                  <a:pt x="753210" y="590240"/>
                </a:lnTo>
                <a:lnTo>
                  <a:pt x="705192" y="596085"/>
                </a:lnTo>
                <a:lnTo>
                  <a:pt x="656081" y="598068"/>
                </a:lnTo>
                <a:lnTo>
                  <a:pt x="606577" y="596035"/>
                </a:lnTo>
                <a:lnTo>
                  <a:pt x="558009" y="590031"/>
                </a:lnTo>
                <a:lnTo>
                  <a:pt x="510565" y="580195"/>
                </a:lnTo>
                <a:lnTo>
                  <a:pt x="464433" y="566669"/>
                </a:lnTo>
                <a:lnTo>
                  <a:pt x="419798" y="549590"/>
                </a:lnTo>
                <a:lnTo>
                  <a:pt x="376848" y="529101"/>
                </a:lnTo>
                <a:lnTo>
                  <a:pt x="335770" y="505342"/>
                </a:lnTo>
                <a:lnTo>
                  <a:pt x="296751" y="478451"/>
                </a:lnTo>
                <a:lnTo>
                  <a:pt x="259978" y="448571"/>
                </a:lnTo>
                <a:lnTo>
                  <a:pt x="225637" y="415840"/>
                </a:lnTo>
                <a:lnTo>
                  <a:pt x="193916" y="380399"/>
                </a:lnTo>
                <a:lnTo>
                  <a:pt x="165002" y="342388"/>
                </a:lnTo>
                <a:lnTo>
                  <a:pt x="139082" y="301947"/>
                </a:lnTo>
                <a:lnTo>
                  <a:pt x="116342" y="259217"/>
                </a:lnTo>
                <a:lnTo>
                  <a:pt x="96970" y="214338"/>
                </a:lnTo>
                <a:lnTo>
                  <a:pt x="81152" y="167449"/>
                </a:lnTo>
                <a:lnTo>
                  <a:pt x="0" y="167449"/>
                </a:lnTo>
                <a:lnTo>
                  <a:pt x="142620" y="0"/>
                </a:lnTo>
                <a:lnTo>
                  <a:pt x="341756" y="167449"/>
                </a:lnTo>
                <a:lnTo>
                  <a:pt x="262381" y="167449"/>
                </a:lnTo>
                <a:lnTo>
                  <a:pt x="282959" y="209290"/>
                </a:lnTo>
                <a:lnTo>
                  <a:pt x="307431" y="247898"/>
                </a:lnTo>
                <a:lnTo>
                  <a:pt x="335453" y="283135"/>
                </a:lnTo>
                <a:lnTo>
                  <a:pt x="366683" y="314865"/>
                </a:lnTo>
                <a:lnTo>
                  <a:pt x="400779" y="342949"/>
                </a:lnTo>
                <a:lnTo>
                  <a:pt x="437396" y="367250"/>
                </a:lnTo>
                <a:lnTo>
                  <a:pt x="476192" y="387631"/>
                </a:lnTo>
                <a:lnTo>
                  <a:pt x="516824" y="403953"/>
                </a:lnTo>
                <a:lnTo>
                  <a:pt x="558949" y="416079"/>
                </a:lnTo>
                <a:lnTo>
                  <a:pt x="602224" y="423871"/>
                </a:lnTo>
                <a:lnTo>
                  <a:pt x="646306" y="427193"/>
                </a:lnTo>
                <a:lnTo>
                  <a:pt x="690853" y="425905"/>
                </a:lnTo>
                <a:lnTo>
                  <a:pt x="735521" y="419871"/>
                </a:lnTo>
                <a:lnTo>
                  <a:pt x="779967" y="408953"/>
                </a:lnTo>
                <a:lnTo>
                  <a:pt x="823849" y="393014"/>
                </a:lnTo>
                <a:lnTo>
                  <a:pt x="869464" y="370322"/>
                </a:lnTo>
                <a:lnTo>
                  <a:pt x="911482" y="342804"/>
                </a:lnTo>
                <a:lnTo>
                  <a:pt x="949617" y="310884"/>
                </a:lnTo>
                <a:lnTo>
                  <a:pt x="983588" y="274989"/>
                </a:lnTo>
                <a:lnTo>
                  <a:pt x="1013110" y="235545"/>
                </a:lnTo>
                <a:lnTo>
                  <a:pt x="1037900" y="192978"/>
                </a:lnTo>
                <a:lnTo>
                  <a:pt x="1057675" y="147714"/>
                </a:lnTo>
                <a:lnTo>
                  <a:pt x="1072151" y="100179"/>
                </a:lnTo>
                <a:lnTo>
                  <a:pt x="1081044" y="50798"/>
                </a:lnTo>
                <a:lnTo>
                  <a:pt x="1084071" y="0"/>
                </a:lnTo>
                <a:lnTo>
                  <a:pt x="1254886" y="0"/>
                </a:lnTo>
                <a:close/>
              </a:path>
            </a:pathLst>
          </a:custGeom>
          <a:ln w="12700">
            <a:solidFill>
              <a:srgbClr val="FFFFFF"/>
            </a:solidFill>
          </a:ln>
        </p:spPr>
        <p:txBody>
          <a:bodyPr wrap="square" lIns="0" tIns="0" rIns="0" bIns="0" rtlCol="0"/>
          <a:lstStyle/>
          <a:p/>
        </p:txBody>
      </p:sp>
      <p:sp>
        <p:nvSpPr>
          <p:cNvPr id="48" name="object 48"/>
          <p:cNvSpPr txBox="1"/>
          <p:nvPr/>
        </p:nvSpPr>
        <p:spPr>
          <a:xfrm>
            <a:off x="4463034" y="2224278"/>
            <a:ext cx="27686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亿欧智库：数据流通交易现状与建设方向</a:t>
            </a:r>
            <a:endParaRPr sz="1200">
              <a:latin typeface="微软雅黑"/>
              <a:cs typeface="微软雅黑"/>
            </a:endParaRPr>
          </a:p>
        </p:txBody>
      </p:sp>
      <p:sp>
        <p:nvSpPr>
          <p:cNvPr id="49" name="object 49"/>
          <p:cNvSpPr txBox="1"/>
          <p:nvPr/>
        </p:nvSpPr>
        <p:spPr>
          <a:xfrm>
            <a:off x="11782806" y="6559702"/>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11</a:t>
            </a:r>
            <a:endParaRPr sz="9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426322" y="3273425"/>
            <a:ext cx="1724660" cy="2460625"/>
          </a:xfrm>
          <a:custGeom>
            <a:rect l="l" t="t" r="r" b="b"/>
            <a:pathLst>
              <a:path w="1724657" h="2460625">
                <a:moveTo>
                  <a:pt x="399542" y="1808226"/>
                </a:moveTo>
                <a:lnTo>
                  <a:pt x="0" y="2406294"/>
                </a:lnTo>
                <a:lnTo>
                  <a:pt x="666496" y="2460116"/>
                </a:lnTo>
                <a:lnTo>
                  <a:pt x="612012" y="2326970"/>
                </a:lnTo>
                <a:lnTo>
                  <a:pt x="662315" y="2295033"/>
                </a:lnTo>
                <a:lnTo>
                  <a:pt x="711600" y="2262521"/>
                </a:lnTo>
                <a:lnTo>
                  <a:pt x="759858" y="2229454"/>
                </a:lnTo>
                <a:lnTo>
                  <a:pt x="807076" y="2195852"/>
                </a:lnTo>
                <a:lnTo>
                  <a:pt x="853245" y="2161736"/>
                </a:lnTo>
                <a:lnTo>
                  <a:pt x="898353" y="2127125"/>
                </a:lnTo>
                <a:lnTo>
                  <a:pt x="942389" y="2092040"/>
                </a:lnTo>
                <a:lnTo>
                  <a:pt x="985344" y="2056501"/>
                </a:lnTo>
                <a:lnTo>
                  <a:pt x="1027205" y="2020528"/>
                </a:lnTo>
                <a:lnTo>
                  <a:pt x="1067962" y="1984142"/>
                </a:lnTo>
                <a:lnTo>
                  <a:pt x="1107604" y="1947362"/>
                </a:lnTo>
                <a:lnTo>
                  <a:pt x="1113735" y="1941449"/>
                </a:lnTo>
                <a:lnTo>
                  <a:pt x="454025" y="1941449"/>
                </a:lnTo>
                <a:lnTo>
                  <a:pt x="399542" y="1808226"/>
                </a:lnTo>
                <a:close/>
              </a:path>
              <a:path w="1724657" h="2460625">
                <a:moveTo>
                  <a:pt x="1496568" y="0"/>
                </a:moveTo>
                <a:lnTo>
                  <a:pt x="1510424" y="35945"/>
                </a:lnTo>
                <a:lnTo>
                  <a:pt x="1522732" y="72306"/>
                </a:lnTo>
                <a:lnTo>
                  <a:pt x="1533501" y="109062"/>
                </a:lnTo>
                <a:lnTo>
                  <a:pt x="1542742" y="146192"/>
                </a:lnTo>
                <a:lnTo>
                  <a:pt x="1550468" y="183676"/>
                </a:lnTo>
                <a:lnTo>
                  <a:pt x="1556687" y="221494"/>
                </a:lnTo>
                <a:lnTo>
                  <a:pt x="1561411" y="259626"/>
                </a:lnTo>
                <a:lnTo>
                  <a:pt x="1564651" y="298052"/>
                </a:lnTo>
                <a:lnTo>
                  <a:pt x="1566418" y="336751"/>
                </a:lnTo>
                <a:lnTo>
                  <a:pt x="1566723" y="375703"/>
                </a:lnTo>
                <a:lnTo>
                  <a:pt x="1565576" y="414888"/>
                </a:lnTo>
                <a:lnTo>
                  <a:pt x="1562989" y="454287"/>
                </a:lnTo>
                <a:lnTo>
                  <a:pt x="1558971" y="493877"/>
                </a:lnTo>
                <a:lnTo>
                  <a:pt x="1553535" y="533641"/>
                </a:lnTo>
                <a:lnTo>
                  <a:pt x="1546691" y="573556"/>
                </a:lnTo>
                <a:lnTo>
                  <a:pt x="1538449" y="613603"/>
                </a:lnTo>
                <a:lnTo>
                  <a:pt x="1528821" y="653763"/>
                </a:lnTo>
                <a:lnTo>
                  <a:pt x="1517817" y="694013"/>
                </a:lnTo>
                <a:lnTo>
                  <a:pt x="1505449" y="734336"/>
                </a:lnTo>
                <a:lnTo>
                  <a:pt x="1491726" y="774709"/>
                </a:lnTo>
                <a:lnTo>
                  <a:pt x="1476661" y="815113"/>
                </a:lnTo>
                <a:lnTo>
                  <a:pt x="1460264" y="855529"/>
                </a:lnTo>
                <a:lnTo>
                  <a:pt x="1442545" y="895934"/>
                </a:lnTo>
                <a:lnTo>
                  <a:pt x="1423516" y="936310"/>
                </a:lnTo>
                <a:lnTo>
                  <a:pt x="1403187" y="976637"/>
                </a:lnTo>
                <a:lnTo>
                  <a:pt x="1381569" y="1016893"/>
                </a:lnTo>
                <a:lnTo>
                  <a:pt x="1358674" y="1057059"/>
                </a:lnTo>
                <a:lnTo>
                  <a:pt x="1334511" y="1097115"/>
                </a:lnTo>
                <a:lnTo>
                  <a:pt x="1309093" y="1137040"/>
                </a:lnTo>
                <a:lnTo>
                  <a:pt x="1282429" y="1176814"/>
                </a:lnTo>
                <a:lnTo>
                  <a:pt x="1254530" y="1216417"/>
                </a:lnTo>
                <a:lnTo>
                  <a:pt x="1225408" y="1255829"/>
                </a:lnTo>
                <a:lnTo>
                  <a:pt x="1195073" y="1295029"/>
                </a:lnTo>
                <a:lnTo>
                  <a:pt x="1163536" y="1333998"/>
                </a:lnTo>
                <a:lnTo>
                  <a:pt x="1130808" y="1372715"/>
                </a:lnTo>
                <a:lnTo>
                  <a:pt x="1096900" y="1411160"/>
                </a:lnTo>
                <a:lnTo>
                  <a:pt x="1061822" y="1449313"/>
                </a:lnTo>
                <a:lnTo>
                  <a:pt x="1025586" y="1487153"/>
                </a:lnTo>
                <a:lnTo>
                  <a:pt x="988202" y="1524660"/>
                </a:lnTo>
                <a:lnTo>
                  <a:pt x="949681" y="1561815"/>
                </a:lnTo>
                <a:lnTo>
                  <a:pt x="910034" y="1598596"/>
                </a:lnTo>
                <a:lnTo>
                  <a:pt x="869272" y="1634985"/>
                </a:lnTo>
                <a:lnTo>
                  <a:pt x="827406" y="1670959"/>
                </a:lnTo>
                <a:lnTo>
                  <a:pt x="784446" y="1706501"/>
                </a:lnTo>
                <a:lnTo>
                  <a:pt x="740404" y="1741588"/>
                </a:lnTo>
                <a:lnTo>
                  <a:pt x="695290" y="1776201"/>
                </a:lnTo>
                <a:lnTo>
                  <a:pt x="649116" y="1810320"/>
                </a:lnTo>
                <a:lnTo>
                  <a:pt x="601891" y="1843924"/>
                </a:lnTo>
                <a:lnTo>
                  <a:pt x="553627" y="1876994"/>
                </a:lnTo>
                <a:lnTo>
                  <a:pt x="504334" y="1909509"/>
                </a:lnTo>
                <a:lnTo>
                  <a:pt x="454025" y="1941449"/>
                </a:lnTo>
                <a:lnTo>
                  <a:pt x="1113735" y="1941449"/>
                </a:lnTo>
                <a:lnTo>
                  <a:pt x="1146121" y="1910209"/>
                </a:lnTo>
                <a:lnTo>
                  <a:pt x="1183501" y="1872704"/>
                </a:lnTo>
                <a:lnTo>
                  <a:pt x="1219734" y="1834865"/>
                </a:lnTo>
                <a:lnTo>
                  <a:pt x="1254808" y="1796714"/>
                </a:lnTo>
                <a:lnTo>
                  <a:pt x="1288714" y="1758271"/>
                </a:lnTo>
                <a:lnTo>
                  <a:pt x="1321439" y="1719555"/>
                </a:lnTo>
                <a:lnTo>
                  <a:pt x="1352974" y="1680588"/>
                </a:lnTo>
                <a:lnTo>
                  <a:pt x="1383307" y="1641388"/>
                </a:lnTo>
                <a:lnTo>
                  <a:pt x="1412427" y="1601978"/>
                </a:lnTo>
                <a:lnTo>
                  <a:pt x="1440324" y="1562376"/>
                </a:lnTo>
                <a:lnTo>
                  <a:pt x="1466987" y="1522602"/>
                </a:lnTo>
                <a:lnTo>
                  <a:pt x="1492405" y="1482678"/>
                </a:lnTo>
                <a:lnTo>
                  <a:pt x="1516567" y="1442624"/>
                </a:lnTo>
                <a:lnTo>
                  <a:pt x="1539462" y="1402458"/>
                </a:lnTo>
                <a:lnTo>
                  <a:pt x="1561080" y="1362203"/>
                </a:lnTo>
                <a:lnTo>
                  <a:pt x="1581409" y="1321877"/>
                </a:lnTo>
                <a:lnTo>
                  <a:pt x="1600439" y="1281502"/>
                </a:lnTo>
                <a:lnTo>
                  <a:pt x="1618158" y="1241096"/>
                </a:lnTo>
                <a:lnTo>
                  <a:pt x="1634557" y="1200682"/>
                </a:lnTo>
                <a:lnTo>
                  <a:pt x="1649624" y="1160278"/>
                </a:lnTo>
                <a:lnTo>
                  <a:pt x="1663348" y="1119905"/>
                </a:lnTo>
                <a:lnTo>
                  <a:pt x="1675718" y="1079583"/>
                </a:lnTo>
                <a:lnTo>
                  <a:pt x="1686724" y="1039333"/>
                </a:lnTo>
                <a:lnTo>
                  <a:pt x="1696355" y="999174"/>
                </a:lnTo>
                <a:lnTo>
                  <a:pt x="1704600" y="959127"/>
                </a:lnTo>
                <a:lnTo>
                  <a:pt x="1711447" y="919212"/>
                </a:lnTo>
                <a:lnTo>
                  <a:pt x="1716887" y="879449"/>
                </a:lnTo>
                <a:lnTo>
                  <a:pt x="1720908" y="839858"/>
                </a:lnTo>
                <a:lnTo>
                  <a:pt x="1723500" y="800460"/>
                </a:lnTo>
                <a:lnTo>
                  <a:pt x="1724651" y="761275"/>
                </a:lnTo>
                <a:lnTo>
                  <a:pt x="1724351" y="722323"/>
                </a:lnTo>
                <a:lnTo>
                  <a:pt x="1722589" y="683624"/>
                </a:lnTo>
                <a:lnTo>
                  <a:pt x="1719354" y="645198"/>
                </a:lnTo>
                <a:lnTo>
                  <a:pt x="1714635" y="607066"/>
                </a:lnTo>
                <a:lnTo>
                  <a:pt x="1708422" y="569248"/>
                </a:lnTo>
                <a:lnTo>
                  <a:pt x="1700703" y="531764"/>
                </a:lnTo>
                <a:lnTo>
                  <a:pt x="1691468" y="494634"/>
                </a:lnTo>
                <a:lnTo>
                  <a:pt x="1680705" y="457878"/>
                </a:lnTo>
                <a:lnTo>
                  <a:pt x="1668405" y="421517"/>
                </a:lnTo>
                <a:lnTo>
                  <a:pt x="1654555" y="385572"/>
                </a:lnTo>
                <a:lnTo>
                  <a:pt x="1496568" y="0"/>
                </a:lnTo>
                <a:close/>
              </a:path>
            </a:pathLst>
          </a:custGeom>
          <a:solidFill>
            <a:srgbClr val="1D9ED2">
              <a:alpha val="19999"/>
            </a:srgbClr>
          </a:solidFill>
        </p:spPr>
        <p:txBody>
          <a:bodyPr wrap="square" lIns="0" tIns="0" rIns="0" bIns="0" rtlCol="0"/>
          <a:lstStyle/>
          <a:p/>
        </p:txBody>
      </p:sp>
      <p:sp>
        <p:nvSpPr>
          <p:cNvPr id="3" name="object 3"/>
          <p:cNvSpPr/>
          <p:nvPr/>
        </p:nvSpPr>
        <p:spPr>
          <a:xfrm>
            <a:off x="7247255" y="2543489"/>
            <a:ext cx="2733040" cy="932180"/>
          </a:xfrm>
          <a:custGeom>
            <a:rect l="l" t="t" r="r" b="b"/>
            <a:pathLst>
              <a:path w="2733040" h="932178">
                <a:moveTo>
                  <a:pt x="2433896" y="385674"/>
                </a:moveTo>
                <a:lnTo>
                  <a:pt x="1418664" y="385674"/>
                </a:lnTo>
                <a:lnTo>
                  <a:pt x="1467801" y="386434"/>
                </a:lnTo>
                <a:lnTo>
                  <a:pt x="1516486" y="388092"/>
                </a:lnTo>
                <a:lnTo>
                  <a:pt x="1564698" y="390647"/>
                </a:lnTo>
                <a:lnTo>
                  <a:pt x="1612415" y="394097"/>
                </a:lnTo>
                <a:lnTo>
                  <a:pt x="1659618" y="398438"/>
                </a:lnTo>
                <a:lnTo>
                  <a:pt x="1706284" y="403668"/>
                </a:lnTo>
                <a:lnTo>
                  <a:pt x="1752395" y="409786"/>
                </a:lnTo>
                <a:lnTo>
                  <a:pt x="1797927" y="416789"/>
                </a:lnTo>
                <a:lnTo>
                  <a:pt x="1842861" y="424673"/>
                </a:lnTo>
                <a:lnTo>
                  <a:pt x="1887176" y="433439"/>
                </a:lnTo>
                <a:lnTo>
                  <a:pt x="1930850" y="443081"/>
                </a:lnTo>
                <a:lnTo>
                  <a:pt x="1973863" y="453600"/>
                </a:lnTo>
                <a:lnTo>
                  <a:pt x="2016194" y="464991"/>
                </a:lnTo>
                <a:lnTo>
                  <a:pt x="2057823" y="477253"/>
                </a:lnTo>
                <a:lnTo>
                  <a:pt x="2098727" y="490383"/>
                </a:lnTo>
                <a:lnTo>
                  <a:pt x="2138887" y="504380"/>
                </a:lnTo>
                <a:lnTo>
                  <a:pt x="2178281" y="519240"/>
                </a:lnTo>
                <a:lnTo>
                  <a:pt x="2216889" y="534961"/>
                </a:lnTo>
                <a:lnTo>
                  <a:pt x="2254690" y="551542"/>
                </a:lnTo>
                <a:lnTo>
                  <a:pt x="2291662" y="568979"/>
                </a:lnTo>
                <a:lnTo>
                  <a:pt x="2327785" y="587270"/>
                </a:lnTo>
                <a:lnTo>
                  <a:pt x="2363038" y="606413"/>
                </a:lnTo>
                <a:lnTo>
                  <a:pt x="2397401" y="626406"/>
                </a:lnTo>
                <a:lnTo>
                  <a:pt x="2430851" y="647247"/>
                </a:lnTo>
                <a:lnTo>
                  <a:pt x="2463369" y="668932"/>
                </a:lnTo>
                <a:lnTo>
                  <a:pt x="2494934" y="691459"/>
                </a:lnTo>
                <a:lnTo>
                  <a:pt x="2525524" y="714827"/>
                </a:lnTo>
                <a:lnTo>
                  <a:pt x="2555118" y="739033"/>
                </a:lnTo>
                <a:lnTo>
                  <a:pt x="2611238" y="789949"/>
                </a:lnTo>
                <a:lnTo>
                  <a:pt x="2663126" y="844189"/>
                </a:lnTo>
                <a:lnTo>
                  <a:pt x="2710616" y="901733"/>
                </a:lnTo>
                <a:lnTo>
                  <a:pt x="2732659" y="931738"/>
                </a:lnTo>
                <a:lnTo>
                  <a:pt x="2722588" y="879811"/>
                </a:lnTo>
                <a:lnTo>
                  <a:pt x="2709719" y="828837"/>
                </a:lnTo>
                <a:lnTo>
                  <a:pt x="2694064" y="778862"/>
                </a:lnTo>
                <a:lnTo>
                  <a:pt x="2675636" y="729935"/>
                </a:lnTo>
                <a:lnTo>
                  <a:pt x="2645081" y="662983"/>
                </a:lnTo>
                <a:lnTo>
                  <a:pt x="2609609" y="599072"/>
                </a:lnTo>
                <a:lnTo>
                  <a:pt x="2569378" y="538228"/>
                </a:lnTo>
                <a:lnTo>
                  <a:pt x="2524550" y="480482"/>
                </a:lnTo>
                <a:lnTo>
                  <a:pt x="2475285" y="425861"/>
                </a:lnTo>
                <a:lnTo>
                  <a:pt x="2449039" y="399731"/>
                </a:lnTo>
                <a:lnTo>
                  <a:pt x="2433896" y="385674"/>
                </a:lnTo>
                <a:close/>
              </a:path>
              <a:path w="2733040" h="932178">
                <a:moveTo>
                  <a:pt x="1263974" y="0"/>
                </a:moveTo>
                <a:lnTo>
                  <a:pt x="1214532" y="66"/>
                </a:lnTo>
                <a:lnTo>
                  <a:pt x="1164662" y="1034"/>
                </a:lnTo>
                <a:lnTo>
                  <a:pt x="1114386" y="2907"/>
                </a:lnTo>
                <a:lnTo>
                  <a:pt x="1063721" y="5689"/>
                </a:lnTo>
                <a:lnTo>
                  <a:pt x="1012690" y="9383"/>
                </a:lnTo>
                <a:lnTo>
                  <a:pt x="961312" y="13994"/>
                </a:lnTo>
                <a:lnTo>
                  <a:pt x="909606" y="19523"/>
                </a:lnTo>
                <a:lnTo>
                  <a:pt x="857593" y="25976"/>
                </a:lnTo>
                <a:lnTo>
                  <a:pt x="805294" y="33355"/>
                </a:lnTo>
                <a:lnTo>
                  <a:pt x="752727" y="41664"/>
                </a:lnTo>
                <a:lnTo>
                  <a:pt x="699914" y="50906"/>
                </a:lnTo>
                <a:lnTo>
                  <a:pt x="646874" y="61086"/>
                </a:lnTo>
                <a:lnTo>
                  <a:pt x="593627" y="72206"/>
                </a:lnTo>
                <a:lnTo>
                  <a:pt x="540193" y="84270"/>
                </a:lnTo>
                <a:lnTo>
                  <a:pt x="486593" y="97282"/>
                </a:lnTo>
                <a:lnTo>
                  <a:pt x="432846" y="111246"/>
                </a:lnTo>
                <a:lnTo>
                  <a:pt x="378972" y="126164"/>
                </a:lnTo>
                <a:lnTo>
                  <a:pt x="324992" y="142040"/>
                </a:lnTo>
                <a:lnTo>
                  <a:pt x="270926" y="158879"/>
                </a:lnTo>
                <a:lnTo>
                  <a:pt x="216793" y="176682"/>
                </a:lnTo>
                <a:lnTo>
                  <a:pt x="162614" y="195455"/>
                </a:lnTo>
                <a:lnTo>
                  <a:pt x="108409" y="215200"/>
                </a:lnTo>
                <a:lnTo>
                  <a:pt x="54197" y="235922"/>
                </a:lnTo>
                <a:lnTo>
                  <a:pt x="0" y="257622"/>
                </a:lnTo>
                <a:lnTo>
                  <a:pt x="157988" y="643194"/>
                </a:lnTo>
                <a:lnTo>
                  <a:pt x="211714" y="621678"/>
                </a:lnTo>
                <a:lnTo>
                  <a:pt x="265490" y="601117"/>
                </a:lnTo>
                <a:lnTo>
                  <a:pt x="319293" y="581509"/>
                </a:lnTo>
                <a:lnTo>
                  <a:pt x="373104" y="562851"/>
                </a:lnTo>
                <a:lnTo>
                  <a:pt x="426901" y="545141"/>
                </a:lnTo>
                <a:lnTo>
                  <a:pt x="480664" y="528377"/>
                </a:lnTo>
                <a:lnTo>
                  <a:pt x="534371" y="512556"/>
                </a:lnTo>
                <a:lnTo>
                  <a:pt x="588001" y="497676"/>
                </a:lnTo>
                <a:lnTo>
                  <a:pt x="641535" y="483735"/>
                </a:lnTo>
                <a:lnTo>
                  <a:pt x="694950" y="470731"/>
                </a:lnTo>
                <a:lnTo>
                  <a:pt x="748226" y="458660"/>
                </a:lnTo>
                <a:lnTo>
                  <a:pt x="801342" y="447522"/>
                </a:lnTo>
                <a:lnTo>
                  <a:pt x="854278" y="437312"/>
                </a:lnTo>
                <a:lnTo>
                  <a:pt x="907012" y="428030"/>
                </a:lnTo>
                <a:lnTo>
                  <a:pt x="959523" y="419672"/>
                </a:lnTo>
                <a:lnTo>
                  <a:pt x="1011791" y="412236"/>
                </a:lnTo>
                <a:lnTo>
                  <a:pt x="1063795" y="405721"/>
                </a:lnTo>
                <a:lnTo>
                  <a:pt x="1115513" y="400123"/>
                </a:lnTo>
                <a:lnTo>
                  <a:pt x="1166925" y="395440"/>
                </a:lnTo>
                <a:lnTo>
                  <a:pt x="1218010" y="391670"/>
                </a:lnTo>
                <a:lnTo>
                  <a:pt x="1268748" y="388811"/>
                </a:lnTo>
                <a:lnTo>
                  <a:pt x="1319117" y="386860"/>
                </a:lnTo>
                <a:lnTo>
                  <a:pt x="1369096" y="385815"/>
                </a:lnTo>
                <a:lnTo>
                  <a:pt x="2433896" y="385674"/>
                </a:lnTo>
                <a:lnTo>
                  <a:pt x="2421744" y="374393"/>
                </a:lnTo>
                <a:lnTo>
                  <a:pt x="2364086" y="326108"/>
                </a:lnTo>
                <a:lnTo>
                  <a:pt x="2302472" y="281032"/>
                </a:lnTo>
                <a:lnTo>
                  <a:pt x="2270232" y="259707"/>
                </a:lnTo>
                <a:lnTo>
                  <a:pt x="2237064" y="239195"/>
                </a:lnTo>
                <a:lnTo>
                  <a:pt x="2202986" y="219500"/>
                </a:lnTo>
                <a:lnTo>
                  <a:pt x="2168020" y="200625"/>
                </a:lnTo>
                <a:lnTo>
                  <a:pt x="2132186" y="182574"/>
                </a:lnTo>
                <a:lnTo>
                  <a:pt x="2095502" y="165350"/>
                </a:lnTo>
                <a:lnTo>
                  <a:pt x="2057991" y="148957"/>
                </a:lnTo>
                <a:lnTo>
                  <a:pt x="2019671" y="133398"/>
                </a:lnTo>
                <a:lnTo>
                  <a:pt x="1980562" y="118678"/>
                </a:lnTo>
                <a:lnTo>
                  <a:pt x="1940685" y="104799"/>
                </a:lnTo>
                <a:lnTo>
                  <a:pt x="1900060" y="91765"/>
                </a:lnTo>
                <a:lnTo>
                  <a:pt x="1858707" y="79579"/>
                </a:lnTo>
                <a:lnTo>
                  <a:pt x="1816646" y="68246"/>
                </a:lnTo>
                <a:lnTo>
                  <a:pt x="1773896" y="57768"/>
                </a:lnTo>
                <a:lnTo>
                  <a:pt x="1730479" y="48150"/>
                </a:lnTo>
                <a:lnTo>
                  <a:pt x="1686413" y="39394"/>
                </a:lnTo>
                <a:lnTo>
                  <a:pt x="1641720" y="31504"/>
                </a:lnTo>
                <a:lnTo>
                  <a:pt x="1596419" y="24485"/>
                </a:lnTo>
                <a:lnTo>
                  <a:pt x="1550530" y="18339"/>
                </a:lnTo>
                <a:lnTo>
                  <a:pt x="1504073" y="13069"/>
                </a:lnTo>
                <a:lnTo>
                  <a:pt x="1457068" y="8680"/>
                </a:lnTo>
                <a:lnTo>
                  <a:pt x="1409536" y="5175"/>
                </a:lnTo>
                <a:lnTo>
                  <a:pt x="1361496" y="2558"/>
                </a:lnTo>
                <a:lnTo>
                  <a:pt x="1312969" y="831"/>
                </a:lnTo>
                <a:lnTo>
                  <a:pt x="1263974" y="0"/>
                </a:lnTo>
                <a:close/>
              </a:path>
            </a:pathLst>
          </a:custGeom>
          <a:solidFill>
            <a:srgbClr val="177EA9">
              <a:alpha val="19999"/>
            </a:srgbClr>
          </a:solidFill>
        </p:spPr>
        <p:txBody>
          <a:bodyPr wrap="square" lIns="0" tIns="0" rIns="0" bIns="0" rtlCol="0"/>
          <a:lstStyle/>
          <a:p/>
        </p:txBody>
      </p:sp>
      <p:sp>
        <p:nvSpPr>
          <p:cNvPr id="4" name="object 4"/>
          <p:cNvSpPr txBox="1"/>
          <p:nvPr/>
        </p:nvSpPr>
        <p:spPr>
          <a:xfrm>
            <a:off x="262229" y="6544462"/>
            <a:ext cx="31115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来源：国家工业信息安全发展研究中心，专家访谈，亿欧智库</a:t>
            </a:r>
            <a:endParaRPr sz="900">
              <a:latin typeface="微软雅黑"/>
              <a:cs typeface="微软雅黑"/>
            </a:endParaRPr>
          </a:p>
        </p:txBody>
      </p:sp>
      <p:sp>
        <p:nvSpPr>
          <p:cNvPr id="5" name="object 5"/>
          <p:cNvSpPr txBox="1">
            <a:spLocks noGrp="1"/>
          </p:cNvSpPr>
          <p:nvPr>
            <p:ph type="title"/>
          </p:nvPr>
        </p:nvSpPr>
        <p:spPr>
          <a:xfrm>
            <a:off x="261924" y="171145"/>
            <a:ext cx="9107170" cy="331470"/>
          </a:xfrm>
          <a:prstGeom prst="rect">
            <a:avLst/>
          </a:prstGeom>
        </p:spPr>
        <p:txBody>
          <a:bodyPr vert="horz" wrap="square" lIns="0" tIns="13335" rIns="0" bIns="0" rtlCol="0">
            <a:spAutoFit/>
          </a:bodyPr>
          <a:lstStyle/>
          <a:p>
            <a:pPr marL="12700">
              <a:lnSpc>
                <a:spcPct val="100000"/>
              </a:lnSpc>
              <a:spcBef>
                <a:spcPts val="105"/>
              </a:spcBef>
            </a:pPr>
            <a:r>
              <a:rPr/>
              <a:t>2.1.3</a:t>
            </a:r>
            <a:r>
              <a:rPr spc="-30"/>
              <a:t> </a:t>
            </a:r>
            <a:r>
              <a:rPr/>
              <a:t>数据收益分配：事实分配</a:t>
            </a:r>
            <a:r>
              <a:rPr spc="-10"/>
              <a:t>难</a:t>
            </a:r>
            <a:r>
              <a:rPr/>
              <a:t>以满</a:t>
            </a:r>
            <a:r>
              <a:rPr spc="-10"/>
              <a:t>足</a:t>
            </a:r>
            <a:r>
              <a:rPr/>
              <a:t>要求</a:t>
            </a:r>
            <a:r>
              <a:rPr spc="-10"/>
              <a:t>，</a:t>
            </a:r>
            <a:r>
              <a:rPr/>
              <a:t>促进</a:t>
            </a:r>
            <a:r>
              <a:rPr spc="-10"/>
              <a:t>收</a:t>
            </a:r>
            <a:r>
              <a:rPr/>
              <a:t>益分</a:t>
            </a:r>
            <a:r>
              <a:rPr spc="-10"/>
              <a:t>配</a:t>
            </a:r>
            <a:r>
              <a:rPr/>
              <a:t>体现</a:t>
            </a:r>
            <a:r>
              <a:rPr spc="-10"/>
              <a:t>效</a:t>
            </a:r>
            <a:r>
              <a:rPr/>
              <a:t>率、</a:t>
            </a:r>
            <a:r>
              <a:rPr spc="-10"/>
              <a:t>促</a:t>
            </a:r>
            <a:r>
              <a:rPr/>
              <a:t>进公平</a:t>
            </a:r>
          </a:p>
        </p:txBody>
      </p:sp>
      <p:sp>
        <p:nvSpPr>
          <p:cNvPr id="6" name="object 6"/>
          <p:cNvSpPr txBox="1"/>
          <p:nvPr/>
        </p:nvSpPr>
        <p:spPr>
          <a:xfrm>
            <a:off x="261924" y="707212"/>
            <a:ext cx="11637010" cy="1397000"/>
          </a:xfrm>
          <a:prstGeom prst="rect">
            <a:avLst/>
          </a:prstGeom>
        </p:spPr>
        <p:txBody>
          <a:bodyPr vert="horz" wrap="square" lIns="0" tIns="10160" rIns="0" bIns="0" rtlCol="0">
            <a:spAutoFit/>
          </a:bodyPr>
          <a:lstStyle/>
          <a:p>
            <a:pPr marL="241300" marR="5080" indent="-228600" algn="just">
              <a:lnSpc>
                <a:spcPct val="101499"/>
              </a:lnSpc>
              <a:spcBef>
                <a:spcPts val="80"/>
              </a:spcBef>
              <a:buClr>
                <a:srgbClr val="1D9ED2"/>
              </a:buClr>
              <a:buFont typeface="Wingdings"/>
              <a:buChar char=""/>
              <a:tabLst>
                <a:tab pos="241300"/>
              </a:tabLst>
            </a:pPr>
            <a:r>
              <a:rPr sz="1400">
                <a:solidFill>
                  <a:srgbClr val="585858"/>
                </a:solidFill>
                <a:latin typeface="微软雅黑"/>
                <a:cs typeface="微软雅黑"/>
              </a:rPr>
              <a:t>目前，我国数据要素市</a:t>
            </a:r>
            <a:r>
              <a:rPr sz="1400" spc="-15">
                <a:solidFill>
                  <a:srgbClr val="585858"/>
                </a:solidFill>
                <a:latin typeface="微软雅黑"/>
                <a:cs typeface="微软雅黑"/>
              </a:rPr>
              <a:t>场</a:t>
            </a:r>
            <a:r>
              <a:rPr sz="1400">
                <a:solidFill>
                  <a:srgbClr val="585858"/>
                </a:solidFill>
                <a:latin typeface="微软雅黑"/>
                <a:cs typeface="微软雅黑"/>
              </a:rPr>
              <a:t>主要</a:t>
            </a:r>
            <a:r>
              <a:rPr sz="1400" spc="-15">
                <a:solidFill>
                  <a:srgbClr val="585858"/>
                </a:solidFill>
                <a:latin typeface="微软雅黑"/>
                <a:cs typeface="微软雅黑"/>
              </a:rPr>
              <a:t>由</a:t>
            </a:r>
            <a:r>
              <a:rPr sz="1400">
                <a:solidFill>
                  <a:srgbClr val="585858"/>
                </a:solidFill>
                <a:latin typeface="微软雅黑"/>
                <a:cs typeface="微软雅黑"/>
              </a:rPr>
              <a:t>交易</a:t>
            </a:r>
            <a:r>
              <a:rPr sz="1400" spc="-15">
                <a:solidFill>
                  <a:srgbClr val="585858"/>
                </a:solidFill>
                <a:latin typeface="微软雅黑"/>
                <a:cs typeface="微软雅黑"/>
              </a:rPr>
              <a:t>平</a:t>
            </a:r>
            <a:r>
              <a:rPr sz="1400">
                <a:solidFill>
                  <a:srgbClr val="585858"/>
                </a:solidFill>
                <a:latin typeface="微软雅黑"/>
                <a:cs typeface="微软雅黑"/>
              </a:rPr>
              <a:t>台和</a:t>
            </a:r>
            <a:r>
              <a:rPr sz="1400" spc="-15">
                <a:solidFill>
                  <a:srgbClr val="585858"/>
                </a:solidFill>
                <a:latin typeface="微软雅黑"/>
                <a:cs typeface="微软雅黑"/>
              </a:rPr>
              <a:t>交</a:t>
            </a:r>
            <a:r>
              <a:rPr sz="1400">
                <a:solidFill>
                  <a:srgbClr val="585858"/>
                </a:solidFill>
                <a:latin typeface="微软雅黑"/>
                <a:cs typeface="微软雅黑"/>
              </a:rPr>
              <a:t>易卖</a:t>
            </a:r>
            <a:r>
              <a:rPr sz="1400" spc="-15">
                <a:solidFill>
                  <a:srgbClr val="585858"/>
                </a:solidFill>
                <a:latin typeface="微软雅黑"/>
                <a:cs typeface="微软雅黑"/>
              </a:rPr>
              <a:t>方</a:t>
            </a:r>
            <a:r>
              <a:rPr sz="1400">
                <a:solidFill>
                  <a:srgbClr val="585858"/>
                </a:solidFill>
                <a:latin typeface="微软雅黑"/>
                <a:cs typeface="微软雅黑"/>
              </a:rPr>
              <a:t>收益</a:t>
            </a:r>
            <a:r>
              <a:rPr sz="1400" spc="-15">
                <a:solidFill>
                  <a:srgbClr val="585858"/>
                </a:solidFill>
                <a:latin typeface="微软雅黑"/>
                <a:cs typeface="微软雅黑"/>
              </a:rPr>
              <a:t>分</a:t>
            </a:r>
            <a:r>
              <a:rPr sz="1400">
                <a:solidFill>
                  <a:srgbClr val="585858"/>
                </a:solidFill>
                <a:latin typeface="微软雅黑"/>
                <a:cs typeface="微软雅黑"/>
              </a:rPr>
              <a:t>配机</a:t>
            </a:r>
            <a:r>
              <a:rPr sz="1400" spc="-15">
                <a:solidFill>
                  <a:srgbClr val="585858"/>
                </a:solidFill>
                <a:latin typeface="微软雅黑"/>
                <a:cs typeface="微软雅黑"/>
              </a:rPr>
              <a:t>制</a:t>
            </a:r>
            <a:r>
              <a:rPr sz="1400">
                <a:solidFill>
                  <a:srgbClr val="585858"/>
                </a:solidFill>
                <a:latin typeface="微软雅黑"/>
                <a:cs typeface="微软雅黑"/>
              </a:rPr>
              <a:t>构成</a:t>
            </a:r>
            <a:r>
              <a:rPr sz="1400" spc="-15">
                <a:solidFill>
                  <a:srgbClr val="585858"/>
                </a:solidFill>
                <a:latin typeface="微软雅黑"/>
                <a:cs typeface="微软雅黑"/>
              </a:rPr>
              <a:t>，</a:t>
            </a:r>
            <a:r>
              <a:rPr sz="1400">
                <a:solidFill>
                  <a:srgbClr val="585858"/>
                </a:solidFill>
                <a:latin typeface="微软雅黑"/>
                <a:cs typeface="微软雅黑"/>
              </a:rPr>
              <a:t>以“</a:t>
            </a:r>
            <a:r>
              <a:rPr sz="1400" spc="-15">
                <a:solidFill>
                  <a:srgbClr val="585858"/>
                </a:solidFill>
                <a:latin typeface="微软雅黑"/>
                <a:cs typeface="微软雅黑"/>
              </a:rPr>
              <a:t>数</a:t>
            </a:r>
            <a:r>
              <a:rPr sz="1400">
                <a:solidFill>
                  <a:srgbClr val="585858"/>
                </a:solidFill>
                <a:latin typeface="微软雅黑"/>
                <a:cs typeface="微软雅黑"/>
              </a:rPr>
              <a:t>据交</a:t>
            </a:r>
            <a:r>
              <a:rPr sz="1400" spc="-15">
                <a:solidFill>
                  <a:srgbClr val="585858"/>
                </a:solidFill>
                <a:latin typeface="微软雅黑"/>
                <a:cs typeface="微软雅黑"/>
              </a:rPr>
              <a:t>换</a:t>
            </a:r>
            <a:r>
              <a:rPr sz="1400">
                <a:solidFill>
                  <a:srgbClr val="585858"/>
                </a:solidFill>
                <a:latin typeface="微软雅黑"/>
                <a:cs typeface="微软雅黑"/>
              </a:rPr>
              <a:t>服务</a:t>
            </a:r>
            <a:r>
              <a:rPr sz="1400" spc="-10">
                <a:solidFill>
                  <a:srgbClr val="585858"/>
                </a:solidFill>
                <a:latin typeface="微软雅黑"/>
                <a:cs typeface="微软雅黑"/>
              </a:rPr>
              <a:t>”“</a:t>
            </a:r>
            <a:r>
              <a:rPr sz="1400">
                <a:solidFill>
                  <a:srgbClr val="585858"/>
                </a:solidFill>
                <a:latin typeface="微软雅黑"/>
                <a:cs typeface="微软雅黑"/>
              </a:rPr>
              <a:t>谁</a:t>
            </a:r>
            <a:r>
              <a:rPr sz="1400" spc="-15">
                <a:solidFill>
                  <a:srgbClr val="585858"/>
                </a:solidFill>
                <a:latin typeface="微软雅黑"/>
                <a:cs typeface="微软雅黑"/>
              </a:rPr>
              <a:t>占</a:t>
            </a:r>
            <a:r>
              <a:rPr sz="1400">
                <a:solidFill>
                  <a:srgbClr val="585858"/>
                </a:solidFill>
                <a:latin typeface="微软雅黑"/>
                <a:cs typeface="微软雅黑"/>
              </a:rPr>
              <a:t>有谁</a:t>
            </a:r>
            <a:r>
              <a:rPr sz="1400" spc="-15">
                <a:solidFill>
                  <a:srgbClr val="585858"/>
                </a:solidFill>
                <a:latin typeface="微软雅黑"/>
                <a:cs typeface="微软雅黑"/>
              </a:rPr>
              <a:t>受</a:t>
            </a:r>
            <a:r>
              <a:rPr sz="1400">
                <a:solidFill>
                  <a:srgbClr val="585858"/>
                </a:solidFill>
                <a:latin typeface="微软雅黑"/>
                <a:cs typeface="微软雅黑"/>
              </a:rPr>
              <a:t>益”</a:t>
            </a:r>
            <a:r>
              <a:rPr sz="1400" spc="-15">
                <a:solidFill>
                  <a:srgbClr val="585858"/>
                </a:solidFill>
                <a:latin typeface="微软雅黑"/>
                <a:cs typeface="微软雅黑"/>
              </a:rPr>
              <a:t>等</a:t>
            </a:r>
            <a:r>
              <a:rPr sz="1400">
                <a:solidFill>
                  <a:srgbClr val="585858"/>
                </a:solidFill>
                <a:latin typeface="微软雅黑"/>
                <a:cs typeface="微软雅黑"/>
              </a:rPr>
              <a:t>事实</a:t>
            </a:r>
            <a:r>
              <a:rPr sz="1400" spc="-15">
                <a:solidFill>
                  <a:srgbClr val="585858"/>
                </a:solidFill>
                <a:latin typeface="微软雅黑"/>
                <a:cs typeface="微软雅黑"/>
              </a:rPr>
              <a:t>上</a:t>
            </a:r>
            <a:r>
              <a:rPr sz="1400">
                <a:solidFill>
                  <a:srgbClr val="585858"/>
                </a:solidFill>
                <a:latin typeface="微软雅黑"/>
                <a:cs typeface="微软雅黑"/>
              </a:rPr>
              <a:t>的分</a:t>
            </a:r>
            <a:r>
              <a:rPr sz="1400" spc="-15">
                <a:solidFill>
                  <a:srgbClr val="585858"/>
                </a:solidFill>
                <a:latin typeface="微软雅黑"/>
                <a:cs typeface="微软雅黑"/>
              </a:rPr>
              <a:t>配</a:t>
            </a:r>
            <a:r>
              <a:rPr sz="1400">
                <a:solidFill>
                  <a:srgbClr val="585858"/>
                </a:solidFill>
                <a:latin typeface="微软雅黑"/>
                <a:cs typeface="微软雅黑"/>
              </a:rPr>
              <a:t>机制</a:t>
            </a:r>
            <a:r>
              <a:rPr sz="1400" spc="-15">
                <a:solidFill>
                  <a:srgbClr val="585858"/>
                </a:solidFill>
                <a:latin typeface="微软雅黑"/>
                <a:cs typeface="微软雅黑"/>
              </a:rPr>
              <a:t>为</a:t>
            </a:r>
            <a:r>
              <a:rPr sz="1400">
                <a:solidFill>
                  <a:srgbClr val="585858"/>
                </a:solidFill>
                <a:latin typeface="微软雅黑"/>
                <a:cs typeface="微软雅黑"/>
              </a:rPr>
              <a:t>主。</a:t>
            </a:r>
            <a:r>
              <a:rPr sz="1400" spc="-15">
                <a:solidFill>
                  <a:srgbClr val="585858"/>
                </a:solidFill>
                <a:latin typeface="微软雅黑"/>
                <a:cs typeface="微软雅黑"/>
              </a:rPr>
              <a:t>但</a:t>
            </a:r>
            <a:r>
              <a:rPr sz="1400">
                <a:solidFill>
                  <a:srgbClr val="585858"/>
                </a:solidFill>
                <a:latin typeface="微软雅黑"/>
                <a:cs typeface="微软雅黑"/>
              </a:rPr>
              <a:t>数据 作为新型生产要素，具</a:t>
            </a:r>
            <a:r>
              <a:rPr sz="1400" spc="-15">
                <a:solidFill>
                  <a:srgbClr val="585858"/>
                </a:solidFill>
                <a:latin typeface="微软雅黑"/>
                <a:cs typeface="微软雅黑"/>
              </a:rPr>
              <a:t>有</a:t>
            </a:r>
            <a:r>
              <a:rPr sz="1400">
                <a:solidFill>
                  <a:srgbClr val="585858"/>
                </a:solidFill>
                <a:latin typeface="微软雅黑"/>
                <a:cs typeface="微软雅黑"/>
              </a:rPr>
              <a:t>无形</a:t>
            </a:r>
            <a:r>
              <a:rPr sz="1400" spc="-15">
                <a:solidFill>
                  <a:srgbClr val="585858"/>
                </a:solidFill>
                <a:latin typeface="微软雅黑"/>
                <a:cs typeface="微软雅黑"/>
              </a:rPr>
              <a:t>性</a:t>
            </a:r>
            <a:r>
              <a:rPr sz="1400">
                <a:solidFill>
                  <a:srgbClr val="585858"/>
                </a:solidFill>
                <a:latin typeface="微软雅黑"/>
                <a:cs typeface="微软雅黑"/>
              </a:rPr>
              <a:t>、非</a:t>
            </a:r>
            <a:r>
              <a:rPr sz="1400" spc="-15">
                <a:solidFill>
                  <a:srgbClr val="585858"/>
                </a:solidFill>
                <a:latin typeface="微软雅黑"/>
                <a:cs typeface="微软雅黑"/>
              </a:rPr>
              <a:t>消</a:t>
            </a:r>
            <a:r>
              <a:rPr sz="1400">
                <a:solidFill>
                  <a:srgbClr val="585858"/>
                </a:solidFill>
                <a:latin typeface="微软雅黑"/>
                <a:cs typeface="微软雅黑"/>
              </a:rPr>
              <a:t>耗性</a:t>
            </a:r>
            <a:r>
              <a:rPr sz="1400" spc="-15">
                <a:solidFill>
                  <a:srgbClr val="585858"/>
                </a:solidFill>
                <a:latin typeface="微软雅黑"/>
                <a:cs typeface="微软雅黑"/>
              </a:rPr>
              <a:t>等</a:t>
            </a:r>
            <a:r>
              <a:rPr sz="1400">
                <a:solidFill>
                  <a:srgbClr val="585858"/>
                </a:solidFill>
                <a:latin typeface="微软雅黑"/>
                <a:cs typeface="微软雅黑"/>
              </a:rPr>
              <a:t>特点</a:t>
            </a:r>
            <a:r>
              <a:rPr sz="1400" spc="-15">
                <a:solidFill>
                  <a:srgbClr val="585858"/>
                </a:solidFill>
                <a:latin typeface="微软雅黑"/>
                <a:cs typeface="微软雅黑"/>
              </a:rPr>
              <a:t>，</a:t>
            </a:r>
            <a:r>
              <a:rPr sz="1400">
                <a:solidFill>
                  <a:srgbClr val="585858"/>
                </a:solidFill>
                <a:latin typeface="微软雅黑"/>
                <a:cs typeface="微软雅黑"/>
              </a:rPr>
              <a:t>可以</a:t>
            </a:r>
            <a:r>
              <a:rPr sz="1400" spc="-15">
                <a:solidFill>
                  <a:srgbClr val="585858"/>
                </a:solidFill>
                <a:latin typeface="微软雅黑"/>
                <a:cs typeface="微软雅黑"/>
              </a:rPr>
              <a:t>接</a:t>
            </a:r>
            <a:r>
              <a:rPr sz="1400">
                <a:solidFill>
                  <a:srgbClr val="585858"/>
                </a:solidFill>
                <a:latin typeface="微软雅黑"/>
                <a:cs typeface="微软雅黑"/>
              </a:rPr>
              <a:t>近零</a:t>
            </a:r>
            <a:r>
              <a:rPr sz="1400" spc="-15">
                <a:solidFill>
                  <a:srgbClr val="585858"/>
                </a:solidFill>
                <a:latin typeface="微软雅黑"/>
                <a:cs typeface="微软雅黑"/>
              </a:rPr>
              <a:t>成</a:t>
            </a:r>
            <a:r>
              <a:rPr sz="1400">
                <a:solidFill>
                  <a:srgbClr val="585858"/>
                </a:solidFill>
                <a:latin typeface="微软雅黑"/>
                <a:cs typeface="微软雅黑"/>
              </a:rPr>
              <a:t>本无</a:t>
            </a:r>
            <a:r>
              <a:rPr sz="1400" spc="-15">
                <a:solidFill>
                  <a:srgbClr val="585858"/>
                </a:solidFill>
                <a:latin typeface="微软雅黑"/>
                <a:cs typeface="微软雅黑"/>
              </a:rPr>
              <a:t>限</a:t>
            </a:r>
            <a:r>
              <a:rPr sz="1400">
                <a:solidFill>
                  <a:srgbClr val="585858"/>
                </a:solidFill>
                <a:latin typeface="微软雅黑"/>
                <a:cs typeface="微软雅黑"/>
              </a:rPr>
              <a:t>复制</a:t>
            </a:r>
            <a:r>
              <a:rPr sz="1400" spc="-15">
                <a:solidFill>
                  <a:srgbClr val="585858"/>
                </a:solidFill>
                <a:latin typeface="微软雅黑"/>
                <a:cs typeface="微软雅黑"/>
              </a:rPr>
              <a:t>，</a:t>
            </a:r>
            <a:r>
              <a:rPr sz="1400">
                <a:solidFill>
                  <a:srgbClr val="585858"/>
                </a:solidFill>
                <a:latin typeface="微软雅黑"/>
                <a:cs typeface="微软雅黑"/>
              </a:rPr>
              <a:t>现阶</a:t>
            </a:r>
            <a:r>
              <a:rPr sz="1400" spc="-15">
                <a:solidFill>
                  <a:srgbClr val="585858"/>
                </a:solidFill>
                <a:latin typeface="微软雅黑"/>
                <a:cs typeface="微软雅黑"/>
              </a:rPr>
              <a:t>段</a:t>
            </a:r>
            <a:r>
              <a:rPr sz="1400">
                <a:solidFill>
                  <a:srgbClr val="585858"/>
                </a:solidFill>
                <a:latin typeface="微软雅黑"/>
                <a:cs typeface="微软雅黑"/>
              </a:rPr>
              <a:t>的分</a:t>
            </a:r>
            <a:r>
              <a:rPr sz="1400" spc="-15">
                <a:solidFill>
                  <a:srgbClr val="585858"/>
                </a:solidFill>
                <a:latin typeface="微软雅黑"/>
                <a:cs typeface="微软雅黑"/>
              </a:rPr>
              <a:t>配</a:t>
            </a:r>
            <a:r>
              <a:rPr sz="1400">
                <a:solidFill>
                  <a:srgbClr val="585858"/>
                </a:solidFill>
                <a:latin typeface="微软雅黑"/>
                <a:cs typeface="微软雅黑"/>
              </a:rPr>
              <a:t>机制</a:t>
            </a:r>
            <a:r>
              <a:rPr sz="1400" spc="-15">
                <a:solidFill>
                  <a:srgbClr val="585858"/>
                </a:solidFill>
                <a:latin typeface="微软雅黑"/>
                <a:cs typeface="微软雅黑"/>
              </a:rPr>
              <a:t>难</a:t>
            </a:r>
            <a:r>
              <a:rPr sz="1400">
                <a:solidFill>
                  <a:srgbClr val="585858"/>
                </a:solidFill>
                <a:latin typeface="微软雅黑"/>
                <a:cs typeface="微软雅黑"/>
              </a:rPr>
              <a:t>以真</a:t>
            </a:r>
            <a:r>
              <a:rPr sz="1400" spc="-15">
                <a:solidFill>
                  <a:srgbClr val="585858"/>
                </a:solidFill>
                <a:latin typeface="微软雅黑"/>
                <a:cs typeface="微软雅黑"/>
              </a:rPr>
              <a:t>正</a:t>
            </a:r>
            <a:r>
              <a:rPr sz="1400">
                <a:solidFill>
                  <a:srgbClr val="585858"/>
                </a:solidFill>
                <a:latin typeface="微软雅黑"/>
                <a:cs typeface="微软雅黑"/>
              </a:rPr>
              <a:t>满足</a:t>
            </a:r>
            <a:r>
              <a:rPr sz="1400" spc="-15">
                <a:solidFill>
                  <a:srgbClr val="585858"/>
                </a:solidFill>
                <a:latin typeface="微软雅黑"/>
                <a:cs typeface="微软雅黑"/>
              </a:rPr>
              <a:t>要</a:t>
            </a:r>
            <a:r>
              <a:rPr sz="1400">
                <a:solidFill>
                  <a:srgbClr val="585858"/>
                </a:solidFill>
                <a:latin typeface="微软雅黑"/>
                <a:cs typeface="微软雅黑"/>
              </a:rPr>
              <a:t>素按</a:t>
            </a:r>
            <a:r>
              <a:rPr sz="1400" spc="-15">
                <a:solidFill>
                  <a:srgbClr val="585858"/>
                </a:solidFill>
                <a:latin typeface="微软雅黑"/>
                <a:cs typeface="微软雅黑"/>
              </a:rPr>
              <a:t>贡</a:t>
            </a:r>
            <a:r>
              <a:rPr sz="1400">
                <a:solidFill>
                  <a:srgbClr val="585858"/>
                </a:solidFill>
                <a:latin typeface="微软雅黑"/>
                <a:cs typeface="微软雅黑"/>
              </a:rPr>
              <a:t>献参</a:t>
            </a:r>
            <a:r>
              <a:rPr sz="1400" spc="-15">
                <a:solidFill>
                  <a:srgbClr val="585858"/>
                </a:solidFill>
                <a:latin typeface="微软雅黑"/>
                <a:cs typeface="微软雅黑"/>
              </a:rPr>
              <a:t>与</a:t>
            </a:r>
            <a:r>
              <a:rPr sz="1400">
                <a:solidFill>
                  <a:srgbClr val="585858"/>
                </a:solidFill>
                <a:latin typeface="微软雅黑"/>
                <a:cs typeface="微软雅黑"/>
              </a:rPr>
              <a:t>分配</a:t>
            </a:r>
            <a:r>
              <a:rPr sz="1400" spc="-15">
                <a:solidFill>
                  <a:srgbClr val="585858"/>
                </a:solidFill>
                <a:latin typeface="微软雅黑"/>
                <a:cs typeface="微软雅黑"/>
              </a:rPr>
              <a:t>的</a:t>
            </a:r>
            <a:r>
              <a:rPr sz="1400">
                <a:solidFill>
                  <a:srgbClr val="585858"/>
                </a:solidFill>
                <a:latin typeface="微软雅黑"/>
                <a:cs typeface="微软雅黑"/>
              </a:rPr>
              <a:t>基本</a:t>
            </a:r>
            <a:r>
              <a:rPr sz="1400" spc="-15">
                <a:solidFill>
                  <a:srgbClr val="585858"/>
                </a:solidFill>
                <a:latin typeface="微软雅黑"/>
                <a:cs typeface="微软雅黑"/>
              </a:rPr>
              <a:t>分</a:t>
            </a:r>
            <a:r>
              <a:rPr sz="1400">
                <a:solidFill>
                  <a:srgbClr val="585858"/>
                </a:solidFill>
                <a:latin typeface="微软雅黑"/>
                <a:cs typeface="微软雅黑"/>
              </a:rPr>
              <a:t>配原 则。</a:t>
            </a:r>
            <a:endParaRPr sz="1400">
              <a:latin typeface="微软雅黑"/>
              <a:cs typeface="微软雅黑"/>
            </a:endParaRPr>
          </a:p>
          <a:p>
            <a:pPr marL="241300" marR="5080" indent="-228600" algn="just">
              <a:lnSpc>
                <a:spcPct val="101400"/>
              </a:lnSpc>
              <a:spcBef>
                <a:spcPts val="590"/>
              </a:spcBef>
              <a:buClr>
                <a:srgbClr val="1D9ED2"/>
              </a:buClr>
              <a:buFont typeface="Wingdings"/>
              <a:buChar char=""/>
              <a:tabLst>
                <a:tab pos="241300"/>
              </a:tabLst>
            </a:pPr>
            <a:r>
              <a:rPr sz="1400">
                <a:solidFill>
                  <a:srgbClr val="585858"/>
                </a:solidFill>
                <a:latin typeface="微软雅黑"/>
                <a:cs typeface="微软雅黑"/>
              </a:rPr>
              <a:t>“数据二十条”提出，</a:t>
            </a:r>
            <a:r>
              <a:rPr sz="1400" spc="-15">
                <a:solidFill>
                  <a:srgbClr val="585858"/>
                </a:solidFill>
                <a:latin typeface="微软雅黑"/>
                <a:cs typeface="微软雅黑"/>
              </a:rPr>
              <a:t>以</a:t>
            </a:r>
            <a:r>
              <a:rPr sz="1400">
                <a:solidFill>
                  <a:srgbClr val="585858"/>
                </a:solidFill>
                <a:latin typeface="微软雅黑"/>
                <a:cs typeface="微软雅黑"/>
              </a:rPr>
              <a:t>体现</a:t>
            </a:r>
            <a:r>
              <a:rPr sz="1400" spc="-15">
                <a:solidFill>
                  <a:srgbClr val="585858"/>
                </a:solidFill>
                <a:latin typeface="微软雅黑"/>
                <a:cs typeface="微软雅黑"/>
              </a:rPr>
              <a:t>效</a:t>
            </a:r>
            <a:r>
              <a:rPr sz="1400">
                <a:solidFill>
                  <a:srgbClr val="585858"/>
                </a:solidFill>
                <a:latin typeface="微软雅黑"/>
                <a:cs typeface="微软雅黑"/>
              </a:rPr>
              <a:t>率、</a:t>
            </a:r>
            <a:r>
              <a:rPr sz="1400" spc="-15">
                <a:solidFill>
                  <a:srgbClr val="585858"/>
                </a:solidFill>
                <a:latin typeface="微软雅黑"/>
                <a:cs typeface="微软雅黑"/>
              </a:rPr>
              <a:t>促</a:t>
            </a:r>
            <a:r>
              <a:rPr sz="1400">
                <a:solidFill>
                  <a:srgbClr val="585858"/>
                </a:solidFill>
                <a:latin typeface="微软雅黑"/>
                <a:cs typeface="微软雅黑"/>
              </a:rPr>
              <a:t>进公</a:t>
            </a:r>
            <a:r>
              <a:rPr sz="1400" spc="-15">
                <a:solidFill>
                  <a:srgbClr val="585858"/>
                </a:solidFill>
                <a:latin typeface="微软雅黑"/>
                <a:cs typeface="微软雅黑"/>
              </a:rPr>
              <a:t>平</a:t>
            </a:r>
            <a:r>
              <a:rPr sz="1400">
                <a:solidFill>
                  <a:srgbClr val="585858"/>
                </a:solidFill>
                <a:latin typeface="微软雅黑"/>
                <a:cs typeface="微软雅黑"/>
              </a:rPr>
              <a:t>为原</a:t>
            </a:r>
            <a:r>
              <a:rPr sz="1400" spc="-15">
                <a:solidFill>
                  <a:srgbClr val="585858"/>
                </a:solidFill>
                <a:latin typeface="微软雅黑"/>
                <a:cs typeface="微软雅黑"/>
              </a:rPr>
              <a:t>则</a:t>
            </a:r>
            <a:r>
              <a:rPr sz="1400">
                <a:solidFill>
                  <a:srgbClr val="585858"/>
                </a:solidFill>
                <a:latin typeface="微软雅黑"/>
                <a:cs typeface="微软雅黑"/>
              </a:rPr>
              <a:t>，在</a:t>
            </a:r>
            <a:r>
              <a:rPr sz="1400" spc="-15">
                <a:solidFill>
                  <a:srgbClr val="585858"/>
                </a:solidFill>
                <a:latin typeface="微软雅黑"/>
                <a:cs typeface="微软雅黑"/>
              </a:rPr>
              <a:t>初</a:t>
            </a:r>
            <a:r>
              <a:rPr sz="1400">
                <a:solidFill>
                  <a:srgbClr val="585858"/>
                </a:solidFill>
                <a:latin typeface="微软雅黑"/>
                <a:cs typeface="微软雅黑"/>
              </a:rPr>
              <a:t>次分</a:t>
            </a:r>
            <a:r>
              <a:rPr sz="1400" spc="-15">
                <a:solidFill>
                  <a:srgbClr val="585858"/>
                </a:solidFill>
                <a:latin typeface="微软雅黑"/>
                <a:cs typeface="微软雅黑"/>
              </a:rPr>
              <a:t>配</a:t>
            </a:r>
            <a:r>
              <a:rPr sz="1400">
                <a:solidFill>
                  <a:srgbClr val="585858"/>
                </a:solidFill>
                <a:latin typeface="微软雅黑"/>
                <a:cs typeface="微软雅黑"/>
              </a:rPr>
              <a:t>阶段</a:t>
            </a:r>
            <a:r>
              <a:rPr sz="1400" spc="-15">
                <a:solidFill>
                  <a:srgbClr val="585858"/>
                </a:solidFill>
                <a:latin typeface="微软雅黑"/>
                <a:cs typeface="微软雅黑"/>
              </a:rPr>
              <a:t>，</a:t>
            </a:r>
            <a:r>
              <a:rPr sz="1400">
                <a:solidFill>
                  <a:srgbClr val="585858"/>
                </a:solidFill>
                <a:latin typeface="微软雅黑"/>
                <a:cs typeface="微软雅黑"/>
              </a:rPr>
              <a:t>按照</a:t>
            </a:r>
            <a:r>
              <a:rPr sz="1400" spc="-15">
                <a:solidFill>
                  <a:srgbClr val="585858"/>
                </a:solidFill>
                <a:latin typeface="微软雅黑"/>
                <a:cs typeface="微软雅黑"/>
              </a:rPr>
              <a:t>“</a:t>
            </a:r>
            <a:r>
              <a:rPr sz="1400">
                <a:solidFill>
                  <a:srgbClr val="585858"/>
                </a:solidFill>
                <a:latin typeface="微软雅黑"/>
                <a:cs typeface="微软雅黑"/>
              </a:rPr>
              <a:t>谁投</a:t>
            </a:r>
            <a:r>
              <a:rPr sz="1400" spc="-15">
                <a:solidFill>
                  <a:srgbClr val="585858"/>
                </a:solidFill>
                <a:latin typeface="微软雅黑"/>
                <a:cs typeface="微软雅黑"/>
              </a:rPr>
              <a:t>入</a:t>
            </a:r>
            <a:r>
              <a:rPr sz="1400">
                <a:solidFill>
                  <a:srgbClr val="585858"/>
                </a:solidFill>
                <a:latin typeface="微软雅黑"/>
                <a:cs typeface="微软雅黑"/>
              </a:rPr>
              <a:t>、谁</a:t>
            </a:r>
            <a:r>
              <a:rPr sz="1400" spc="-15">
                <a:solidFill>
                  <a:srgbClr val="585858"/>
                </a:solidFill>
                <a:latin typeface="微软雅黑"/>
                <a:cs typeface="微软雅黑"/>
              </a:rPr>
              <a:t>贡</a:t>
            </a:r>
            <a:r>
              <a:rPr sz="1400">
                <a:solidFill>
                  <a:srgbClr val="585858"/>
                </a:solidFill>
                <a:latin typeface="微软雅黑"/>
                <a:cs typeface="微软雅黑"/>
              </a:rPr>
              <a:t>献、</a:t>
            </a:r>
            <a:r>
              <a:rPr sz="1400" spc="-15">
                <a:solidFill>
                  <a:srgbClr val="585858"/>
                </a:solidFill>
                <a:latin typeface="微软雅黑"/>
                <a:cs typeface="微软雅黑"/>
              </a:rPr>
              <a:t>谁</a:t>
            </a:r>
            <a:r>
              <a:rPr sz="1400">
                <a:solidFill>
                  <a:srgbClr val="585858"/>
                </a:solidFill>
                <a:latin typeface="微软雅黑"/>
                <a:cs typeface="微软雅黑"/>
              </a:rPr>
              <a:t>受益</a:t>
            </a:r>
            <a:r>
              <a:rPr sz="1400" spc="-15">
                <a:solidFill>
                  <a:srgbClr val="585858"/>
                </a:solidFill>
                <a:latin typeface="微软雅黑"/>
                <a:cs typeface="微软雅黑"/>
              </a:rPr>
              <a:t>”</a:t>
            </a:r>
            <a:r>
              <a:rPr sz="1400">
                <a:solidFill>
                  <a:srgbClr val="585858"/>
                </a:solidFill>
                <a:latin typeface="微软雅黑"/>
                <a:cs typeface="微软雅黑"/>
              </a:rPr>
              <a:t>原则</a:t>
            </a:r>
            <a:r>
              <a:rPr sz="1400" spc="-15">
                <a:solidFill>
                  <a:srgbClr val="585858"/>
                </a:solidFill>
                <a:latin typeface="微软雅黑"/>
                <a:cs typeface="微软雅黑"/>
              </a:rPr>
              <a:t>，</a:t>
            </a:r>
            <a:r>
              <a:rPr sz="1400">
                <a:solidFill>
                  <a:srgbClr val="585858"/>
                </a:solidFill>
                <a:latin typeface="微软雅黑"/>
                <a:cs typeface="微软雅黑"/>
              </a:rPr>
              <a:t>推动</a:t>
            </a:r>
            <a:r>
              <a:rPr sz="1400" spc="-15">
                <a:solidFill>
                  <a:srgbClr val="585858"/>
                </a:solidFill>
                <a:latin typeface="微软雅黑"/>
                <a:cs typeface="微软雅黑"/>
              </a:rPr>
              <a:t>数</a:t>
            </a:r>
            <a:r>
              <a:rPr sz="1400">
                <a:solidFill>
                  <a:srgbClr val="585858"/>
                </a:solidFill>
                <a:latin typeface="微软雅黑"/>
                <a:cs typeface="微软雅黑"/>
              </a:rPr>
              <a:t>据要</a:t>
            </a:r>
            <a:r>
              <a:rPr sz="1400" spc="-15">
                <a:solidFill>
                  <a:srgbClr val="585858"/>
                </a:solidFill>
                <a:latin typeface="微软雅黑"/>
                <a:cs typeface="微软雅黑"/>
              </a:rPr>
              <a:t>素</a:t>
            </a:r>
            <a:r>
              <a:rPr sz="1400">
                <a:solidFill>
                  <a:srgbClr val="585858"/>
                </a:solidFill>
                <a:latin typeface="微软雅黑"/>
                <a:cs typeface="微软雅黑"/>
              </a:rPr>
              <a:t>收益</a:t>
            </a:r>
            <a:r>
              <a:rPr sz="1400" spc="-15">
                <a:solidFill>
                  <a:srgbClr val="585858"/>
                </a:solidFill>
                <a:latin typeface="微软雅黑"/>
                <a:cs typeface="微软雅黑"/>
              </a:rPr>
              <a:t>向</a:t>
            </a:r>
            <a:r>
              <a:rPr sz="1400">
                <a:solidFill>
                  <a:srgbClr val="585858"/>
                </a:solidFill>
                <a:latin typeface="微软雅黑"/>
                <a:cs typeface="微软雅黑"/>
              </a:rPr>
              <a:t>数据</a:t>
            </a:r>
            <a:r>
              <a:rPr sz="1400" spc="-15">
                <a:solidFill>
                  <a:srgbClr val="585858"/>
                </a:solidFill>
                <a:latin typeface="微软雅黑"/>
                <a:cs typeface="微软雅黑"/>
              </a:rPr>
              <a:t>价</a:t>
            </a:r>
            <a:r>
              <a:rPr sz="1400">
                <a:solidFill>
                  <a:srgbClr val="585858"/>
                </a:solidFill>
                <a:latin typeface="微软雅黑"/>
                <a:cs typeface="微软雅黑"/>
              </a:rPr>
              <a:t>值和 使用价值创造者合理倾</a:t>
            </a:r>
            <a:r>
              <a:rPr sz="1400" spc="-15">
                <a:solidFill>
                  <a:srgbClr val="585858"/>
                </a:solidFill>
                <a:latin typeface="微软雅黑"/>
                <a:cs typeface="微软雅黑"/>
              </a:rPr>
              <a:t>斜</a:t>
            </a:r>
            <a:r>
              <a:rPr sz="1400">
                <a:solidFill>
                  <a:srgbClr val="585858"/>
                </a:solidFill>
                <a:latin typeface="微软雅黑"/>
                <a:cs typeface="微软雅黑"/>
              </a:rPr>
              <a:t>，在</a:t>
            </a:r>
            <a:r>
              <a:rPr sz="1400" spc="-15">
                <a:solidFill>
                  <a:srgbClr val="585858"/>
                </a:solidFill>
                <a:latin typeface="微软雅黑"/>
                <a:cs typeface="微软雅黑"/>
              </a:rPr>
              <a:t>二</a:t>
            </a:r>
            <a:r>
              <a:rPr sz="1400">
                <a:solidFill>
                  <a:srgbClr val="585858"/>
                </a:solidFill>
                <a:latin typeface="微软雅黑"/>
                <a:cs typeface="微软雅黑"/>
              </a:rPr>
              <a:t>次分</a:t>
            </a:r>
            <a:r>
              <a:rPr sz="1400" spc="-15">
                <a:solidFill>
                  <a:srgbClr val="585858"/>
                </a:solidFill>
                <a:latin typeface="微软雅黑"/>
                <a:cs typeface="微软雅黑"/>
              </a:rPr>
              <a:t>配</a:t>
            </a:r>
            <a:r>
              <a:rPr sz="1400">
                <a:solidFill>
                  <a:srgbClr val="585858"/>
                </a:solidFill>
                <a:latin typeface="微软雅黑"/>
                <a:cs typeface="微软雅黑"/>
              </a:rPr>
              <a:t>、三</a:t>
            </a:r>
            <a:r>
              <a:rPr sz="1400" spc="-15">
                <a:solidFill>
                  <a:srgbClr val="585858"/>
                </a:solidFill>
                <a:latin typeface="微软雅黑"/>
                <a:cs typeface="微软雅黑"/>
              </a:rPr>
              <a:t>次</a:t>
            </a:r>
            <a:r>
              <a:rPr sz="1400">
                <a:solidFill>
                  <a:srgbClr val="585858"/>
                </a:solidFill>
                <a:latin typeface="微软雅黑"/>
                <a:cs typeface="微软雅黑"/>
              </a:rPr>
              <a:t>分配</a:t>
            </a:r>
            <a:r>
              <a:rPr sz="1400" spc="-15">
                <a:solidFill>
                  <a:srgbClr val="585858"/>
                </a:solidFill>
                <a:latin typeface="微软雅黑"/>
                <a:cs typeface="微软雅黑"/>
              </a:rPr>
              <a:t>阶</a:t>
            </a:r>
            <a:r>
              <a:rPr sz="1400">
                <a:solidFill>
                  <a:srgbClr val="585858"/>
                </a:solidFill>
                <a:latin typeface="微软雅黑"/>
                <a:cs typeface="微软雅黑"/>
              </a:rPr>
              <a:t>段，</a:t>
            </a:r>
            <a:r>
              <a:rPr sz="1400" spc="-15">
                <a:solidFill>
                  <a:srgbClr val="585858"/>
                </a:solidFill>
                <a:latin typeface="微软雅黑"/>
                <a:cs typeface="微软雅黑"/>
              </a:rPr>
              <a:t>重</a:t>
            </a:r>
            <a:r>
              <a:rPr sz="1400">
                <a:solidFill>
                  <a:srgbClr val="585858"/>
                </a:solidFill>
                <a:latin typeface="微软雅黑"/>
                <a:cs typeface="微软雅黑"/>
              </a:rPr>
              <a:t>点关</a:t>
            </a:r>
            <a:r>
              <a:rPr sz="1400" spc="-15">
                <a:solidFill>
                  <a:srgbClr val="585858"/>
                </a:solidFill>
                <a:latin typeface="微软雅黑"/>
                <a:cs typeface="微软雅黑"/>
              </a:rPr>
              <a:t>注</a:t>
            </a:r>
            <a:r>
              <a:rPr sz="1400">
                <a:solidFill>
                  <a:srgbClr val="585858"/>
                </a:solidFill>
                <a:latin typeface="微软雅黑"/>
                <a:cs typeface="微软雅黑"/>
              </a:rPr>
              <a:t>公共</a:t>
            </a:r>
            <a:r>
              <a:rPr sz="1400" spc="-15">
                <a:solidFill>
                  <a:srgbClr val="585858"/>
                </a:solidFill>
                <a:latin typeface="微软雅黑"/>
                <a:cs typeface="微软雅黑"/>
              </a:rPr>
              <a:t>利</a:t>
            </a:r>
            <a:r>
              <a:rPr sz="1400">
                <a:solidFill>
                  <a:srgbClr val="585858"/>
                </a:solidFill>
                <a:latin typeface="微软雅黑"/>
                <a:cs typeface="微软雅黑"/>
              </a:rPr>
              <a:t>益和</a:t>
            </a:r>
            <a:r>
              <a:rPr sz="1400" spc="-15">
                <a:solidFill>
                  <a:srgbClr val="585858"/>
                </a:solidFill>
                <a:latin typeface="微软雅黑"/>
                <a:cs typeface="微软雅黑"/>
              </a:rPr>
              <a:t>相</a:t>
            </a:r>
            <a:r>
              <a:rPr sz="1400">
                <a:solidFill>
                  <a:srgbClr val="585858"/>
                </a:solidFill>
                <a:latin typeface="微软雅黑"/>
                <a:cs typeface="微软雅黑"/>
              </a:rPr>
              <a:t>对弱</a:t>
            </a:r>
            <a:r>
              <a:rPr sz="1400" spc="-15">
                <a:solidFill>
                  <a:srgbClr val="585858"/>
                </a:solidFill>
                <a:latin typeface="微软雅黑"/>
                <a:cs typeface="微软雅黑"/>
              </a:rPr>
              <a:t>势</a:t>
            </a:r>
            <a:r>
              <a:rPr sz="1400">
                <a:solidFill>
                  <a:srgbClr val="585858"/>
                </a:solidFill>
                <a:latin typeface="微软雅黑"/>
                <a:cs typeface="微软雅黑"/>
              </a:rPr>
              <a:t>群体</a:t>
            </a:r>
            <a:r>
              <a:rPr sz="1400" spc="-15">
                <a:solidFill>
                  <a:srgbClr val="585858"/>
                </a:solidFill>
                <a:latin typeface="微软雅黑"/>
                <a:cs typeface="微软雅黑"/>
              </a:rPr>
              <a:t>，</a:t>
            </a:r>
            <a:r>
              <a:rPr sz="1400">
                <a:solidFill>
                  <a:srgbClr val="585858"/>
                </a:solidFill>
                <a:latin typeface="微软雅黑"/>
                <a:cs typeface="微软雅黑"/>
              </a:rPr>
              <a:t>防止</a:t>
            </a:r>
            <a:r>
              <a:rPr sz="1400" spc="-15">
                <a:solidFill>
                  <a:srgbClr val="585858"/>
                </a:solidFill>
                <a:latin typeface="微软雅黑"/>
                <a:cs typeface="微软雅黑"/>
              </a:rPr>
              <a:t>和</a:t>
            </a:r>
            <a:r>
              <a:rPr sz="1400">
                <a:solidFill>
                  <a:srgbClr val="585858"/>
                </a:solidFill>
                <a:latin typeface="微软雅黑"/>
                <a:cs typeface="微软雅黑"/>
              </a:rPr>
              <a:t>依法</a:t>
            </a:r>
            <a:r>
              <a:rPr sz="1400" spc="-15">
                <a:solidFill>
                  <a:srgbClr val="585858"/>
                </a:solidFill>
                <a:latin typeface="微软雅黑"/>
                <a:cs typeface="微软雅黑"/>
              </a:rPr>
              <a:t>规</a:t>
            </a:r>
            <a:r>
              <a:rPr sz="1400">
                <a:solidFill>
                  <a:srgbClr val="585858"/>
                </a:solidFill>
                <a:latin typeface="微软雅黑"/>
                <a:cs typeface="微软雅黑"/>
              </a:rPr>
              <a:t>制资</a:t>
            </a:r>
            <a:r>
              <a:rPr sz="1400" spc="-15">
                <a:solidFill>
                  <a:srgbClr val="585858"/>
                </a:solidFill>
                <a:latin typeface="微软雅黑"/>
                <a:cs typeface="微软雅黑"/>
              </a:rPr>
              <a:t>本</a:t>
            </a:r>
            <a:r>
              <a:rPr sz="1400">
                <a:solidFill>
                  <a:srgbClr val="585858"/>
                </a:solidFill>
                <a:latin typeface="微软雅黑"/>
                <a:cs typeface="微软雅黑"/>
              </a:rPr>
              <a:t>在数</a:t>
            </a:r>
            <a:r>
              <a:rPr sz="1400" spc="-15">
                <a:solidFill>
                  <a:srgbClr val="585858"/>
                </a:solidFill>
                <a:latin typeface="微软雅黑"/>
                <a:cs typeface="微软雅黑"/>
              </a:rPr>
              <a:t>据</a:t>
            </a:r>
            <a:r>
              <a:rPr sz="1400">
                <a:solidFill>
                  <a:srgbClr val="585858"/>
                </a:solidFill>
                <a:latin typeface="微软雅黑"/>
                <a:cs typeface="微软雅黑"/>
              </a:rPr>
              <a:t>领域</a:t>
            </a:r>
            <a:r>
              <a:rPr sz="1400" spc="-15">
                <a:solidFill>
                  <a:srgbClr val="585858"/>
                </a:solidFill>
                <a:latin typeface="微软雅黑"/>
                <a:cs typeface="微软雅黑"/>
              </a:rPr>
              <a:t>无</a:t>
            </a:r>
            <a:r>
              <a:rPr sz="1400">
                <a:solidFill>
                  <a:srgbClr val="585858"/>
                </a:solidFill>
                <a:latin typeface="微软雅黑"/>
                <a:cs typeface="微软雅黑"/>
              </a:rPr>
              <a:t>序扩</a:t>
            </a:r>
            <a:r>
              <a:rPr sz="1400" spc="-15">
                <a:solidFill>
                  <a:srgbClr val="585858"/>
                </a:solidFill>
                <a:latin typeface="微软雅黑"/>
                <a:cs typeface="微软雅黑"/>
              </a:rPr>
              <a:t>张</a:t>
            </a:r>
            <a:r>
              <a:rPr sz="1400">
                <a:solidFill>
                  <a:srgbClr val="585858"/>
                </a:solidFill>
                <a:latin typeface="微软雅黑"/>
                <a:cs typeface="微软雅黑"/>
              </a:rPr>
              <a:t>形成</a:t>
            </a:r>
            <a:r>
              <a:rPr sz="1400" spc="-15">
                <a:solidFill>
                  <a:srgbClr val="585858"/>
                </a:solidFill>
                <a:latin typeface="微软雅黑"/>
                <a:cs typeface="微软雅黑"/>
              </a:rPr>
              <a:t>市</a:t>
            </a:r>
            <a:r>
              <a:rPr sz="1400">
                <a:solidFill>
                  <a:srgbClr val="585858"/>
                </a:solidFill>
                <a:latin typeface="微软雅黑"/>
                <a:cs typeface="微软雅黑"/>
              </a:rPr>
              <a:t>场垄 断等各类风险挑战。</a:t>
            </a:r>
            <a:endParaRPr sz="1400">
              <a:latin typeface="微软雅黑"/>
              <a:cs typeface="微软雅黑"/>
            </a:endParaRPr>
          </a:p>
        </p:txBody>
      </p:sp>
      <p:sp>
        <p:nvSpPr>
          <p:cNvPr id="7" name="object 7"/>
          <p:cNvSpPr/>
          <p:nvPr/>
        </p:nvSpPr>
        <p:spPr>
          <a:xfrm>
            <a:off x="504190" y="2666745"/>
            <a:ext cx="5489956" cy="2530347"/>
          </a:xfrm>
          <a:prstGeom prst="rect">
            <a:avLst/>
          </a:prstGeom>
          <a:blipFill>
            <a:blip r:embed="rId2"/>
            <a:stretch>
              <a:fillRect/>
            </a:stretch>
          </a:blipFill>
        </p:spPr>
        <p:txBody>
          <a:bodyPr wrap="square" lIns="0" tIns="0" rIns="0" bIns="0" rtlCol="0"/>
          <a:lstStyle/>
          <a:p/>
        </p:txBody>
      </p:sp>
      <p:sp>
        <p:nvSpPr>
          <p:cNvPr id="8" name="object 8"/>
          <p:cNvSpPr txBox="1"/>
          <p:nvPr/>
        </p:nvSpPr>
        <p:spPr>
          <a:xfrm>
            <a:off x="2889250" y="2875914"/>
            <a:ext cx="657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大数据交易</a:t>
            </a:r>
            <a:endParaRPr sz="1000">
              <a:latin typeface="微软雅黑"/>
              <a:cs typeface="微软雅黑"/>
            </a:endParaRPr>
          </a:p>
        </p:txBody>
      </p:sp>
      <p:sp>
        <p:nvSpPr>
          <p:cNvPr id="9" name="object 9"/>
          <p:cNvSpPr txBox="1"/>
          <p:nvPr/>
        </p:nvSpPr>
        <p:spPr>
          <a:xfrm>
            <a:off x="1462277" y="3540378"/>
            <a:ext cx="9112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大数据交易平台</a:t>
            </a:r>
            <a:endParaRPr sz="1000">
              <a:latin typeface="微软雅黑"/>
              <a:cs typeface="微软雅黑"/>
            </a:endParaRPr>
          </a:p>
        </p:txBody>
      </p:sp>
      <p:sp>
        <p:nvSpPr>
          <p:cNvPr id="10" name="object 10"/>
          <p:cNvSpPr txBox="1"/>
          <p:nvPr/>
        </p:nvSpPr>
        <p:spPr>
          <a:xfrm>
            <a:off x="838301" y="4204157"/>
            <a:ext cx="40513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所有权</a:t>
            </a:r>
            <a:endParaRPr sz="1000">
              <a:latin typeface="微软雅黑"/>
              <a:cs typeface="微软雅黑"/>
            </a:endParaRPr>
          </a:p>
        </p:txBody>
      </p:sp>
      <p:sp>
        <p:nvSpPr>
          <p:cNvPr id="11" name="object 11"/>
          <p:cNvSpPr txBox="1"/>
          <p:nvPr/>
        </p:nvSpPr>
        <p:spPr>
          <a:xfrm>
            <a:off x="1715261" y="4204157"/>
            <a:ext cx="40513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使用权</a:t>
            </a:r>
            <a:endParaRPr sz="1000">
              <a:latin typeface="微软雅黑"/>
              <a:cs typeface="微软雅黑"/>
            </a:endParaRPr>
          </a:p>
        </p:txBody>
      </p:sp>
      <p:sp>
        <p:nvSpPr>
          <p:cNvPr id="12" name="object 12"/>
          <p:cNvSpPr txBox="1"/>
          <p:nvPr/>
        </p:nvSpPr>
        <p:spPr>
          <a:xfrm>
            <a:off x="2592451" y="4204157"/>
            <a:ext cx="40513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收益权</a:t>
            </a:r>
            <a:endParaRPr sz="1000">
              <a:latin typeface="微软雅黑"/>
              <a:cs typeface="微软雅黑"/>
            </a:endParaRPr>
          </a:p>
        </p:txBody>
      </p:sp>
      <p:sp>
        <p:nvSpPr>
          <p:cNvPr id="13" name="object 13"/>
          <p:cNvSpPr txBox="1"/>
          <p:nvPr/>
        </p:nvSpPr>
        <p:spPr>
          <a:xfrm>
            <a:off x="659688" y="4863846"/>
            <a:ext cx="78486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交易分成机制</a:t>
            </a:r>
            <a:endParaRPr sz="1000">
              <a:latin typeface="微软雅黑"/>
              <a:cs typeface="微软雅黑"/>
            </a:endParaRPr>
          </a:p>
        </p:txBody>
      </p:sp>
      <p:sp>
        <p:nvSpPr>
          <p:cNvPr id="14" name="object 14"/>
          <p:cNvSpPr txBox="1"/>
          <p:nvPr/>
        </p:nvSpPr>
        <p:spPr>
          <a:xfrm>
            <a:off x="1694814" y="4795265"/>
            <a:ext cx="911225" cy="314960"/>
          </a:xfrm>
          <a:prstGeom prst="rect">
            <a:avLst/>
          </a:prstGeom>
        </p:spPr>
        <p:txBody>
          <a:bodyPr vert="horz" wrap="square" lIns="0" tIns="29209" rIns="0" bIns="0" rtlCol="0">
            <a:spAutoFit/>
          </a:bodyPr>
          <a:lstStyle/>
          <a:p>
            <a:pPr marL="203200" marR="5080" indent="-190500">
              <a:lnSpc>
                <a:spcPts val="1080"/>
              </a:lnSpc>
              <a:spcBef>
                <a:spcPts val="229"/>
              </a:spcBef>
            </a:pPr>
            <a:r>
              <a:rPr sz="1000" spc="-5">
                <a:solidFill>
                  <a:srgbClr val="585858"/>
                </a:solidFill>
                <a:latin typeface="微软雅黑"/>
                <a:cs typeface="微软雅黑"/>
              </a:rPr>
              <a:t>保留数据增值受 益权机制</a:t>
            </a:r>
            <a:endParaRPr sz="1000">
              <a:latin typeface="微软雅黑"/>
              <a:cs typeface="微软雅黑"/>
            </a:endParaRPr>
          </a:p>
        </p:txBody>
      </p:sp>
      <p:sp>
        <p:nvSpPr>
          <p:cNvPr id="15" name="object 15"/>
          <p:cNvSpPr txBox="1"/>
          <p:nvPr/>
        </p:nvSpPr>
        <p:spPr>
          <a:xfrm>
            <a:off x="2793873" y="4795265"/>
            <a:ext cx="911225" cy="314960"/>
          </a:xfrm>
          <a:prstGeom prst="rect">
            <a:avLst/>
          </a:prstGeom>
        </p:spPr>
        <p:txBody>
          <a:bodyPr vert="horz" wrap="square" lIns="0" tIns="29209" rIns="0" bIns="0" rtlCol="0">
            <a:spAutoFit/>
          </a:bodyPr>
          <a:lstStyle/>
          <a:p>
            <a:pPr marL="329565" marR="5080" indent="-317500">
              <a:lnSpc>
                <a:spcPts val="1080"/>
              </a:lnSpc>
              <a:spcBef>
                <a:spcPts val="229"/>
              </a:spcBef>
            </a:pPr>
            <a:r>
              <a:rPr sz="1000" spc="-5">
                <a:solidFill>
                  <a:srgbClr val="585858"/>
                </a:solidFill>
                <a:latin typeface="微软雅黑"/>
                <a:cs typeface="微软雅黑"/>
              </a:rPr>
              <a:t>一次交易所有权 机制</a:t>
            </a:r>
            <a:endParaRPr sz="1000">
              <a:latin typeface="微软雅黑"/>
              <a:cs typeface="微软雅黑"/>
            </a:endParaRPr>
          </a:p>
        </p:txBody>
      </p:sp>
      <p:sp>
        <p:nvSpPr>
          <p:cNvPr id="16" name="object 16"/>
          <p:cNvSpPr txBox="1"/>
          <p:nvPr/>
        </p:nvSpPr>
        <p:spPr>
          <a:xfrm>
            <a:off x="3893058" y="4795265"/>
            <a:ext cx="911225" cy="314960"/>
          </a:xfrm>
          <a:prstGeom prst="rect">
            <a:avLst/>
          </a:prstGeom>
        </p:spPr>
        <p:txBody>
          <a:bodyPr vert="horz" wrap="square" lIns="0" tIns="29209" rIns="0" bIns="0" rtlCol="0">
            <a:spAutoFit/>
          </a:bodyPr>
          <a:lstStyle/>
          <a:p>
            <a:pPr marL="329565" marR="5080" indent="-317500">
              <a:lnSpc>
                <a:spcPts val="1080"/>
              </a:lnSpc>
              <a:spcBef>
                <a:spcPts val="229"/>
              </a:spcBef>
            </a:pPr>
            <a:r>
              <a:rPr sz="1000" spc="-5">
                <a:solidFill>
                  <a:srgbClr val="585858"/>
                </a:solidFill>
                <a:latin typeface="微软雅黑"/>
                <a:cs typeface="微软雅黑"/>
              </a:rPr>
              <a:t>多次交易使用权 机制</a:t>
            </a:r>
            <a:endParaRPr sz="1000">
              <a:latin typeface="微软雅黑"/>
              <a:cs typeface="微软雅黑"/>
            </a:endParaRPr>
          </a:p>
        </p:txBody>
      </p:sp>
      <p:sp>
        <p:nvSpPr>
          <p:cNvPr id="17" name="object 17"/>
          <p:cNvSpPr txBox="1"/>
          <p:nvPr/>
        </p:nvSpPr>
        <p:spPr>
          <a:xfrm>
            <a:off x="4992370" y="4795265"/>
            <a:ext cx="911225" cy="314960"/>
          </a:xfrm>
          <a:prstGeom prst="rect">
            <a:avLst/>
          </a:prstGeom>
        </p:spPr>
        <p:txBody>
          <a:bodyPr vert="horz" wrap="square" lIns="0" tIns="29209" rIns="0" bIns="0" rtlCol="0">
            <a:spAutoFit/>
          </a:bodyPr>
          <a:lstStyle/>
          <a:p>
            <a:pPr marL="203200" marR="5080" indent="-190500">
              <a:lnSpc>
                <a:spcPts val="1080"/>
              </a:lnSpc>
              <a:spcBef>
                <a:spcPts val="229"/>
              </a:spcBef>
            </a:pPr>
            <a:r>
              <a:rPr sz="1000" spc="-5">
                <a:solidFill>
                  <a:srgbClr val="585858"/>
                </a:solidFill>
                <a:latin typeface="微软雅黑"/>
                <a:cs typeface="微软雅黑"/>
              </a:rPr>
              <a:t>保留数据增值受 益权机制</a:t>
            </a:r>
            <a:endParaRPr sz="1000">
              <a:latin typeface="微软雅黑"/>
              <a:cs typeface="微软雅黑"/>
            </a:endParaRPr>
          </a:p>
        </p:txBody>
      </p:sp>
      <p:sp>
        <p:nvSpPr>
          <p:cNvPr id="18" name="object 18"/>
          <p:cNvSpPr txBox="1"/>
          <p:nvPr/>
        </p:nvSpPr>
        <p:spPr>
          <a:xfrm>
            <a:off x="4092955" y="3540378"/>
            <a:ext cx="91122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大数据交易卖方</a:t>
            </a:r>
            <a:endParaRPr sz="1000">
              <a:latin typeface="微软雅黑"/>
              <a:cs typeface="微软雅黑"/>
            </a:endParaRPr>
          </a:p>
        </p:txBody>
      </p:sp>
      <p:sp>
        <p:nvSpPr>
          <p:cNvPr id="19" name="object 19"/>
          <p:cNvSpPr txBox="1"/>
          <p:nvPr/>
        </p:nvSpPr>
        <p:spPr>
          <a:xfrm>
            <a:off x="3469385" y="4204157"/>
            <a:ext cx="40513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所有权</a:t>
            </a:r>
            <a:endParaRPr sz="1000">
              <a:latin typeface="微软雅黑"/>
              <a:cs typeface="微软雅黑"/>
            </a:endParaRPr>
          </a:p>
        </p:txBody>
      </p:sp>
      <p:sp>
        <p:nvSpPr>
          <p:cNvPr id="20" name="object 20"/>
          <p:cNvSpPr txBox="1"/>
          <p:nvPr/>
        </p:nvSpPr>
        <p:spPr>
          <a:xfrm>
            <a:off x="4346575" y="4204157"/>
            <a:ext cx="40513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使用权</a:t>
            </a:r>
            <a:endParaRPr sz="1000">
              <a:latin typeface="微软雅黑"/>
              <a:cs typeface="微软雅黑"/>
            </a:endParaRPr>
          </a:p>
        </p:txBody>
      </p:sp>
      <p:sp>
        <p:nvSpPr>
          <p:cNvPr id="21" name="object 21"/>
          <p:cNvSpPr txBox="1"/>
          <p:nvPr/>
        </p:nvSpPr>
        <p:spPr>
          <a:xfrm>
            <a:off x="5223509" y="4204157"/>
            <a:ext cx="40513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585858"/>
                </a:solidFill>
                <a:latin typeface="微软雅黑"/>
                <a:cs typeface="微软雅黑"/>
              </a:rPr>
              <a:t>收益权</a:t>
            </a:r>
            <a:endParaRPr sz="1000">
              <a:latin typeface="微软雅黑"/>
              <a:cs typeface="微软雅黑"/>
            </a:endParaRPr>
          </a:p>
        </p:txBody>
      </p:sp>
      <p:sp>
        <p:nvSpPr>
          <p:cNvPr id="22" name="object 22"/>
          <p:cNvSpPr txBox="1"/>
          <p:nvPr/>
        </p:nvSpPr>
        <p:spPr>
          <a:xfrm>
            <a:off x="620572" y="5296915"/>
            <a:ext cx="1988185" cy="939800"/>
          </a:xfrm>
          <a:prstGeom prst="rect">
            <a:avLst/>
          </a:prstGeom>
        </p:spPr>
        <p:txBody>
          <a:bodyPr vert="horz" wrap="square" lIns="0" tIns="12065" rIns="0" bIns="0" rtlCol="0">
            <a:spAutoFit/>
          </a:bodyPr>
          <a:lstStyle/>
          <a:p>
            <a:pPr marR="5080" algn="just">
              <a:lnSpc>
                <a:spcPct val="100000"/>
              </a:lnSpc>
              <a:spcBef>
                <a:spcPts val="95"/>
              </a:spcBef>
            </a:pPr>
            <a:r>
              <a:rPr sz="1000" spc="125">
                <a:solidFill>
                  <a:srgbClr val="585858"/>
                </a:solidFill>
                <a:latin typeface="微软雅黑"/>
                <a:cs typeface="微软雅黑"/>
              </a:rPr>
              <a:t>在数据</a:t>
            </a:r>
            <a:r>
              <a:rPr sz="1000" spc="135">
                <a:solidFill>
                  <a:srgbClr val="585858"/>
                </a:solidFill>
                <a:latin typeface="微软雅黑"/>
                <a:cs typeface="微软雅黑"/>
              </a:rPr>
              <a:t>交</a:t>
            </a:r>
            <a:r>
              <a:rPr sz="1000" spc="125">
                <a:solidFill>
                  <a:srgbClr val="585858"/>
                </a:solidFill>
                <a:latin typeface="微软雅黑"/>
                <a:cs typeface="微软雅黑"/>
              </a:rPr>
              <a:t>易</a:t>
            </a:r>
            <a:r>
              <a:rPr sz="1000" spc="-5">
                <a:solidFill>
                  <a:srgbClr val="585858"/>
                </a:solidFill>
                <a:latin typeface="微软雅黑"/>
                <a:cs typeface="微软雅黑"/>
              </a:rPr>
              <a:t>完</a:t>
            </a:r>
            <a:r>
              <a:rPr sz="1000" spc="10">
                <a:solidFill>
                  <a:srgbClr val="585858"/>
                </a:solidFill>
                <a:latin typeface="微软雅黑"/>
                <a:cs typeface="微软雅黑"/>
              </a:rPr>
              <a:t> </a:t>
            </a:r>
            <a:r>
              <a:rPr sz="1000" spc="5">
                <a:solidFill>
                  <a:srgbClr val="585858"/>
                </a:solidFill>
                <a:latin typeface="微软雅黑"/>
                <a:cs typeface="微软雅黑"/>
              </a:rPr>
              <a:t>交易平台对</a:t>
            </a:r>
            <a:r>
              <a:rPr sz="1000" spc="15">
                <a:solidFill>
                  <a:srgbClr val="585858"/>
                </a:solidFill>
                <a:latin typeface="微软雅黑"/>
                <a:cs typeface="微软雅黑"/>
              </a:rPr>
              <a:t>数</a:t>
            </a:r>
            <a:r>
              <a:rPr sz="1000" spc="-5">
                <a:solidFill>
                  <a:srgbClr val="585858"/>
                </a:solidFill>
                <a:latin typeface="微软雅黑"/>
                <a:cs typeface="微软雅黑"/>
              </a:rPr>
              <a:t>据 </a:t>
            </a:r>
            <a:r>
              <a:rPr sz="1000" spc="125">
                <a:solidFill>
                  <a:srgbClr val="585858"/>
                </a:solidFill>
                <a:latin typeface="微软雅黑"/>
                <a:cs typeface="微软雅黑"/>
              </a:rPr>
              <a:t>成后大</a:t>
            </a:r>
            <a:r>
              <a:rPr sz="1000" spc="135">
                <a:solidFill>
                  <a:srgbClr val="585858"/>
                </a:solidFill>
                <a:latin typeface="微软雅黑"/>
                <a:cs typeface="微软雅黑"/>
              </a:rPr>
              <a:t>数</a:t>
            </a:r>
            <a:r>
              <a:rPr sz="1000" spc="125">
                <a:solidFill>
                  <a:srgbClr val="585858"/>
                </a:solidFill>
                <a:latin typeface="微软雅黑"/>
                <a:cs typeface="微软雅黑"/>
              </a:rPr>
              <a:t>据</a:t>
            </a:r>
            <a:r>
              <a:rPr sz="1000" spc="-5">
                <a:solidFill>
                  <a:srgbClr val="585858"/>
                </a:solidFill>
                <a:latin typeface="微软雅黑"/>
                <a:cs typeface="微软雅黑"/>
              </a:rPr>
              <a:t>交</a:t>
            </a:r>
            <a:r>
              <a:rPr sz="1000" spc="10">
                <a:solidFill>
                  <a:srgbClr val="585858"/>
                </a:solidFill>
                <a:latin typeface="微软雅黑"/>
                <a:cs typeface="微软雅黑"/>
              </a:rPr>
              <a:t> </a:t>
            </a:r>
            <a:r>
              <a:rPr sz="1000" spc="5">
                <a:solidFill>
                  <a:srgbClr val="585858"/>
                </a:solidFill>
                <a:latin typeface="微软雅黑"/>
                <a:cs typeface="微软雅黑"/>
              </a:rPr>
              <a:t>保留增值收</a:t>
            </a:r>
            <a:r>
              <a:rPr sz="1000" spc="15">
                <a:solidFill>
                  <a:srgbClr val="585858"/>
                </a:solidFill>
                <a:latin typeface="微软雅黑"/>
                <a:cs typeface="微软雅黑"/>
              </a:rPr>
              <a:t>益</a:t>
            </a:r>
            <a:r>
              <a:rPr sz="1000" spc="-5">
                <a:solidFill>
                  <a:srgbClr val="585858"/>
                </a:solidFill>
                <a:latin typeface="微软雅黑"/>
                <a:cs typeface="微软雅黑"/>
              </a:rPr>
              <a:t>权 </a:t>
            </a:r>
            <a:r>
              <a:rPr sz="1000" spc="125">
                <a:solidFill>
                  <a:srgbClr val="585858"/>
                </a:solidFill>
                <a:latin typeface="微软雅黑"/>
                <a:cs typeface="微软雅黑"/>
              </a:rPr>
              <a:t>易平台</a:t>
            </a:r>
            <a:r>
              <a:rPr sz="1000" spc="135">
                <a:solidFill>
                  <a:srgbClr val="585858"/>
                </a:solidFill>
                <a:latin typeface="微软雅黑"/>
                <a:cs typeface="微软雅黑"/>
              </a:rPr>
              <a:t>与</a:t>
            </a:r>
            <a:r>
              <a:rPr sz="1000" spc="125">
                <a:solidFill>
                  <a:srgbClr val="585858"/>
                </a:solidFill>
                <a:latin typeface="微软雅黑"/>
                <a:cs typeface="微软雅黑"/>
              </a:rPr>
              <a:t>数</a:t>
            </a:r>
            <a:r>
              <a:rPr sz="1000" spc="-5">
                <a:solidFill>
                  <a:srgbClr val="585858"/>
                </a:solidFill>
                <a:latin typeface="微软雅黑"/>
                <a:cs typeface="微软雅黑"/>
              </a:rPr>
              <a:t>据</a:t>
            </a:r>
            <a:r>
              <a:rPr sz="1000" spc="10">
                <a:solidFill>
                  <a:srgbClr val="585858"/>
                </a:solidFill>
                <a:latin typeface="微软雅黑"/>
                <a:cs typeface="微软雅黑"/>
              </a:rPr>
              <a:t> </a:t>
            </a:r>
            <a:r>
              <a:rPr sz="1000" spc="5">
                <a:solidFill>
                  <a:srgbClr val="585858"/>
                </a:solidFill>
                <a:latin typeface="微软雅黑"/>
                <a:cs typeface="微软雅黑"/>
              </a:rPr>
              <a:t>并以此为基</a:t>
            </a:r>
            <a:r>
              <a:rPr sz="1000" spc="15">
                <a:solidFill>
                  <a:srgbClr val="585858"/>
                </a:solidFill>
                <a:latin typeface="微软雅黑"/>
                <a:cs typeface="微软雅黑"/>
              </a:rPr>
              <a:t>础</a:t>
            </a:r>
            <a:r>
              <a:rPr sz="1000" spc="-5">
                <a:solidFill>
                  <a:srgbClr val="585858"/>
                </a:solidFill>
                <a:latin typeface="微软雅黑"/>
                <a:cs typeface="微软雅黑"/>
              </a:rPr>
              <a:t>收 </a:t>
            </a:r>
            <a:r>
              <a:rPr sz="1000" spc="125">
                <a:solidFill>
                  <a:srgbClr val="585858"/>
                </a:solidFill>
                <a:latin typeface="微软雅黑"/>
                <a:cs typeface="微软雅黑"/>
              </a:rPr>
              <a:t>卖方按</a:t>
            </a:r>
            <a:r>
              <a:rPr sz="1000" spc="135">
                <a:solidFill>
                  <a:srgbClr val="585858"/>
                </a:solidFill>
                <a:latin typeface="微软雅黑"/>
                <a:cs typeface="微软雅黑"/>
              </a:rPr>
              <a:t>约</a:t>
            </a:r>
            <a:r>
              <a:rPr sz="1000" spc="125">
                <a:solidFill>
                  <a:srgbClr val="585858"/>
                </a:solidFill>
                <a:latin typeface="微软雅黑"/>
                <a:cs typeface="微软雅黑"/>
              </a:rPr>
              <a:t>定</a:t>
            </a:r>
            <a:r>
              <a:rPr sz="1000" spc="-5">
                <a:solidFill>
                  <a:srgbClr val="585858"/>
                </a:solidFill>
                <a:latin typeface="微软雅黑"/>
                <a:cs typeface="微软雅黑"/>
              </a:rPr>
              <a:t>好</a:t>
            </a:r>
            <a:r>
              <a:rPr sz="1000" spc="65">
                <a:solidFill>
                  <a:srgbClr val="585858"/>
                </a:solidFill>
                <a:latin typeface="微软雅黑"/>
                <a:cs typeface="微软雅黑"/>
              </a:rPr>
              <a:t> </a:t>
            </a:r>
            <a:r>
              <a:rPr sz="1000" spc="-5">
                <a:solidFill>
                  <a:srgbClr val="585858"/>
                </a:solidFill>
                <a:latin typeface="微软雅黑"/>
                <a:cs typeface="微软雅黑"/>
              </a:rPr>
              <a:t>费的方式</a:t>
            </a:r>
            <a:endParaRPr sz="1000">
              <a:latin typeface="微软雅黑"/>
              <a:cs typeface="微软雅黑"/>
            </a:endParaRPr>
          </a:p>
          <a:p>
            <a:pPr marR="1136650" algn="just">
              <a:lnSpc>
                <a:spcPct val="100000"/>
              </a:lnSpc>
            </a:pPr>
            <a:r>
              <a:rPr sz="1000" spc="125">
                <a:solidFill>
                  <a:srgbClr val="585858"/>
                </a:solidFill>
                <a:latin typeface="微软雅黑"/>
                <a:cs typeface="微软雅黑"/>
              </a:rPr>
              <a:t>的比例</a:t>
            </a:r>
            <a:r>
              <a:rPr sz="1000" spc="135">
                <a:solidFill>
                  <a:srgbClr val="585858"/>
                </a:solidFill>
                <a:latin typeface="微软雅黑"/>
                <a:cs typeface="微软雅黑"/>
              </a:rPr>
              <a:t>分</a:t>
            </a:r>
            <a:r>
              <a:rPr sz="1000" spc="125">
                <a:solidFill>
                  <a:srgbClr val="585858"/>
                </a:solidFill>
                <a:latin typeface="微软雅黑"/>
                <a:cs typeface="微软雅黑"/>
              </a:rPr>
              <a:t>成</a:t>
            </a:r>
            <a:r>
              <a:rPr sz="1000" spc="-5">
                <a:solidFill>
                  <a:srgbClr val="585858"/>
                </a:solidFill>
                <a:latin typeface="微软雅黑"/>
                <a:cs typeface="微软雅黑"/>
              </a:rPr>
              <a:t>相 </a:t>
            </a:r>
            <a:r>
              <a:rPr sz="1000" spc="125">
                <a:solidFill>
                  <a:srgbClr val="585858"/>
                </a:solidFill>
                <a:latin typeface="微软雅黑"/>
                <a:cs typeface="微软雅黑"/>
              </a:rPr>
              <a:t>应的中</a:t>
            </a:r>
            <a:r>
              <a:rPr sz="1000" spc="135">
                <a:solidFill>
                  <a:srgbClr val="585858"/>
                </a:solidFill>
                <a:latin typeface="微软雅黑"/>
                <a:cs typeface="微软雅黑"/>
              </a:rPr>
              <a:t>介</a:t>
            </a:r>
            <a:r>
              <a:rPr sz="1000" spc="125">
                <a:solidFill>
                  <a:srgbClr val="585858"/>
                </a:solidFill>
                <a:latin typeface="微软雅黑"/>
                <a:cs typeface="微软雅黑"/>
              </a:rPr>
              <a:t>费</a:t>
            </a:r>
            <a:r>
              <a:rPr sz="1000" spc="-5">
                <a:solidFill>
                  <a:srgbClr val="585858"/>
                </a:solidFill>
                <a:latin typeface="微软雅黑"/>
                <a:cs typeface="微软雅黑"/>
              </a:rPr>
              <a:t>用</a:t>
            </a:r>
            <a:endParaRPr sz="1000">
              <a:latin typeface="微软雅黑"/>
              <a:cs typeface="微软雅黑"/>
            </a:endParaRPr>
          </a:p>
        </p:txBody>
      </p:sp>
      <p:sp>
        <p:nvSpPr>
          <p:cNvPr id="23" name="object 23"/>
          <p:cNvSpPr txBox="1"/>
          <p:nvPr/>
        </p:nvSpPr>
        <p:spPr>
          <a:xfrm>
            <a:off x="2795651" y="5296661"/>
            <a:ext cx="2005964" cy="177800"/>
          </a:xfrm>
          <a:prstGeom prst="rect">
            <a:avLst/>
          </a:prstGeom>
        </p:spPr>
        <p:txBody>
          <a:bodyPr vert="horz" wrap="square" lIns="0" tIns="12065" rIns="0" bIns="0" rtlCol="0">
            <a:spAutoFit/>
          </a:bodyPr>
          <a:lstStyle/>
          <a:p>
            <a:pPr>
              <a:lnSpc>
                <a:spcPct val="100000"/>
              </a:lnSpc>
              <a:spcBef>
                <a:spcPts val="95"/>
              </a:spcBef>
              <a:tabLst>
                <a:tab pos="1097280"/>
              </a:tabLst>
            </a:pPr>
            <a:r>
              <a:rPr sz="1000" spc="5">
                <a:solidFill>
                  <a:srgbClr val="585858"/>
                </a:solidFill>
                <a:latin typeface="微软雅黑"/>
                <a:cs typeface="微软雅黑"/>
              </a:rPr>
              <a:t>在交易中一</a:t>
            </a:r>
            <a:r>
              <a:rPr sz="1000" spc="15">
                <a:solidFill>
                  <a:srgbClr val="585858"/>
                </a:solidFill>
                <a:latin typeface="微软雅黑"/>
                <a:cs typeface="微软雅黑"/>
              </a:rPr>
              <a:t>次</a:t>
            </a:r>
            <a:r>
              <a:rPr sz="1000" spc="-5">
                <a:solidFill>
                  <a:srgbClr val="585858"/>
                </a:solidFill>
                <a:latin typeface="微软雅黑"/>
                <a:cs typeface="微软雅黑"/>
              </a:rPr>
              <a:t>性</a:t>
            </a:r>
            <a:r>
              <a:rPr sz="1000">
                <a:solidFill>
                  <a:srgbClr val="585858"/>
                </a:solidFill>
                <a:latin typeface="微软雅黑"/>
                <a:cs typeface="微软雅黑"/>
              </a:rPr>
              <a:t>	</a:t>
            </a:r>
            <a:r>
              <a:rPr sz="1000" spc="5">
                <a:solidFill>
                  <a:srgbClr val="585858"/>
                </a:solidFill>
                <a:latin typeface="微软雅黑"/>
                <a:cs typeface="微软雅黑"/>
              </a:rPr>
              <a:t>即只针对数</a:t>
            </a:r>
            <a:r>
              <a:rPr sz="1000" spc="15">
                <a:solidFill>
                  <a:srgbClr val="585858"/>
                </a:solidFill>
                <a:latin typeface="微软雅黑"/>
                <a:cs typeface="微软雅黑"/>
              </a:rPr>
              <a:t>据</a:t>
            </a:r>
            <a:r>
              <a:rPr sz="1000" spc="-5">
                <a:solidFill>
                  <a:srgbClr val="585858"/>
                </a:solidFill>
                <a:latin typeface="微软雅黑"/>
                <a:cs typeface="微软雅黑"/>
              </a:rPr>
              <a:t>使</a:t>
            </a:r>
            <a:endParaRPr sz="1000">
              <a:latin typeface="微软雅黑"/>
              <a:cs typeface="微软雅黑"/>
            </a:endParaRPr>
          </a:p>
        </p:txBody>
      </p:sp>
      <p:sp>
        <p:nvSpPr>
          <p:cNvPr id="24" name="object 24"/>
          <p:cNvSpPr txBox="1"/>
          <p:nvPr/>
        </p:nvSpPr>
        <p:spPr>
          <a:xfrm>
            <a:off x="2795651" y="5449011"/>
            <a:ext cx="2009775" cy="482600"/>
          </a:xfrm>
          <a:prstGeom prst="rect">
            <a:avLst/>
          </a:prstGeom>
        </p:spPr>
        <p:txBody>
          <a:bodyPr vert="horz" wrap="square" lIns="0" tIns="12065" rIns="0" bIns="0" rtlCol="0">
            <a:spAutoFit/>
          </a:bodyPr>
          <a:lstStyle/>
          <a:p>
            <a:pPr marR="5080" algn="just">
              <a:lnSpc>
                <a:spcPct val="100000"/>
              </a:lnSpc>
              <a:spcBef>
                <a:spcPts val="95"/>
              </a:spcBef>
              <a:tabLst>
                <a:tab pos="1097280"/>
              </a:tabLst>
            </a:pPr>
            <a:r>
              <a:rPr sz="1000" spc="5">
                <a:solidFill>
                  <a:srgbClr val="585858"/>
                </a:solidFill>
                <a:latin typeface="微软雅黑"/>
                <a:cs typeface="微软雅黑"/>
              </a:rPr>
              <a:t>转移数据占有权</a:t>
            </a:r>
            <a:r>
              <a:rPr sz="1000" spc="-5">
                <a:solidFill>
                  <a:srgbClr val="585858"/>
                </a:solidFill>
                <a:latin typeface="微软雅黑"/>
                <a:cs typeface="微软雅黑"/>
              </a:rPr>
              <a:t>、</a:t>
            </a:r>
            <a:r>
              <a:rPr sz="1000" spc="210">
                <a:solidFill>
                  <a:srgbClr val="585858"/>
                </a:solidFill>
                <a:latin typeface="微软雅黑"/>
                <a:cs typeface="微软雅黑"/>
              </a:rPr>
              <a:t> </a:t>
            </a:r>
            <a:r>
              <a:rPr sz="1000" spc="5">
                <a:solidFill>
                  <a:srgbClr val="585858"/>
                </a:solidFill>
                <a:latin typeface="微软雅黑"/>
                <a:cs typeface="微软雅黑"/>
              </a:rPr>
              <a:t>用权进行反</a:t>
            </a:r>
            <a:r>
              <a:rPr sz="1000" spc="15">
                <a:solidFill>
                  <a:srgbClr val="585858"/>
                </a:solidFill>
                <a:latin typeface="微软雅黑"/>
                <a:cs typeface="微软雅黑"/>
              </a:rPr>
              <a:t>复</a:t>
            </a:r>
            <a:r>
              <a:rPr sz="1000" spc="-5">
                <a:solidFill>
                  <a:srgbClr val="585858"/>
                </a:solidFill>
                <a:latin typeface="微软雅黑"/>
                <a:cs typeface="微软雅黑"/>
              </a:rPr>
              <a:t>多 </a:t>
            </a:r>
            <a:r>
              <a:rPr sz="1000" spc="5">
                <a:solidFill>
                  <a:srgbClr val="585858"/>
                </a:solidFill>
                <a:latin typeface="微软雅黑"/>
                <a:cs typeface="微软雅黑"/>
              </a:rPr>
              <a:t>使用权、处分权</a:t>
            </a:r>
            <a:r>
              <a:rPr sz="1000" spc="-5">
                <a:solidFill>
                  <a:srgbClr val="585858"/>
                </a:solidFill>
                <a:latin typeface="微软雅黑"/>
                <a:cs typeface="微软雅黑"/>
              </a:rPr>
              <a:t>、</a:t>
            </a:r>
            <a:r>
              <a:rPr sz="1000" spc="225">
                <a:solidFill>
                  <a:srgbClr val="585858"/>
                </a:solidFill>
                <a:latin typeface="微软雅黑"/>
                <a:cs typeface="微软雅黑"/>
              </a:rPr>
              <a:t> </a:t>
            </a:r>
            <a:r>
              <a:rPr sz="1000">
                <a:solidFill>
                  <a:srgbClr val="585858"/>
                </a:solidFill>
                <a:latin typeface="微软雅黑"/>
                <a:cs typeface="微软雅黑"/>
              </a:rPr>
              <a:t>次的交易，</a:t>
            </a:r>
            <a:r>
              <a:rPr sz="1000" spc="15">
                <a:solidFill>
                  <a:srgbClr val="585858"/>
                </a:solidFill>
                <a:latin typeface="微软雅黑"/>
                <a:cs typeface="微软雅黑"/>
              </a:rPr>
              <a:t>带来 </a:t>
            </a:r>
            <a:r>
              <a:rPr sz="1000" spc="-5">
                <a:solidFill>
                  <a:srgbClr val="585858"/>
                </a:solidFill>
                <a:latin typeface="微软雅黑"/>
                <a:cs typeface="微软雅黑"/>
              </a:rPr>
              <a:t>收益权	更多收益</a:t>
            </a:r>
            <a:endParaRPr sz="1000">
              <a:latin typeface="微软雅黑"/>
              <a:cs typeface="微软雅黑"/>
            </a:endParaRPr>
          </a:p>
        </p:txBody>
      </p:sp>
      <p:sp>
        <p:nvSpPr>
          <p:cNvPr id="25" name="object 25"/>
          <p:cNvSpPr txBox="1"/>
          <p:nvPr/>
        </p:nvSpPr>
        <p:spPr>
          <a:xfrm>
            <a:off x="4993513" y="5290820"/>
            <a:ext cx="909319" cy="787400"/>
          </a:xfrm>
          <a:prstGeom prst="rect">
            <a:avLst/>
          </a:prstGeom>
        </p:spPr>
        <p:txBody>
          <a:bodyPr vert="horz" wrap="square" lIns="0" tIns="12065" rIns="0" bIns="0" rtlCol="0">
            <a:spAutoFit/>
          </a:bodyPr>
          <a:lstStyle/>
          <a:p>
            <a:pPr marR="5080" algn="just">
              <a:lnSpc>
                <a:spcPct val="100000"/>
              </a:lnSpc>
              <a:spcBef>
                <a:spcPts val="95"/>
              </a:spcBef>
            </a:pPr>
            <a:r>
              <a:rPr sz="1000" spc="5">
                <a:solidFill>
                  <a:srgbClr val="585858"/>
                </a:solidFill>
                <a:latin typeface="微软雅黑"/>
                <a:cs typeface="微软雅黑"/>
              </a:rPr>
              <a:t>数据卖方决</a:t>
            </a:r>
            <a:r>
              <a:rPr sz="1000" spc="15">
                <a:solidFill>
                  <a:srgbClr val="585858"/>
                </a:solidFill>
                <a:latin typeface="微软雅黑"/>
                <a:cs typeface="微软雅黑"/>
              </a:rPr>
              <a:t>定</a:t>
            </a:r>
            <a:r>
              <a:rPr sz="1000" spc="-5">
                <a:solidFill>
                  <a:srgbClr val="585858"/>
                </a:solidFill>
                <a:latin typeface="微软雅黑"/>
                <a:cs typeface="微软雅黑"/>
              </a:rPr>
              <a:t>是 </a:t>
            </a:r>
            <a:r>
              <a:rPr sz="1000" spc="5">
                <a:solidFill>
                  <a:srgbClr val="585858"/>
                </a:solidFill>
                <a:latin typeface="微软雅黑"/>
                <a:cs typeface="微软雅黑"/>
              </a:rPr>
              <a:t>否需要保留</a:t>
            </a:r>
            <a:r>
              <a:rPr sz="1000" spc="15">
                <a:solidFill>
                  <a:srgbClr val="585858"/>
                </a:solidFill>
                <a:latin typeface="微软雅黑"/>
                <a:cs typeface="微软雅黑"/>
              </a:rPr>
              <a:t>对</a:t>
            </a:r>
            <a:r>
              <a:rPr sz="1000" spc="-5">
                <a:solidFill>
                  <a:srgbClr val="585858"/>
                </a:solidFill>
                <a:latin typeface="微软雅黑"/>
                <a:cs typeface="微软雅黑"/>
              </a:rPr>
              <a:t>收 </a:t>
            </a:r>
            <a:r>
              <a:rPr sz="1000" spc="5">
                <a:solidFill>
                  <a:srgbClr val="585858"/>
                </a:solidFill>
                <a:latin typeface="微软雅黑"/>
                <a:cs typeface="微软雅黑"/>
              </a:rPr>
              <a:t>益权的占有</a:t>
            </a:r>
            <a:r>
              <a:rPr sz="1000" spc="15">
                <a:solidFill>
                  <a:srgbClr val="585858"/>
                </a:solidFill>
                <a:latin typeface="微软雅黑"/>
                <a:cs typeface="微软雅黑"/>
              </a:rPr>
              <a:t>，</a:t>
            </a:r>
            <a:r>
              <a:rPr sz="1000" spc="-5">
                <a:solidFill>
                  <a:srgbClr val="585858"/>
                </a:solidFill>
                <a:latin typeface="微软雅黑"/>
                <a:cs typeface="微软雅黑"/>
              </a:rPr>
              <a:t>并 </a:t>
            </a:r>
            <a:r>
              <a:rPr sz="1000">
                <a:solidFill>
                  <a:srgbClr val="585858"/>
                </a:solidFill>
                <a:latin typeface="微软雅黑"/>
                <a:cs typeface="微软雅黑"/>
              </a:rPr>
              <a:t>决定按多少</a:t>
            </a:r>
            <a:r>
              <a:rPr sz="1000" spc="15">
                <a:solidFill>
                  <a:srgbClr val="585858"/>
                </a:solidFill>
                <a:latin typeface="微软雅黑"/>
                <a:cs typeface="微软雅黑"/>
              </a:rPr>
              <a:t>比</a:t>
            </a:r>
            <a:r>
              <a:rPr sz="1000" spc="-5">
                <a:solidFill>
                  <a:srgbClr val="585858"/>
                </a:solidFill>
                <a:latin typeface="微软雅黑"/>
                <a:cs typeface="微软雅黑"/>
              </a:rPr>
              <a:t>例 进行合同约定</a:t>
            </a:r>
            <a:endParaRPr sz="1000">
              <a:latin typeface="微软雅黑"/>
              <a:cs typeface="微软雅黑"/>
            </a:endParaRPr>
          </a:p>
        </p:txBody>
      </p:sp>
      <p:sp>
        <p:nvSpPr>
          <p:cNvPr id="26" name="object 26"/>
          <p:cNvSpPr/>
          <p:nvPr/>
        </p:nvSpPr>
        <p:spPr>
          <a:xfrm>
            <a:off x="510540" y="5266944"/>
            <a:ext cx="5471160" cy="1066800"/>
          </a:xfrm>
          <a:custGeom>
            <a:rect l="l" t="t" r="r" b="b"/>
            <a:pathLst>
              <a:path w="5471160" h="1066800">
                <a:moveTo>
                  <a:pt x="0" y="1066799"/>
                </a:moveTo>
                <a:lnTo>
                  <a:pt x="5471160" y="1066799"/>
                </a:lnTo>
                <a:lnTo>
                  <a:pt x="5471160" y="0"/>
                </a:lnTo>
                <a:lnTo>
                  <a:pt x="0" y="0"/>
                </a:lnTo>
                <a:lnTo>
                  <a:pt x="0" y="1066799"/>
                </a:lnTo>
                <a:close/>
              </a:path>
            </a:pathLst>
          </a:custGeom>
          <a:ln w="12700">
            <a:solidFill>
              <a:srgbClr val="1D9ED2"/>
            </a:solidFill>
            <a:prstDash val="lgDash"/>
          </a:ln>
        </p:spPr>
        <p:txBody>
          <a:bodyPr wrap="square" lIns="0" tIns="0" rIns="0" bIns="0" rtlCol="0"/>
          <a:lstStyle/>
          <a:p/>
        </p:txBody>
      </p:sp>
      <p:sp>
        <p:nvSpPr>
          <p:cNvPr id="27" name="object 27"/>
          <p:cNvSpPr/>
          <p:nvPr/>
        </p:nvSpPr>
        <p:spPr>
          <a:xfrm>
            <a:off x="6944868" y="3215639"/>
            <a:ext cx="2251075" cy="1889760"/>
          </a:xfrm>
          <a:custGeom>
            <a:rect l="l" t="t" r="r" b="b"/>
            <a:pathLst>
              <a:path w="2251075" h="1889760">
                <a:moveTo>
                  <a:pt x="0" y="1889760"/>
                </a:moveTo>
                <a:lnTo>
                  <a:pt x="2250948" y="1889760"/>
                </a:lnTo>
                <a:lnTo>
                  <a:pt x="2250948" y="0"/>
                </a:lnTo>
                <a:lnTo>
                  <a:pt x="0" y="0"/>
                </a:lnTo>
                <a:lnTo>
                  <a:pt x="0" y="1889760"/>
                </a:lnTo>
                <a:close/>
              </a:path>
            </a:pathLst>
          </a:custGeom>
          <a:solidFill>
            <a:srgbClr val="F6F6F7">
              <a:alpha val="59999"/>
            </a:srgbClr>
          </a:solidFill>
        </p:spPr>
        <p:txBody>
          <a:bodyPr wrap="square" lIns="0" tIns="0" rIns="0" bIns="0" rtlCol="0"/>
          <a:lstStyle/>
          <a:p/>
        </p:txBody>
      </p:sp>
      <p:sp>
        <p:nvSpPr>
          <p:cNvPr id="28" name="object 28"/>
          <p:cNvSpPr txBox="1"/>
          <p:nvPr/>
        </p:nvSpPr>
        <p:spPr>
          <a:xfrm>
            <a:off x="7293356" y="3263900"/>
            <a:ext cx="1796414" cy="64516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585858"/>
                </a:solidFill>
                <a:latin typeface="微软雅黑"/>
                <a:cs typeface="微软雅黑"/>
              </a:rPr>
              <a:t>在初次分配阶段</a:t>
            </a:r>
            <a:endParaRPr sz="1000">
              <a:latin typeface="微软雅黑"/>
              <a:cs typeface="微软雅黑"/>
            </a:endParaRPr>
          </a:p>
          <a:p>
            <a:pPr marL="12700" marR="5080">
              <a:lnSpc>
                <a:spcPct val="128000"/>
              </a:lnSpc>
              <a:spcBef>
                <a:spcPts val="610"/>
              </a:spcBef>
            </a:pPr>
            <a:r>
              <a:rPr sz="1000" spc="-5">
                <a:solidFill>
                  <a:srgbClr val="585858"/>
                </a:solidFill>
                <a:latin typeface="微软雅黑"/>
                <a:cs typeface="微软雅黑"/>
              </a:rPr>
              <a:t>健全数据要素由市场评价贡献、 按贡献决定报酬的机制</a:t>
            </a:r>
            <a:endParaRPr sz="1000">
              <a:latin typeface="微软雅黑"/>
              <a:cs typeface="微软雅黑"/>
            </a:endParaRPr>
          </a:p>
        </p:txBody>
      </p:sp>
      <p:sp>
        <p:nvSpPr>
          <p:cNvPr id="29" name="object 29"/>
          <p:cNvSpPr txBox="1"/>
          <p:nvPr/>
        </p:nvSpPr>
        <p:spPr>
          <a:xfrm>
            <a:off x="7293356" y="4004817"/>
            <a:ext cx="192849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按照“</a:t>
            </a:r>
            <a:r>
              <a:rPr sz="1000" spc="5">
                <a:solidFill>
                  <a:srgbClr val="585858"/>
                </a:solidFill>
                <a:latin typeface="微软雅黑"/>
                <a:cs typeface="微软雅黑"/>
              </a:rPr>
              <a:t>谁</a:t>
            </a:r>
            <a:r>
              <a:rPr sz="1000" spc="-5">
                <a:solidFill>
                  <a:srgbClr val="585858"/>
                </a:solidFill>
                <a:latin typeface="微软雅黑"/>
                <a:cs typeface="微软雅黑"/>
              </a:rPr>
              <a:t>投入</a:t>
            </a:r>
            <a:r>
              <a:rPr sz="1000" spc="5">
                <a:solidFill>
                  <a:srgbClr val="585858"/>
                </a:solidFill>
                <a:latin typeface="微软雅黑"/>
                <a:cs typeface="微软雅黑"/>
              </a:rPr>
              <a:t>、</a:t>
            </a:r>
            <a:r>
              <a:rPr sz="1000" spc="-5">
                <a:solidFill>
                  <a:srgbClr val="585858"/>
                </a:solidFill>
                <a:latin typeface="微软雅黑"/>
                <a:cs typeface="微软雅黑"/>
              </a:rPr>
              <a:t>谁贡</a:t>
            </a:r>
            <a:r>
              <a:rPr sz="1000" spc="5">
                <a:solidFill>
                  <a:srgbClr val="585858"/>
                </a:solidFill>
                <a:latin typeface="微软雅黑"/>
                <a:cs typeface="微软雅黑"/>
              </a:rPr>
              <a:t>献</a:t>
            </a:r>
            <a:r>
              <a:rPr sz="1000" spc="-5">
                <a:solidFill>
                  <a:srgbClr val="585858"/>
                </a:solidFill>
                <a:latin typeface="微软雅黑"/>
                <a:cs typeface="微软雅黑"/>
              </a:rPr>
              <a:t>、</a:t>
            </a:r>
            <a:r>
              <a:rPr sz="1000" spc="5">
                <a:solidFill>
                  <a:srgbClr val="585858"/>
                </a:solidFill>
                <a:latin typeface="微软雅黑"/>
                <a:cs typeface="微软雅黑"/>
              </a:rPr>
              <a:t>谁</a:t>
            </a:r>
            <a:r>
              <a:rPr sz="1000" spc="-5">
                <a:solidFill>
                  <a:srgbClr val="585858"/>
                </a:solidFill>
                <a:latin typeface="微软雅黑"/>
                <a:cs typeface="微软雅黑"/>
              </a:rPr>
              <a:t>受益”</a:t>
            </a:r>
            <a:endParaRPr sz="1000">
              <a:latin typeface="微软雅黑"/>
              <a:cs typeface="微软雅黑"/>
            </a:endParaRPr>
          </a:p>
        </p:txBody>
      </p:sp>
      <p:sp>
        <p:nvSpPr>
          <p:cNvPr id="30" name="object 30"/>
          <p:cNvSpPr txBox="1"/>
          <p:nvPr/>
        </p:nvSpPr>
        <p:spPr>
          <a:xfrm>
            <a:off x="7293356" y="4158132"/>
            <a:ext cx="1796414" cy="885190"/>
          </a:xfrm>
          <a:prstGeom prst="rect">
            <a:avLst/>
          </a:prstGeom>
        </p:spPr>
        <p:txBody>
          <a:bodyPr vert="horz" wrap="square" lIns="0" tIns="12700" rIns="0" bIns="0" rtlCol="0">
            <a:spAutoFit/>
          </a:bodyPr>
          <a:lstStyle/>
          <a:p>
            <a:pPr marL="12700" marR="5080">
              <a:lnSpc>
                <a:spcPct val="128000"/>
              </a:lnSpc>
              <a:spcBef>
                <a:spcPts val="100"/>
              </a:spcBef>
            </a:pPr>
            <a:r>
              <a:rPr sz="1000" spc="-5">
                <a:solidFill>
                  <a:srgbClr val="585858"/>
                </a:solidFill>
                <a:latin typeface="微软雅黑"/>
                <a:cs typeface="微软雅黑"/>
              </a:rPr>
              <a:t>原则，保护各参与方投入产出收 益</a:t>
            </a:r>
            <a:endParaRPr sz="1000">
              <a:latin typeface="微软雅黑"/>
              <a:cs typeface="微软雅黑"/>
            </a:endParaRPr>
          </a:p>
          <a:p>
            <a:pPr marL="12700" marR="5080">
              <a:lnSpc>
                <a:spcPct val="129000"/>
              </a:lnSpc>
              <a:spcBef>
                <a:spcPts val="600"/>
              </a:spcBef>
            </a:pPr>
            <a:r>
              <a:rPr sz="1000" spc="-5">
                <a:solidFill>
                  <a:srgbClr val="585858"/>
                </a:solidFill>
                <a:latin typeface="微软雅黑"/>
                <a:cs typeface="微软雅黑"/>
              </a:rPr>
              <a:t>推动数据要素收益向数据价值和 使用价值的创造者合理倾斜</a:t>
            </a:r>
            <a:endParaRPr sz="1000">
              <a:latin typeface="微软雅黑"/>
              <a:cs typeface="微软雅黑"/>
            </a:endParaRPr>
          </a:p>
        </p:txBody>
      </p:sp>
      <p:sp>
        <p:nvSpPr>
          <p:cNvPr id="31" name="object 31"/>
          <p:cNvSpPr/>
          <p:nvPr/>
        </p:nvSpPr>
        <p:spPr>
          <a:xfrm>
            <a:off x="6560819" y="2686811"/>
            <a:ext cx="786765" cy="786765"/>
          </a:xfrm>
          <a:custGeom>
            <a:rect l="l" t="t" r="r" b="b"/>
            <a:pathLst>
              <a:path w="786765" h="786764">
                <a:moveTo>
                  <a:pt x="393191" y="0"/>
                </a:moveTo>
                <a:lnTo>
                  <a:pt x="343867" y="3063"/>
                </a:lnTo>
                <a:lnTo>
                  <a:pt x="296372" y="12007"/>
                </a:lnTo>
                <a:lnTo>
                  <a:pt x="251075" y="26464"/>
                </a:lnTo>
                <a:lnTo>
                  <a:pt x="208343" y="46065"/>
                </a:lnTo>
                <a:lnTo>
                  <a:pt x="168545" y="70442"/>
                </a:lnTo>
                <a:lnTo>
                  <a:pt x="132051" y="99227"/>
                </a:lnTo>
                <a:lnTo>
                  <a:pt x="99227" y="132051"/>
                </a:lnTo>
                <a:lnTo>
                  <a:pt x="70442" y="168545"/>
                </a:lnTo>
                <a:lnTo>
                  <a:pt x="46065" y="208343"/>
                </a:lnTo>
                <a:lnTo>
                  <a:pt x="26464" y="251075"/>
                </a:lnTo>
                <a:lnTo>
                  <a:pt x="12007" y="296372"/>
                </a:lnTo>
                <a:lnTo>
                  <a:pt x="3063" y="343867"/>
                </a:lnTo>
                <a:lnTo>
                  <a:pt x="0" y="393191"/>
                </a:lnTo>
                <a:lnTo>
                  <a:pt x="3063" y="442516"/>
                </a:lnTo>
                <a:lnTo>
                  <a:pt x="12007" y="490011"/>
                </a:lnTo>
                <a:lnTo>
                  <a:pt x="26464" y="535308"/>
                </a:lnTo>
                <a:lnTo>
                  <a:pt x="46065" y="578040"/>
                </a:lnTo>
                <a:lnTo>
                  <a:pt x="70442" y="617838"/>
                </a:lnTo>
                <a:lnTo>
                  <a:pt x="99227" y="654332"/>
                </a:lnTo>
                <a:lnTo>
                  <a:pt x="132051" y="687156"/>
                </a:lnTo>
                <a:lnTo>
                  <a:pt x="168545" y="715941"/>
                </a:lnTo>
                <a:lnTo>
                  <a:pt x="208343" y="740318"/>
                </a:lnTo>
                <a:lnTo>
                  <a:pt x="251075" y="759919"/>
                </a:lnTo>
                <a:lnTo>
                  <a:pt x="296372" y="774376"/>
                </a:lnTo>
                <a:lnTo>
                  <a:pt x="343867" y="783320"/>
                </a:lnTo>
                <a:lnTo>
                  <a:pt x="393191" y="786384"/>
                </a:lnTo>
                <a:lnTo>
                  <a:pt x="442516" y="783320"/>
                </a:lnTo>
                <a:lnTo>
                  <a:pt x="490011" y="774376"/>
                </a:lnTo>
                <a:lnTo>
                  <a:pt x="535308" y="759919"/>
                </a:lnTo>
                <a:lnTo>
                  <a:pt x="578040" y="740318"/>
                </a:lnTo>
                <a:lnTo>
                  <a:pt x="617838" y="715941"/>
                </a:lnTo>
                <a:lnTo>
                  <a:pt x="654332" y="687156"/>
                </a:lnTo>
                <a:lnTo>
                  <a:pt x="687156" y="654332"/>
                </a:lnTo>
                <a:lnTo>
                  <a:pt x="715941" y="617838"/>
                </a:lnTo>
                <a:lnTo>
                  <a:pt x="740318" y="578040"/>
                </a:lnTo>
                <a:lnTo>
                  <a:pt x="759919" y="535308"/>
                </a:lnTo>
                <a:lnTo>
                  <a:pt x="774376" y="490011"/>
                </a:lnTo>
                <a:lnTo>
                  <a:pt x="783320" y="442516"/>
                </a:lnTo>
                <a:lnTo>
                  <a:pt x="786383" y="393191"/>
                </a:lnTo>
                <a:lnTo>
                  <a:pt x="783320" y="343867"/>
                </a:lnTo>
                <a:lnTo>
                  <a:pt x="774376" y="296372"/>
                </a:lnTo>
                <a:lnTo>
                  <a:pt x="759919" y="251075"/>
                </a:lnTo>
                <a:lnTo>
                  <a:pt x="740318" y="208343"/>
                </a:lnTo>
                <a:lnTo>
                  <a:pt x="715941" y="168545"/>
                </a:lnTo>
                <a:lnTo>
                  <a:pt x="687156" y="132051"/>
                </a:lnTo>
                <a:lnTo>
                  <a:pt x="654332" y="99227"/>
                </a:lnTo>
                <a:lnTo>
                  <a:pt x="617838" y="70442"/>
                </a:lnTo>
                <a:lnTo>
                  <a:pt x="578040" y="46065"/>
                </a:lnTo>
                <a:lnTo>
                  <a:pt x="535308" y="26464"/>
                </a:lnTo>
                <a:lnTo>
                  <a:pt x="490011" y="12007"/>
                </a:lnTo>
                <a:lnTo>
                  <a:pt x="442516" y="3063"/>
                </a:lnTo>
                <a:lnTo>
                  <a:pt x="393191" y="0"/>
                </a:lnTo>
                <a:close/>
              </a:path>
            </a:pathLst>
          </a:custGeom>
          <a:solidFill>
            <a:srgbClr val="1D9ED2"/>
          </a:solidFill>
        </p:spPr>
        <p:txBody>
          <a:bodyPr wrap="square" lIns="0" tIns="0" rIns="0" bIns="0" rtlCol="0"/>
          <a:lstStyle/>
          <a:p/>
        </p:txBody>
      </p:sp>
      <p:sp>
        <p:nvSpPr>
          <p:cNvPr id="32" name="object 32"/>
          <p:cNvSpPr/>
          <p:nvPr/>
        </p:nvSpPr>
        <p:spPr>
          <a:xfrm>
            <a:off x="6560819" y="2686811"/>
            <a:ext cx="786765" cy="786765"/>
          </a:xfrm>
          <a:custGeom>
            <a:rect l="l" t="t" r="r" b="b"/>
            <a:pathLst>
              <a:path w="786765" h="786764">
                <a:moveTo>
                  <a:pt x="0" y="393191"/>
                </a:moveTo>
                <a:lnTo>
                  <a:pt x="3063" y="343867"/>
                </a:lnTo>
                <a:lnTo>
                  <a:pt x="12007" y="296372"/>
                </a:lnTo>
                <a:lnTo>
                  <a:pt x="26464" y="251075"/>
                </a:lnTo>
                <a:lnTo>
                  <a:pt x="46065" y="208343"/>
                </a:lnTo>
                <a:lnTo>
                  <a:pt x="70442" y="168545"/>
                </a:lnTo>
                <a:lnTo>
                  <a:pt x="99227" y="132051"/>
                </a:lnTo>
                <a:lnTo>
                  <a:pt x="132051" y="99227"/>
                </a:lnTo>
                <a:lnTo>
                  <a:pt x="168545" y="70442"/>
                </a:lnTo>
                <a:lnTo>
                  <a:pt x="208343" y="46065"/>
                </a:lnTo>
                <a:lnTo>
                  <a:pt x="251075" y="26464"/>
                </a:lnTo>
                <a:lnTo>
                  <a:pt x="296372" y="12007"/>
                </a:lnTo>
                <a:lnTo>
                  <a:pt x="343867" y="3063"/>
                </a:lnTo>
                <a:lnTo>
                  <a:pt x="393191" y="0"/>
                </a:lnTo>
                <a:lnTo>
                  <a:pt x="442516" y="3063"/>
                </a:lnTo>
                <a:lnTo>
                  <a:pt x="490011" y="12007"/>
                </a:lnTo>
                <a:lnTo>
                  <a:pt x="535308" y="26464"/>
                </a:lnTo>
                <a:lnTo>
                  <a:pt x="578040" y="46065"/>
                </a:lnTo>
                <a:lnTo>
                  <a:pt x="617838" y="70442"/>
                </a:lnTo>
                <a:lnTo>
                  <a:pt x="654332" y="99227"/>
                </a:lnTo>
                <a:lnTo>
                  <a:pt x="687156" y="132051"/>
                </a:lnTo>
                <a:lnTo>
                  <a:pt x="715941" y="168545"/>
                </a:lnTo>
                <a:lnTo>
                  <a:pt x="740318" y="208343"/>
                </a:lnTo>
                <a:lnTo>
                  <a:pt x="759919" y="251075"/>
                </a:lnTo>
                <a:lnTo>
                  <a:pt x="774376" y="296372"/>
                </a:lnTo>
                <a:lnTo>
                  <a:pt x="783320" y="343867"/>
                </a:lnTo>
                <a:lnTo>
                  <a:pt x="786383" y="393191"/>
                </a:lnTo>
                <a:lnTo>
                  <a:pt x="783320" y="442516"/>
                </a:lnTo>
                <a:lnTo>
                  <a:pt x="774376" y="490011"/>
                </a:lnTo>
                <a:lnTo>
                  <a:pt x="759919" y="535308"/>
                </a:lnTo>
                <a:lnTo>
                  <a:pt x="740318" y="578040"/>
                </a:lnTo>
                <a:lnTo>
                  <a:pt x="715941" y="617838"/>
                </a:lnTo>
                <a:lnTo>
                  <a:pt x="687156" y="654332"/>
                </a:lnTo>
                <a:lnTo>
                  <a:pt x="654332" y="687156"/>
                </a:lnTo>
                <a:lnTo>
                  <a:pt x="617838" y="715941"/>
                </a:lnTo>
                <a:lnTo>
                  <a:pt x="578040" y="740318"/>
                </a:lnTo>
                <a:lnTo>
                  <a:pt x="535308" y="759919"/>
                </a:lnTo>
                <a:lnTo>
                  <a:pt x="490011" y="774376"/>
                </a:lnTo>
                <a:lnTo>
                  <a:pt x="442516" y="783320"/>
                </a:lnTo>
                <a:lnTo>
                  <a:pt x="393191" y="786384"/>
                </a:lnTo>
                <a:lnTo>
                  <a:pt x="343867" y="783320"/>
                </a:lnTo>
                <a:lnTo>
                  <a:pt x="296372" y="774376"/>
                </a:lnTo>
                <a:lnTo>
                  <a:pt x="251075" y="759919"/>
                </a:lnTo>
                <a:lnTo>
                  <a:pt x="208343" y="740318"/>
                </a:lnTo>
                <a:lnTo>
                  <a:pt x="168545" y="715941"/>
                </a:lnTo>
                <a:lnTo>
                  <a:pt x="132051" y="687156"/>
                </a:lnTo>
                <a:lnTo>
                  <a:pt x="99227" y="654332"/>
                </a:lnTo>
                <a:lnTo>
                  <a:pt x="70442" y="617838"/>
                </a:lnTo>
                <a:lnTo>
                  <a:pt x="46065" y="578040"/>
                </a:lnTo>
                <a:lnTo>
                  <a:pt x="26464" y="535308"/>
                </a:lnTo>
                <a:lnTo>
                  <a:pt x="12007" y="490011"/>
                </a:lnTo>
                <a:lnTo>
                  <a:pt x="3063" y="442516"/>
                </a:lnTo>
                <a:lnTo>
                  <a:pt x="0" y="393191"/>
                </a:lnTo>
                <a:close/>
              </a:path>
            </a:pathLst>
          </a:custGeom>
          <a:ln w="12700">
            <a:solidFill>
              <a:srgbClr val="FFFFFF"/>
            </a:solidFill>
          </a:ln>
        </p:spPr>
        <p:txBody>
          <a:bodyPr wrap="square" lIns="0" tIns="0" rIns="0" bIns="0" rtlCol="0"/>
          <a:lstStyle/>
          <a:p/>
        </p:txBody>
      </p:sp>
      <p:sp>
        <p:nvSpPr>
          <p:cNvPr id="33" name="object 33"/>
          <p:cNvSpPr txBox="1"/>
          <p:nvPr/>
        </p:nvSpPr>
        <p:spPr>
          <a:xfrm>
            <a:off x="6738619" y="2775585"/>
            <a:ext cx="431165" cy="269240"/>
          </a:xfrm>
          <a:prstGeom prst="rect">
            <a:avLst/>
          </a:prstGeom>
        </p:spPr>
        <p:txBody>
          <a:bodyPr vert="horz" wrap="square" lIns="0" tIns="12065" rIns="0" bIns="0" rtlCol="0">
            <a:spAutoFit/>
          </a:bodyPr>
          <a:lstStyle/>
          <a:p>
            <a:pPr marL="12700">
              <a:lnSpc>
                <a:spcPct val="100000"/>
              </a:lnSpc>
              <a:spcBef>
                <a:spcPts val="95"/>
              </a:spcBef>
            </a:pPr>
            <a:r>
              <a:rPr sz="1600" spc="-5">
                <a:solidFill>
                  <a:srgbClr val="FFFFFF"/>
                </a:solidFill>
                <a:latin typeface="微软雅黑"/>
                <a:cs typeface="微软雅黑"/>
              </a:rPr>
              <a:t>初次</a:t>
            </a:r>
            <a:endParaRPr sz="1600">
              <a:latin typeface="微软雅黑"/>
              <a:cs typeface="微软雅黑"/>
            </a:endParaRPr>
          </a:p>
        </p:txBody>
      </p:sp>
      <p:sp>
        <p:nvSpPr>
          <p:cNvPr id="34" name="object 34"/>
          <p:cNvSpPr txBox="1"/>
          <p:nvPr/>
        </p:nvSpPr>
        <p:spPr>
          <a:xfrm>
            <a:off x="6738619" y="3089224"/>
            <a:ext cx="431165" cy="269240"/>
          </a:xfrm>
          <a:prstGeom prst="rect">
            <a:avLst/>
          </a:prstGeom>
        </p:spPr>
        <p:txBody>
          <a:bodyPr vert="horz" wrap="square" lIns="0" tIns="12065" rIns="0" bIns="0" rtlCol="0">
            <a:spAutoFit/>
          </a:bodyPr>
          <a:lstStyle/>
          <a:p>
            <a:pPr marL="12700">
              <a:lnSpc>
                <a:spcPct val="100000"/>
              </a:lnSpc>
              <a:spcBef>
                <a:spcPts val="95"/>
              </a:spcBef>
            </a:pPr>
            <a:r>
              <a:rPr sz="1600" spc="-10">
                <a:solidFill>
                  <a:srgbClr val="FFFFFF"/>
                </a:solidFill>
                <a:latin typeface="微软雅黑"/>
                <a:cs typeface="微软雅黑"/>
              </a:rPr>
              <a:t>分配</a:t>
            </a:r>
            <a:endParaRPr sz="1600">
              <a:latin typeface="微软雅黑"/>
              <a:cs typeface="微软雅黑"/>
            </a:endParaRPr>
          </a:p>
        </p:txBody>
      </p:sp>
      <p:sp>
        <p:nvSpPr>
          <p:cNvPr id="35" name="object 35"/>
          <p:cNvSpPr/>
          <p:nvPr/>
        </p:nvSpPr>
        <p:spPr>
          <a:xfrm>
            <a:off x="9852659" y="3846576"/>
            <a:ext cx="1876425" cy="2390140"/>
          </a:xfrm>
          <a:custGeom>
            <a:rect l="l" t="t" r="r" b="b"/>
            <a:pathLst>
              <a:path w="1876425" h="2390140">
                <a:moveTo>
                  <a:pt x="0" y="2389632"/>
                </a:moveTo>
                <a:lnTo>
                  <a:pt x="1876044" y="2389632"/>
                </a:lnTo>
                <a:lnTo>
                  <a:pt x="1876044" y="0"/>
                </a:lnTo>
                <a:lnTo>
                  <a:pt x="0" y="0"/>
                </a:lnTo>
                <a:lnTo>
                  <a:pt x="0" y="2389632"/>
                </a:lnTo>
                <a:close/>
              </a:path>
            </a:pathLst>
          </a:custGeom>
          <a:solidFill>
            <a:srgbClr val="F6F6F7">
              <a:alpha val="59999"/>
            </a:srgbClr>
          </a:solidFill>
        </p:spPr>
        <p:txBody>
          <a:bodyPr wrap="square" lIns="0" tIns="0" rIns="0" bIns="0" rtlCol="0"/>
          <a:lstStyle/>
          <a:p/>
        </p:txBody>
      </p:sp>
      <p:sp>
        <p:nvSpPr>
          <p:cNvPr id="36" name="object 36"/>
          <p:cNvSpPr txBox="1"/>
          <p:nvPr/>
        </p:nvSpPr>
        <p:spPr>
          <a:xfrm>
            <a:off x="10141457" y="3948176"/>
            <a:ext cx="1547495" cy="21717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585858"/>
                </a:solidFill>
                <a:latin typeface="微软雅黑"/>
                <a:cs typeface="微软雅黑"/>
              </a:rPr>
              <a:t>在二次、三次分配阶段</a:t>
            </a:r>
            <a:endParaRPr sz="1000">
              <a:latin typeface="微软雅黑"/>
              <a:cs typeface="微软雅黑"/>
            </a:endParaRPr>
          </a:p>
          <a:p>
            <a:pPr marL="12700" marR="135255" algn="just">
              <a:lnSpc>
                <a:spcPct val="128600"/>
              </a:lnSpc>
              <a:spcBef>
                <a:spcPts val="605"/>
              </a:spcBef>
            </a:pPr>
            <a:r>
              <a:rPr sz="1000" spc="-5">
                <a:solidFill>
                  <a:srgbClr val="585858"/>
                </a:solidFill>
                <a:latin typeface="微软雅黑"/>
                <a:cs typeface="微软雅黑"/>
              </a:rPr>
              <a:t>更好发挥政府在数据要素 收益分配中的引导调节作 用</a:t>
            </a:r>
            <a:endParaRPr sz="1000">
              <a:latin typeface="微软雅黑"/>
              <a:cs typeface="微软雅黑"/>
            </a:endParaRPr>
          </a:p>
          <a:p>
            <a:pPr marL="12700" marR="135255" algn="just">
              <a:lnSpc>
                <a:spcPct val="128499"/>
              </a:lnSpc>
              <a:spcBef>
                <a:spcPts val="605"/>
              </a:spcBef>
            </a:pPr>
            <a:r>
              <a:rPr sz="1000" spc="-5">
                <a:solidFill>
                  <a:srgbClr val="585858"/>
                </a:solidFill>
                <a:latin typeface="微软雅黑"/>
                <a:cs typeface="微软雅黑"/>
              </a:rPr>
              <a:t>更加关注公共利益和相对 弱势群体，推动大型数据 企业积极承担社会责任</a:t>
            </a:r>
            <a:endParaRPr sz="1000">
              <a:latin typeface="微软雅黑"/>
              <a:cs typeface="微软雅黑"/>
            </a:endParaRPr>
          </a:p>
          <a:p>
            <a:pPr marL="12700" marR="5080">
              <a:lnSpc>
                <a:spcPct val="128600"/>
              </a:lnSpc>
              <a:spcBef>
                <a:spcPts val="605"/>
              </a:spcBef>
            </a:pPr>
            <a:r>
              <a:rPr sz="1000" spc="-5">
                <a:solidFill>
                  <a:srgbClr val="585858"/>
                </a:solidFill>
                <a:latin typeface="微软雅黑"/>
                <a:cs typeface="微软雅黑"/>
              </a:rPr>
              <a:t>提高社会数字素养、消除 数字鸿</a:t>
            </a:r>
            <a:r>
              <a:rPr sz="1000" spc="5">
                <a:solidFill>
                  <a:srgbClr val="585858"/>
                </a:solidFill>
                <a:latin typeface="微软雅黑"/>
                <a:cs typeface="微软雅黑"/>
              </a:rPr>
              <a:t>沟</a:t>
            </a:r>
            <a:r>
              <a:rPr sz="1000" spc="-5">
                <a:solidFill>
                  <a:srgbClr val="585858"/>
                </a:solidFill>
                <a:latin typeface="微软雅黑"/>
                <a:cs typeface="微软雅黑"/>
              </a:rPr>
              <a:t>，保</a:t>
            </a:r>
            <a:r>
              <a:rPr sz="1000" spc="5">
                <a:solidFill>
                  <a:srgbClr val="585858"/>
                </a:solidFill>
                <a:latin typeface="微软雅黑"/>
                <a:cs typeface="微软雅黑"/>
              </a:rPr>
              <a:t>障</a:t>
            </a:r>
            <a:r>
              <a:rPr sz="1000" spc="-5">
                <a:solidFill>
                  <a:srgbClr val="585858"/>
                </a:solidFill>
                <a:latin typeface="微软雅黑"/>
                <a:cs typeface="微软雅黑"/>
              </a:rPr>
              <a:t>民生</a:t>
            </a:r>
            <a:r>
              <a:rPr sz="1000" spc="5">
                <a:solidFill>
                  <a:srgbClr val="585858"/>
                </a:solidFill>
                <a:latin typeface="微软雅黑"/>
                <a:cs typeface="微软雅黑"/>
              </a:rPr>
              <a:t>福</a:t>
            </a:r>
            <a:r>
              <a:rPr sz="1000" spc="-5">
                <a:solidFill>
                  <a:srgbClr val="585858"/>
                </a:solidFill>
                <a:latin typeface="微软雅黑"/>
                <a:cs typeface="微软雅黑"/>
              </a:rPr>
              <a:t>祉、 促进共同富裕</a:t>
            </a:r>
            <a:endParaRPr sz="1000">
              <a:latin typeface="微软雅黑"/>
              <a:cs typeface="微软雅黑"/>
            </a:endParaRPr>
          </a:p>
        </p:txBody>
      </p:sp>
      <p:sp>
        <p:nvSpPr>
          <p:cNvPr id="37" name="object 37"/>
          <p:cNvSpPr/>
          <p:nvPr/>
        </p:nvSpPr>
        <p:spPr>
          <a:xfrm>
            <a:off x="9252204" y="3340608"/>
            <a:ext cx="908685" cy="908685"/>
          </a:xfrm>
          <a:custGeom>
            <a:rect l="l" t="t" r="r" b="b"/>
            <a:pathLst>
              <a:path w="908684" h="908685">
                <a:moveTo>
                  <a:pt x="454151" y="0"/>
                </a:moveTo>
                <a:lnTo>
                  <a:pt x="407716" y="2344"/>
                </a:lnTo>
                <a:lnTo>
                  <a:pt x="362623" y="9226"/>
                </a:lnTo>
                <a:lnTo>
                  <a:pt x="319099" y="20417"/>
                </a:lnTo>
                <a:lnTo>
                  <a:pt x="277373" y="35688"/>
                </a:lnTo>
                <a:lnTo>
                  <a:pt x="237674" y="54812"/>
                </a:lnTo>
                <a:lnTo>
                  <a:pt x="200229" y="77561"/>
                </a:lnTo>
                <a:lnTo>
                  <a:pt x="165267" y="103705"/>
                </a:lnTo>
                <a:lnTo>
                  <a:pt x="133016" y="133016"/>
                </a:lnTo>
                <a:lnTo>
                  <a:pt x="103705" y="165267"/>
                </a:lnTo>
                <a:lnTo>
                  <a:pt x="77561" y="200229"/>
                </a:lnTo>
                <a:lnTo>
                  <a:pt x="54812" y="237674"/>
                </a:lnTo>
                <a:lnTo>
                  <a:pt x="35688" y="277373"/>
                </a:lnTo>
                <a:lnTo>
                  <a:pt x="20417" y="319099"/>
                </a:lnTo>
                <a:lnTo>
                  <a:pt x="9226" y="362623"/>
                </a:lnTo>
                <a:lnTo>
                  <a:pt x="2344" y="407716"/>
                </a:lnTo>
                <a:lnTo>
                  <a:pt x="0" y="454151"/>
                </a:lnTo>
                <a:lnTo>
                  <a:pt x="2344" y="500587"/>
                </a:lnTo>
                <a:lnTo>
                  <a:pt x="9226" y="545680"/>
                </a:lnTo>
                <a:lnTo>
                  <a:pt x="20417" y="589204"/>
                </a:lnTo>
                <a:lnTo>
                  <a:pt x="35688" y="630930"/>
                </a:lnTo>
                <a:lnTo>
                  <a:pt x="54812" y="670629"/>
                </a:lnTo>
                <a:lnTo>
                  <a:pt x="77561" y="708074"/>
                </a:lnTo>
                <a:lnTo>
                  <a:pt x="103705" y="743036"/>
                </a:lnTo>
                <a:lnTo>
                  <a:pt x="133016" y="775287"/>
                </a:lnTo>
                <a:lnTo>
                  <a:pt x="165267" y="804598"/>
                </a:lnTo>
                <a:lnTo>
                  <a:pt x="200229" y="830742"/>
                </a:lnTo>
                <a:lnTo>
                  <a:pt x="237674" y="853491"/>
                </a:lnTo>
                <a:lnTo>
                  <a:pt x="277373" y="872615"/>
                </a:lnTo>
                <a:lnTo>
                  <a:pt x="319099" y="887886"/>
                </a:lnTo>
                <a:lnTo>
                  <a:pt x="362623" y="899077"/>
                </a:lnTo>
                <a:lnTo>
                  <a:pt x="407716" y="905959"/>
                </a:lnTo>
                <a:lnTo>
                  <a:pt x="454151" y="908303"/>
                </a:lnTo>
                <a:lnTo>
                  <a:pt x="500587" y="905959"/>
                </a:lnTo>
                <a:lnTo>
                  <a:pt x="545680" y="899077"/>
                </a:lnTo>
                <a:lnTo>
                  <a:pt x="589204" y="887886"/>
                </a:lnTo>
                <a:lnTo>
                  <a:pt x="630930" y="872615"/>
                </a:lnTo>
                <a:lnTo>
                  <a:pt x="670629" y="853491"/>
                </a:lnTo>
                <a:lnTo>
                  <a:pt x="708074" y="830742"/>
                </a:lnTo>
                <a:lnTo>
                  <a:pt x="743036" y="804598"/>
                </a:lnTo>
                <a:lnTo>
                  <a:pt x="775287" y="775287"/>
                </a:lnTo>
                <a:lnTo>
                  <a:pt x="804598" y="743036"/>
                </a:lnTo>
                <a:lnTo>
                  <a:pt x="830742" y="708074"/>
                </a:lnTo>
                <a:lnTo>
                  <a:pt x="853491" y="670629"/>
                </a:lnTo>
                <a:lnTo>
                  <a:pt x="872615" y="630930"/>
                </a:lnTo>
                <a:lnTo>
                  <a:pt x="887886" y="589204"/>
                </a:lnTo>
                <a:lnTo>
                  <a:pt x="899077" y="545680"/>
                </a:lnTo>
                <a:lnTo>
                  <a:pt x="905959" y="500587"/>
                </a:lnTo>
                <a:lnTo>
                  <a:pt x="908303" y="454151"/>
                </a:lnTo>
                <a:lnTo>
                  <a:pt x="905959" y="407716"/>
                </a:lnTo>
                <a:lnTo>
                  <a:pt x="899077" y="362623"/>
                </a:lnTo>
                <a:lnTo>
                  <a:pt x="887886" y="319099"/>
                </a:lnTo>
                <a:lnTo>
                  <a:pt x="872615" y="277373"/>
                </a:lnTo>
                <a:lnTo>
                  <a:pt x="853491" y="237674"/>
                </a:lnTo>
                <a:lnTo>
                  <a:pt x="830742" y="200229"/>
                </a:lnTo>
                <a:lnTo>
                  <a:pt x="804598" y="165267"/>
                </a:lnTo>
                <a:lnTo>
                  <a:pt x="775287" y="133016"/>
                </a:lnTo>
                <a:lnTo>
                  <a:pt x="743036" y="103705"/>
                </a:lnTo>
                <a:lnTo>
                  <a:pt x="708074" y="77561"/>
                </a:lnTo>
                <a:lnTo>
                  <a:pt x="670629" y="54812"/>
                </a:lnTo>
                <a:lnTo>
                  <a:pt x="630930" y="35688"/>
                </a:lnTo>
                <a:lnTo>
                  <a:pt x="589204" y="20417"/>
                </a:lnTo>
                <a:lnTo>
                  <a:pt x="545680" y="9226"/>
                </a:lnTo>
                <a:lnTo>
                  <a:pt x="500587" y="2344"/>
                </a:lnTo>
                <a:lnTo>
                  <a:pt x="454151" y="0"/>
                </a:lnTo>
                <a:close/>
              </a:path>
            </a:pathLst>
          </a:custGeom>
          <a:solidFill>
            <a:srgbClr val="1D9ED2"/>
          </a:solidFill>
        </p:spPr>
        <p:txBody>
          <a:bodyPr wrap="square" lIns="0" tIns="0" rIns="0" bIns="0" rtlCol="0"/>
          <a:lstStyle/>
          <a:p/>
        </p:txBody>
      </p:sp>
      <p:sp>
        <p:nvSpPr>
          <p:cNvPr id="38" name="object 38"/>
          <p:cNvSpPr/>
          <p:nvPr/>
        </p:nvSpPr>
        <p:spPr>
          <a:xfrm>
            <a:off x="9252204" y="3340608"/>
            <a:ext cx="908685" cy="908685"/>
          </a:xfrm>
          <a:custGeom>
            <a:rect l="l" t="t" r="r" b="b"/>
            <a:pathLst>
              <a:path w="908684" h="908685">
                <a:moveTo>
                  <a:pt x="0" y="454151"/>
                </a:moveTo>
                <a:lnTo>
                  <a:pt x="2344" y="407716"/>
                </a:lnTo>
                <a:lnTo>
                  <a:pt x="9226" y="362623"/>
                </a:lnTo>
                <a:lnTo>
                  <a:pt x="20417" y="319099"/>
                </a:lnTo>
                <a:lnTo>
                  <a:pt x="35688" y="277373"/>
                </a:lnTo>
                <a:lnTo>
                  <a:pt x="54812" y="237674"/>
                </a:lnTo>
                <a:lnTo>
                  <a:pt x="77561" y="200229"/>
                </a:lnTo>
                <a:lnTo>
                  <a:pt x="103705" y="165267"/>
                </a:lnTo>
                <a:lnTo>
                  <a:pt x="133016" y="133016"/>
                </a:lnTo>
                <a:lnTo>
                  <a:pt x="165267" y="103705"/>
                </a:lnTo>
                <a:lnTo>
                  <a:pt x="200229" y="77561"/>
                </a:lnTo>
                <a:lnTo>
                  <a:pt x="237674" y="54812"/>
                </a:lnTo>
                <a:lnTo>
                  <a:pt x="277373" y="35688"/>
                </a:lnTo>
                <a:lnTo>
                  <a:pt x="319099" y="20417"/>
                </a:lnTo>
                <a:lnTo>
                  <a:pt x="362623" y="9226"/>
                </a:lnTo>
                <a:lnTo>
                  <a:pt x="407716" y="2344"/>
                </a:lnTo>
                <a:lnTo>
                  <a:pt x="454151" y="0"/>
                </a:lnTo>
                <a:lnTo>
                  <a:pt x="500587" y="2344"/>
                </a:lnTo>
                <a:lnTo>
                  <a:pt x="545680" y="9226"/>
                </a:lnTo>
                <a:lnTo>
                  <a:pt x="589204" y="20417"/>
                </a:lnTo>
                <a:lnTo>
                  <a:pt x="630930" y="35688"/>
                </a:lnTo>
                <a:lnTo>
                  <a:pt x="670629" y="54812"/>
                </a:lnTo>
                <a:lnTo>
                  <a:pt x="708074" y="77561"/>
                </a:lnTo>
                <a:lnTo>
                  <a:pt x="743036" y="103705"/>
                </a:lnTo>
                <a:lnTo>
                  <a:pt x="775287" y="133016"/>
                </a:lnTo>
                <a:lnTo>
                  <a:pt x="804598" y="165267"/>
                </a:lnTo>
                <a:lnTo>
                  <a:pt x="830742" y="200229"/>
                </a:lnTo>
                <a:lnTo>
                  <a:pt x="853491" y="237674"/>
                </a:lnTo>
                <a:lnTo>
                  <a:pt x="872615" y="277373"/>
                </a:lnTo>
                <a:lnTo>
                  <a:pt x="887886" y="319099"/>
                </a:lnTo>
                <a:lnTo>
                  <a:pt x="899077" y="362623"/>
                </a:lnTo>
                <a:lnTo>
                  <a:pt x="905959" y="407716"/>
                </a:lnTo>
                <a:lnTo>
                  <a:pt x="908303" y="454151"/>
                </a:lnTo>
                <a:lnTo>
                  <a:pt x="905959" y="500587"/>
                </a:lnTo>
                <a:lnTo>
                  <a:pt x="899077" y="545680"/>
                </a:lnTo>
                <a:lnTo>
                  <a:pt x="887886" y="589204"/>
                </a:lnTo>
                <a:lnTo>
                  <a:pt x="872615" y="630930"/>
                </a:lnTo>
                <a:lnTo>
                  <a:pt x="853491" y="670629"/>
                </a:lnTo>
                <a:lnTo>
                  <a:pt x="830742" y="708074"/>
                </a:lnTo>
                <a:lnTo>
                  <a:pt x="804598" y="743036"/>
                </a:lnTo>
                <a:lnTo>
                  <a:pt x="775287" y="775287"/>
                </a:lnTo>
                <a:lnTo>
                  <a:pt x="743036" y="804598"/>
                </a:lnTo>
                <a:lnTo>
                  <a:pt x="708074" y="830742"/>
                </a:lnTo>
                <a:lnTo>
                  <a:pt x="670629" y="853491"/>
                </a:lnTo>
                <a:lnTo>
                  <a:pt x="630930" y="872615"/>
                </a:lnTo>
                <a:lnTo>
                  <a:pt x="589204" y="887886"/>
                </a:lnTo>
                <a:lnTo>
                  <a:pt x="545680" y="899077"/>
                </a:lnTo>
                <a:lnTo>
                  <a:pt x="500587" y="905959"/>
                </a:lnTo>
                <a:lnTo>
                  <a:pt x="454151" y="908303"/>
                </a:lnTo>
                <a:lnTo>
                  <a:pt x="407716" y="905959"/>
                </a:lnTo>
                <a:lnTo>
                  <a:pt x="362623" y="899077"/>
                </a:lnTo>
                <a:lnTo>
                  <a:pt x="319099" y="887886"/>
                </a:lnTo>
                <a:lnTo>
                  <a:pt x="277373" y="872615"/>
                </a:lnTo>
                <a:lnTo>
                  <a:pt x="237674" y="853491"/>
                </a:lnTo>
                <a:lnTo>
                  <a:pt x="200229" y="830742"/>
                </a:lnTo>
                <a:lnTo>
                  <a:pt x="165267" y="804598"/>
                </a:lnTo>
                <a:lnTo>
                  <a:pt x="133016" y="775287"/>
                </a:lnTo>
                <a:lnTo>
                  <a:pt x="103705" y="743036"/>
                </a:lnTo>
                <a:lnTo>
                  <a:pt x="77561" y="708074"/>
                </a:lnTo>
                <a:lnTo>
                  <a:pt x="54812" y="670629"/>
                </a:lnTo>
                <a:lnTo>
                  <a:pt x="35688" y="630930"/>
                </a:lnTo>
                <a:lnTo>
                  <a:pt x="20417" y="589204"/>
                </a:lnTo>
                <a:lnTo>
                  <a:pt x="9226" y="545680"/>
                </a:lnTo>
                <a:lnTo>
                  <a:pt x="2344" y="500587"/>
                </a:lnTo>
                <a:lnTo>
                  <a:pt x="0" y="454151"/>
                </a:lnTo>
                <a:close/>
              </a:path>
            </a:pathLst>
          </a:custGeom>
          <a:ln w="12700">
            <a:solidFill>
              <a:srgbClr val="FFFFFF"/>
            </a:solidFill>
          </a:ln>
        </p:spPr>
        <p:txBody>
          <a:bodyPr wrap="square" lIns="0" tIns="0" rIns="0" bIns="0" rtlCol="0"/>
          <a:lstStyle/>
          <a:p/>
        </p:txBody>
      </p:sp>
      <p:sp>
        <p:nvSpPr>
          <p:cNvPr id="39" name="object 39"/>
          <p:cNvSpPr txBox="1"/>
          <p:nvPr/>
        </p:nvSpPr>
        <p:spPr>
          <a:xfrm>
            <a:off x="9492488" y="3447669"/>
            <a:ext cx="431165" cy="269240"/>
          </a:xfrm>
          <a:prstGeom prst="rect">
            <a:avLst/>
          </a:prstGeom>
        </p:spPr>
        <p:txBody>
          <a:bodyPr vert="horz" wrap="square" lIns="0" tIns="12065" rIns="0" bIns="0" rtlCol="0">
            <a:spAutoFit/>
          </a:bodyPr>
          <a:lstStyle/>
          <a:p>
            <a:pPr marL="12700">
              <a:lnSpc>
                <a:spcPct val="100000"/>
              </a:lnSpc>
              <a:spcBef>
                <a:spcPts val="95"/>
              </a:spcBef>
            </a:pPr>
            <a:r>
              <a:rPr sz="1600" spc="-5">
                <a:solidFill>
                  <a:srgbClr val="FFFFFF"/>
                </a:solidFill>
                <a:latin typeface="微软雅黑"/>
                <a:cs typeface="微软雅黑"/>
              </a:rPr>
              <a:t>二次</a:t>
            </a:r>
            <a:endParaRPr sz="1600">
              <a:latin typeface="微软雅黑"/>
              <a:cs typeface="微软雅黑"/>
            </a:endParaRPr>
          </a:p>
        </p:txBody>
      </p:sp>
      <p:sp>
        <p:nvSpPr>
          <p:cNvPr id="40" name="object 40"/>
          <p:cNvSpPr txBox="1"/>
          <p:nvPr/>
        </p:nvSpPr>
        <p:spPr>
          <a:xfrm>
            <a:off x="9492488" y="3743325"/>
            <a:ext cx="431165" cy="269240"/>
          </a:xfrm>
          <a:prstGeom prst="rect">
            <a:avLst/>
          </a:prstGeom>
        </p:spPr>
        <p:txBody>
          <a:bodyPr vert="horz" wrap="square" lIns="0" tIns="12065" rIns="0" bIns="0" rtlCol="0">
            <a:spAutoFit/>
          </a:bodyPr>
          <a:lstStyle/>
          <a:p>
            <a:pPr marL="12700">
              <a:lnSpc>
                <a:spcPct val="100000"/>
              </a:lnSpc>
              <a:spcBef>
                <a:spcPts val="95"/>
              </a:spcBef>
            </a:pPr>
            <a:r>
              <a:rPr sz="1600" spc="-5">
                <a:solidFill>
                  <a:srgbClr val="FFFFFF"/>
                </a:solidFill>
                <a:latin typeface="微软雅黑"/>
                <a:cs typeface="微软雅黑"/>
              </a:rPr>
              <a:t>分配</a:t>
            </a:r>
            <a:endParaRPr sz="1600">
              <a:latin typeface="微软雅黑"/>
              <a:cs typeface="微软雅黑"/>
            </a:endParaRPr>
          </a:p>
        </p:txBody>
      </p:sp>
      <p:sp>
        <p:nvSpPr>
          <p:cNvPr id="41" name="object 41"/>
          <p:cNvSpPr/>
          <p:nvPr/>
        </p:nvSpPr>
        <p:spPr>
          <a:xfrm>
            <a:off x="8028431" y="5256276"/>
            <a:ext cx="917575" cy="919480"/>
          </a:xfrm>
          <a:custGeom>
            <a:rect l="l" t="t" r="r" b="b"/>
            <a:pathLst>
              <a:path w="917575" h="919478">
                <a:moveTo>
                  <a:pt x="458724" y="0"/>
                </a:moveTo>
                <a:lnTo>
                  <a:pt x="411819" y="2372"/>
                </a:lnTo>
                <a:lnTo>
                  <a:pt x="366269" y="9335"/>
                </a:lnTo>
                <a:lnTo>
                  <a:pt x="322306" y="20659"/>
                </a:lnTo>
                <a:lnTo>
                  <a:pt x="280160" y="36111"/>
                </a:lnTo>
                <a:lnTo>
                  <a:pt x="240060" y="55461"/>
                </a:lnTo>
                <a:lnTo>
                  <a:pt x="202238" y="78478"/>
                </a:lnTo>
                <a:lnTo>
                  <a:pt x="166925" y="104931"/>
                </a:lnTo>
                <a:lnTo>
                  <a:pt x="134350" y="134588"/>
                </a:lnTo>
                <a:lnTo>
                  <a:pt x="104744" y="167219"/>
                </a:lnTo>
                <a:lnTo>
                  <a:pt x="78337" y="202592"/>
                </a:lnTo>
                <a:lnTo>
                  <a:pt x="55361" y="240477"/>
                </a:lnTo>
                <a:lnTo>
                  <a:pt x="36046" y="280642"/>
                </a:lnTo>
                <a:lnTo>
                  <a:pt x="20621" y="322856"/>
                </a:lnTo>
                <a:lnTo>
                  <a:pt x="9318" y="366889"/>
                </a:lnTo>
                <a:lnTo>
                  <a:pt x="2368" y="412509"/>
                </a:lnTo>
                <a:lnTo>
                  <a:pt x="0" y="459486"/>
                </a:lnTo>
                <a:lnTo>
                  <a:pt x="2368" y="506466"/>
                </a:lnTo>
                <a:lnTo>
                  <a:pt x="9318" y="552089"/>
                </a:lnTo>
                <a:lnTo>
                  <a:pt x="20621" y="596124"/>
                </a:lnTo>
                <a:lnTo>
                  <a:pt x="36046" y="638340"/>
                </a:lnTo>
                <a:lnTo>
                  <a:pt x="55361" y="678506"/>
                </a:lnTo>
                <a:lnTo>
                  <a:pt x="78337" y="716390"/>
                </a:lnTo>
                <a:lnTo>
                  <a:pt x="104744" y="751763"/>
                </a:lnTo>
                <a:lnTo>
                  <a:pt x="134350" y="784393"/>
                </a:lnTo>
                <a:lnTo>
                  <a:pt x="166925" y="814049"/>
                </a:lnTo>
                <a:lnTo>
                  <a:pt x="202238" y="840500"/>
                </a:lnTo>
                <a:lnTo>
                  <a:pt x="240060" y="863515"/>
                </a:lnTo>
                <a:lnTo>
                  <a:pt x="280160" y="882863"/>
                </a:lnTo>
                <a:lnTo>
                  <a:pt x="322306" y="898314"/>
                </a:lnTo>
                <a:lnTo>
                  <a:pt x="366269" y="909637"/>
                </a:lnTo>
                <a:lnTo>
                  <a:pt x="411819" y="916599"/>
                </a:lnTo>
                <a:lnTo>
                  <a:pt x="458724" y="918972"/>
                </a:lnTo>
                <a:lnTo>
                  <a:pt x="505628" y="916599"/>
                </a:lnTo>
                <a:lnTo>
                  <a:pt x="551178" y="909637"/>
                </a:lnTo>
                <a:lnTo>
                  <a:pt x="595141" y="898314"/>
                </a:lnTo>
                <a:lnTo>
                  <a:pt x="637287" y="882863"/>
                </a:lnTo>
                <a:lnTo>
                  <a:pt x="677387" y="863515"/>
                </a:lnTo>
                <a:lnTo>
                  <a:pt x="715209" y="840500"/>
                </a:lnTo>
                <a:lnTo>
                  <a:pt x="750522" y="814049"/>
                </a:lnTo>
                <a:lnTo>
                  <a:pt x="783097" y="784393"/>
                </a:lnTo>
                <a:lnTo>
                  <a:pt x="812703" y="751763"/>
                </a:lnTo>
                <a:lnTo>
                  <a:pt x="839110" y="716390"/>
                </a:lnTo>
                <a:lnTo>
                  <a:pt x="862086" y="678506"/>
                </a:lnTo>
                <a:lnTo>
                  <a:pt x="881401" y="638340"/>
                </a:lnTo>
                <a:lnTo>
                  <a:pt x="896826" y="596124"/>
                </a:lnTo>
                <a:lnTo>
                  <a:pt x="908129" y="552089"/>
                </a:lnTo>
                <a:lnTo>
                  <a:pt x="915079" y="506466"/>
                </a:lnTo>
                <a:lnTo>
                  <a:pt x="917448" y="459486"/>
                </a:lnTo>
                <a:lnTo>
                  <a:pt x="915079" y="412509"/>
                </a:lnTo>
                <a:lnTo>
                  <a:pt x="908129" y="366889"/>
                </a:lnTo>
                <a:lnTo>
                  <a:pt x="896826" y="322856"/>
                </a:lnTo>
                <a:lnTo>
                  <a:pt x="881401" y="280642"/>
                </a:lnTo>
                <a:lnTo>
                  <a:pt x="862086" y="240477"/>
                </a:lnTo>
                <a:lnTo>
                  <a:pt x="839110" y="202592"/>
                </a:lnTo>
                <a:lnTo>
                  <a:pt x="812703" y="167219"/>
                </a:lnTo>
                <a:lnTo>
                  <a:pt x="783097" y="134588"/>
                </a:lnTo>
                <a:lnTo>
                  <a:pt x="750522" y="104931"/>
                </a:lnTo>
                <a:lnTo>
                  <a:pt x="715209" y="78478"/>
                </a:lnTo>
                <a:lnTo>
                  <a:pt x="677387" y="55461"/>
                </a:lnTo>
                <a:lnTo>
                  <a:pt x="637287" y="36111"/>
                </a:lnTo>
                <a:lnTo>
                  <a:pt x="595141" y="20659"/>
                </a:lnTo>
                <a:lnTo>
                  <a:pt x="551178" y="9335"/>
                </a:lnTo>
                <a:lnTo>
                  <a:pt x="505628" y="2372"/>
                </a:lnTo>
                <a:lnTo>
                  <a:pt x="458724" y="0"/>
                </a:lnTo>
                <a:close/>
              </a:path>
            </a:pathLst>
          </a:custGeom>
          <a:solidFill>
            <a:srgbClr val="1D9ED2"/>
          </a:solidFill>
        </p:spPr>
        <p:txBody>
          <a:bodyPr wrap="square" lIns="0" tIns="0" rIns="0" bIns="0" rtlCol="0"/>
          <a:lstStyle/>
          <a:p/>
        </p:txBody>
      </p:sp>
      <p:sp>
        <p:nvSpPr>
          <p:cNvPr id="42" name="object 42"/>
          <p:cNvSpPr/>
          <p:nvPr/>
        </p:nvSpPr>
        <p:spPr>
          <a:xfrm>
            <a:off x="8028431" y="5256276"/>
            <a:ext cx="917575" cy="919480"/>
          </a:xfrm>
          <a:custGeom>
            <a:rect l="l" t="t" r="r" b="b"/>
            <a:pathLst>
              <a:path w="917575" h="919478">
                <a:moveTo>
                  <a:pt x="0" y="459486"/>
                </a:moveTo>
                <a:lnTo>
                  <a:pt x="2368" y="412509"/>
                </a:lnTo>
                <a:lnTo>
                  <a:pt x="9318" y="366889"/>
                </a:lnTo>
                <a:lnTo>
                  <a:pt x="20621" y="322856"/>
                </a:lnTo>
                <a:lnTo>
                  <a:pt x="36046" y="280642"/>
                </a:lnTo>
                <a:lnTo>
                  <a:pt x="55361" y="240477"/>
                </a:lnTo>
                <a:lnTo>
                  <a:pt x="78337" y="202592"/>
                </a:lnTo>
                <a:lnTo>
                  <a:pt x="104744" y="167219"/>
                </a:lnTo>
                <a:lnTo>
                  <a:pt x="134350" y="134588"/>
                </a:lnTo>
                <a:lnTo>
                  <a:pt x="166925" y="104931"/>
                </a:lnTo>
                <a:lnTo>
                  <a:pt x="202238" y="78478"/>
                </a:lnTo>
                <a:lnTo>
                  <a:pt x="240060" y="55461"/>
                </a:lnTo>
                <a:lnTo>
                  <a:pt x="280160" y="36111"/>
                </a:lnTo>
                <a:lnTo>
                  <a:pt x="322306" y="20659"/>
                </a:lnTo>
                <a:lnTo>
                  <a:pt x="366269" y="9335"/>
                </a:lnTo>
                <a:lnTo>
                  <a:pt x="411819" y="2372"/>
                </a:lnTo>
                <a:lnTo>
                  <a:pt x="458724" y="0"/>
                </a:lnTo>
                <a:lnTo>
                  <a:pt x="505628" y="2372"/>
                </a:lnTo>
                <a:lnTo>
                  <a:pt x="551178" y="9335"/>
                </a:lnTo>
                <a:lnTo>
                  <a:pt x="595141" y="20659"/>
                </a:lnTo>
                <a:lnTo>
                  <a:pt x="637287" y="36111"/>
                </a:lnTo>
                <a:lnTo>
                  <a:pt x="677387" y="55461"/>
                </a:lnTo>
                <a:lnTo>
                  <a:pt x="715209" y="78478"/>
                </a:lnTo>
                <a:lnTo>
                  <a:pt x="750522" y="104931"/>
                </a:lnTo>
                <a:lnTo>
                  <a:pt x="783097" y="134588"/>
                </a:lnTo>
                <a:lnTo>
                  <a:pt x="812703" y="167219"/>
                </a:lnTo>
                <a:lnTo>
                  <a:pt x="839110" y="202592"/>
                </a:lnTo>
                <a:lnTo>
                  <a:pt x="862086" y="240477"/>
                </a:lnTo>
                <a:lnTo>
                  <a:pt x="881401" y="280642"/>
                </a:lnTo>
                <a:lnTo>
                  <a:pt x="896826" y="322856"/>
                </a:lnTo>
                <a:lnTo>
                  <a:pt x="908129" y="366889"/>
                </a:lnTo>
                <a:lnTo>
                  <a:pt x="915079" y="412509"/>
                </a:lnTo>
                <a:lnTo>
                  <a:pt x="917448" y="459486"/>
                </a:lnTo>
                <a:lnTo>
                  <a:pt x="915079" y="506466"/>
                </a:lnTo>
                <a:lnTo>
                  <a:pt x="908129" y="552089"/>
                </a:lnTo>
                <a:lnTo>
                  <a:pt x="896826" y="596124"/>
                </a:lnTo>
                <a:lnTo>
                  <a:pt x="881401" y="638340"/>
                </a:lnTo>
                <a:lnTo>
                  <a:pt x="862086" y="678506"/>
                </a:lnTo>
                <a:lnTo>
                  <a:pt x="839110" y="716390"/>
                </a:lnTo>
                <a:lnTo>
                  <a:pt x="812703" y="751763"/>
                </a:lnTo>
                <a:lnTo>
                  <a:pt x="783097" y="784393"/>
                </a:lnTo>
                <a:lnTo>
                  <a:pt x="750522" y="814049"/>
                </a:lnTo>
                <a:lnTo>
                  <a:pt x="715209" y="840500"/>
                </a:lnTo>
                <a:lnTo>
                  <a:pt x="677387" y="863515"/>
                </a:lnTo>
                <a:lnTo>
                  <a:pt x="637287" y="882863"/>
                </a:lnTo>
                <a:lnTo>
                  <a:pt x="595141" y="898314"/>
                </a:lnTo>
                <a:lnTo>
                  <a:pt x="551178" y="909637"/>
                </a:lnTo>
                <a:lnTo>
                  <a:pt x="505628" y="916599"/>
                </a:lnTo>
                <a:lnTo>
                  <a:pt x="458724" y="918972"/>
                </a:lnTo>
                <a:lnTo>
                  <a:pt x="411819" y="916599"/>
                </a:lnTo>
                <a:lnTo>
                  <a:pt x="366269" y="909637"/>
                </a:lnTo>
                <a:lnTo>
                  <a:pt x="322306" y="898314"/>
                </a:lnTo>
                <a:lnTo>
                  <a:pt x="280160" y="882863"/>
                </a:lnTo>
                <a:lnTo>
                  <a:pt x="240060" y="863515"/>
                </a:lnTo>
                <a:lnTo>
                  <a:pt x="202238" y="840500"/>
                </a:lnTo>
                <a:lnTo>
                  <a:pt x="166925" y="814049"/>
                </a:lnTo>
                <a:lnTo>
                  <a:pt x="134350" y="784393"/>
                </a:lnTo>
                <a:lnTo>
                  <a:pt x="104744" y="751763"/>
                </a:lnTo>
                <a:lnTo>
                  <a:pt x="78337" y="716390"/>
                </a:lnTo>
                <a:lnTo>
                  <a:pt x="55361" y="678506"/>
                </a:lnTo>
                <a:lnTo>
                  <a:pt x="36046" y="638340"/>
                </a:lnTo>
                <a:lnTo>
                  <a:pt x="20621" y="596124"/>
                </a:lnTo>
                <a:lnTo>
                  <a:pt x="9318" y="552089"/>
                </a:lnTo>
                <a:lnTo>
                  <a:pt x="2368" y="506466"/>
                </a:lnTo>
                <a:lnTo>
                  <a:pt x="0" y="459486"/>
                </a:lnTo>
                <a:close/>
              </a:path>
            </a:pathLst>
          </a:custGeom>
          <a:ln w="12700">
            <a:solidFill>
              <a:srgbClr val="FFFFFF"/>
            </a:solidFill>
          </a:ln>
        </p:spPr>
        <p:txBody>
          <a:bodyPr wrap="square" lIns="0" tIns="0" rIns="0" bIns="0" rtlCol="0"/>
          <a:lstStyle/>
          <a:p/>
        </p:txBody>
      </p:sp>
      <p:sp>
        <p:nvSpPr>
          <p:cNvPr id="43" name="object 43"/>
          <p:cNvSpPr txBox="1"/>
          <p:nvPr/>
        </p:nvSpPr>
        <p:spPr>
          <a:xfrm>
            <a:off x="8272398" y="5317364"/>
            <a:ext cx="431800" cy="616585"/>
          </a:xfrm>
          <a:prstGeom prst="rect">
            <a:avLst/>
          </a:prstGeom>
        </p:spPr>
        <p:txBody>
          <a:bodyPr vert="horz" wrap="square" lIns="0" tIns="64135" rIns="0" bIns="0" rtlCol="0">
            <a:spAutoFit/>
          </a:bodyPr>
          <a:lstStyle/>
          <a:p>
            <a:pPr marL="12700">
              <a:lnSpc>
                <a:spcPct val="100000"/>
              </a:lnSpc>
              <a:spcBef>
                <a:spcPts val="505"/>
              </a:spcBef>
            </a:pPr>
            <a:r>
              <a:rPr sz="1600" spc="-5">
                <a:solidFill>
                  <a:srgbClr val="FFFFFF"/>
                </a:solidFill>
                <a:latin typeface="微软雅黑"/>
                <a:cs typeface="微软雅黑"/>
              </a:rPr>
              <a:t>三次</a:t>
            </a:r>
            <a:endParaRPr sz="1600">
              <a:latin typeface="微软雅黑"/>
              <a:cs typeface="微软雅黑"/>
            </a:endParaRPr>
          </a:p>
          <a:p>
            <a:pPr marL="12700">
              <a:lnSpc>
                <a:spcPct val="100000"/>
              </a:lnSpc>
              <a:spcBef>
                <a:spcPts val="409"/>
              </a:spcBef>
            </a:pPr>
            <a:r>
              <a:rPr sz="1600" spc="-5">
                <a:solidFill>
                  <a:srgbClr val="FFFFFF"/>
                </a:solidFill>
                <a:latin typeface="微软雅黑"/>
                <a:cs typeface="微软雅黑"/>
              </a:rPr>
              <a:t>分配</a:t>
            </a:r>
            <a:endParaRPr sz="1600">
              <a:latin typeface="微软雅黑"/>
              <a:cs typeface="微软雅黑"/>
            </a:endParaRPr>
          </a:p>
        </p:txBody>
      </p:sp>
      <p:sp>
        <p:nvSpPr>
          <p:cNvPr id="44" name="object 44"/>
          <p:cNvSpPr txBox="1"/>
          <p:nvPr/>
        </p:nvSpPr>
        <p:spPr>
          <a:xfrm>
            <a:off x="1008684" y="2212085"/>
            <a:ext cx="38354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亿欧智库：我国现阶段交易平台和数据卖方收益分配机制</a:t>
            </a:r>
            <a:endParaRPr sz="1200">
              <a:latin typeface="微软雅黑"/>
              <a:cs typeface="微软雅黑"/>
            </a:endParaRPr>
          </a:p>
        </p:txBody>
      </p:sp>
      <p:sp>
        <p:nvSpPr>
          <p:cNvPr id="45" name="object 45"/>
          <p:cNvSpPr txBox="1"/>
          <p:nvPr/>
        </p:nvSpPr>
        <p:spPr>
          <a:xfrm>
            <a:off x="8200135" y="2198878"/>
            <a:ext cx="20066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亿欧智库：数据收益分配机制</a:t>
            </a:r>
            <a:endParaRPr sz="1200">
              <a:latin typeface="微软雅黑"/>
              <a:cs typeface="微软雅黑"/>
            </a:endParaRPr>
          </a:p>
        </p:txBody>
      </p:sp>
      <p:sp>
        <p:nvSpPr>
          <p:cNvPr id="46" name="object 46"/>
          <p:cNvSpPr txBox="1"/>
          <p:nvPr/>
        </p:nvSpPr>
        <p:spPr>
          <a:xfrm>
            <a:off x="11782806" y="6559702"/>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12</a:t>
            </a:r>
            <a:endParaRPr sz="90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0952" y="6510629"/>
            <a:ext cx="2540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来源：中国信息通信研究院，专家访谈，亿欧智库</a:t>
            </a:r>
            <a:endParaRPr sz="900">
              <a:latin typeface="微软雅黑"/>
              <a:cs typeface="微软雅黑"/>
            </a:endParaRPr>
          </a:p>
        </p:txBody>
      </p:sp>
      <p:sp>
        <p:nvSpPr>
          <p:cNvPr id="3" name="object 3"/>
          <p:cNvSpPr txBox="1">
            <a:spLocks noGrp="1"/>
          </p:cNvSpPr>
          <p:nvPr>
            <p:ph type="title"/>
          </p:nvPr>
        </p:nvSpPr>
        <p:spPr>
          <a:xfrm>
            <a:off x="261924" y="171145"/>
            <a:ext cx="9614535" cy="331470"/>
          </a:xfrm>
          <a:prstGeom prst="rect">
            <a:avLst/>
          </a:prstGeom>
        </p:spPr>
        <p:txBody>
          <a:bodyPr vert="horz" wrap="square" lIns="0" tIns="13335" rIns="0" bIns="0" rtlCol="0">
            <a:spAutoFit/>
          </a:bodyPr>
          <a:lstStyle/>
          <a:p>
            <a:pPr marL="12700">
              <a:lnSpc>
                <a:spcPct val="100000"/>
              </a:lnSpc>
              <a:spcBef>
                <a:spcPts val="105"/>
              </a:spcBef>
            </a:pPr>
            <a:r>
              <a:rPr/>
              <a:t>2.1.4</a:t>
            </a:r>
            <a:r>
              <a:rPr spc="-30"/>
              <a:t> </a:t>
            </a:r>
            <a:r>
              <a:rPr/>
              <a:t>数据要素治理：单一主体</a:t>
            </a:r>
            <a:r>
              <a:rPr spc="-10"/>
              <a:t>主</a:t>
            </a:r>
            <a:r>
              <a:rPr/>
              <a:t>导难</a:t>
            </a:r>
            <a:r>
              <a:rPr spc="-10"/>
              <a:t>确</a:t>
            </a:r>
            <a:r>
              <a:rPr/>
              <a:t>权，</a:t>
            </a:r>
            <a:r>
              <a:rPr spc="-10"/>
              <a:t>多</a:t>
            </a:r>
            <a:r>
              <a:rPr/>
              <a:t>省市</a:t>
            </a:r>
            <a:r>
              <a:rPr spc="-10"/>
              <a:t>探</a:t>
            </a:r>
            <a:r>
              <a:rPr/>
              <a:t>索安</a:t>
            </a:r>
            <a:r>
              <a:rPr spc="-10"/>
              <a:t>全</a:t>
            </a:r>
            <a:r>
              <a:rPr/>
              <a:t>可控</a:t>
            </a:r>
            <a:r>
              <a:rPr spc="-10"/>
              <a:t>、</a:t>
            </a:r>
            <a:r>
              <a:rPr/>
              <a:t>弹性</a:t>
            </a:r>
            <a:r>
              <a:rPr spc="-10"/>
              <a:t>包</a:t>
            </a:r>
            <a:r>
              <a:rPr/>
              <a:t>容治</a:t>
            </a:r>
            <a:r>
              <a:rPr spc="-10"/>
              <a:t>理</a:t>
            </a:r>
            <a:r>
              <a:rPr/>
              <a:t>制度</a:t>
            </a:r>
          </a:p>
        </p:txBody>
      </p:sp>
      <p:sp>
        <p:nvSpPr>
          <p:cNvPr id="4" name="object 4"/>
          <p:cNvSpPr txBox="1"/>
          <p:nvPr/>
        </p:nvSpPr>
        <p:spPr>
          <a:xfrm>
            <a:off x="261924" y="744677"/>
            <a:ext cx="11637010" cy="964565"/>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单一主体主导的市场治</a:t>
            </a:r>
            <a:r>
              <a:rPr sz="1400" spc="-15">
                <a:solidFill>
                  <a:srgbClr val="585858"/>
                </a:solidFill>
                <a:latin typeface="微软雅黑"/>
                <a:cs typeface="微软雅黑"/>
              </a:rPr>
              <a:t>理</a:t>
            </a:r>
            <a:r>
              <a:rPr sz="1400">
                <a:solidFill>
                  <a:srgbClr val="585858"/>
                </a:solidFill>
                <a:latin typeface="微软雅黑"/>
                <a:cs typeface="微软雅黑"/>
              </a:rPr>
              <a:t>模式</a:t>
            </a:r>
            <a:r>
              <a:rPr sz="1400" spc="-15">
                <a:solidFill>
                  <a:srgbClr val="585858"/>
                </a:solidFill>
                <a:latin typeface="微软雅黑"/>
                <a:cs typeface="微软雅黑"/>
              </a:rPr>
              <a:t>，</a:t>
            </a:r>
            <a:r>
              <a:rPr sz="1400">
                <a:solidFill>
                  <a:srgbClr val="585858"/>
                </a:solidFill>
                <a:latin typeface="微软雅黑"/>
                <a:cs typeface="微软雅黑"/>
              </a:rPr>
              <a:t>容易</a:t>
            </a:r>
            <a:r>
              <a:rPr sz="1400" spc="-15">
                <a:solidFill>
                  <a:srgbClr val="585858"/>
                </a:solidFill>
                <a:latin typeface="微软雅黑"/>
                <a:cs typeface="微软雅黑"/>
              </a:rPr>
              <a:t>出</a:t>
            </a:r>
            <a:r>
              <a:rPr sz="1400">
                <a:solidFill>
                  <a:srgbClr val="585858"/>
                </a:solidFill>
                <a:latin typeface="微软雅黑"/>
                <a:cs typeface="微软雅黑"/>
              </a:rPr>
              <a:t>现数</a:t>
            </a:r>
            <a:r>
              <a:rPr sz="1400" spc="-15">
                <a:solidFill>
                  <a:srgbClr val="585858"/>
                </a:solidFill>
                <a:latin typeface="微软雅黑"/>
                <a:cs typeface="微软雅黑"/>
              </a:rPr>
              <a:t>据</a:t>
            </a:r>
            <a:r>
              <a:rPr sz="1400">
                <a:solidFill>
                  <a:srgbClr val="585858"/>
                </a:solidFill>
                <a:latin typeface="微软雅黑"/>
                <a:cs typeface="微软雅黑"/>
              </a:rPr>
              <a:t>监管</a:t>
            </a:r>
            <a:r>
              <a:rPr sz="1400" spc="-15">
                <a:solidFill>
                  <a:srgbClr val="585858"/>
                </a:solidFill>
                <a:latin typeface="微软雅黑"/>
                <a:cs typeface="微软雅黑"/>
              </a:rPr>
              <a:t>主</a:t>
            </a:r>
            <a:r>
              <a:rPr sz="1400">
                <a:solidFill>
                  <a:srgbClr val="585858"/>
                </a:solidFill>
                <a:latin typeface="微软雅黑"/>
                <a:cs typeface="微软雅黑"/>
              </a:rPr>
              <a:t>体权</a:t>
            </a:r>
            <a:r>
              <a:rPr sz="1400" spc="-15">
                <a:solidFill>
                  <a:srgbClr val="585858"/>
                </a:solidFill>
                <a:latin typeface="微软雅黑"/>
                <a:cs typeface="微软雅黑"/>
              </a:rPr>
              <a:t>责</a:t>
            </a:r>
            <a:r>
              <a:rPr sz="1400">
                <a:solidFill>
                  <a:srgbClr val="585858"/>
                </a:solidFill>
                <a:latin typeface="微软雅黑"/>
                <a:cs typeface="微软雅黑"/>
              </a:rPr>
              <a:t>模糊</a:t>
            </a:r>
            <a:r>
              <a:rPr sz="1400" spc="-15">
                <a:solidFill>
                  <a:srgbClr val="585858"/>
                </a:solidFill>
                <a:latin typeface="微软雅黑"/>
                <a:cs typeface="微软雅黑"/>
              </a:rPr>
              <a:t>、</a:t>
            </a:r>
            <a:r>
              <a:rPr sz="1400">
                <a:solidFill>
                  <a:srgbClr val="585858"/>
                </a:solidFill>
                <a:latin typeface="微软雅黑"/>
                <a:cs typeface="微软雅黑"/>
              </a:rPr>
              <a:t>管理</a:t>
            </a:r>
            <a:r>
              <a:rPr sz="1400" spc="-15">
                <a:solidFill>
                  <a:srgbClr val="585858"/>
                </a:solidFill>
                <a:latin typeface="微软雅黑"/>
                <a:cs typeface="微软雅黑"/>
              </a:rPr>
              <a:t>体</a:t>
            </a:r>
            <a:r>
              <a:rPr sz="1400">
                <a:solidFill>
                  <a:srgbClr val="585858"/>
                </a:solidFill>
                <a:latin typeface="微软雅黑"/>
                <a:cs typeface="微软雅黑"/>
              </a:rPr>
              <a:t>系不</a:t>
            </a:r>
            <a:r>
              <a:rPr sz="1400" spc="-15">
                <a:solidFill>
                  <a:srgbClr val="585858"/>
                </a:solidFill>
                <a:latin typeface="微软雅黑"/>
                <a:cs typeface="微软雅黑"/>
              </a:rPr>
              <a:t>完</a:t>
            </a:r>
            <a:r>
              <a:rPr sz="1400">
                <a:solidFill>
                  <a:srgbClr val="585858"/>
                </a:solidFill>
                <a:latin typeface="微软雅黑"/>
                <a:cs typeface="微软雅黑"/>
              </a:rPr>
              <a:t>善等</a:t>
            </a:r>
            <a:r>
              <a:rPr sz="1400" spc="-15">
                <a:solidFill>
                  <a:srgbClr val="585858"/>
                </a:solidFill>
                <a:latin typeface="微软雅黑"/>
                <a:cs typeface="微软雅黑"/>
              </a:rPr>
              <a:t>问</a:t>
            </a:r>
            <a:r>
              <a:rPr sz="1400">
                <a:solidFill>
                  <a:srgbClr val="585858"/>
                </a:solidFill>
                <a:latin typeface="微软雅黑"/>
                <a:cs typeface="微软雅黑"/>
              </a:rPr>
              <a:t>题，</a:t>
            </a:r>
            <a:r>
              <a:rPr sz="1400" spc="-15">
                <a:solidFill>
                  <a:srgbClr val="585858"/>
                </a:solidFill>
                <a:latin typeface="微软雅黑"/>
                <a:cs typeface="微软雅黑"/>
              </a:rPr>
              <a:t>难</a:t>
            </a:r>
            <a:r>
              <a:rPr sz="1400">
                <a:solidFill>
                  <a:srgbClr val="585858"/>
                </a:solidFill>
                <a:latin typeface="微软雅黑"/>
                <a:cs typeface="微软雅黑"/>
              </a:rPr>
              <a:t>以适</a:t>
            </a:r>
            <a:r>
              <a:rPr sz="1400" spc="-15">
                <a:solidFill>
                  <a:srgbClr val="585858"/>
                </a:solidFill>
                <a:latin typeface="微软雅黑"/>
                <a:cs typeface="微软雅黑"/>
              </a:rPr>
              <a:t>应</a:t>
            </a:r>
            <a:r>
              <a:rPr sz="1400">
                <a:solidFill>
                  <a:srgbClr val="585858"/>
                </a:solidFill>
                <a:latin typeface="微软雅黑"/>
                <a:cs typeface="微软雅黑"/>
              </a:rPr>
              <a:t>当前</a:t>
            </a:r>
            <a:r>
              <a:rPr sz="1400" spc="-15">
                <a:solidFill>
                  <a:srgbClr val="585858"/>
                </a:solidFill>
                <a:latin typeface="微软雅黑"/>
                <a:cs typeface="微软雅黑"/>
              </a:rPr>
              <a:t>数</a:t>
            </a:r>
            <a:r>
              <a:rPr sz="1400">
                <a:solidFill>
                  <a:srgbClr val="585858"/>
                </a:solidFill>
                <a:latin typeface="微软雅黑"/>
                <a:cs typeface="微软雅黑"/>
              </a:rPr>
              <a:t>据要</a:t>
            </a:r>
            <a:r>
              <a:rPr sz="1400" spc="-15">
                <a:solidFill>
                  <a:srgbClr val="585858"/>
                </a:solidFill>
                <a:latin typeface="微软雅黑"/>
                <a:cs typeface="微软雅黑"/>
              </a:rPr>
              <a:t>素</a:t>
            </a:r>
            <a:r>
              <a:rPr sz="1400">
                <a:solidFill>
                  <a:srgbClr val="585858"/>
                </a:solidFill>
                <a:latin typeface="微软雅黑"/>
                <a:cs typeface="微软雅黑"/>
              </a:rPr>
              <a:t>市场</a:t>
            </a:r>
            <a:r>
              <a:rPr sz="1400" spc="-15">
                <a:solidFill>
                  <a:srgbClr val="585858"/>
                </a:solidFill>
                <a:latin typeface="微软雅黑"/>
                <a:cs typeface="微软雅黑"/>
              </a:rPr>
              <a:t>培</a:t>
            </a:r>
            <a:r>
              <a:rPr sz="1400">
                <a:solidFill>
                  <a:srgbClr val="585858"/>
                </a:solidFill>
                <a:latin typeface="微软雅黑"/>
                <a:cs typeface="微软雅黑"/>
              </a:rPr>
              <a:t>育的</a:t>
            </a:r>
            <a:r>
              <a:rPr sz="1400" spc="-15">
                <a:solidFill>
                  <a:srgbClr val="585858"/>
                </a:solidFill>
                <a:latin typeface="微软雅黑"/>
                <a:cs typeface="微软雅黑"/>
              </a:rPr>
              <a:t>需</a:t>
            </a:r>
            <a:r>
              <a:rPr sz="1400">
                <a:solidFill>
                  <a:srgbClr val="585858"/>
                </a:solidFill>
                <a:latin typeface="微软雅黑"/>
                <a:cs typeface="微软雅黑"/>
              </a:rPr>
              <a:t>要。</a:t>
            </a:r>
            <a:r>
              <a:rPr sz="1400" spc="-15">
                <a:solidFill>
                  <a:srgbClr val="585858"/>
                </a:solidFill>
                <a:latin typeface="微软雅黑"/>
                <a:cs typeface="微软雅黑"/>
              </a:rPr>
              <a:t>因</a:t>
            </a:r>
            <a:r>
              <a:rPr sz="1400">
                <a:solidFill>
                  <a:srgbClr val="585858"/>
                </a:solidFill>
                <a:latin typeface="微软雅黑"/>
                <a:cs typeface="微软雅黑"/>
              </a:rPr>
              <a:t>此，</a:t>
            </a:r>
            <a:r>
              <a:rPr sz="1400" spc="-15">
                <a:solidFill>
                  <a:srgbClr val="585858"/>
                </a:solidFill>
                <a:latin typeface="微软雅黑"/>
                <a:cs typeface="微软雅黑"/>
              </a:rPr>
              <a:t>亟</a:t>
            </a:r>
            <a:r>
              <a:rPr sz="1400">
                <a:solidFill>
                  <a:srgbClr val="585858"/>
                </a:solidFill>
                <a:latin typeface="微软雅黑"/>
                <a:cs typeface="微软雅黑"/>
              </a:rPr>
              <a:t>需构</a:t>
            </a:r>
            <a:endParaRPr sz="1400">
              <a:latin typeface="微软雅黑"/>
              <a:cs typeface="微软雅黑"/>
            </a:endParaRPr>
          </a:p>
          <a:p>
            <a:pPr marL="241300">
              <a:lnSpc>
                <a:spcPct val="100000"/>
              </a:lnSpc>
              <a:spcBef>
                <a:spcPts val="25"/>
              </a:spcBef>
            </a:pPr>
            <a:r>
              <a:rPr sz="1400">
                <a:solidFill>
                  <a:srgbClr val="585858"/>
                </a:solidFill>
                <a:latin typeface="微软雅黑"/>
                <a:cs typeface="微软雅黑"/>
              </a:rPr>
              <a:t>建政府、企业、社会多</a:t>
            </a:r>
            <a:r>
              <a:rPr sz="1400" spc="-15">
                <a:solidFill>
                  <a:srgbClr val="585858"/>
                </a:solidFill>
                <a:latin typeface="微软雅黑"/>
                <a:cs typeface="微软雅黑"/>
              </a:rPr>
              <a:t>方</a:t>
            </a:r>
            <a:r>
              <a:rPr sz="1400">
                <a:solidFill>
                  <a:srgbClr val="585858"/>
                </a:solidFill>
                <a:latin typeface="微软雅黑"/>
                <a:cs typeface="微软雅黑"/>
              </a:rPr>
              <a:t>协同</a:t>
            </a:r>
            <a:r>
              <a:rPr sz="1400" spc="-15">
                <a:solidFill>
                  <a:srgbClr val="585858"/>
                </a:solidFill>
                <a:latin typeface="微软雅黑"/>
                <a:cs typeface="微软雅黑"/>
              </a:rPr>
              <a:t>的</a:t>
            </a:r>
            <a:r>
              <a:rPr sz="1400">
                <a:solidFill>
                  <a:srgbClr val="585858"/>
                </a:solidFill>
                <a:latin typeface="微软雅黑"/>
                <a:cs typeface="微软雅黑"/>
              </a:rPr>
              <a:t>数据</a:t>
            </a:r>
            <a:r>
              <a:rPr sz="1400" spc="-15">
                <a:solidFill>
                  <a:srgbClr val="585858"/>
                </a:solidFill>
                <a:latin typeface="微软雅黑"/>
                <a:cs typeface="微软雅黑"/>
              </a:rPr>
              <a:t>要</a:t>
            </a:r>
            <a:r>
              <a:rPr sz="1400">
                <a:solidFill>
                  <a:srgbClr val="585858"/>
                </a:solidFill>
                <a:latin typeface="微软雅黑"/>
                <a:cs typeface="微软雅黑"/>
              </a:rPr>
              <a:t>素市</a:t>
            </a:r>
            <a:r>
              <a:rPr sz="1400" spc="-15">
                <a:solidFill>
                  <a:srgbClr val="585858"/>
                </a:solidFill>
                <a:latin typeface="微软雅黑"/>
                <a:cs typeface="微软雅黑"/>
              </a:rPr>
              <a:t>场</a:t>
            </a:r>
            <a:r>
              <a:rPr sz="1400">
                <a:solidFill>
                  <a:srgbClr val="585858"/>
                </a:solidFill>
                <a:latin typeface="微软雅黑"/>
                <a:cs typeface="微软雅黑"/>
              </a:rPr>
              <a:t>治理</a:t>
            </a:r>
            <a:r>
              <a:rPr sz="1400" spc="-15">
                <a:solidFill>
                  <a:srgbClr val="585858"/>
                </a:solidFill>
                <a:latin typeface="微软雅黑"/>
                <a:cs typeface="微软雅黑"/>
              </a:rPr>
              <a:t>的</a:t>
            </a:r>
            <a:r>
              <a:rPr sz="1400">
                <a:solidFill>
                  <a:srgbClr val="585858"/>
                </a:solidFill>
                <a:latin typeface="微软雅黑"/>
                <a:cs typeface="微软雅黑"/>
              </a:rPr>
              <a:t>机制</a:t>
            </a:r>
            <a:r>
              <a:rPr sz="1400" spc="-15">
                <a:solidFill>
                  <a:srgbClr val="585858"/>
                </a:solidFill>
                <a:latin typeface="微软雅黑"/>
                <a:cs typeface="微软雅黑"/>
              </a:rPr>
              <a:t>和</a:t>
            </a:r>
            <a:r>
              <a:rPr sz="1400">
                <a:solidFill>
                  <a:srgbClr val="585858"/>
                </a:solidFill>
                <a:latin typeface="微软雅黑"/>
                <a:cs typeface="微软雅黑"/>
              </a:rPr>
              <a:t>模式。</a:t>
            </a:r>
            <a:endParaRPr sz="1400">
              <a:latin typeface="微软雅黑"/>
              <a:cs typeface="微软雅黑"/>
            </a:endParaRPr>
          </a:p>
          <a:p>
            <a:pPr marL="241300" marR="5080" indent="-228600">
              <a:lnSpc>
                <a:spcPct val="100699"/>
              </a:lnSpc>
              <a:spcBef>
                <a:spcPts val="615"/>
              </a:spcBef>
              <a:buClr>
                <a:srgbClr val="1D9ED2"/>
              </a:buClr>
              <a:buFont typeface="Wingdings"/>
              <a:buChar char=""/>
              <a:tabLst>
                <a:tab pos="241300"/>
              </a:tabLst>
            </a:pPr>
            <a:r>
              <a:rPr sz="1400">
                <a:solidFill>
                  <a:srgbClr val="585858"/>
                </a:solidFill>
                <a:latin typeface="微软雅黑"/>
                <a:cs typeface="微软雅黑"/>
              </a:rPr>
              <a:t>对于数据交易的监管，</a:t>
            </a:r>
            <a:r>
              <a:rPr sz="1400" spc="-15">
                <a:solidFill>
                  <a:srgbClr val="585858"/>
                </a:solidFill>
                <a:latin typeface="微软雅黑"/>
                <a:cs typeface="微软雅黑"/>
              </a:rPr>
              <a:t>我</a:t>
            </a:r>
            <a:r>
              <a:rPr sz="1400">
                <a:solidFill>
                  <a:srgbClr val="585858"/>
                </a:solidFill>
                <a:latin typeface="微软雅黑"/>
                <a:cs typeface="微软雅黑"/>
              </a:rPr>
              <a:t>国主</a:t>
            </a:r>
            <a:r>
              <a:rPr sz="1400" spc="-15">
                <a:solidFill>
                  <a:srgbClr val="585858"/>
                </a:solidFill>
                <a:latin typeface="微软雅黑"/>
                <a:cs typeface="微软雅黑"/>
              </a:rPr>
              <a:t>要</a:t>
            </a:r>
            <a:r>
              <a:rPr sz="1400">
                <a:solidFill>
                  <a:srgbClr val="585858"/>
                </a:solidFill>
                <a:latin typeface="微软雅黑"/>
                <a:cs typeface="微软雅黑"/>
              </a:rPr>
              <a:t>依托</a:t>
            </a:r>
            <a:r>
              <a:rPr sz="1400" spc="-15">
                <a:solidFill>
                  <a:srgbClr val="585858"/>
                </a:solidFill>
                <a:latin typeface="微软雅黑"/>
                <a:cs typeface="微软雅黑"/>
              </a:rPr>
              <a:t>地</a:t>
            </a:r>
            <a:r>
              <a:rPr sz="1400">
                <a:solidFill>
                  <a:srgbClr val="585858"/>
                </a:solidFill>
                <a:latin typeface="微软雅黑"/>
                <a:cs typeface="微软雅黑"/>
              </a:rPr>
              <a:t>方政</a:t>
            </a:r>
            <a:r>
              <a:rPr sz="1400" spc="-15">
                <a:solidFill>
                  <a:srgbClr val="585858"/>
                </a:solidFill>
                <a:latin typeface="微软雅黑"/>
                <a:cs typeface="微软雅黑"/>
              </a:rPr>
              <a:t>府</a:t>
            </a:r>
            <a:r>
              <a:rPr sz="1400">
                <a:solidFill>
                  <a:srgbClr val="585858"/>
                </a:solidFill>
                <a:latin typeface="微软雅黑"/>
                <a:cs typeface="微软雅黑"/>
              </a:rPr>
              <a:t>，下</a:t>
            </a:r>
            <a:r>
              <a:rPr sz="1400" spc="-15">
                <a:solidFill>
                  <a:srgbClr val="585858"/>
                </a:solidFill>
                <a:latin typeface="微软雅黑"/>
                <a:cs typeface="微软雅黑"/>
              </a:rPr>
              <a:t>设</a:t>
            </a:r>
            <a:r>
              <a:rPr sz="1400">
                <a:solidFill>
                  <a:srgbClr val="585858"/>
                </a:solidFill>
                <a:latin typeface="微软雅黑"/>
                <a:cs typeface="微软雅黑"/>
              </a:rPr>
              <a:t>数据</a:t>
            </a:r>
            <a:r>
              <a:rPr sz="1400" spc="-15">
                <a:solidFill>
                  <a:srgbClr val="585858"/>
                </a:solidFill>
                <a:latin typeface="微软雅黑"/>
                <a:cs typeface="微软雅黑"/>
              </a:rPr>
              <a:t>服</a:t>
            </a:r>
            <a:r>
              <a:rPr sz="1400">
                <a:solidFill>
                  <a:srgbClr val="585858"/>
                </a:solidFill>
                <a:latin typeface="微软雅黑"/>
                <a:cs typeface="微软雅黑"/>
              </a:rPr>
              <a:t>务机</a:t>
            </a:r>
            <a:r>
              <a:rPr sz="1400" spc="-15">
                <a:solidFill>
                  <a:srgbClr val="585858"/>
                </a:solidFill>
                <a:latin typeface="微软雅黑"/>
                <a:cs typeface="微软雅黑"/>
              </a:rPr>
              <a:t>构</a:t>
            </a:r>
            <a:r>
              <a:rPr sz="1400">
                <a:solidFill>
                  <a:srgbClr val="585858"/>
                </a:solidFill>
                <a:latin typeface="微软雅黑"/>
                <a:cs typeface="微软雅黑"/>
              </a:rPr>
              <a:t>自律</a:t>
            </a:r>
            <a:r>
              <a:rPr sz="1400" spc="-15">
                <a:solidFill>
                  <a:srgbClr val="585858"/>
                </a:solidFill>
                <a:latin typeface="微软雅黑"/>
                <a:cs typeface="微软雅黑"/>
              </a:rPr>
              <a:t>为</a:t>
            </a:r>
            <a:r>
              <a:rPr sz="1400">
                <a:solidFill>
                  <a:srgbClr val="585858"/>
                </a:solidFill>
                <a:latin typeface="微软雅黑"/>
                <a:cs typeface="微软雅黑"/>
              </a:rPr>
              <a:t>辅助</a:t>
            </a:r>
            <a:r>
              <a:rPr sz="1400" spc="-15">
                <a:solidFill>
                  <a:srgbClr val="585858"/>
                </a:solidFill>
                <a:latin typeface="微软雅黑"/>
                <a:cs typeface="微软雅黑"/>
              </a:rPr>
              <a:t>；</a:t>
            </a:r>
            <a:r>
              <a:rPr sz="1400">
                <a:solidFill>
                  <a:srgbClr val="585858"/>
                </a:solidFill>
                <a:latin typeface="微软雅黑"/>
                <a:cs typeface="微软雅黑"/>
              </a:rPr>
              <a:t>其中</a:t>
            </a:r>
            <a:r>
              <a:rPr sz="1400" spc="-15">
                <a:solidFill>
                  <a:srgbClr val="585858"/>
                </a:solidFill>
                <a:latin typeface="微软雅黑"/>
                <a:cs typeface="微软雅黑"/>
              </a:rPr>
              <a:t>，</a:t>
            </a:r>
            <a:r>
              <a:rPr sz="1400">
                <a:solidFill>
                  <a:srgbClr val="585858"/>
                </a:solidFill>
                <a:latin typeface="微软雅黑"/>
                <a:cs typeface="微软雅黑"/>
              </a:rPr>
              <a:t>大数</a:t>
            </a:r>
            <a:r>
              <a:rPr sz="1400" spc="-15">
                <a:solidFill>
                  <a:srgbClr val="585858"/>
                </a:solidFill>
                <a:latin typeface="微软雅黑"/>
                <a:cs typeface="微软雅黑"/>
              </a:rPr>
              <a:t>据</a:t>
            </a:r>
            <a:r>
              <a:rPr sz="1400">
                <a:solidFill>
                  <a:srgbClr val="585858"/>
                </a:solidFill>
                <a:latin typeface="微软雅黑"/>
                <a:cs typeface="微软雅黑"/>
              </a:rPr>
              <a:t>管理</a:t>
            </a:r>
            <a:r>
              <a:rPr sz="1400" spc="-15">
                <a:solidFill>
                  <a:srgbClr val="585858"/>
                </a:solidFill>
                <a:latin typeface="微软雅黑"/>
                <a:cs typeface="微软雅黑"/>
              </a:rPr>
              <a:t>局</a:t>
            </a:r>
            <a:r>
              <a:rPr sz="1400">
                <a:solidFill>
                  <a:srgbClr val="585858"/>
                </a:solidFill>
                <a:latin typeface="微软雅黑"/>
                <a:cs typeface="微软雅黑"/>
              </a:rPr>
              <a:t>：当</a:t>
            </a:r>
            <a:r>
              <a:rPr sz="1400" spc="-15">
                <a:solidFill>
                  <a:srgbClr val="585858"/>
                </a:solidFill>
                <a:latin typeface="微软雅黑"/>
                <a:cs typeface="微软雅黑"/>
              </a:rPr>
              <a:t>前</a:t>
            </a:r>
            <a:r>
              <a:rPr sz="1400">
                <a:solidFill>
                  <a:srgbClr val="585858"/>
                </a:solidFill>
                <a:latin typeface="微软雅黑"/>
                <a:cs typeface="微软雅黑"/>
              </a:rPr>
              <a:t>全国</a:t>
            </a:r>
            <a:r>
              <a:rPr sz="1400" spc="-15">
                <a:solidFill>
                  <a:srgbClr val="585858"/>
                </a:solidFill>
                <a:latin typeface="微软雅黑"/>
                <a:cs typeface="微软雅黑"/>
              </a:rPr>
              <a:t>多</a:t>
            </a:r>
            <a:r>
              <a:rPr sz="1400">
                <a:solidFill>
                  <a:srgbClr val="585858"/>
                </a:solidFill>
                <a:latin typeface="微软雅黑"/>
                <a:cs typeface="微软雅黑"/>
              </a:rPr>
              <a:t>个省</a:t>
            </a:r>
            <a:r>
              <a:rPr sz="1400" spc="-15">
                <a:solidFill>
                  <a:srgbClr val="585858"/>
                </a:solidFill>
                <a:latin typeface="微软雅黑"/>
                <a:cs typeface="微软雅黑"/>
              </a:rPr>
              <a:t>市</a:t>
            </a:r>
            <a:r>
              <a:rPr sz="1400">
                <a:solidFill>
                  <a:srgbClr val="585858"/>
                </a:solidFill>
                <a:latin typeface="微软雅黑"/>
                <a:cs typeface="微软雅黑"/>
              </a:rPr>
              <a:t>相继</a:t>
            </a:r>
            <a:r>
              <a:rPr sz="1400" spc="-15">
                <a:solidFill>
                  <a:srgbClr val="585858"/>
                </a:solidFill>
                <a:latin typeface="微软雅黑"/>
                <a:cs typeface="微软雅黑"/>
              </a:rPr>
              <a:t>成</a:t>
            </a:r>
            <a:r>
              <a:rPr sz="1400">
                <a:solidFill>
                  <a:srgbClr val="585858"/>
                </a:solidFill>
                <a:latin typeface="微软雅黑"/>
                <a:cs typeface="微软雅黑"/>
              </a:rPr>
              <a:t>立大</a:t>
            </a:r>
            <a:r>
              <a:rPr sz="1400" spc="-15">
                <a:solidFill>
                  <a:srgbClr val="585858"/>
                </a:solidFill>
                <a:latin typeface="微软雅黑"/>
                <a:cs typeface="微软雅黑"/>
              </a:rPr>
              <a:t>数</a:t>
            </a:r>
            <a:r>
              <a:rPr sz="1400">
                <a:solidFill>
                  <a:srgbClr val="585858"/>
                </a:solidFill>
                <a:latin typeface="微软雅黑"/>
                <a:cs typeface="微软雅黑"/>
              </a:rPr>
              <a:t>据管</a:t>
            </a:r>
            <a:r>
              <a:rPr sz="1400" spc="-15">
                <a:solidFill>
                  <a:srgbClr val="585858"/>
                </a:solidFill>
                <a:latin typeface="微软雅黑"/>
                <a:cs typeface="微软雅黑"/>
              </a:rPr>
              <a:t>理</a:t>
            </a:r>
            <a:r>
              <a:rPr sz="1400">
                <a:solidFill>
                  <a:srgbClr val="585858"/>
                </a:solidFill>
                <a:latin typeface="微软雅黑"/>
                <a:cs typeface="微软雅黑"/>
              </a:rPr>
              <a:t>局，  负责指导、协调和监督</a:t>
            </a:r>
            <a:r>
              <a:rPr sz="1400" spc="-15">
                <a:solidFill>
                  <a:srgbClr val="585858"/>
                </a:solidFill>
                <a:latin typeface="微软雅黑"/>
                <a:cs typeface="微软雅黑"/>
              </a:rPr>
              <a:t>行</a:t>
            </a:r>
            <a:r>
              <a:rPr sz="1400">
                <a:solidFill>
                  <a:srgbClr val="585858"/>
                </a:solidFill>
                <a:latin typeface="微软雅黑"/>
                <a:cs typeface="微软雅黑"/>
              </a:rPr>
              <a:t>政区</a:t>
            </a:r>
            <a:r>
              <a:rPr sz="1400" spc="-15">
                <a:solidFill>
                  <a:srgbClr val="585858"/>
                </a:solidFill>
                <a:latin typeface="微软雅黑"/>
                <a:cs typeface="微软雅黑"/>
              </a:rPr>
              <a:t>域</a:t>
            </a:r>
            <a:r>
              <a:rPr sz="1400">
                <a:solidFill>
                  <a:srgbClr val="585858"/>
                </a:solidFill>
                <a:latin typeface="微软雅黑"/>
                <a:cs typeface="微软雅黑"/>
              </a:rPr>
              <a:t>内的</a:t>
            </a:r>
            <a:r>
              <a:rPr sz="1400" spc="-15">
                <a:solidFill>
                  <a:srgbClr val="585858"/>
                </a:solidFill>
                <a:latin typeface="微软雅黑"/>
                <a:cs typeface="微软雅黑"/>
              </a:rPr>
              <a:t>数</a:t>
            </a:r>
            <a:r>
              <a:rPr sz="1400">
                <a:solidFill>
                  <a:srgbClr val="585858"/>
                </a:solidFill>
                <a:latin typeface="微软雅黑"/>
                <a:cs typeface="微软雅黑"/>
              </a:rPr>
              <a:t>据流</a:t>
            </a:r>
            <a:r>
              <a:rPr sz="1400" spc="-15">
                <a:solidFill>
                  <a:srgbClr val="585858"/>
                </a:solidFill>
                <a:latin typeface="微软雅黑"/>
                <a:cs typeface="微软雅黑"/>
              </a:rPr>
              <a:t>通</a:t>
            </a:r>
            <a:r>
              <a:rPr sz="1400">
                <a:solidFill>
                  <a:srgbClr val="585858"/>
                </a:solidFill>
                <a:latin typeface="微软雅黑"/>
                <a:cs typeface="微软雅黑"/>
              </a:rPr>
              <a:t>活动</a:t>
            </a:r>
            <a:r>
              <a:rPr sz="1400" spc="-15">
                <a:solidFill>
                  <a:srgbClr val="585858"/>
                </a:solidFill>
                <a:latin typeface="微软雅黑"/>
                <a:cs typeface="微软雅黑"/>
              </a:rPr>
              <a:t>。</a:t>
            </a:r>
            <a:r>
              <a:rPr sz="1400">
                <a:solidFill>
                  <a:srgbClr val="585858"/>
                </a:solidFill>
                <a:latin typeface="微软雅黑"/>
                <a:cs typeface="微软雅黑"/>
              </a:rPr>
              <a:t>数据</a:t>
            </a:r>
            <a:r>
              <a:rPr sz="1400" spc="-15">
                <a:solidFill>
                  <a:srgbClr val="585858"/>
                </a:solidFill>
                <a:latin typeface="微软雅黑"/>
                <a:cs typeface="微软雅黑"/>
              </a:rPr>
              <a:t>交</a:t>
            </a:r>
            <a:r>
              <a:rPr sz="1400">
                <a:solidFill>
                  <a:srgbClr val="585858"/>
                </a:solidFill>
                <a:latin typeface="微软雅黑"/>
                <a:cs typeface="微软雅黑"/>
              </a:rPr>
              <a:t>易服</a:t>
            </a:r>
            <a:r>
              <a:rPr sz="1400" spc="-15">
                <a:solidFill>
                  <a:srgbClr val="585858"/>
                </a:solidFill>
                <a:latin typeface="微软雅黑"/>
                <a:cs typeface="微软雅黑"/>
              </a:rPr>
              <a:t>务</a:t>
            </a:r>
            <a:r>
              <a:rPr sz="1400">
                <a:solidFill>
                  <a:srgbClr val="585858"/>
                </a:solidFill>
                <a:latin typeface="微软雅黑"/>
                <a:cs typeface="微软雅黑"/>
              </a:rPr>
              <a:t>机构</a:t>
            </a:r>
            <a:r>
              <a:rPr sz="1400" spc="-15">
                <a:solidFill>
                  <a:srgbClr val="585858"/>
                </a:solidFill>
                <a:latin typeface="微软雅黑"/>
                <a:cs typeface="微软雅黑"/>
              </a:rPr>
              <a:t>：</a:t>
            </a:r>
            <a:r>
              <a:rPr sz="1400">
                <a:solidFill>
                  <a:srgbClr val="585858"/>
                </a:solidFill>
                <a:latin typeface="微软雅黑"/>
                <a:cs typeface="微软雅黑"/>
              </a:rPr>
              <a:t>通过</a:t>
            </a:r>
            <a:r>
              <a:rPr sz="1400" spc="-15">
                <a:solidFill>
                  <a:srgbClr val="585858"/>
                </a:solidFill>
                <a:latin typeface="微软雅黑"/>
                <a:cs typeface="微软雅黑"/>
              </a:rPr>
              <a:t>发</a:t>
            </a:r>
            <a:r>
              <a:rPr sz="1400">
                <a:solidFill>
                  <a:srgbClr val="585858"/>
                </a:solidFill>
                <a:latin typeface="微软雅黑"/>
                <a:cs typeface="微软雅黑"/>
              </a:rPr>
              <a:t>布平</a:t>
            </a:r>
            <a:r>
              <a:rPr sz="1400" spc="-15">
                <a:solidFill>
                  <a:srgbClr val="585858"/>
                </a:solidFill>
                <a:latin typeface="微软雅黑"/>
                <a:cs typeface="微软雅黑"/>
              </a:rPr>
              <a:t>台</a:t>
            </a:r>
            <a:r>
              <a:rPr sz="1400">
                <a:solidFill>
                  <a:srgbClr val="585858"/>
                </a:solidFill>
                <a:latin typeface="微软雅黑"/>
                <a:cs typeface="微软雅黑"/>
              </a:rPr>
              <a:t>交易</a:t>
            </a:r>
            <a:r>
              <a:rPr sz="1400" spc="-15">
                <a:solidFill>
                  <a:srgbClr val="585858"/>
                </a:solidFill>
                <a:latin typeface="微软雅黑"/>
                <a:cs typeface="微软雅黑"/>
              </a:rPr>
              <a:t>规</a:t>
            </a:r>
            <a:r>
              <a:rPr sz="1400">
                <a:solidFill>
                  <a:srgbClr val="585858"/>
                </a:solidFill>
                <a:latin typeface="微软雅黑"/>
                <a:cs typeface="微软雅黑"/>
              </a:rPr>
              <a:t>则等</a:t>
            </a:r>
            <a:r>
              <a:rPr sz="1400" spc="-15">
                <a:solidFill>
                  <a:srgbClr val="585858"/>
                </a:solidFill>
                <a:latin typeface="微软雅黑"/>
                <a:cs typeface="微软雅黑"/>
              </a:rPr>
              <a:t>方</a:t>
            </a:r>
            <a:r>
              <a:rPr sz="1400">
                <a:solidFill>
                  <a:srgbClr val="585858"/>
                </a:solidFill>
                <a:latin typeface="微软雅黑"/>
                <a:cs typeface="微软雅黑"/>
              </a:rPr>
              <a:t>式，</a:t>
            </a:r>
            <a:r>
              <a:rPr sz="1400" spc="-15">
                <a:solidFill>
                  <a:srgbClr val="585858"/>
                </a:solidFill>
                <a:latin typeface="微软雅黑"/>
                <a:cs typeface="微软雅黑"/>
              </a:rPr>
              <a:t>加</a:t>
            </a:r>
            <a:r>
              <a:rPr sz="1400">
                <a:solidFill>
                  <a:srgbClr val="585858"/>
                </a:solidFill>
                <a:latin typeface="微软雅黑"/>
                <a:cs typeface="微软雅黑"/>
              </a:rPr>
              <a:t>大全</a:t>
            </a:r>
            <a:r>
              <a:rPr sz="1400" spc="-15">
                <a:solidFill>
                  <a:srgbClr val="585858"/>
                </a:solidFill>
                <a:latin typeface="微软雅黑"/>
                <a:cs typeface="微软雅黑"/>
              </a:rPr>
              <a:t>流</a:t>
            </a:r>
            <a:r>
              <a:rPr sz="1400">
                <a:solidFill>
                  <a:srgbClr val="585858"/>
                </a:solidFill>
                <a:latin typeface="微软雅黑"/>
                <a:cs typeface="微软雅黑"/>
              </a:rPr>
              <a:t>程合</a:t>
            </a:r>
            <a:r>
              <a:rPr sz="1400" spc="-15">
                <a:solidFill>
                  <a:srgbClr val="585858"/>
                </a:solidFill>
                <a:latin typeface="微软雅黑"/>
                <a:cs typeface="微软雅黑"/>
              </a:rPr>
              <a:t>规</a:t>
            </a:r>
            <a:r>
              <a:rPr sz="1400">
                <a:solidFill>
                  <a:srgbClr val="585858"/>
                </a:solidFill>
                <a:latin typeface="微软雅黑"/>
                <a:cs typeface="微软雅黑"/>
              </a:rPr>
              <a:t>监管</a:t>
            </a:r>
            <a:r>
              <a:rPr sz="1400" spc="-15">
                <a:solidFill>
                  <a:srgbClr val="585858"/>
                </a:solidFill>
                <a:latin typeface="微软雅黑"/>
                <a:cs typeface="微软雅黑"/>
              </a:rPr>
              <a:t>力</a:t>
            </a:r>
            <a:r>
              <a:rPr sz="1400">
                <a:solidFill>
                  <a:srgbClr val="585858"/>
                </a:solidFill>
                <a:latin typeface="微软雅黑"/>
                <a:cs typeface="微软雅黑"/>
              </a:rPr>
              <a:t>度。</a:t>
            </a:r>
            <a:endParaRPr sz="1400">
              <a:latin typeface="微软雅黑"/>
              <a:cs typeface="微软雅黑"/>
            </a:endParaRPr>
          </a:p>
        </p:txBody>
      </p:sp>
      <p:graphicFrame>
        <p:nvGraphicFramePr>
          <p:cNvPr id="5" name="object 5"/>
          <p:cNvGraphicFramePr>
            <a:graphicFrameLocks noGrp="1"/>
          </p:cNvGraphicFramePr>
          <p:nvPr/>
        </p:nvGraphicFramePr>
        <p:xfrm>
          <a:off x="473900" y="2656839"/>
          <a:ext cx="5238750" cy="3674110"/>
        </p:xfrm>
        <a:graphic>
          <a:graphicData uri="http://schemas.openxmlformats.org/drawingml/2006/table">
            <a:tbl>
              <a:tblPr firstRow="1" bandRow="1">
                <a:tableStyleId>{2D5ABB26-0587-4C30-8999-92F81FD0307C}</a:tableStyleId>
              </a:tblPr>
              <a:tblGrid>
                <a:gridCol w="681355"/>
                <a:gridCol w="1724660"/>
                <a:gridCol w="668655"/>
                <a:gridCol w="1099820"/>
                <a:gridCol w="1043939"/>
              </a:tblGrid>
              <a:tr h="196850">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9050">
                      <a:solidFill>
                        <a:srgbClr val="FFFFFF"/>
                      </a:solidFill>
                      <a:prstDash val="solid"/>
                    </a:lnB>
                    <a:solidFill>
                      <a:srgbClr val="1D9ED2"/>
                    </a:solidFill>
                  </a:tcPr>
                </a:tc>
                <a:tc>
                  <a:txBody>
                    <a:bodyPr vert="horz" wrap="square"/>
                    <a:lstStyle/>
                    <a:p>
                      <a:pPr algn="ctr">
                        <a:lnSpc>
                          <a:spcPct val="100000"/>
                        </a:lnSpc>
                        <a:spcBef>
                          <a:spcPts val="210"/>
                        </a:spcBef>
                      </a:pPr>
                      <a:r>
                        <a:rPr sz="1000" spc="-5">
                          <a:solidFill>
                            <a:srgbClr val="FFFFFF"/>
                          </a:solidFill>
                          <a:latin typeface="微软雅黑"/>
                          <a:cs typeface="微软雅黑"/>
                        </a:rPr>
                        <a:t>部门</a:t>
                      </a:r>
                      <a:endParaRPr sz="1000">
                        <a:latin typeface="微软雅黑"/>
                        <a:cs typeface="微软雅黑"/>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19050">
                      <a:solidFill>
                        <a:srgbClr val="FFFFFF"/>
                      </a:solidFill>
                      <a:prstDash val="solid"/>
                    </a:lnB>
                    <a:solidFill>
                      <a:srgbClr val="1D9ED2"/>
                    </a:solidFill>
                  </a:tcPr>
                </a:tc>
                <a:tc>
                  <a:txBody>
                    <a:bodyPr vert="horz" wrap="square"/>
                    <a:lstStyle/>
                    <a:p>
                      <a:pPr marL="635" algn="ctr">
                        <a:lnSpc>
                          <a:spcPct val="100000"/>
                        </a:lnSpc>
                        <a:spcBef>
                          <a:spcPts val="210"/>
                        </a:spcBef>
                      </a:pPr>
                      <a:r>
                        <a:rPr sz="1000" spc="-5">
                          <a:solidFill>
                            <a:srgbClr val="FFFFFF"/>
                          </a:solidFill>
                          <a:latin typeface="微软雅黑"/>
                          <a:cs typeface="微软雅黑"/>
                        </a:rPr>
                        <a:t>级别</a:t>
                      </a:r>
                      <a:endParaRPr sz="1000">
                        <a:latin typeface="微软雅黑"/>
                        <a:cs typeface="微软雅黑"/>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19050">
                      <a:solidFill>
                        <a:srgbClr val="FFFFFF"/>
                      </a:solidFill>
                      <a:prstDash val="solid"/>
                    </a:lnB>
                    <a:solidFill>
                      <a:srgbClr val="1D9ED2"/>
                    </a:solidFill>
                  </a:tcPr>
                </a:tc>
                <a:tc>
                  <a:txBody>
                    <a:bodyPr vert="horz" wrap="square"/>
                    <a:lstStyle/>
                    <a:p>
                      <a:pPr marL="635" algn="ctr">
                        <a:lnSpc>
                          <a:spcPct val="100000"/>
                        </a:lnSpc>
                        <a:spcBef>
                          <a:spcPts val="210"/>
                        </a:spcBef>
                      </a:pPr>
                      <a:r>
                        <a:rPr sz="1000" spc="-5">
                          <a:solidFill>
                            <a:srgbClr val="FFFFFF"/>
                          </a:solidFill>
                          <a:latin typeface="微软雅黑"/>
                          <a:cs typeface="微软雅黑"/>
                        </a:rPr>
                        <a:t>上级部门</a:t>
                      </a:r>
                      <a:endParaRPr sz="1000">
                        <a:latin typeface="微软雅黑"/>
                        <a:cs typeface="微软雅黑"/>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19050">
                      <a:solidFill>
                        <a:srgbClr val="FFFFFF"/>
                      </a:solidFill>
                      <a:prstDash val="solid"/>
                    </a:lnB>
                    <a:solidFill>
                      <a:srgbClr val="1D9ED2"/>
                    </a:solidFill>
                  </a:tcPr>
                </a:tc>
                <a:tc>
                  <a:txBody>
                    <a:bodyPr vert="horz" wrap="square"/>
                    <a:lstStyle/>
                    <a:p>
                      <a:pPr marL="1270" algn="ctr">
                        <a:lnSpc>
                          <a:spcPct val="100000"/>
                        </a:lnSpc>
                        <a:spcBef>
                          <a:spcPts val="210"/>
                        </a:spcBef>
                      </a:pPr>
                      <a:r>
                        <a:rPr sz="1000" spc="-5">
                          <a:solidFill>
                            <a:srgbClr val="FFFFFF"/>
                          </a:solidFill>
                          <a:latin typeface="微软雅黑"/>
                          <a:cs typeface="微软雅黑"/>
                        </a:rPr>
                        <a:t>相关单位</a:t>
                      </a:r>
                      <a:endParaRPr sz="1000">
                        <a:latin typeface="微软雅黑"/>
                        <a:cs typeface="微软雅黑"/>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19050">
                      <a:solidFill>
                        <a:srgbClr val="FFFFFF"/>
                      </a:solidFill>
                      <a:prstDash val="solid"/>
                    </a:lnB>
                    <a:solidFill>
                      <a:srgbClr val="1D9ED2"/>
                    </a:solidFill>
                  </a:tcPr>
                </a:tc>
              </a:tr>
              <a:tr h="393573">
                <a:tc>
                  <a:txBody>
                    <a:bodyPr vert="horz" wrap="square"/>
                    <a:lstStyle/>
                    <a:p>
                      <a:pPr marR="206375" algn="r">
                        <a:lnSpc>
                          <a:spcPct val="100000"/>
                        </a:lnSpc>
                        <a:spcBef>
                          <a:spcPts val="985"/>
                        </a:spcBef>
                      </a:pPr>
                      <a:r>
                        <a:rPr sz="1000">
                          <a:solidFill>
                            <a:srgbClr val="585858"/>
                          </a:solidFill>
                          <a:latin typeface="微软雅黑"/>
                          <a:cs typeface="微软雅黑"/>
                        </a:rPr>
                        <a:t>北京</a:t>
                      </a:r>
                      <a:endParaRPr sz="1000">
                        <a:latin typeface="微软雅黑"/>
                        <a:cs typeface="微软雅黑"/>
                      </a:endParaRPr>
                    </a:p>
                  </a:txBody>
                  <a:tcPr marL="0" marR="0" marT="125095" marB="0">
                    <a:lnL w="12700">
                      <a:solidFill>
                        <a:srgbClr val="FFFFFF"/>
                      </a:solidFill>
                      <a:prstDash val="solid"/>
                    </a:lnL>
                    <a:lnR w="12700">
                      <a:solidFill>
                        <a:srgbClr val="FFFFFF"/>
                      </a:solidFill>
                      <a:prstDash val="solid"/>
                    </a:lnR>
                    <a:lnT w="19050">
                      <a:solidFill>
                        <a:srgbClr val="FFFFFF"/>
                      </a:solidFill>
                      <a:prstDash val="solid"/>
                    </a:lnT>
                    <a:lnB w="12700">
                      <a:solidFill>
                        <a:srgbClr val="FFFFFF"/>
                      </a:solidFill>
                      <a:prstDash val="solid"/>
                    </a:lnB>
                    <a:solidFill>
                      <a:srgbClr val="CCDFED"/>
                    </a:solidFill>
                  </a:tcPr>
                </a:tc>
                <a:tc>
                  <a:txBody>
                    <a:bodyPr vert="horz" wrap="square"/>
                    <a:lstStyle/>
                    <a:p>
                      <a:pPr algn="ctr">
                        <a:lnSpc>
                          <a:spcPct val="100000"/>
                        </a:lnSpc>
                        <a:spcBef>
                          <a:spcPts val="985"/>
                        </a:spcBef>
                      </a:pPr>
                      <a:r>
                        <a:rPr sz="1000" spc="-5">
                          <a:solidFill>
                            <a:srgbClr val="585858"/>
                          </a:solidFill>
                          <a:latin typeface="微软雅黑"/>
                          <a:cs typeface="微软雅黑"/>
                        </a:rPr>
                        <a:t>大数据局</a:t>
                      </a:r>
                      <a:endParaRPr sz="1000">
                        <a:latin typeface="微软雅黑"/>
                        <a:cs typeface="微软雅黑"/>
                      </a:endParaRPr>
                    </a:p>
                  </a:txBody>
                  <a:tcPr marL="0" marR="0" marT="125095" marB="0">
                    <a:lnL w="12700">
                      <a:solidFill>
                        <a:srgbClr val="FFFFFF"/>
                      </a:solidFill>
                      <a:prstDash val="solid"/>
                    </a:lnL>
                    <a:lnR w="12700">
                      <a:solidFill>
                        <a:srgbClr val="FFFFFF"/>
                      </a:solidFill>
                      <a:prstDash val="solid"/>
                    </a:lnR>
                    <a:lnT w="1905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985"/>
                        </a:spcBef>
                      </a:pPr>
                      <a:r>
                        <a:rPr sz="1000" spc="-5">
                          <a:solidFill>
                            <a:srgbClr val="585858"/>
                          </a:solidFill>
                          <a:latin typeface="微软雅黑"/>
                          <a:cs typeface="微软雅黑"/>
                        </a:rPr>
                        <a:t>正厅</a:t>
                      </a:r>
                      <a:endParaRPr sz="1000">
                        <a:latin typeface="微软雅黑"/>
                        <a:cs typeface="微软雅黑"/>
                      </a:endParaRPr>
                    </a:p>
                  </a:txBody>
                  <a:tcPr marL="0" marR="0" marT="125095" marB="0">
                    <a:lnL w="12700">
                      <a:solidFill>
                        <a:srgbClr val="FFFFFF"/>
                      </a:solidFill>
                      <a:prstDash val="solid"/>
                    </a:lnL>
                    <a:lnR w="12700">
                      <a:solidFill>
                        <a:srgbClr val="FFFFFF"/>
                      </a:solidFill>
                      <a:prstDash val="solid"/>
                    </a:lnR>
                    <a:lnT w="1905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985"/>
                        </a:spcBef>
                      </a:pPr>
                      <a:r>
                        <a:rPr sz="1000" spc="-5">
                          <a:solidFill>
                            <a:srgbClr val="585858"/>
                          </a:solidFill>
                          <a:latin typeface="微软雅黑"/>
                          <a:cs typeface="微软雅黑"/>
                        </a:rPr>
                        <a:t>市政府办公厅</a:t>
                      </a:r>
                      <a:endParaRPr sz="1000">
                        <a:latin typeface="微软雅黑"/>
                        <a:cs typeface="微软雅黑"/>
                      </a:endParaRPr>
                    </a:p>
                  </a:txBody>
                  <a:tcPr marL="0" marR="0" marT="125095" marB="0">
                    <a:lnL w="12700">
                      <a:solidFill>
                        <a:srgbClr val="FFFFFF"/>
                      </a:solidFill>
                      <a:prstDash val="solid"/>
                    </a:lnL>
                    <a:lnR w="12700">
                      <a:solidFill>
                        <a:srgbClr val="FFFFFF"/>
                      </a:solidFill>
                      <a:prstDash val="solid"/>
                    </a:lnR>
                    <a:lnT w="1905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ct val="100000"/>
                        </a:lnSpc>
                        <a:spcBef>
                          <a:spcPts val="985"/>
                        </a:spcBef>
                      </a:pPr>
                      <a:r>
                        <a:rPr sz="1000">
                          <a:solidFill>
                            <a:srgbClr val="585858"/>
                          </a:solidFill>
                          <a:latin typeface="微软雅黑"/>
                          <a:cs typeface="微软雅黑"/>
                        </a:rPr>
                        <a:t>北京市大数据中心</a:t>
                      </a:r>
                      <a:endParaRPr sz="1000">
                        <a:latin typeface="微软雅黑"/>
                        <a:cs typeface="微软雅黑"/>
                      </a:endParaRPr>
                    </a:p>
                  </a:txBody>
                  <a:tcPr marL="0" marR="0" marT="125095" marB="0">
                    <a:lnL w="12700">
                      <a:solidFill>
                        <a:srgbClr val="FFFFFF"/>
                      </a:solidFill>
                      <a:prstDash val="solid"/>
                    </a:lnL>
                    <a:lnR w="12700">
                      <a:solidFill>
                        <a:srgbClr val="FFFFFF"/>
                      </a:solidFill>
                      <a:prstDash val="solid"/>
                    </a:lnR>
                    <a:lnT w="19050">
                      <a:solidFill>
                        <a:srgbClr val="FFFFFF"/>
                      </a:solidFill>
                      <a:prstDash val="solid"/>
                    </a:lnT>
                    <a:lnB w="12700">
                      <a:solidFill>
                        <a:srgbClr val="FFFFFF"/>
                      </a:solidFill>
                      <a:prstDash val="solid"/>
                    </a:lnB>
                    <a:solidFill>
                      <a:srgbClr val="CCDFED"/>
                    </a:solidFill>
                  </a:tcPr>
                </a:tc>
              </a:tr>
              <a:tr h="570738">
                <a:tc>
                  <a:txBody>
                    <a:bodyPr vert="horz" wrap="square"/>
                    <a:lstStyle/>
                    <a:p>
                      <a:pPr>
                        <a:lnSpc>
                          <a:spcPct val="100000"/>
                        </a:lnSpc>
                        <a:spcBef>
                          <a:spcPts val="15"/>
                        </a:spcBef>
                      </a:pPr>
                      <a:endParaRPr sz="1450">
                        <a:latin typeface="Times New Roman"/>
                        <a:cs typeface="Times New Roman"/>
                      </a:endParaRPr>
                    </a:p>
                    <a:p>
                      <a:pPr marR="206375" algn="r">
                        <a:lnSpc>
                          <a:spcPct val="100000"/>
                        </a:lnSpc>
                        <a:spcBef>
                          <a:spcPts val="5"/>
                        </a:spcBef>
                      </a:pPr>
                      <a:r>
                        <a:rPr sz="1000" spc="-5">
                          <a:solidFill>
                            <a:srgbClr val="585858"/>
                          </a:solidFill>
                          <a:latin typeface="微软雅黑"/>
                          <a:cs typeface="微软雅黑"/>
                        </a:rPr>
                        <a:t>上海</a:t>
                      </a:r>
                      <a:endParaRPr sz="1000">
                        <a:latin typeface="微软雅黑"/>
                        <a:cs typeface="微软雅黑"/>
                      </a:endParaRPr>
                    </a:p>
                  </a:txBody>
                  <a:tcPr marL="0" marR="0" marT="19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nSpc>
                          <a:spcPct val="100000"/>
                        </a:lnSpc>
                        <a:spcBef>
                          <a:spcPts val="15"/>
                        </a:spcBef>
                      </a:pPr>
                      <a:endParaRPr sz="1450">
                        <a:latin typeface="Times New Roman"/>
                        <a:cs typeface="Times New Roman"/>
                      </a:endParaRPr>
                    </a:p>
                    <a:p>
                      <a:pPr marL="635" algn="ctr">
                        <a:lnSpc>
                          <a:spcPct val="100000"/>
                        </a:lnSpc>
                        <a:spcBef>
                          <a:spcPts val="5"/>
                        </a:spcBef>
                      </a:pPr>
                      <a:r>
                        <a:rPr sz="1000" spc="-10">
                          <a:solidFill>
                            <a:srgbClr val="585858"/>
                          </a:solidFill>
                          <a:latin typeface="微软雅黑"/>
                          <a:cs typeface="微软雅黑"/>
                        </a:rPr>
                        <a:t>大数据中心</a:t>
                      </a:r>
                      <a:endParaRPr sz="1000">
                        <a:latin typeface="微软雅黑"/>
                        <a:cs typeface="微软雅黑"/>
                      </a:endParaRPr>
                    </a:p>
                  </a:txBody>
                  <a:tcPr marL="0" marR="0" marT="19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nSpc>
                          <a:spcPct val="100000"/>
                        </a:lnSpc>
                        <a:spcBef>
                          <a:spcPts val="15"/>
                        </a:spcBef>
                      </a:pPr>
                      <a:endParaRPr sz="1450">
                        <a:latin typeface="Times New Roman"/>
                        <a:cs typeface="Times New Roman"/>
                      </a:endParaRPr>
                    </a:p>
                    <a:p>
                      <a:pPr marL="635" algn="ctr">
                        <a:lnSpc>
                          <a:spcPct val="100000"/>
                        </a:lnSpc>
                        <a:spcBef>
                          <a:spcPts val="5"/>
                        </a:spcBef>
                      </a:pPr>
                      <a:r>
                        <a:rPr sz="1000" spc="-10">
                          <a:solidFill>
                            <a:srgbClr val="585858"/>
                          </a:solidFill>
                          <a:latin typeface="微软雅黑"/>
                          <a:cs typeface="微软雅黑"/>
                        </a:rPr>
                        <a:t>正厅</a:t>
                      </a:r>
                      <a:endParaRPr sz="1000">
                        <a:latin typeface="微软雅黑"/>
                        <a:cs typeface="微软雅黑"/>
                      </a:endParaRPr>
                    </a:p>
                  </a:txBody>
                  <a:tcPr marL="0" marR="0" marT="19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nSpc>
                          <a:spcPct val="100000"/>
                        </a:lnSpc>
                        <a:spcBef>
                          <a:spcPts val="15"/>
                        </a:spcBef>
                      </a:pPr>
                      <a:endParaRPr sz="1450">
                        <a:latin typeface="Times New Roman"/>
                        <a:cs typeface="Times New Roman"/>
                      </a:endParaRPr>
                    </a:p>
                    <a:p>
                      <a:pPr marL="635" algn="ctr">
                        <a:lnSpc>
                          <a:spcPct val="100000"/>
                        </a:lnSpc>
                        <a:spcBef>
                          <a:spcPts val="5"/>
                        </a:spcBef>
                      </a:pPr>
                      <a:r>
                        <a:rPr sz="1000" spc="-10">
                          <a:solidFill>
                            <a:srgbClr val="585858"/>
                          </a:solidFill>
                          <a:latin typeface="微软雅黑"/>
                          <a:cs typeface="微软雅黑"/>
                        </a:rPr>
                        <a:t>市政府办公厅</a:t>
                      </a:r>
                      <a:endParaRPr sz="1000">
                        <a:latin typeface="微软雅黑"/>
                        <a:cs typeface="微软雅黑"/>
                      </a:endParaRPr>
                    </a:p>
                  </a:txBody>
                  <a:tcPr marL="0" marR="0" marT="19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269240" marR="6985" indent="-253365">
                        <a:lnSpc>
                          <a:spcPct val="100000"/>
                        </a:lnSpc>
                        <a:spcBef>
                          <a:spcPts val="1085"/>
                        </a:spcBef>
                      </a:pPr>
                      <a:r>
                        <a:rPr sz="1000">
                          <a:solidFill>
                            <a:srgbClr val="585858"/>
                          </a:solidFill>
                          <a:latin typeface="微软雅黑"/>
                          <a:cs typeface="微软雅黑"/>
                        </a:rPr>
                        <a:t>上海市大数据股份 </a:t>
                      </a:r>
                      <a:r>
                        <a:rPr sz="1000" spc="-5">
                          <a:solidFill>
                            <a:srgbClr val="585858"/>
                          </a:solidFill>
                          <a:latin typeface="微软雅黑"/>
                          <a:cs typeface="微软雅黑"/>
                        </a:rPr>
                        <a:t>有限公司</a:t>
                      </a:r>
                      <a:endParaRPr sz="1000">
                        <a:latin typeface="微软雅黑"/>
                        <a:cs typeface="微软雅黑"/>
                      </a:endParaRPr>
                    </a:p>
                  </a:txBody>
                  <a:tcPr marL="0" marR="0" marT="1377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383794">
                <a:tc>
                  <a:txBody>
                    <a:bodyPr vert="horz" wrap="square"/>
                    <a:lstStyle/>
                    <a:p>
                      <a:pPr marR="206375" algn="r">
                        <a:lnSpc>
                          <a:spcPct val="100000"/>
                        </a:lnSpc>
                        <a:spcBef>
                          <a:spcPts val="950"/>
                        </a:spcBef>
                      </a:pPr>
                      <a:r>
                        <a:rPr sz="1000">
                          <a:solidFill>
                            <a:srgbClr val="585858"/>
                          </a:solidFill>
                          <a:latin typeface="微软雅黑"/>
                          <a:cs typeface="微软雅黑"/>
                        </a:rPr>
                        <a:t>贵州</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algn="ctr">
                        <a:lnSpc>
                          <a:spcPct val="100000"/>
                        </a:lnSpc>
                        <a:spcBef>
                          <a:spcPts val="950"/>
                        </a:spcBef>
                      </a:pPr>
                      <a:r>
                        <a:rPr sz="1000" spc="-5">
                          <a:solidFill>
                            <a:srgbClr val="585858"/>
                          </a:solidFill>
                          <a:latin typeface="微软雅黑"/>
                          <a:cs typeface="微软雅黑"/>
                        </a:rPr>
                        <a:t>大数据发展管理局</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950"/>
                        </a:spcBef>
                      </a:pPr>
                      <a:r>
                        <a:rPr sz="1000" spc="-5">
                          <a:solidFill>
                            <a:srgbClr val="585858"/>
                          </a:solidFill>
                          <a:latin typeface="微软雅黑"/>
                          <a:cs typeface="微软雅黑"/>
                        </a:rPr>
                        <a:t>正厅</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algn="ctr">
                        <a:lnSpc>
                          <a:spcPct val="100000"/>
                        </a:lnSpc>
                        <a:spcBef>
                          <a:spcPts val="950"/>
                        </a:spcBef>
                      </a:pPr>
                      <a:r>
                        <a:rPr sz="1000" spc="-5">
                          <a:solidFill>
                            <a:srgbClr val="585858"/>
                          </a:solidFill>
                          <a:latin typeface="微软雅黑"/>
                          <a:cs typeface="微软雅黑"/>
                        </a:rPr>
                        <a:t>省政府</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ct val="100000"/>
                        </a:lnSpc>
                        <a:spcBef>
                          <a:spcPts val="950"/>
                        </a:spcBef>
                      </a:pPr>
                      <a:r>
                        <a:rPr sz="1000" spc="-5">
                          <a:solidFill>
                            <a:srgbClr val="585858"/>
                          </a:solidFill>
                          <a:latin typeface="微软雅黑"/>
                          <a:cs typeface="微软雅黑"/>
                        </a:rPr>
                        <a:t>云上贵州</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383794">
                <a:tc>
                  <a:txBody>
                    <a:bodyPr vert="horz" wrap="square"/>
                    <a:lstStyle/>
                    <a:p>
                      <a:pPr marR="206375" algn="r">
                        <a:lnSpc>
                          <a:spcPct val="100000"/>
                        </a:lnSpc>
                        <a:spcBef>
                          <a:spcPts val="950"/>
                        </a:spcBef>
                      </a:pPr>
                      <a:r>
                        <a:rPr sz="1000">
                          <a:solidFill>
                            <a:srgbClr val="585858"/>
                          </a:solidFill>
                          <a:latin typeface="微软雅黑"/>
                          <a:cs typeface="微软雅黑"/>
                        </a:rPr>
                        <a:t>重庆</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gn="ctr">
                        <a:lnSpc>
                          <a:spcPct val="100000"/>
                        </a:lnSpc>
                        <a:spcBef>
                          <a:spcPts val="950"/>
                        </a:spcBef>
                      </a:pPr>
                      <a:r>
                        <a:rPr sz="1000" spc="-5">
                          <a:solidFill>
                            <a:srgbClr val="585858"/>
                          </a:solidFill>
                          <a:latin typeface="微软雅黑"/>
                          <a:cs typeface="微软雅黑"/>
                        </a:rPr>
                        <a:t>大数据应用发展管理局</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635" algn="ctr">
                        <a:lnSpc>
                          <a:spcPct val="100000"/>
                        </a:lnSpc>
                        <a:spcBef>
                          <a:spcPts val="950"/>
                        </a:spcBef>
                      </a:pPr>
                      <a:r>
                        <a:rPr sz="1000" spc="-5">
                          <a:solidFill>
                            <a:srgbClr val="585858"/>
                          </a:solidFill>
                          <a:latin typeface="微软雅黑"/>
                          <a:cs typeface="微软雅黑"/>
                        </a:rPr>
                        <a:t>正厅</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gn="ctr">
                        <a:lnSpc>
                          <a:spcPct val="100000"/>
                        </a:lnSpc>
                        <a:spcBef>
                          <a:spcPts val="950"/>
                        </a:spcBef>
                      </a:pPr>
                      <a:r>
                        <a:rPr sz="1000" spc="-5">
                          <a:solidFill>
                            <a:srgbClr val="585858"/>
                          </a:solidFill>
                          <a:latin typeface="微软雅黑"/>
                          <a:cs typeface="微软雅黑"/>
                        </a:rPr>
                        <a:t>市政府</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1270" algn="ctr">
                        <a:lnSpc>
                          <a:spcPct val="100000"/>
                        </a:lnSpc>
                        <a:spcBef>
                          <a:spcPts val="950"/>
                        </a:spcBef>
                      </a:pPr>
                      <a:r>
                        <a:rPr sz="1000" spc="-5">
                          <a:solidFill>
                            <a:srgbClr val="585858"/>
                          </a:solidFill>
                          <a:latin typeface="微软雅黑"/>
                          <a:cs typeface="微软雅黑"/>
                        </a:rPr>
                        <a:t>数宇重庆</a:t>
                      </a:r>
                      <a:endParaRPr sz="1000">
                        <a:latin typeface="微软雅黑"/>
                        <a:cs typeface="微软雅黑"/>
                      </a:endParaRPr>
                    </a:p>
                  </a:txBody>
                  <a:tcPr marL="0" marR="0" marT="1206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383794">
                <a:tc>
                  <a:txBody>
                    <a:bodyPr vert="horz" wrap="square"/>
                    <a:lstStyle/>
                    <a:p>
                      <a:pPr marR="206375" algn="r">
                        <a:lnSpc>
                          <a:spcPct val="100000"/>
                        </a:lnSpc>
                        <a:spcBef>
                          <a:spcPts val="955"/>
                        </a:spcBef>
                      </a:pPr>
                      <a:r>
                        <a:rPr sz="1000">
                          <a:solidFill>
                            <a:srgbClr val="585858"/>
                          </a:solidFill>
                          <a:latin typeface="微软雅黑"/>
                          <a:cs typeface="微软雅黑"/>
                        </a:rPr>
                        <a:t>河南</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algn="ctr">
                        <a:lnSpc>
                          <a:spcPct val="100000"/>
                        </a:lnSpc>
                        <a:spcBef>
                          <a:spcPts val="955"/>
                        </a:spcBef>
                      </a:pPr>
                      <a:r>
                        <a:rPr sz="1000" spc="-5">
                          <a:solidFill>
                            <a:srgbClr val="585858"/>
                          </a:solidFill>
                          <a:latin typeface="微软雅黑"/>
                          <a:cs typeface="微软雅黑"/>
                        </a:rPr>
                        <a:t>大数据管理局</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955"/>
                        </a:spcBef>
                      </a:pPr>
                      <a:r>
                        <a:rPr sz="1000" spc="-5">
                          <a:solidFill>
                            <a:srgbClr val="585858"/>
                          </a:solidFill>
                          <a:latin typeface="微软雅黑"/>
                          <a:cs typeface="微软雅黑"/>
                        </a:rPr>
                        <a:t>副厅</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955"/>
                        </a:spcBef>
                      </a:pPr>
                      <a:r>
                        <a:rPr sz="1000" spc="-5">
                          <a:solidFill>
                            <a:srgbClr val="585858"/>
                          </a:solidFill>
                          <a:latin typeface="微软雅黑"/>
                          <a:cs typeface="微软雅黑"/>
                        </a:rPr>
                        <a:t>省政府办公厅</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95605" marR="6985" indent="-379730">
                        <a:lnSpc>
                          <a:spcPct val="100000"/>
                        </a:lnSpc>
                        <a:spcBef>
                          <a:spcPts val="355"/>
                        </a:spcBef>
                      </a:pPr>
                      <a:r>
                        <a:rPr sz="1000">
                          <a:solidFill>
                            <a:srgbClr val="585858"/>
                          </a:solidFill>
                          <a:latin typeface="微软雅黑"/>
                          <a:cs typeface="微软雅黑"/>
                        </a:rPr>
                        <a:t>河南云政数据管理 </a:t>
                      </a:r>
                      <a:r>
                        <a:rPr sz="1000" spc="-5">
                          <a:solidFill>
                            <a:srgbClr val="585858"/>
                          </a:solidFill>
                          <a:latin typeface="微软雅黑"/>
                          <a:cs typeface="微软雅黑"/>
                        </a:rPr>
                        <a:t>公司</a:t>
                      </a:r>
                      <a:endParaRPr sz="1000">
                        <a:latin typeface="微软雅黑"/>
                        <a:cs typeface="微软雅黑"/>
                      </a:endParaRPr>
                    </a:p>
                  </a:txBody>
                  <a:tcPr marL="0" marR="0" marT="450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383794">
                <a:tc>
                  <a:txBody>
                    <a:bodyPr vert="horz" wrap="square"/>
                    <a:lstStyle/>
                    <a:p>
                      <a:pPr marR="206375" algn="r">
                        <a:lnSpc>
                          <a:spcPct val="100000"/>
                        </a:lnSpc>
                        <a:spcBef>
                          <a:spcPts val="955"/>
                        </a:spcBef>
                      </a:pPr>
                      <a:r>
                        <a:rPr sz="1000">
                          <a:solidFill>
                            <a:srgbClr val="585858"/>
                          </a:solidFill>
                          <a:latin typeface="微软雅黑"/>
                          <a:cs typeface="微软雅黑"/>
                        </a:rPr>
                        <a:t>福建</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c>
                  <a:txBody>
                    <a:bodyPr vert="horz" wrap="square"/>
                    <a:lstStyle/>
                    <a:p>
                      <a:pPr algn="ctr">
                        <a:lnSpc>
                          <a:spcPct val="100000"/>
                        </a:lnSpc>
                        <a:spcBef>
                          <a:spcPts val="955"/>
                        </a:spcBef>
                      </a:pPr>
                      <a:r>
                        <a:rPr sz="1000" spc="-5">
                          <a:solidFill>
                            <a:srgbClr val="585858"/>
                          </a:solidFill>
                          <a:latin typeface="微软雅黑"/>
                          <a:cs typeface="微软雅黑"/>
                        </a:rPr>
                        <a:t>大数据管理局</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c>
                  <a:txBody>
                    <a:bodyPr vert="horz" wrap="square"/>
                    <a:lstStyle/>
                    <a:p>
                      <a:pPr marL="635" algn="ctr">
                        <a:lnSpc>
                          <a:spcPct val="100000"/>
                        </a:lnSpc>
                        <a:spcBef>
                          <a:spcPts val="955"/>
                        </a:spcBef>
                      </a:pPr>
                      <a:r>
                        <a:rPr sz="1000" spc="-5">
                          <a:solidFill>
                            <a:srgbClr val="585858"/>
                          </a:solidFill>
                          <a:latin typeface="微软雅黑"/>
                          <a:cs typeface="微软雅黑"/>
                        </a:rPr>
                        <a:t>副厅</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c>
                  <a:txBody>
                    <a:bodyPr vert="horz" wrap="square"/>
                    <a:lstStyle/>
                    <a:p>
                      <a:pPr marL="635" algn="ctr">
                        <a:lnSpc>
                          <a:spcPct val="100000"/>
                        </a:lnSpc>
                        <a:spcBef>
                          <a:spcPts val="955"/>
                        </a:spcBef>
                      </a:pPr>
                      <a:r>
                        <a:rPr sz="1000" spc="-5">
                          <a:solidFill>
                            <a:srgbClr val="585858"/>
                          </a:solidFill>
                          <a:latin typeface="微软雅黑"/>
                          <a:cs typeface="微软雅黑"/>
                        </a:rPr>
                        <a:t>省发改委</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c>
                  <a:txBody>
                    <a:bodyPr vert="horz" wrap="square"/>
                    <a:lstStyle/>
                    <a:p>
                      <a:pPr marL="395605" marR="6985" indent="-379730">
                        <a:lnSpc>
                          <a:spcPct val="100000"/>
                        </a:lnSpc>
                        <a:spcBef>
                          <a:spcPts val="355"/>
                        </a:spcBef>
                      </a:pPr>
                      <a:r>
                        <a:rPr sz="1000">
                          <a:solidFill>
                            <a:srgbClr val="585858"/>
                          </a:solidFill>
                          <a:latin typeface="微软雅黑"/>
                          <a:cs typeface="微软雅黑"/>
                        </a:rPr>
                        <a:t>福建省大数据有限 </a:t>
                      </a:r>
                      <a:r>
                        <a:rPr sz="1000" spc="-5">
                          <a:solidFill>
                            <a:srgbClr val="585858"/>
                          </a:solidFill>
                          <a:latin typeface="微软雅黑"/>
                          <a:cs typeface="微软雅黑"/>
                        </a:rPr>
                        <a:t>公司</a:t>
                      </a:r>
                      <a:endParaRPr sz="1000">
                        <a:latin typeface="微软雅黑"/>
                        <a:cs typeface="微软雅黑"/>
                      </a:endParaRPr>
                    </a:p>
                  </a:txBody>
                  <a:tcPr marL="0" marR="0" marT="450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r>
              <a:tr h="196850">
                <a:tc>
                  <a:txBody>
                    <a:bodyPr vert="horz" wrap="square"/>
                    <a:lstStyle/>
                    <a:p>
                      <a:pPr marR="206375" algn="r">
                        <a:lnSpc>
                          <a:spcPct val="100000"/>
                        </a:lnSpc>
                        <a:spcBef>
                          <a:spcPts val="219"/>
                        </a:spcBef>
                      </a:pPr>
                      <a:r>
                        <a:rPr sz="1000">
                          <a:solidFill>
                            <a:srgbClr val="585858"/>
                          </a:solidFill>
                          <a:latin typeface="微软雅黑"/>
                          <a:cs typeface="微软雅黑"/>
                        </a:rPr>
                        <a:t>河北</a:t>
                      </a:r>
                      <a:endParaRPr sz="1000">
                        <a:latin typeface="微软雅黑"/>
                        <a:cs typeface="微软雅黑"/>
                      </a:endParaRPr>
                    </a:p>
                  </a:txBody>
                  <a:tcPr marL="0" marR="0" marT="2793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219"/>
                        </a:spcBef>
                      </a:pPr>
                      <a:r>
                        <a:rPr sz="1000" spc="-5">
                          <a:solidFill>
                            <a:srgbClr val="585858"/>
                          </a:solidFill>
                          <a:latin typeface="微软雅黑"/>
                          <a:cs typeface="微软雅黑"/>
                        </a:rPr>
                        <a:t>大数据中心</a:t>
                      </a:r>
                      <a:endParaRPr sz="1000">
                        <a:latin typeface="微软雅黑"/>
                        <a:cs typeface="微软雅黑"/>
                      </a:endParaRPr>
                    </a:p>
                  </a:txBody>
                  <a:tcPr marL="0" marR="0" marT="2793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219"/>
                        </a:spcBef>
                      </a:pPr>
                      <a:r>
                        <a:rPr sz="1000" spc="-5">
                          <a:solidFill>
                            <a:srgbClr val="585858"/>
                          </a:solidFill>
                          <a:latin typeface="微软雅黑"/>
                          <a:cs typeface="微软雅黑"/>
                        </a:rPr>
                        <a:t>副厅</a:t>
                      </a:r>
                      <a:endParaRPr sz="1000">
                        <a:latin typeface="微软雅黑"/>
                        <a:cs typeface="微软雅黑"/>
                      </a:endParaRPr>
                    </a:p>
                  </a:txBody>
                  <a:tcPr marL="0" marR="0" marT="2793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219"/>
                        </a:spcBef>
                      </a:pPr>
                      <a:r>
                        <a:rPr sz="1000" spc="-5">
                          <a:solidFill>
                            <a:srgbClr val="585858"/>
                          </a:solidFill>
                          <a:latin typeface="微软雅黑"/>
                          <a:cs typeface="微软雅黑"/>
                        </a:rPr>
                        <a:t>省工信厅</a:t>
                      </a:r>
                      <a:endParaRPr sz="1000">
                        <a:latin typeface="微软雅黑"/>
                        <a:cs typeface="微软雅黑"/>
                      </a:endParaRPr>
                    </a:p>
                  </a:txBody>
                  <a:tcPr marL="0" marR="0" marT="2793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ct val="100000"/>
                        </a:lnSpc>
                        <a:spcBef>
                          <a:spcPts val="219"/>
                        </a:spcBef>
                      </a:pPr>
                      <a:r>
                        <a:rPr sz="1000">
                          <a:solidFill>
                            <a:srgbClr val="585858"/>
                          </a:solidFill>
                          <a:latin typeface="微软雅黑"/>
                          <a:cs typeface="微软雅黑"/>
                        </a:rPr>
                        <a:t>-</a:t>
                      </a:r>
                      <a:endParaRPr sz="1000">
                        <a:latin typeface="微软雅黑"/>
                        <a:cs typeface="微软雅黑"/>
                      </a:endParaRPr>
                    </a:p>
                  </a:txBody>
                  <a:tcPr marL="0" marR="0" marT="2793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383819">
                <a:tc>
                  <a:txBody>
                    <a:bodyPr vert="horz" wrap="square"/>
                    <a:lstStyle/>
                    <a:p>
                      <a:pPr marR="206375" algn="r">
                        <a:lnSpc>
                          <a:spcPct val="100000"/>
                        </a:lnSpc>
                        <a:spcBef>
                          <a:spcPts val="955"/>
                        </a:spcBef>
                      </a:pPr>
                      <a:r>
                        <a:rPr sz="1000">
                          <a:solidFill>
                            <a:srgbClr val="585858"/>
                          </a:solidFill>
                          <a:latin typeface="微软雅黑"/>
                          <a:cs typeface="微软雅黑"/>
                        </a:rPr>
                        <a:t>江苏</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c>
                  <a:txBody>
                    <a:bodyPr vert="horz" wrap="square"/>
                    <a:lstStyle/>
                    <a:p>
                      <a:pPr marL="635" algn="ctr">
                        <a:lnSpc>
                          <a:spcPct val="100000"/>
                        </a:lnSpc>
                        <a:spcBef>
                          <a:spcPts val="955"/>
                        </a:spcBef>
                      </a:pPr>
                      <a:r>
                        <a:rPr sz="1000" spc="-5">
                          <a:solidFill>
                            <a:srgbClr val="585858"/>
                          </a:solidFill>
                          <a:latin typeface="微软雅黑"/>
                          <a:cs typeface="微软雅黑"/>
                        </a:rPr>
                        <a:t>大数据管理中心</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c>
                  <a:txBody>
                    <a:bodyPr vert="horz" wrap="square"/>
                    <a:lstStyle/>
                    <a:p>
                      <a:pPr marL="635" algn="ctr">
                        <a:lnSpc>
                          <a:spcPct val="100000"/>
                        </a:lnSpc>
                        <a:spcBef>
                          <a:spcPts val="955"/>
                        </a:spcBef>
                      </a:pPr>
                      <a:r>
                        <a:rPr sz="1000" spc="-5">
                          <a:solidFill>
                            <a:srgbClr val="585858"/>
                          </a:solidFill>
                          <a:latin typeface="微软雅黑"/>
                          <a:cs typeface="微软雅黑"/>
                        </a:rPr>
                        <a:t>副厅</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c>
                  <a:txBody>
                    <a:bodyPr vert="horz" wrap="square"/>
                    <a:lstStyle/>
                    <a:p>
                      <a:pPr marL="423545" marR="36195" indent="-379730">
                        <a:lnSpc>
                          <a:spcPct val="100000"/>
                        </a:lnSpc>
                        <a:spcBef>
                          <a:spcPts val="355"/>
                        </a:spcBef>
                      </a:pPr>
                      <a:r>
                        <a:rPr sz="1000">
                          <a:solidFill>
                            <a:srgbClr val="585858"/>
                          </a:solidFill>
                          <a:latin typeface="微软雅黑"/>
                          <a:cs typeface="微软雅黑"/>
                        </a:rPr>
                        <a:t>省政府服务管理办 </a:t>
                      </a:r>
                      <a:r>
                        <a:rPr sz="1000" spc="-5">
                          <a:solidFill>
                            <a:srgbClr val="585858"/>
                          </a:solidFill>
                          <a:latin typeface="微软雅黑"/>
                          <a:cs typeface="微软雅黑"/>
                        </a:rPr>
                        <a:t>公室</a:t>
                      </a:r>
                      <a:endParaRPr sz="1000">
                        <a:latin typeface="微软雅黑"/>
                        <a:cs typeface="微软雅黑"/>
                      </a:endParaRPr>
                    </a:p>
                  </a:txBody>
                  <a:tcPr marL="0" marR="0" marT="450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c>
                  <a:txBody>
                    <a:bodyPr vert="horz" wrap="square"/>
                    <a:lstStyle/>
                    <a:p>
                      <a:pPr marL="1270" algn="ctr">
                        <a:lnSpc>
                          <a:spcPct val="100000"/>
                        </a:lnSpc>
                        <a:spcBef>
                          <a:spcPts val="955"/>
                        </a:spcBef>
                      </a:pPr>
                      <a:r>
                        <a:rPr sz="1000">
                          <a:solidFill>
                            <a:srgbClr val="585858"/>
                          </a:solidFill>
                          <a:latin typeface="微软雅黑"/>
                          <a:cs typeface="微软雅黑"/>
                        </a:rPr>
                        <a:t>-</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8F0F7"/>
                    </a:solidFill>
                  </a:tcPr>
                </a:tc>
              </a:tr>
              <a:tr h="383806">
                <a:tc>
                  <a:txBody>
                    <a:bodyPr vert="horz" wrap="square"/>
                    <a:lstStyle/>
                    <a:p>
                      <a:pPr marR="206375" algn="r">
                        <a:lnSpc>
                          <a:spcPct val="100000"/>
                        </a:lnSpc>
                        <a:spcBef>
                          <a:spcPts val="955"/>
                        </a:spcBef>
                      </a:pPr>
                      <a:r>
                        <a:rPr sz="1000">
                          <a:solidFill>
                            <a:srgbClr val="585858"/>
                          </a:solidFill>
                          <a:latin typeface="微软雅黑"/>
                          <a:cs typeface="微软雅黑"/>
                        </a:rPr>
                        <a:t>广东</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955"/>
                        </a:spcBef>
                      </a:pPr>
                      <a:r>
                        <a:rPr sz="1000" spc="-5">
                          <a:solidFill>
                            <a:srgbClr val="585858"/>
                          </a:solidFill>
                          <a:latin typeface="微软雅黑"/>
                          <a:cs typeface="微软雅黑"/>
                        </a:rPr>
                        <a:t>政务服务数据管理局</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955"/>
                        </a:spcBef>
                      </a:pPr>
                      <a:r>
                        <a:rPr sz="1000" spc="-5">
                          <a:solidFill>
                            <a:srgbClr val="585858"/>
                          </a:solidFill>
                          <a:latin typeface="微软雅黑"/>
                          <a:cs typeface="微软雅黑"/>
                        </a:rPr>
                        <a:t>正处</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955"/>
                        </a:spcBef>
                      </a:pPr>
                      <a:r>
                        <a:rPr sz="1000" spc="-5">
                          <a:solidFill>
                            <a:srgbClr val="585858"/>
                          </a:solidFill>
                          <a:latin typeface="微软雅黑"/>
                          <a:cs typeface="微软雅黑"/>
                        </a:rPr>
                        <a:t>省政府办公厅</a:t>
                      </a:r>
                      <a:endParaRPr sz="1000">
                        <a:latin typeface="微软雅黑"/>
                        <a:cs typeface="微软雅黑"/>
                      </a:endParaRPr>
                    </a:p>
                  </a:txBody>
                  <a:tcPr marL="0" marR="0" marT="1212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95605" marR="6985" indent="-379730">
                        <a:lnSpc>
                          <a:spcPct val="100000"/>
                        </a:lnSpc>
                        <a:spcBef>
                          <a:spcPts val="355"/>
                        </a:spcBef>
                      </a:pPr>
                      <a:r>
                        <a:rPr sz="1000">
                          <a:solidFill>
                            <a:srgbClr val="585858"/>
                          </a:solidFill>
                          <a:latin typeface="微软雅黑"/>
                          <a:cs typeface="微软雅黑"/>
                        </a:rPr>
                        <a:t>数字广东网络建设 </a:t>
                      </a:r>
                      <a:r>
                        <a:rPr sz="1000" spc="-5">
                          <a:solidFill>
                            <a:srgbClr val="585858"/>
                          </a:solidFill>
                          <a:latin typeface="微软雅黑"/>
                          <a:cs typeface="微软雅黑"/>
                        </a:rPr>
                        <a:t>公司</a:t>
                      </a:r>
                      <a:endParaRPr sz="1000">
                        <a:latin typeface="微软雅黑"/>
                        <a:cs typeface="微软雅黑"/>
                      </a:endParaRPr>
                    </a:p>
                  </a:txBody>
                  <a:tcPr marL="0" marR="0" marT="450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bl>
          </a:graphicData>
        </a:graphic>
      </p:graphicFrame>
      <p:graphicFrame>
        <p:nvGraphicFramePr>
          <p:cNvPr id="6" name="object 6"/>
          <p:cNvGraphicFramePr>
            <a:graphicFrameLocks noGrp="1"/>
          </p:cNvGraphicFramePr>
          <p:nvPr/>
        </p:nvGraphicFramePr>
        <p:xfrm>
          <a:off x="6300978" y="2656839"/>
          <a:ext cx="5423535" cy="2874010"/>
        </p:xfrm>
        <a:graphic>
          <a:graphicData uri="http://schemas.openxmlformats.org/drawingml/2006/table">
            <a:tbl>
              <a:tblPr firstRow="1" bandRow="1">
                <a:tableStyleId>{2D5ABB26-0587-4C30-8999-92F81FD0307C}</a:tableStyleId>
              </a:tblPr>
              <a:tblGrid>
                <a:gridCol w="473075"/>
                <a:gridCol w="1205864"/>
                <a:gridCol w="701039"/>
                <a:gridCol w="815339"/>
                <a:gridCol w="702310"/>
                <a:gridCol w="770889"/>
                <a:gridCol w="732154"/>
              </a:tblGrid>
              <a:tr h="386842">
                <a:tc gridSpan="7">
                  <a:txBody>
                    <a:bodyPr vert="horz" wrap="square"/>
                    <a:lstStyle/>
                    <a:p>
                      <a:pPr algn="ctr">
                        <a:lnSpc>
                          <a:spcPct val="100000"/>
                        </a:lnSpc>
                        <a:spcBef>
                          <a:spcPts val="844"/>
                        </a:spcBef>
                      </a:pPr>
                      <a:r>
                        <a:rPr sz="1200" b="1">
                          <a:solidFill>
                            <a:srgbClr val="FFFFFF"/>
                          </a:solidFill>
                          <a:latin typeface="微软雅黑"/>
                          <a:cs typeface="微软雅黑"/>
                        </a:rPr>
                        <a:t>上海市公共数据开放服务的责任机制</a:t>
                      </a:r>
                      <a:endParaRPr sz="1200">
                        <a:latin typeface="微软雅黑"/>
                        <a:cs typeface="微软雅黑"/>
                      </a:endParaRPr>
                    </a:p>
                  </a:txBody>
                  <a:tcPr marL="0" marR="0" marT="107314"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1D9ED2"/>
                    </a:solidFill>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342518">
                <a:tc>
                  <a:txBody>
                    <a:bodyPr vert="horz" wrap="square"/>
                    <a:lstStyle/>
                    <a:p>
                      <a:pPr marL="111125">
                        <a:lnSpc>
                          <a:spcPct val="100000"/>
                        </a:lnSpc>
                        <a:spcBef>
                          <a:spcPts val="785"/>
                        </a:spcBef>
                      </a:pPr>
                      <a:r>
                        <a:rPr sz="1000" spc="-5">
                          <a:solidFill>
                            <a:srgbClr val="585858"/>
                          </a:solidFill>
                          <a:latin typeface="微软雅黑"/>
                          <a:cs typeface="微软雅黑"/>
                        </a:rPr>
                        <a:t>领域</a:t>
                      </a:r>
                      <a:endParaRPr sz="1000">
                        <a:latin typeface="微软雅黑"/>
                        <a:cs typeface="微软雅黑"/>
                      </a:endParaRPr>
                    </a:p>
                  </a:txBody>
                  <a:tcPr marL="0" marR="0" marT="996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905" algn="ctr">
                        <a:lnSpc>
                          <a:spcPct val="100000"/>
                        </a:lnSpc>
                        <a:spcBef>
                          <a:spcPts val="785"/>
                        </a:spcBef>
                      </a:pPr>
                      <a:r>
                        <a:rPr sz="1000" spc="-5">
                          <a:solidFill>
                            <a:srgbClr val="585858"/>
                          </a:solidFill>
                          <a:latin typeface="微软雅黑"/>
                          <a:cs typeface="微软雅黑"/>
                        </a:rPr>
                        <a:t>数据提供方</a:t>
                      </a:r>
                      <a:endParaRPr sz="1000">
                        <a:latin typeface="微软雅黑"/>
                        <a:cs typeface="微软雅黑"/>
                      </a:endParaRPr>
                    </a:p>
                  </a:txBody>
                  <a:tcPr marL="0" marR="0" marT="996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2540" algn="ctr">
                        <a:lnSpc>
                          <a:spcPct val="100000"/>
                        </a:lnSpc>
                        <a:spcBef>
                          <a:spcPts val="785"/>
                        </a:spcBef>
                      </a:pPr>
                      <a:r>
                        <a:rPr sz="1000" spc="-5">
                          <a:solidFill>
                            <a:srgbClr val="585858"/>
                          </a:solidFill>
                          <a:latin typeface="微软雅黑"/>
                          <a:cs typeface="微软雅黑"/>
                        </a:rPr>
                        <a:t>数据使用方</a:t>
                      </a:r>
                      <a:endParaRPr sz="1000">
                        <a:latin typeface="微软雅黑"/>
                        <a:cs typeface="微软雅黑"/>
                      </a:endParaRPr>
                    </a:p>
                  </a:txBody>
                  <a:tcPr marL="0" marR="0" marT="996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785"/>
                        </a:spcBef>
                      </a:pPr>
                      <a:r>
                        <a:rPr sz="1000" spc="-5">
                          <a:solidFill>
                            <a:srgbClr val="585858"/>
                          </a:solidFill>
                          <a:latin typeface="微软雅黑"/>
                          <a:cs typeface="微软雅黑"/>
                        </a:rPr>
                        <a:t>平台管理方</a:t>
                      </a:r>
                      <a:endParaRPr sz="1000">
                        <a:latin typeface="微软雅黑"/>
                        <a:cs typeface="微软雅黑"/>
                      </a:endParaRPr>
                    </a:p>
                  </a:txBody>
                  <a:tcPr marL="0" marR="0" marT="996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ct val="100000"/>
                        </a:lnSpc>
                        <a:spcBef>
                          <a:spcPts val="785"/>
                        </a:spcBef>
                      </a:pPr>
                      <a:r>
                        <a:rPr sz="1000" spc="-5">
                          <a:solidFill>
                            <a:srgbClr val="585858"/>
                          </a:solidFill>
                          <a:latin typeface="微软雅黑"/>
                          <a:cs typeface="微软雅黑"/>
                        </a:rPr>
                        <a:t>服务提供方</a:t>
                      </a:r>
                      <a:endParaRPr sz="1000">
                        <a:latin typeface="微软雅黑"/>
                        <a:cs typeface="微软雅黑"/>
                      </a:endParaRPr>
                    </a:p>
                  </a:txBody>
                  <a:tcPr marL="0" marR="0" marT="996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905" algn="ctr">
                        <a:lnSpc>
                          <a:spcPct val="100000"/>
                        </a:lnSpc>
                        <a:spcBef>
                          <a:spcPts val="785"/>
                        </a:spcBef>
                      </a:pPr>
                      <a:r>
                        <a:rPr sz="1000" spc="-5">
                          <a:solidFill>
                            <a:srgbClr val="585858"/>
                          </a:solidFill>
                          <a:latin typeface="微软雅黑"/>
                          <a:cs typeface="微软雅黑"/>
                        </a:rPr>
                        <a:t>指导监督方</a:t>
                      </a:r>
                      <a:endParaRPr sz="1000">
                        <a:latin typeface="微软雅黑"/>
                        <a:cs typeface="微软雅黑"/>
                      </a:endParaRPr>
                    </a:p>
                  </a:txBody>
                  <a:tcPr marL="0" marR="0" marT="996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368173">
                <a:tc rowSpan="5">
                  <a:txBody>
                    <a:bodyPr vert="horz" wrap="square"/>
                    <a:lstStyle/>
                    <a:p>
                      <a:pPr>
                        <a:lnSpc>
                          <a:spcPct val="100000"/>
                        </a:lnSpc>
                      </a:pPr>
                      <a:endParaRPr sz="1300">
                        <a:latin typeface="Times New Roman"/>
                        <a:cs typeface="Times New Roman"/>
                      </a:endParaRPr>
                    </a:p>
                    <a:p>
                      <a:pPr>
                        <a:lnSpc>
                          <a:spcPct val="100000"/>
                        </a:lnSpc>
                        <a:spcBef>
                          <a:spcPts val="20"/>
                        </a:spcBef>
                      </a:pPr>
                      <a:endParaRPr sz="1700">
                        <a:latin typeface="Times New Roman"/>
                        <a:cs typeface="Times New Roman"/>
                      </a:endParaRPr>
                    </a:p>
                    <a:p>
                      <a:pPr marL="153670" marR="184785" algn="just">
                        <a:lnSpc>
                          <a:spcPts val="1000"/>
                        </a:lnSpc>
                        <a:spcBef>
                          <a:spcPts val="5"/>
                        </a:spcBef>
                      </a:pPr>
                      <a:r>
                        <a:rPr sz="1000">
                          <a:solidFill>
                            <a:srgbClr val="585858"/>
                          </a:solidFill>
                          <a:latin typeface="微软雅黑"/>
                          <a:cs typeface="微软雅黑"/>
                        </a:rPr>
                        <a:t>数 据 生 命 周 期</a:t>
                      </a:r>
                      <a:endParaRPr sz="1000">
                        <a:latin typeface="微软雅黑"/>
                        <a:cs typeface="微软雅黑"/>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gn="ctr">
                        <a:lnSpc>
                          <a:spcPct val="100000"/>
                        </a:lnSpc>
                        <a:spcBef>
                          <a:spcPts val="890"/>
                        </a:spcBef>
                      </a:pPr>
                      <a:r>
                        <a:rPr sz="1000" spc="-5">
                          <a:solidFill>
                            <a:srgbClr val="585858"/>
                          </a:solidFill>
                          <a:latin typeface="微软雅黑"/>
                          <a:cs typeface="微软雅黑"/>
                        </a:rPr>
                        <a:t>数据产生与采集</a:t>
                      </a:r>
                      <a:endParaRPr sz="1000">
                        <a:latin typeface="微软雅黑"/>
                        <a:cs typeface="微软雅黑"/>
                      </a:endParaRPr>
                    </a:p>
                  </a:txBody>
                  <a:tcPr marL="0" marR="0" marT="1130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635" algn="ctr">
                        <a:lnSpc>
                          <a:spcPct val="100000"/>
                        </a:lnSpc>
                        <a:spcBef>
                          <a:spcPts val="890"/>
                        </a:spcBef>
                      </a:pPr>
                      <a:r>
                        <a:rPr sz="1000" spc="-10">
                          <a:solidFill>
                            <a:srgbClr val="585858"/>
                          </a:solidFill>
                          <a:latin typeface="微软雅黑"/>
                          <a:cs typeface="微软雅黑"/>
                        </a:rPr>
                        <a:t>√√</a:t>
                      </a:r>
                      <a:endParaRPr sz="1000">
                        <a:latin typeface="微软雅黑"/>
                        <a:cs typeface="微软雅黑"/>
                      </a:endParaRPr>
                    </a:p>
                  </a:txBody>
                  <a:tcPr marL="0" marR="0" marT="1130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1270" algn="ctr">
                        <a:lnSpc>
                          <a:spcPct val="100000"/>
                        </a:lnSpc>
                        <a:spcBef>
                          <a:spcPts val="890"/>
                        </a:spcBef>
                      </a:pPr>
                      <a:r>
                        <a:rPr sz="1000">
                          <a:solidFill>
                            <a:srgbClr val="585858"/>
                          </a:solidFill>
                          <a:latin typeface="微软雅黑"/>
                          <a:cs typeface="微软雅黑"/>
                        </a:rPr>
                        <a:t>√</a:t>
                      </a:r>
                      <a:endParaRPr sz="1000">
                        <a:latin typeface="微软雅黑"/>
                        <a:cs typeface="微软雅黑"/>
                      </a:endParaRPr>
                    </a:p>
                  </a:txBody>
                  <a:tcPr marL="0" marR="0" marT="1130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890"/>
                        </a:spcBef>
                      </a:pPr>
                      <a:r>
                        <a:rPr sz="1000">
                          <a:solidFill>
                            <a:srgbClr val="585858"/>
                          </a:solidFill>
                          <a:latin typeface="微软雅黑"/>
                          <a:cs typeface="微软雅黑"/>
                        </a:rPr>
                        <a:t>√</a:t>
                      </a:r>
                      <a:endParaRPr sz="1000">
                        <a:latin typeface="微软雅黑"/>
                        <a:cs typeface="微软雅黑"/>
                      </a:endParaRPr>
                    </a:p>
                  </a:txBody>
                  <a:tcPr marL="0" marR="0" marT="1130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890"/>
                        </a:spcBef>
                      </a:pPr>
                      <a:r>
                        <a:rPr sz="1000">
                          <a:solidFill>
                            <a:srgbClr val="585858"/>
                          </a:solidFill>
                          <a:latin typeface="微软雅黑"/>
                          <a:cs typeface="微软雅黑"/>
                        </a:rPr>
                        <a:t>-</a:t>
                      </a:r>
                      <a:endParaRPr sz="1000">
                        <a:latin typeface="微软雅黑"/>
                        <a:cs typeface="微软雅黑"/>
                      </a:endParaRPr>
                    </a:p>
                  </a:txBody>
                  <a:tcPr marL="0" marR="0" marT="1130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810" algn="ctr">
                        <a:lnSpc>
                          <a:spcPct val="100000"/>
                        </a:lnSpc>
                        <a:spcBef>
                          <a:spcPts val="890"/>
                        </a:spcBef>
                      </a:pPr>
                      <a:r>
                        <a:rPr sz="1000">
                          <a:solidFill>
                            <a:srgbClr val="585858"/>
                          </a:solidFill>
                          <a:latin typeface="微软雅黑"/>
                          <a:cs typeface="微软雅黑"/>
                        </a:rPr>
                        <a:t>√</a:t>
                      </a:r>
                      <a:endParaRPr sz="1000">
                        <a:latin typeface="微软雅黑"/>
                        <a:cs typeface="微软雅黑"/>
                      </a:endParaRPr>
                    </a:p>
                  </a:txBody>
                  <a:tcPr marL="0" marR="0" marT="1130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301117">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1270" algn="ctr">
                        <a:lnSpc>
                          <a:spcPct val="100000"/>
                        </a:lnSpc>
                        <a:spcBef>
                          <a:spcPts val="625"/>
                        </a:spcBef>
                      </a:pPr>
                      <a:r>
                        <a:rPr sz="1000" spc="-5">
                          <a:solidFill>
                            <a:srgbClr val="585858"/>
                          </a:solidFill>
                          <a:latin typeface="微软雅黑"/>
                          <a:cs typeface="微软雅黑"/>
                        </a:rPr>
                        <a:t>数据处理</a:t>
                      </a:r>
                      <a:endParaRPr sz="1000">
                        <a:latin typeface="微软雅黑"/>
                        <a:cs typeface="微软雅黑"/>
                      </a:endParaRPr>
                    </a:p>
                  </a:txBody>
                  <a:tcPr marL="0" marR="0" marT="793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625"/>
                        </a:spcBef>
                      </a:pPr>
                      <a:r>
                        <a:rPr sz="1000" spc="-10">
                          <a:solidFill>
                            <a:srgbClr val="585858"/>
                          </a:solidFill>
                          <a:latin typeface="微软雅黑"/>
                          <a:cs typeface="微软雅黑"/>
                        </a:rPr>
                        <a:t>√√</a:t>
                      </a:r>
                      <a:endParaRPr sz="1000">
                        <a:latin typeface="微软雅黑"/>
                        <a:cs typeface="微软雅黑"/>
                      </a:endParaRPr>
                    </a:p>
                  </a:txBody>
                  <a:tcPr marL="0" marR="0" marT="793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625"/>
                        </a:spcBef>
                      </a:pPr>
                      <a:r>
                        <a:rPr sz="1000">
                          <a:solidFill>
                            <a:srgbClr val="585858"/>
                          </a:solidFill>
                          <a:latin typeface="微软雅黑"/>
                          <a:cs typeface="微软雅黑"/>
                        </a:rPr>
                        <a:t>-</a:t>
                      </a:r>
                      <a:endParaRPr sz="1000">
                        <a:latin typeface="微软雅黑"/>
                        <a:cs typeface="微软雅黑"/>
                      </a:endParaRPr>
                    </a:p>
                  </a:txBody>
                  <a:tcPr marL="0" marR="0" marT="793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2540" algn="ctr">
                        <a:lnSpc>
                          <a:spcPct val="100000"/>
                        </a:lnSpc>
                        <a:spcBef>
                          <a:spcPts val="625"/>
                        </a:spcBef>
                      </a:pPr>
                      <a:r>
                        <a:rPr sz="1000">
                          <a:solidFill>
                            <a:srgbClr val="585858"/>
                          </a:solidFill>
                          <a:latin typeface="微软雅黑"/>
                          <a:cs typeface="微软雅黑"/>
                        </a:rPr>
                        <a:t>-</a:t>
                      </a:r>
                      <a:endParaRPr sz="1000">
                        <a:latin typeface="微软雅黑"/>
                        <a:cs typeface="微软雅黑"/>
                      </a:endParaRPr>
                    </a:p>
                  </a:txBody>
                  <a:tcPr marL="0" marR="0" marT="793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ct val="100000"/>
                        </a:lnSpc>
                        <a:spcBef>
                          <a:spcPts val="625"/>
                        </a:spcBef>
                      </a:pPr>
                      <a:r>
                        <a:rPr sz="1000">
                          <a:solidFill>
                            <a:srgbClr val="585858"/>
                          </a:solidFill>
                          <a:latin typeface="微软雅黑"/>
                          <a:cs typeface="微软雅黑"/>
                        </a:rPr>
                        <a:t>-</a:t>
                      </a:r>
                      <a:endParaRPr sz="1000">
                        <a:latin typeface="微软雅黑"/>
                        <a:cs typeface="微软雅黑"/>
                      </a:endParaRPr>
                    </a:p>
                  </a:txBody>
                  <a:tcPr marL="0" marR="0" marT="793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ct val="100000"/>
                        </a:lnSpc>
                        <a:spcBef>
                          <a:spcPts val="625"/>
                        </a:spcBef>
                      </a:pPr>
                      <a:r>
                        <a:rPr sz="1000">
                          <a:solidFill>
                            <a:srgbClr val="585858"/>
                          </a:solidFill>
                          <a:latin typeface="微软雅黑"/>
                          <a:cs typeface="微软雅黑"/>
                        </a:rPr>
                        <a:t>-</a:t>
                      </a:r>
                      <a:endParaRPr sz="1000">
                        <a:latin typeface="微软雅黑"/>
                        <a:cs typeface="微软雅黑"/>
                      </a:endParaRPr>
                    </a:p>
                  </a:txBody>
                  <a:tcPr marL="0" marR="0" marT="793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296671">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gn="ctr">
                        <a:lnSpc>
                          <a:spcPct val="100000"/>
                        </a:lnSpc>
                        <a:spcBef>
                          <a:spcPts val="610"/>
                        </a:spcBef>
                      </a:pPr>
                      <a:r>
                        <a:rPr sz="1000" spc="-5">
                          <a:solidFill>
                            <a:srgbClr val="585858"/>
                          </a:solidFill>
                          <a:latin typeface="微软雅黑"/>
                          <a:cs typeface="微软雅黑"/>
                        </a:rPr>
                        <a:t>数据存储与管理</a:t>
                      </a:r>
                      <a:endParaRPr sz="1000">
                        <a:latin typeface="微软雅黑"/>
                        <a:cs typeface="微软雅黑"/>
                      </a:endParaRPr>
                    </a:p>
                  </a:txBody>
                  <a:tcPr marL="0" marR="0" marT="774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gn="ctr">
                        <a:lnSpc>
                          <a:spcPct val="100000"/>
                        </a:lnSpc>
                        <a:spcBef>
                          <a:spcPts val="610"/>
                        </a:spcBef>
                      </a:pPr>
                      <a:r>
                        <a:rPr sz="1000">
                          <a:solidFill>
                            <a:srgbClr val="585858"/>
                          </a:solidFill>
                          <a:latin typeface="微软雅黑"/>
                          <a:cs typeface="微软雅黑"/>
                        </a:rPr>
                        <a:t>-</a:t>
                      </a:r>
                      <a:endParaRPr sz="1000">
                        <a:latin typeface="微软雅黑"/>
                        <a:cs typeface="微软雅黑"/>
                      </a:endParaRPr>
                    </a:p>
                  </a:txBody>
                  <a:tcPr marL="0" marR="0" marT="774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635" algn="ctr">
                        <a:lnSpc>
                          <a:spcPct val="100000"/>
                        </a:lnSpc>
                        <a:spcBef>
                          <a:spcPts val="610"/>
                        </a:spcBef>
                      </a:pPr>
                      <a:r>
                        <a:rPr sz="1000">
                          <a:solidFill>
                            <a:srgbClr val="585858"/>
                          </a:solidFill>
                          <a:latin typeface="微软雅黑"/>
                          <a:cs typeface="微软雅黑"/>
                        </a:rPr>
                        <a:t>-</a:t>
                      </a:r>
                      <a:endParaRPr sz="1000">
                        <a:latin typeface="微软雅黑"/>
                        <a:cs typeface="微软雅黑"/>
                      </a:endParaRPr>
                    </a:p>
                  </a:txBody>
                  <a:tcPr marL="0" marR="0" marT="774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2540" algn="ctr">
                        <a:lnSpc>
                          <a:spcPct val="100000"/>
                        </a:lnSpc>
                        <a:spcBef>
                          <a:spcPts val="610"/>
                        </a:spcBef>
                      </a:pPr>
                      <a:r>
                        <a:rPr sz="1000" spc="-10">
                          <a:solidFill>
                            <a:srgbClr val="585858"/>
                          </a:solidFill>
                          <a:latin typeface="微软雅黑"/>
                          <a:cs typeface="微软雅黑"/>
                        </a:rPr>
                        <a:t>√√</a:t>
                      </a:r>
                      <a:endParaRPr sz="1000">
                        <a:latin typeface="微软雅黑"/>
                        <a:cs typeface="微软雅黑"/>
                      </a:endParaRPr>
                    </a:p>
                  </a:txBody>
                  <a:tcPr marL="0" marR="0" marT="774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610"/>
                        </a:spcBef>
                      </a:pPr>
                      <a:r>
                        <a:rPr sz="1000">
                          <a:solidFill>
                            <a:srgbClr val="585858"/>
                          </a:solidFill>
                          <a:latin typeface="微软雅黑"/>
                          <a:cs typeface="微软雅黑"/>
                        </a:rPr>
                        <a:t>-</a:t>
                      </a:r>
                      <a:endParaRPr sz="1000">
                        <a:latin typeface="微软雅黑"/>
                        <a:cs typeface="微软雅黑"/>
                      </a:endParaRPr>
                    </a:p>
                  </a:txBody>
                  <a:tcPr marL="0" marR="0" marT="774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610"/>
                        </a:spcBef>
                      </a:pPr>
                      <a:r>
                        <a:rPr sz="1000">
                          <a:solidFill>
                            <a:srgbClr val="585858"/>
                          </a:solidFill>
                          <a:latin typeface="微软雅黑"/>
                          <a:cs typeface="微软雅黑"/>
                        </a:rPr>
                        <a:t>-</a:t>
                      </a:r>
                      <a:endParaRPr sz="1000">
                        <a:latin typeface="微软雅黑"/>
                        <a:cs typeface="微软雅黑"/>
                      </a:endParaRPr>
                    </a:p>
                  </a:txBody>
                  <a:tcPr marL="0" marR="0" marT="774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325755">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1270" algn="ctr">
                        <a:lnSpc>
                          <a:spcPct val="100000"/>
                        </a:lnSpc>
                        <a:spcBef>
                          <a:spcPts val="720"/>
                        </a:spcBef>
                      </a:pPr>
                      <a:r>
                        <a:rPr sz="1000" spc="-5">
                          <a:solidFill>
                            <a:srgbClr val="585858"/>
                          </a:solidFill>
                          <a:latin typeface="微软雅黑"/>
                          <a:cs typeface="微软雅黑"/>
                        </a:rPr>
                        <a:t>数据分析</a:t>
                      </a:r>
                      <a:endParaRPr sz="1000">
                        <a:latin typeface="微软雅黑"/>
                        <a:cs typeface="微软雅黑"/>
                      </a:endParaRPr>
                    </a:p>
                  </a:txBody>
                  <a:tcPr marL="0" marR="0" marT="914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algn="ctr">
                        <a:lnSpc>
                          <a:spcPct val="100000"/>
                        </a:lnSpc>
                        <a:spcBef>
                          <a:spcPts val="720"/>
                        </a:spcBef>
                      </a:pPr>
                      <a:r>
                        <a:rPr sz="1000">
                          <a:solidFill>
                            <a:srgbClr val="585858"/>
                          </a:solidFill>
                          <a:latin typeface="微软雅黑"/>
                          <a:cs typeface="微软雅黑"/>
                        </a:rPr>
                        <a:t>-</a:t>
                      </a:r>
                      <a:endParaRPr sz="1000">
                        <a:latin typeface="微软雅黑"/>
                        <a:cs typeface="微软雅黑"/>
                      </a:endParaRPr>
                    </a:p>
                  </a:txBody>
                  <a:tcPr marL="0" marR="0" marT="914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720"/>
                        </a:spcBef>
                      </a:pPr>
                      <a:r>
                        <a:rPr sz="1000">
                          <a:solidFill>
                            <a:srgbClr val="585858"/>
                          </a:solidFill>
                          <a:latin typeface="微软雅黑"/>
                          <a:cs typeface="微软雅黑"/>
                        </a:rPr>
                        <a:t>-</a:t>
                      </a:r>
                      <a:endParaRPr sz="1000">
                        <a:latin typeface="微软雅黑"/>
                        <a:cs typeface="微软雅黑"/>
                      </a:endParaRPr>
                    </a:p>
                  </a:txBody>
                  <a:tcPr marL="0" marR="0" marT="914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2540" algn="ctr">
                        <a:lnSpc>
                          <a:spcPct val="100000"/>
                        </a:lnSpc>
                        <a:spcBef>
                          <a:spcPts val="720"/>
                        </a:spcBef>
                      </a:pPr>
                      <a:r>
                        <a:rPr sz="1000" spc="-10">
                          <a:solidFill>
                            <a:srgbClr val="585858"/>
                          </a:solidFill>
                          <a:latin typeface="微软雅黑"/>
                          <a:cs typeface="微软雅黑"/>
                        </a:rPr>
                        <a:t>√√</a:t>
                      </a:r>
                      <a:endParaRPr sz="1000">
                        <a:latin typeface="微软雅黑"/>
                        <a:cs typeface="微软雅黑"/>
                      </a:endParaRPr>
                    </a:p>
                  </a:txBody>
                  <a:tcPr marL="0" marR="0" marT="914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ct val="100000"/>
                        </a:lnSpc>
                        <a:spcBef>
                          <a:spcPts val="720"/>
                        </a:spcBef>
                      </a:pPr>
                      <a:r>
                        <a:rPr sz="1000">
                          <a:solidFill>
                            <a:srgbClr val="585858"/>
                          </a:solidFill>
                          <a:latin typeface="微软雅黑"/>
                          <a:cs typeface="微软雅黑"/>
                        </a:rPr>
                        <a:t>√</a:t>
                      </a:r>
                      <a:endParaRPr sz="1000">
                        <a:latin typeface="微软雅黑"/>
                        <a:cs typeface="微软雅黑"/>
                      </a:endParaRPr>
                    </a:p>
                  </a:txBody>
                  <a:tcPr marL="0" marR="0" marT="914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ct val="100000"/>
                        </a:lnSpc>
                        <a:spcBef>
                          <a:spcPts val="720"/>
                        </a:spcBef>
                      </a:pPr>
                      <a:r>
                        <a:rPr sz="1000">
                          <a:solidFill>
                            <a:srgbClr val="585858"/>
                          </a:solidFill>
                          <a:latin typeface="微软雅黑"/>
                          <a:cs typeface="微软雅黑"/>
                        </a:rPr>
                        <a:t>-</a:t>
                      </a:r>
                      <a:endParaRPr sz="1000">
                        <a:latin typeface="微软雅黑"/>
                        <a:cs typeface="微软雅黑"/>
                      </a:endParaRPr>
                    </a:p>
                  </a:txBody>
                  <a:tcPr marL="0" marR="0" marT="914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273431">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1270" algn="ctr">
                        <a:lnSpc>
                          <a:spcPct val="100000"/>
                        </a:lnSpc>
                        <a:spcBef>
                          <a:spcPts val="515"/>
                        </a:spcBef>
                      </a:pPr>
                      <a:r>
                        <a:rPr sz="1000" spc="-10">
                          <a:solidFill>
                            <a:srgbClr val="585858"/>
                          </a:solidFill>
                          <a:latin typeface="微软雅黑"/>
                          <a:cs typeface="微软雅黑"/>
                        </a:rPr>
                        <a:t>数据利用</a:t>
                      </a:r>
                      <a:endParaRPr sz="1000">
                        <a:latin typeface="微软雅黑"/>
                        <a:cs typeface="微软雅黑"/>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635" algn="ctr">
                        <a:lnSpc>
                          <a:spcPct val="100000"/>
                        </a:lnSpc>
                        <a:spcBef>
                          <a:spcPts val="515"/>
                        </a:spcBef>
                      </a:pPr>
                      <a:r>
                        <a:rPr sz="1000">
                          <a:solidFill>
                            <a:srgbClr val="585858"/>
                          </a:solidFill>
                          <a:latin typeface="微软雅黑"/>
                          <a:cs typeface="微软雅黑"/>
                        </a:rPr>
                        <a:t>√</a:t>
                      </a:r>
                      <a:endParaRPr sz="1000">
                        <a:latin typeface="微软雅黑"/>
                        <a:cs typeface="微软雅黑"/>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1270" algn="ctr">
                        <a:lnSpc>
                          <a:spcPct val="100000"/>
                        </a:lnSpc>
                        <a:spcBef>
                          <a:spcPts val="515"/>
                        </a:spcBef>
                      </a:pPr>
                      <a:r>
                        <a:rPr sz="1000">
                          <a:solidFill>
                            <a:srgbClr val="585858"/>
                          </a:solidFill>
                          <a:latin typeface="微软雅黑"/>
                          <a:cs typeface="微软雅黑"/>
                        </a:rPr>
                        <a:t>√</a:t>
                      </a:r>
                      <a:endParaRPr sz="1000">
                        <a:latin typeface="微软雅黑"/>
                        <a:cs typeface="微软雅黑"/>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515"/>
                        </a:spcBef>
                      </a:pPr>
                      <a:r>
                        <a:rPr sz="1000">
                          <a:solidFill>
                            <a:srgbClr val="585858"/>
                          </a:solidFill>
                          <a:latin typeface="微软雅黑"/>
                          <a:cs typeface="微软雅黑"/>
                        </a:rPr>
                        <a:t>√</a:t>
                      </a:r>
                      <a:endParaRPr sz="1000">
                        <a:latin typeface="微软雅黑"/>
                        <a:cs typeface="微软雅黑"/>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515"/>
                        </a:spcBef>
                      </a:pPr>
                      <a:r>
                        <a:rPr sz="1000">
                          <a:solidFill>
                            <a:srgbClr val="585858"/>
                          </a:solidFill>
                          <a:latin typeface="微软雅黑"/>
                          <a:cs typeface="微软雅黑"/>
                        </a:rPr>
                        <a:t>-</a:t>
                      </a:r>
                      <a:endParaRPr sz="1000">
                        <a:latin typeface="微软雅黑"/>
                        <a:cs typeface="微软雅黑"/>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515"/>
                        </a:spcBef>
                      </a:pPr>
                      <a:r>
                        <a:rPr sz="1000" spc="-10">
                          <a:solidFill>
                            <a:srgbClr val="585858"/>
                          </a:solidFill>
                          <a:latin typeface="微软雅黑"/>
                          <a:cs typeface="微软雅黑"/>
                        </a:rPr>
                        <a:t>√√</a:t>
                      </a:r>
                      <a:endParaRPr sz="1000">
                        <a:latin typeface="微软雅黑"/>
                        <a:cs typeface="微软雅黑"/>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188721">
                <a:tc gridSpan="2">
                  <a:txBody>
                    <a:bodyPr vert="horz" wrap="square"/>
                    <a:lstStyle/>
                    <a:p>
                      <a:pPr marL="635" algn="ctr">
                        <a:lnSpc>
                          <a:spcPts val="1200"/>
                        </a:lnSpc>
                        <a:spcBef>
                          <a:spcPts val="185"/>
                        </a:spcBef>
                      </a:pPr>
                      <a:r>
                        <a:rPr sz="1000" spc="-5">
                          <a:solidFill>
                            <a:srgbClr val="585858"/>
                          </a:solidFill>
                          <a:latin typeface="微软雅黑"/>
                          <a:cs typeface="微软雅黑"/>
                        </a:rPr>
                        <a:t>数据质量</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hMerge="1">
                  <a:txBody>
                    <a:bodyPr vert="horz" wrap="square"/>
                    <a:lstStyle/>
                    <a:p/>
                  </a:txBody>
                  <a:tcPr marL="0" marR="0" marT="0" marB="0"/>
                </a:tc>
                <a:tc>
                  <a:txBody>
                    <a:bodyPr vert="horz" wrap="square"/>
                    <a:lstStyle/>
                    <a:p>
                      <a:pPr marL="635" algn="ctr">
                        <a:lnSpc>
                          <a:spcPts val="1200"/>
                        </a:lnSpc>
                        <a:spcBef>
                          <a:spcPts val="185"/>
                        </a:spcBef>
                      </a:pPr>
                      <a:r>
                        <a:rPr sz="1000" spc="-1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ts val="12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ts val="12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ts val="12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ts val="12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188849">
                <a:tc gridSpan="2">
                  <a:txBody>
                    <a:bodyPr vert="horz" wrap="square"/>
                    <a:lstStyle/>
                    <a:p>
                      <a:pPr marL="635" algn="ctr">
                        <a:lnSpc>
                          <a:spcPct val="100000"/>
                        </a:lnSpc>
                        <a:spcBef>
                          <a:spcPts val="185"/>
                        </a:spcBef>
                      </a:pPr>
                      <a:r>
                        <a:rPr sz="1000" spc="-5">
                          <a:solidFill>
                            <a:srgbClr val="585858"/>
                          </a:solidFill>
                          <a:latin typeface="微软雅黑"/>
                          <a:cs typeface="微软雅黑"/>
                        </a:rPr>
                        <a:t>数据安全</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hMerge="1">
                  <a:txBody>
                    <a:bodyPr vert="horz" wrap="square"/>
                    <a:lstStyle/>
                    <a:p/>
                  </a:txBody>
                  <a:tcPr marL="0" marR="0" marT="0" marB="0"/>
                </a:tc>
                <a:tc>
                  <a:txBody>
                    <a:bodyPr vert="horz" wrap="square"/>
                    <a:lstStyle/>
                    <a:p>
                      <a:pPr marL="635" algn="ctr">
                        <a:lnSpc>
                          <a:spcPct val="1000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1270" algn="ctr">
                        <a:lnSpc>
                          <a:spcPct val="1000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3175" algn="ctr">
                        <a:lnSpc>
                          <a:spcPct val="100000"/>
                        </a:lnSpc>
                        <a:spcBef>
                          <a:spcPts val="185"/>
                        </a:spcBef>
                      </a:pPr>
                      <a:r>
                        <a:rPr sz="1000" spc="-1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188722">
                <a:tc gridSpan="2">
                  <a:txBody>
                    <a:bodyPr vert="horz" wrap="square"/>
                    <a:lstStyle/>
                    <a:p>
                      <a:pPr marL="635" algn="ctr">
                        <a:lnSpc>
                          <a:spcPts val="1200"/>
                        </a:lnSpc>
                        <a:spcBef>
                          <a:spcPts val="185"/>
                        </a:spcBef>
                      </a:pPr>
                      <a:r>
                        <a:rPr sz="1000" spc="-5">
                          <a:solidFill>
                            <a:srgbClr val="585858"/>
                          </a:solidFill>
                          <a:latin typeface="微软雅黑"/>
                          <a:cs typeface="微软雅黑"/>
                        </a:rPr>
                        <a:t>其他</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hMerge="1">
                  <a:txBody>
                    <a:bodyPr vert="horz" wrap="square"/>
                    <a:lstStyle/>
                    <a:p/>
                  </a:txBody>
                  <a:tcPr marL="0" marR="0" marT="0" marB="0"/>
                </a:tc>
                <a:tc>
                  <a:txBody>
                    <a:bodyPr vert="horz" wrap="square"/>
                    <a:lstStyle/>
                    <a:p>
                      <a:pPr marL="635" algn="ctr">
                        <a:lnSpc>
                          <a:spcPts val="12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ts val="12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ts val="12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ts val="1200"/>
                        </a:lnSpc>
                        <a:spcBef>
                          <a:spcPts val="185"/>
                        </a:spcBef>
                      </a:pPr>
                      <a:r>
                        <a:rPr sz="100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3175" algn="ctr">
                        <a:lnSpc>
                          <a:spcPts val="1200"/>
                        </a:lnSpc>
                        <a:spcBef>
                          <a:spcPts val="185"/>
                        </a:spcBef>
                      </a:pPr>
                      <a:r>
                        <a:rPr sz="1000" spc="-10">
                          <a:solidFill>
                            <a:srgbClr val="585858"/>
                          </a:solidFill>
                          <a:latin typeface="微软雅黑"/>
                          <a:cs typeface="微软雅黑"/>
                        </a:rPr>
                        <a:t>√√</a:t>
                      </a:r>
                      <a:endParaRPr sz="1000">
                        <a:latin typeface="微软雅黑"/>
                        <a:cs typeface="微软雅黑"/>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bl>
          </a:graphicData>
        </a:graphic>
      </p:graphicFrame>
      <p:sp>
        <p:nvSpPr>
          <p:cNvPr id="7" name="object 7"/>
          <p:cNvSpPr txBox="1"/>
          <p:nvPr/>
        </p:nvSpPr>
        <p:spPr>
          <a:xfrm>
            <a:off x="6307835" y="5870447"/>
            <a:ext cx="5404485" cy="654050"/>
          </a:xfrm>
          <a:prstGeom prst="rect">
            <a:avLst/>
          </a:prstGeom>
          <a:solidFill>
            <a:srgbClr val="F1F1F1"/>
          </a:solidFill>
        </p:spPr>
        <p:txBody>
          <a:bodyPr vert="horz" wrap="square" lIns="0" tIns="40640" rIns="0" bIns="0" rtlCol="0">
            <a:spAutoFit/>
          </a:bodyPr>
          <a:lstStyle/>
          <a:p>
            <a:pPr marL="120014" marR="205104" algn="just">
              <a:lnSpc>
                <a:spcPct val="120100"/>
              </a:lnSpc>
              <a:spcBef>
                <a:spcPts val="320"/>
              </a:spcBef>
            </a:pPr>
            <a:r>
              <a:rPr sz="1000" spc="-10">
                <a:solidFill>
                  <a:srgbClr val="585858"/>
                </a:solidFill>
                <a:latin typeface="微软雅黑"/>
                <a:cs typeface="微软雅黑"/>
              </a:rPr>
              <a:t>以上海为例，上海充分发挥政府有</a:t>
            </a:r>
            <a:r>
              <a:rPr sz="1000">
                <a:solidFill>
                  <a:srgbClr val="585858"/>
                </a:solidFill>
                <a:latin typeface="微软雅黑"/>
                <a:cs typeface="微软雅黑"/>
              </a:rPr>
              <a:t>序</a:t>
            </a:r>
            <a:r>
              <a:rPr sz="1000" spc="-10">
                <a:solidFill>
                  <a:srgbClr val="585858"/>
                </a:solidFill>
                <a:latin typeface="微软雅黑"/>
                <a:cs typeface="微软雅黑"/>
              </a:rPr>
              <a:t>引导</a:t>
            </a:r>
            <a:r>
              <a:rPr sz="1000">
                <a:solidFill>
                  <a:srgbClr val="585858"/>
                </a:solidFill>
                <a:latin typeface="微软雅黑"/>
                <a:cs typeface="微软雅黑"/>
              </a:rPr>
              <a:t>和</a:t>
            </a:r>
            <a:r>
              <a:rPr sz="1000" spc="-10">
                <a:solidFill>
                  <a:srgbClr val="585858"/>
                </a:solidFill>
                <a:latin typeface="微软雅黑"/>
                <a:cs typeface="微软雅黑"/>
              </a:rPr>
              <a:t>规范</a:t>
            </a:r>
            <a:r>
              <a:rPr sz="1000">
                <a:solidFill>
                  <a:srgbClr val="585858"/>
                </a:solidFill>
                <a:latin typeface="微软雅黑"/>
                <a:cs typeface="微软雅黑"/>
              </a:rPr>
              <a:t>发</a:t>
            </a:r>
            <a:r>
              <a:rPr sz="1000" spc="-10">
                <a:solidFill>
                  <a:srgbClr val="585858"/>
                </a:solidFill>
                <a:latin typeface="微软雅黑"/>
                <a:cs typeface="微软雅黑"/>
              </a:rPr>
              <a:t>展的</a:t>
            </a:r>
            <a:r>
              <a:rPr sz="1000">
                <a:solidFill>
                  <a:srgbClr val="585858"/>
                </a:solidFill>
                <a:latin typeface="微软雅黑"/>
                <a:cs typeface="微软雅黑"/>
              </a:rPr>
              <a:t>作</a:t>
            </a:r>
            <a:r>
              <a:rPr sz="1000" spc="-10">
                <a:solidFill>
                  <a:srgbClr val="585858"/>
                </a:solidFill>
                <a:latin typeface="微软雅黑"/>
                <a:cs typeface="微软雅黑"/>
              </a:rPr>
              <a:t>用，</a:t>
            </a:r>
            <a:r>
              <a:rPr sz="1000">
                <a:solidFill>
                  <a:srgbClr val="585858"/>
                </a:solidFill>
                <a:latin typeface="微软雅黑"/>
                <a:cs typeface="微软雅黑"/>
              </a:rPr>
              <a:t>明</a:t>
            </a:r>
            <a:r>
              <a:rPr sz="1000" spc="-10">
                <a:solidFill>
                  <a:srgbClr val="585858"/>
                </a:solidFill>
                <a:latin typeface="微软雅黑"/>
                <a:cs typeface="微软雅黑"/>
              </a:rPr>
              <a:t>晰各</a:t>
            </a:r>
            <a:r>
              <a:rPr sz="1000">
                <a:solidFill>
                  <a:srgbClr val="585858"/>
                </a:solidFill>
                <a:latin typeface="微软雅黑"/>
                <a:cs typeface="微软雅黑"/>
              </a:rPr>
              <a:t>方</a:t>
            </a:r>
            <a:r>
              <a:rPr sz="1000" spc="-10">
                <a:solidFill>
                  <a:srgbClr val="585858"/>
                </a:solidFill>
                <a:latin typeface="微软雅黑"/>
                <a:cs typeface="微软雅黑"/>
              </a:rPr>
              <a:t>主体</a:t>
            </a:r>
            <a:r>
              <a:rPr sz="1000">
                <a:solidFill>
                  <a:srgbClr val="585858"/>
                </a:solidFill>
                <a:latin typeface="微软雅黑"/>
                <a:cs typeface="微软雅黑"/>
              </a:rPr>
              <a:t>责</a:t>
            </a:r>
            <a:r>
              <a:rPr sz="1000" spc="-10">
                <a:solidFill>
                  <a:srgbClr val="585858"/>
                </a:solidFill>
                <a:latin typeface="微软雅黑"/>
                <a:cs typeface="微软雅黑"/>
              </a:rPr>
              <a:t>任和</a:t>
            </a:r>
            <a:r>
              <a:rPr sz="1000">
                <a:solidFill>
                  <a:srgbClr val="585858"/>
                </a:solidFill>
                <a:latin typeface="微软雅黑"/>
                <a:cs typeface="微软雅黑"/>
              </a:rPr>
              <a:t>义</a:t>
            </a:r>
            <a:r>
              <a:rPr sz="1000" spc="-10">
                <a:solidFill>
                  <a:srgbClr val="585858"/>
                </a:solidFill>
                <a:latin typeface="微软雅黑"/>
                <a:cs typeface="微软雅黑"/>
              </a:rPr>
              <a:t>务，打 </a:t>
            </a:r>
            <a:r>
              <a:rPr sz="1000" spc="-5">
                <a:solidFill>
                  <a:srgbClr val="585858"/>
                </a:solidFill>
                <a:latin typeface="微软雅黑"/>
                <a:cs typeface="微软雅黑"/>
              </a:rPr>
              <a:t>造安全公平开放的市场监督约束机</a:t>
            </a:r>
            <a:r>
              <a:rPr sz="1000" spc="5">
                <a:solidFill>
                  <a:srgbClr val="585858"/>
                </a:solidFill>
                <a:latin typeface="微软雅黑"/>
                <a:cs typeface="微软雅黑"/>
              </a:rPr>
              <a:t>制</a:t>
            </a:r>
            <a:r>
              <a:rPr sz="1000" spc="-5">
                <a:solidFill>
                  <a:srgbClr val="585858"/>
                </a:solidFill>
                <a:latin typeface="微软雅黑"/>
                <a:cs typeface="微软雅黑"/>
              </a:rPr>
              <a:t>体系</a:t>
            </a:r>
            <a:r>
              <a:rPr sz="1000" spc="5">
                <a:solidFill>
                  <a:srgbClr val="585858"/>
                </a:solidFill>
                <a:latin typeface="微软雅黑"/>
                <a:cs typeface="微软雅黑"/>
              </a:rPr>
              <a:t>，</a:t>
            </a:r>
            <a:r>
              <a:rPr sz="1000" spc="-5">
                <a:solidFill>
                  <a:srgbClr val="585858"/>
                </a:solidFill>
                <a:latin typeface="微软雅黑"/>
                <a:cs typeface="微软雅黑"/>
              </a:rPr>
              <a:t>初步</a:t>
            </a:r>
            <a:r>
              <a:rPr sz="1000" spc="5">
                <a:solidFill>
                  <a:srgbClr val="585858"/>
                </a:solidFill>
                <a:latin typeface="微软雅黑"/>
                <a:cs typeface="微软雅黑"/>
              </a:rPr>
              <a:t>形</a:t>
            </a:r>
            <a:r>
              <a:rPr sz="1000" spc="-5">
                <a:solidFill>
                  <a:srgbClr val="585858"/>
                </a:solidFill>
                <a:latin typeface="微软雅黑"/>
                <a:cs typeface="微软雅黑"/>
              </a:rPr>
              <a:t>成了</a:t>
            </a:r>
            <a:r>
              <a:rPr sz="1000" spc="5">
                <a:solidFill>
                  <a:srgbClr val="585858"/>
                </a:solidFill>
                <a:latin typeface="微软雅黑"/>
                <a:cs typeface="微软雅黑"/>
              </a:rPr>
              <a:t>有</a:t>
            </a:r>
            <a:r>
              <a:rPr sz="1000" spc="-5">
                <a:solidFill>
                  <a:srgbClr val="585858"/>
                </a:solidFill>
                <a:latin typeface="微软雅黑"/>
                <a:cs typeface="微软雅黑"/>
              </a:rPr>
              <a:t>效市</a:t>
            </a:r>
            <a:r>
              <a:rPr sz="1000" spc="5">
                <a:solidFill>
                  <a:srgbClr val="585858"/>
                </a:solidFill>
                <a:latin typeface="微软雅黑"/>
                <a:cs typeface="微软雅黑"/>
              </a:rPr>
              <a:t>场</a:t>
            </a:r>
            <a:r>
              <a:rPr sz="1000" spc="-5">
                <a:solidFill>
                  <a:srgbClr val="585858"/>
                </a:solidFill>
                <a:latin typeface="微软雅黑"/>
                <a:cs typeface="微软雅黑"/>
              </a:rPr>
              <a:t>和有</a:t>
            </a:r>
            <a:r>
              <a:rPr sz="1000" spc="5">
                <a:solidFill>
                  <a:srgbClr val="585858"/>
                </a:solidFill>
                <a:latin typeface="微软雅黑"/>
                <a:cs typeface="微软雅黑"/>
              </a:rPr>
              <a:t>为</a:t>
            </a:r>
            <a:r>
              <a:rPr sz="1000" spc="-5">
                <a:solidFill>
                  <a:srgbClr val="585858"/>
                </a:solidFill>
                <a:latin typeface="微软雅黑"/>
                <a:cs typeface="微软雅黑"/>
              </a:rPr>
              <a:t>政府</a:t>
            </a:r>
            <a:r>
              <a:rPr sz="1000" spc="5">
                <a:solidFill>
                  <a:srgbClr val="585858"/>
                </a:solidFill>
                <a:latin typeface="微软雅黑"/>
                <a:cs typeface="微软雅黑"/>
              </a:rPr>
              <a:t>相</a:t>
            </a:r>
            <a:r>
              <a:rPr sz="1000" spc="-5">
                <a:solidFill>
                  <a:srgbClr val="585858"/>
                </a:solidFill>
                <a:latin typeface="微软雅黑"/>
                <a:cs typeface="微软雅黑"/>
              </a:rPr>
              <a:t>结合</a:t>
            </a:r>
            <a:r>
              <a:rPr sz="1000" spc="5">
                <a:solidFill>
                  <a:srgbClr val="585858"/>
                </a:solidFill>
                <a:latin typeface="微软雅黑"/>
                <a:cs typeface="微软雅黑"/>
              </a:rPr>
              <a:t>的</a:t>
            </a:r>
            <a:r>
              <a:rPr sz="1000" spc="-5">
                <a:solidFill>
                  <a:srgbClr val="585858"/>
                </a:solidFill>
                <a:latin typeface="微软雅黑"/>
                <a:cs typeface="微软雅黑"/>
              </a:rPr>
              <a:t>数据要 素治理格局。</a:t>
            </a:r>
            <a:endParaRPr sz="1000">
              <a:latin typeface="微软雅黑"/>
              <a:cs typeface="微软雅黑"/>
            </a:endParaRPr>
          </a:p>
        </p:txBody>
      </p:sp>
      <p:sp>
        <p:nvSpPr>
          <p:cNvPr id="8" name="object 8"/>
          <p:cNvSpPr txBox="1"/>
          <p:nvPr/>
        </p:nvSpPr>
        <p:spPr>
          <a:xfrm>
            <a:off x="6415532" y="5551119"/>
            <a:ext cx="459930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注</a:t>
            </a:r>
            <a:r>
              <a:rPr sz="1000" spc="-10">
                <a:solidFill>
                  <a:srgbClr val="585858"/>
                </a:solidFill>
                <a:latin typeface="微软雅黑"/>
                <a:cs typeface="微软雅黑"/>
              </a:rPr>
              <a:t>:√√</a:t>
            </a:r>
            <a:r>
              <a:rPr sz="1000" spc="-5">
                <a:solidFill>
                  <a:srgbClr val="585858"/>
                </a:solidFill>
                <a:latin typeface="微软雅黑"/>
                <a:cs typeface="微软雅黑"/>
              </a:rPr>
              <a:t>代表其为核心全力和责任方。</a:t>
            </a:r>
            <a:r>
              <a:rPr sz="1000" spc="25">
                <a:solidFill>
                  <a:srgbClr val="585858"/>
                </a:solidFill>
                <a:latin typeface="微软雅黑"/>
                <a:cs typeface="微软雅黑"/>
              </a:rPr>
              <a:t> </a:t>
            </a:r>
            <a:r>
              <a:rPr sz="1000" spc="-10">
                <a:solidFill>
                  <a:srgbClr val="585858"/>
                </a:solidFill>
                <a:latin typeface="微软雅黑"/>
                <a:cs typeface="微软雅黑"/>
              </a:rPr>
              <a:t>√</a:t>
            </a:r>
            <a:r>
              <a:rPr sz="1000" spc="-5">
                <a:solidFill>
                  <a:srgbClr val="585858"/>
                </a:solidFill>
                <a:latin typeface="微软雅黑"/>
                <a:cs typeface="微软雅黑"/>
              </a:rPr>
              <a:t>代表其为主要参与方，-代表</a:t>
            </a:r>
            <a:r>
              <a:rPr sz="1000" spc="5">
                <a:solidFill>
                  <a:srgbClr val="585858"/>
                </a:solidFill>
                <a:latin typeface="微软雅黑"/>
                <a:cs typeface="微软雅黑"/>
              </a:rPr>
              <a:t>几</a:t>
            </a:r>
            <a:r>
              <a:rPr sz="1000" spc="-5">
                <a:solidFill>
                  <a:srgbClr val="585858"/>
                </a:solidFill>
                <a:latin typeface="微软雅黑"/>
                <a:cs typeface="微软雅黑"/>
              </a:rPr>
              <a:t>乎没</a:t>
            </a:r>
            <a:r>
              <a:rPr sz="1000" spc="5">
                <a:solidFill>
                  <a:srgbClr val="585858"/>
                </a:solidFill>
                <a:latin typeface="微软雅黑"/>
                <a:cs typeface="微软雅黑"/>
              </a:rPr>
              <a:t>有</a:t>
            </a:r>
            <a:r>
              <a:rPr sz="1000" spc="-5">
                <a:solidFill>
                  <a:srgbClr val="585858"/>
                </a:solidFill>
                <a:latin typeface="微软雅黑"/>
                <a:cs typeface="微软雅黑"/>
              </a:rPr>
              <a:t>关联。</a:t>
            </a:r>
            <a:endParaRPr sz="1000">
              <a:latin typeface="微软雅黑"/>
              <a:cs typeface="微软雅黑"/>
            </a:endParaRPr>
          </a:p>
        </p:txBody>
      </p:sp>
      <p:sp>
        <p:nvSpPr>
          <p:cNvPr id="9" name="object 9"/>
          <p:cNvSpPr txBox="1"/>
          <p:nvPr/>
        </p:nvSpPr>
        <p:spPr>
          <a:xfrm>
            <a:off x="1450975" y="2212085"/>
            <a:ext cx="2921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亿欧智库：我国部分省级数据管理部门情况</a:t>
            </a:r>
            <a:endParaRPr sz="1200">
              <a:latin typeface="微软雅黑"/>
              <a:cs typeface="微软雅黑"/>
            </a:endParaRPr>
          </a:p>
        </p:txBody>
      </p:sp>
      <p:sp>
        <p:nvSpPr>
          <p:cNvPr id="10" name="object 10"/>
          <p:cNvSpPr txBox="1"/>
          <p:nvPr/>
        </p:nvSpPr>
        <p:spPr>
          <a:xfrm>
            <a:off x="7819135" y="2212085"/>
            <a:ext cx="27686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亿欧智库：上海市公共数据开放服务案例</a:t>
            </a:r>
            <a:endParaRPr sz="1200">
              <a:latin typeface="微软雅黑"/>
              <a:cs typeface="微软雅黑"/>
            </a:endParaRPr>
          </a:p>
        </p:txBody>
      </p:sp>
      <p:sp>
        <p:nvSpPr>
          <p:cNvPr id="11" name="object 11"/>
          <p:cNvSpPr txBox="1"/>
          <p:nvPr/>
        </p:nvSpPr>
        <p:spPr>
          <a:xfrm>
            <a:off x="11782806" y="6559702"/>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13</a:t>
            </a:r>
            <a:endParaRPr sz="9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80415" y="1729739"/>
            <a:ext cx="11599545" cy="3611879"/>
          </a:xfrm>
          <a:custGeom>
            <a:rect l="l" t="t" r="r" b="b"/>
            <a:pathLst>
              <a:path w="11599545" h="3611879">
                <a:moveTo>
                  <a:pt x="0" y="3611879"/>
                </a:moveTo>
                <a:lnTo>
                  <a:pt x="11599164" y="3611879"/>
                </a:lnTo>
                <a:lnTo>
                  <a:pt x="11599164" y="0"/>
                </a:lnTo>
                <a:lnTo>
                  <a:pt x="0" y="0"/>
                </a:lnTo>
                <a:lnTo>
                  <a:pt x="0" y="3611879"/>
                </a:lnTo>
                <a:close/>
              </a:path>
            </a:pathLst>
          </a:custGeom>
          <a:solidFill>
            <a:srgbClr val="F6F6F7">
              <a:alpha val="10195"/>
            </a:srgbClr>
          </a:solidFill>
        </p:spPr>
        <p:txBody>
          <a:bodyPr wrap="square" lIns="0" tIns="0" rIns="0" bIns="0" rtlCol="0"/>
          <a:lstStyle/>
          <a:p/>
        </p:txBody>
      </p:sp>
      <p:sp>
        <p:nvSpPr>
          <p:cNvPr id="3" name="object 3"/>
          <p:cNvSpPr/>
          <p:nvPr/>
        </p:nvSpPr>
        <p:spPr>
          <a:xfrm>
            <a:off x="280415" y="1729739"/>
            <a:ext cx="11599545" cy="3611879"/>
          </a:xfrm>
          <a:custGeom>
            <a:rect l="l" t="t" r="r" b="b"/>
            <a:pathLst>
              <a:path w="11599545" h="3611879">
                <a:moveTo>
                  <a:pt x="0" y="3611879"/>
                </a:moveTo>
                <a:lnTo>
                  <a:pt x="11599164" y="3611879"/>
                </a:lnTo>
                <a:lnTo>
                  <a:pt x="11599164" y="0"/>
                </a:lnTo>
                <a:lnTo>
                  <a:pt x="0" y="0"/>
                </a:lnTo>
                <a:lnTo>
                  <a:pt x="0" y="3611879"/>
                </a:lnTo>
                <a:close/>
              </a:path>
            </a:pathLst>
          </a:custGeom>
          <a:ln w="12700">
            <a:solidFill>
              <a:srgbClr val="1D9ED2"/>
            </a:solidFill>
            <a:prstDash val="lgDash"/>
          </a:ln>
        </p:spPr>
        <p:txBody>
          <a:bodyPr wrap="square" lIns="0" tIns="0" rIns="0" bIns="0" rtlCol="0"/>
          <a:lstStyle/>
          <a:p/>
        </p:txBody>
      </p:sp>
      <p:sp>
        <p:nvSpPr>
          <p:cNvPr id="4" name="object 4"/>
          <p:cNvSpPr txBox="1"/>
          <p:nvPr/>
        </p:nvSpPr>
        <p:spPr>
          <a:xfrm>
            <a:off x="1435353" y="2633598"/>
            <a:ext cx="1163955" cy="882650"/>
          </a:xfrm>
          <a:prstGeom prst="rect">
            <a:avLst/>
          </a:prstGeom>
        </p:spPr>
        <p:txBody>
          <a:bodyPr vert="horz" wrap="square" lIns="0" tIns="12065" rIns="0" bIns="0" rtlCol="0">
            <a:spAutoFit/>
          </a:bodyPr>
          <a:lstStyle/>
          <a:p>
            <a:pPr marL="12700" marR="131445">
              <a:lnSpc>
                <a:spcPct val="100000"/>
              </a:lnSpc>
              <a:spcBef>
                <a:spcPts val="95"/>
              </a:spcBef>
            </a:pPr>
            <a:r>
              <a:rPr sz="1000" spc="-5">
                <a:solidFill>
                  <a:srgbClr val="4F5256"/>
                </a:solidFill>
                <a:latin typeface="微软雅黑"/>
                <a:cs typeface="微软雅黑"/>
              </a:rPr>
              <a:t>河北京津冀大数据 交易中心</a:t>
            </a:r>
            <a:endParaRPr sz="1000">
              <a:latin typeface="微软雅黑"/>
              <a:cs typeface="微软雅黑"/>
            </a:endParaRPr>
          </a:p>
          <a:p>
            <a:pPr marL="12700" marR="257810">
              <a:lnSpc>
                <a:spcPct val="100000"/>
              </a:lnSpc>
              <a:spcBef>
                <a:spcPts val="75"/>
              </a:spcBef>
            </a:pPr>
            <a:r>
              <a:rPr sz="1000" spc="-5">
                <a:solidFill>
                  <a:srgbClr val="4F5256"/>
                </a:solidFill>
                <a:latin typeface="微软雅黑"/>
                <a:cs typeface="微软雅黑"/>
              </a:rPr>
              <a:t>华东江苏大数据 交易平台</a:t>
            </a:r>
            <a:endParaRPr sz="1000">
              <a:latin typeface="微软雅黑"/>
              <a:cs typeface="微软雅黑"/>
            </a:endParaRPr>
          </a:p>
          <a:p>
            <a:pPr marL="12700">
              <a:lnSpc>
                <a:spcPct val="100000"/>
              </a:lnSpc>
              <a:spcBef>
                <a:spcPts val="675"/>
              </a:spcBef>
            </a:pPr>
            <a:r>
              <a:rPr sz="1000" spc="-5">
                <a:solidFill>
                  <a:srgbClr val="4F5256"/>
                </a:solidFill>
                <a:latin typeface="微软雅黑"/>
                <a:cs typeface="微软雅黑"/>
              </a:rPr>
              <a:t>华中大数据交易平台</a:t>
            </a:r>
            <a:endParaRPr sz="1000">
              <a:latin typeface="微软雅黑"/>
              <a:cs typeface="微软雅黑"/>
            </a:endParaRPr>
          </a:p>
        </p:txBody>
      </p:sp>
      <p:sp>
        <p:nvSpPr>
          <p:cNvPr id="5" name="object 5"/>
          <p:cNvSpPr txBox="1"/>
          <p:nvPr/>
        </p:nvSpPr>
        <p:spPr>
          <a:xfrm>
            <a:off x="2906648" y="2627782"/>
            <a:ext cx="1163955" cy="964565"/>
          </a:xfrm>
          <a:prstGeom prst="rect">
            <a:avLst/>
          </a:prstGeom>
        </p:spPr>
        <p:txBody>
          <a:bodyPr vert="horz" wrap="square" lIns="0" tIns="93980" rIns="0" bIns="0" rtlCol="0">
            <a:spAutoFit/>
          </a:bodyPr>
          <a:lstStyle/>
          <a:p>
            <a:pPr marL="12700">
              <a:lnSpc>
                <a:spcPct val="100000"/>
              </a:lnSpc>
              <a:spcBef>
                <a:spcPts val="740"/>
              </a:spcBef>
            </a:pPr>
            <a:r>
              <a:rPr sz="1000" spc="-5">
                <a:solidFill>
                  <a:srgbClr val="4F5256"/>
                </a:solidFill>
                <a:latin typeface="微软雅黑"/>
                <a:cs typeface="微软雅黑"/>
              </a:rPr>
              <a:t>亚欧大数据交易中心</a:t>
            </a:r>
            <a:endParaRPr sz="1000">
              <a:latin typeface="微软雅黑"/>
              <a:cs typeface="微软雅黑"/>
            </a:endParaRPr>
          </a:p>
          <a:p>
            <a:pPr marL="12700" marR="131445">
              <a:lnSpc>
                <a:spcPct val="100000"/>
              </a:lnSpc>
              <a:spcBef>
                <a:spcPts val="640"/>
              </a:spcBef>
            </a:pPr>
            <a:r>
              <a:rPr sz="1000" spc="-5">
                <a:solidFill>
                  <a:srgbClr val="4F5256"/>
                </a:solidFill>
                <a:latin typeface="微软雅黑"/>
                <a:cs typeface="微软雅黑"/>
              </a:rPr>
              <a:t>丝路辉煌大户数据 交易中心</a:t>
            </a:r>
            <a:endParaRPr sz="1000">
              <a:latin typeface="微软雅黑"/>
              <a:cs typeface="微软雅黑"/>
            </a:endParaRPr>
          </a:p>
          <a:p>
            <a:pPr marL="12700" marR="257810">
              <a:lnSpc>
                <a:spcPct val="100000"/>
              </a:lnSpc>
              <a:spcBef>
                <a:spcPts val="110"/>
              </a:spcBef>
            </a:pPr>
            <a:r>
              <a:rPr sz="1000" spc="-5">
                <a:solidFill>
                  <a:srgbClr val="4F5256"/>
                </a:solidFill>
                <a:latin typeface="微软雅黑"/>
                <a:cs typeface="微软雅黑"/>
              </a:rPr>
              <a:t>深圳南方大数据 交易中心</a:t>
            </a:r>
            <a:endParaRPr sz="1000">
              <a:latin typeface="微软雅黑"/>
              <a:cs typeface="微软雅黑"/>
            </a:endParaRPr>
          </a:p>
        </p:txBody>
      </p:sp>
      <p:sp>
        <p:nvSpPr>
          <p:cNvPr id="6" name="object 6"/>
          <p:cNvSpPr txBox="1"/>
          <p:nvPr/>
        </p:nvSpPr>
        <p:spPr>
          <a:xfrm>
            <a:off x="4256278" y="3338576"/>
            <a:ext cx="141732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河南平原大数据交易中心</a:t>
            </a:r>
            <a:endParaRPr sz="1000">
              <a:latin typeface="微软雅黑"/>
              <a:cs typeface="微软雅黑"/>
            </a:endParaRPr>
          </a:p>
        </p:txBody>
      </p:sp>
      <p:sp>
        <p:nvSpPr>
          <p:cNvPr id="7" name="object 7"/>
          <p:cNvSpPr txBox="1"/>
          <p:nvPr/>
        </p:nvSpPr>
        <p:spPr>
          <a:xfrm>
            <a:off x="309778" y="3576954"/>
            <a:ext cx="657860" cy="330200"/>
          </a:xfrm>
          <a:prstGeom prst="rect">
            <a:avLst/>
          </a:prstGeom>
        </p:spPr>
        <p:txBody>
          <a:bodyPr vert="horz" wrap="square" lIns="0" tIns="12065" rIns="0" bIns="0" rtlCol="0">
            <a:spAutoFit/>
          </a:bodyPr>
          <a:lstStyle/>
          <a:p>
            <a:pPr marL="12700" marR="5080">
              <a:lnSpc>
                <a:spcPct val="100000"/>
              </a:lnSpc>
              <a:spcBef>
                <a:spcPts val="95"/>
              </a:spcBef>
            </a:pPr>
            <a:r>
              <a:rPr sz="1000" spc="-5">
                <a:solidFill>
                  <a:srgbClr val="4F5256"/>
                </a:solidFill>
                <a:latin typeface="微软雅黑"/>
                <a:cs typeface="微软雅黑"/>
              </a:rPr>
              <a:t>中关村数海 大数据</a:t>
            </a:r>
            <a:endParaRPr sz="1000">
              <a:latin typeface="微软雅黑"/>
              <a:cs typeface="微软雅黑"/>
            </a:endParaRPr>
          </a:p>
        </p:txBody>
      </p:sp>
      <p:sp>
        <p:nvSpPr>
          <p:cNvPr id="8" name="object 8"/>
          <p:cNvSpPr txBox="1"/>
          <p:nvPr/>
        </p:nvSpPr>
        <p:spPr>
          <a:xfrm>
            <a:off x="1435353" y="3729354"/>
            <a:ext cx="116395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重庆大数据交易市场</a:t>
            </a:r>
            <a:endParaRPr sz="1000">
              <a:latin typeface="微软雅黑"/>
              <a:cs typeface="微软雅黑"/>
            </a:endParaRPr>
          </a:p>
        </p:txBody>
      </p:sp>
      <p:sp>
        <p:nvSpPr>
          <p:cNvPr id="9" name="object 9"/>
          <p:cNvSpPr txBox="1"/>
          <p:nvPr/>
        </p:nvSpPr>
        <p:spPr>
          <a:xfrm>
            <a:off x="2906648" y="3729354"/>
            <a:ext cx="116395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浙江大数据交易中心</a:t>
            </a:r>
            <a:endParaRPr sz="1000">
              <a:latin typeface="微软雅黑"/>
              <a:cs typeface="微软雅黑"/>
            </a:endParaRPr>
          </a:p>
        </p:txBody>
      </p:sp>
      <p:sp>
        <p:nvSpPr>
          <p:cNvPr id="10" name="object 10"/>
          <p:cNvSpPr txBox="1"/>
          <p:nvPr/>
        </p:nvSpPr>
        <p:spPr>
          <a:xfrm>
            <a:off x="4256278" y="3729354"/>
            <a:ext cx="15436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山东省先行大数据交易中心</a:t>
            </a:r>
            <a:endParaRPr sz="1000">
              <a:latin typeface="微软雅黑"/>
              <a:cs typeface="微软雅黑"/>
            </a:endParaRPr>
          </a:p>
        </p:txBody>
      </p:sp>
      <p:sp>
        <p:nvSpPr>
          <p:cNvPr id="11" name="object 11"/>
          <p:cNvSpPr txBox="1"/>
          <p:nvPr/>
        </p:nvSpPr>
        <p:spPr>
          <a:xfrm>
            <a:off x="309778" y="4207255"/>
            <a:ext cx="784860" cy="330200"/>
          </a:xfrm>
          <a:prstGeom prst="rect">
            <a:avLst/>
          </a:prstGeom>
        </p:spPr>
        <p:txBody>
          <a:bodyPr vert="horz" wrap="square" lIns="0" tIns="12065" rIns="0" bIns="0" rtlCol="0">
            <a:spAutoFit/>
          </a:bodyPr>
          <a:lstStyle/>
          <a:p>
            <a:pPr marL="12700" marR="5080">
              <a:lnSpc>
                <a:spcPct val="100000"/>
              </a:lnSpc>
              <a:spcBef>
                <a:spcPts val="95"/>
              </a:spcBef>
            </a:pPr>
            <a:r>
              <a:rPr sz="1000" spc="-5">
                <a:solidFill>
                  <a:srgbClr val="4F5256"/>
                </a:solidFill>
                <a:latin typeface="微软雅黑"/>
                <a:cs typeface="微软雅黑"/>
              </a:rPr>
              <a:t>北京大数据 交局服务平台</a:t>
            </a:r>
            <a:endParaRPr sz="1000">
              <a:latin typeface="微软雅黑"/>
              <a:cs typeface="微软雅黑"/>
            </a:endParaRPr>
          </a:p>
        </p:txBody>
      </p:sp>
      <p:sp>
        <p:nvSpPr>
          <p:cNvPr id="12" name="object 12"/>
          <p:cNvSpPr txBox="1"/>
          <p:nvPr/>
        </p:nvSpPr>
        <p:spPr>
          <a:xfrm>
            <a:off x="1435353" y="4044441"/>
            <a:ext cx="4490720" cy="492759"/>
          </a:xfrm>
          <a:prstGeom prst="rect">
            <a:avLst/>
          </a:prstGeom>
        </p:spPr>
        <p:txBody>
          <a:bodyPr vert="horz" wrap="square" lIns="0" tIns="12065" rIns="0" bIns="0" rtlCol="0">
            <a:spAutoFit/>
          </a:bodyPr>
          <a:lstStyle/>
          <a:p>
            <a:pPr marL="12700">
              <a:lnSpc>
                <a:spcPct val="100000"/>
              </a:lnSpc>
              <a:spcBef>
                <a:spcPts val="95"/>
              </a:spcBef>
              <a:tabLst>
                <a:tab pos="1483360"/>
                <a:tab pos="2833370"/>
              </a:tabLst>
            </a:pPr>
            <a:r>
              <a:rPr sz="1000" spc="-5">
                <a:solidFill>
                  <a:srgbClr val="4F5256"/>
                </a:solidFill>
                <a:latin typeface="微软雅黑"/>
                <a:cs typeface="微软雅黑"/>
              </a:rPr>
              <a:t>西咸新区大数据交易所	钱塘大数据交易中心	山东省新动能大数据交易中心</a:t>
            </a:r>
            <a:endParaRPr sz="1000">
              <a:latin typeface="微软雅黑"/>
              <a:cs typeface="微软雅黑"/>
            </a:endParaRPr>
          </a:p>
          <a:p>
            <a:pPr>
              <a:lnSpc>
                <a:spcPct val="100000"/>
              </a:lnSpc>
              <a:spcBef>
                <a:spcPts val="80"/>
              </a:spcBef>
            </a:pPr>
            <a:endParaRPr sz="650">
              <a:latin typeface="微软雅黑"/>
              <a:cs typeface="微软雅黑"/>
            </a:endParaRPr>
          </a:p>
          <a:p>
            <a:pPr marL="12700">
              <a:lnSpc>
                <a:spcPct val="100000"/>
              </a:lnSpc>
              <a:spcBef>
                <a:spcPts val="5"/>
              </a:spcBef>
            </a:pPr>
            <a:r>
              <a:rPr sz="1000" spc="-5">
                <a:solidFill>
                  <a:srgbClr val="4F5256"/>
                </a:solidFill>
                <a:latin typeface="微软雅黑"/>
                <a:cs typeface="微软雅黑"/>
              </a:rPr>
              <a:t>武汉东湖大数据交易中心</a:t>
            </a:r>
            <a:r>
              <a:rPr sz="1000" spc="35">
                <a:solidFill>
                  <a:srgbClr val="4F5256"/>
                </a:solidFill>
                <a:latin typeface="微软雅黑"/>
                <a:cs typeface="微软雅黑"/>
              </a:rPr>
              <a:t> </a:t>
            </a:r>
            <a:r>
              <a:rPr sz="1000" spc="-5">
                <a:solidFill>
                  <a:srgbClr val="4F5256"/>
                </a:solidFill>
                <a:latin typeface="微软雅黑"/>
                <a:cs typeface="微软雅黑"/>
              </a:rPr>
              <a:t>广州数据交易平台</a:t>
            </a:r>
            <a:endParaRPr sz="1000">
              <a:latin typeface="微软雅黑"/>
              <a:cs typeface="微软雅黑"/>
            </a:endParaRPr>
          </a:p>
        </p:txBody>
      </p:sp>
      <p:sp>
        <p:nvSpPr>
          <p:cNvPr id="13" name="object 13"/>
          <p:cNvSpPr txBox="1"/>
          <p:nvPr/>
        </p:nvSpPr>
        <p:spPr>
          <a:xfrm>
            <a:off x="4256278" y="4359655"/>
            <a:ext cx="116395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潍坊大数据交易中心</a:t>
            </a:r>
            <a:endParaRPr sz="1000">
              <a:latin typeface="微软雅黑"/>
              <a:cs typeface="微软雅黑"/>
            </a:endParaRPr>
          </a:p>
        </p:txBody>
      </p:sp>
      <p:sp>
        <p:nvSpPr>
          <p:cNvPr id="14" name="object 14"/>
          <p:cNvSpPr txBox="1"/>
          <p:nvPr/>
        </p:nvSpPr>
        <p:spPr>
          <a:xfrm>
            <a:off x="1435353" y="4674870"/>
            <a:ext cx="250888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武汉长江大数据交易中心</a:t>
            </a:r>
            <a:r>
              <a:rPr sz="1000" spc="260">
                <a:solidFill>
                  <a:srgbClr val="4F5256"/>
                </a:solidFill>
                <a:latin typeface="微软雅黑"/>
                <a:cs typeface="微软雅黑"/>
              </a:rPr>
              <a:t> </a:t>
            </a:r>
            <a:r>
              <a:rPr sz="1000" spc="-5">
                <a:solidFill>
                  <a:srgbClr val="4F5256"/>
                </a:solidFill>
                <a:latin typeface="微软雅黑"/>
                <a:cs typeface="微软雅黑"/>
              </a:rPr>
              <a:t>上海数据交易中心</a:t>
            </a:r>
            <a:endParaRPr sz="1000">
              <a:latin typeface="微软雅黑"/>
              <a:cs typeface="微软雅黑"/>
            </a:endParaRPr>
          </a:p>
        </p:txBody>
      </p:sp>
      <p:sp>
        <p:nvSpPr>
          <p:cNvPr id="15" name="object 15"/>
          <p:cNvSpPr txBox="1"/>
          <p:nvPr/>
        </p:nvSpPr>
        <p:spPr>
          <a:xfrm>
            <a:off x="309778" y="4837557"/>
            <a:ext cx="1037590" cy="461645"/>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香港大数据交易所</a:t>
            </a:r>
            <a:endParaRPr sz="1000">
              <a:latin typeface="微软雅黑"/>
              <a:cs typeface="微软雅黑"/>
            </a:endParaRPr>
          </a:p>
          <a:p>
            <a:pPr marL="409575">
              <a:lnSpc>
                <a:spcPct val="100000"/>
              </a:lnSpc>
              <a:spcBef>
                <a:spcPts val="1035"/>
              </a:spcBef>
            </a:pPr>
            <a:r>
              <a:rPr sz="1000" b="1" spc="-10">
                <a:solidFill>
                  <a:srgbClr val="4F5256"/>
                </a:solidFill>
                <a:latin typeface="微软雅黑"/>
                <a:cs typeface="微软雅黑"/>
              </a:rPr>
              <a:t>2014</a:t>
            </a:r>
            <a:endParaRPr sz="1000">
              <a:latin typeface="微软雅黑"/>
              <a:cs typeface="微软雅黑"/>
            </a:endParaRPr>
          </a:p>
        </p:txBody>
      </p:sp>
      <p:sp>
        <p:nvSpPr>
          <p:cNvPr id="16" name="object 16"/>
          <p:cNvSpPr txBox="1"/>
          <p:nvPr/>
        </p:nvSpPr>
        <p:spPr>
          <a:xfrm>
            <a:off x="1435353" y="4837557"/>
            <a:ext cx="1037590" cy="461645"/>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贵阳大数据交易所</a:t>
            </a:r>
            <a:endParaRPr sz="1000">
              <a:latin typeface="微软雅黑"/>
              <a:cs typeface="微软雅黑"/>
            </a:endParaRPr>
          </a:p>
          <a:p>
            <a:pPr marL="582930">
              <a:lnSpc>
                <a:spcPct val="100000"/>
              </a:lnSpc>
              <a:spcBef>
                <a:spcPts val="1035"/>
              </a:spcBef>
            </a:pPr>
            <a:r>
              <a:rPr sz="1000" b="1" spc="-10">
                <a:solidFill>
                  <a:srgbClr val="4F5256"/>
                </a:solidFill>
                <a:latin typeface="微软雅黑"/>
                <a:cs typeface="微软雅黑"/>
              </a:rPr>
              <a:t>2015</a:t>
            </a:r>
            <a:endParaRPr sz="1000">
              <a:latin typeface="微软雅黑"/>
              <a:cs typeface="微软雅黑"/>
            </a:endParaRPr>
          </a:p>
        </p:txBody>
      </p:sp>
      <p:sp>
        <p:nvSpPr>
          <p:cNvPr id="17" name="object 17"/>
          <p:cNvSpPr txBox="1"/>
          <p:nvPr/>
        </p:nvSpPr>
        <p:spPr>
          <a:xfrm>
            <a:off x="2906648" y="4837557"/>
            <a:ext cx="1163955" cy="461645"/>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哈尔滨数据交易中心</a:t>
            </a:r>
            <a:endParaRPr sz="1000">
              <a:latin typeface="微软雅黑"/>
              <a:cs typeface="微软雅黑"/>
            </a:endParaRPr>
          </a:p>
          <a:p>
            <a:pPr marL="521334">
              <a:lnSpc>
                <a:spcPct val="100000"/>
              </a:lnSpc>
              <a:spcBef>
                <a:spcPts val="1035"/>
              </a:spcBef>
            </a:pPr>
            <a:r>
              <a:rPr sz="1000" b="1" spc="-10">
                <a:solidFill>
                  <a:srgbClr val="4F5256"/>
                </a:solidFill>
                <a:latin typeface="微软雅黑"/>
                <a:cs typeface="微软雅黑"/>
              </a:rPr>
              <a:t>2016</a:t>
            </a:r>
            <a:endParaRPr sz="1000">
              <a:latin typeface="微软雅黑"/>
              <a:cs typeface="微软雅黑"/>
            </a:endParaRPr>
          </a:p>
        </p:txBody>
      </p:sp>
      <p:sp>
        <p:nvSpPr>
          <p:cNvPr id="18" name="object 18"/>
          <p:cNvSpPr txBox="1"/>
          <p:nvPr/>
        </p:nvSpPr>
        <p:spPr>
          <a:xfrm>
            <a:off x="4256278" y="4663973"/>
            <a:ext cx="1163955" cy="635000"/>
          </a:xfrm>
          <a:prstGeom prst="rect">
            <a:avLst/>
          </a:prstGeom>
        </p:spPr>
        <p:txBody>
          <a:bodyPr vert="horz" wrap="square" lIns="0" tIns="22860" rIns="0" bIns="0" rtlCol="0">
            <a:spAutoFit/>
          </a:bodyPr>
          <a:lstStyle/>
          <a:p>
            <a:pPr marL="12700">
              <a:lnSpc>
                <a:spcPct val="100000"/>
              </a:lnSpc>
              <a:spcBef>
                <a:spcPts val="180"/>
              </a:spcBef>
            </a:pPr>
            <a:r>
              <a:rPr sz="1000" spc="-5">
                <a:solidFill>
                  <a:srgbClr val="4F5256"/>
                </a:solidFill>
                <a:latin typeface="微软雅黑"/>
                <a:cs typeface="微软雅黑"/>
              </a:rPr>
              <a:t>青岛大数据交易</a:t>
            </a:r>
            <a:endParaRPr sz="1000">
              <a:latin typeface="微软雅黑"/>
              <a:cs typeface="微软雅黑"/>
            </a:endParaRPr>
          </a:p>
          <a:p>
            <a:pPr marL="12700">
              <a:lnSpc>
                <a:spcPct val="100000"/>
              </a:lnSpc>
              <a:spcBef>
                <a:spcPts val="80"/>
              </a:spcBef>
            </a:pPr>
            <a:r>
              <a:rPr sz="1000" spc="-5">
                <a:solidFill>
                  <a:srgbClr val="4F5256"/>
                </a:solidFill>
                <a:latin typeface="微软雅黑"/>
                <a:cs typeface="微软雅黑"/>
              </a:rPr>
              <a:t>中原大数据交易平台</a:t>
            </a:r>
            <a:endParaRPr sz="1000">
              <a:latin typeface="微软雅黑"/>
              <a:cs typeface="微软雅黑"/>
            </a:endParaRPr>
          </a:p>
          <a:p>
            <a:pPr marL="512445">
              <a:lnSpc>
                <a:spcPct val="100000"/>
              </a:lnSpc>
              <a:spcBef>
                <a:spcPts val="1040"/>
              </a:spcBef>
            </a:pPr>
            <a:r>
              <a:rPr sz="1000" b="1" spc="-10">
                <a:solidFill>
                  <a:srgbClr val="4F5256"/>
                </a:solidFill>
                <a:latin typeface="微软雅黑"/>
                <a:cs typeface="微软雅黑"/>
              </a:rPr>
              <a:t>2017</a:t>
            </a:r>
            <a:endParaRPr sz="1000">
              <a:latin typeface="微软雅黑"/>
              <a:cs typeface="微软雅黑"/>
            </a:endParaRPr>
          </a:p>
        </p:txBody>
      </p:sp>
      <p:sp>
        <p:nvSpPr>
          <p:cNvPr id="19" name="object 19"/>
          <p:cNvSpPr txBox="1"/>
          <p:nvPr/>
        </p:nvSpPr>
        <p:spPr>
          <a:xfrm>
            <a:off x="5587110" y="4665751"/>
            <a:ext cx="784860" cy="633095"/>
          </a:xfrm>
          <a:prstGeom prst="rect">
            <a:avLst/>
          </a:prstGeom>
        </p:spPr>
        <p:txBody>
          <a:bodyPr vert="horz" wrap="square" lIns="0" tIns="12700" rIns="0" bIns="0" rtlCol="0">
            <a:spAutoFit/>
          </a:bodyPr>
          <a:lstStyle/>
          <a:p>
            <a:pPr marL="12700" marR="5080">
              <a:lnSpc>
                <a:spcPct val="106200"/>
              </a:lnSpc>
              <a:spcBef>
                <a:spcPts val="100"/>
              </a:spcBef>
            </a:pPr>
            <a:r>
              <a:rPr sz="1000" spc="-5">
                <a:solidFill>
                  <a:srgbClr val="4F5256"/>
                </a:solidFill>
                <a:latin typeface="微软雅黑"/>
                <a:cs typeface="微软雅黑"/>
              </a:rPr>
              <a:t>东北亚大数据 交易服务中心</a:t>
            </a:r>
            <a:endParaRPr sz="1000">
              <a:latin typeface="微软雅黑"/>
              <a:cs typeface="微软雅黑"/>
            </a:endParaRPr>
          </a:p>
          <a:p>
            <a:pPr marL="356235">
              <a:lnSpc>
                <a:spcPct val="100000"/>
              </a:lnSpc>
              <a:spcBef>
                <a:spcPts val="1035"/>
              </a:spcBef>
            </a:pPr>
            <a:r>
              <a:rPr sz="1000" b="1" spc="-10">
                <a:solidFill>
                  <a:srgbClr val="4F5256"/>
                </a:solidFill>
                <a:latin typeface="微软雅黑"/>
                <a:cs typeface="微软雅黑"/>
              </a:rPr>
              <a:t>2018</a:t>
            </a:r>
            <a:endParaRPr sz="1000">
              <a:latin typeface="微软雅黑"/>
              <a:cs typeface="微软雅黑"/>
            </a:endParaRPr>
          </a:p>
        </p:txBody>
      </p:sp>
      <p:sp>
        <p:nvSpPr>
          <p:cNvPr id="20" name="object 20"/>
          <p:cNvSpPr txBox="1"/>
          <p:nvPr/>
        </p:nvSpPr>
        <p:spPr>
          <a:xfrm>
            <a:off x="262229" y="6544462"/>
            <a:ext cx="19685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来源：中国信息通信研究院，亿欧智库</a:t>
            </a:r>
            <a:endParaRPr sz="900">
              <a:latin typeface="微软雅黑"/>
              <a:cs typeface="微软雅黑"/>
            </a:endParaRPr>
          </a:p>
        </p:txBody>
      </p:sp>
      <p:sp>
        <p:nvSpPr>
          <p:cNvPr id="21" name="object 21"/>
          <p:cNvSpPr txBox="1">
            <a:spLocks noGrp="1"/>
          </p:cNvSpPr>
          <p:nvPr>
            <p:ph type="title"/>
          </p:nvPr>
        </p:nvSpPr>
        <p:spPr>
          <a:xfrm>
            <a:off x="261924" y="171145"/>
            <a:ext cx="9265285" cy="331470"/>
          </a:xfrm>
          <a:prstGeom prst="rect">
            <a:avLst/>
          </a:prstGeom>
        </p:spPr>
        <p:txBody>
          <a:bodyPr vert="horz" wrap="square" lIns="0" tIns="13335" rIns="0" bIns="0" rtlCol="0">
            <a:spAutoFit/>
          </a:bodyPr>
          <a:lstStyle/>
          <a:p>
            <a:pPr marL="12700">
              <a:lnSpc>
                <a:spcPct val="100000"/>
              </a:lnSpc>
              <a:spcBef>
                <a:spcPts val="105"/>
              </a:spcBef>
            </a:pPr>
            <a:r>
              <a:rPr/>
              <a:t>2.2</a:t>
            </a:r>
            <a:r>
              <a:rPr spc="-35"/>
              <a:t> </a:t>
            </a:r>
            <a:r>
              <a:rPr/>
              <a:t>流通交易模式：新型数据</a:t>
            </a:r>
            <a:r>
              <a:rPr spc="-10"/>
              <a:t>交</a:t>
            </a:r>
            <a:r>
              <a:rPr/>
              <a:t>易所</a:t>
            </a:r>
            <a:r>
              <a:rPr spc="-10"/>
              <a:t>拉</a:t>
            </a:r>
            <a:r>
              <a:rPr spc="5"/>
              <a:t>开</a:t>
            </a:r>
            <a:r>
              <a:rPr/>
              <a:t>2.0</a:t>
            </a:r>
            <a:r>
              <a:rPr spc="5"/>
              <a:t>时</a:t>
            </a:r>
            <a:r>
              <a:rPr spc="-15"/>
              <a:t>代</a:t>
            </a:r>
            <a:r>
              <a:rPr spc="5"/>
              <a:t>帷幕</a:t>
            </a:r>
            <a:r>
              <a:rPr spc="-20"/>
              <a:t>，</a:t>
            </a:r>
            <a:r>
              <a:rPr spc="5"/>
              <a:t>向全</a:t>
            </a:r>
            <a:r>
              <a:rPr spc="-20"/>
              <a:t>生</a:t>
            </a:r>
            <a:r>
              <a:rPr spc="5"/>
              <a:t>命周</a:t>
            </a:r>
            <a:r>
              <a:rPr spc="-20"/>
              <a:t>期</a:t>
            </a:r>
            <a:r>
              <a:rPr spc="5"/>
              <a:t>服务</a:t>
            </a:r>
            <a:r>
              <a:rPr spc="-20"/>
              <a:t>平</a:t>
            </a:r>
            <a:r>
              <a:rPr spc="5"/>
              <a:t>台转型</a:t>
            </a:r>
          </a:p>
        </p:txBody>
      </p:sp>
      <p:sp>
        <p:nvSpPr>
          <p:cNvPr id="22" name="object 22"/>
          <p:cNvSpPr txBox="1"/>
          <p:nvPr/>
        </p:nvSpPr>
        <p:spPr>
          <a:xfrm>
            <a:off x="336804" y="5583935"/>
            <a:ext cx="5420995" cy="890269"/>
          </a:xfrm>
          <a:prstGeom prst="rect">
            <a:avLst/>
          </a:prstGeom>
          <a:solidFill>
            <a:srgbClr val="E9E9EA">
              <a:alpha val="39999"/>
            </a:srgbClr>
          </a:solidFill>
        </p:spPr>
        <p:txBody>
          <a:bodyPr vert="horz" wrap="square" lIns="0" tIns="48895" rIns="0" bIns="0" rtlCol="0">
            <a:spAutoFit/>
          </a:bodyPr>
          <a:lstStyle/>
          <a:p>
            <a:pPr marL="91440">
              <a:lnSpc>
                <a:spcPct val="100000"/>
              </a:lnSpc>
              <a:spcBef>
                <a:spcPts val="385"/>
              </a:spcBef>
            </a:pPr>
            <a:r>
              <a:rPr sz="1600" b="1" spc="-5">
                <a:solidFill>
                  <a:srgbClr val="1D9ED2"/>
                </a:solidFill>
                <a:latin typeface="微软雅黑"/>
                <a:cs typeface="微软雅黑"/>
              </a:rPr>
              <a:t>1.0</a:t>
            </a:r>
            <a:r>
              <a:rPr sz="1000" spc="-5">
                <a:solidFill>
                  <a:srgbClr val="585858"/>
                </a:solidFill>
                <a:latin typeface="微软雅黑"/>
                <a:cs typeface="微软雅黑"/>
              </a:rPr>
              <a:t>：2015年，我国</a:t>
            </a:r>
            <a:r>
              <a:rPr sz="1000" spc="-5">
                <a:solidFill>
                  <a:srgbClr val="1D9ED2"/>
                </a:solidFill>
                <a:latin typeface="微软雅黑"/>
                <a:cs typeface="微软雅黑"/>
              </a:rPr>
              <a:t>首家大数据交易所——贵阳</a:t>
            </a:r>
            <a:r>
              <a:rPr sz="1000" spc="5">
                <a:solidFill>
                  <a:srgbClr val="1D9ED2"/>
                </a:solidFill>
                <a:latin typeface="微软雅黑"/>
                <a:cs typeface="微软雅黑"/>
              </a:rPr>
              <a:t>大</a:t>
            </a:r>
            <a:r>
              <a:rPr sz="1000" spc="-5">
                <a:solidFill>
                  <a:srgbClr val="1D9ED2"/>
                </a:solidFill>
                <a:latin typeface="微软雅黑"/>
                <a:cs typeface="微软雅黑"/>
              </a:rPr>
              <a:t>数据</a:t>
            </a:r>
            <a:r>
              <a:rPr sz="1000" spc="5">
                <a:solidFill>
                  <a:srgbClr val="1D9ED2"/>
                </a:solidFill>
                <a:latin typeface="微软雅黑"/>
                <a:cs typeface="微软雅黑"/>
              </a:rPr>
              <a:t>交</a:t>
            </a:r>
            <a:r>
              <a:rPr sz="1000" spc="-5">
                <a:solidFill>
                  <a:srgbClr val="1D9ED2"/>
                </a:solidFill>
                <a:latin typeface="微软雅黑"/>
                <a:cs typeface="微软雅黑"/>
              </a:rPr>
              <a:t>易所</a:t>
            </a:r>
            <a:r>
              <a:rPr sz="1000" spc="5">
                <a:solidFill>
                  <a:srgbClr val="1D9ED2"/>
                </a:solidFill>
                <a:latin typeface="微软雅黑"/>
                <a:cs typeface="微软雅黑"/>
              </a:rPr>
              <a:t>正</a:t>
            </a:r>
            <a:r>
              <a:rPr sz="1000" spc="-5">
                <a:solidFill>
                  <a:srgbClr val="1D9ED2"/>
                </a:solidFill>
                <a:latin typeface="微软雅黑"/>
                <a:cs typeface="微软雅黑"/>
              </a:rPr>
              <a:t>式挂</a:t>
            </a:r>
            <a:r>
              <a:rPr sz="1000" spc="10">
                <a:solidFill>
                  <a:srgbClr val="1D9ED2"/>
                </a:solidFill>
                <a:latin typeface="微软雅黑"/>
                <a:cs typeface="微软雅黑"/>
              </a:rPr>
              <a:t>牌</a:t>
            </a:r>
            <a:r>
              <a:rPr sz="1000" spc="-5">
                <a:solidFill>
                  <a:srgbClr val="585858"/>
                </a:solidFill>
                <a:latin typeface="微软雅黑"/>
                <a:cs typeface="微软雅黑"/>
              </a:rPr>
              <a:t>运营</a:t>
            </a:r>
            <a:r>
              <a:rPr sz="1000" spc="5">
                <a:solidFill>
                  <a:srgbClr val="585858"/>
                </a:solidFill>
                <a:latin typeface="微软雅黑"/>
                <a:cs typeface="微软雅黑"/>
              </a:rPr>
              <a:t>，</a:t>
            </a:r>
            <a:r>
              <a:rPr sz="1000" spc="-5">
                <a:solidFill>
                  <a:srgbClr val="585858"/>
                </a:solidFill>
                <a:latin typeface="微软雅黑"/>
                <a:cs typeface="微软雅黑"/>
              </a:rPr>
              <a:t>标志</a:t>
            </a:r>
            <a:r>
              <a:rPr sz="1000" spc="5">
                <a:solidFill>
                  <a:srgbClr val="585858"/>
                </a:solidFill>
                <a:latin typeface="微软雅黑"/>
                <a:cs typeface="微软雅黑"/>
              </a:rPr>
              <a:t>着</a:t>
            </a:r>
            <a:r>
              <a:rPr sz="1000" spc="-5">
                <a:solidFill>
                  <a:srgbClr val="585858"/>
                </a:solidFill>
                <a:latin typeface="微软雅黑"/>
                <a:cs typeface="微软雅黑"/>
              </a:rPr>
              <a:t>我国场</a:t>
            </a:r>
            <a:endParaRPr sz="1000">
              <a:latin typeface="微软雅黑"/>
              <a:cs typeface="微软雅黑"/>
            </a:endParaRPr>
          </a:p>
          <a:p>
            <a:pPr marL="91440" marR="99060" algn="just">
              <a:lnSpc>
                <a:spcPct val="120100"/>
              </a:lnSpc>
              <a:spcBef>
                <a:spcPts val="95"/>
              </a:spcBef>
            </a:pPr>
            <a:r>
              <a:rPr sz="1000" spc="-10">
                <a:solidFill>
                  <a:srgbClr val="585858"/>
                </a:solidFill>
                <a:latin typeface="微软雅黑"/>
                <a:cs typeface="微软雅黑"/>
              </a:rPr>
              <a:t>内数据交易开始出现，亦拉开了全</a:t>
            </a:r>
            <a:r>
              <a:rPr sz="1000">
                <a:solidFill>
                  <a:srgbClr val="585858"/>
                </a:solidFill>
                <a:latin typeface="微软雅黑"/>
                <a:cs typeface="微软雅黑"/>
              </a:rPr>
              <a:t>国</a:t>
            </a:r>
            <a:r>
              <a:rPr sz="1000" spc="-10">
                <a:solidFill>
                  <a:srgbClr val="585858"/>
                </a:solidFill>
                <a:latin typeface="微软雅黑"/>
                <a:cs typeface="微软雅黑"/>
              </a:rPr>
              <a:t>数据</a:t>
            </a:r>
            <a:r>
              <a:rPr sz="1000">
                <a:solidFill>
                  <a:srgbClr val="585858"/>
                </a:solidFill>
                <a:latin typeface="微软雅黑"/>
                <a:cs typeface="微软雅黑"/>
              </a:rPr>
              <a:t>交</a:t>
            </a:r>
            <a:r>
              <a:rPr sz="1000" spc="-10">
                <a:solidFill>
                  <a:srgbClr val="585858"/>
                </a:solidFill>
                <a:latin typeface="微软雅黑"/>
                <a:cs typeface="微软雅黑"/>
              </a:rPr>
              <a:t>易所</a:t>
            </a:r>
            <a:r>
              <a:rPr sz="1000">
                <a:solidFill>
                  <a:srgbClr val="585858"/>
                </a:solidFill>
                <a:latin typeface="微软雅黑"/>
                <a:cs typeface="微软雅黑"/>
              </a:rPr>
              <a:t>建</a:t>
            </a:r>
            <a:r>
              <a:rPr sz="1000" spc="-10">
                <a:solidFill>
                  <a:srgbClr val="585858"/>
                </a:solidFill>
                <a:latin typeface="微软雅黑"/>
                <a:cs typeface="微软雅黑"/>
              </a:rPr>
              <a:t>设的</a:t>
            </a:r>
            <a:r>
              <a:rPr sz="1000">
                <a:solidFill>
                  <a:srgbClr val="585858"/>
                </a:solidFill>
                <a:latin typeface="微软雅黑"/>
                <a:cs typeface="微软雅黑"/>
              </a:rPr>
              <a:t>第</a:t>
            </a:r>
            <a:r>
              <a:rPr sz="1000" spc="-10">
                <a:solidFill>
                  <a:srgbClr val="585858"/>
                </a:solidFill>
                <a:latin typeface="微软雅黑"/>
                <a:cs typeface="微软雅黑"/>
              </a:rPr>
              <a:t>一波</a:t>
            </a:r>
            <a:r>
              <a:rPr sz="1000">
                <a:solidFill>
                  <a:srgbClr val="585858"/>
                </a:solidFill>
                <a:latin typeface="微软雅黑"/>
                <a:cs typeface="微软雅黑"/>
              </a:rPr>
              <a:t>爆</a:t>
            </a:r>
            <a:r>
              <a:rPr sz="1000" spc="-10">
                <a:solidFill>
                  <a:srgbClr val="585858"/>
                </a:solidFill>
                <a:latin typeface="微软雅黑"/>
                <a:cs typeface="微软雅黑"/>
              </a:rPr>
              <a:t>发期</a:t>
            </a:r>
            <a:r>
              <a:rPr sz="1000">
                <a:solidFill>
                  <a:srgbClr val="585858"/>
                </a:solidFill>
                <a:latin typeface="微软雅黑"/>
                <a:cs typeface="微软雅黑"/>
              </a:rPr>
              <a:t>；</a:t>
            </a:r>
            <a:r>
              <a:rPr sz="1000" spc="-10">
                <a:solidFill>
                  <a:srgbClr val="585858"/>
                </a:solidFill>
                <a:latin typeface="微软雅黑"/>
                <a:cs typeface="微软雅黑"/>
              </a:rPr>
              <a:t>两年</a:t>
            </a:r>
            <a:r>
              <a:rPr sz="1000">
                <a:solidFill>
                  <a:srgbClr val="585858"/>
                </a:solidFill>
                <a:latin typeface="微软雅黑"/>
                <a:cs typeface="微软雅黑"/>
              </a:rPr>
              <a:t>间</a:t>
            </a:r>
            <a:r>
              <a:rPr sz="1000" spc="-10">
                <a:solidFill>
                  <a:srgbClr val="585858"/>
                </a:solidFill>
                <a:latin typeface="微软雅黑"/>
                <a:cs typeface="微软雅黑"/>
              </a:rPr>
              <a:t>各地</a:t>
            </a:r>
            <a:r>
              <a:rPr sz="1000">
                <a:solidFill>
                  <a:srgbClr val="585858"/>
                </a:solidFill>
                <a:latin typeface="微软雅黑"/>
                <a:cs typeface="微软雅黑"/>
              </a:rPr>
              <a:t>有20</a:t>
            </a:r>
            <a:r>
              <a:rPr sz="1000" spc="-10">
                <a:solidFill>
                  <a:srgbClr val="585858"/>
                </a:solidFill>
                <a:latin typeface="微软雅黑"/>
                <a:cs typeface="微软雅黑"/>
              </a:rPr>
              <a:t>家数据 </a:t>
            </a:r>
            <a:r>
              <a:rPr sz="1000" spc="-5">
                <a:solidFill>
                  <a:srgbClr val="585858"/>
                </a:solidFill>
                <a:latin typeface="微软雅黑"/>
                <a:cs typeface="微软雅黑"/>
              </a:rPr>
              <a:t>交易所相继成立，但彼时存在</a:t>
            </a:r>
            <a:r>
              <a:rPr sz="1000" spc="-5">
                <a:solidFill>
                  <a:srgbClr val="1D9ED2"/>
                </a:solidFill>
                <a:latin typeface="微软雅黑"/>
                <a:cs typeface="微软雅黑"/>
              </a:rPr>
              <a:t>场内</a:t>
            </a:r>
            <a:r>
              <a:rPr sz="1000" spc="5">
                <a:solidFill>
                  <a:srgbClr val="1D9ED2"/>
                </a:solidFill>
                <a:latin typeface="微软雅黑"/>
                <a:cs typeface="微软雅黑"/>
              </a:rPr>
              <a:t>交</a:t>
            </a:r>
            <a:r>
              <a:rPr sz="1000" spc="-5">
                <a:solidFill>
                  <a:srgbClr val="1D9ED2"/>
                </a:solidFill>
                <a:latin typeface="微软雅黑"/>
                <a:cs typeface="微软雅黑"/>
              </a:rPr>
              <a:t>易的</a:t>
            </a:r>
            <a:r>
              <a:rPr sz="1000" spc="5">
                <a:solidFill>
                  <a:srgbClr val="1D9ED2"/>
                </a:solidFill>
                <a:latin typeface="微软雅黑"/>
                <a:cs typeface="微软雅黑"/>
              </a:rPr>
              <a:t>活</a:t>
            </a:r>
            <a:r>
              <a:rPr sz="1000" spc="-5">
                <a:solidFill>
                  <a:srgbClr val="1D9ED2"/>
                </a:solidFill>
                <a:latin typeface="微软雅黑"/>
                <a:cs typeface="微软雅黑"/>
              </a:rPr>
              <a:t>跃度</a:t>
            </a:r>
            <a:r>
              <a:rPr sz="1000" spc="5">
                <a:solidFill>
                  <a:srgbClr val="1D9ED2"/>
                </a:solidFill>
                <a:latin typeface="微软雅黑"/>
                <a:cs typeface="微软雅黑"/>
              </a:rPr>
              <a:t>低</a:t>
            </a:r>
            <a:r>
              <a:rPr sz="1000" spc="-5">
                <a:solidFill>
                  <a:srgbClr val="1D9ED2"/>
                </a:solidFill>
                <a:latin typeface="微软雅黑"/>
                <a:cs typeface="微软雅黑"/>
              </a:rPr>
              <a:t>、场</a:t>
            </a:r>
            <a:r>
              <a:rPr sz="1000" spc="5">
                <a:solidFill>
                  <a:srgbClr val="1D9ED2"/>
                </a:solidFill>
                <a:latin typeface="微软雅黑"/>
                <a:cs typeface="微软雅黑"/>
              </a:rPr>
              <a:t>外</a:t>
            </a:r>
            <a:r>
              <a:rPr sz="1000" spc="-5">
                <a:solidFill>
                  <a:srgbClr val="1D9ED2"/>
                </a:solidFill>
                <a:latin typeface="微软雅黑"/>
                <a:cs typeface="微软雅黑"/>
              </a:rPr>
              <a:t>交易</a:t>
            </a:r>
            <a:r>
              <a:rPr sz="1000" spc="5">
                <a:solidFill>
                  <a:srgbClr val="1D9ED2"/>
                </a:solidFill>
                <a:latin typeface="微软雅黑"/>
                <a:cs typeface="微软雅黑"/>
              </a:rPr>
              <a:t>的</a:t>
            </a:r>
            <a:r>
              <a:rPr sz="1000" spc="-5">
                <a:solidFill>
                  <a:srgbClr val="1D9ED2"/>
                </a:solidFill>
                <a:latin typeface="微软雅黑"/>
                <a:cs typeface="微软雅黑"/>
              </a:rPr>
              <a:t>乱象</a:t>
            </a:r>
            <a:r>
              <a:rPr sz="1000" spc="5">
                <a:solidFill>
                  <a:srgbClr val="1D9ED2"/>
                </a:solidFill>
                <a:latin typeface="微软雅黑"/>
                <a:cs typeface="微软雅黑"/>
              </a:rPr>
              <a:t>频</a:t>
            </a:r>
            <a:r>
              <a:rPr sz="1000">
                <a:solidFill>
                  <a:srgbClr val="1D9ED2"/>
                </a:solidFill>
                <a:latin typeface="微软雅黑"/>
                <a:cs typeface="微软雅黑"/>
              </a:rPr>
              <a:t>繁</a:t>
            </a:r>
            <a:r>
              <a:rPr sz="1000" spc="-5">
                <a:solidFill>
                  <a:srgbClr val="585858"/>
                </a:solidFill>
                <a:latin typeface="微软雅黑"/>
                <a:cs typeface="微软雅黑"/>
              </a:rPr>
              <a:t>发</a:t>
            </a:r>
            <a:r>
              <a:rPr sz="1000" spc="5">
                <a:solidFill>
                  <a:srgbClr val="585858"/>
                </a:solidFill>
                <a:latin typeface="微软雅黑"/>
                <a:cs typeface="微软雅黑"/>
              </a:rPr>
              <a:t>生</a:t>
            </a:r>
            <a:r>
              <a:rPr sz="1000" spc="-5">
                <a:solidFill>
                  <a:srgbClr val="585858"/>
                </a:solidFill>
                <a:latin typeface="微软雅黑"/>
                <a:cs typeface="微软雅黑"/>
              </a:rPr>
              <a:t>等诸</a:t>
            </a:r>
            <a:r>
              <a:rPr sz="1000" spc="5">
                <a:solidFill>
                  <a:srgbClr val="585858"/>
                </a:solidFill>
                <a:latin typeface="微软雅黑"/>
                <a:cs typeface="微软雅黑"/>
              </a:rPr>
              <a:t>多</a:t>
            </a:r>
            <a:r>
              <a:rPr sz="1000" spc="-5">
                <a:solidFill>
                  <a:srgbClr val="585858"/>
                </a:solidFill>
                <a:latin typeface="微软雅黑"/>
                <a:cs typeface="微软雅黑"/>
              </a:rPr>
              <a:t>难题</a:t>
            </a:r>
            <a:r>
              <a:rPr sz="1000" spc="5">
                <a:solidFill>
                  <a:srgbClr val="585858"/>
                </a:solidFill>
                <a:latin typeface="微软雅黑"/>
                <a:cs typeface="微软雅黑"/>
              </a:rPr>
              <a:t>，</a:t>
            </a:r>
            <a:r>
              <a:rPr sz="1000" spc="-5">
                <a:solidFill>
                  <a:srgbClr val="585858"/>
                </a:solidFill>
                <a:latin typeface="微软雅黑"/>
                <a:cs typeface="微软雅黑"/>
              </a:rPr>
              <a:t>部 分交易所发展陷入停滞。</a:t>
            </a:r>
            <a:endParaRPr sz="1000">
              <a:latin typeface="微软雅黑"/>
              <a:cs typeface="微软雅黑"/>
            </a:endParaRPr>
          </a:p>
        </p:txBody>
      </p:sp>
      <p:sp>
        <p:nvSpPr>
          <p:cNvPr id="23" name="object 23"/>
          <p:cNvSpPr txBox="1"/>
          <p:nvPr/>
        </p:nvSpPr>
        <p:spPr>
          <a:xfrm>
            <a:off x="5867400" y="5582411"/>
            <a:ext cx="6111240" cy="885825"/>
          </a:xfrm>
          <a:prstGeom prst="rect">
            <a:avLst/>
          </a:prstGeom>
          <a:solidFill>
            <a:srgbClr val="E9E9EA">
              <a:alpha val="39999"/>
            </a:srgbClr>
          </a:solidFill>
        </p:spPr>
        <p:txBody>
          <a:bodyPr vert="horz" wrap="square" lIns="0" tIns="47625" rIns="0" bIns="0" rtlCol="0">
            <a:spAutoFit/>
          </a:bodyPr>
          <a:lstStyle/>
          <a:p>
            <a:pPr marL="92075">
              <a:lnSpc>
                <a:spcPct val="100000"/>
              </a:lnSpc>
              <a:spcBef>
                <a:spcPts val="375"/>
              </a:spcBef>
            </a:pPr>
            <a:r>
              <a:rPr sz="1600" b="1" spc="-5">
                <a:solidFill>
                  <a:srgbClr val="1D9ED2"/>
                </a:solidFill>
                <a:latin typeface="微软雅黑"/>
                <a:cs typeface="微软雅黑"/>
              </a:rPr>
              <a:t>2.0</a:t>
            </a:r>
            <a:r>
              <a:rPr sz="1000" spc="-5">
                <a:solidFill>
                  <a:srgbClr val="585858"/>
                </a:solidFill>
                <a:latin typeface="微软雅黑"/>
                <a:cs typeface="微软雅黑"/>
              </a:rPr>
              <a:t>：2020年以来，北上深广等一线</a:t>
            </a:r>
            <a:r>
              <a:rPr sz="1000" spc="5">
                <a:solidFill>
                  <a:srgbClr val="585858"/>
                </a:solidFill>
                <a:latin typeface="微软雅黑"/>
                <a:cs typeface="微软雅黑"/>
              </a:rPr>
              <a:t>城</a:t>
            </a:r>
            <a:r>
              <a:rPr sz="1000" spc="-5">
                <a:solidFill>
                  <a:srgbClr val="585858"/>
                </a:solidFill>
                <a:latin typeface="微软雅黑"/>
                <a:cs typeface="微软雅黑"/>
              </a:rPr>
              <a:t>市的</a:t>
            </a:r>
            <a:r>
              <a:rPr sz="1000" spc="5">
                <a:solidFill>
                  <a:srgbClr val="585858"/>
                </a:solidFill>
                <a:latin typeface="微软雅黑"/>
                <a:cs typeface="微软雅黑"/>
              </a:rPr>
              <a:t>数</a:t>
            </a:r>
            <a:r>
              <a:rPr sz="1000" spc="-5">
                <a:solidFill>
                  <a:srgbClr val="585858"/>
                </a:solidFill>
                <a:latin typeface="微软雅黑"/>
                <a:cs typeface="微软雅黑"/>
              </a:rPr>
              <a:t>据交</a:t>
            </a:r>
            <a:r>
              <a:rPr sz="1000" spc="5">
                <a:solidFill>
                  <a:srgbClr val="585858"/>
                </a:solidFill>
                <a:latin typeface="微软雅黑"/>
                <a:cs typeface="微软雅黑"/>
              </a:rPr>
              <a:t>易</a:t>
            </a:r>
            <a:r>
              <a:rPr sz="1000" spc="-5">
                <a:solidFill>
                  <a:srgbClr val="585858"/>
                </a:solidFill>
                <a:latin typeface="微软雅黑"/>
                <a:cs typeface="微软雅黑"/>
              </a:rPr>
              <a:t>所陆</a:t>
            </a:r>
            <a:r>
              <a:rPr sz="1000" spc="5">
                <a:solidFill>
                  <a:srgbClr val="585858"/>
                </a:solidFill>
                <a:latin typeface="微软雅黑"/>
                <a:cs typeface="微软雅黑"/>
              </a:rPr>
              <a:t>续</a:t>
            </a:r>
            <a:r>
              <a:rPr sz="1000" spc="-5">
                <a:solidFill>
                  <a:srgbClr val="585858"/>
                </a:solidFill>
                <a:latin typeface="微软雅黑"/>
                <a:cs typeface="微软雅黑"/>
              </a:rPr>
              <a:t>成立</a:t>
            </a:r>
            <a:r>
              <a:rPr sz="1000" spc="5">
                <a:solidFill>
                  <a:srgbClr val="585858"/>
                </a:solidFill>
                <a:latin typeface="微软雅黑"/>
                <a:cs typeface="微软雅黑"/>
              </a:rPr>
              <a:t>，</a:t>
            </a:r>
            <a:r>
              <a:rPr sz="1000" spc="-5">
                <a:solidFill>
                  <a:srgbClr val="585858"/>
                </a:solidFill>
                <a:latin typeface="微软雅黑"/>
                <a:cs typeface="微软雅黑"/>
              </a:rPr>
              <a:t>贵阳</a:t>
            </a:r>
            <a:r>
              <a:rPr sz="1000" spc="5">
                <a:solidFill>
                  <a:srgbClr val="585858"/>
                </a:solidFill>
                <a:latin typeface="微软雅黑"/>
                <a:cs typeface="微软雅黑"/>
              </a:rPr>
              <a:t>大</a:t>
            </a:r>
            <a:r>
              <a:rPr sz="1000" spc="-5">
                <a:solidFill>
                  <a:srgbClr val="585858"/>
                </a:solidFill>
                <a:latin typeface="微软雅黑"/>
                <a:cs typeface="微软雅黑"/>
              </a:rPr>
              <a:t>数据</a:t>
            </a:r>
            <a:r>
              <a:rPr sz="1000" spc="5">
                <a:solidFill>
                  <a:srgbClr val="585858"/>
                </a:solidFill>
                <a:latin typeface="微软雅黑"/>
                <a:cs typeface="微软雅黑"/>
              </a:rPr>
              <a:t>交</a:t>
            </a:r>
            <a:r>
              <a:rPr sz="1000" spc="-5">
                <a:solidFill>
                  <a:srgbClr val="585858"/>
                </a:solidFill>
                <a:latin typeface="微软雅黑"/>
                <a:cs typeface="微软雅黑"/>
              </a:rPr>
              <a:t>易所</a:t>
            </a:r>
            <a:r>
              <a:rPr sz="1000" spc="5">
                <a:solidFill>
                  <a:srgbClr val="585858"/>
                </a:solidFill>
                <a:latin typeface="微软雅黑"/>
                <a:cs typeface="微软雅黑"/>
              </a:rPr>
              <a:t>亦</a:t>
            </a:r>
            <a:r>
              <a:rPr sz="1000" spc="-5">
                <a:solidFill>
                  <a:srgbClr val="585858"/>
                </a:solidFill>
                <a:latin typeface="微软雅黑"/>
                <a:cs typeface="微软雅黑"/>
              </a:rPr>
              <a:t>开始</a:t>
            </a:r>
            <a:r>
              <a:rPr sz="1000" spc="5">
                <a:solidFill>
                  <a:srgbClr val="585858"/>
                </a:solidFill>
                <a:latin typeface="微软雅黑"/>
                <a:cs typeface="微软雅黑"/>
              </a:rPr>
              <a:t>重</a:t>
            </a:r>
            <a:r>
              <a:rPr sz="1000" spc="-5">
                <a:solidFill>
                  <a:srgbClr val="585858"/>
                </a:solidFill>
                <a:latin typeface="微软雅黑"/>
                <a:cs typeface="微软雅黑"/>
              </a:rPr>
              <a:t>组升</a:t>
            </a:r>
            <a:r>
              <a:rPr sz="1000" spc="5">
                <a:solidFill>
                  <a:srgbClr val="585858"/>
                </a:solidFill>
                <a:latin typeface="微软雅黑"/>
                <a:cs typeface="微软雅黑"/>
              </a:rPr>
              <a:t>级</a:t>
            </a:r>
            <a:r>
              <a:rPr sz="1000" spc="-5">
                <a:solidFill>
                  <a:srgbClr val="585858"/>
                </a:solidFill>
                <a:latin typeface="微软雅黑"/>
                <a:cs typeface="微软雅黑"/>
              </a:rPr>
              <a:t>，</a:t>
            </a:r>
            <a:endParaRPr sz="1000">
              <a:latin typeface="微软雅黑"/>
              <a:cs typeface="微软雅黑"/>
            </a:endParaRPr>
          </a:p>
          <a:p>
            <a:pPr marL="92075" marR="123189">
              <a:lnSpc>
                <a:spcPct val="120000"/>
              </a:lnSpc>
              <a:spcBef>
                <a:spcPts val="95"/>
              </a:spcBef>
            </a:pPr>
            <a:r>
              <a:rPr sz="1000" spc="-5">
                <a:solidFill>
                  <a:srgbClr val="585858"/>
                </a:solidFill>
                <a:latin typeface="微软雅黑"/>
                <a:cs typeface="微软雅黑"/>
              </a:rPr>
              <a:t>拉开我国数据交易所2.</a:t>
            </a:r>
            <a:r>
              <a:rPr sz="1000">
                <a:solidFill>
                  <a:srgbClr val="585858"/>
                </a:solidFill>
                <a:latin typeface="微软雅黑"/>
                <a:cs typeface="微软雅黑"/>
              </a:rPr>
              <a:t>0</a:t>
            </a:r>
            <a:r>
              <a:rPr sz="1000" spc="-5">
                <a:solidFill>
                  <a:srgbClr val="585858"/>
                </a:solidFill>
                <a:latin typeface="微软雅黑"/>
                <a:cs typeface="微软雅黑"/>
              </a:rPr>
              <a:t>时代的帷幕；新</a:t>
            </a:r>
            <a:r>
              <a:rPr sz="1000" spc="5">
                <a:solidFill>
                  <a:srgbClr val="585858"/>
                </a:solidFill>
                <a:latin typeface="微软雅黑"/>
                <a:cs typeface="微软雅黑"/>
              </a:rPr>
              <a:t>型</a:t>
            </a:r>
            <a:r>
              <a:rPr sz="1000" spc="-5">
                <a:solidFill>
                  <a:srgbClr val="585858"/>
                </a:solidFill>
                <a:latin typeface="微软雅黑"/>
                <a:cs typeface="微软雅黑"/>
              </a:rPr>
              <a:t>数据</a:t>
            </a:r>
            <a:r>
              <a:rPr sz="1000" spc="5">
                <a:solidFill>
                  <a:srgbClr val="585858"/>
                </a:solidFill>
                <a:latin typeface="微软雅黑"/>
                <a:cs typeface="微软雅黑"/>
              </a:rPr>
              <a:t>交</a:t>
            </a:r>
            <a:r>
              <a:rPr sz="1000" spc="-5">
                <a:solidFill>
                  <a:srgbClr val="585858"/>
                </a:solidFill>
                <a:latin typeface="微软雅黑"/>
                <a:cs typeface="微软雅黑"/>
              </a:rPr>
              <a:t>易所</a:t>
            </a:r>
            <a:r>
              <a:rPr sz="1000" spc="5">
                <a:solidFill>
                  <a:srgbClr val="585858"/>
                </a:solidFill>
                <a:latin typeface="微软雅黑"/>
                <a:cs typeface="微软雅黑"/>
              </a:rPr>
              <a:t>从</a:t>
            </a:r>
            <a:r>
              <a:rPr sz="1000" spc="-5">
                <a:solidFill>
                  <a:srgbClr val="585858"/>
                </a:solidFill>
                <a:latin typeface="微软雅黑"/>
                <a:cs typeface="微软雅黑"/>
              </a:rPr>
              <a:t>之前</a:t>
            </a:r>
            <a:r>
              <a:rPr sz="1000" spc="5">
                <a:solidFill>
                  <a:srgbClr val="585858"/>
                </a:solidFill>
                <a:latin typeface="微软雅黑"/>
                <a:cs typeface="微软雅黑"/>
              </a:rPr>
              <a:t>主</a:t>
            </a:r>
            <a:r>
              <a:rPr sz="1000" spc="-5">
                <a:solidFill>
                  <a:srgbClr val="585858"/>
                </a:solidFill>
                <a:latin typeface="微软雅黑"/>
                <a:cs typeface="微软雅黑"/>
              </a:rPr>
              <a:t>要扮</a:t>
            </a:r>
            <a:r>
              <a:rPr sz="1000" spc="5">
                <a:solidFill>
                  <a:srgbClr val="585858"/>
                </a:solidFill>
                <a:latin typeface="微软雅黑"/>
                <a:cs typeface="微软雅黑"/>
              </a:rPr>
              <a:t>演</a:t>
            </a:r>
            <a:r>
              <a:rPr sz="1000" spc="-5">
                <a:solidFill>
                  <a:srgbClr val="585858"/>
                </a:solidFill>
                <a:latin typeface="微软雅黑"/>
                <a:cs typeface="微软雅黑"/>
              </a:rPr>
              <a:t>“撮</a:t>
            </a:r>
            <a:r>
              <a:rPr sz="1000" spc="5">
                <a:solidFill>
                  <a:srgbClr val="585858"/>
                </a:solidFill>
                <a:latin typeface="微软雅黑"/>
                <a:cs typeface="微软雅黑"/>
              </a:rPr>
              <a:t>合</a:t>
            </a:r>
            <a:r>
              <a:rPr sz="1000" spc="-5">
                <a:solidFill>
                  <a:srgbClr val="585858"/>
                </a:solidFill>
                <a:latin typeface="微软雅黑"/>
                <a:cs typeface="微软雅黑"/>
              </a:rPr>
              <a:t>交易</a:t>
            </a:r>
            <a:r>
              <a:rPr sz="1000" spc="5">
                <a:solidFill>
                  <a:srgbClr val="585858"/>
                </a:solidFill>
                <a:latin typeface="微软雅黑"/>
                <a:cs typeface="微软雅黑"/>
              </a:rPr>
              <a:t>”</a:t>
            </a:r>
            <a:r>
              <a:rPr sz="1000" spc="-5">
                <a:solidFill>
                  <a:srgbClr val="585858"/>
                </a:solidFill>
                <a:latin typeface="微软雅黑"/>
                <a:cs typeface="微软雅黑"/>
              </a:rPr>
              <a:t>的角</a:t>
            </a:r>
            <a:r>
              <a:rPr sz="1000" spc="5">
                <a:solidFill>
                  <a:srgbClr val="585858"/>
                </a:solidFill>
                <a:latin typeface="微软雅黑"/>
                <a:cs typeface="微软雅黑"/>
              </a:rPr>
              <a:t>色</a:t>
            </a:r>
            <a:r>
              <a:rPr sz="1000" spc="-5">
                <a:solidFill>
                  <a:srgbClr val="585858"/>
                </a:solidFill>
                <a:latin typeface="微软雅黑"/>
                <a:cs typeface="微软雅黑"/>
              </a:rPr>
              <a:t>开始</a:t>
            </a:r>
            <a:r>
              <a:rPr sz="1000" spc="20">
                <a:solidFill>
                  <a:srgbClr val="585858"/>
                </a:solidFill>
                <a:latin typeface="微软雅黑"/>
                <a:cs typeface="微软雅黑"/>
              </a:rPr>
              <a:t>向</a:t>
            </a:r>
            <a:r>
              <a:rPr sz="1000" spc="-5">
                <a:solidFill>
                  <a:srgbClr val="1D9ED2"/>
                </a:solidFill>
                <a:latin typeface="微软雅黑"/>
                <a:cs typeface="微软雅黑"/>
              </a:rPr>
              <a:t>全生</a:t>
            </a:r>
            <a:r>
              <a:rPr sz="1000" spc="5">
                <a:solidFill>
                  <a:srgbClr val="1D9ED2"/>
                </a:solidFill>
                <a:latin typeface="微软雅黑"/>
                <a:cs typeface="微软雅黑"/>
              </a:rPr>
              <a:t>命</a:t>
            </a:r>
            <a:r>
              <a:rPr sz="1000" spc="-5">
                <a:solidFill>
                  <a:srgbClr val="1D9ED2"/>
                </a:solidFill>
                <a:latin typeface="微软雅黑"/>
                <a:cs typeface="微软雅黑"/>
              </a:rPr>
              <a:t>周 期的服务平台转型</a:t>
            </a:r>
            <a:r>
              <a:rPr sz="1000" spc="-5">
                <a:solidFill>
                  <a:srgbClr val="585858"/>
                </a:solidFill>
                <a:latin typeface="微软雅黑"/>
                <a:cs typeface="微软雅黑"/>
              </a:rPr>
              <a:t>，同时普遍采用</a:t>
            </a:r>
            <a:r>
              <a:rPr sz="1000" spc="5">
                <a:solidFill>
                  <a:srgbClr val="1D9ED2"/>
                </a:solidFill>
                <a:latin typeface="微软雅黑"/>
                <a:cs typeface="微软雅黑"/>
              </a:rPr>
              <a:t>国</a:t>
            </a:r>
            <a:r>
              <a:rPr sz="1000" spc="-5">
                <a:solidFill>
                  <a:srgbClr val="1D9ED2"/>
                </a:solidFill>
                <a:latin typeface="微软雅黑"/>
                <a:cs typeface="微软雅黑"/>
              </a:rPr>
              <a:t>有资</a:t>
            </a:r>
            <a:r>
              <a:rPr sz="1000" spc="5">
                <a:solidFill>
                  <a:srgbClr val="1D9ED2"/>
                </a:solidFill>
                <a:latin typeface="微软雅黑"/>
                <a:cs typeface="微软雅黑"/>
              </a:rPr>
              <a:t>本</a:t>
            </a:r>
            <a:r>
              <a:rPr sz="1000" spc="-5">
                <a:solidFill>
                  <a:srgbClr val="1D9ED2"/>
                </a:solidFill>
                <a:latin typeface="微软雅黑"/>
                <a:cs typeface="微软雅黑"/>
              </a:rPr>
              <a:t>入股</a:t>
            </a:r>
            <a:r>
              <a:rPr sz="1000" spc="5">
                <a:solidFill>
                  <a:srgbClr val="1D9ED2"/>
                </a:solidFill>
                <a:latin typeface="微软雅黑"/>
                <a:cs typeface="微软雅黑"/>
              </a:rPr>
              <a:t>、</a:t>
            </a:r>
            <a:r>
              <a:rPr sz="1000" spc="-5">
                <a:solidFill>
                  <a:srgbClr val="1D9ED2"/>
                </a:solidFill>
                <a:latin typeface="微软雅黑"/>
                <a:cs typeface="微软雅黑"/>
              </a:rPr>
              <a:t>政府</a:t>
            </a:r>
            <a:r>
              <a:rPr sz="1000" spc="5">
                <a:solidFill>
                  <a:srgbClr val="1D9ED2"/>
                </a:solidFill>
                <a:latin typeface="微软雅黑"/>
                <a:cs typeface="微软雅黑"/>
              </a:rPr>
              <a:t>指</a:t>
            </a:r>
            <a:r>
              <a:rPr sz="1000" spc="-5">
                <a:solidFill>
                  <a:srgbClr val="1D9ED2"/>
                </a:solidFill>
                <a:latin typeface="微软雅黑"/>
                <a:cs typeface="微软雅黑"/>
              </a:rPr>
              <a:t>导、</a:t>
            </a:r>
            <a:r>
              <a:rPr sz="1000" spc="5">
                <a:solidFill>
                  <a:srgbClr val="1D9ED2"/>
                </a:solidFill>
                <a:latin typeface="微软雅黑"/>
                <a:cs typeface="微软雅黑"/>
              </a:rPr>
              <a:t>市</a:t>
            </a:r>
            <a:r>
              <a:rPr sz="1000" spc="-5">
                <a:solidFill>
                  <a:srgbClr val="1D9ED2"/>
                </a:solidFill>
                <a:latin typeface="微软雅黑"/>
                <a:cs typeface="微软雅黑"/>
              </a:rPr>
              <a:t>场化</a:t>
            </a:r>
            <a:r>
              <a:rPr sz="1000" spc="5">
                <a:solidFill>
                  <a:srgbClr val="1D9ED2"/>
                </a:solidFill>
                <a:latin typeface="微软雅黑"/>
                <a:cs typeface="微软雅黑"/>
              </a:rPr>
              <a:t>运</a:t>
            </a:r>
            <a:r>
              <a:rPr sz="1000">
                <a:solidFill>
                  <a:srgbClr val="1D9ED2"/>
                </a:solidFill>
                <a:latin typeface="微软雅黑"/>
                <a:cs typeface="微软雅黑"/>
              </a:rPr>
              <a:t>营</a:t>
            </a:r>
            <a:r>
              <a:rPr sz="1000" spc="-5">
                <a:solidFill>
                  <a:srgbClr val="585858"/>
                </a:solidFill>
                <a:latin typeface="微软雅黑"/>
                <a:cs typeface="微软雅黑"/>
              </a:rPr>
              <a:t>的</a:t>
            </a:r>
            <a:r>
              <a:rPr sz="1000" spc="5">
                <a:solidFill>
                  <a:srgbClr val="585858"/>
                </a:solidFill>
                <a:latin typeface="微软雅黑"/>
                <a:cs typeface="微软雅黑"/>
              </a:rPr>
              <a:t>方</a:t>
            </a:r>
            <a:r>
              <a:rPr sz="1000" spc="-5">
                <a:solidFill>
                  <a:srgbClr val="585858"/>
                </a:solidFill>
                <a:latin typeface="微软雅黑"/>
                <a:cs typeface="微软雅黑"/>
              </a:rPr>
              <a:t>式，</a:t>
            </a:r>
            <a:r>
              <a:rPr sz="1000" spc="5">
                <a:solidFill>
                  <a:srgbClr val="585858"/>
                </a:solidFill>
                <a:latin typeface="微软雅黑"/>
                <a:cs typeface="微软雅黑"/>
              </a:rPr>
              <a:t>既</a:t>
            </a:r>
            <a:r>
              <a:rPr sz="1000" spc="-5">
                <a:solidFill>
                  <a:srgbClr val="585858"/>
                </a:solidFill>
                <a:latin typeface="微软雅黑"/>
                <a:cs typeface="微软雅黑"/>
              </a:rPr>
              <a:t>可以</a:t>
            </a:r>
            <a:r>
              <a:rPr sz="1000" spc="5">
                <a:solidFill>
                  <a:srgbClr val="585858"/>
                </a:solidFill>
                <a:latin typeface="微软雅黑"/>
                <a:cs typeface="微软雅黑"/>
              </a:rPr>
              <a:t>发</a:t>
            </a:r>
            <a:r>
              <a:rPr sz="1000" spc="-5">
                <a:solidFill>
                  <a:srgbClr val="585858"/>
                </a:solidFill>
                <a:latin typeface="微软雅黑"/>
                <a:cs typeface="微软雅黑"/>
              </a:rPr>
              <a:t>挥政</a:t>
            </a:r>
            <a:r>
              <a:rPr sz="1000" spc="5">
                <a:solidFill>
                  <a:srgbClr val="585858"/>
                </a:solidFill>
                <a:latin typeface="微软雅黑"/>
                <a:cs typeface="微软雅黑"/>
              </a:rPr>
              <a:t>府</a:t>
            </a:r>
            <a:r>
              <a:rPr sz="1000" spc="-5">
                <a:solidFill>
                  <a:srgbClr val="585858"/>
                </a:solidFill>
                <a:latin typeface="微软雅黑"/>
                <a:cs typeface="微软雅黑"/>
              </a:rPr>
              <a:t>政策和 资源优势，有利于保障数据的权威</a:t>
            </a:r>
            <a:r>
              <a:rPr sz="1000" spc="5">
                <a:solidFill>
                  <a:srgbClr val="585858"/>
                </a:solidFill>
                <a:latin typeface="微软雅黑"/>
                <a:cs typeface="微软雅黑"/>
              </a:rPr>
              <a:t>性</a:t>
            </a:r>
            <a:r>
              <a:rPr sz="1000" spc="-5">
                <a:solidFill>
                  <a:srgbClr val="585858"/>
                </a:solidFill>
                <a:latin typeface="微软雅黑"/>
                <a:cs typeface="微软雅黑"/>
              </a:rPr>
              <a:t>和安</a:t>
            </a:r>
            <a:r>
              <a:rPr sz="1000" spc="5">
                <a:solidFill>
                  <a:srgbClr val="585858"/>
                </a:solidFill>
                <a:latin typeface="微软雅黑"/>
                <a:cs typeface="微软雅黑"/>
              </a:rPr>
              <a:t>全</a:t>
            </a:r>
            <a:r>
              <a:rPr sz="1000" spc="-5">
                <a:solidFill>
                  <a:srgbClr val="585858"/>
                </a:solidFill>
                <a:latin typeface="微软雅黑"/>
                <a:cs typeface="微软雅黑"/>
              </a:rPr>
              <a:t>性，</a:t>
            </a:r>
            <a:r>
              <a:rPr sz="1000" spc="5">
                <a:solidFill>
                  <a:srgbClr val="585858"/>
                </a:solidFill>
                <a:latin typeface="微软雅黑"/>
                <a:cs typeface="微软雅黑"/>
              </a:rPr>
              <a:t>也</a:t>
            </a:r>
            <a:r>
              <a:rPr sz="1000" spc="-5">
                <a:solidFill>
                  <a:srgbClr val="585858"/>
                </a:solidFill>
                <a:latin typeface="微软雅黑"/>
                <a:cs typeface="微软雅黑"/>
              </a:rPr>
              <a:t>能够</a:t>
            </a:r>
            <a:r>
              <a:rPr sz="1000" spc="5">
                <a:solidFill>
                  <a:srgbClr val="585858"/>
                </a:solidFill>
                <a:latin typeface="微软雅黑"/>
                <a:cs typeface="微软雅黑"/>
              </a:rPr>
              <a:t>确</a:t>
            </a:r>
            <a:r>
              <a:rPr sz="1000" spc="-5">
                <a:solidFill>
                  <a:srgbClr val="585858"/>
                </a:solidFill>
                <a:latin typeface="微软雅黑"/>
                <a:cs typeface="微软雅黑"/>
              </a:rPr>
              <a:t>保市</a:t>
            </a:r>
            <a:r>
              <a:rPr sz="1000" spc="5">
                <a:solidFill>
                  <a:srgbClr val="585858"/>
                </a:solidFill>
                <a:latin typeface="微软雅黑"/>
                <a:cs typeface="微软雅黑"/>
              </a:rPr>
              <a:t>场</a:t>
            </a:r>
            <a:r>
              <a:rPr sz="1000" spc="-5">
                <a:solidFill>
                  <a:srgbClr val="585858"/>
                </a:solidFill>
                <a:latin typeface="微软雅黑"/>
                <a:cs typeface="微软雅黑"/>
              </a:rPr>
              <a:t>化机</a:t>
            </a:r>
            <a:r>
              <a:rPr sz="1000" spc="5">
                <a:solidFill>
                  <a:srgbClr val="585858"/>
                </a:solidFill>
                <a:latin typeface="微软雅黑"/>
                <a:cs typeface="微软雅黑"/>
              </a:rPr>
              <a:t>构</a:t>
            </a:r>
            <a:r>
              <a:rPr sz="1000" spc="-5">
                <a:solidFill>
                  <a:srgbClr val="585858"/>
                </a:solidFill>
                <a:latin typeface="微软雅黑"/>
                <a:cs typeface="微软雅黑"/>
              </a:rPr>
              <a:t>的参</a:t>
            </a:r>
            <a:r>
              <a:rPr sz="1000" spc="5">
                <a:solidFill>
                  <a:srgbClr val="585858"/>
                </a:solidFill>
                <a:latin typeface="微软雅黑"/>
                <a:cs typeface="微软雅黑"/>
              </a:rPr>
              <a:t>与</a:t>
            </a:r>
            <a:r>
              <a:rPr sz="1000" spc="-5">
                <a:solidFill>
                  <a:srgbClr val="585858"/>
                </a:solidFill>
                <a:latin typeface="微软雅黑"/>
                <a:cs typeface="微软雅黑"/>
              </a:rPr>
              <a:t>积极</a:t>
            </a:r>
            <a:r>
              <a:rPr sz="1000" spc="5">
                <a:solidFill>
                  <a:srgbClr val="585858"/>
                </a:solidFill>
                <a:latin typeface="微软雅黑"/>
                <a:cs typeface="微软雅黑"/>
              </a:rPr>
              <a:t>性</a:t>
            </a:r>
            <a:r>
              <a:rPr sz="1000" spc="-5">
                <a:solidFill>
                  <a:srgbClr val="585858"/>
                </a:solidFill>
                <a:latin typeface="微软雅黑"/>
                <a:cs typeface="微软雅黑"/>
              </a:rPr>
              <a:t>。</a:t>
            </a:r>
            <a:endParaRPr sz="1000">
              <a:latin typeface="微软雅黑"/>
              <a:cs typeface="微软雅黑"/>
            </a:endParaRPr>
          </a:p>
        </p:txBody>
      </p:sp>
      <p:sp>
        <p:nvSpPr>
          <p:cNvPr id="24" name="object 24"/>
          <p:cNvSpPr/>
          <p:nvPr/>
        </p:nvSpPr>
        <p:spPr>
          <a:xfrm>
            <a:off x="1392936" y="4823459"/>
            <a:ext cx="1225550" cy="245745"/>
          </a:xfrm>
          <a:custGeom>
            <a:rect l="l" t="t" r="r" b="b"/>
            <a:pathLst>
              <a:path w="1225550" h="245745">
                <a:moveTo>
                  <a:pt x="0" y="245363"/>
                </a:moveTo>
                <a:lnTo>
                  <a:pt x="1225296" y="245363"/>
                </a:lnTo>
                <a:lnTo>
                  <a:pt x="1225296" y="0"/>
                </a:lnTo>
                <a:lnTo>
                  <a:pt x="0" y="0"/>
                </a:lnTo>
                <a:lnTo>
                  <a:pt x="0" y="245363"/>
                </a:lnTo>
                <a:close/>
              </a:path>
            </a:pathLst>
          </a:custGeom>
          <a:ln w="12700">
            <a:solidFill>
              <a:srgbClr val="F68B21"/>
            </a:solidFill>
          </a:ln>
        </p:spPr>
        <p:txBody>
          <a:bodyPr wrap="square" lIns="0" tIns="0" rIns="0" bIns="0" rtlCol="0"/>
          <a:lstStyle/>
          <a:p/>
        </p:txBody>
      </p:sp>
      <p:sp>
        <p:nvSpPr>
          <p:cNvPr id="25" name="object 25"/>
          <p:cNvSpPr/>
          <p:nvPr/>
        </p:nvSpPr>
        <p:spPr>
          <a:xfrm flipH="1">
            <a:off x="10370439" y="2653410"/>
            <a:ext cx="0" cy="763270"/>
          </a:xfrm>
          <a:custGeom>
            <a:rect l="l" t="t" r="r" b="b"/>
            <a:pathLst>
              <a:path h="763270">
                <a:moveTo>
                  <a:pt x="0" y="0"/>
                </a:moveTo>
                <a:lnTo>
                  <a:pt x="0" y="763269"/>
                </a:lnTo>
              </a:path>
            </a:pathLst>
          </a:custGeom>
          <a:ln w="12700">
            <a:solidFill>
              <a:srgbClr val="000000"/>
            </a:solidFill>
            <a:prstDash val="lgDash"/>
          </a:ln>
        </p:spPr>
        <p:txBody>
          <a:bodyPr wrap="square" lIns="0" tIns="0" rIns="0" bIns="0" rtlCol="0"/>
          <a:lstStyle/>
          <a:p/>
        </p:txBody>
      </p:sp>
      <p:sp>
        <p:nvSpPr>
          <p:cNvPr id="26" name="object 26"/>
          <p:cNvSpPr/>
          <p:nvPr/>
        </p:nvSpPr>
        <p:spPr>
          <a:xfrm flipH="1">
            <a:off x="10370439" y="3851909"/>
            <a:ext cx="0" cy="236854"/>
          </a:xfrm>
          <a:custGeom>
            <a:rect l="l" t="t" r="r" b="b"/>
            <a:pathLst>
              <a:path h="236852">
                <a:moveTo>
                  <a:pt x="0" y="0"/>
                </a:moveTo>
                <a:lnTo>
                  <a:pt x="0" y="236727"/>
                </a:lnTo>
              </a:path>
            </a:pathLst>
          </a:custGeom>
          <a:ln w="12700">
            <a:solidFill>
              <a:srgbClr val="FFFFFF"/>
            </a:solidFill>
          </a:ln>
        </p:spPr>
        <p:txBody>
          <a:bodyPr wrap="square" lIns="0" tIns="0" rIns="0" bIns="0" rtlCol="0"/>
          <a:lstStyle/>
          <a:p/>
        </p:txBody>
      </p:sp>
      <p:sp>
        <p:nvSpPr>
          <p:cNvPr id="27" name="object 27"/>
          <p:cNvSpPr/>
          <p:nvPr/>
        </p:nvSpPr>
        <p:spPr>
          <a:xfrm>
            <a:off x="10370439" y="2435732"/>
            <a:ext cx="1497965" cy="0"/>
          </a:xfrm>
          <a:custGeom>
            <a:rect l="l" t="t" r="r" b="b"/>
            <a:pathLst>
              <a:path w="1497965">
                <a:moveTo>
                  <a:pt x="0" y="0"/>
                </a:moveTo>
                <a:lnTo>
                  <a:pt x="1497456" y="0"/>
                </a:lnTo>
              </a:path>
            </a:pathLst>
          </a:custGeom>
          <a:ln w="12700">
            <a:solidFill>
              <a:srgbClr val="FFFFFF"/>
            </a:solidFill>
          </a:ln>
        </p:spPr>
        <p:txBody>
          <a:bodyPr wrap="square" lIns="0" tIns="0" rIns="0" bIns="0" rtlCol="0"/>
          <a:lstStyle/>
          <a:p/>
        </p:txBody>
      </p:sp>
      <p:sp>
        <p:nvSpPr>
          <p:cNvPr id="28" name="object 28"/>
          <p:cNvSpPr/>
          <p:nvPr/>
        </p:nvSpPr>
        <p:spPr>
          <a:xfrm>
            <a:off x="10364089" y="3858259"/>
            <a:ext cx="1510665" cy="0"/>
          </a:xfrm>
          <a:custGeom>
            <a:rect l="l" t="t" r="r" b="b"/>
            <a:pathLst>
              <a:path w="1510665">
                <a:moveTo>
                  <a:pt x="0" y="0"/>
                </a:moveTo>
                <a:lnTo>
                  <a:pt x="1510156" y="0"/>
                </a:lnTo>
              </a:path>
            </a:pathLst>
          </a:custGeom>
          <a:ln w="12700">
            <a:solidFill>
              <a:srgbClr val="FFFFFF"/>
            </a:solidFill>
          </a:ln>
        </p:spPr>
        <p:txBody>
          <a:bodyPr wrap="square" lIns="0" tIns="0" rIns="0" bIns="0" rtlCol="0"/>
          <a:lstStyle/>
          <a:p/>
        </p:txBody>
      </p:sp>
      <p:sp>
        <p:nvSpPr>
          <p:cNvPr id="29" name="object 29"/>
          <p:cNvSpPr/>
          <p:nvPr/>
        </p:nvSpPr>
        <p:spPr>
          <a:xfrm>
            <a:off x="10364089" y="4082288"/>
            <a:ext cx="1510665" cy="0"/>
          </a:xfrm>
          <a:custGeom>
            <a:rect l="l" t="t" r="r" b="b"/>
            <a:pathLst>
              <a:path w="1510665">
                <a:moveTo>
                  <a:pt x="0" y="0"/>
                </a:moveTo>
                <a:lnTo>
                  <a:pt x="1510156" y="0"/>
                </a:lnTo>
              </a:path>
            </a:pathLst>
          </a:custGeom>
          <a:ln w="12700">
            <a:solidFill>
              <a:srgbClr val="FFFFFF"/>
            </a:solidFill>
          </a:ln>
        </p:spPr>
        <p:txBody>
          <a:bodyPr wrap="square" lIns="0" tIns="0" rIns="0" bIns="0" rtlCol="0"/>
          <a:lstStyle/>
          <a:p/>
        </p:txBody>
      </p:sp>
      <p:sp>
        <p:nvSpPr>
          <p:cNvPr id="30" name="object 30"/>
          <p:cNvSpPr/>
          <p:nvPr/>
        </p:nvSpPr>
        <p:spPr>
          <a:xfrm flipH="1">
            <a:off x="11867895" y="3851909"/>
            <a:ext cx="0" cy="236854"/>
          </a:xfrm>
          <a:custGeom>
            <a:rect l="l" t="t" r="r" b="b"/>
            <a:pathLst>
              <a:path h="236852">
                <a:moveTo>
                  <a:pt x="0" y="0"/>
                </a:moveTo>
                <a:lnTo>
                  <a:pt x="0" y="236727"/>
                </a:lnTo>
              </a:path>
            </a:pathLst>
          </a:custGeom>
          <a:ln w="12700">
            <a:solidFill>
              <a:srgbClr val="000000"/>
            </a:solidFill>
            <a:prstDash val="lgDash"/>
          </a:ln>
        </p:spPr>
        <p:txBody>
          <a:bodyPr wrap="square" lIns="0" tIns="0" rIns="0" bIns="0" rtlCol="0"/>
          <a:lstStyle/>
          <a:p/>
        </p:txBody>
      </p:sp>
      <p:graphicFrame>
        <p:nvGraphicFramePr>
          <p:cNvPr id="31" name="object 31"/>
          <p:cNvGraphicFramePr>
            <a:graphicFrameLocks noGrp="1"/>
          </p:cNvGraphicFramePr>
          <p:nvPr/>
        </p:nvGraphicFramePr>
        <p:xfrm>
          <a:off x="7341234" y="2653410"/>
          <a:ext cx="3042285" cy="1435735"/>
        </p:xfrm>
        <a:graphic>
          <a:graphicData uri="http://schemas.openxmlformats.org/drawingml/2006/table">
            <a:tbl>
              <a:tblPr firstRow="1" bandRow="1">
                <a:tableStyleId>{2D5ABB26-0587-4C30-8999-92F81FD0307C}</a:tableStyleId>
              </a:tblPr>
              <a:tblGrid>
                <a:gridCol w="1554480"/>
                <a:gridCol w="1468120"/>
              </a:tblGrid>
              <a:tr h="223900">
                <a:tc rowSpan="2">
                  <a:txBody>
                    <a:bodyPr vert="horz" wrap="square"/>
                    <a:lstStyle/>
                    <a:p>
                      <a:pPr>
                        <a:lnSpc>
                          <a:spcPct val="100000"/>
                        </a:lnSpc>
                      </a:pPr>
                      <a:endParaRPr sz="1000">
                        <a:latin typeface="Times New Roman"/>
                        <a:cs typeface="Times New Roman"/>
                      </a:endParaRPr>
                    </a:p>
                  </a:txBody>
                  <a:tcPr marL="0" marR="0" marT="0" marB="0">
                    <a:lnR w="12700">
                      <a:solidFill>
                        <a:srgbClr val="000000"/>
                      </a:solidFill>
                      <a:prstDash val="solid"/>
                    </a:lnR>
                    <a:lnB w="12700">
                      <a:solidFill>
                        <a:srgbClr val="000000"/>
                      </a:solidFill>
                      <a:prstDash val="solid"/>
                    </a:lnB>
                    <a:solidFill>
                      <a:srgbClr val="F6F6F7">
                        <a:alpha val="10195"/>
                      </a:srgbClr>
                    </a:solidFill>
                  </a:tcPr>
                </a:tc>
                <a:tc>
                  <a:txBody>
                    <a:bodyPr vert="horz" wrap="square"/>
                    <a:lstStyle/>
                    <a:p>
                      <a:pPr marL="10795">
                        <a:lnSpc>
                          <a:spcPct val="100000"/>
                        </a:lnSpc>
                        <a:spcBef>
                          <a:spcPts val="315"/>
                        </a:spcBef>
                      </a:pPr>
                      <a:r>
                        <a:rPr sz="1000" spc="-10">
                          <a:solidFill>
                            <a:srgbClr val="4F5256"/>
                          </a:solidFill>
                          <a:latin typeface="微软雅黑"/>
                          <a:cs typeface="微软雅黑"/>
                        </a:rPr>
                        <a:t>川渝大数据交易平台</a:t>
                      </a:r>
                      <a:endParaRPr sz="1000">
                        <a:latin typeface="微软雅黑"/>
                        <a:cs typeface="微软雅黑"/>
                      </a:endParaRPr>
                    </a:p>
                  </a:txBody>
                  <a:tcPr marL="0" marR="0" marT="400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6F6F7">
                        <a:alpha val="10195"/>
                      </a:srgbClr>
                    </a:solidFill>
                  </a:tcPr>
                </a:tc>
              </a:tr>
              <a:tr h="224027">
                <a:tc vMerge="1">
                  <a:txBody>
                    <a:bodyPr vert="horz" wrap="square"/>
                    <a:lstStyle/>
                    <a:p/>
                  </a:txBody>
                  <a:tcPr marL="0" marR="0" marT="0" marB="0">
                    <a:lnR w="12700">
                      <a:solidFill>
                        <a:srgbClr val="000000"/>
                      </a:solidFill>
                      <a:prstDash val="solid"/>
                    </a:lnR>
                    <a:lnB w="12700">
                      <a:solidFill>
                        <a:srgbClr val="000000"/>
                      </a:solidFill>
                      <a:prstDash val="solid"/>
                    </a:lnB>
                    <a:solidFill>
                      <a:srgbClr val="F6F6F7">
                        <a:alpha val="10195"/>
                      </a:srgbClr>
                    </a:solidFill>
                  </a:tcPr>
                </a:tc>
                <a:tc>
                  <a:txBody>
                    <a:bodyPr vert="horz" wrap="square"/>
                    <a:lstStyle/>
                    <a:p>
                      <a:pPr marL="10795">
                        <a:lnSpc>
                          <a:spcPct val="100000"/>
                        </a:lnSpc>
                        <a:spcBef>
                          <a:spcPts val="320"/>
                        </a:spcBef>
                      </a:pPr>
                      <a:r>
                        <a:rPr sz="1000" spc="-5">
                          <a:solidFill>
                            <a:srgbClr val="4F5256"/>
                          </a:solidFill>
                          <a:latin typeface="微软雅黑"/>
                          <a:cs typeface="微软雅黑"/>
                        </a:rPr>
                        <a:t>内蒙古数据交易中</a:t>
                      </a:r>
                      <a:endParaRPr sz="1000">
                        <a:latin typeface="微软雅黑"/>
                        <a:cs typeface="微软雅黑"/>
                      </a:endParaRPr>
                    </a:p>
                  </a:txBody>
                  <a:tcPr marL="0" marR="0" marT="406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6F6F7">
                        <a:alpha val="10195"/>
                      </a:srgbClr>
                    </a:solidFill>
                  </a:tcPr>
                </a:tc>
              </a:tr>
              <a:tr h="302640">
                <a:tc>
                  <a:txBody>
                    <a:bodyPr vert="horz" wrap="square"/>
                    <a:lstStyle/>
                    <a:p>
                      <a:pPr marL="10160">
                        <a:lnSpc>
                          <a:spcPct val="100000"/>
                        </a:lnSpc>
                        <a:spcBef>
                          <a:spcPts val="630"/>
                        </a:spcBef>
                      </a:pPr>
                      <a:r>
                        <a:rPr sz="1000" spc="-5">
                          <a:solidFill>
                            <a:srgbClr val="4F5256"/>
                          </a:solidFill>
                          <a:latin typeface="微软雅黑"/>
                          <a:cs typeface="微软雅黑"/>
                        </a:rPr>
                        <a:t>港澳大湾区数据平台</a:t>
                      </a:r>
                      <a:endParaRPr sz="1000">
                        <a:latin typeface="微软雅黑"/>
                        <a:cs typeface="微软雅黑"/>
                      </a:endParaRPr>
                    </a:p>
                  </a:txBody>
                  <a:tcPr marL="0" marR="0" marT="800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6F6F7">
                        <a:alpha val="10195"/>
                      </a:srgbClr>
                    </a:solidFill>
                  </a:tcPr>
                </a:tc>
                <a:tc>
                  <a:txBody>
                    <a:bodyPr vert="horz" wrap="square"/>
                    <a:lstStyle/>
                    <a:p>
                      <a:pPr marL="10795">
                        <a:lnSpc>
                          <a:spcPct val="100000"/>
                        </a:lnSpc>
                        <a:spcBef>
                          <a:spcPts val="630"/>
                        </a:spcBef>
                      </a:pPr>
                      <a:r>
                        <a:rPr sz="1000" spc="-5">
                          <a:solidFill>
                            <a:srgbClr val="4F5256"/>
                          </a:solidFill>
                          <a:latin typeface="微软雅黑"/>
                          <a:cs typeface="微软雅黑"/>
                        </a:rPr>
                        <a:t>广东省数据交易中心</a:t>
                      </a:r>
                      <a:endParaRPr sz="1000">
                        <a:latin typeface="微软雅黑"/>
                        <a:cs typeface="微软雅黑"/>
                      </a:endParaRPr>
                    </a:p>
                  </a:txBody>
                  <a:tcPr marL="0" marR="0" marT="800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6F6F7">
                        <a:alpha val="10195"/>
                      </a:srgbClr>
                    </a:solidFill>
                  </a:tcPr>
                </a:tc>
              </a:tr>
              <a:tr h="223901">
                <a:tc>
                  <a:txBody>
                    <a:bodyPr vert="horz" wrap="square"/>
                    <a:lstStyle/>
                    <a:p>
                      <a:pPr marL="10160">
                        <a:lnSpc>
                          <a:spcPct val="100000"/>
                        </a:lnSpc>
                        <a:spcBef>
                          <a:spcPts val="320"/>
                        </a:spcBef>
                      </a:pPr>
                      <a:r>
                        <a:rPr sz="1000" spc="-5">
                          <a:solidFill>
                            <a:srgbClr val="4F5256"/>
                          </a:solidFill>
                          <a:latin typeface="微软雅黑"/>
                          <a:cs typeface="微软雅黑"/>
                        </a:rPr>
                        <a:t>湖北天数据交易平台</a:t>
                      </a:r>
                      <a:endParaRPr sz="1000">
                        <a:latin typeface="微软雅黑"/>
                        <a:cs typeface="微软雅黑"/>
                      </a:endParaRPr>
                    </a:p>
                  </a:txBody>
                  <a:tcPr marL="0" marR="0" marT="406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6F6F7">
                        <a:alpha val="10195"/>
                      </a:srgbClr>
                    </a:solidFill>
                  </a:tcPr>
                </a:tc>
                <a:tc rowSpan="3">
                  <a:txBody>
                    <a:bodyPr vert="horz" wrap="square"/>
                    <a:lstStyle/>
                    <a:p>
                      <a:pPr>
                        <a:lnSpc>
                          <a:spcPct val="100000"/>
                        </a:lnSpc>
                      </a:pPr>
                      <a:endParaRPr sz="1000">
                        <a:latin typeface="Times New Roman"/>
                        <a:cs typeface="Times New Roman"/>
                      </a:endParaRPr>
                    </a:p>
                  </a:txBody>
                  <a:tcPr marL="0" marR="0" marT="0" marB="0">
                    <a:lnL w="12700">
                      <a:solidFill>
                        <a:srgbClr val="000000"/>
                      </a:solidFill>
                      <a:prstDash val="solid"/>
                    </a:lnL>
                    <a:lnT w="12700">
                      <a:solidFill>
                        <a:srgbClr val="000000"/>
                      </a:solidFill>
                      <a:prstDash val="solid"/>
                    </a:lnT>
                    <a:solidFill>
                      <a:srgbClr val="F6F6F7">
                        <a:alpha val="10195"/>
                      </a:srgbClr>
                    </a:solidFill>
                  </a:tcPr>
                </a:tc>
              </a:tr>
              <a:tr h="224028">
                <a:tc>
                  <a:txBody>
                    <a:bodyPr vert="horz" wrap="square"/>
                    <a:lstStyle/>
                    <a:p>
                      <a:pPr marL="10160">
                        <a:lnSpc>
                          <a:spcPct val="100000"/>
                        </a:lnSpc>
                        <a:spcBef>
                          <a:spcPts val="320"/>
                        </a:spcBef>
                      </a:pPr>
                      <a:r>
                        <a:rPr sz="1000" spc="-5">
                          <a:solidFill>
                            <a:srgbClr val="4F5256"/>
                          </a:solidFill>
                          <a:latin typeface="微软雅黑"/>
                          <a:cs typeface="微软雅黑"/>
                        </a:rPr>
                        <a:t>北方大数据交易中心</a:t>
                      </a:r>
                      <a:endParaRPr sz="1000">
                        <a:latin typeface="微软雅黑"/>
                        <a:cs typeface="微软雅黑"/>
                      </a:endParaRPr>
                    </a:p>
                  </a:txBody>
                  <a:tcPr marL="0" marR="0" marT="406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6F6F7">
                        <a:alpha val="10195"/>
                      </a:srgbClr>
                    </a:solidFill>
                  </a:tcPr>
                </a:tc>
                <a:tc vMerge="1">
                  <a:txBody>
                    <a:bodyPr vert="horz" wrap="square"/>
                    <a:lstStyle/>
                    <a:p/>
                  </a:txBody>
                  <a:tcPr marL="0" marR="0" marT="0" marB="0">
                    <a:lnL w="12700">
                      <a:solidFill>
                        <a:srgbClr val="000000"/>
                      </a:solidFill>
                      <a:prstDash val="solid"/>
                    </a:lnL>
                    <a:lnT w="12700">
                      <a:solidFill>
                        <a:srgbClr val="000000"/>
                      </a:solidFill>
                      <a:prstDash val="solid"/>
                    </a:lnT>
                    <a:solidFill>
                      <a:srgbClr val="F6F6F7">
                        <a:alpha val="10195"/>
                      </a:srgbClr>
                    </a:solidFill>
                  </a:tcPr>
                </a:tc>
              </a:tr>
              <a:tr h="224027">
                <a:tc>
                  <a:txBody>
                    <a:bodyPr vert="horz" wrap="square"/>
                    <a:lstStyle/>
                    <a:p>
                      <a:pPr marL="10160">
                        <a:lnSpc>
                          <a:spcPct val="100000"/>
                        </a:lnSpc>
                        <a:spcBef>
                          <a:spcPts val="320"/>
                        </a:spcBef>
                      </a:pPr>
                      <a:r>
                        <a:rPr sz="1000" spc="-5">
                          <a:solidFill>
                            <a:srgbClr val="4F5256"/>
                          </a:solidFill>
                          <a:latin typeface="微软雅黑"/>
                          <a:cs typeface="微软雅黑"/>
                        </a:rPr>
                        <a:t>安徽大数据交易中心</a:t>
                      </a:r>
                      <a:endParaRPr sz="1000">
                        <a:latin typeface="微软雅黑"/>
                        <a:cs typeface="微软雅黑"/>
                      </a:endParaRPr>
                    </a:p>
                  </a:txBody>
                  <a:tcPr marL="0" marR="0" marT="406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6F6F7">
                        <a:alpha val="10195"/>
                      </a:srgbClr>
                    </a:solidFill>
                  </a:tcPr>
                </a:tc>
                <a:tc vMerge="1">
                  <a:txBody>
                    <a:bodyPr vert="horz" wrap="square"/>
                    <a:lstStyle/>
                    <a:p/>
                  </a:txBody>
                  <a:tcPr marL="0" marR="0" marT="0" marB="0">
                    <a:lnL w="12700">
                      <a:solidFill>
                        <a:srgbClr val="000000"/>
                      </a:solidFill>
                      <a:prstDash val="solid"/>
                    </a:lnL>
                    <a:lnT w="12700">
                      <a:solidFill>
                        <a:srgbClr val="000000"/>
                      </a:solidFill>
                      <a:prstDash val="solid"/>
                    </a:lnT>
                    <a:solidFill>
                      <a:srgbClr val="F6F6F7">
                        <a:alpha val="10195"/>
                      </a:srgbClr>
                    </a:solidFill>
                  </a:tcPr>
                </a:tc>
              </a:tr>
            </a:tbl>
          </a:graphicData>
        </a:graphic>
      </p:graphicFrame>
      <p:sp>
        <p:nvSpPr>
          <p:cNvPr id="32" name="object 32"/>
          <p:cNvSpPr txBox="1"/>
          <p:nvPr/>
        </p:nvSpPr>
        <p:spPr>
          <a:xfrm>
            <a:off x="8900286" y="1943821"/>
            <a:ext cx="1670050" cy="473709"/>
          </a:xfrm>
          <a:prstGeom prst="rect">
            <a:avLst/>
          </a:prstGeom>
        </p:spPr>
        <p:txBody>
          <a:bodyPr vert="horz" wrap="square" lIns="0" tIns="84455" rIns="0" bIns="0" rtlCol="0">
            <a:spAutoFit/>
          </a:bodyPr>
          <a:lstStyle/>
          <a:p>
            <a:pPr marL="12700">
              <a:lnSpc>
                <a:spcPct val="100000"/>
              </a:lnSpc>
              <a:spcBef>
                <a:spcPts val="665"/>
              </a:spcBef>
            </a:pPr>
            <a:r>
              <a:rPr sz="1000" spc="-10">
                <a:solidFill>
                  <a:srgbClr val="4F5256"/>
                </a:solidFill>
                <a:latin typeface="微软雅黑"/>
                <a:cs typeface="微软雅黑"/>
              </a:rPr>
              <a:t>海南数据产品超市</a:t>
            </a:r>
            <a:endParaRPr sz="1000">
              <a:latin typeface="微软雅黑"/>
              <a:cs typeface="微软雅黑"/>
            </a:endParaRPr>
          </a:p>
          <a:p>
            <a:pPr marL="12700">
              <a:lnSpc>
                <a:spcPct val="100000"/>
              </a:lnSpc>
              <a:spcBef>
                <a:spcPts val="560"/>
              </a:spcBef>
            </a:pPr>
            <a:r>
              <a:rPr sz="1000" spc="-10">
                <a:solidFill>
                  <a:srgbClr val="4F5256"/>
                </a:solidFill>
                <a:latin typeface="微软雅黑"/>
                <a:cs typeface="微软雅黑"/>
              </a:rPr>
              <a:t>长三角数据要条流通服务平台</a:t>
            </a:r>
            <a:endParaRPr sz="1000">
              <a:latin typeface="微软雅黑"/>
              <a:cs typeface="微软雅黑"/>
            </a:endParaRPr>
          </a:p>
        </p:txBody>
      </p:sp>
      <p:sp>
        <p:nvSpPr>
          <p:cNvPr id="33" name="object 33"/>
          <p:cNvSpPr txBox="1"/>
          <p:nvPr/>
        </p:nvSpPr>
        <p:spPr>
          <a:xfrm>
            <a:off x="8900286" y="2463749"/>
            <a:ext cx="103759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F5256"/>
                </a:solidFill>
                <a:latin typeface="微软雅黑"/>
                <a:cs typeface="微软雅黑"/>
              </a:rPr>
              <a:t>德阳数据交易中心</a:t>
            </a:r>
            <a:endParaRPr sz="1000">
              <a:latin typeface="微软雅黑"/>
              <a:cs typeface="微软雅黑"/>
            </a:endParaRPr>
          </a:p>
        </p:txBody>
      </p:sp>
      <p:sp>
        <p:nvSpPr>
          <p:cNvPr id="34" name="object 34"/>
          <p:cNvSpPr txBox="1"/>
          <p:nvPr/>
        </p:nvSpPr>
        <p:spPr>
          <a:xfrm>
            <a:off x="8900286" y="3366922"/>
            <a:ext cx="1037590" cy="473709"/>
          </a:xfrm>
          <a:prstGeom prst="rect">
            <a:avLst/>
          </a:prstGeom>
        </p:spPr>
        <p:txBody>
          <a:bodyPr vert="horz" wrap="square" lIns="0" tIns="12700" rIns="0" bIns="0" rtlCol="0">
            <a:spAutoFit/>
          </a:bodyPr>
          <a:lstStyle/>
          <a:p>
            <a:pPr marL="12700" marR="5080">
              <a:lnSpc>
                <a:spcPct val="147000"/>
              </a:lnSpc>
              <a:spcBef>
                <a:spcPts val="100"/>
              </a:spcBef>
            </a:pPr>
            <a:r>
              <a:rPr sz="1000" spc="-5">
                <a:solidFill>
                  <a:srgbClr val="4F5256"/>
                </a:solidFill>
                <a:latin typeface="微软雅黑"/>
                <a:cs typeface="微软雅黑"/>
              </a:rPr>
              <a:t>西部数据交易中心 上海数据交易所</a:t>
            </a:r>
            <a:endParaRPr sz="1000">
              <a:latin typeface="微软雅黑"/>
              <a:cs typeface="微软雅黑"/>
            </a:endParaRPr>
          </a:p>
        </p:txBody>
      </p:sp>
      <p:sp>
        <p:nvSpPr>
          <p:cNvPr id="35" name="object 35"/>
          <p:cNvSpPr txBox="1"/>
          <p:nvPr/>
        </p:nvSpPr>
        <p:spPr>
          <a:xfrm>
            <a:off x="10368788" y="3175761"/>
            <a:ext cx="1290320" cy="664845"/>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深圳数据交易所</a:t>
            </a:r>
            <a:endParaRPr sz="1000">
              <a:latin typeface="微软雅黑"/>
              <a:cs typeface="微软雅黑"/>
            </a:endParaRPr>
          </a:p>
          <a:p>
            <a:pPr marL="12700">
              <a:lnSpc>
                <a:spcPct val="100000"/>
              </a:lnSpc>
              <a:spcBef>
                <a:spcPts val="875"/>
              </a:spcBef>
            </a:pPr>
            <a:r>
              <a:rPr sz="1000" spc="-5">
                <a:solidFill>
                  <a:srgbClr val="4F5256"/>
                </a:solidFill>
                <a:latin typeface="微软雅黑"/>
                <a:cs typeface="微软雅黑"/>
              </a:rPr>
              <a:t>郑州数据交易中心</a:t>
            </a:r>
            <a:endParaRPr sz="1000">
              <a:latin typeface="微软雅黑"/>
              <a:cs typeface="微软雅黑"/>
            </a:endParaRPr>
          </a:p>
          <a:p>
            <a:pPr marL="12700">
              <a:lnSpc>
                <a:spcPct val="100000"/>
              </a:lnSpc>
              <a:spcBef>
                <a:spcPts val="565"/>
              </a:spcBef>
            </a:pPr>
            <a:r>
              <a:rPr sz="1000" spc="-5">
                <a:solidFill>
                  <a:srgbClr val="4F5256"/>
                </a:solidFill>
                <a:latin typeface="微软雅黑"/>
                <a:cs typeface="微软雅黑"/>
              </a:rPr>
              <a:t>青岛海洋数据交易平台</a:t>
            </a:r>
            <a:endParaRPr sz="1000">
              <a:latin typeface="微软雅黑"/>
              <a:cs typeface="微软雅黑"/>
            </a:endParaRPr>
          </a:p>
        </p:txBody>
      </p:sp>
      <p:sp>
        <p:nvSpPr>
          <p:cNvPr id="36" name="object 36"/>
          <p:cNvSpPr txBox="1"/>
          <p:nvPr/>
        </p:nvSpPr>
        <p:spPr>
          <a:xfrm>
            <a:off x="8900286" y="3887215"/>
            <a:ext cx="237934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贵州省数据流通交易中心</a:t>
            </a:r>
            <a:r>
              <a:rPr sz="1000" spc="240">
                <a:solidFill>
                  <a:srgbClr val="4F5256"/>
                </a:solidFill>
                <a:latin typeface="微软雅黑"/>
                <a:cs typeface="微软雅黑"/>
              </a:rPr>
              <a:t> </a:t>
            </a:r>
            <a:r>
              <a:rPr sz="1000" spc="-5">
                <a:solidFill>
                  <a:srgbClr val="4F5256"/>
                </a:solidFill>
                <a:latin typeface="微软雅黑"/>
                <a:cs typeface="微软雅黑"/>
              </a:rPr>
              <a:t>广东数据交易所</a:t>
            </a:r>
            <a:endParaRPr sz="1000">
              <a:latin typeface="微软雅黑"/>
              <a:cs typeface="微软雅黑"/>
            </a:endParaRPr>
          </a:p>
        </p:txBody>
      </p:sp>
      <p:sp>
        <p:nvSpPr>
          <p:cNvPr id="37" name="object 37"/>
          <p:cNvSpPr txBox="1"/>
          <p:nvPr/>
        </p:nvSpPr>
        <p:spPr>
          <a:xfrm>
            <a:off x="7345426" y="4111244"/>
            <a:ext cx="1290320" cy="42545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北部湾大数据交易中心</a:t>
            </a:r>
            <a:endParaRPr sz="1000">
              <a:latin typeface="微软雅黑"/>
              <a:cs typeface="微软雅黑"/>
            </a:endParaRPr>
          </a:p>
          <a:p>
            <a:pPr marL="12700">
              <a:lnSpc>
                <a:spcPct val="100000"/>
              </a:lnSpc>
              <a:spcBef>
                <a:spcPts val="750"/>
              </a:spcBef>
            </a:pPr>
            <a:r>
              <a:rPr sz="1000" spc="-5">
                <a:solidFill>
                  <a:srgbClr val="4F5256"/>
                </a:solidFill>
                <a:latin typeface="微软雅黑"/>
                <a:cs typeface="微软雅黑"/>
              </a:rPr>
              <a:t>山西数据交易服务平台</a:t>
            </a:r>
            <a:endParaRPr sz="1000">
              <a:latin typeface="微软雅黑"/>
              <a:cs typeface="微软雅黑"/>
            </a:endParaRPr>
          </a:p>
        </p:txBody>
      </p:sp>
      <p:sp>
        <p:nvSpPr>
          <p:cNvPr id="38" name="object 38"/>
          <p:cNvSpPr txBox="1"/>
          <p:nvPr/>
        </p:nvSpPr>
        <p:spPr>
          <a:xfrm>
            <a:off x="8900286" y="4111244"/>
            <a:ext cx="1290320" cy="42545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合肥数据要案流通平台</a:t>
            </a:r>
            <a:endParaRPr sz="1000">
              <a:latin typeface="微软雅黑"/>
              <a:cs typeface="微软雅黑"/>
            </a:endParaRPr>
          </a:p>
          <a:p>
            <a:pPr marL="12700">
              <a:lnSpc>
                <a:spcPct val="100000"/>
              </a:lnSpc>
              <a:spcBef>
                <a:spcPts val="750"/>
              </a:spcBef>
            </a:pPr>
            <a:r>
              <a:rPr sz="1000" spc="-5">
                <a:solidFill>
                  <a:srgbClr val="4F5256"/>
                </a:solidFill>
                <a:latin typeface="微软雅黑"/>
                <a:cs typeface="微软雅黑"/>
              </a:rPr>
              <a:t>北京国际大数据交易所</a:t>
            </a:r>
            <a:endParaRPr sz="1000">
              <a:latin typeface="微软雅黑"/>
              <a:cs typeface="微软雅黑"/>
            </a:endParaRPr>
          </a:p>
        </p:txBody>
      </p:sp>
      <p:sp>
        <p:nvSpPr>
          <p:cNvPr id="39" name="object 39"/>
          <p:cNvSpPr txBox="1"/>
          <p:nvPr/>
        </p:nvSpPr>
        <p:spPr>
          <a:xfrm>
            <a:off x="10368788" y="4111244"/>
            <a:ext cx="1163955" cy="42545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无锡大数据交易平台</a:t>
            </a:r>
            <a:endParaRPr sz="1000">
              <a:latin typeface="微软雅黑"/>
              <a:cs typeface="微软雅黑"/>
            </a:endParaRPr>
          </a:p>
          <a:p>
            <a:pPr marL="12700">
              <a:lnSpc>
                <a:spcPct val="100000"/>
              </a:lnSpc>
              <a:spcBef>
                <a:spcPts val="750"/>
              </a:spcBef>
            </a:pPr>
            <a:r>
              <a:rPr sz="1000" spc="-5">
                <a:solidFill>
                  <a:srgbClr val="4F5256"/>
                </a:solidFill>
                <a:latin typeface="微软雅黑"/>
                <a:cs typeface="微软雅黑"/>
              </a:rPr>
              <a:t>福建大数据交易所</a:t>
            </a:r>
            <a:endParaRPr sz="1000">
              <a:latin typeface="微软雅黑"/>
              <a:cs typeface="微软雅黑"/>
            </a:endParaRPr>
          </a:p>
        </p:txBody>
      </p:sp>
      <p:sp>
        <p:nvSpPr>
          <p:cNvPr id="40" name="object 40"/>
          <p:cNvSpPr txBox="1"/>
          <p:nvPr/>
        </p:nvSpPr>
        <p:spPr>
          <a:xfrm>
            <a:off x="8900286" y="4769611"/>
            <a:ext cx="103759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华南数据交易公司</a:t>
            </a:r>
            <a:endParaRPr sz="1000">
              <a:latin typeface="微软雅黑"/>
              <a:cs typeface="微软雅黑"/>
            </a:endParaRPr>
          </a:p>
        </p:txBody>
      </p:sp>
      <p:sp>
        <p:nvSpPr>
          <p:cNvPr id="41" name="object 41"/>
          <p:cNvSpPr txBox="1"/>
          <p:nvPr/>
        </p:nvSpPr>
        <p:spPr>
          <a:xfrm>
            <a:off x="10368788" y="4769611"/>
            <a:ext cx="116395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F5256"/>
                </a:solidFill>
                <a:latin typeface="微软雅黑"/>
                <a:cs typeface="微软雅黑"/>
              </a:rPr>
              <a:t>湖南大数据交易中心</a:t>
            </a:r>
            <a:endParaRPr sz="1000">
              <a:latin typeface="微软雅黑"/>
              <a:cs typeface="微软雅黑"/>
            </a:endParaRPr>
          </a:p>
        </p:txBody>
      </p:sp>
      <p:sp>
        <p:nvSpPr>
          <p:cNvPr id="42" name="object 42"/>
          <p:cNvSpPr txBox="1"/>
          <p:nvPr/>
        </p:nvSpPr>
        <p:spPr>
          <a:xfrm>
            <a:off x="6743192" y="4693411"/>
            <a:ext cx="531495" cy="609600"/>
          </a:xfrm>
          <a:prstGeom prst="rect">
            <a:avLst/>
          </a:prstGeom>
        </p:spPr>
        <p:txBody>
          <a:bodyPr vert="horz" wrap="square" lIns="0" tIns="12065" rIns="0" bIns="0" rtlCol="0">
            <a:spAutoFit/>
          </a:bodyPr>
          <a:lstStyle/>
          <a:p>
            <a:pPr marL="12700" marR="5080" algn="r">
              <a:lnSpc>
                <a:spcPct val="100000"/>
              </a:lnSpc>
              <a:spcBef>
                <a:spcPts val="95"/>
              </a:spcBef>
            </a:pPr>
            <a:r>
              <a:rPr sz="1000" spc="-5">
                <a:solidFill>
                  <a:srgbClr val="4F5256"/>
                </a:solidFill>
                <a:latin typeface="微软雅黑"/>
                <a:cs typeface="微软雅黑"/>
              </a:rPr>
              <a:t>山东数据 交易平台</a:t>
            </a:r>
            <a:endParaRPr sz="1000">
              <a:latin typeface="微软雅黑"/>
              <a:cs typeface="微软雅黑"/>
            </a:endParaRPr>
          </a:p>
          <a:p>
            <a:pPr marR="64135" algn="r">
              <a:lnSpc>
                <a:spcPct val="100000"/>
              </a:lnSpc>
              <a:spcBef>
                <a:spcPts val="1000"/>
              </a:spcBef>
            </a:pPr>
            <a:r>
              <a:rPr sz="1000" b="1" spc="-10">
                <a:solidFill>
                  <a:srgbClr val="4F5256"/>
                </a:solidFill>
                <a:latin typeface="微软雅黑"/>
                <a:cs typeface="微软雅黑"/>
              </a:rPr>
              <a:t>2019</a:t>
            </a:r>
            <a:endParaRPr sz="1000">
              <a:latin typeface="微软雅黑"/>
              <a:cs typeface="微软雅黑"/>
            </a:endParaRPr>
          </a:p>
        </p:txBody>
      </p:sp>
      <p:sp>
        <p:nvSpPr>
          <p:cNvPr id="43" name="object 43"/>
          <p:cNvSpPr txBox="1"/>
          <p:nvPr/>
        </p:nvSpPr>
        <p:spPr>
          <a:xfrm>
            <a:off x="7345426" y="4693411"/>
            <a:ext cx="1290320" cy="609600"/>
          </a:xfrm>
          <a:prstGeom prst="rect">
            <a:avLst/>
          </a:prstGeom>
        </p:spPr>
        <p:txBody>
          <a:bodyPr vert="horz" wrap="square" lIns="0" tIns="12065" rIns="0" bIns="0" rtlCol="0">
            <a:spAutoFit/>
          </a:bodyPr>
          <a:lstStyle/>
          <a:p>
            <a:pPr marL="12700" marR="5080">
              <a:lnSpc>
                <a:spcPct val="100000"/>
              </a:lnSpc>
              <a:spcBef>
                <a:spcPts val="95"/>
              </a:spcBef>
            </a:pPr>
            <a:r>
              <a:rPr sz="1000" spc="-5">
                <a:solidFill>
                  <a:srgbClr val="4F5256"/>
                </a:solidFill>
                <a:latin typeface="微软雅黑"/>
                <a:cs typeface="微软雅黑"/>
              </a:rPr>
              <a:t>中关村医药健康大数据 交易平台</a:t>
            </a:r>
            <a:endParaRPr sz="1000">
              <a:latin typeface="微软雅黑"/>
              <a:cs typeface="微软雅黑"/>
            </a:endParaRPr>
          </a:p>
          <a:p>
            <a:pPr marL="623570">
              <a:lnSpc>
                <a:spcPct val="100000"/>
              </a:lnSpc>
              <a:spcBef>
                <a:spcPts val="1000"/>
              </a:spcBef>
            </a:pPr>
            <a:r>
              <a:rPr sz="1000" b="1" spc="-10">
                <a:solidFill>
                  <a:srgbClr val="4F5256"/>
                </a:solidFill>
                <a:latin typeface="微软雅黑"/>
                <a:cs typeface="微软雅黑"/>
              </a:rPr>
              <a:t>2020</a:t>
            </a:r>
            <a:endParaRPr sz="1000">
              <a:latin typeface="微软雅黑"/>
              <a:cs typeface="微软雅黑"/>
            </a:endParaRPr>
          </a:p>
        </p:txBody>
      </p:sp>
      <p:sp>
        <p:nvSpPr>
          <p:cNvPr id="44" name="object 44"/>
          <p:cNvSpPr txBox="1"/>
          <p:nvPr/>
        </p:nvSpPr>
        <p:spPr>
          <a:xfrm>
            <a:off x="9469373" y="5125339"/>
            <a:ext cx="336550" cy="177800"/>
          </a:xfrm>
          <a:prstGeom prst="rect">
            <a:avLst/>
          </a:prstGeom>
        </p:spPr>
        <p:txBody>
          <a:bodyPr vert="horz" wrap="square" lIns="0" tIns="12065" rIns="0" bIns="0" rtlCol="0">
            <a:spAutoFit/>
          </a:bodyPr>
          <a:lstStyle/>
          <a:p>
            <a:pPr marL="12700">
              <a:lnSpc>
                <a:spcPct val="100000"/>
              </a:lnSpc>
              <a:spcBef>
                <a:spcPts val="95"/>
              </a:spcBef>
            </a:pPr>
            <a:r>
              <a:rPr sz="1000" b="1" spc="-10">
                <a:solidFill>
                  <a:srgbClr val="4F5256"/>
                </a:solidFill>
                <a:latin typeface="微软雅黑"/>
                <a:cs typeface="微软雅黑"/>
              </a:rPr>
              <a:t>2021</a:t>
            </a:r>
            <a:endParaRPr sz="1000">
              <a:latin typeface="微软雅黑"/>
              <a:cs typeface="微软雅黑"/>
            </a:endParaRPr>
          </a:p>
        </p:txBody>
      </p:sp>
      <p:sp>
        <p:nvSpPr>
          <p:cNvPr id="45" name="object 45"/>
          <p:cNvSpPr txBox="1"/>
          <p:nvPr/>
        </p:nvSpPr>
        <p:spPr>
          <a:xfrm>
            <a:off x="10952733" y="5125339"/>
            <a:ext cx="336550" cy="177800"/>
          </a:xfrm>
          <a:prstGeom prst="rect">
            <a:avLst/>
          </a:prstGeom>
        </p:spPr>
        <p:txBody>
          <a:bodyPr vert="horz" wrap="square" lIns="0" tIns="12065" rIns="0" bIns="0" rtlCol="0">
            <a:spAutoFit/>
          </a:bodyPr>
          <a:lstStyle/>
          <a:p>
            <a:pPr marL="12700">
              <a:lnSpc>
                <a:spcPct val="100000"/>
              </a:lnSpc>
              <a:spcBef>
                <a:spcPts val="95"/>
              </a:spcBef>
            </a:pPr>
            <a:r>
              <a:rPr sz="1000" b="1" spc="-10">
                <a:solidFill>
                  <a:srgbClr val="4F5256"/>
                </a:solidFill>
                <a:latin typeface="微软雅黑"/>
                <a:cs typeface="微软雅黑"/>
              </a:rPr>
              <a:t>2022</a:t>
            </a:r>
            <a:endParaRPr sz="1000">
              <a:latin typeface="微软雅黑"/>
              <a:cs typeface="微软雅黑"/>
            </a:endParaRPr>
          </a:p>
        </p:txBody>
      </p:sp>
      <p:sp>
        <p:nvSpPr>
          <p:cNvPr id="46" name="object 46"/>
          <p:cNvSpPr txBox="1"/>
          <p:nvPr/>
        </p:nvSpPr>
        <p:spPr>
          <a:xfrm>
            <a:off x="315874" y="1768855"/>
            <a:ext cx="30924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备注:</a:t>
            </a:r>
            <a:endParaRPr sz="1000">
              <a:latin typeface="微软雅黑"/>
              <a:cs typeface="微软雅黑"/>
            </a:endParaRPr>
          </a:p>
        </p:txBody>
      </p:sp>
      <p:sp>
        <p:nvSpPr>
          <p:cNvPr id="47" name="object 47"/>
          <p:cNvSpPr txBox="1"/>
          <p:nvPr/>
        </p:nvSpPr>
        <p:spPr>
          <a:xfrm>
            <a:off x="1170838" y="1768855"/>
            <a:ext cx="1807845" cy="819150"/>
          </a:xfrm>
          <a:prstGeom prst="rect">
            <a:avLst/>
          </a:prstGeom>
        </p:spPr>
        <p:txBody>
          <a:bodyPr vert="horz" wrap="square" lIns="0" tIns="12065" rIns="0" bIns="0" rtlCol="0">
            <a:spAutoFit/>
          </a:bodyPr>
          <a:lstStyle/>
          <a:p>
            <a:pPr marL="12700">
              <a:lnSpc>
                <a:spcPct val="100000"/>
              </a:lnSpc>
              <a:spcBef>
                <a:spcPts val="95"/>
              </a:spcBef>
            </a:pPr>
            <a:r>
              <a:rPr sz="1000" spc="-5">
                <a:solidFill>
                  <a:srgbClr val="585858"/>
                </a:solidFill>
                <a:latin typeface="微软雅黑"/>
                <a:cs typeface="微软雅黑"/>
              </a:rPr>
              <a:t>在建或筹建</a:t>
            </a:r>
            <a:endParaRPr sz="1000">
              <a:latin typeface="微软雅黑"/>
              <a:cs typeface="微软雅黑"/>
            </a:endParaRPr>
          </a:p>
          <a:p>
            <a:pPr marL="276860" marR="384175">
              <a:lnSpc>
                <a:spcPct val="107300"/>
              </a:lnSpc>
              <a:spcBef>
                <a:spcPts val="715"/>
              </a:spcBef>
            </a:pPr>
            <a:r>
              <a:rPr sz="1000" spc="-5">
                <a:solidFill>
                  <a:srgbClr val="4F5256"/>
                </a:solidFill>
                <a:latin typeface="微软雅黑"/>
                <a:cs typeface="微软雅黑"/>
              </a:rPr>
              <a:t>交通大数据交易平台 河北大数据交易中心</a:t>
            </a:r>
            <a:endParaRPr sz="1000">
              <a:latin typeface="微软雅黑"/>
              <a:cs typeface="微软雅黑"/>
            </a:endParaRPr>
          </a:p>
          <a:p>
            <a:pPr marL="276860">
              <a:lnSpc>
                <a:spcPct val="100000"/>
              </a:lnSpc>
              <a:spcBef>
                <a:spcPts val="560"/>
              </a:spcBef>
            </a:pPr>
            <a:r>
              <a:rPr sz="1000" spc="-5">
                <a:solidFill>
                  <a:srgbClr val="4F5256"/>
                </a:solidFill>
                <a:latin typeface="微软雅黑"/>
                <a:cs typeface="微软雅黑"/>
              </a:rPr>
              <a:t>杭州钱塘江大数据交易中心</a:t>
            </a:r>
            <a:endParaRPr sz="1000">
              <a:latin typeface="微软雅黑"/>
              <a:cs typeface="微软雅黑"/>
            </a:endParaRPr>
          </a:p>
        </p:txBody>
      </p:sp>
      <p:sp>
        <p:nvSpPr>
          <p:cNvPr id="48" name="object 48"/>
          <p:cNvSpPr/>
          <p:nvPr/>
        </p:nvSpPr>
        <p:spPr>
          <a:xfrm>
            <a:off x="640080" y="1818132"/>
            <a:ext cx="490855" cy="129539"/>
          </a:xfrm>
          <a:custGeom>
            <a:rect l="l" t="t" r="r" b="b"/>
            <a:pathLst>
              <a:path w="490855" h="129538">
                <a:moveTo>
                  <a:pt x="0" y="129539"/>
                </a:moveTo>
                <a:lnTo>
                  <a:pt x="490727" y="129539"/>
                </a:lnTo>
                <a:lnTo>
                  <a:pt x="490727" y="0"/>
                </a:lnTo>
                <a:lnTo>
                  <a:pt x="0" y="0"/>
                </a:lnTo>
                <a:lnTo>
                  <a:pt x="0" y="129539"/>
                </a:lnTo>
                <a:close/>
              </a:path>
            </a:pathLst>
          </a:custGeom>
          <a:ln w="12700">
            <a:solidFill>
              <a:srgbClr val="000000"/>
            </a:solidFill>
            <a:prstDash val="lgDash"/>
          </a:ln>
        </p:spPr>
        <p:txBody>
          <a:bodyPr wrap="square" lIns="0" tIns="0" rIns="0" bIns="0" rtlCol="0"/>
          <a:lstStyle/>
          <a:p/>
        </p:txBody>
      </p:sp>
      <p:sp>
        <p:nvSpPr>
          <p:cNvPr id="49" name="object 49"/>
          <p:cNvSpPr/>
          <p:nvPr/>
        </p:nvSpPr>
        <p:spPr>
          <a:xfrm>
            <a:off x="415251" y="5031740"/>
            <a:ext cx="11369040" cy="92075"/>
          </a:xfrm>
          <a:custGeom>
            <a:rect l="l" t="t" r="r" b="b"/>
            <a:pathLst>
              <a:path w="11369040" h="92075">
                <a:moveTo>
                  <a:pt x="11292211" y="28625"/>
                </a:moveTo>
                <a:lnTo>
                  <a:pt x="0" y="72771"/>
                </a:lnTo>
                <a:lnTo>
                  <a:pt x="76" y="91821"/>
                </a:lnTo>
                <a:lnTo>
                  <a:pt x="11292275" y="47675"/>
                </a:lnTo>
                <a:lnTo>
                  <a:pt x="11292211" y="28625"/>
                </a:lnTo>
                <a:close/>
              </a:path>
              <a:path w="11369040" h="92075">
                <a:moveTo>
                  <a:pt x="11349745" y="28575"/>
                </a:moveTo>
                <a:lnTo>
                  <a:pt x="11305070" y="28575"/>
                </a:lnTo>
                <a:lnTo>
                  <a:pt x="11305070" y="47625"/>
                </a:lnTo>
                <a:lnTo>
                  <a:pt x="11292275" y="47675"/>
                </a:lnTo>
                <a:lnTo>
                  <a:pt x="11292370" y="76200"/>
                </a:lnTo>
                <a:lnTo>
                  <a:pt x="11368443" y="37846"/>
                </a:lnTo>
                <a:lnTo>
                  <a:pt x="11349745" y="28575"/>
                </a:lnTo>
                <a:close/>
              </a:path>
              <a:path w="11369040" h="92075">
                <a:moveTo>
                  <a:pt x="11305070" y="28575"/>
                </a:moveTo>
                <a:lnTo>
                  <a:pt x="11292211" y="28625"/>
                </a:lnTo>
                <a:lnTo>
                  <a:pt x="11292275" y="47675"/>
                </a:lnTo>
                <a:lnTo>
                  <a:pt x="11305070" y="47625"/>
                </a:lnTo>
                <a:lnTo>
                  <a:pt x="11305070" y="28575"/>
                </a:lnTo>
                <a:close/>
              </a:path>
              <a:path w="11369040" h="92075">
                <a:moveTo>
                  <a:pt x="11292116" y="0"/>
                </a:moveTo>
                <a:lnTo>
                  <a:pt x="11292211" y="28625"/>
                </a:lnTo>
                <a:lnTo>
                  <a:pt x="11349745" y="28575"/>
                </a:lnTo>
                <a:lnTo>
                  <a:pt x="11292116" y="0"/>
                </a:lnTo>
                <a:close/>
              </a:path>
            </a:pathLst>
          </a:custGeom>
          <a:solidFill>
            <a:srgbClr val="1D9ED2"/>
          </a:solidFill>
        </p:spPr>
        <p:txBody>
          <a:bodyPr wrap="square" lIns="0" tIns="0" rIns="0" bIns="0" rtlCol="0"/>
          <a:lstStyle/>
          <a:p/>
        </p:txBody>
      </p:sp>
      <p:sp>
        <p:nvSpPr>
          <p:cNvPr id="50" name="object 50"/>
          <p:cNvSpPr txBox="1"/>
          <p:nvPr/>
        </p:nvSpPr>
        <p:spPr>
          <a:xfrm>
            <a:off x="261924" y="628118"/>
            <a:ext cx="11555095" cy="1076325"/>
          </a:xfrm>
          <a:prstGeom prst="rect">
            <a:avLst/>
          </a:prstGeom>
        </p:spPr>
        <p:txBody>
          <a:bodyPr vert="horz" wrap="square" lIns="0" tIns="92710" rIns="0" bIns="0" rtlCol="0">
            <a:spAutoFit/>
          </a:bodyPr>
          <a:lstStyle/>
          <a:p>
            <a:pPr marL="241300" indent="-228600">
              <a:lnSpc>
                <a:spcPct val="100000"/>
              </a:lnSpc>
              <a:spcBef>
                <a:spcPts val="730"/>
              </a:spcBef>
              <a:buClr>
                <a:srgbClr val="1D9ED2"/>
              </a:buClr>
              <a:buFont typeface="Wingdings"/>
              <a:buChar char=""/>
              <a:tabLst>
                <a:tab pos="241300"/>
              </a:tabLst>
            </a:pPr>
            <a:r>
              <a:rPr sz="1400">
                <a:solidFill>
                  <a:srgbClr val="585858"/>
                </a:solidFill>
                <a:latin typeface="微软雅黑"/>
                <a:cs typeface="微软雅黑"/>
              </a:rPr>
              <a:t>大数据交易所是数据市</a:t>
            </a:r>
            <a:r>
              <a:rPr sz="1400" spc="-15">
                <a:solidFill>
                  <a:srgbClr val="585858"/>
                </a:solidFill>
                <a:latin typeface="微软雅黑"/>
                <a:cs typeface="微软雅黑"/>
              </a:rPr>
              <a:t>场</a:t>
            </a:r>
            <a:r>
              <a:rPr sz="1400">
                <a:solidFill>
                  <a:srgbClr val="585858"/>
                </a:solidFill>
                <a:latin typeface="微软雅黑"/>
                <a:cs typeface="微软雅黑"/>
              </a:rPr>
              <a:t>化流</a:t>
            </a:r>
            <a:r>
              <a:rPr sz="1400" spc="-15">
                <a:solidFill>
                  <a:srgbClr val="585858"/>
                </a:solidFill>
                <a:latin typeface="微软雅黑"/>
                <a:cs typeface="微软雅黑"/>
              </a:rPr>
              <a:t>通</a:t>
            </a:r>
            <a:r>
              <a:rPr sz="1400">
                <a:solidFill>
                  <a:srgbClr val="585858"/>
                </a:solidFill>
                <a:latin typeface="微软雅黑"/>
                <a:cs typeface="微软雅黑"/>
              </a:rPr>
              <a:t>的重</a:t>
            </a:r>
            <a:r>
              <a:rPr sz="1400" spc="-15">
                <a:solidFill>
                  <a:srgbClr val="585858"/>
                </a:solidFill>
                <a:latin typeface="微软雅黑"/>
                <a:cs typeface="微软雅黑"/>
              </a:rPr>
              <a:t>要</a:t>
            </a:r>
            <a:r>
              <a:rPr sz="1400">
                <a:solidFill>
                  <a:srgbClr val="585858"/>
                </a:solidFill>
                <a:latin typeface="微软雅黑"/>
                <a:cs typeface="微软雅黑"/>
              </a:rPr>
              <a:t>载体</a:t>
            </a:r>
            <a:r>
              <a:rPr sz="1400" spc="-15">
                <a:solidFill>
                  <a:srgbClr val="585858"/>
                </a:solidFill>
                <a:latin typeface="微软雅黑"/>
                <a:cs typeface="微软雅黑"/>
              </a:rPr>
              <a:t>，</a:t>
            </a:r>
            <a:r>
              <a:rPr sz="1400">
                <a:solidFill>
                  <a:srgbClr val="585858"/>
                </a:solidFill>
                <a:latin typeface="微软雅黑"/>
                <a:cs typeface="微软雅黑"/>
              </a:rPr>
              <a:t>对促</a:t>
            </a:r>
            <a:r>
              <a:rPr sz="1400" spc="-15">
                <a:solidFill>
                  <a:srgbClr val="585858"/>
                </a:solidFill>
                <a:latin typeface="微软雅黑"/>
                <a:cs typeface="微软雅黑"/>
              </a:rPr>
              <a:t>进</a:t>
            </a:r>
            <a:r>
              <a:rPr sz="1400">
                <a:solidFill>
                  <a:srgbClr val="585858"/>
                </a:solidFill>
                <a:latin typeface="微软雅黑"/>
                <a:cs typeface="微软雅黑"/>
              </a:rPr>
              <a:t>资源</a:t>
            </a:r>
            <a:r>
              <a:rPr sz="1400" spc="-15">
                <a:solidFill>
                  <a:srgbClr val="585858"/>
                </a:solidFill>
                <a:latin typeface="微软雅黑"/>
                <a:cs typeface="微软雅黑"/>
              </a:rPr>
              <a:t>整</a:t>
            </a:r>
            <a:r>
              <a:rPr sz="1400">
                <a:solidFill>
                  <a:srgbClr val="585858"/>
                </a:solidFill>
                <a:latin typeface="微软雅黑"/>
                <a:cs typeface="微软雅黑"/>
              </a:rPr>
              <a:t>合、</a:t>
            </a:r>
            <a:r>
              <a:rPr sz="1400" spc="-15">
                <a:solidFill>
                  <a:srgbClr val="585858"/>
                </a:solidFill>
                <a:latin typeface="微软雅黑"/>
                <a:cs typeface="微软雅黑"/>
              </a:rPr>
              <a:t>规</a:t>
            </a:r>
            <a:r>
              <a:rPr sz="1400">
                <a:solidFill>
                  <a:srgbClr val="585858"/>
                </a:solidFill>
                <a:latin typeface="微软雅黑"/>
                <a:cs typeface="微软雅黑"/>
              </a:rPr>
              <a:t>范交</a:t>
            </a:r>
            <a:r>
              <a:rPr sz="1400" spc="-15">
                <a:solidFill>
                  <a:srgbClr val="585858"/>
                </a:solidFill>
                <a:latin typeface="微软雅黑"/>
                <a:cs typeface="微软雅黑"/>
              </a:rPr>
              <a:t>易</a:t>
            </a:r>
            <a:r>
              <a:rPr sz="1400">
                <a:solidFill>
                  <a:srgbClr val="585858"/>
                </a:solidFill>
                <a:latin typeface="微软雅黑"/>
                <a:cs typeface="微软雅黑"/>
              </a:rPr>
              <a:t>行为</a:t>
            </a:r>
            <a:r>
              <a:rPr sz="1400" spc="-15">
                <a:solidFill>
                  <a:srgbClr val="585858"/>
                </a:solidFill>
                <a:latin typeface="微软雅黑"/>
                <a:cs typeface="微软雅黑"/>
              </a:rPr>
              <a:t>、</a:t>
            </a:r>
            <a:r>
              <a:rPr sz="1400">
                <a:solidFill>
                  <a:srgbClr val="585858"/>
                </a:solidFill>
                <a:latin typeface="微软雅黑"/>
                <a:cs typeface="微软雅黑"/>
              </a:rPr>
              <a:t>增强</a:t>
            </a:r>
            <a:r>
              <a:rPr sz="1400" spc="-15">
                <a:solidFill>
                  <a:srgbClr val="585858"/>
                </a:solidFill>
                <a:latin typeface="微软雅黑"/>
                <a:cs typeface="微软雅黑"/>
              </a:rPr>
              <a:t>数</a:t>
            </a:r>
            <a:r>
              <a:rPr sz="1400">
                <a:solidFill>
                  <a:srgbClr val="585858"/>
                </a:solidFill>
                <a:latin typeface="微软雅黑"/>
                <a:cs typeface="微软雅黑"/>
              </a:rPr>
              <a:t>据流</a:t>
            </a:r>
            <a:r>
              <a:rPr sz="1400" spc="-15">
                <a:solidFill>
                  <a:srgbClr val="585858"/>
                </a:solidFill>
                <a:latin typeface="微软雅黑"/>
                <a:cs typeface="微软雅黑"/>
              </a:rPr>
              <a:t>动</a:t>
            </a:r>
            <a:r>
              <a:rPr sz="1400">
                <a:solidFill>
                  <a:srgbClr val="585858"/>
                </a:solidFill>
                <a:latin typeface="微软雅黑"/>
                <a:cs typeface="微软雅黑"/>
              </a:rPr>
              <a:t>性、</a:t>
            </a:r>
            <a:r>
              <a:rPr sz="1400" spc="-15">
                <a:solidFill>
                  <a:srgbClr val="585858"/>
                </a:solidFill>
                <a:latin typeface="微软雅黑"/>
                <a:cs typeface="微软雅黑"/>
              </a:rPr>
              <a:t>推</a:t>
            </a:r>
            <a:r>
              <a:rPr sz="1400">
                <a:solidFill>
                  <a:srgbClr val="585858"/>
                </a:solidFill>
                <a:latin typeface="微软雅黑"/>
                <a:cs typeface="微软雅黑"/>
              </a:rPr>
              <a:t>进标</a:t>
            </a:r>
            <a:r>
              <a:rPr sz="1400" spc="-15">
                <a:solidFill>
                  <a:srgbClr val="585858"/>
                </a:solidFill>
                <a:latin typeface="微软雅黑"/>
                <a:cs typeface="微软雅黑"/>
              </a:rPr>
              <a:t>准</a:t>
            </a:r>
            <a:r>
              <a:rPr sz="1400">
                <a:solidFill>
                  <a:srgbClr val="585858"/>
                </a:solidFill>
                <a:latin typeface="微软雅黑"/>
                <a:cs typeface="微软雅黑"/>
              </a:rPr>
              <a:t>制度</a:t>
            </a:r>
            <a:r>
              <a:rPr sz="1400" spc="-15">
                <a:solidFill>
                  <a:srgbClr val="585858"/>
                </a:solidFill>
                <a:latin typeface="微软雅黑"/>
                <a:cs typeface="微软雅黑"/>
              </a:rPr>
              <a:t>建</a:t>
            </a:r>
            <a:r>
              <a:rPr sz="1400">
                <a:solidFill>
                  <a:srgbClr val="585858"/>
                </a:solidFill>
                <a:latin typeface="微软雅黑"/>
                <a:cs typeface="微软雅黑"/>
              </a:rPr>
              <a:t>立发</a:t>
            </a:r>
            <a:r>
              <a:rPr sz="1400" spc="-15">
                <a:solidFill>
                  <a:srgbClr val="585858"/>
                </a:solidFill>
                <a:latin typeface="微软雅黑"/>
                <a:cs typeface="微软雅黑"/>
              </a:rPr>
              <a:t>挥</a:t>
            </a:r>
            <a:r>
              <a:rPr sz="1400">
                <a:solidFill>
                  <a:srgbClr val="585858"/>
                </a:solidFill>
                <a:latin typeface="微软雅黑"/>
                <a:cs typeface="微软雅黑"/>
              </a:rPr>
              <a:t>关键</a:t>
            </a:r>
            <a:r>
              <a:rPr sz="1400" spc="-15">
                <a:solidFill>
                  <a:srgbClr val="585858"/>
                </a:solidFill>
                <a:latin typeface="微软雅黑"/>
                <a:cs typeface="微软雅黑"/>
              </a:rPr>
              <a:t>作</a:t>
            </a:r>
            <a:r>
              <a:rPr sz="1400">
                <a:solidFill>
                  <a:srgbClr val="585858"/>
                </a:solidFill>
                <a:latin typeface="微软雅黑"/>
                <a:cs typeface="微软雅黑"/>
              </a:rPr>
              <a:t>用。</a:t>
            </a:r>
            <a:endParaRPr sz="1400">
              <a:latin typeface="微软雅黑"/>
              <a:cs typeface="微软雅黑"/>
            </a:endParaRPr>
          </a:p>
          <a:p>
            <a:pPr marL="241300" marR="5080" indent="-228600">
              <a:lnSpc>
                <a:spcPct val="101400"/>
              </a:lnSpc>
              <a:spcBef>
                <a:spcPts val="600"/>
              </a:spcBef>
              <a:buClr>
                <a:srgbClr val="1D9ED2"/>
              </a:buClr>
              <a:buFont typeface="Wingdings"/>
              <a:buChar char=""/>
              <a:tabLst>
                <a:tab pos="241300"/>
              </a:tabLst>
            </a:pPr>
            <a:r>
              <a:rPr sz="1400">
                <a:solidFill>
                  <a:srgbClr val="585858"/>
                </a:solidFill>
                <a:latin typeface="微软雅黑"/>
                <a:cs typeface="微软雅黑"/>
              </a:rPr>
              <a:t>我国自</a:t>
            </a:r>
            <a:r>
              <a:rPr sz="1400" spc="-5">
                <a:solidFill>
                  <a:srgbClr val="585858"/>
                </a:solidFill>
                <a:latin typeface="Verdana"/>
                <a:cs typeface="Verdana"/>
              </a:rPr>
              <a:t>2014</a:t>
            </a:r>
            <a:r>
              <a:rPr sz="1400">
                <a:solidFill>
                  <a:srgbClr val="585858"/>
                </a:solidFill>
                <a:latin typeface="微软雅黑"/>
                <a:cs typeface="微软雅黑"/>
              </a:rPr>
              <a:t>年开始探索建立</a:t>
            </a:r>
            <a:r>
              <a:rPr sz="1400" spc="-15">
                <a:solidFill>
                  <a:srgbClr val="585858"/>
                </a:solidFill>
                <a:latin typeface="微软雅黑"/>
                <a:cs typeface="微软雅黑"/>
              </a:rPr>
              <a:t>类</a:t>
            </a:r>
            <a:r>
              <a:rPr sz="1400">
                <a:solidFill>
                  <a:srgbClr val="585858"/>
                </a:solidFill>
                <a:latin typeface="微软雅黑"/>
                <a:cs typeface="微软雅黑"/>
              </a:rPr>
              <a:t>似证</a:t>
            </a:r>
            <a:r>
              <a:rPr sz="1400" spc="-15">
                <a:solidFill>
                  <a:srgbClr val="585858"/>
                </a:solidFill>
                <a:latin typeface="微软雅黑"/>
                <a:cs typeface="微软雅黑"/>
              </a:rPr>
              <a:t>券</a:t>
            </a:r>
            <a:r>
              <a:rPr sz="1400">
                <a:solidFill>
                  <a:srgbClr val="585858"/>
                </a:solidFill>
                <a:latin typeface="微软雅黑"/>
                <a:cs typeface="微软雅黑"/>
              </a:rPr>
              <a:t>交易</a:t>
            </a:r>
            <a:r>
              <a:rPr sz="1400" spc="-15">
                <a:solidFill>
                  <a:srgbClr val="585858"/>
                </a:solidFill>
                <a:latin typeface="微软雅黑"/>
                <a:cs typeface="微软雅黑"/>
              </a:rPr>
              <a:t>所</a:t>
            </a:r>
            <a:r>
              <a:rPr sz="1400">
                <a:solidFill>
                  <a:srgbClr val="585858"/>
                </a:solidFill>
                <a:latin typeface="微软雅黑"/>
                <a:cs typeface="微软雅黑"/>
              </a:rPr>
              <a:t>形式</a:t>
            </a:r>
            <a:r>
              <a:rPr sz="1400" spc="-15">
                <a:solidFill>
                  <a:srgbClr val="585858"/>
                </a:solidFill>
                <a:latin typeface="微软雅黑"/>
                <a:cs typeface="微软雅黑"/>
              </a:rPr>
              <a:t>的</a:t>
            </a:r>
            <a:r>
              <a:rPr sz="1400">
                <a:solidFill>
                  <a:srgbClr val="585858"/>
                </a:solidFill>
                <a:latin typeface="微软雅黑"/>
                <a:cs typeface="微软雅黑"/>
              </a:rPr>
              <a:t>数据</a:t>
            </a:r>
            <a:r>
              <a:rPr sz="1400" spc="-15">
                <a:solidFill>
                  <a:srgbClr val="585858"/>
                </a:solidFill>
                <a:latin typeface="微软雅黑"/>
                <a:cs typeface="微软雅黑"/>
              </a:rPr>
              <a:t>交</a:t>
            </a:r>
            <a:r>
              <a:rPr sz="1400">
                <a:solidFill>
                  <a:srgbClr val="585858"/>
                </a:solidFill>
                <a:latin typeface="微软雅黑"/>
                <a:cs typeface="微软雅黑"/>
              </a:rPr>
              <a:t>易机</a:t>
            </a:r>
            <a:r>
              <a:rPr sz="1400" spc="-15">
                <a:solidFill>
                  <a:srgbClr val="585858"/>
                </a:solidFill>
                <a:latin typeface="微软雅黑"/>
                <a:cs typeface="微软雅黑"/>
              </a:rPr>
              <a:t>构</a:t>
            </a:r>
            <a:r>
              <a:rPr sz="1400">
                <a:solidFill>
                  <a:srgbClr val="585858"/>
                </a:solidFill>
                <a:latin typeface="微软雅黑"/>
                <a:cs typeface="微软雅黑"/>
              </a:rPr>
              <a:t>。但</a:t>
            </a:r>
            <a:r>
              <a:rPr sz="1400" spc="-15">
                <a:solidFill>
                  <a:srgbClr val="585858"/>
                </a:solidFill>
                <a:latin typeface="微软雅黑"/>
                <a:cs typeface="微软雅黑"/>
              </a:rPr>
              <a:t>早</a:t>
            </a:r>
            <a:r>
              <a:rPr sz="1400">
                <a:solidFill>
                  <a:srgbClr val="585858"/>
                </a:solidFill>
                <a:latin typeface="微软雅黑"/>
                <a:cs typeface="微软雅黑"/>
              </a:rPr>
              <a:t>期建</a:t>
            </a:r>
            <a:r>
              <a:rPr sz="1400" spc="-15">
                <a:solidFill>
                  <a:srgbClr val="585858"/>
                </a:solidFill>
                <a:latin typeface="微软雅黑"/>
                <a:cs typeface="微软雅黑"/>
              </a:rPr>
              <a:t>设</a:t>
            </a:r>
            <a:r>
              <a:rPr sz="1400">
                <a:solidFill>
                  <a:srgbClr val="585858"/>
                </a:solidFill>
                <a:latin typeface="微软雅黑"/>
                <a:cs typeface="微软雅黑"/>
              </a:rPr>
              <a:t>的数</a:t>
            </a:r>
            <a:r>
              <a:rPr sz="1400" spc="-15">
                <a:solidFill>
                  <a:srgbClr val="585858"/>
                </a:solidFill>
                <a:latin typeface="微软雅黑"/>
                <a:cs typeface="微软雅黑"/>
              </a:rPr>
              <a:t>交</a:t>
            </a:r>
            <a:r>
              <a:rPr sz="1400">
                <a:solidFill>
                  <a:srgbClr val="585858"/>
                </a:solidFill>
                <a:latin typeface="微软雅黑"/>
                <a:cs typeface="微软雅黑"/>
              </a:rPr>
              <a:t>所大</a:t>
            </a:r>
            <a:r>
              <a:rPr sz="1400" spc="-15">
                <a:solidFill>
                  <a:srgbClr val="585858"/>
                </a:solidFill>
                <a:latin typeface="微软雅黑"/>
                <a:cs typeface="微软雅黑"/>
              </a:rPr>
              <a:t>都</a:t>
            </a:r>
            <a:r>
              <a:rPr sz="1400">
                <a:solidFill>
                  <a:srgbClr val="585858"/>
                </a:solidFill>
                <a:latin typeface="微软雅黑"/>
                <a:cs typeface="微软雅黑"/>
              </a:rPr>
              <a:t>没有</a:t>
            </a:r>
            <a:r>
              <a:rPr sz="1400" spc="-15">
                <a:solidFill>
                  <a:srgbClr val="585858"/>
                </a:solidFill>
                <a:latin typeface="微软雅黑"/>
                <a:cs typeface="微软雅黑"/>
              </a:rPr>
              <a:t>找</a:t>
            </a:r>
            <a:r>
              <a:rPr sz="1400">
                <a:solidFill>
                  <a:srgbClr val="585858"/>
                </a:solidFill>
                <a:latin typeface="微软雅黑"/>
                <a:cs typeface="微软雅黑"/>
              </a:rPr>
              <a:t>到成</a:t>
            </a:r>
            <a:r>
              <a:rPr sz="1400" spc="-15">
                <a:solidFill>
                  <a:srgbClr val="585858"/>
                </a:solidFill>
                <a:latin typeface="微软雅黑"/>
                <a:cs typeface="微软雅黑"/>
              </a:rPr>
              <a:t>功</a:t>
            </a:r>
            <a:r>
              <a:rPr sz="1400">
                <a:solidFill>
                  <a:srgbClr val="585858"/>
                </a:solidFill>
                <a:latin typeface="微软雅黑"/>
                <a:cs typeface="微软雅黑"/>
              </a:rPr>
              <a:t>的商</a:t>
            </a:r>
            <a:r>
              <a:rPr sz="1400" spc="-15">
                <a:solidFill>
                  <a:srgbClr val="585858"/>
                </a:solidFill>
                <a:latin typeface="微软雅黑"/>
                <a:cs typeface="微软雅黑"/>
              </a:rPr>
              <a:t>业</a:t>
            </a:r>
            <a:r>
              <a:rPr sz="1400">
                <a:solidFill>
                  <a:srgbClr val="585858"/>
                </a:solidFill>
                <a:latin typeface="微软雅黑"/>
                <a:cs typeface="微软雅黑"/>
              </a:rPr>
              <a:t>模式</a:t>
            </a:r>
            <a:r>
              <a:rPr sz="1400" spc="-15">
                <a:solidFill>
                  <a:srgbClr val="585858"/>
                </a:solidFill>
                <a:latin typeface="微软雅黑"/>
                <a:cs typeface="微软雅黑"/>
              </a:rPr>
              <a:t>，</a:t>
            </a:r>
            <a:r>
              <a:rPr sz="1400">
                <a:solidFill>
                  <a:srgbClr val="585858"/>
                </a:solidFill>
                <a:latin typeface="微软雅黑"/>
                <a:cs typeface="微软雅黑"/>
              </a:rPr>
              <a:t>多数</a:t>
            </a:r>
            <a:r>
              <a:rPr sz="1400" spc="-15">
                <a:solidFill>
                  <a:srgbClr val="585858"/>
                </a:solidFill>
                <a:latin typeface="微软雅黑"/>
                <a:cs typeface="微软雅黑"/>
              </a:rPr>
              <a:t>机</a:t>
            </a:r>
            <a:r>
              <a:rPr sz="1400">
                <a:solidFill>
                  <a:srgbClr val="585858"/>
                </a:solidFill>
                <a:latin typeface="微软雅黑"/>
                <a:cs typeface="微软雅黑"/>
              </a:rPr>
              <a:t>构已</a:t>
            </a:r>
            <a:r>
              <a:rPr sz="1400" spc="-15">
                <a:solidFill>
                  <a:srgbClr val="585858"/>
                </a:solidFill>
                <a:latin typeface="微软雅黑"/>
                <a:cs typeface="微软雅黑"/>
              </a:rPr>
              <a:t>停</a:t>
            </a:r>
            <a:r>
              <a:rPr sz="1400">
                <a:solidFill>
                  <a:srgbClr val="585858"/>
                </a:solidFill>
                <a:latin typeface="微软雅黑"/>
                <a:cs typeface="微软雅黑"/>
              </a:rPr>
              <a:t>止运</a:t>
            </a:r>
            <a:r>
              <a:rPr sz="1400" spc="-15">
                <a:solidFill>
                  <a:srgbClr val="585858"/>
                </a:solidFill>
                <a:latin typeface="微软雅黑"/>
                <a:cs typeface="微软雅黑"/>
              </a:rPr>
              <a:t>营</a:t>
            </a:r>
            <a:r>
              <a:rPr sz="1400">
                <a:solidFill>
                  <a:srgbClr val="585858"/>
                </a:solidFill>
                <a:latin typeface="微软雅黑"/>
                <a:cs typeface="微软雅黑"/>
              </a:rPr>
              <a:t>或转 变经营方向；近年来各</a:t>
            </a:r>
            <a:r>
              <a:rPr sz="1400" spc="-15">
                <a:solidFill>
                  <a:srgbClr val="585858"/>
                </a:solidFill>
                <a:latin typeface="微软雅黑"/>
                <a:cs typeface="微软雅黑"/>
              </a:rPr>
              <a:t>地</a:t>
            </a:r>
            <a:r>
              <a:rPr sz="1400">
                <a:solidFill>
                  <a:srgbClr val="585858"/>
                </a:solidFill>
                <a:latin typeface="微软雅黑"/>
                <a:cs typeface="微软雅黑"/>
              </a:rPr>
              <a:t>新建</a:t>
            </a:r>
            <a:r>
              <a:rPr sz="1400" spc="-15">
                <a:solidFill>
                  <a:srgbClr val="585858"/>
                </a:solidFill>
                <a:latin typeface="微软雅黑"/>
                <a:cs typeface="微软雅黑"/>
              </a:rPr>
              <a:t>一</a:t>
            </a:r>
            <a:r>
              <a:rPr sz="1400">
                <a:solidFill>
                  <a:srgbClr val="585858"/>
                </a:solidFill>
                <a:latin typeface="微软雅黑"/>
                <a:cs typeface="微软雅黑"/>
              </a:rPr>
              <a:t>批数</a:t>
            </a:r>
            <a:r>
              <a:rPr sz="1400" spc="-15">
                <a:solidFill>
                  <a:srgbClr val="585858"/>
                </a:solidFill>
                <a:latin typeface="微软雅黑"/>
                <a:cs typeface="微软雅黑"/>
              </a:rPr>
              <a:t>交</a:t>
            </a:r>
            <a:r>
              <a:rPr sz="1400">
                <a:solidFill>
                  <a:srgbClr val="585858"/>
                </a:solidFill>
                <a:latin typeface="微软雅黑"/>
                <a:cs typeface="微软雅黑"/>
              </a:rPr>
              <a:t>所机</a:t>
            </a:r>
            <a:r>
              <a:rPr sz="1400" spc="-15">
                <a:solidFill>
                  <a:srgbClr val="585858"/>
                </a:solidFill>
                <a:latin typeface="微软雅黑"/>
                <a:cs typeface="微软雅黑"/>
              </a:rPr>
              <a:t>构</a:t>
            </a:r>
            <a:r>
              <a:rPr sz="1400">
                <a:solidFill>
                  <a:srgbClr val="585858"/>
                </a:solidFill>
                <a:latin typeface="微软雅黑"/>
                <a:cs typeface="微软雅黑"/>
              </a:rPr>
              <a:t>，试</a:t>
            </a:r>
            <a:r>
              <a:rPr sz="1400" spc="-15">
                <a:solidFill>
                  <a:srgbClr val="585858"/>
                </a:solidFill>
                <a:latin typeface="微软雅黑"/>
                <a:cs typeface="微软雅黑"/>
              </a:rPr>
              <a:t>图</a:t>
            </a:r>
            <a:r>
              <a:rPr sz="1400">
                <a:solidFill>
                  <a:srgbClr val="585858"/>
                </a:solidFill>
                <a:latin typeface="微软雅黑"/>
                <a:cs typeface="微软雅黑"/>
              </a:rPr>
              <a:t>消除</a:t>
            </a:r>
            <a:r>
              <a:rPr sz="1400" spc="-15">
                <a:solidFill>
                  <a:srgbClr val="585858"/>
                </a:solidFill>
                <a:latin typeface="微软雅黑"/>
                <a:cs typeface="微软雅黑"/>
              </a:rPr>
              <a:t>供</a:t>
            </a:r>
            <a:r>
              <a:rPr sz="1400">
                <a:solidFill>
                  <a:srgbClr val="585858"/>
                </a:solidFill>
                <a:latin typeface="微软雅黑"/>
                <a:cs typeface="微软雅黑"/>
              </a:rPr>
              <a:t>需双</a:t>
            </a:r>
            <a:r>
              <a:rPr sz="1400" spc="-15">
                <a:solidFill>
                  <a:srgbClr val="585858"/>
                </a:solidFill>
                <a:latin typeface="微软雅黑"/>
                <a:cs typeface="微软雅黑"/>
              </a:rPr>
              <a:t>方</a:t>
            </a:r>
            <a:r>
              <a:rPr sz="1400">
                <a:solidFill>
                  <a:srgbClr val="585858"/>
                </a:solidFill>
                <a:latin typeface="微软雅黑"/>
                <a:cs typeface="微软雅黑"/>
              </a:rPr>
              <a:t>信息</a:t>
            </a:r>
            <a:r>
              <a:rPr sz="1400" spc="-15">
                <a:solidFill>
                  <a:srgbClr val="585858"/>
                </a:solidFill>
                <a:latin typeface="微软雅黑"/>
                <a:cs typeface="微软雅黑"/>
              </a:rPr>
              <a:t>差</a:t>
            </a:r>
            <a:r>
              <a:rPr sz="1400">
                <a:solidFill>
                  <a:srgbClr val="585858"/>
                </a:solidFill>
                <a:latin typeface="微软雅黑"/>
                <a:cs typeface="微软雅黑"/>
              </a:rPr>
              <a:t>，推</a:t>
            </a:r>
            <a:r>
              <a:rPr sz="1400" spc="-15">
                <a:solidFill>
                  <a:srgbClr val="585858"/>
                </a:solidFill>
                <a:latin typeface="微软雅黑"/>
                <a:cs typeface="微软雅黑"/>
              </a:rPr>
              <a:t>动</a:t>
            </a:r>
            <a:r>
              <a:rPr sz="1400">
                <a:solidFill>
                  <a:srgbClr val="585858"/>
                </a:solidFill>
                <a:latin typeface="微软雅黑"/>
                <a:cs typeface="微软雅黑"/>
              </a:rPr>
              <a:t>形成</a:t>
            </a:r>
            <a:r>
              <a:rPr sz="1400" spc="-15">
                <a:solidFill>
                  <a:srgbClr val="585858"/>
                </a:solidFill>
                <a:latin typeface="微软雅黑"/>
                <a:cs typeface="微软雅黑"/>
              </a:rPr>
              <a:t>合</a:t>
            </a:r>
            <a:r>
              <a:rPr sz="1400">
                <a:solidFill>
                  <a:srgbClr val="585858"/>
                </a:solidFill>
                <a:latin typeface="微软雅黑"/>
                <a:cs typeface="微软雅黑"/>
              </a:rPr>
              <a:t>力的</a:t>
            </a:r>
            <a:r>
              <a:rPr sz="1400" spc="-15">
                <a:solidFill>
                  <a:srgbClr val="585858"/>
                </a:solidFill>
                <a:latin typeface="微软雅黑"/>
                <a:cs typeface="微软雅黑"/>
              </a:rPr>
              <a:t>市</a:t>
            </a:r>
            <a:r>
              <a:rPr sz="1400">
                <a:solidFill>
                  <a:srgbClr val="585858"/>
                </a:solidFill>
                <a:latin typeface="微软雅黑"/>
                <a:cs typeface="微软雅黑"/>
              </a:rPr>
              <a:t>场化</a:t>
            </a:r>
            <a:r>
              <a:rPr sz="1400" spc="-15">
                <a:solidFill>
                  <a:srgbClr val="585858"/>
                </a:solidFill>
                <a:latin typeface="微软雅黑"/>
                <a:cs typeface="微软雅黑"/>
              </a:rPr>
              <a:t>加</a:t>
            </a:r>
            <a:r>
              <a:rPr sz="1400">
                <a:solidFill>
                  <a:srgbClr val="585858"/>
                </a:solidFill>
                <a:latin typeface="微软雅黑"/>
                <a:cs typeface="微软雅黑"/>
              </a:rPr>
              <a:t>个机</a:t>
            </a:r>
            <a:r>
              <a:rPr sz="1400" spc="-15">
                <a:solidFill>
                  <a:srgbClr val="585858"/>
                </a:solidFill>
                <a:latin typeface="微软雅黑"/>
                <a:cs typeface="微软雅黑"/>
              </a:rPr>
              <a:t>制</a:t>
            </a:r>
            <a:r>
              <a:rPr sz="1400">
                <a:solidFill>
                  <a:srgbClr val="585858"/>
                </a:solidFill>
                <a:latin typeface="微软雅黑"/>
                <a:cs typeface="微软雅黑"/>
              </a:rPr>
              <a:t>和可</a:t>
            </a:r>
            <a:r>
              <a:rPr sz="1400" spc="-15">
                <a:solidFill>
                  <a:srgbClr val="585858"/>
                </a:solidFill>
                <a:latin typeface="微软雅黑"/>
                <a:cs typeface="微软雅黑"/>
              </a:rPr>
              <a:t>复</a:t>
            </a:r>
            <a:r>
              <a:rPr sz="1400">
                <a:solidFill>
                  <a:srgbClr val="585858"/>
                </a:solidFill>
                <a:latin typeface="微软雅黑"/>
                <a:cs typeface="微软雅黑"/>
              </a:rPr>
              <a:t>制的</a:t>
            </a:r>
            <a:r>
              <a:rPr sz="1400" spc="-15">
                <a:solidFill>
                  <a:srgbClr val="585858"/>
                </a:solidFill>
                <a:latin typeface="微软雅黑"/>
                <a:cs typeface="微软雅黑"/>
              </a:rPr>
              <a:t>交</a:t>
            </a:r>
            <a:r>
              <a:rPr sz="1400">
                <a:solidFill>
                  <a:srgbClr val="585858"/>
                </a:solidFill>
                <a:latin typeface="微软雅黑"/>
                <a:cs typeface="微软雅黑"/>
              </a:rPr>
              <a:t>易制</a:t>
            </a:r>
            <a:r>
              <a:rPr sz="1400" spc="-15">
                <a:solidFill>
                  <a:srgbClr val="585858"/>
                </a:solidFill>
                <a:latin typeface="微软雅黑"/>
                <a:cs typeface="微软雅黑"/>
              </a:rPr>
              <a:t>度</a:t>
            </a:r>
            <a:r>
              <a:rPr sz="1400">
                <a:solidFill>
                  <a:srgbClr val="585858"/>
                </a:solidFill>
                <a:latin typeface="微软雅黑"/>
                <a:cs typeface="微软雅黑"/>
              </a:rPr>
              <a:t>和规</a:t>
            </a:r>
            <a:r>
              <a:rPr sz="1400" spc="-15">
                <a:solidFill>
                  <a:srgbClr val="585858"/>
                </a:solidFill>
                <a:latin typeface="微软雅黑"/>
                <a:cs typeface="微软雅黑"/>
              </a:rPr>
              <a:t>则</a:t>
            </a:r>
            <a:r>
              <a:rPr sz="1400">
                <a:solidFill>
                  <a:srgbClr val="585858"/>
                </a:solidFill>
                <a:latin typeface="微软雅黑"/>
                <a:cs typeface="微软雅黑"/>
              </a:rPr>
              <a:t>。</a:t>
            </a:r>
            <a:endParaRPr sz="1400">
              <a:latin typeface="微软雅黑"/>
              <a:cs typeface="微软雅黑"/>
            </a:endParaRPr>
          </a:p>
          <a:p>
            <a:pPr marL="4310380">
              <a:lnSpc>
                <a:spcPct val="100000"/>
              </a:lnSpc>
              <a:spcBef>
                <a:spcPts val="515"/>
              </a:spcBef>
            </a:pPr>
            <a:r>
              <a:rPr sz="1200" b="1">
                <a:solidFill>
                  <a:srgbClr val="585858"/>
                </a:solidFill>
                <a:latin typeface="微软雅黑"/>
                <a:cs typeface="微软雅黑"/>
              </a:rPr>
              <a:t>亿欧智库：我国数据交易机构变革历程</a:t>
            </a:r>
            <a:endParaRPr sz="1200">
              <a:latin typeface="微软雅黑"/>
              <a:cs typeface="微软雅黑"/>
            </a:endParaRPr>
          </a:p>
        </p:txBody>
      </p:sp>
      <p:sp>
        <p:nvSpPr>
          <p:cNvPr id="51" name="object 51"/>
          <p:cNvSpPr txBox="1"/>
          <p:nvPr/>
        </p:nvSpPr>
        <p:spPr>
          <a:xfrm>
            <a:off x="11782806" y="6559702"/>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14</a:t>
            </a:r>
            <a:endParaRPr sz="900">
              <a:latin typeface="微软雅黑"/>
              <a:cs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2229" y="6544462"/>
            <a:ext cx="31115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来源：国家工业信息安全发展研究中心，专家访谈，亿欧智库</a:t>
            </a:r>
            <a:endParaRPr sz="900">
              <a:latin typeface="微软雅黑"/>
              <a:cs typeface="微软雅黑"/>
            </a:endParaRPr>
          </a:p>
        </p:txBody>
      </p:sp>
      <p:sp>
        <p:nvSpPr>
          <p:cNvPr id="3" name="object 3"/>
          <p:cNvSpPr txBox="1">
            <a:spLocks noGrp="1"/>
          </p:cNvSpPr>
          <p:nvPr>
            <p:ph type="title"/>
          </p:nvPr>
        </p:nvSpPr>
        <p:spPr>
          <a:xfrm>
            <a:off x="261924" y="171145"/>
            <a:ext cx="6059170" cy="331470"/>
          </a:xfrm>
          <a:prstGeom prst="rect">
            <a:avLst/>
          </a:prstGeom>
        </p:spPr>
        <p:txBody>
          <a:bodyPr vert="horz" wrap="square" lIns="0" tIns="13335" rIns="0" bIns="0" rtlCol="0">
            <a:spAutoFit/>
          </a:bodyPr>
          <a:lstStyle/>
          <a:p>
            <a:pPr marL="12700">
              <a:lnSpc>
                <a:spcPct val="100000"/>
              </a:lnSpc>
              <a:spcBef>
                <a:spcPts val="105"/>
              </a:spcBef>
            </a:pPr>
            <a:r>
              <a:rPr/>
              <a:t>2.2.1</a:t>
            </a:r>
            <a:r>
              <a:rPr spc="-45"/>
              <a:t> </a:t>
            </a:r>
            <a:r>
              <a:rPr/>
              <a:t>流通交易模式：场内交易</a:t>
            </a:r>
            <a:r>
              <a:rPr spc="-10"/>
              <a:t>、</a:t>
            </a:r>
            <a:r>
              <a:rPr/>
              <a:t>场外</a:t>
            </a:r>
            <a:r>
              <a:rPr spc="-10"/>
              <a:t>备</a:t>
            </a:r>
            <a:r>
              <a:rPr/>
              <a:t>案，</a:t>
            </a:r>
            <a:r>
              <a:rPr spc="-10"/>
              <a:t>灵</a:t>
            </a:r>
            <a:r>
              <a:rPr/>
              <a:t>活交付</a:t>
            </a:r>
          </a:p>
        </p:txBody>
      </p:sp>
      <p:sp>
        <p:nvSpPr>
          <p:cNvPr id="4" name="object 4"/>
          <p:cNvSpPr txBox="1"/>
          <p:nvPr/>
        </p:nvSpPr>
        <p:spPr>
          <a:xfrm>
            <a:off x="261924" y="628118"/>
            <a:ext cx="11637010" cy="828675"/>
          </a:xfrm>
          <a:prstGeom prst="rect">
            <a:avLst/>
          </a:prstGeom>
        </p:spPr>
        <p:txBody>
          <a:bodyPr vert="horz" wrap="square" lIns="0" tIns="92710" rIns="0" bIns="0" rtlCol="0">
            <a:spAutoFit/>
          </a:bodyPr>
          <a:lstStyle/>
          <a:p>
            <a:pPr marL="241300" indent="-228600">
              <a:lnSpc>
                <a:spcPct val="100000"/>
              </a:lnSpc>
              <a:spcBef>
                <a:spcPts val="730"/>
              </a:spcBef>
              <a:buClr>
                <a:srgbClr val="1D9ED2"/>
              </a:buClr>
              <a:buFont typeface="Wingdings"/>
              <a:buChar char=""/>
              <a:tabLst>
                <a:tab pos="241300"/>
              </a:tabLst>
            </a:pPr>
            <a:r>
              <a:rPr sz="1400">
                <a:solidFill>
                  <a:srgbClr val="585858"/>
                </a:solidFill>
                <a:latin typeface="微软雅黑"/>
                <a:cs typeface="微软雅黑"/>
              </a:rPr>
              <a:t>新一批数据交易机构从</a:t>
            </a:r>
            <a:r>
              <a:rPr sz="1400" spc="-15">
                <a:solidFill>
                  <a:srgbClr val="585858"/>
                </a:solidFill>
                <a:latin typeface="微软雅黑"/>
                <a:cs typeface="微软雅黑"/>
              </a:rPr>
              <a:t>强</a:t>
            </a:r>
            <a:r>
              <a:rPr sz="1400">
                <a:solidFill>
                  <a:srgbClr val="585858"/>
                </a:solidFill>
                <a:latin typeface="微软雅黑"/>
                <a:cs typeface="微软雅黑"/>
              </a:rPr>
              <a:t>化技</a:t>
            </a:r>
            <a:r>
              <a:rPr sz="1400" spc="-15">
                <a:solidFill>
                  <a:srgbClr val="585858"/>
                </a:solidFill>
                <a:latin typeface="微软雅黑"/>
                <a:cs typeface="微软雅黑"/>
              </a:rPr>
              <a:t>术</a:t>
            </a:r>
            <a:r>
              <a:rPr sz="1400">
                <a:solidFill>
                  <a:srgbClr val="585858"/>
                </a:solidFill>
                <a:latin typeface="微软雅黑"/>
                <a:cs typeface="微软雅黑"/>
              </a:rPr>
              <a:t>支撑</a:t>
            </a:r>
            <a:r>
              <a:rPr sz="1400" spc="-15">
                <a:solidFill>
                  <a:srgbClr val="585858"/>
                </a:solidFill>
                <a:latin typeface="微软雅黑"/>
                <a:cs typeface="微软雅黑"/>
              </a:rPr>
              <a:t>、</a:t>
            </a:r>
            <a:r>
              <a:rPr sz="1400">
                <a:solidFill>
                  <a:srgbClr val="585858"/>
                </a:solidFill>
                <a:latin typeface="微软雅黑"/>
                <a:cs typeface="微软雅黑"/>
              </a:rPr>
              <a:t>完善</a:t>
            </a:r>
            <a:r>
              <a:rPr sz="1400" spc="-15">
                <a:solidFill>
                  <a:srgbClr val="585858"/>
                </a:solidFill>
                <a:latin typeface="微软雅黑"/>
                <a:cs typeface="微软雅黑"/>
              </a:rPr>
              <a:t>配</a:t>
            </a:r>
            <a:r>
              <a:rPr sz="1400">
                <a:solidFill>
                  <a:srgbClr val="585858"/>
                </a:solidFill>
                <a:latin typeface="微软雅黑"/>
                <a:cs typeface="微软雅黑"/>
              </a:rPr>
              <a:t>套规</a:t>
            </a:r>
            <a:r>
              <a:rPr sz="1400" spc="-15">
                <a:solidFill>
                  <a:srgbClr val="585858"/>
                </a:solidFill>
                <a:latin typeface="微软雅黑"/>
                <a:cs typeface="微软雅黑"/>
              </a:rPr>
              <a:t>则</a:t>
            </a:r>
            <a:r>
              <a:rPr sz="1400">
                <a:solidFill>
                  <a:srgbClr val="585858"/>
                </a:solidFill>
                <a:latin typeface="微软雅黑"/>
                <a:cs typeface="微软雅黑"/>
              </a:rPr>
              <a:t>入手</a:t>
            </a:r>
            <a:r>
              <a:rPr sz="1400" spc="-15">
                <a:solidFill>
                  <a:srgbClr val="585858"/>
                </a:solidFill>
                <a:latin typeface="微软雅黑"/>
                <a:cs typeface="微软雅黑"/>
              </a:rPr>
              <a:t>探</a:t>
            </a:r>
            <a:r>
              <a:rPr sz="1400">
                <a:solidFill>
                  <a:srgbClr val="585858"/>
                </a:solidFill>
                <a:latin typeface="微软雅黑"/>
                <a:cs typeface="微软雅黑"/>
              </a:rPr>
              <a:t>索在</a:t>
            </a:r>
            <a:r>
              <a:rPr sz="1400" spc="-15">
                <a:solidFill>
                  <a:srgbClr val="585858"/>
                </a:solidFill>
                <a:latin typeface="微软雅黑"/>
                <a:cs typeface="微软雅黑"/>
              </a:rPr>
              <a:t>数</a:t>
            </a:r>
            <a:r>
              <a:rPr sz="1400">
                <a:solidFill>
                  <a:srgbClr val="585858"/>
                </a:solidFill>
                <a:latin typeface="微软雅黑"/>
                <a:cs typeface="微软雅黑"/>
              </a:rPr>
              <a:t>据要</a:t>
            </a:r>
            <a:r>
              <a:rPr sz="1400" spc="-15">
                <a:solidFill>
                  <a:srgbClr val="585858"/>
                </a:solidFill>
                <a:latin typeface="微软雅黑"/>
                <a:cs typeface="微软雅黑"/>
              </a:rPr>
              <a:t>素</a:t>
            </a:r>
            <a:r>
              <a:rPr sz="1400">
                <a:solidFill>
                  <a:srgbClr val="585858"/>
                </a:solidFill>
                <a:latin typeface="微软雅黑"/>
                <a:cs typeface="微软雅黑"/>
              </a:rPr>
              <a:t>市场</a:t>
            </a:r>
            <a:r>
              <a:rPr sz="1400" spc="-15">
                <a:solidFill>
                  <a:srgbClr val="585858"/>
                </a:solidFill>
                <a:latin typeface="微软雅黑"/>
                <a:cs typeface="微软雅黑"/>
              </a:rPr>
              <a:t>中</a:t>
            </a:r>
            <a:r>
              <a:rPr sz="1400">
                <a:solidFill>
                  <a:srgbClr val="585858"/>
                </a:solidFill>
                <a:latin typeface="微软雅黑"/>
                <a:cs typeface="微软雅黑"/>
              </a:rPr>
              <a:t>的立</a:t>
            </a:r>
            <a:r>
              <a:rPr sz="1400" spc="-15">
                <a:solidFill>
                  <a:srgbClr val="585858"/>
                </a:solidFill>
                <a:latin typeface="微软雅黑"/>
                <a:cs typeface="微软雅黑"/>
              </a:rPr>
              <a:t>足</a:t>
            </a:r>
            <a:r>
              <a:rPr sz="1400">
                <a:solidFill>
                  <a:srgbClr val="585858"/>
                </a:solidFill>
                <a:latin typeface="微软雅黑"/>
                <a:cs typeface="微软雅黑"/>
              </a:rPr>
              <a:t>点和</a:t>
            </a:r>
            <a:r>
              <a:rPr sz="1400" spc="-15">
                <a:solidFill>
                  <a:srgbClr val="585858"/>
                </a:solidFill>
                <a:latin typeface="微软雅黑"/>
                <a:cs typeface="微软雅黑"/>
              </a:rPr>
              <a:t>突</a:t>
            </a:r>
            <a:r>
              <a:rPr sz="1400">
                <a:solidFill>
                  <a:srgbClr val="585858"/>
                </a:solidFill>
                <a:latin typeface="微软雅黑"/>
                <a:cs typeface="微软雅黑"/>
              </a:rPr>
              <a:t>破点</a:t>
            </a:r>
            <a:r>
              <a:rPr sz="1400" spc="-15">
                <a:solidFill>
                  <a:srgbClr val="585858"/>
                </a:solidFill>
                <a:latin typeface="微软雅黑"/>
                <a:cs typeface="微软雅黑"/>
              </a:rPr>
              <a:t>，</a:t>
            </a:r>
            <a:r>
              <a:rPr sz="1400">
                <a:solidFill>
                  <a:srgbClr val="585858"/>
                </a:solidFill>
                <a:latin typeface="微软雅黑"/>
                <a:cs typeface="微软雅黑"/>
              </a:rPr>
              <a:t>帮助</a:t>
            </a:r>
            <a:r>
              <a:rPr sz="1400" spc="-15">
                <a:solidFill>
                  <a:srgbClr val="585858"/>
                </a:solidFill>
                <a:latin typeface="微软雅黑"/>
                <a:cs typeface="微软雅黑"/>
              </a:rPr>
              <a:t>市</a:t>
            </a:r>
            <a:r>
              <a:rPr sz="1400">
                <a:solidFill>
                  <a:srgbClr val="585858"/>
                </a:solidFill>
                <a:latin typeface="微软雅黑"/>
                <a:cs typeface="微软雅黑"/>
              </a:rPr>
              <a:t>场建</a:t>
            </a:r>
            <a:r>
              <a:rPr sz="1400" spc="-15">
                <a:solidFill>
                  <a:srgbClr val="585858"/>
                </a:solidFill>
                <a:latin typeface="微软雅黑"/>
                <a:cs typeface="微软雅黑"/>
              </a:rPr>
              <a:t>立</a:t>
            </a:r>
            <a:r>
              <a:rPr sz="1400">
                <a:solidFill>
                  <a:srgbClr val="585858"/>
                </a:solidFill>
                <a:latin typeface="微软雅黑"/>
                <a:cs typeface="微软雅黑"/>
              </a:rPr>
              <a:t>信任</a:t>
            </a:r>
            <a:r>
              <a:rPr sz="1400" spc="-15">
                <a:solidFill>
                  <a:srgbClr val="585858"/>
                </a:solidFill>
                <a:latin typeface="微软雅黑"/>
                <a:cs typeface="微软雅黑"/>
              </a:rPr>
              <a:t>、</a:t>
            </a:r>
            <a:r>
              <a:rPr sz="1400">
                <a:solidFill>
                  <a:srgbClr val="585858"/>
                </a:solidFill>
                <a:latin typeface="微软雅黑"/>
                <a:cs typeface="微软雅黑"/>
              </a:rPr>
              <a:t>保障</a:t>
            </a:r>
            <a:r>
              <a:rPr sz="1400" spc="-15">
                <a:solidFill>
                  <a:srgbClr val="585858"/>
                </a:solidFill>
                <a:latin typeface="微软雅黑"/>
                <a:cs typeface="微软雅黑"/>
              </a:rPr>
              <a:t>权</a:t>
            </a:r>
            <a:r>
              <a:rPr sz="1400">
                <a:solidFill>
                  <a:srgbClr val="585858"/>
                </a:solidFill>
                <a:latin typeface="微软雅黑"/>
                <a:cs typeface="微软雅黑"/>
              </a:rPr>
              <a:t>益。</a:t>
            </a:r>
            <a:endParaRPr sz="1400">
              <a:latin typeface="微软雅黑"/>
              <a:cs typeface="微软雅黑"/>
            </a:endParaRPr>
          </a:p>
          <a:p>
            <a:pPr marL="241300" marR="5080" indent="-228600">
              <a:lnSpc>
                <a:spcPct val="101400"/>
              </a:lnSpc>
              <a:spcBef>
                <a:spcPts val="600"/>
              </a:spcBef>
              <a:buClr>
                <a:srgbClr val="1D9ED2"/>
              </a:buClr>
              <a:buFont typeface="Wingdings"/>
              <a:buChar char=""/>
              <a:tabLst>
                <a:tab pos="241300"/>
              </a:tabLst>
            </a:pPr>
            <a:r>
              <a:rPr sz="1400">
                <a:solidFill>
                  <a:srgbClr val="585858"/>
                </a:solidFill>
                <a:latin typeface="微软雅黑"/>
                <a:cs typeface="微软雅黑"/>
              </a:rPr>
              <a:t>当前围绕数据交易机构</a:t>
            </a:r>
            <a:r>
              <a:rPr sz="1400" spc="-15">
                <a:solidFill>
                  <a:srgbClr val="585858"/>
                </a:solidFill>
                <a:latin typeface="微软雅黑"/>
                <a:cs typeface="微软雅黑"/>
              </a:rPr>
              <a:t>的</a:t>
            </a:r>
            <a:r>
              <a:rPr sz="1400">
                <a:solidFill>
                  <a:srgbClr val="585858"/>
                </a:solidFill>
                <a:latin typeface="微软雅黑"/>
                <a:cs typeface="微软雅黑"/>
              </a:rPr>
              <a:t>交易</a:t>
            </a:r>
            <a:r>
              <a:rPr sz="1400" spc="-15">
                <a:solidFill>
                  <a:srgbClr val="585858"/>
                </a:solidFill>
                <a:latin typeface="微软雅黑"/>
                <a:cs typeface="微软雅黑"/>
              </a:rPr>
              <a:t>模</a:t>
            </a:r>
            <a:r>
              <a:rPr sz="1400">
                <a:solidFill>
                  <a:srgbClr val="585858"/>
                </a:solidFill>
                <a:latin typeface="微软雅黑"/>
                <a:cs typeface="微软雅黑"/>
              </a:rPr>
              <a:t>式主</a:t>
            </a:r>
            <a:r>
              <a:rPr sz="1400" spc="-15">
                <a:solidFill>
                  <a:srgbClr val="585858"/>
                </a:solidFill>
                <a:latin typeface="微软雅黑"/>
                <a:cs typeface="微软雅黑"/>
              </a:rPr>
              <a:t>要</a:t>
            </a:r>
            <a:r>
              <a:rPr sz="1400">
                <a:solidFill>
                  <a:srgbClr val="585858"/>
                </a:solidFill>
                <a:latin typeface="微软雅黑"/>
                <a:cs typeface="微软雅黑"/>
              </a:rPr>
              <a:t>有两</a:t>
            </a:r>
            <a:r>
              <a:rPr sz="1400" spc="-15">
                <a:solidFill>
                  <a:srgbClr val="585858"/>
                </a:solidFill>
                <a:latin typeface="微软雅黑"/>
                <a:cs typeface="微软雅黑"/>
              </a:rPr>
              <a:t>种</a:t>
            </a:r>
            <a:r>
              <a:rPr sz="1400">
                <a:solidFill>
                  <a:srgbClr val="585858"/>
                </a:solidFill>
                <a:latin typeface="微软雅黑"/>
                <a:cs typeface="微软雅黑"/>
              </a:rPr>
              <a:t>：一</a:t>
            </a:r>
            <a:r>
              <a:rPr sz="1400" spc="-15">
                <a:solidFill>
                  <a:srgbClr val="585858"/>
                </a:solidFill>
                <a:latin typeface="微软雅黑"/>
                <a:cs typeface="微软雅黑"/>
              </a:rPr>
              <a:t>场</a:t>
            </a:r>
            <a:r>
              <a:rPr sz="1400">
                <a:solidFill>
                  <a:srgbClr val="585858"/>
                </a:solidFill>
                <a:latin typeface="微软雅黑"/>
                <a:cs typeface="微软雅黑"/>
              </a:rPr>
              <a:t>内交</a:t>
            </a:r>
            <a:r>
              <a:rPr sz="1400" spc="-15">
                <a:solidFill>
                  <a:srgbClr val="585858"/>
                </a:solidFill>
                <a:latin typeface="微软雅黑"/>
                <a:cs typeface="微软雅黑"/>
              </a:rPr>
              <a:t>易</a:t>
            </a:r>
            <a:r>
              <a:rPr sz="1400">
                <a:solidFill>
                  <a:srgbClr val="585858"/>
                </a:solidFill>
                <a:latin typeface="微软雅黑"/>
                <a:cs typeface="微软雅黑"/>
              </a:rPr>
              <a:t>、灵</a:t>
            </a:r>
            <a:r>
              <a:rPr sz="1400" spc="-15">
                <a:solidFill>
                  <a:srgbClr val="585858"/>
                </a:solidFill>
                <a:latin typeface="微软雅黑"/>
                <a:cs typeface="微软雅黑"/>
              </a:rPr>
              <a:t>活</a:t>
            </a:r>
            <a:r>
              <a:rPr sz="1400">
                <a:solidFill>
                  <a:srgbClr val="585858"/>
                </a:solidFill>
                <a:latin typeface="微软雅黑"/>
                <a:cs typeface="微软雅黑"/>
              </a:rPr>
              <a:t>交付</a:t>
            </a:r>
            <a:r>
              <a:rPr sz="1400" spc="-15">
                <a:solidFill>
                  <a:srgbClr val="585858"/>
                </a:solidFill>
                <a:latin typeface="微软雅黑"/>
                <a:cs typeface="微软雅黑"/>
              </a:rPr>
              <a:t>；</a:t>
            </a:r>
            <a:r>
              <a:rPr sz="1400">
                <a:solidFill>
                  <a:srgbClr val="585858"/>
                </a:solidFill>
                <a:latin typeface="微软雅黑"/>
                <a:cs typeface="微软雅黑"/>
              </a:rPr>
              <a:t>以上</a:t>
            </a:r>
            <a:r>
              <a:rPr sz="1400" spc="-15">
                <a:solidFill>
                  <a:srgbClr val="585858"/>
                </a:solidFill>
                <a:latin typeface="微软雅黑"/>
                <a:cs typeface="微软雅黑"/>
              </a:rPr>
              <a:t>海</a:t>
            </a:r>
            <a:r>
              <a:rPr sz="1400">
                <a:solidFill>
                  <a:srgbClr val="585858"/>
                </a:solidFill>
                <a:latin typeface="微软雅黑"/>
                <a:cs typeface="微软雅黑"/>
              </a:rPr>
              <a:t>数据</a:t>
            </a:r>
            <a:r>
              <a:rPr sz="1400" spc="-15">
                <a:solidFill>
                  <a:srgbClr val="585858"/>
                </a:solidFill>
                <a:latin typeface="微软雅黑"/>
                <a:cs typeface="微软雅黑"/>
              </a:rPr>
              <a:t>交</a:t>
            </a:r>
            <a:r>
              <a:rPr sz="1400">
                <a:solidFill>
                  <a:srgbClr val="585858"/>
                </a:solidFill>
                <a:latin typeface="微软雅黑"/>
                <a:cs typeface="微软雅黑"/>
              </a:rPr>
              <a:t>易所</a:t>
            </a:r>
            <a:r>
              <a:rPr sz="1400" spc="-15">
                <a:solidFill>
                  <a:srgbClr val="585858"/>
                </a:solidFill>
                <a:latin typeface="微软雅黑"/>
                <a:cs typeface="微软雅黑"/>
              </a:rPr>
              <a:t>为</a:t>
            </a:r>
            <a:r>
              <a:rPr sz="1400">
                <a:solidFill>
                  <a:srgbClr val="585858"/>
                </a:solidFill>
                <a:latin typeface="微软雅黑"/>
                <a:cs typeface="微软雅黑"/>
              </a:rPr>
              <a:t>代表</a:t>
            </a:r>
            <a:r>
              <a:rPr sz="1400" spc="-15">
                <a:solidFill>
                  <a:srgbClr val="585858"/>
                </a:solidFill>
                <a:latin typeface="微软雅黑"/>
                <a:cs typeface="微软雅黑"/>
              </a:rPr>
              <a:t>；</a:t>
            </a:r>
            <a:r>
              <a:rPr sz="1400">
                <a:solidFill>
                  <a:srgbClr val="585858"/>
                </a:solidFill>
                <a:latin typeface="微软雅黑"/>
                <a:cs typeface="微软雅黑"/>
              </a:rPr>
              <a:t>二场</a:t>
            </a:r>
            <a:r>
              <a:rPr sz="1400" spc="-15">
                <a:solidFill>
                  <a:srgbClr val="585858"/>
                </a:solidFill>
                <a:latin typeface="微软雅黑"/>
                <a:cs typeface="微软雅黑"/>
              </a:rPr>
              <a:t>内</a:t>
            </a:r>
            <a:r>
              <a:rPr sz="1400">
                <a:solidFill>
                  <a:srgbClr val="585858"/>
                </a:solidFill>
                <a:latin typeface="微软雅黑"/>
                <a:cs typeface="微软雅黑"/>
              </a:rPr>
              <a:t>备案</a:t>
            </a:r>
            <a:r>
              <a:rPr sz="1400" spc="-15">
                <a:solidFill>
                  <a:srgbClr val="585858"/>
                </a:solidFill>
                <a:latin typeface="微软雅黑"/>
                <a:cs typeface="微软雅黑"/>
              </a:rPr>
              <a:t>，</a:t>
            </a:r>
            <a:r>
              <a:rPr sz="1400">
                <a:solidFill>
                  <a:srgbClr val="585858"/>
                </a:solidFill>
                <a:latin typeface="微软雅黑"/>
                <a:cs typeface="微软雅黑"/>
              </a:rPr>
              <a:t>灵活</a:t>
            </a:r>
            <a:r>
              <a:rPr sz="1400" spc="-15">
                <a:solidFill>
                  <a:srgbClr val="585858"/>
                </a:solidFill>
                <a:latin typeface="微软雅黑"/>
                <a:cs typeface="微软雅黑"/>
              </a:rPr>
              <a:t>交</a:t>
            </a:r>
            <a:r>
              <a:rPr sz="1400">
                <a:solidFill>
                  <a:srgbClr val="585858"/>
                </a:solidFill>
                <a:latin typeface="微软雅黑"/>
                <a:cs typeface="微软雅黑"/>
              </a:rPr>
              <a:t>付，</a:t>
            </a:r>
            <a:r>
              <a:rPr sz="1400" spc="-15">
                <a:solidFill>
                  <a:srgbClr val="585858"/>
                </a:solidFill>
                <a:latin typeface="微软雅黑"/>
                <a:cs typeface="微软雅黑"/>
              </a:rPr>
              <a:t>以</a:t>
            </a:r>
            <a:r>
              <a:rPr sz="1400">
                <a:solidFill>
                  <a:srgbClr val="585858"/>
                </a:solidFill>
                <a:latin typeface="微软雅黑"/>
                <a:cs typeface="微软雅黑"/>
              </a:rPr>
              <a:t>北京</a:t>
            </a:r>
            <a:r>
              <a:rPr sz="1400" spc="-15">
                <a:solidFill>
                  <a:srgbClr val="585858"/>
                </a:solidFill>
                <a:latin typeface="微软雅黑"/>
                <a:cs typeface="微软雅黑"/>
              </a:rPr>
              <a:t>国</a:t>
            </a:r>
            <a:r>
              <a:rPr sz="1400">
                <a:solidFill>
                  <a:srgbClr val="585858"/>
                </a:solidFill>
                <a:latin typeface="微软雅黑"/>
                <a:cs typeface="微软雅黑"/>
              </a:rPr>
              <a:t>际大</a:t>
            </a:r>
            <a:r>
              <a:rPr sz="1400" spc="-15">
                <a:solidFill>
                  <a:srgbClr val="585858"/>
                </a:solidFill>
                <a:latin typeface="微软雅黑"/>
                <a:cs typeface="微软雅黑"/>
              </a:rPr>
              <a:t>数</a:t>
            </a:r>
            <a:r>
              <a:rPr sz="1400">
                <a:solidFill>
                  <a:srgbClr val="585858"/>
                </a:solidFill>
                <a:latin typeface="微软雅黑"/>
                <a:cs typeface="微软雅黑"/>
              </a:rPr>
              <a:t>据交 易所为代表。</a:t>
            </a:r>
            <a:endParaRPr sz="1400">
              <a:latin typeface="微软雅黑"/>
              <a:cs typeface="微软雅黑"/>
            </a:endParaRPr>
          </a:p>
        </p:txBody>
      </p:sp>
      <p:sp>
        <p:nvSpPr>
          <p:cNvPr id="5" name="object 5"/>
          <p:cNvSpPr txBox="1"/>
          <p:nvPr/>
        </p:nvSpPr>
        <p:spPr>
          <a:xfrm>
            <a:off x="5113020" y="2447544"/>
            <a:ext cx="4780915" cy="1548765"/>
          </a:xfrm>
          <a:prstGeom prst="rect">
            <a:avLst/>
          </a:prstGeom>
          <a:solidFill>
            <a:srgbClr val="E9E9EA">
              <a:alpha val="39999"/>
            </a:srgbClr>
          </a:solidFill>
        </p:spPr>
        <p:txBody>
          <a:bodyPr vert="horz" wrap="square" lIns="0" tIns="1905" rIns="0" bIns="0" rtlCol="0">
            <a:spAutoFit/>
          </a:bodyPr>
          <a:lstStyle/>
          <a:p>
            <a:pPr>
              <a:lnSpc>
                <a:spcPct val="100000"/>
              </a:lnSpc>
              <a:spcBef>
                <a:spcPts val="15"/>
              </a:spcBef>
            </a:pPr>
            <a:endParaRPr sz="1550">
              <a:latin typeface="Times New Roman"/>
              <a:cs typeface="Times New Roman"/>
            </a:endParaRPr>
          </a:p>
          <a:p>
            <a:pPr marL="90805">
              <a:lnSpc>
                <a:spcPct val="100000"/>
              </a:lnSpc>
            </a:pPr>
            <a:r>
              <a:rPr sz="1200" b="1">
                <a:solidFill>
                  <a:srgbClr val="1D9ED2"/>
                </a:solidFill>
                <a:latin typeface="微软雅黑"/>
                <a:cs typeface="微软雅黑"/>
              </a:rPr>
              <a:t>场内交易，灵活交付</a:t>
            </a:r>
            <a:r>
              <a:rPr sz="1200">
                <a:solidFill>
                  <a:srgbClr val="585858"/>
                </a:solidFill>
                <a:latin typeface="微软雅黑"/>
                <a:cs typeface="微软雅黑"/>
              </a:rPr>
              <a:t>：</a:t>
            </a:r>
            <a:endParaRPr sz="1200">
              <a:latin typeface="微软雅黑"/>
              <a:cs typeface="微软雅黑"/>
            </a:endParaRPr>
          </a:p>
          <a:p>
            <a:pPr marL="263525" marR="200025" indent="-172720" algn="just">
              <a:lnSpc>
                <a:spcPct val="120000"/>
              </a:lnSpc>
              <a:spcBef>
                <a:spcPts val="30"/>
              </a:spcBef>
              <a:buFont typeface="Wingdings"/>
              <a:buChar char=""/>
              <a:tabLst>
                <a:tab pos="264160"/>
              </a:tabLst>
            </a:pPr>
            <a:r>
              <a:rPr sz="1000" spc="-5">
                <a:solidFill>
                  <a:srgbClr val="585858"/>
                </a:solidFill>
                <a:latin typeface="微软雅黑"/>
                <a:cs typeface="微软雅黑"/>
              </a:rPr>
              <a:t>数据供需双方在数据交易机构达成</a:t>
            </a:r>
            <a:r>
              <a:rPr sz="1000" spc="5">
                <a:solidFill>
                  <a:srgbClr val="585858"/>
                </a:solidFill>
                <a:latin typeface="微软雅黑"/>
                <a:cs typeface="微软雅黑"/>
              </a:rPr>
              <a:t>数</a:t>
            </a:r>
            <a:r>
              <a:rPr sz="1000" spc="-5">
                <a:solidFill>
                  <a:srgbClr val="585858"/>
                </a:solidFill>
                <a:latin typeface="微软雅黑"/>
                <a:cs typeface="微软雅黑"/>
              </a:rPr>
              <a:t>据交</a:t>
            </a:r>
            <a:r>
              <a:rPr sz="1000" spc="5">
                <a:solidFill>
                  <a:srgbClr val="585858"/>
                </a:solidFill>
                <a:latin typeface="微软雅黑"/>
                <a:cs typeface="微软雅黑"/>
              </a:rPr>
              <a:t>易</a:t>
            </a:r>
            <a:r>
              <a:rPr sz="1000" spc="-5">
                <a:solidFill>
                  <a:srgbClr val="585858"/>
                </a:solidFill>
                <a:latin typeface="微软雅黑"/>
                <a:cs typeface="微软雅黑"/>
              </a:rPr>
              <a:t>合约</a:t>
            </a:r>
            <a:r>
              <a:rPr sz="1000" spc="5">
                <a:solidFill>
                  <a:srgbClr val="585858"/>
                </a:solidFill>
                <a:latin typeface="微软雅黑"/>
                <a:cs typeface="微软雅黑"/>
              </a:rPr>
              <a:t>，</a:t>
            </a:r>
            <a:r>
              <a:rPr sz="1000" spc="-5">
                <a:solidFill>
                  <a:srgbClr val="585858"/>
                </a:solidFill>
                <a:latin typeface="微软雅黑"/>
                <a:cs typeface="微软雅黑"/>
              </a:rPr>
              <a:t>依照</a:t>
            </a:r>
            <a:r>
              <a:rPr sz="1000" spc="5">
                <a:solidFill>
                  <a:srgbClr val="585858"/>
                </a:solidFill>
                <a:latin typeface="微软雅黑"/>
                <a:cs typeface="微软雅黑"/>
              </a:rPr>
              <a:t>合</a:t>
            </a:r>
            <a:r>
              <a:rPr sz="1000" spc="-5">
                <a:solidFill>
                  <a:srgbClr val="585858"/>
                </a:solidFill>
                <a:latin typeface="微软雅黑"/>
                <a:cs typeface="微软雅黑"/>
              </a:rPr>
              <a:t>约约</a:t>
            </a:r>
            <a:r>
              <a:rPr sz="1000" spc="5">
                <a:solidFill>
                  <a:srgbClr val="585858"/>
                </a:solidFill>
                <a:latin typeface="微软雅黑"/>
                <a:cs typeface="微软雅黑"/>
              </a:rPr>
              <a:t>定</a:t>
            </a:r>
            <a:r>
              <a:rPr sz="1000" spc="-5">
                <a:solidFill>
                  <a:srgbClr val="585858"/>
                </a:solidFill>
                <a:latin typeface="微软雅黑"/>
                <a:cs typeface="微软雅黑"/>
              </a:rPr>
              <a:t>，完</a:t>
            </a:r>
            <a:r>
              <a:rPr sz="1000" spc="5">
                <a:solidFill>
                  <a:srgbClr val="585858"/>
                </a:solidFill>
                <a:latin typeface="微软雅黑"/>
                <a:cs typeface="微软雅黑"/>
              </a:rPr>
              <a:t>成</a:t>
            </a:r>
            <a:r>
              <a:rPr sz="1000" spc="-5">
                <a:solidFill>
                  <a:srgbClr val="585858"/>
                </a:solidFill>
                <a:latin typeface="微软雅黑"/>
                <a:cs typeface="微软雅黑"/>
              </a:rPr>
              <a:t>交付及 清结算过程，交易机构为双方提供</a:t>
            </a:r>
            <a:r>
              <a:rPr sz="1000" spc="5">
                <a:solidFill>
                  <a:srgbClr val="585858"/>
                </a:solidFill>
                <a:latin typeface="微软雅黑"/>
                <a:cs typeface="微软雅黑"/>
              </a:rPr>
              <a:t>交</a:t>
            </a:r>
            <a:r>
              <a:rPr sz="1000" spc="-5">
                <a:solidFill>
                  <a:srgbClr val="585858"/>
                </a:solidFill>
                <a:latin typeface="微软雅黑"/>
                <a:cs typeface="微软雅黑"/>
              </a:rPr>
              <a:t>易凭</a:t>
            </a:r>
            <a:r>
              <a:rPr sz="1000" spc="5">
                <a:solidFill>
                  <a:srgbClr val="585858"/>
                </a:solidFill>
                <a:latin typeface="微软雅黑"/>
                <a:cs typeface="微软雅黑"/>
              </a:rPr>
              <a:t>证</a:t>
            </a:r>
            <a:r>
              <a:rPr sz="1000" spc="-5">
                <a:solidFill>
                  <a:srgbClr val="585858"/>
                </a:solidFill>
                <a:latin typeface="微软雅黑"/>
                <a:cs typeface="微软雅黑"/>
              </a:rPr>
              <a:t>，对</a:t>
            </a:r>
            <a:r>
              <a:rPr sz="1000" spc="5">
                <a:solidFill>
                  <a:srgbClr val="585858"/>
                </a:solidFill>
                <a:latin typeface="微软雅黑"/>
                <a:cs typeface="微软雅黑"/>
              </a:rPr>
              <a:t>于</a:t>
            </a:r>
            <a:r>
              <a:rPr sz="1000" spc="-5">
                <a:solidFill>
                  <a:srgbClr val="585858"/>
                </a:solidFill>
                <a:latin typeface="微软雅黑"/>
                <a:cs typeface="微软雅黑"/>
              </a:rPr>
              <a:t>交易</a:t>
            </a:r>
            <a:r>
              <a:rPr sz="1000" spc="5">
                <a:solidFill>
                  <a:srgbClr val="585858"/>
                </a:solidFill>
                <a:latin typeface="微软雅黑"/>
                <a:cs typeface="微软雅黑"/>
              </a:rPr>
              <a:t>主</a:t>
            </a:r>
            <a:r>
              <a:rPr sz="1000" spc="-5">
                <a:solidFill>
                  <a:srgbClr val="585858"/>
                </a:solidFill>
                <a:latin typeface="微软雅黑"/>
                <a:cs typeface="微软雅黑"/>
              </a:rPr>
              <a:t>体交</a:t>
            </a:r>
            <a:r>
              <a:rPr sz="1000" spc="5">
                <a:solidFill>
                  <a:srgbClr val="585858"/>
                </a:solidFill>
                <a:latin typeface="微软雅黑"/>
                <a:cs typeface="微软雅黑"/>
              </a:rPr>
              <a:t>付</a:t>
            </a:r>
            <a:r>
              <a:rPr sz="1000" spc="-5">
                <a:solidFill>
                  <a:srgbClr val="585858"/>
                </a:solidFill>
                <a:latin typeface="微软雅黑"/>
                <a:cs typeface="微软雅黑"/>
              </a:rPr>
              <a:t>地点</a:t>
            </a:r>
            <a:r>
              <a:rPr sz="1000" spc="5">
                <a:solidFill>
                  <a:srgbClr val="585858"/>
                </a:solidFill>
                <a:latin typeface="微软雅黑"/>
                <a:cs typeface="微软雅黑"/>
              </a:rPr>
              <a:t>不</a:t>
            </a:r>
            <a:r>
              <a:rPr sz="1000" spc="-5">
                <a:solidFill>
                  <a:srgbClr val="585858"/>
                </a:solidFill>
                <a:latin typeface="微软雅黑"/>
                <a:cs typeface="微软雅黑"/>
              </a:rPr>
              <a:t>进行时 空限制，对交付方式允许双方协商</a:t>
            </a:r>
            <a:r>
              <a:rPr sz="1000" spc="5">
                <a:solidFill>
                  <a:srgbClr val="585858"/>
                </a:solidFill>
                <a:latin typeface="微软雅黑"/>
                <a:cs typeface="微软雅黑"/>
              </a:rPr>
              <a:t>进</a:t>
            </a:r>
            <a:r>
              <a:rPr sz="1000" spc="-5">
                <a:solidFill>
                  <a:srgbClr val="585858"/>
                </a:solidFill>
                <a:latin typeface="微软雅黑"/>
                <a:cs typeface="微软雅黑"/>
              </a:rPr>
              <a:t>。</a:t>
            </a:r>
            <a:endParaRPr sz="1000">
              <a:latin typeface="微软雅黑"/>
              <a:cs typeface="微软雅黑"/>
            </a:endParaRPr>
          </a:p>
          <a:p>
            <a:pPr marL="263525" marR="200025" indent="-172720" algn="just">
              <a:lnSpc>
                <a:spcPct val="120000"/>
              </a:lnSpc>
              <a:buFont typeface="Wingdings"/>
              <a:buChar char=""/>
              <a:tabLst>
                <a:tab pos="264160"/>
              </a:tabLst>
            </a:pPr>
            <a:r>
              <a:rPr sz="1000" spc="-5">
                <a:solidFill>
                  <a:srgbClr val="585858"/>
                </a:solidFill>
                <a:latin typeface="微软雅黑"/>
                <a:cs typeface="微软雅黑"/>
              </a:rPr>
              <a:t>数据交易机构交易标的物主要包括</a:t>
            </a:r>
            <a:r>
              <a:rPr sz="1000" spc="5">
                <a:solidFill>
                  <a:srgbClr val="585858"/>
                </a:solidFill>
                <a:latin typeface="微软雅黑"/>
                <a:cs typeface="微软雅黑"/>
              </a:rPr>
              <a:t>数</a:t>
            </a:r>
            <a:r>
              <a:rPr sz="1000" spc="-5">
                <a:solidFill>
                  <a:srgbClr val="585858"/>
                </a:solidFill>
                <a:latin typeface="微软雅黑"/>
                <a:cs typeface="微软雅黑"/>
              </a:rPr>
              <a:t>据服</a:t>
            </a:r>
            <a:r>
              <a:rPr sz="1000" spc="5">
                <a:solidFill>
                  <a:srgbClr val="585858"/>
                </a:solidFill>
                <a:latin typeface="微软雅黑"/>
                <a:cs typeface="微软雅黑"/>
              </a:rPr>
              <a:t>务</a:t>
            </a:r>
            <a:r>
              <a:rPr sz="1000" spc="-5">
                <a:solidFill>
                  <a:srgbClr val="585858"/>
                </a:solidFill>
                <a:latin typeface="微软雅黑"/>
                <a:cs typeface="微软雅黑"/>
              </a:rPr>
              <a:t>、数</a:t>
            </a:r>
            <a:r>
              <a:rPr sz="1000" spc="5">
                <a:solidFill>
                  <a:srgbClr val="585858"/>
                </a:solidFill>
                <a:latin typeface="微软雅黑"/>
                <a:cs typeface="微软雅黑"/>
              </a:rPr>
              <a:t>据</a:t>
            </a:r>
            <a:r>
              <a:rPr sz="1000" spc="-5">
                <a:solidFill>
                  <a:srgbClr val="585858"/>
                </a:solidFill>
                <a:latin typeface="微软雅黑"/>
                <a:cs typeface="微软雅黑"/>
              </a:rPr>
              <a:t>集、</a:t>
            </a:r>
            <a:r>
              <a:rPr sz="1000" spc="5">
                <a:solidFill>
                  <a:srgbClr val="585858"/>
                </a:solidFill>
                <a:latin typeface="微软雅黑"/>
                <a:cs typeface="微软雅黑"/>
              </a:rPr>
              <a:t>数</a:t>
            </a:r>
            <a:r>
              <a:rPr sz="1000" spc="-5">
                <a:solidFill>
                  <a:srgbClr val="585858"/>
                </a:solidFill>
                <a:latin typeface="微软雅黑"/>
                <a:cs typeface="微软雅黑"/>
              </a:rPr>
              <a:t>据项</a:t>
            </a:r>
            <a:r>
              <a:rPr sz="1000" spc="5">
                <a:solidFill>
                  <a:srgbClr val="585858"/>
                </a:solidFill>
                <a:latin typeface="微软雅黑"/>
                <a:cs typeface="微软雅黑"/>
              </a:rPr>
              <a:t>、</a:t>
            </a:r>
            <a:r>
              <a:rPr sz="1000" spc="-5">
                <a:solidFill>
                  <a:srgbClr val="585858"/>
                </a:solidFill>
                <a:latin typeface="微软雅黑"/>
                <a:cs typeface="微软雅黑"/>
              </a:rPr>
              <a:t>数据</a:t>
            </a:r>
            <a:r>
              <a:rPr sz="1000" spc="5">
                <a:solidFill>
                  <a:srgbClr val="585858"/>
                </a:solidFill>
                <a:latin typeface="微软雅黑"/>
                <a:cs typeface="微软雅黑"/>
              </a:rPr>
              <a:t>产</a:t>
            </a:r>
            <a:r>
              <a:rPr sz="1000" spc="-5">
                <a:solidFill>
                  <a:srgbClr val="585858"/>
                </a:solidFill>
                <a:latin typeface="微软雅黑"/>
                <a:cs typeface="微软雅黑"/>
              </a:rPr>
              <a:t>品等类 别，交易方式的不同主要取决于数</a:t>
            </a:r>
            <a:r>
              <a:rPr sz="1000" spc="5">
                <a:solidFill>
                  <a:srgbClr val="585858"/>
                </a:solidFill>
                <a:latin typeface="微软雅黑"/>
                <a:cs typeface="微软雅黑"/>
              </a:rPr>
              <a:t>据</a:t>
            </a:r>
            <a:r>
              <a:rPr sz="1000" spc="-5">
                <a:solidFill>
                  <a:srgbClr val="585858"/>
                </a:solidFill>
                <a:latin typeface="微软雅黑"/>
                <a:cs typeface="微软雅黑"/>
              </a:rPr>
              <a:t>的敏</a:t>
            </a:r>
            <a:r>
              <a:rPr sz="1000" spc="5">
                <a:solidFill>
                  <a:srgbClr val="585858"/>
                </a:solidFill>
                <a:latin typeface="微软雅黑"/>
                <a:cs typeface="微软雅黑"/>
              </a:rPr>
              <a:t>感</a:t>
            </a:r>
            <a:r>
              <a:rPr sz="1000" spc="-5">
                <a:solidFill>
                  <a:srgbClr val="585858"/>
                </a:solidFill>
                <a:latin typeface="微软雅黑"/>
                <a:cs typeface="微软雅黑"/>
              </a:rPr>
              <a:t>级别</a:t>
            </a:r>
            <a:r>
              <a:rPr sz="1000" spc="5">
                <a:solidFill>
                  <a:srgbClr val="585858"/>
                </a:solidFill>
                <a:latin typeface="微软雅黑"/>
                <a:cs typeface="微软雅黑"/>
              </a:rPr>
              <a:t>和</a:t>
            </a:r>
            <a:r>
              <a:rPr sz="1000" spc="-5">
                <a:solidFill>
                  <a:srgbClr val="585858"/>
                </a:solidFill>
                <a:latin typeface="微软雅黑"/>
                <a:cs typeface="微软雅黑"/>
              </a:rPr>
              <a:t>供方</a:t>
            </a:r>
            <a:r>
              <a:rPr sz="1000" spc="5">
                <a:solidFill>
                  <a:srgbClr val="585858"/>
                </a:solidFill>
                <a:latin typeface="微软雅黑"/>
                <a:cs typeface="微软雅黑"/>
              </a:rPr>
              <a:t>的</a:t>
            </a:r>
            <a:r>
              <a:rPr sz="1000" spc="-5">
                <a:solidFill>
                  <a:srgbClr val="585858"/>
                </a:solidFill>
                <a:latin typeface="微软雅黑"/>
                <a:cs typeface="微软雅黑"/>
              </a:rPr>
              <a:t>要</a:t>
            </a:r>
            <a:r>
              <a:rPr sz="1000">
                <a:solidFill>
                  <a:srgbClr val="585858"/>
                </a:solidFill>
                <a:latin typeface="微软雅黑"/>
                <a:cs typeface="微软雅黑"/>
              </a:rPr>
              <a:t>求</a:t>
            </a:r>
            <a:r>
              <a:rPr sz="1000" spc="-5">
                <a:solidFill>
                  <a:srgbClr val="585858"/>
                </a:solidFill>
                <a:latin typeface="微软雅黑"/>
                <a:cs typeface="微软雅黑"/>
              </a:rPr>
              <a:t>(</a:t>
            </a:r>
            <a:r>
              <a:rPr sz="1000" spc="5">
                <a:solidFill>
                  <a:srgbClr val="585858"/>
                </a:solidFill>
                <a:latin typeface="微软雅黑"/>
                <a:cs typeface="微软雅黑"/>
              </a:rPr>
              <a:t>产</a:t>
            </a:r>
            <a:r>
              <a:rPr sz="1000" spc="-5">
                <a:solidFill>
                  <a:srgbClr val="585858"/>
                </a:solidFill>
                <a:latin typeface="微软雅黑"/>
                <a:cs typeface="微软雅黑"/>
              </a:rPr>
              <a:t>品的</a:t>
            </a:r>
            <a:r>
              <a:rPr sz="1000" spc="5">
                <a:solidFill>
                  <a:srgbClr val="585858"/>
                </a:solidFill>
                <a:latin typeface="微软雅黑"/>
                <a:cs typeface="微软雅黑"/>
              </a:rPr>
              <a:t>特</a:t>
            </a:r>
            <a:r>
              <a:rPr sz="1000" spc="-5">
                <a:solidFill>
                  <a:srgbClr val="585858"/>
                </a:solidFill>
                <a:latin typeface="微软雅黑"/>
                <a:cs typeface="微软雅黑"/>
              </a:rPr>
              <a:t>性)。</a:t>
            </a:r>
            <a:endParaRPr sz="1000">
              <a:latin typeface="微软雅黑"/>
              <a:cs typeface="微软雅黑"/>
            </a:endParaRPr>
          </a:p>
        </p:txBody>
      </p:sp>
      <p:sp>
        <p:nvSpPr>
          <p:cNvPr id="6" name="object 6"/>
          <p:cNvSpPr txBox="1"/>
          <p:nvPr/>
        </p:nvSpPr>
        <p:spPr>
          <a:xfrm>
            <a:off x="5113020" y="4267200"/>
            <a:ext cx="4780915" cy="2239010"/>
          </a:xfrm>
          <a:prstGeom prst="rect">
            <a:avLst/>
          </a:prstGeom>
          <a:solidFill>
            <a:srgbClr val="E9E9EA">
              <a:alpha val="39999"/>
            </a:srgbClr>
          </a:solidFill>
        </p:spPr>
        <p:txBody>
          <a:bodyPr vert="horz" wrap="square" lIns="0" tIns="3810" rIns="0" bIns="0" rtlCol="0">
            <a:spAutoFit/>
          </a:bodyPr>
          <a:lstStyle/>
          <a:p>
            <a:pPr>
              <a:lnSpc>
                <a:spcPct val="100000"/>
              </a:lnSpc>
              <a:spcBef>
                <a:spcPts val="30"/>
              </a:spcBef>
            </a:pPr>
            <a:endParaRPr sz="1400">
              <a:latin typeface="Times New Roman"/>
              <a:cs typeface="Times New Roman"/>
            </a:endParaRPr>
          </a:p>
          <a:p>
            <a:pPr marL="90805">
              <a:lnSpc>
                <a:spcPct val="100000"/>
              </a:lnSpc>
            </a:pPr>
            <a:r>
              <a:rPr sz="1200" b="1">
                <a:solidFill>
                  <a:srgbClr val="1D9ED2"/>
                </a:solidFill>
                <a:latin typeface="微软雅黑"/>
                <a:cs typeface="微软雅黑"/>
              </a:rPr>
              <a:t>场内备案，灵活交付</a:t>
            </a:r>
            <a:r>
              <a:rPr sz="1200">
                <a:solidFill>
                  <a:srgbClr val="585858"/>
                </a:solidFill>
                <a:latin typeface="微软雅黑"/>
                <a:cs typeface="微软雅黑"/>
              </a:rPr>
              <a:t>：</a:t>
            </a:r>
            <a:endParaRPr sz="1200">
              <a:latin typeface="微软雅黑"/>
              <a:cs typeface="微软雅黑"/>
            </a:endParaRPr>
          </a:p>
          <a:p>
            <a:pPr marL="263525" marR="122555" indent="-172720">
              <a:lnSpc>
                <a:spcPct val="120000"/>
              </a:lnSpc>
              <a:spcBef>
                <a:spcPts val="35"/>
              </a:spcBef>
              <a:buFont typeface="Wingdings"/>
              <a:buChar char=""/>
              <a:tabLst>
                <a:tab pos="264160"/>
              </a:tabLst>
            </a:pPr>
            <a:r>
              <a:rPr sz="1000" spc="-5">
                <a:solidFill>
                  <a:srgbClr val="585858"/>
                </a:solidFill>
                <a:latin typeface="微软雅黑"/>
                <a:cs typeface="微软雅黑"/>
              </a:rPr>
              <a:t>数据交易机构开展多种形式的数据</a:t>
            </a:r>
            <a:r>
              <a:rPr sz="1000" spc="5">
                <a:solidFill>
                  <a:srgbClr val="585858"/>
                </a:solidFill>
                <a:latin typeface="微软雅黑"/>
                <a:cs typeface="微软雅黑"/>
              </a:rPr>
              <a:t>及</a:t>
            </a:r>
            <a:r>
              <a:rPr sz="1000" spc="-5">
                <a:solidFill>
                  <a:srgbClr val="585858"/>
                </a:solidFill>
                <a:latin typeface="微软雅黑"/>
                <a:cs typeface="微软雅黑"/>
              </a:rPr>
              <a:t>数据</a:t>
            </a:r>
            <a:r>
              <a:rPr sz="1000" spc="5">
                <a:solidFill>
                  <a:srgbClr val="585858"/>
                </a:solidFill>
                <a:latin typeface="微软雅黑"/>
                <a:cs typeface="微软雅黑"/>
              </a:rPr>
              <a:t>产</a:t>
            </a:r>
            <a:r>
              <a:rPr sz="1000" spc="-5">
                <a:solidFill>
                  <a:srgbClr val="585858"/>
                </a:solidFill>
                <a:latin typeface="微软雅黑"/>
                <a:cs typeface="微软雅黑"/>
              </a:rPr>
              <a:t>品上</a:t>
            </a:r>
            <a:r>
              <a:rPr sz="1000" spc="5">
                <a:solidFill>
                  <a:srgbClr val="585858"/>
                </a:solidFill>
                <a:latin typeface="微软雅黑"/>
                <a:cs typeface="微软雅黑"/>
              </a:rPr>
              <a:t>架</a:t>
            </a:r>
            <a:r>
              <a:rPr sz="1000" spc="-5">
                <a:solidFill>
                  <a:srgbClr val="585858"/>
                </a:solidFill>
                <a:latin typeface="微软雅黑"/>
                <a:cs typeface="微软雅黑"/>
              </a:rPr>
              <a:t>、登</a:t>
            </a:r>
            <a:r>
              <a:rPr sz="1000" spc="5">
                <a:solidFill>
                  <a:srgbClr val="585858"/>
                </a:solidFill>
                <a:latin typeface="微软雅黑"/>
                <a:cs typeface="微软雅黑"/>
              </a:rPr>
              <a:t>记</a:t>
            </a:r>
            <a:r>
              <a:rPr sz="1000" spc="-5">
                <a:solidFill>
                  <a:srgbClr val="585858"/>
                </a:solidFill>
                <a:latin typeface="微软雅黑"/>
                <a:cs typeface="微软雅黑"/>
              </a:rPr>
              <a:t>、备</a:t>
            </a:r>
            <a:r>
              <a:rPr sz="1000" spc="5">
                <a:solidFill>
                  <a:srgbClr val="585858"/>
                </a:solidFill>
                <a:latin typeface="微软雅黑"/>
                <a:cs typeface="微软雅黑"/>
              </a:rPr>
              <a:t>案</a:t>
            </a:r>
            <a:r>
              <a:rPr sz="1000" spc="-5">
                <a:solidFill>
                  <a:srgbClr val="585858"/>
                </a:solidFill>
                <a:latin typeface="微软雅黑"/>
                <a:cs typeface="微软雅黑"/>
              </a:rPr>
              <a:t>及交</a:t>
            </a:r>
            <a:r>
              <a:rPr sz="1000" spc="5">
                <a:solidFill>
                  <a:srgbClr val="585858"/>
                </a:solidFill>
                <a:latin typeface="微软雅黑"/>
                <a:cs typeface="微软雅黑"/>
              </a:rPr>
              <a:t>易</a:t>
            </a:r>
            <a:r>
              <a:rPr sz="1000" spc="-5">
                <a:solidFill>
                  <a:srgbClr val="585858"/>
                </a:solidFill>
                <a:latin typeface="微软雅黑"/>
                <a:cs typeface="微软雅黑"/>
              </a:rPr>
              <a:t>，既支 持</a:t>
            </a:r>
            <a:r>
              <a:rPr sz="1000" spc="-10">
                <a:solidFill>
                  <a:srgbClr val="585858"/>
                </a:solidFill>
                <a:latin typeface="微软雅黑"/>
                <a:cs typeface="微软雅黑"/>
              </a:rPr>
              <a:t>A</a:t>
            </a:r>
            <a:r>
              <a:rPr sz="1000" spc="-5">
                <a:solidFill>
                  <a:srgbClr val="585858"/>
                </a:solidFill>
                <a:latin typeface="微软雅黑"/>
                <a:cs typeface="微软雅黑"/>
              </a:rPr>
              <a:t>P</a:t>
            </a:r>
            <a:r>
              <a:rPr sz="1000" spc="-10">
                <a:solidFill>
                  <a:srgbClr val="585858"/>
                </a:solidFill>
                <a:latin typeface="微软雅黑"/>
                <a:cs typeface="微软雅黑"/>
              </a:rPr>
              <a:t>I</a:t>
            </a:r>
            <a:r>
              <a:rPr sz="1000" spc="-5">
                <a:solidFill>
                  <a:srgbClr val="585858"/>
                </a:solidFill>
                <a:latin typeface="微软雅黑"/>
                <a:cs typeface="微软雅黑"/>
              </a:rPr>
              <a:t>各类数据接口的交易，</a:t>
            </a:r>
            <a:r>
              <a:rPr sz="1000" spc="5">
                <a:solidFill>
                  <a:srgbClr val="585858"/>
                </a:solidFill>
                <a:latin typeface="微软雅黑"/>
                <a:cs typeface="微软雅黑"/>
              </a:rPr>
              <a:t>也</a:t>
            </a:r>
            <a:r>
              <a:rPr sz="1000" spc="-5">
                <a:solidFill>
                  <a:srgbClr val="585858"/>
                </a:solidFill>
                <a:latin typeface="微软雅黑"/>
                <a:cs typeface="微软雅黑"/>
              </a:rPr>
              <a:t>支持</a:t>
            </a:r>
            <a:r>
              <a:rPr sz="1000" spc="5">
                <a:solidFill>
                  <a:srgbClr val="585858"/>
                </a:solidFill>
                <a:latin typeface="微软雅黑"/>
                <a:cs typeface="微软雅黑"/>
              </a:rPr>
              <a:t>各</a:t>
            </a:r>
            <a:r>
              <a:rPr sz="1000" spc="-5">
                <a:solidFill>
                  <a:srgbClr val="585858"/>
                </a:solidFill>
                <a:latin typeface="微软雅黑"/>
                <a:cs typeface="微软雅黑"/>
              </a:rPr>
              <a:t>类数</a:t>
            </a:r>
            <a:r>
              <a:rPr sz="1000" spc="5">
                <a:solidFill>
                  <a:srgbClr val="585858"/>
                </a:solidFill>
                <a:latin typeface="微软雅黑"/>
                <a:cs typeface="微软雅黑"/>
              </a:rPr>
              <a:t>据</a:t>
            </a:r>
            <a:r>
              <a:rPr sz="1000" spc="-5">
                <a:solidFill>
                  <a:srgbClr val="585858"/>
                </a:solidFill>
                <a:latin typeface="微软雅黑"/>
                <a:cs typeface="微软雅黑"/>
              </a:rPr>
              <a:t>产品</a:t>
            </a:r>
            <a:r>
              <a:rPr sz="1000" spc="5">
                <a:solidFill>
                  <a:srgbClr val="585858"/>
                </a:solidFill>
                <a:latin typeface="微软雅黑"/>
                <a:cs typeface="微软雅黑"/>
              </a:rPr>
              <a:t>的</a:t>
            </a:r>
            <a:r>
              <a:rPr sz="1000" spc="-5">
                <a:solidFill>
                  <a:srgbClr val="585858"/>
                </a:solidFill>
                <a:latin typeface="微软雅黑"/>
                <a:cs typeface="微软雅黑"/>
              </a:rPr>
              <a:t>交易</a:t>
            </a:r>
            <a:r>
              <a:rPr sz="1000" spc="5">
                <a:solidFill>
                  <a:srgbClr val="585858"/>
                </a:solidFill>
                <a:latin typeface="微软雅黑"/>
                <a:cs typeface="微软雅黑"/>
              </a:rPr>
              <a:t>同</a:t>
            </a:r>
            <a:r>
              <a:rPr sz="1000" spc="-5">
                <a:solidFill>
                  <a:srgbClr val="585858"/>
                </a:solidFill>
                <a:latin typeface="微软雅黑"/>
                <a:cs typeface="微软雅黑"/>
              </a:rPr>
              <a:t>时还</a:t>
            </a:r>
            <a:r>
              <a:rPr sz="1000" spc="5">
                <a:solidFill>
                  <a:srgbClr val="585858"/>
                </a:solidFill>
                <a:latin typeface="微软雅黑"/>
                <a:cs typeface="微软雅黑"/>
              </a:rPr>
              <a:t>支</a:t>
            </a:r>
            <a:r>
              <a:rPr sz="1000" spc="-5">
                <a:solidFill>
                  <a:srgbClr val="585858"/>
                </a:solidFill>
                <a:latin typeface="微软雅黑"/>
                <a:cs typeface="微软雅黑"/>
              </a:rPr>
              <a:t>持特</a:t>
            </a:r>
            <a:r>
              <a:rPr sz="1000" spc="5">
                <a:solidFill>
                  <a:srgbClr val="585858"/>
                </a:solidFill>
                <a:latin typeface="微软雅黑"/>
                <a:cs typeface="微软雅黑"/>
              </a:rPr>
              <a:t>定</a:t>
            </a:r>
            <a:r>
              <a:rPr sz="1000" spc="-5">
                <a:solidFill>
                  <a:srgbClr val="585858"/>
                </a:solidFill>
                <a:latin typeface="微软雅黑"/>
                <a:cs typeface="微软雅黑"/>
              </a:rPr>
              <a:t>业务场 </a:t>
            </a:r>
            <a:r>
              <a:rPr sz="1000" spc="-10">
                <a:solidFill>
                  <a:srgbClr val="585858"/>
                </a:solidFill>
                <a:latin typeface="微软雅黑"/>
                <a:cs typeface="微软雅黑"/>
              </a:rPr>
              <a:t>景下数据使用权的交易。</a:t>
            </a:r>
            <a:endParaRPr sz="1000">
              <a:latin typeface="微软雅黑"/>
              <a:cs typeface="微软雅黑"/>
            </a:endParaRPr>
          </a:p>
          <a:p>
            <a:pPr marL="263525" marR="198755" indent="-172720" algn="just">
              <a:lnSpc>
                <a:spcPct val="120000"/>
              </a:lnSpc>
              <a:buFont typeface="Wingdings"/>
              <a:buChar char=""/>
              <a:tabLst>
                <a:tab pos="264160"/>
              </a:tabLst>
            </a:pPr>
            <a:r>
              <a:rPr sz="1000" spc="-5">
                <a:solidFill>
                  <a:srgbClr val="585858"/>
                </a:solidFill>
                <a:latin typeface="微软雅黑"/>
                <a:cs typeface="微软雅黑"/>
              </a:rPr>
              <a:t>此类机构的创新点在于，对于重要</a:t>
            </a:r>
            <a:r>
              <a:rPr sz="1000" spc="5">
                <a:solidFill>
                  <a:srgbClr val="585858"/>
                </a:solidFill>
                <a:latin typeface="微软雅黑"/>
                <a:cs typeface="微软雅黑"/>
              </a:rPr>
              <a:t>数</a:t>
            </a:r>
            <a:r>
              <a:rPr sz="1000" spc="-5">
                <a:solidFill>
                  <a:srgbClr val="585858"/>
                </a:solidFill>
                <a:latin typeface="微软雅黑"/>
                <a:cs typeface="微软雅黑"/>
              </a:rPr>
              <a:t>据及</a:t>
            </a:r>
            <a:r>
              <a:rPr sz="1000" spc="5">
                <a:solidFill>
                  <a:srgbClr val="585858"/>
                </a:solidFill>
                <a:latin typeface="微软雅黑"/>
                <a:cs typeface="微软雅黑"/>
              </a:rPr>
              <a:t>高</a:t>
            </a:r>
            <a:r>
              <a:rPr sz="1000" spc="-5">
                <a:solidFill>
                  <a:srgbClr val="585858"/>
                </a:solidFill>
                <a:latin typeface="微软雅黑"/>
                <a:cs typeface="微软雅黑"/>
              </a:rPr>
              <a:t>价值</a:t>
            </a:r>
            <a:r>
              <a:rPr sz="1000" spc="5">
                <a:solidFill>
                  <a:srgbClr val="585858"/>
                </a:solidFill>
                <a:latin typeface="微软雅黑"/>
                <a:cs typeface="微软雅黑"/>
              </a:rPr>
              <a:t>数</a:t>
            </a:r>
            <a:r>
              <a:rPr sz="1000" spc="-5">
                <a:solidFill>
                  <a:srgbClr val="585858"/>
                </a:solidFill>
                <a:latin typeface="微软雅黑"/>
                <a:cs typeface="微软雅黑"/>
              </a:rPr>
              <a:t>据的</a:t>
            </a:r>
            <a:r>
              <a:rPr sz="1000" spc="5">
                <a:solidFill>
                  <a:srgbClr val="585858"/>
                </a:solidFill>
                <a:latin typeface="微软雅黑"/>
                <a:cs typeface="微软雅黑"/>
              </a:rPr>
              <a:t>流</a:t>
            </a:r>
            <a:r>
              <a:rPr sz="1000">
                <a:solidFill>
                  <a:srgbClr val="585858"/>
                </a:solidFill>
                <a:latin typeface="微软雅黑"/>
                <a:cs typeface="微软雅黑"/>
              </a:rPr>
              <a:t>动</a:t>
            </a:r>
            <a:r>
              <a:rPr sz="1000" spc="-5">
                <a:solidFill>
                  <a:srgbClr val="1D9ED2"/>
                </a:solidFill>
                <a:latin typeface="微软雅黑"/>
                <a:cs typeface="微软雅黑"/>
              </a:rPr>
              <a:t>突</a:t>
            </a:r>
            <a:r>
              <a:rPr sz="1000" spc="5">
                <a:solidFill>
                  <a:srgbClr val="1D9ED2"/>
                </a:solidFill>
                <a:latin typeface="微软雅黑"/>
                <a:cs typeface="微软雅黑"/>
              </a:rPr>
              <a:t>破</a:t>
            </a:r>
            <a:r>
              <a:rPr sz="1000" spc="-5">
                <a:solidFill>
                  <a:srgbClr val="1D9ED2"/>
                </a:solidFill>
                <a:latin typeface="微软雅黑"/>
                <a:cs typeface="微软雅黑"/>
              </a:rPr>
              <a:t>了未</a:t>
            </a:r>
            <a:r>
              <a:rPr sz="1000" spc="5">
                <a:solidFill>
                  <a:srgbClr val="1D9ED2"/>
                </a:solidFill>
                <a:latin typeface="微软雅黑"/>
                <a:cs typeface="微软雅黑"/>
              </a:rPr>
              <a:t>加</a:t>
            </a:r>
            <a:r>
              <a:rPr sz="1000" spc="-5">
                <a:solidFill>
                  <a:srgbClr val="1D9ED2"/>
                </a:solidFill>
                <a:latin typeface="微软雅黑"/>
                <a:cs typeface="微软雅黑"/>
              </a:rPr>
              <a:t>工或粗 加工的数据买卖初级模式</a:t>
            </a:r>
            <a:r>
              <a:rPr sz="1000" spc="-5">
                <a:solidFill>
                  <a:srgbClr val="585858"/>
                </a:solidFill>
                <a:latin typeface="微软雅黑"/>
                <a:cs typeface="微软雅黑"/>
              </a:rPr>
              <a:t>，在支持</a:t>
            </a:r>
            <a:r>
              <a:rPr sz="1000" spc="5">
                <a:solidFill>
                  <a:srgbClr val="585858"/>
                </a:solidFill>
                <a:latin typeface="微软雅黑"/>
                <a:cs typeface="微软雅黑"/>
              </a:rPr>
              <a:t>使</a:t>
            </a:r>
            <a:r>
              <a:rPr sz="1000" spc="-5">
                <a:solidFill>
                  <a:srgbClr val="585858"/>
                </a:solidFill>
                <a:latin typeface="微软雅黑"/>
                <a:cs typeface="微软雅黑"/>
              </a:rPr>
              <a:t>用权</a:t>
            </a:r>
            <a:r>
              <a:rPr sz="1000" spc="5">
                <a:solidFill>
                  <a:srgbClr val="585858"/>
                </a:solidFill>
                <a:latin typeface="微软雅黑"/>
                <a:cs typeface="微软雅黑"/>
              </a:rPr>
              <a:t>的</a:t>
            </a:r>
            <a:r>
              <a:rPr sz="1000" spc="-5">
                <a:solidFill>
                  <a:srgbClr val="585858"/>
                </a:solidFill>
                <a:latin typeface="微软雅黑"/>
                <a:cs typeface="微软雅黑"/>
              </a:rPr>
              <a:t>数据</a:t>
            </a:r>
            <a:r>
              <a:rPr sz="1000" spc="5">
                <a:solidFill>
                  <a:srgbClr val="585858"/>
                </a:solidFill>
                <a:latin typeface="微软雅黑"/>
                <a:cs typeface="微软雅黑"/>
              </a:rPr>
              <a:t>交</a:t>
            </a:r>
            <a:r>
              <a:rPr sz="1000" spc="-5">
                <a:solidFill>
                  <a:srgbClr val="585858"/>
                </a:solidFill>
                <a:latin typeface="微软雅黑"/>
                <a:cs typeface="微软雅黑"/>
              </a:rPr>
              <a:t>易场</a:t>
            </a:r>
            <a:r>
              <a:rPr sz="1000" spc="5">
                <a:solidFill>
                  <a:srgbClr val="585858"/>
                </a:solidFill>
                <a:latin typeface="微软雅黑"/>
                <a:cs typeface="微软雅黑"/>
              </a:rPr>
              <a:t>景</a:t>
            </a:r>
            <a:r>
              <a:rPr sz="1000" spc="-5">
                <a:solidFill>
                  <a:srgbClr val="585858"/>
                </a:solidFill>
                <a:latin typeface="微软雅黑"/>
                <a:cs typeface="微软雅黑"/>
              </a:rPr>
              <a:t>下，</a:t>
            </a:r>
            <a:r>
              <a:rPr sz="1000" spc="5">
                <a:solidFill>
                  <a:srgbClr val="585858"/>
                </a:solidFill>
                <a:latin typeface="微软雅黑"/>
                <a:cs typeface="微软雅黑"/>
              </a:rPr>
              <a:t>依</a:t>
            </a:r>
            <a:r>
              <a:rPr sz="1000" spc="-5">
                <a:solidFill>
                  <a:srgbClr val="585858"/>
                </a:solidFill>
                <a:latin typeface="微软雅黑"/>
                <a:cs typeface="微软雅黑"/>
              </a:rPr>
              <a:t>托交</a:t>
            </a:r>
            <a:r>
              <a:rPr sz="1000" spc="5">
                <a:solidFill>
                  <a:srgbClr val="585858"/>
                </a:solidFill>
                <a:latin typeface="微软雅黑"/>
                <a:cs typeface="微软雅黑"/>
              </a:rPr>
              <a:t>易</a:t>
            </a:r>
            <a:r>
              <a:rPr sz="1000" spc="-5">
                <a:solidFill>
                  <a:srgbClr val="585858"/>
                </a:solidFill>
                <a:latin typeface="微软雅黑"/>
                <a:cs typeface="微软雅黑"/>
              </a:rPr>
              <a:t>平台， 将数据和算法</a:t>
            </a:r>
            <a:r>
              <a:rPr sz="1000" spc="-25">
                <a:solidFill>
                  <a:srgbClr val="585858"/>
                </a:solidFill>
                <a:latin typeface="微软雅黑"/>
                <a:cs typeface="微软雅黑"/>
              </a:rPr>
              <a:t> </a:t>
            </a:r>
            <a:r>
              <a:rPr sz="1000" spc="-5">
                <a:solidFill>
                  <a:srgbClr val="585858"/>
                </a:solidFill>
                <a:latin typeface="微软雅黑"/>
                <a:cs typeface="微软雅黑"/>
              </a:rPr>
              <a:t>(含模型和参数)等资源组合成可被</a:t>
            </a:r>
            <a:r>
              <a:rPr sz="1000" spc="5">
                <a:solidFill>
                  <a:srgbClr val="585858"/>
                </a:solidFill>
                <a:latin typeface="微软雅黑"/>
                <a:cs typeface="微软雅黑"/>
              </a:rPr>
              <a:t>多</a:t>
            </a:r>
            <a:r>
              <a:rPr sz="1000" spc="-5">
                <a:solidFill>
                  <a:srgbClr val="585858"/>
                </a:solidFill>
                <a:latin typeface="微软雅黑"/>
                <a:cs typeface="微软雅黑"/>
              </a:rPr>
              <a:t>方签</a:t>
            </a:r>
            <a:r>
              <a:rPr sz="1000" spc="5">
                <a:solidFill>
                  <a:srgbClr val="585858"/>
                </a:solidFill>
                <a:latin typeface="微软雅黑"/>
                <a:cs typeface="微软雅黑"/>
              </a:rPr>
              <a:t>署</a:t>
            </a:r>
            <a:r>
              <a:rPr sz="1000" spc="-5">
                <a:solidFill>
                  <a:srgbClr val="585858"/>
                </a:solidFill>
                <a:latin typeface="微软雅黑"/>
                <a:cs typeface="微软雅黑"/>
              </a:rPr>
              <a:t>认可</a:t>
            </a:r>
            <a:r>
              <a:rPr sz="1000" spc="5">
                <a:solidFill>
                  <a:srgbClr val="585858"/>
                </a:solidFill>
                <a:latin typeface="微软雅黑"/>
                <a:cs typeface="微软雅黑"/>
              </a:rPr>
              <a:t>的</a:t>
            </a:r>
            <a:r>
              <a:rPr sz="1000" spc="-5">
                <a:solidFill>
                  <a:srgbClr val="585858"/>
                </a:solidFill>
                <a:latin typeface="微软雅黑"/>
                <a:cs typeface="微软雅黑"/>
              </a:rPr>
              <a:t>计算</a:t>
            </a:r>
            <a:r>
              <a:rPr sz="1000" spc="5">
                <a:solidFill>
                  <a:srgbClr val="585858"/>
                </a:solidFill>
                <a:latin typeface="微软雅黑"/>
                <a:cs typeface="微软雅黑"/>
              </a:rPr>
              <a:t>合</a:t>
            </a:r>
            <a:r>
              <a:rPr sz="1000" spc="-5">
                <a:solidFill>
                  <a:srgbClr val="585858"/>
                </a:solidFill>
                <a:latin typeface="微软雅黑"/>
                <a:cs typeface="微软雅黑"/>
              </a:rPr>
              <a:t>约，运 用算力进行加工，并借助多方安全</a:t>
            </a:r>
            <a:r>
              <a:rPr sz="1000" spc="5">
                <a:solidFill>
                  <a:srgbClr val="585858"/>
                </a:solidFill>
                <a:latin typeface="微软雅黑"/>
                <a:cs typeface="微软雅黑"/>
              </a:rPr>
              <a:t>计</a:t>
            </a:r>
            <a:r>
              <a:rPr sz="1000" spc="-5">
                <a:solidFill>
                  <a:srgbClr val="585858"/>
                </a:solidFill>
                <a:latin typeface="微软雅黑"/>
                <a:cs typeface="微软雅黑"/>
              </a:rPr>
              <a:t>算、</a:t>
            </a:r>
            <a:r>
              <a:rPr sz="1000" spc="5">
                <a:solidFill>
                  <a:srgbClr val="585858"/>
                </a:solidFill>
                <a:latin typeface="微软雅黑"/>
                <a:cs typeface="微软雅黑"/>
              </a:rPr>
              <a:t>联</a:t>
            </a:r>
            <a:r>
              <a:rPr sz="1000" spc="-5">
                <a:solidFill>
                  <a:srgbClr val="585858"/>
                </a:solidFill>
                <a:latin typeface="微软雅黑"/>
                <a:cs typeface="微软雅黑"/>
              </a:rPr>
              <a:t>邦学</a:t>
            </a:r>
            <a:r>
              <a:rPr sz="1000" spc="5">
                <a:solidFill>
                  <a:srgbClr val="585858"/>
                </a:solidFill>
                <a:latin typeface="微软雅黑"/>
                <a:cs typeface="微软雅黑"/>
              </a:rPr>
              <a:t>习</a:t>
            </a:r>
            <a:r>
              <a:rPr sz="1000" spc="-5">
                <a:solidFill>
                  <a:srgbClr val="585858"/>
                </a:solidFill>
                <a:latin typeface="微软雅黑"/>
                <a:cs typeface="微软雅黑"/>
              </a:rPr>
              <a:t>、可</a:t>
            </a:r>
            <a:r>
              <a:rPr sz="1000" spc="5">
                <a:solidFill>
                  <a:srgbClr val="585858"/>
                </a:solidFill>
                <a:latin typeface="微软雅黑"/>
                <a:cs typeface="微软雅黑"/>
              </a:rPr>
              <a:t>信</a:t>
            </a:r>
            <a:r>
              <a:rPr sz="1000" spc="-5">
                <a:solidFill>
                  <a:srgbClr val="585858"/>
                </a:solidFill>
                <a:latin typeface="微软雅黑"/>
                <a:cs typeface="微软雅黑"/>
              </a:rPr>
              <a:t>执行</a:t>
            </a:r>
            <a:r>
              <a:rPr sz="1000" spc="5">
                <a:solidFill>
                  <a:srgbClr val="585858"/>
                </a:solidFill>
                <a:latin typeface="微软雅黑"/>
                <a:cs typeface="微软雅黑"/>
              </a:rPr>
              <a:t>环</a:t>
            </a:r>
            <a:r>
              <a:rPr sz="1000" spc="-5">
                <a:solidFill>
                  <a:srgbClr val="585858"/>
                </a:solidFill>
                <a:latin typeface="微软雅黑"/>
                <a:cs typeface="微软雅黑"/>
              </a:rPr>
              <a:t>境等</a:t>
            </a:r>
            <a:r>
              <a:rPr sz="1000" spc="5">
                <a:solidFill>
                  <a:srgbClr val="585858"/>
                </a:solidFill>
                <a:latin typeface="微软雅黑"/>
                <a:cs typeface="微软雅黑"/>
              </a:rPr>
              <a:t>安</a:t>
            </a:r>
            <a:r>
              <a:rPr sz="1000" spc="-5">
                <a:solidFill>
                  <a:srgbClr val="585858"/>
                </a:solidFill>
                <a:latin typeface="微软雅黑"/>
                <a:cs typeface="微软雅黑"/>
              </a:rPr>
              <a:t>全融合 技术和区块链技术，在保证数据隐</a:t>
            </a:r>
            <a:r>
              <a:rPr sz="1000" spc="5">
                <a:solidFill>
                  <a:srgbClr val="585858"/>
                </a:solidFill>
                <a:latin typeface="微软雅黑"/>
                <a:cs typeface="微软雅黑"/>
              </a:rPr>
              <a:t>私</a:t>
            </a:r>
            <a:r>
              <a:rPr sz="1000" spc="-5">
                <a:solidFill>
                  <a:srgbClr val="585858"/>
                </a:solidFill>
                <a:latin typeface="微软雅黑"/>
                <a:cs typeface="微软雅黑"/>
              </a:rPr>
              <a:t>的前</a:t>
            </a:r>
            <a:r>
              <a:rPr sz="1000" spc="5">
                <a:solidFill>
                  <a:srgbClr val="585858"/>
                </a:solidFill>
                <a:latin typeface="微软雅黑"/>
                <a:cs typeface="微软雅黑"/>
              </a:rPr>
              <a:t>提</a:t>
            </a:r>
            <a:r>
              <a:rPr sz="1000" spc="-5">
                <a:solidFill>
                  <a:srgbClr val="585858"/>
                </a:solidFill>
                <a:latin typeface="微软雅黑"/>
                <a:cs typeface="微软雅黑"/>
              </a:rPr>
              <a:t>下，</a:t>
            </a:r>
            <a:r>
              <a:rPr sz="1000" spc="5">
                <a:solidFill>
                  <a:srgbClr val="585858"/>
                </a:solidFill>
                <a:latin typeface="微软雅黑"/>
                <a:cs typeface="微软雅黑"/>
              </a:rPr>
              <a:t>支</a:t>
            </a:r>
            <a:r>
              <a:rPr sz="1000" spc="-5">
                <a:solidFill>
                  <a:srgbClr val="585858"/>
                </a:solidFill>
                <a:latin typeface="微软雅黑"/>
                <a:cs typeface="微软雅黑"/>
              </a:rPr>
              <a:t>撑数</a:t>
            </a:r>
            <a:r>
              <a:rPr sz="1000" spc="5">
                <a:solidFill>
                  <a:srgbClr val="585858"/>
                </a:solidFill>
                <a:latin typeface="微软雅黑"/>
                <a:cs typeface="微软雅黑"/>
              </a:rPr>
              <a:t>据</a:t>
            </a:r>
            <a:r>
              <a:rPr sz="1000" spc="-5">
                <a:solidFill>
                  <a:srgbClr val="585858"/>
                </a:solidFill>
                <a:latin typeface="微软雅黑"/>
                <a:cs typeface="微软雅黑"/>
              </a:rPr>
              <a:t>处理</a:t>
            </a:r>
            <a:r>
              <a:rPr sz="1000" spc="5">
                <a:solidFill>
                  <a:srgbClr val="585858"/>
                </a:solidFill>
                <a:latin typeface="微软雅黑"/>
                <a:cs typeface="微软雅黑"/>
              </a:rPr>
              <a:t>服</a:t>
            </a:r>
            <a:r>
              <a:rPr sz="1000" spc="-5">
                <a:solidFill>
                  <a:srgbClr val="585858"/>
                </a:solidFill>
                <a:latin typeface="微软雅黑"/>
                <a:cs typeface="微软雅黑"/>
              </a:rPr>
              <a:t>务、</a:t>
            </a:r>
            <a:r>
              <a:rPr sz="1000" spc="5">
                <a:solidFill>
                  <a:srgbClr val="585858"/>
                </a:solidFill>
                <a:latin typeface="微软雅黑"/>
                <a:cs typeface="微软雅黑"/>
              </a:rPr>
              <a:t>数</a:t>
            </a:r>
            <a:r>
              <a:rPr sz="1000" spc="-5">
                <a:solidFill>
                  <a:srgbClr val="585858"/>
                </a:solidFill>
                <a:latin typeface="微软雅黑"/>
                <a:cs typeface="微软雅黑"/>
              </a:rPr>
              <a:t>据产品 及其应用、数据集、衍生服务等交</a:t>
            </a:r>
            <a:r>
              <a:rPr sz="1000" spc="5">
                <a:solidFill>
                  <a:srgbClr val="585858"/>
                </a:solidFill>
                <a:latin typeface="微软雅黑"/>
                <a:cs typeface="微软雅黑"/>
              </a:rPr>
              <a:t>易</a:t>
            </a:r>
            <a:r>
              <a:rPr sz="1000" spc="-5">
                <a:solidFill>
                  <a:srgbClr val="585858"/>
                </a:solidFill>
                <a:latin typeface="微软雅黑"/>
                <a:cs typeface="微软雅黑"/>
              </a:rPr>
              <a:t>活动。</a:t>
            </a:r>
            <a:endParaRPr sz="1000">
              <a:latin typeface="微软雅黑"/>
              <a:cs typeface="微软雅黑"/>
            </a:endParaRPr>
          </a:p>
        </p:txBody>
      </p:sp>
      <p:sp>
        <p:nvSpPr>
          <p:cNvPr id="7" name="object 7"/>
          <p:cNvSpPr txBox="1"/>
          <p:nvPr/>
        </p:nvSpPr>
        <p:spPr>
          <a:xfrm>
            <a:off x="10286745" y="2909840"/>
            <a:ext cx="1518285" cy="167005"/>
          </a:xfrm>
          <a:prstGeom prst="rect">
            <a:avLst/>
          </a:prstGeom>
        </p:spPr>
        <p:txBody>
          <a:bodyPr vert="horz" wrap="square" lIns="0" tIns="6350" rIns="0" bIns="0" rtlCol="0">
            <a:spAutoFit/>
          </a:bodyPr>
          <a:lstStyle/>
          <a:p>
            <a:pPr>
              <a:lnSpc>
                <a:spcPct val="100000"/>
              </a:lnSpc>
              <a:spcBef>
                <a:spcPts val="50"/>
              </a:spcBef>
            </a:pPr>
            <a:r>
              <a:rPr sz="1000" spc="-5">
                <a:solidFill>
                  <a:srgbClr val="585858"/>
                </a:solidFill>
                <a:latin typeface="微软雅黑"/>
                <a:cs typeface="微软雅黑"/>
              </a:rPr>
              <a:t>典型案例：上海数据交易所</a:t>
            </a:r>
            <a:endParaRPr sz="1000">
              <a:latin typeface="微软雅黑"/>
              <a:cs typeface="微软雅黑"/>
            </a:endParaRPr>
          </a:p>
        </p:txBody>
      </p:sp>
      <p:sp>
        <p:nvSpPr>
          <p:cNvPr id="8" name="object 8"/>
          <p:cNvSpPr txBox="1"/>
          <p:nvPr/>
        </p:nvSpPr>
        <p:spPr>
          <a:xfrm>
            <a:off x="10648568" y="2466847"/>
            <a:ext cx="635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1D9ED2"/>
                </a:solidFill>
                <a:latin typeface="微软雅黑"/>
                <a:cs typeface="微软雅黑"/>
              </a:rPr>
              <a:t>典型案例</a:t>
            </a:r>
            <a:endParaRPr sz="1200">
              <a:latin typeface="微软雅黑"/>
              <a:cs typeface="微软雅黑"/>
            </a:endParaRPr>
          </a:p>
        </p:txBody>
      </p:sp>
      <p:sp>
        <p:nvSpPr>
          <p:cNvPr id="9" name="object 9"/>
          <p:cNvSpPr/>
          <p:nvPr/>
        </p:nvSpPr>
        <p:spPr>
          <a:xfrm>
            <a:off x="3407218" y="3481917"/>
            <a:ext cx="457200" cy="450850"/>
          </a:xfrm>
          <a:custGeom>
            <a:rect l="l" t="t" r="r" b="b"/>
            <a:pathLst>
              <a:path w="457200" h="450850">
                <a:moveTo>
                  <a:pt x="323610" y="174075"/>
                </a:moveTo>
                <a:lnTo>
                  <a:pt x="281433" y="181138"/>
                </a:lnTo>
                <a:lnTo>
                  <a:pt x="244827" y="200796"/>
                </a:lnTo>
                <a:lnTo>
                  <a:pt x="215976" y="230746"/>
                </a:lnTo>
                <a:lnTo>
                  <a:pt x="197064" y="268689"/>
                </a:lnTo>
                <a:lnTo>
                  <a:pt x="190274" y="312321"/>
                </a:lnTo>
                <a:lnTo>
                  <a:pt x="197087" y="355956"/>
                </a:lnTo>
                <a:lnTo>
                  <a:pt x="216046" y="393899"/>
                </a:lnTo>
                <a:lnTo>
                  <a:pt x="244932" y="423851"/>
                </a:lnTo>
                <a:lnTo>
                  <a:pt x="281527" y="443508"/>
                </a:lnTo>
                <a:lnTo>
                  <a:pt x="323610" y="450572"/>
                </a:lnTo>
                <a:lnTo>
                  <a:pt x="365694" y="443508"/>
                </a:lnTo>
                <a:lnTo>
                  <a:pt x="402288" y="423851"/>
                </a:lnTo>
                <a:lnTo>
                  <a:pt x="431174" y="393899"/>
                </a:lnTo>
                <a:lnTo>
                  <a:pt x="435254" y="385736"/>
                </a:lnTo>
                <a:lnTo>
                  <a:pt x="295629" y="385736"/>
                </a:lnTo>
                <a:lnTo>
                  <a:pt x="290033" y="382204"/>
                </a:lnTo>
                <a:lnTo>
                  <a:pt x="288816" y="381195"/>
                </a:lnTo>
                <a:lnTo>
                  <a:pt x="287843" y="380185"/>
                </a:lnTo>
                <a:lnTo>
                  <a:pt x="287113" y="378924"/>
                </a:lnTo>
                <a:lnTo>
                  <a:pt x="227501" y="317115"/>
                </a:lnTo>
                <a:lnTo>
                  <a:pt x="222148" y="311817"/>
                </a:lnTo>
                <a:lnTo>
                  <a:pt x="221905" y="302735"/>
                </a:lnTo>
                <a:lnTo>
                  <a:pt x="227015" y="297184"/>
                </a:lnTo>
                <a:lnTo>
                  <a:pt x="227501" y="296680"/>
                </a:lnTo>
                <a:lnTo>
                  <a:pt x="233341" y="291130"/>
                </a:lnTo>
                <a:lnTo>
                  <a:pt x="352810" y="291130"/>
                </a:lnTo>
                <a:lnTo>
                  <a:pt x="390522" y="252030"/>
                </a:lnTo>
                <a:lnTo>
                  <a:pt x="395874" y="245975"/>
                </a:lnTo>
                <a:lnTo>
                  <a:pt x="405120" y="245723"/>
                </a:lnTo>
                <a:lnTo>
                  <a:pt x="438709" y="245723"/>
                </a:lnTo>
                <a:lnTo>
                  <a:pt x="431244" y="230746"/>
                </a:lnTo>
                <a:lnTo>
                  <a:pt x="402393" y="200796"/>
                </a:lnTo>
                <a:lnTo>
                  <a:pt x="365787" y="181138"/>
                </a:lnTo>
                <a:lnTo>
                  <a:pt x="323610" y="174075"/>
                </a:lnTo>
                <a:close/>
              </a:path>
              <a:path w="457200" h="450850">
                <a:moveTo>
                  <a:pt x="2189" y="290373"/>
                </a:moveTo>
                <a:lnTo>
                  <a:pt x="0" y="294157"/>
                </a:lnTo>
                <a:lnTo>
                  <a:pt x="0" y="349155"/>
                </a:lnTo>
                <a:lnTo>
                  <a:pt x="12553" y="385783"/>
                </a:lnTo>
                <a:lnTo>
                  <a:pt x="46776" y="418154"/>
                </a:lnTo>
                <a:lnTo>
                  <a:pt x="97515" y="441254"/>
                </a:lnTo>
                <a:lnTo>
                  <a:pt x="159613" y="450068"/>
                </a:lnTo>
                <a:lnTo>
                  <a:pt x="176524" y="449425"/>
                </a:lnTo>
                <a:lnTo>
                  <a:pt x="192888" y="447576"/>
                </a:lnTo>
                <a:lnTo>
                  <a:pt x="208613" y="444640"/>
                </a:lnTo>
                <a:lnTo>
                  <a:pt x="223608" y="440733"/>
                </a:lnTo>
                <a:lnTo>
                  <a:pt x="205827" y="423472"/>
                </a:lnTo>
                <a:lnTo>
                  <a:pt x="190668" y="403679"/>
                </a:lnTo>
                <a:lnTo>
                  <a:pt x="178474" y="381664"/>
                </a:lnTo>
                <a:lnTo>
                  <a:pt x="169682" y="357985"/>
                </a:lnTo>
                <a:lnTo>
                  <a:pt x="159856" y="357985"/>
                </a:lnTo>
                <a:lnTo>
                  <a:pt x="107912" y="353459"/>
                </a:lnTo>
                <a:lnTo>
                  <a:pt x="63108" y="340892"/>
                </a:lnTo>
                <a:lnTo>
                  <a:pt x="28296" y="321798"/>
                </a:lnTo>
                <a:lnTo>
                  <a:pt x="6325" y="297689"/>
                </a:lnTo>
                <a:lnTo>
                  <a:pt x="2189" y="290373"/>
                </a:lnTo>
                <a:close/>
              </a:path>
              <a:path w="457200" h="450850">
                <a:moveTo>
                  <a:pt x="438709" y="245723"/>
                </a:moveTo>
                <a:lnTo>
                  <a:pt x="405120" y="245723"/>
                </a:lnTo>
                <a:lnTo>
                  <a:pt x="410960" y="251273"/>
                </a:lnTo>
                <a:lnTo>
                  <a:pt x="416313" y="256571"/>
                </a:lnTo>
                <a:lnTo>
                  <a:pt x="416556" y="265653"/>
                </a:lnTo>
                <a:lnTo>
                  <a:pt x="411447" y="271199"/>
                </a:lnTo>
                <a:lnTo>
                  <a:pt x="302929" y="384726"/>
                </a:lnTo>
                <a:lnTo>
                  <a:pt x="295629" y="385736"/>
                </a:lnTo>
                <a:lnTo>
                  <a:pt x="435254" y="385736"/>
                </a:lnTo>
                <a:lnTo>
                  <a:pt x="450133" y="355956"/>
                </a:lnTo>
                <a:lnTo>
                  <a:pt x="456946" y="312321"/>
                </a:lnTo>
                <a:lnTo>
                  <a:pt x="450157" y="268689"/>
                </a:lnTo>
                <a:lnTo>
                  <a:pt x="438709" y="245723"/>
                </a:lnTo>
                <a:close/>
              </a:path>
              <a:path w="457200" h="450850">
                <a:moveTo>
                  <a:pt x="169589" y="357732"/>
                </a:moveTo>
                <a:lnTo>
                  <a:pt x="166425" y="357732"/>
                </a:lnTo>
                <a:lnTo>
                  <a:pt x="163262" y="357985"/>
                </a:lnTo>
                <a:lnTo>
                  <a:pt x="169682" y="357985"/>
                </a:lnTo>
                <a:lnTo>
                  <a:pt x="169589" y="357732"/>
                </a:lnTo>
                <a:close/>
              </a:path>
              <a:path w="457200" h="450850">
                <a:moveTo>
                  <a:pt x="352810" y="291130"/>
                </a:moveTo>
                <a:lnTo>
                  <a:pt x="233341" y="291130"/>
                </a:lnTo>
                <a:lnTo>
                  <a:pt x="242587" y="291382"/>
                </a:lnTo>
                <a:lnTo>
                  <a:pt x="247940" y="297437"/>
                </a:lnTo>
                <a:lnTo>
                  <a:pt x="297332" y="348650"/>
                </a:lnTo>
                <a:lnTo>
                  <a:pt x="352810" y="291130"/>
                </a:lnTo>
                <a:close/>
              </a:path>
              <a:path w="457200" h="450850">
                <a:moveTo>
                  <a:pt x="2676" y="160199"/>
                </a:moveTo>
                <a:lnTo>
                  <a:pt x="486" y="163731"/>
                </a:lnTo>
                <a:lnTo>
                  <a:pt x="486" y="226802"/>
                </a:lnTo>
                <a:lnTo>
                  <a:pt x="12903" y="258583"/>
                </a:lnTo>
                <a:lnTo>
                  <a:pt x="47080" y="284476"/>
                </a:lnTo>
                <a:lnTo>
                  <a:pt x="97864" y="301903"/>
                </a:lnTo>
                <a:lnTo>
                  <a:pt x="160099" y="308285"/>
                </a:lnTo>
                <a:lnTo>
                  <a:pt x="163262" y="308285"/>
                </a:lnTo>
                <a:lnTo>
                  <a:pt x="165327" y="283968"/>
                </a:lnTo>
                <a:lnTo>
                  <a:pt x="170654" y="260763"/>
                </a:lnTo>
                <a:lnTo>
                  <a:pt x="179038" y="238930"/>
                </a:lnTo>
                <a:lnTo>
                  <a:pt x="189573" y="219990"/>
                </a:lnTo>
                <a:lnTo>
                  <a:pt x="160343" y="219990"/>
                </a:lnTo>
                <a:lnTo>
                  <a:pt x="108190" y="215961"/>
                </a:lnTo>
                <a:lnTo>
                  <a:pt x="63200" y="204790"/>
                </a:lnTo>
                <a:lnTo>
                  <a:pt x="28337" y="187848"/>
                </a:lnTo>
                <a:lnTo>
                  <a:pt x="6568" y="166506"/>
                </a:lnTo>
                <a:lnTo>
                  <a:pt x="2676" y="160199"/>
                </a:lnTo>
                <a:close/>
              </a:path>
              <a:path w="457200" h="450850">
                <a:moveTo>
                  <a:pt x="190274" y="218729"/>
                </a:moveTo>
                <a:lnTo>
                  <a:pt x="182927" y="219245"/>
                </a:lnTo>
                <a:lnTo>
                  <a:pt x="175489" y="219643"/>
                </a:lnTo>
                <a:lnTo>
                  <a:pt x="167961" y="219899"/>
                </a:lnTo>
                <a:lnTo>
                  <a:pt x="160343" y="219990"/>
                </a:lnTo>
                <a:lnTo>
                  <a:pt x="189573" y="219990"/>
                </a:lnTo>
                <a:lnTo>
                  <a:pt x="190274" y="218729"/>
                </a:lnTo>
                <a:close/>
              </a:path>
              <a:path w="457200" h="450850">
                <a:moveTo>
                  <a:pt x="160099" y="0"/>
                </a:moveTo>
                <a:lnTo>
                  <a:pt x="97963" y="5309"/>
                </a:lnTo>
                <a:lnTo>
                  <a:pt x="47141" y="19772"/>
                </a:lnTo>
                <a:lnTo>
                  <a:pt x="12834" y="41189"/>
                </a:lnTo>
                <a:lnTo>
                  <a:pt x="243" y="67359"/>
                </a:lnTo>
                <a:lnTo>
                  <a:pt x="243" y="99651"/>
                </a:lnTo>
                <a:lnTo>
                  <a:pt x="12800" y="127371"/>
                </a:lnTo>
                <a:lnTo>
                  <a:pt x="47050" y="149982"/>
                </a:lnTo>
                <a:lnTo>
                  <a:pt x="97861" y="165213"/>
                </a:lnTo>
                <a:lnTo>
                  <a:pt x="160099" y="170795"/>
                </a:lnTo>
                <a:lnTo>
                  <a:pt x="222200" y="165174"/>
                </a:lnTo>
                <a:lnTo>
                  <a:pt x="272940" y="149855"/>
                </a:lnTo>
                <a:lnTo>
                  <a:pt x="307164" y="127158"/>
                </a:lnTo>
                <a:lnTo>
                  <a:pt x="319603" y="99651"/>
                </a:lnTo>
                <a:lnTo>
                  <a:pt x="319717" y="67359"/>
                </a:lnTo>
                <a:lnTo>
                  <a:pt x="307164" y="41189"/>
                </a:lnTo>
                <a:lnTo>
                  <a:pt x="272940" y="19772"/>
                </a:lnTo>
                <a:lnTo>
                  <a:pt x="222200" y="5309"/>
                </a:lnTo>
                <a:lnTo>
                  <a:pt x="160099" y="0"/>
                </a:lnTo>
                <a:close/>
              </a:path>
            </a:pathLst>
          </a:custGeom>
          <a:solidFill>
            <a:srgbClr val="1D9ED2"/>
          </a:solidFill>
        </p:spPr>
        <p:txBody>
          <a:bodyPr wrap="square" lIns="0" tIns="0" rIns="0" bIns="0" rtlCol="0"/>
          <a:lstStyle/>
          <a:p/>
        </p:txBody>
      </p:sp>
      <p:sp>
        <p:nvSpPr>
          <p:cNvPr id="10" name="object 10"/>
          <p:cNvSpPr/>
          <p:nvPr/>
        </p:nvSpPr>
        <p:spPr>
          <a:xfrm>
            <a:off x="1265219" y="3642495"/>
            <a:ext cx="234869" cy="293591"/>
          </a:xfrm>
          <a:prstGeom prst="rect">
            <a:avLst/>
          </a:prstGeom>
          <a:blipFill>
            <a:blip r:embed="rId2"/>
            <a:stretch>
              <a:fillRect/>
            </a:stretch>
          </a:blipFill>
        </p:spPr>
        <p:txBody>
          <a:bodyPr wrap="square" lIns="0" tIns="0" rIns="0" bIns="0" rtlCol="0"/>
          <a:lstStyle/>
          <a:p/>
        </p:txBody>
      </p:sp>
      <p:sp>
        <p:nvSpPr>
          <p:cNvPr id="11" name="object 11"/>
          <p:cNvSpPr/>
          <p:nvPr/>
        </p:nvSpPr>
        <p:spPr>
          <a:xfrm>
            <a:off x="1453397" y="3675481"/>
            <a:ext cx="250825" cy="260985"/>
          </a:xfrm>
          <a:custGeom>
            <a:rect l="l" t="t" r="r" b="b"/>
            <a:pathLst>
              <a:path w="250825" h="260985">
                <a:moveTo>
                  <a:pt x="125279" y="0"/>
                </a:moveTo>
                <a:lnTo>
                  <a:pt x="76515" y="10237"/>
                </a:lnTo>
                <a:lnTo>
                  <a:pt x="36693" y="38158"/>
                </a:lnTo>
                <a:lnTo>
                  <a:pt x="9845" y="79577"/>
                </a:lnTo>
                <a:lnTo>
                  <a:pt x="0" y="130308"/>
                </a:lnTo>
                <a:lnTo>
                  <a:pt x="9845" y="181029"/>
                </a:lnTo>
                <a:lnTo>
                  <a:pt x="36693" y="222446"/>
                </a:lnTo>
                <a:lnTo>
                  <a:pt x="76515" y="250369"/>
                </a:lnTo>
                <a:lnTo>
                  <a:pt x="125279" y="260608"/>
                </a:lnTo>
                <a:lnTo>
                  <a:pt x="174046" y="250369"/>
                </a:lnTo>
                <a:lnTo>
                  <a:pt x="213874" y="222446"/>
                </a:lnTo>
                <a:lnTo>
                  <a:pt x="220813" y="211745"/>
                </a:lnTo>
                <a:lnTo>
                  <a:pt x="125238" y="211745"/>
                </a:lnTo>
                <a:lnTo>
                  <a:pt x="125238" y="162844"/>
                </a:lnTo>
                <a:lnTo>
                  <a:pt x="46873" y="162844"/>
                </a:lnTo>
                <a:lnTo>
                  <a:pt x="46873" y="97643"/>
                </a:lnTo>
                <a:lnTo>
                  <a:pt x="125238" y="97643"/>
                </a:lnTo>
                <a:lnTo>
                  <a:pt x="125238" y="48732"/>
                </a:lnTo>
                <a:lnTo>
                  <a:pt x="220731" y="48732"/>
                </a:lnTo>
                <a:lnTo>
                  <a:pt x="213874" y="38158"/>
                </a:lnTo>
                <a:lnTo>
                  <a:pt x="174046" y="10237"/>
                </a:lnTo>
                <a:lnTo>
                  <a:pt x="125279" y="0"/>
                </a:lnTo>
                <a:close/>
              </a:path>
              <a:path w="250825" h="260985">
                <a:moveTo>
                  <a:pt x="220731" y="48732"/>
                </a:moveTo>
                <a:lnTo>
                  <a:pt x="125238" y="48732"/>
                </a:lnTo>
                <a:lnTo>
                  <a:pt x="203583" y="130245"/>
                </a:lnTo>
                <a:lnTo>
                  <a:pt x="125238" y="211745"/>
                </a:lnTo>
                <a:lnTo>
                  <a:pt x="220813" y="211745"/>
                </a:lnTo>
                <a:lnTo>
                  <a:pt x="240730" y="181029"/>
                </a:lnTo>
                <a:lnTo>
                  <a:pt x="250578" y="130308"/>
                </a:lnTo>
                <a:lnTo>
                  <a:pt x="240730" y="79577"/>
                </a:lnTo>
                <a:lnTo>
                  <a:pt x="220731" y="48732"/>
                </a:lnTo>
                <a:close/>
              </a:path>
            </a:pathLst>
          </a:custGeom>
          <a:solidFill>
            <a:srgbClr val="1D9ED2"/>
          </a:solidFill>
        </p:spPr>
        <p:txBody>
          <a:bodyPr wrap="square" lIns="0" tIns="0" rIns="0" bIns="0" rtlCol="0"/>
          <a:lstStyle/>
          <a:p/>
        </p:txBody>
      </p:sp>
      <p:sp>
        <p:nvSpPr>
          <p:cNvPr id="12" name="object 12"/>
          <p:cNvSpPr/>
          <p:nvPr/>
        </p:nvSpPr>
        <p:spPr>
          <a:xfrm>
            <a:off x="1265219" y="3479751"/>
            <a:ext cx="392430" cy="179705"/>
          </a:xfrm>
          <a:custGeom>
            <a:rect l="l" t="t" r="r" b="b"/>
            <a:pathLst>
              <a:path w="392430" h="179704">
                <a:moveTo>
                  <a:pt x="189208" y="0"/>
                </a:moveTo>
                <a:lnTo>
                  <a:pt x="123667" y="3519"/>
                </a:lnTo>
                <a:lnTo>
                  <a:pt x="71010" y="13319"/>
                </a:lnTo>
                <a:lnTo>
                  <a:pt x="32203" y="28263"/>
                </a:lnTo>
                <a:lnTo>
                  <a:pt x="0" y="69041"/>
                </a:lnTo>
                <a:lnTo>
                  <a:pt x="0" y="110436"/>
                </a:lnTo>
                <a:lnTo>
                  <a:pt x="32203" y="151221"/>
                </a:lnTo>
                <a:lnTo>
                  <a:pt x="71010" y="166172"/>
                </a:lnTo>
                <a:lnTo>
                  <a:pt x="123667" y="175977"/>
                </a:lnTo>
                <a:lnTo>
                  <a:pt x="189208" y="179499"/>
                </a:lnTo>
                <a:lnTo>
                  <a:pt x="256157" y="175977"/>
                </a:lnTo>
                <a:lnTo>
                  <a:pt x="312168" y="166172"/>
                </a:lnTo>
                <a:lnTo>
                  <a:pt x="347030" y="153997"/>
                </a:lnTo>
                <a:lnTo>
                  <a:pt x="328030" y="153997"/>
                </a:lnTo>
                <a:lnTo>
                  <a:pt x="303984" y="148949"/>
                </a:lnTo>
                <a:lnTo>
                  <a:pt x="284350" y="135181"/>
                </a:lnTo>
                <a:lnTo>
                  <a:pt x="271113" y="114759"/>
                </a:lnTo>
                <a:lnTo>
                  <a:pt x="266259" y="89749"/>
                </a:lnTo>
                <a:lnTo>
                  <a:pt x="271113" y="64739"/>
                </a:lnTo>
                <a:lnTo>
                  <a:pt x="284350" y="44317"/>
                </a:lnTo>
                <a:lnTo>
                  <a:pt x="303984" y="30549"/>
                </a:lnTo>
                <a:lnTo>
                  <a:pt x="328030" y="25501"/>
                </a:lnTo>
                <a:lnTo>
                  <a:pt x="347066" y="25501"/>
                </a:lnTo>
                <a:lnTo>
                  <a:pt x="312168" y="13319"/>
                </a:lnTo>
                <a:lnTo>
                  <a:pt x="256157" y="3519"/>
                </a:lnTo>
                <a:lnTo>
                  <a:pt x="189208" y="0"/>
                </a:lnTo>
                <a:close/>
              </a:path>
              <a:path w="392430" h="179704">
                <a:moveTo>
                  <a:pt x="347066" y="25501"/>
                </a:moveTo>
                <a:lnTo>
                  <a:pt x="328030" y="25501"/>
                </a:lnTo>
                <a:lnTo>
                  <a:pt x="352076" y="30549"/>
                </a:lnTo>
                <a:lnTo>
                  <a:pt x="371710" y="44317"/>
                </a:lnTo>
                <a:lnTo>
                  <a:pt x="384947" y="64739"/>
                </a:lnTo>
                <a:lnTo>
                  <a:pt x="389800" y="89749"/>
                </a:lnTo>
                <a:lnTo>
                  <a:pt x="384947" y="114759"/>
                </a:lnTo>
                <a:lnTo>
                  <a:pt x="371710" y="135181"/>
                </a:lnTo>
                <a:lnTo>
                  <a:pt x="352076" y="148949"/>
                </a:lnTo>
                <a:lnTo>
                  <a:pt x="328030" y="153997"/>
                </a:lnTo>
                <a:lnTo>
                  <a:pt x="347030" y="153997"/>
                </a:lnTo>
                <a:lnTo>
                  <a:pt x="354978" y="151221"/>
                </a:lnTo>
                <a:lnTo>
                  <a:pt x="382325" y="132263"/>
                </a:lnTo>
                <a:lnTo>
                  <a:pt x="391943" y="110436"/>
                </a:lnTo>
                <a:lnTo>
                  <a:pt x="391943" y="69041"/>
                </a:lnTo>
                <a:lnTo>
                  <a:pt x="382325" y="47216"/>
                </a:lnTo>
                <a:lnTo>
                  <a:pt x="354978" y="28263"/>
                </a:lnTo>
                <a:lnTo>
                  <a:pt x="347066" y="25501"/>
                </a:lnTo>
                <a:close/>
              </a:path>
            </a:pathLst>
          </a:custGeom>
          <a:solidFill>
            <a:srgbClr val="1D9ED2"/>
          </a:solidFill>
        </p:spPr>
        <p:txBody>
          <a:bodyPr wrap="square" lIns="0" tIns="0" rIns="0" bIns="0" rtlCol="0"/>
          <a:lstStyle/>
          <a:p/>
        </p:txBody>
      </p:sp>
      <p:sp>
        <p:nvSpPr>
          <p:cNvPr id="13" name="object 13"/>
          <p:cNvSpPr/>
          <p:nvPr/>
        </p:nvSpPr>
        <p:spPr>
          <a:xfrm>
            <a:off x="1551106" y="3524847"/>
            <a:ext cx="88067" cy="89266"/>
          </a:xfrm>
          <a:prstGeom prst="rect">
            <a:avLst/>
          </a:prstGeom>
          <a:blipFill>
            <a:blip r:embed="rId3"/>
            <a:stretch>
              <a:fillRect/>
            </a:stretch>
          </a:blipFill>
        </p:spPr>
        <p:txBody>
          <a:bodyPr wrap="square" lIns="0" tIns="0" rIns="0" bIns="0" rtlCol="0"/>
          <a:lstStyle/>
          <a:p/>
        </p:txBody>
      </p:sp>
      <p:sp>
        <p:nvSpPr>
          <p:cNvPr id="14" name="object 14"/>
          <p:cNvSpPr/>
          <p:nvPr/>
        </p:nvSpPr>
        <p:spPr>
          <a:xfrm>
            <a:off x="2365658" y="3639972"/>
            <a:ext cx="204962" cy="136859"/>
          </a:xfrm>
          <a:prstGeom prst="rect">
            <a:avLst/>
          </a:prstGeom>
          <a:blipFill>
            <a:blip r:embed="rId4"/>
            <a:stretch>
              <a:fillRect/>
            </a:stretch>
          </a:blipFill>
        </p:spPr>
        <p:txBody>
          <a:bodyPr wrap="square" lIns="0" tIns="0" rIns="0" bIns="0" rtlCol="0"/>
          <a:lstStyle/>
          <a:p/>
        </p:txBody>
      </p:sp>
      <p:sp>
        <p:nvSpPr>
          <p:cNvPr id="15" name="object 15"/>
          <p:cNvSpPr/>
          <p:nvPr/>
        </p:nvSpPr>
        <p:spPr>
          <a:xfrm>
            <a:off x="2332307" y="3855983"/>
            <a:ext cx="179070" cy="0"/>
          </a:xfrm>
          <a:custGeom>
            <a:rect l="l" t="t" r="r" b="b"/>
            <a:pathLst>
              <a:path w="179069">
                <a:moveTo>
                  <a:pt x="0" y="0"/>
                </a:moveTo>
                <a:lnTo>
                  <a:pt x="178887" y="0"/>
                </a:lnTo>
              </a:path>
            </a:pathLst>
          </a:custGeom>
          <a:ln w="20719">
            <a:solidFill>
              <a:srgbClr val="1D9ED2"/>
            </a:solidFill>
          </a:ln>
        </p:spPr>
        <p:txBody>
          <a:bodyPr wrap="square" lIns="0" tIns="0" rIns="0" bIns="0" rtlCol="0"/>
          <a:lstStyle/>
          <a:p/>
        </p:txBody>
      </p:sp>
      <p:sp>
        <p:nvSpPr>
          <p:cNvPr id="16" name="object 16"/>
          <p:cNvSpPr/>
          <p:nvPr/>
        </p:nvSpPr>
        <p:spPr>
          <a:xfrm flipH="1">
            <a:off x="2341706" y="3571090"/>
            <a:ext cx="0" cy="274955"/>
          </a:xfrm>
          <a:custGeom>
            <a:rect l="l" t="t" r="r" b="b"/>
            <a:pathLst>
              <a:path h="274954">
                <a:moveTo>
                  <a:pt x="0" y="0"/>
                </a:moveTo>
                <a:lnTo>
                  <a:pt x="0" y="274533"/>
                </a:lnTo>
              </a:path>
            </a:pathLst>
          </a:custGeom>
          <a:ln w="18797">
            <a:solidFill>
              <a:srgbClr val="1D9ED2"/>
            </a:solidFill>
          </a:ln>
        </p:spPr>
        <p:txBody>
          <a:bodyPr wrap="square" lIns="0" tIns="0" rIns="0" bIns="0" rtlCol="0"/>
          <a:lstStyle/>
          <a:p/>
        </p:txBody>
      </p:sp>
      <p:sp>
        <p:nvSpPr>
          <p:cNvPr id="17" name="object 17"/>
          <p:cNvSpPr/>
          <p:nvPr/>
        </p:nvSpPr>
        <p:spPr>
          <a:xfrm>
            <a:off x="2332307" y="3561378"/>
            <a:ext cx="179070" cy="0"/>
          </a:xfrm>
          <a:custGeom>
            <a:rect l="l" t="t" r="r" b="b"/>
            <a:pathLst>
              <a:path w="179069">
                <a:moveTo>
                  <a:pt x="0" y="0"/>
                </a:moveTo>
                <a:lnTo>
                  <a:pt x="178887" y="0"/>
                </a:lnTo>
              </a:path>
            </a:pathLst>
          </a:custGeom>
          <a:ln w="19424">
            <a:solidFill>
              <a:srgbClr val="1D9ED2"/>
            </a:solidFill>
          </a:ln>
        </p:spPr>
        <p:txBody>
          <a:bodyPr wrap="square" lIns="0" tIns="0" rIns="0" bIns="0" rtlCol="0"/>
          <a:lstStyle/>
          <a:p/>
        </p:txBody>
      </p:sp>
      <p:sp>
        <p:nvSpPr>
          <p:cNvPr id="18" name="object 18"/>
          <p:cNvSpPr/>
          <p:nvPr/>
        </p:nvSpPr>
        <p:spPr>
          <a:xfrm flipH="1">
            <a:off x="2501794" y="3571225"/>
            <a:ext cx="0" cy="274955"/>
          </a:xfrm>
          <a:custGeom>
            <a:rect l="l" t="t" r="r" b="b"/>
            <a:pathLst>
              <a:path h="274954">
                <a:moveTo>
                  <a:pt x="0" y="0"/>
                </a:moveTo>
                <a:lnTo>
                  <a:pt x="0" y="274353"/>
                </a:lnTo>
              </a:path>
            </a:pathLst>
          </a:custGeom>
          <a:ln w="18801">
            <a:solidFill>
              <a:srgbClr val="1D9ED2"/>
            </a:solidFill>
          </a:ln>
        </p:spPr>
        <p:txBody>
          <a:bodyPr wrap="square" lIns="0" tIns="0" rIns="0" bIns="0" rtlCol="0"/>
          <a:lstStyle/>
          <a:p/>
        </p:txBody>
      </p:sp>
      <p:sp>
        <p:nvSpPr>
          <p:cNvPr id="19" name="object 19"/>
          <p:cNvSpPr/>
          <p:nvPr/>
        </p:nvSpPr>
        <p:spPr>
          <a:xfrm>
            <a:off x="2560918" y="3855983"/>
            <a:ext cx="179070" cy="0"/>
          </a:xfrm>
          <a:custGeom>
            <a:rect l="l" t="t" r="r" b="b"/>
            <a:pathLst>
              <a:path w="179069">
                <a:moveTo>
                  <a:pt x="0" y="0"/>
                </a:moveTo>
                <a:lnTo>
                  <a:pt x="178883" y="0"/>
                </a:lnTo>
              </a:path>
            </a:pathLst>
          </a:custGeom>
          <a:ln w="20719">
            <a:solidFill>
              <a:srgbClr val="1D9ED2"/>
            </a:solidFill>
          </a:ln>
        </p:spPr>
        <p:txBody>
          <a:bodyPr wrap="square" lIns="0" tIns="0" rIns="0" bIns="0" rtlCol="0"/>
          <a:lstStyle/>
          <a:p/>
        </p:txBody>
      </p:sp>
      <p:sp>
        <p:nvSpPr>
          <p:cNvPr id="20" name="object 20"/>
          <p:cNvSpPr/>
          <p:nvPr/>
        </p:nvSpPr>
        <p:spPr>
          <a:xfrm flipH="1">
            <a:off x="2570317" y="3571090"/>
            <a:ext cx="0" cy="274955"/>
          </a:xfrm>
          <a:custGeom>
            <a:rect l="l" t="t" r="r" b="b"/>
            <a:pathLst>
              <a:path h="274954">
                <a:moveTo>
                  <a:pt x="0" y="0"/>
                </a:moveTo>
                <a:lnTo>
                  <a:pt x="0" y="274533"/>
                </a:lnTo>
              </a:path>
            </a:pathLst>
          </a:custGeom>
          <a:ln w="18797">
            <a:solidFill>
              <a:srgbClr val="1D9ED2"/>
            </a:solidFill>
          </a:ln>
        </p:spPr>
        <p:txBody>
          <a:bodyPr wrap="square" lIns="0" tIns="0" rIns="0" bIns="0" rtlCol="0"/>
          <a:lstStyle/>
          <a:p/>
        </p:txBody>
      </p:sp>
      <p:sp>
        <p:nvSpPr>
          <p:cNvPr id="21" name="object 21"/>
          <p:cNvSpPr/>
          <p:nvPr/>
        </p:nvSpPr>
        <p:spPr>
          <a:xfrm>
            <a:off x="2560918" y="3561378"/>
            <a:ext cx="179070" cy="0"/>
          </a:xfrm>
          <a:custGeom>
            <a:rect l="l" t="t" r="r" b="b"/>
            <a:pathLst>
              <a:path w="179069">
                <a:moveTo>
                  <a:pt x="0" y="0"/>
                </a:moveTo>
                <a:lnTo>
                  <a:pt x="178883" y="0"/>
                </a:lnTo>
              </a:path>
            </a:pathLst>
          </a:custGeom>
          <a:ln w="19424">
            <a:solidFill>
              <a:srgbClr val="1D9ED2"/>
            </a:solidFill>
          </a:ln>
        </p:spPr>
        <p:txBody>
          <a:bodyPr wrap="square" lIns="0" tIns="0" rIns="0" bIns="0" rtlCol="0"/>
          <a:lstStyle/>
          <a:p/>
        </p:txBody>
      </p:sp>
      <p:sp>
        <p:nvSpPr>
          <p:cNvPr id="22" name="object 22"/>
          <p:cNvSpPr/>
          <p:nvPr/>
        </p:nvSpPr>
        <p:spPr>
          <a:xfrm flipH="1">
            <a:off x="2730403" y="3571225"/>
            <a:ext cx="0" cy="274955"/>
          </a:xfrm>
          <a:custGeom>
            <a:rect l="l" t="t" r="r" b="b"/>
            <a:pathLst>
              <a:path h="274954">
                <a:moveTo>
                  <a:pt x="0" y="0"/>
                </a:moveTo>
                <a:lnTo>
                  <a:pt x="0" y="274353"/>
                </a:lnTo>
              </a:path>
            </a:pathLst>
          </a:custGeom>
          <a:ln w="18797">
            <a:solidFill>
              <a:srgbClr val="1D9ED2"/>
            </a:solidFill>
          </a:ln>
        </p:spPr>
        <p:txBody>
          <a:bodyPr wrap="square" lIns="0" tIns="0" rIns="0" bIns="0" rtlCol="0"/>
          <a:lstStyle/>
          <a:p/>
        </p:txBody>
      </p:sp>
      <p:sp>
        <p:nvSpPr>
          <p:cNvPr id="23" name="object 23"/>
          <p:cNvSpPr/>
          <p:nvPr/>
        </p:nvSpPr>
        <p:spPr>
          <a:xfrm>
            <a:off x="2607004" y="3627673"/>
            <a:ext cx="86995" cy="0"/>
          </a:xfrm>
          <a:custGeom>
            <a:rect l="l" t="t" r="r" b="b"/>
            <a:pathLst>
              <a:path w="86994">
                <a:moveTo>
                  <a:pt x="0" y="0"/>
                </a:moveTo>
                <a:lnTo>
                  <a:pt x="86713" y="0"/>
                </a:lnTo>
              </a:path>
            </a:pathLst>
          </a:custGeom>
          <a:ln w="19551">
            <a:solidFill>
              <a:srgbClr val="1D9ED2"/>
            </a:solidFill>
          </a:ln>
        </p:spPr>
        <p:txBody>
          <a:bodyPr wrap="square" lIns="0" tIns="0" rIns="0" bIns="0" rtlCol="0"/>
          <a:lstStyle/>
          <a:p/>
        </p:txBody>
      </p:sp>
      <p:sp>
        <p:nvSpPr>
          <p:cNvPr id="24" name="object 24"/>
          <p:cNvSpPr/>
          <p:nvPr/>
        </p:nvSpPr>
        <p:spPr>
          <a:xfrm>
            <a:off x="2607004" y="3683175"/>
            <a:ext cx="86995" cy="0"/>
          </a:xfrm>
          <a:custGeom>
            <a:rect l="l" t="t" r="r" b="b"/>
            <a:pathLst>
              <a:path w="86994">
                <a:moveTo>
                  <a:pt x="0" y="0"/>
                </a:moveTo>
                <a:lnTo>
                  <a:pt x="86713" y="0"/>
                </a:lnTo>
              </a:path>
            </a:pathLst>
          </a:custGeom>
          <a:ln w="19551">
            <a:solidFill>
              <a:srgbClr val="1D9ED2"/>
            </a:solidFill>
          </a:ln>
        </p:spPr>
        <p:txBody>
          <a:bodyPr wrap="square" lIns="0" tIns="0" rIns="0" bIns="0" rtlCol="0"/>
          <a:lstStyle/>
          <a:p/>
        </p:txBody>
      </p:sp>
      <p:sp>
        <p:nvSpPr>
          <p:cNvPr id="25" name="object 25"/>
          <p:cNvSpPr/>
          <p:nvPr/>
        </p:nvSpPr>
        <p:spPr>
          <a:xfrm>
            <a:off x="2607004" y="3735524"/>
            <a:ext cx="86995" cy="0"/>
          </a:xfrm>
          <a:custGeom>
            <a:rect l="l" t="t" r="r" b="b"/>
            <a:pathLst>
              <a:path w="86994">
                <a:moveTo>
                  <a:pt x="0" y="0"/>
                </a:moveTo>
                <a:lnTo>
                  <a:pt x="86713" y="0"/>
                </a:lnTo>
              </a:path>
            </a:pathLst>
          </a:custGeom>
          <a:ln w="19551">
            <a:solidFill>
              <a:srgbClr val="1D9ED2"/>
            </a:solidFill>
          </a:ln>
        </p:spPr>
        <p:txBody>
          <a:bodyPr wrap="square" lIns="0" tIns="0" rIns="0" bIns="0" rtlCol="0"/>
          <a:lstStyle/>
          <a:p/>
        </p:txBody>
      </p:sp>
      <p:sp>
        <p:nvSpPr>
          <p:cNvPr id="26" name="object 26"/>
          <p:cNvSpPr/>
          <p:nvPr/>
        </p:nvSpPr>
        <p:spPr>
          <a:xfrm>
            <a:off x="2607004" y="3787238"/>
            <a:ext cx="86995" cy="0"/>
          </a:xfrm>
          <a:custGeom>
            <a:rect l="l" t="t" r="r" b="b"/>
            <a:pathLst>
              <a:path w="86994">
                <a:moveTo>
                  <a:pt x="0" y="0"/>
                </a:moveTo>
                <a:lnTo>
                  <a:pt x="86713" y="0"/>
                </a:lnTo>
              </a:path>
            </a:pathLst>
          </a:custGeom>
          <a:ln w="19551">
            <a:solidFill>
              <a:srgbClr val="1D9ED2"/>
            </a:solidFill>
          </a:ln>
        </p:spPr>
        <p:txBody>
          <a:bodyPr wrap="square" lIns="0" tIns="0" rIns="0" bIns="0" rtlCol="0"/>
          <a:lstStyle/>
          <a:p/>
        </p:txBody>
      </p:sp>
      <p:sp>
        <p:nvSpPr>
          <p:cNvPr id="27" name="object 27"/>
          <p:cNvSpPr/>
          <p:nvPr/>
        </p:nvSpPr>
        <p:spPr>
          <a:xfrm>
            <a:off x="1139952" y="3349752"/>
            <a:ext cx="688975" cy="716280"/>
          </a:xfrm>
          <a:custGeom>
            <a:rect l="l" t="t" r="r" b="b"/>
            <a:pathLst>
              <a:path w="688975" h="716279">
                <a:moveTo>
                  <a:pt x="0" y="358140"/>
                </a:moveTo>
                <a:lnTo>
                  <a:pt x="3143" y="309554"/>
                </a:lnTo>
                <a:lnTo>
                  <a:pt x="12301" y="262951"/>
                </a:lnTo>
                <a:lnTo>
                  <a:pt x="27062" y="218759"/>
                </a:lnTo>
                <a:lnTo>
                  <a:pt x="47018" y="177404"/>
                </a:lnTo>
                <a:lnTo>
                  <a:pt x="71757" y="139315"/>
                </a:lnTo>
                <a:lnTo>
                  <a:pt x="100869" y="104917"/>
                </a:lnTo>
                <a:lnTo>
                  <a:pt x="133945" y="74640"/>
                </a:lnTo>
                <a:lnTo>
                  <a:pt x="170575" y="48909"/>
                </a:lnTo>
                <a:lnTo>
                  <a:pt x="210347" y="28152"/>
                </a:lnTo>
                <a:lnTo>
                  <a:pt x="252853" y="12797"/>
                </a:lnTo>
                <a:lnTo>
                  <a:pt x="297682" y="3270"/>
                </a:lnTo>
                <a:lnTo>
                  <a:pt x="344423" y="0"/>
                </a:lnTo>
                <a:lnTo>
                  <a:pt x="391165" y="3270"/>
                </a:lnTo>
                <a:lnTo>
                  <a:pt x="435994" y="12797"/>
                </a:lnTo>
                <a:lnTo>
                  <a:pt x="478500" y="28152"/>
                </a:lnTo>
                <a:lnTo>
                  <a:pt x="518272" y="48909"/>
                </a:lnTo>
                <a:lnTo>
                  <a:pt x="554902" y="74640"/>
                </a:lnTo>
                <a:lnTo>
                  <a:pt x="587978" y="104917"/>
                </a:lnTo>
                <a:lnTo>
                  <a:pt x="617090" y="139315"/>
                </a:lnTo>
                <a:lnTo>
                  <a:pt x="641829" y="177404"/>
                </a:lnTo>
                <a:lnTo>
                  <a:pt x="661785" y="218759"/>
                </a:lnTo>
                <a:lnTo>
                  <a:pt x="676546" y="262951"/>
                </a:lnTo>
                <a:lnTo>
                  <a:pt x="685704" y="309554"/>
                </a:lnTo>
                <a:lnTo>
                  <a:pt x="688847" y="358140"/>
                </a:lnTo>
                <a:lnTo>
                  <a:pt x="685704" y="406725"/>
                </a:lnTo>
                <a:lnTo>
                  <a:pt x="676546" y="453328"/>
                </a:lnTo>
                <a:lnTo>
                  <a:pt x="661785" y="497520"/>
                </a:lnTo>
                <a:lnTo>
                  <a:pt x="641829" y="538875"/>
                </a:lnTo>
                <a:lnTo>
                  <a:pt x="617090" y="576964"/>
                </a:lnTo>
                <a:lnTo>
                  <a:pt x="587978" y="611362"/>
                </a:lnTo>
                <a:lnTo>
                  <a:pt x="554902" y="641639"/>
                </a:lnTo>
                <a:lnTo>
                  <a:pt x="518272" y="667370"/>
                </a:lnTo>
                <a:lnTo>
                  <a:pt x="478500" y="688127"/>
                </a:lnTo>
                <a:lnTo>
                  <a:pt x="435994" y="703482"/>
                </a:lnTo>
                <a:lnTo>
                  <a:pt x="391165" y="713009"/>
                </a:lnTo>
                <a:lnTo>
                  <a:pt x="344423" y="716280"/>
                </a:lnTo>
                <a:lnTo>
                  <a:pt x="297682" y="713009"/>
                </a:lnTo>
                <a:lnTo>
                  <a:pt x="252853" y="703482"/>
                </a:lnTo>
                <a:lnTo>
                  <a:pt x="210347" y="688127"/>
                </a:lnTo>
                <a:lnTo>
                  <a:pt x="170575" y="667370"/>
                </a:lnTo>
                <a:lnTo>
                  <a:pt x="133945" y="641639"/>
                </a:lnTo>
                <a:lnTo>
                  <a:pt x="100869" y="611362"/>
                </a:lnTo>
                <a:lnTo>
                  <a:pt x="71757" y="576964"/>
                </a:lnTo>
                <a:lnTo>
                  <a:pt x="47018" y="538875"/>
                </a:lnTo>
                <a:lnTo>
                  <a:pt x="27062" y="497520"/>
                </a:lnTo>
                <a:lnTo>
                  <a:pt x="12301" y="453328"/>
                </a:lnTo>
                <a:lnTo>
                  <a:pt x="3143" y="406725"/>
                </a:lnTo>
                <a:lnTo>
                  <a:pt x="0" y="358140"/>
                </a:lnTo>
                <a:close/>
              </a:path>
            </a:pathLst>
          </a:custGeom>
          <a:ln w="12700">
            <a:solidFill>
              <a:srgbClr val="1D9ED2"/>
            </a:solidFill>
          </a:ln>
        </p:spPr>
        <p:txBody>
          <a:bodyPr wrap="square" lIns="0" tIns="0" rIns="0" bIns="0" rtlCol="0"/>
          <a:lstStyle/>
          <a:p/>
        </p:txBody>
      </p:sp>
      <p:sp>
        <p:nvSpPr>
          <p:cNvPr id="28" name="object 28"/>
          <p:cNvSpPr/>
          <p:nvPr/>
        </p:nvSpPr>
        <p:spPr>
          <a:xfrm>
            <a:off x="3272028" y="3349752"/>
            <a:ext cx="688975" cy="716280"/>
          </a:xfrm>
          <a:custGeom>
            <a:rect l="l" t="t" r="r" b="b"/>
            <a:pathLst>
              <a:path w="688975" h="716279">
                <a:moveTo>
                  <a:pt x="0" y="358140"/>
                </a:moveTo>
                <a:lnTo>
                  <a:pt x="3143" y="309554"/>
                </a:lnTo>
                <a:lnTo>
                  <a:pt x="12301" y="262951"/>
                </a:lnTo>
                <a:lnTo>
                  <a:pt x="27062" y="218759"/>
                </a:lnTo>
                <a:lnTo>
                  <a:pt x="47018" y="177404"/>
                </a:lnTo>
                <a:lnTo>
                  <a:pt x="71757" y="139315"/>
                </a:lnTo>
                <a:lnTo>
                  <a:pt x="100869" y="104917"/>
                </a:lnTo>
                <a:lnTo>
                  <a:pt x="133945" y="74640"/>
                </a:lnTo>
                <a:lnTo>
                  <a:pt x="170575" y="48909"/>
                </a:lnTo>
                <a:lnTo>
                  <a:pt x="210347" y="28152"/>
                </a:lnTo>
                <a:lnTo>
                  <a:pt x="252853" y="12797"/>
                </a:lnTo>
                <a:lnTo>
                  <a:pt x="297682" y="3270"/>
                </a:lnTo>
                <a:lnTo>
                  <a:pt x="344424" y="0"/>
                </a:lnTo>
                <a:lnTo>
                  <a:pt x="391165" y="3270"/>
                </a:lnTo>
                <a:lnTo>
                  <a:pt x="435994" y="12797"/>
                </a:lnTo>
                <a:lnTo>
                  <a:pt x="478500" y="28152"/>
                </a:lnTo>
                <a:lnTo>
                  <a:pt x="518272" y="48909"/>
                </a:lnTo>
                <a:lnTo>
                  <a:pt x="554902" y="74640"/>
                </a:lnTo>
                <a:lnTo>
                  <a:pt x="587978" y="104917"/>
                </a:lnTo>
                <a:lnTo>
                  <a:pt x="617090" y="139315"/>
                </a:lnTo>
                <a:lnTo>
                  <a:pt x="641829" y="177404"/>
                </a:lnTo>
                <a:lnTo>
                  <a:pt x="661785" y="218759"/>
                </a:lnTo>
                <a:lnTo>
                  <a:pt x="676546" y="262951"/>
                </a:lnTo>
                <a:lnTo>
                  <a:pt x="685704" y="309554"/>
                </a:lnTo>
                <a:lnTo>
                  <a:pt x="688848" y="358140"/>
                </a:lnTo>
                <a:lnTo>
                  <a:pt x="685704" y="406725"/>
                </a:lnTo>
                <a:lnTo>
                  <a:pt x="676546" y="453328"/>
                </a:lnTo>
                <a:lnTo>
                  <a:pt x="661785" y="497520"/>
                </a:lnTo>
                <a:lnTo>
                  <a:pt x="641829" y="538875"/>
                </a:lnTo>
                <a:lnTo>
                  <a:pt x="617090" y="576964"/>
                </a:lnTo>
                <a:lnTo>
                  <a:pt x="587978" y="611362"/>
                </a:lnTo>
                <a:lnTo>
                  <a:pt x="554902" y="641639"/>
                </a:lnTo>
                <a:lnTo>
                  <a:pt x="518272" y="667370"/>
                </a:lnTo>
                <a:lnTo>
                  <a:pt x="478500" y="688127"/>
                </a:lnTo>
                <a:lnTo>
                  <a:pt x="435994" y="703482"/>
                </a:lnTo>
                <a:lnTo>
                  <a:pt x="391165" y="713009"/>
                </a:lnTo>
                <a:lnTo>
                  <a:pt x="344424" y="716280"/>
                </a:lnTo>
                <a:lnTo>
                  <a:pt x="297682" y="713009"/>
                </a:lnTo>
                <a:lnTo>
                  <a:pt x="252853" y="703482"/>
                </a:lnTo>
                <a:lnTo>
                  <a:pt x="210347" y="688127"/>
                </a:lnTo>
                <a:lnTo>
                  <a:pt x="170575" y="667370"/>
                </a:lnTo>
                <a:lnTo>
                  <a:pt x="133945" y="641639"/>
                </a:lnTo>
                <a:lnTo>
                  <a:pt x="100869" y="611362"/>
                </a:lnTo>
                <a:lnTo>
                  <a:pt x="71757" y="576964"/>
                </a:lnTo>
                <a:lnTo>
                  <a:pt x="47018" y="538875"/>
                </a:lnTo>
                <a:lnTo>
                  <a:pt x="27062" y="497520"/>
                </a:lnTo>
                <a:lnTo>
                  <a:pt x="12301" y="453328"/>
                </a:lnTo>
                <a:lnTo>
                  <a:pt x="3143" y="406725"/>
                </a:lnTo>
                <a:lnTo>
                  <a:pt x="0" y="358140"/>
                </a:lnTo>
                <a:close/>
              </a:path>
            </a:pathLst>
          </a:custGeom>
          <a:ln w="12700">
            <a:solidFill>
              <a:srgbClr val="1D9ED2"/>
            </a:solidFill>
          </a:ln>
        </p:spPr>
        <p:txBody>
          <a:bodyPr wrap="square" lIns="0" tIns="0" rIns="0" bIns="0" rtlCol="0"/>
          <a:lstStyle/>
          <a:p/>
        </p:txBody>
      </p:sp>
      <p:sp>
        <p:nvSpPr>
          <p:cNvPr id="29" name="object 29"/>
          <p:cNvSpPr/>
          <p:nvPr/>
        </p:nvSpPr>
        <p:spPr>
          <a:xfrm>
            <a:off x="2189988" y="3349752"/>
            <a:ext cx="688975" cy="716280"/>
          </a:xfrm>
          <a:custGeom>
            <a:rect l="l" t="t" r="r" b="b"/>
            <a:pathLst>
              <a:path w="688975" h="716279">
                <a:moveTo>
                  <a:pt x="0" y="358140"/>
                </a:moveTo>
                <a:lnTo>
                  <a:pt x="3143" y="309554"/>
                </a:lnTo>
                <a:lnTo>
                  <a:pt x="12301" y="262951"/>
                </a:lnTo>
                <a:lnTo>
                  <a:pt x="27062" y="218759"/>
                </a:lnTo>
                <a:lnTo>
                  <a:pt x="47018" y="177404"/>
                </a:lnTo>
                <a:lnTo>
                  <a:pt x="71757" y="139315"/>
                </a:lnTo>
                <a:lnTo>
                  <a:pt x="100869" y="104917"/>
                </a:lnTo>
                <a:lnTo>
                  <a:pt x="133945" y="74640"/>
                </a:lnTo>
                <a:lnTo>
                  <a:pt x="170575" y="48909"/>
                </a:lnTo>
                <a:lnTo>
                  <a:pt x="210347" y="28152"/>
                </a:lnTo>
                <a:lnTo>
                  <a:pt x="252853" y="12797"/>
                </a:lnTo>
                <a:lnTo>
                  <a:pt x="297682" y="3270"/>
                </a:lnTo>
                <a:lnTo>
                  <a:pt x="344424" y="0"/>
                </a:lnTo>
                <a:lnTo>
                  <a:pt x="391165" y="3270"/>
                </a:lnTo>
                <a:lnTo>
                  <a:pt x="435994" y="12797"/>
                </a:lnTo>
                <a:lnTo>
                  <a:pt x="478500" y="28152"/>
                </a:lnTo>
                <a:lnTo>
                  <a:pt x="518272" y="48909"/>
                </a:lnTo>
                <a:lnTo>
                  <a:pt x="554902" y="74640"/>
                </a:lnTo>
                <a:lnTo>
                  <a:pt x="587978" y="104917"/>
                </a:lnTo>
                <a:lnTo>
                  <a:pt x="617090" y="139315"/>
                </a:lnTo>
                <a:lnTo>
                  <a:pt x="641829" y="177404"/>
                </a:lnTo>
                <a:lnTo>
                  <a:pt x="661785" y="218759"/>
                </a:lnTo>
                <a:lnTo>
                  <a:pt x="676546" y="262951"/>
                </a:lnTo>
                <a:lnTo>
                  <a:pt x="685704" y="309554"/>
                </a:lnTo>
                <a:lnTo>
                  <a:pt x="688848" y="358140"/>
                </a:lnTo>
                <a:lnTo>
                  <a:pt x="685704" y="406725"/>
                </a:lnTo>
                <a:lnTo>
                  <a:pt x="676546" y="453328"/>
                </a:lnTo>
                <a:lnTo>
                  <a:pt x="661785" y="497520"/>
                </a:lnTo>
                <a:lnTo>
                  <a:pt x="641829" y="538875"/>
                </a:lnTo>
                <a:lnTo>
                  <a:pt x="617090" y="576964"/>
                </a:lnTo>
                <a:lnTo>
                  <a:pt x="587978" y="611362"/>
                </a:lnTo>
                <a:lnTo>
                  <a:pt x="554902" y="641639"/>
                </a:lnTo>
                <a:lnTo>
                  <a:pt x="518272" y="667370"/>
                </a:lnTo>
                <a:lnTo>
                  <a:pt x="478500" y="688127"/>
                </a:lnTo>
                <a:lnTo>
                  <a:pt x="435994" y="703482"/>
                </a:lnTo>
                <a:lnTo>
                  <a:pt x="391165" y="713009"/>
                </a:lnTo>
                <a:lnTo>
                  <a:pt x="344424" y="716280"/>
                </a:lnTo>
                <a:lnTo>
                  <a:pt x="297682" y="713009"/>
                </a:lnTo>
                <a:lnTo>
                  <a:pt x="252853" y="703482"/>
                </a:lnTo>
                <a:lnTo>
                  <a:pt x="210347" y="688127"/>
                </a:lnTo>
                <a:lnTo>
                  <a:pt x="170575" y="667370"/>
                </a:lnTo>
                <a:lnTo>
                  <a:pt x="133945" y="641639"/>
                </a:lnTo>
                <a:lnTo>
                  <a:pt x="100869" y="611362"/>
                </a:lnTo>
                <a:lnTo>
                  <a:pt x="71757" y="576964"/>
                </a:lnTo>
                <a:lnTo>
                  <a:pt x="47018" y="538875"/>
                </a:lnTo>
                <a:lnTo>
                  <a:pt x="27062" y="497520"/>
                </a:lnTo>
                <a:lnTo>
                  <a:pt x="12301" y="453328"/>
                </a:lnTo>
                <a:lnTo>
                  <a:pt x="3143" y="406725"/>
                </a:lnTo>
                <a:lnTo>
                  <a:pt x="0" y="358140"/>
                </a:lnTo>
                <a:close/>
              </a:path>
            </a:pathLst>
          </a:custGeom>
          <a:ln w="12700">
            <a:solidFill>
              <a:srgbClr val="1D9ED2"/>
            </a:solidFill>
          </a:ln>
        </p:spPr>
        <p:txBody>
          <a:bodyPr wrap="square" lIns="0" tIns="0" rIns="0" bIns="0" rtlCol="0"/>
          <a:lstStyle/>
          <a:p/>
        </p:txBody>
      </p:sp>
      <p:sp>
        <p:nvSpPr>
          <p:cNvPr id="30" name="object 30"/>
          <p:cNvSpPr/>
          <p:nvPr/>
        </p:nvSpPr>
        <p:spPr>
          <a:xfrm>
            <a:off x="1828800" y="3669791"/>
            <a:ext cx="361315" cy="76200"/>
          </a:xfrm>
          <a:custGeom>
            <a:rect l="l" t="t" r="r" b="b"/>
            <a:pathLst>
              <a:path w="361314" h="76200">
                <a:moveTo>
                  <a:pt x="284606" y="0"/>
                </a:moveTo>
                <a:lnTo>
                  <a:pt x="284606" y="76199"/>
                </a:lnTo>
                <a:lnTo>
                  <a:pt x="348106" y="44449"/>
                </a:lnTo>
                <a:lnTo>
                  <a:pt x="297306" y="44449"/>
                </a:lnTo>
                <a:lnTo>
                  <a:pt x="297306" y="31749"/>
                </a:lnTo>
                <a:lnTo>
                  <a:pt x="348106" y="31749"/>
                </a:lnTo>
                <a:lnTo>
                  <a:pt x="284606" y="0"/>
                </a:lnTo>
                <a:close/>
              </a:path>
              <a:path w="361314" h="76200">
                <a:moveTo>
                  <a:pt x="284606" y="31749"/>
                </a:moveTo>
                <a:lnTo>
                  <a:pt x="0" y="31749"/>
                </a:lnTo>
                <a:lnTo>
                  <a:pt x="0" y="44449"/>
                </a:lnTo>
                <a:lnTo>
                  <a:pt x="284606" y="44449"/>
                </a:lnTo>
                <a:lnTo>
                  <a:pt x="284606" y="31749"/>
                </a:lnTo>
                <a:close/>
              </a:path>
              <a:path w="361314" h="76200">
                <a:moveTo>
                  <a:pt x="348106" y="31749"/>
                </a:moveTo>
                <a:lnTo>
                  <a:pt x="297306" y="31749"/>
                </a:lnTo>
                <a:lnTo>
                  <a:pt x="297306" y="44449"/>
                </a:lnTo>
                <a:lnTo>
                  <a:pt x="348106" y="44449"/>
                </a:lnTo>
                <a:lnTo>
                  <a:pt x="360806" y="38099"/>
                </a:lnTo>
                <a:lnTo>
                  <a:pt x="348106" y="31749"/>
                </a:lnTo>
                <a:close/>
              </a:path>
            </a:pathLst>
          </a:custGeom>
          <a:solidFill>
            <a:srgbClr val="1D9ED2"/>
          </a:solidFill>
        </p:spPr>
        <p:txBody>
          <a:bodyPr wrap="square" lIns="0" tIns="0" rIns="0" bIns="0" rtlCol="0"/>
          <a:lstStyle/>
          <a:p/>
        </p:txBody>
      </p:sp>
      <p:sp>
        <p:nvSpPr>
          <p:cNvPr id="31" name="object 31"/>
          <p:cNvSpPr/>
          <p:nvPr/>
        </p:nvSpPr>
        <p:spPr>
          <a:xfrm>
            <a:off x="2878835" y="3669791"/>
            <a:ext cx="393700" cy="76200"/>
          </a:xfrm>
          <a:custGeom>
            <a:rect l="l" t="t" r="r" b="b"/>
            <a:pathLst>
              <a:path w="393700" h="76200">
                <a:moveTo>
                  <a:pt x="76200" y="0"/>
                </a:moveTo>
                <a:lnTo>
                  <a:pt x="0" y="38099"/>
                </a:lnTo>
                <a:lnTo>
                  <a:pt x="76200" y="76199"/>
                </a:lnTo>
                <a:lnTo>
                  <a:pt x="76200" y="44449"/>
                </a:lnTo>
                <a:lnTo>
                  <a:pt x="63500" y="44449"/>
                </a:lnTo>
                <a:lnTo>
                  <a:pt x="63500" y="31749"/>
                </a:lnTo>
                <a:lnTo>
                  <a:pt x="76200" y="31749"/>
                </a:lnTo>
                <a:lnTo>
                  <a:pt x="76200" y="0"/>
                </a:lnTo>
                <a:close/>
              </a:path>
              <a:path w="393700" h="76200">
                <a:moveTo>
                  <a:pt x="76200" y="31749"/>
                </a:moveTo>
                <a:lnTo>
                  <a:pt x="63500" y="31749"/>
                </a:lnTo>
                <a:lnTo>
                  <a:pt x="63500" y="44449"/>
                </a:lnTo>
                <a:lnTo>
                  <a:pt x="76200" y="44449"/>
                </a:lnTo>
                <a:lnTo>
                  <a:pt x="76200" y="31749"/>
                </a:lnTo>
                <a:close/>
              </a:path>
              <a:path w="393700" h="76200">
                <a:moveTo>
                  <a:pt x="393573" y="31749"/>
                </a:moveTo>
                <a:lnTo>
                  <a:pt x="76200" y="31749"/>
                </a:lnTo>
                <a:lnTo>
                  <a:pt x="76200" y="44449"/>
                </a:lnTo>
                <a:lnTo>
                  <a:pt x="393573" y="44449"/>
                </a:lnTo>
                <a:lnTo>
                  <a:pt x="393573" y="31749"/>
                </a:lnTo>
                <a:close/>
              </a:path>
            </a:pathLst>
          </a:custGeom>
          <a:solidFill>
            <a:srgbClr val="1D9ED2"/>
          </a:solidFill>
        </p:spPr>
        <p:txBody>
          <a:bodyPr wrap="square" lIns="0" tIns="0" rIns="0" bIns="0" rtlCol="0"/>
          <a:lstStyle/>
          <a:p/>
        </p:txBody>
      </p:sp>
      <p:sp>
        <p:nvSpPr>
          <p:cNvPr id="32" name="object 32"/>
          <p:cNvSpPr/>
          <p:nvPr/>
        </p:nvSpPr>
        <p:spPr>
          <a:xfrm>
            <a:off x="775716" y="4224528"/>
            <a:ext cx="1031875" cy="391795"/>
          </a:xfrm>
          <a:custGeom>
            <a:rect l="l" t="t" r="r" b="b"/>
            <a:pathLst>
              <a:path w="1031875" h="391795">
                <a:moveTo>
                  <a:pt x="966470" y="0"/>
                </a:moveTo>
                <a:lnTo>
                  <a:pt x="65278" y="0"/>
                </a:lnTo>
                <a:lnTo>
                  <a:pt x="39867" y="5127"/>
                </a:lnTo>
                <a:lnTo>
                  <a:pt x="19118" y="19113"/>
                </a:lnTo>
                <a:lnTo>
                  <a:pt x="5129" y="39862"/>
                </a:lnTo>
                <a:lnTo>
                  <a:pt x="0" y="65278"/>
                </a:lnTo>
                <a:lnTo>
                  <a:pt x="0" y="326390"/>
                </a:lnTo>
                <a:lnTo>
                  <a:pt x="5129" y="351805"/>
                </a:lnTo>
                <a:lnTo>
                  <a:pt x="19118" y="372554"/>
                </a:lnTo>
                <a:lnTo>
                  <a:pt x="39867" y="386540"/>
                </a:lnTo>
                <a:lnTo>
                  <a:pt x="65278" y="391668"/>
                </a:lnTo>
                <a:lnTo>
                  <a:pt x="966470" y="391668"/>
                </a:lnTo>
                <a:lnTo>
                  <a:pt x="991885" y="386540"/>
                </a:lnTo>
                <a:lnTo>
                  <a:pt x="1012634" y="372554"/>
                </a:lnTo>
                <a:lnTo>
                  <a:pt x="1026620" y="351805"/>
                </a:lnTo>
                <a:lnTo>
                  <a:pt x="1031747" y="326390"/>
                </a:lnTo>
                <a:lnTo>
                  <a:pt x="1031747" y="65278"/>
                </a:lnTo>
                <a:lnTo>
                  <a:pt x="1026620" y="39862"/>
                </a:lnTo>
                <a:lnTo>
                  <a:pt x="1012634" y="19113"/>
                </a:lnTo>
                <a:lnTo>
                  <a:pt x="991885" y="5127"/>
                </a:lnTo>
                <a:lnTo>
                  <a:pt x="966470" y="0"/>
                </a:lnTo>
                <a:close/>
              </a:path>
            </a:pathLst>
          </a:custGeom>
          <a:solidFill>
            <a:srgbClr val="4EB9DC"/>
          </a:solidFill>
        </p:spPr>
        <p:txBody>
          <a:bodyPr wrap="square" lIns="0" tIns="0" rIns="0" bIns="0" rtlCol="0"/>
          <a:lstStyle/>
          <a:p/>
        </p:txBody>
      </p:sp>
      <p:sp>
        <p:nvSpPr>
          <p:cNvPr id="33" name="object 33"/>
          <p:cNvSpPr txBox="1"/>
          <p:nvPr/>
        </p:nvSpPr>
        <p:spPr>
          <a:xfrm>
            <a:off x="974750" y="4328286"/>
            <a:ext cx="645160"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FFFFFF"/>
                </a:solidFill>
                <a:latin typeface="微软雅黑"/>
                <a:cs typeface="微软雅黑"/>
              </a:rPr>
              <a:t>数据提供方</a:t>
            </a:r>
            <a:endParaRPr sz="1000">
              <a:latin typeface="微软雅黑"/>
              <a:cs typeface="微软雅黑"/>
            </a:endParaRPr>
          </a:p>
        </p:txBody>
      </p:sp>
      <p:sp>
        <p:nvSpPr>
          <p:cNvPr id="34" name="object 34"/>
          <p:cNvSpPr/>
          <p:nvPr/>
        </p:nvSpPr>
        <p:spPr>
          <a:xfrm>
            <a:off x="2029967" y="4224528"/>
            <a:ext cx="1033780" cy="391795"/>
          </a:xfrm>
          <a:custGeom>
            <a:rect l="l" t="t" r="r" b="b"/>
            <a:pathLst>
              <a:path w="1033780" h="391795">
                <a:moveTo>
                  <a:pt x="967994" y="0"/>
                </a:moveTo>
                <a:lnTo>
                  <a:pt x="65277" y="0"/>
                </a:lnTo>
                <a:lnTo>
                  <a:pt x="39862" y="5127"/>
                </a:lnTo>
                <a:lnTo>
                  <a:pt x="19113" y="19113"/>
                </a:lnTo>
                <a:lnTo>
                  <a:pt x="5127" y="39862"/>
                </a:lnTo>
                <a:lnTo>
                  <a:pt x="0" y="65278"/>
                </a:lnTo>
                <a:lnTo>
                  <a:pt x="0" y="326390"/>
                </a:lnTo>
                <a:lnTo>
                  <a:pt x="5127" y="351805"/>
                </a:lnTo>
                <a:lnTo>
                  <a:pt x="19113" y="372554"/>
                </a:lnTo>
                <a:lnTo>
                  <a:pt x="39862" y="386540"/>
                </a:lnTo>
                <a:lnTo>
                  <a:pt x="65277" y="391668"/>
                </a:lnTo>
                <a:lnTo>
                  <a:pt x="967994" y="391668"/>
                </a:lnTo>
                <a:lnTo>
                  <a:pt x="993409" y="386540"/>
                </a:lnTo>
                <a:lnTo>
                  <a:pt x="1014158" y="372554"/>
                </a:lnTo>
                <a:lnTo>
                  <a:pt x="1028144" y="351805"/>
                </a:lnTo>
                <a:lnTo>
                  <a:pt x="1033271" y="326390"/>
                </a:lnTo>
                <a:lnTo>
                  <a:pt x="1033271" y="65278"/>
                </a:lnTo>
                <a:lnTo>
                  <a:pt x="1028144" y="39862"/>
                </a:lnTo>
                <a:lnTo>
                  <a:pt x="1014158" y="19113"/>
                </a:lnTo>
                <a:lnTo>
                  <a:pt x="993409" y="5127"/>
                </a:lnTo>
                <a:lnTo>
                  <a:pt x="967994" y="0"/>
                </a:lnTo>
                <a:close/>
              </a:path>
            </a:pathLst>
          </a:custGeom>
          <a:solidFill>
            <a:srgbClr val="4EB9DC"/>
          </a:solidFill>
        </p:spPr>
        <p:txBody>
          <a:bodyPr wrap="square" lIns="0" tIns="0" rIns="0" bIns="0" rtlCol="0"/>
          <a:lstStyle/>
          <a:p/>
        </p:txBody>
      </p:sp>
      <p:sp>
        <p:nvSpPr>
          <p:cNvPr id="35" name="object 35"/>
          <p:cNvSpPr txBox="1"/>
          <p:nvPr/>
        </p:nvSpPr>
        <p:spPr>
          <a:xfrm>
            <a:off x="2167382" y="4328286"/>
            <a:ext cx="772160"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FFFFFF"/>
                </a:solidFill>
                <a:latin typeface="微软雅黑"/>
                <a:cs typeface="微软雅黑"/>
              </a:rPr>
              <a:t>数据交易机构</a:t>
            </a:r>
            <a:endParaRPr sz="1000">
              <a:latin typeface="微软雅黑"/>
              <a:cs typeface="微软雅黑"/>
            </a:endParaRPr>
          </a:p>
        </p:txBody>
      </p:sp>
      <p:sp>
        <p:nvSpPr>
          <p:cNvPr id="36" name="object 36"/>
          <p:cNvSpPr/>
          <p:nvPr/>
        </p:nvSpPr>
        <p:spPr>
          <a:xfrm>
            <a:off x="3285744" y="4224528"/>
            <a:ext cx="1033780" cy="391795"/>
          </a:xfrm>
          <a:custGeom>
            <a:rect l="l" t="t" r="r" b="b"/>
            <a:pathLst>
              <a:path w="1033778" h="391795">
                <a:moveTo>
                  <a:pt x="967993" y="0"/>
                </a:moveTo>
                <a:lnTo>
                  <a:pt x="65277" y="0"/>
                </a:lnTo>
                <a:lnTo>
                  <a:pt x="39862" y="5127"/>
                </a:lnTo>
                <a:lnTo>
                  <a:pt x="19113" y="19113"/>
                </a:lnTo>
                <a:lnTo>
                  <a:pt x="5127" y="39862"/>
                </a:lnTo>
                <a:lnTo>
                  <a:pt x="0" y="65278"/>
                </a:lnTo>
                <a:lnTo>
                  <a:pt x="0" y="326390"/>
                </a:lnTo>
                <a:lnTo>
                  <a:pt x="5127" y="351805"/>
                </a:lnTo>
                <a:lnTo>
                  <a:pt x="19113" y="372554"/>
                </a:lnTo>
                <a:lnTo>
                  <a:pt x="39862" y="386540"/>
                </a:lnTo>
                <a:lnTo>
                  <a:pt x="65277" y="391668"/>
                </a:lnTo>
                <a:lnTo>
                  <a:pt x="967993" y="391668"/>
                </a:lnTo>
                <a:lnTo>
                  <a:pt x="993409" y="386540"/>
                </a:lnTo>
                <a:lnTo>
                  <a:pt x="1014158" y="372554"/>
                </a:lnTo>
                <a:lnTo>
                  <a:pt x="1028144" y="351805"/>
                </a:lnTo>
                <a:lnTo>
                  <a:pt x="1033271" y="326390"/>
                </a:lnTo>
                <a:lnTo>
                  <a:pt x="1033271" y="65278"/>
                </a:lnTo>
                <a:lnTo>
                  <a:pt x="1028144" y="39862"/>
                </a:lnTo>
                <a:lnTo>
                  <a:pt x="1014158" y="19113"/>
                </a:lnTo>
                <a:lnTo>
                  <a:pt x="993409" y="5127"/>
                </a:lnTo>
                <a:lnTo>
                  <a:pt x="967993" y="0"/>
                </a:lnTo>
                <a:close/>
              </a:path>
            </a:pathLst>
          </a:custGeom>
          <a:solidFill>
            <a:srgbClr val="4EB9DC"/>
          </a:solidFill>
        </p:spPr>
        <p:txBody>
          <a:bodyPr wrap="square" lIns="0" tIns="0" rIns="0" bIns="0" rtlCol="0"/>
          <a:lstStyle/>
          <a:p/>
        </p:txBody>
      </p:sp>
      <p:sp>
        <p:nvSpPr>
          <p:cNvPr id="37" name="object 37"/>
          <p:cNvSpPr txBox="1"/>
          <p:nvPr/>
        </p:nvSpPr>
        <p:spPr>
          <a:xfrm>
            <a:off x="3485134" y="4328286"/>
            <a:ext cx="645160" cy="177800"/>
          </a:xfrm>
          <a:prstGeom prst="rect">
            <a:avLst/>
          </a:prstGeom>
        </p:spPr>
        <p:txBody>
          <a:bodyPr vert="horz" wrap="square" lIns="0" tIns="12065" rIns="0" bIns="0" rtlCol="0">
            <a:spAutoFit/>
          </a:bodyPr>
          <a:lstStyle/>
          <a:p>
            <a:pPr>
              <a:lnSpc>
                <a:spcPct val="100000"/>
              </a:lnSpc>
              <a:spcBef>
                <a:spcPts val="95"/>
              </a:spcBef>
            </a:pPr>
            <a:r>
              <a:rPr sz="1000" b="1" spc="-5">
                <a:solidFill>
                  <a:srgbClr val="FFFFFF"/>
                </a:solidFill>
                <a:latin typeface="微软雅黑"/>
                <a:cs typeface="微软雅黑"/>
              </a:rPr>
              <a:t>数据需求方</a:t>
            </a:r>
            <a:endParaRPr sz="1000">
              <a:latin typeface="微软雅黑"/>
              <a:cs typeface="微软雅黑"/>
            </a:endParaRPr>
          </a:p>
        </p:txBody>
      </p:sp>
      <p:sp>
        <p:nvSpPr>
          <p:cNvPr id="38" name="object 38"/>
          <p:cNvSpPr/>
          <p:nvPr/>
        </p:nvSpPr>
        <p:spPr>
          <a:xfrm>
            <a:off x="2182367" y="4850891"/>
            <a:ext cx="688975" cy="716280"/>
          </a:xfrm>
          <a:custGeom>
            <a:rect l="l" t="t" r="r" b="b"/>
            <a:pathLst>
              <a:path w="688975" h="716279">
                <a:moveTo>
                  <a:pt x="0" y="358139"/>
                </a:moveTo>
                <a:lnTo>
                  <a:pt x="3143" y="309554"/>
                </a:lnTo>
                <a:lnTo>
                  <a:pt x="12301" y="262951"/>
                </a:lnTo>
                <a:lnTo>
                  <a:pt x="27062" y="218759"/>
                </a:lnTo>
                <a:lnTo>
                  <a:pt x="47018" y="177404"/>
                </a:lnTo>
                <a:lnTo>
                  <a:pt x="71757" y="139315"/>
                </a:lnTo>
                <a:lnTo>
                  <a:pt x="100869" y="104917"/>
                </a:lnTo>
                <a:lnTo>
                  <a:pt x="133945" y="74640"/>
                </a:lnTo>
                <a:lnTo>
                  <a:pt x="170575" y="48909"/>
                </a:lnTo>
                <a:lnTo>
                  <a:pt x="210347" y="28152"/>
                </a:lnTo>
                <a:lnTo>
                  <a:pt x="252853" y="12797"/>
                </a:lnTo>
                <a:lnTo>
                  <a:pt x="297682" y="3270"/>
                </a:lnTo>
                <a:lnTo>
                  <a:pt x="344424" y="0"/>
                </a:lnTo>
                <a:lnTo>
                  <a:pt x="391165" y="3270"/>
                </a:lnTo>
                <a:lnTo>
                  <a:pt x="435994" y="12797"/>
                </a:lnTo>
                <a:lnTo>
                  <a:pt x="478500" y="28152"/>
                </a:lnTo>
                <a:lnTo>
                  <a:pt x="518272" y="48909"/>
                </a:lnTo>
                <a:lnTo>
                  <a:pt x="554902" y="74640"/>
                </a:lnTo>
                <a:lnTo>
                  <a:pt x="587978" y="104917"/>
                </a:lnTo>
                <a:lnTo>
                  <a:pt x="617090" y="139315"/>
                </a:lnTo>
                <a:lnTo>
                  <a:pt x="641829" y="177404"/>
                </a:lnTo>
                <a:lnTo>
                  <a:pt x="661785" y="218759"/>
                </a:lnTo>
                <a:lnTo>
                  <a:pt x="676546" y="262951"/>
                </a:lnTo>
                <a:lnTo>
                  <a:pt x="685704" y="309554"/>
                </a:lnTo>
                <a:lnTo>
                  <a:pt x="688848" y="358139"/>
                </a:lnTo>
                <a:lnTo>
                  <a:pt x="685704" y="406725"/>
                </a:lnTo>
                <a:lnTo>
                  <a:pt x="676546" y="453328"/>
                </a:lnTo>
                <a:lnTo>
                  <a:pt x="661785" y="497520"/>
                </a:lnTo>
                <a:lnTo>
                  <a:pt x="641829" y="538875"/>
                </a:lnTo>
                <a:lnTo>
                  <a:pt x="617090" y="576964"/>
                </a:lnTo>
                <a:lnTo>
                  <a:pt x="587978" y="611362"/>
                </a:lnTo>
                <a:lnTo>
                  <a:pt x="554902" y="641639"/>
                </a:lnTo>
                <a:lnTo>
                  <a:pt x="518272" y="667370"/>
                </a:lnTo>
                <a:lnTo>
                  <a:pt x="478500" y="688127"/>
                </a:lnTo>
                <a:lnTo>
                  <a:pt x="435994" y="703482"/>
                </a:lnTo>
                <a:lnTo>
                  <a:pt x="391165" y="713009"/>
                </a:lnTo>
                <a:lnTo>
                  <a:pt x="344424" y="716279"/>
                </a:lnTo>
                <a:lnTo>
                  <a:pt x="297682" y="713009"/>
                </a:lnTo>
                <a:lnTo>
                  <a:pt x="252853" y="703482"/>
                </a:lnTo>
                <a:lnTo>
                  <a:pt x="210347" y="688127"/>
                </a:lnTo>
                <a:lnTo>
                  <a:pt x="170575" y="667370"/>
                </a:lnTo>
                <a:lnTo>
                  <a:pt x="133945" y="641639"/>
                </a:lnTo>
                <a:lnTo>
                  <a:pt x="100869" y="611362"/>
                </a:lnTo>
                <a:lnTo>
                  <a:pt x="71757" y="576964"/>
                </a:lnTo>
                <a:lnTo>
                  <a:pt x="47018" y="538875"/>
                </a:lnTo>
                <a:lnTo>
                  <a:pt x="27062" y="497520"/>
                </a:lnTo>
                <a:lnTo>
                  <a:pt x="12301" y="453328"/>
                </a:lnTo>
                <a:lnTo>
                  <a:pt x="3143" y="406725"/>
                </a:lnTo>
                <a:lnTo>
                  <a:pt x="0" y="358139"/>
                </a:lnTo>
                <a:close/>
              </a:path>
            </a:pathLst>
          </a:custGeom>
          <a:ln w="12700">
            <a:solidFill>
              <a:srgbClr val="1D9ED2"/>
            </a:solidFill>
          </a:ln>
        </p:spPr>
        <p:txBody>
          <a:bodyPr wrap="square" lIns="0" tIns="0" rIns="0" bIns="0" rtlCol="0"/>
          <a:lstStyle/>
          <a:p/>
        </p:txBody>
      </p:sp>
      <p:sp>
        <p:nvSpPr>
          <p:cNvPr id="39" name="object 39"/>
          <p:cNvSpPr/>
          <p:nvPr/>
        </p:nvSpPr>
        <p:spPr>
          <a:xfrm>
            <a:off x="2311498" y="4986566"/>
            <a:ext cx="453390" cy="442595"/>
          </a:xfrm>
          <a:custGeom>
            <a:rect l="l" t="t" r="r" b="b"/>
            <a:pathLst>
              <a:path w="453389" h="442595">
                <a:moveTo>
                  <a:pt x="20341" y="412949"/>
                </a:moveTo>
                <a:lnTo>
                  <a:pt x="14504" y="413041"/>
                </a:lnTo>
                <a:lnTo>
                  <a:pt x="12801" y="413096"/>
                </a:lnTo>
                <a:lnTo>
                  <a:pt x="4116" y="415567"/>
                </a:lnTo>
                <a:lnTo>
                  <a:pt x="0" y="422452"/>
                </a:lnTo>
                <a:lnTo>
                  <a:pt x="2120" y="437485"/>
                </a:lnTo>
                <a:lnTo>
                  <a:pt x="8143" y="442437"/>
                </a:lnTo>
                <a:lnTo>
                  <a:pt x="447014" y="442437"/>
                </a:lnTo>
                <a:lnTo>
                  <a:pt x="453366" y="436207"/>
                </a:lnTo>
                <a:lnTo>
                  <a:pt x="453366" y="419143"/>
                </a:lnTo>
                <a:lnTo>
                  <a:pt x="447138" y="413050"/>
                </a:lnTo>
                <a:lnTo>
                  <a:pt x="24528" y="412995"/>
                </a:lnTo>
                <a:lnTo>
                  <a:pt x="20341" y="412949"/>
                </a:lnTo>
                <a:close/>
              </a:path>
              <a:path w="453389" h="442595">
                <a:moveTo>
                  <a:pt x="170498" y="0"/>
                </a:moveTo>
                <a:lnTo>
                  <a:pt x="68921" y="59"/>
                </a:lnTo>
                <a:lnTo>
                  <a:pt x="31549" y="29799"/>
                </a:lnTo>
                <a:lnTo>
                  <a:pt x="29195" y="45023"/>
                </a:lnTo>
                <a:lnTo>
                  <a:pt x="29195" y="412995"/>
                </a:lnTo>
                <a:lnTo>
                  <a:pt x="425137" y="412995"/>
                </a:lnTo>
                <a:lnTo>
                  <a:pt x="425137" y="412801"/>
                </a:lnTo>
                <a:lnTo>
                  <a:pt x="57415" y="412801"/>
                </a:lnTo>
                <a:lnTo>
                  <a:pt x="57415" y="37520"/>
                </a:lnTo>
                <a:lnTo>
                  <a:pt x="61105" y="31842"/>
                </a:lnTo>
                <a:lnTo>
                  <a:pt x="69542" y="29593"/>
                </a:lnTo>
                <a:lnTo>
                  <a:pt x="71147" y="29519"/>
                </a:lnTo>
                <a:lnTo>
                  <a:pt x="309095" y="29500"/>
                </a:lnTo>
                <a:lnTo>
                  <a:pt x="308711" y="27363"/>
                </a:lnTo>
                <a:lnTo>
                  <a:pt x="299656" y="12955"/>
                </a:lnTo>
                <a:lnTo>
                  <a:pt x="285910" y="3456"/>
                </a:lnTo>
                <a:lnTo>
                  <a:pt x="268575" y="23"/>
                </a:lnTo>
                <a:lnTo>
                  <a:pt x="170498" y="0"/>
                </a:lnTo>
                <a:close/>
              </a:path>
              <a:path w="453389" h="442595">
                <a:moveTo>
                  <a:pt x="434044" y="412977"/>
                </a:moveTo>
                <a:lnTo>
                  <a:pt x="425137" y="412995"/>
                </a:lnTo>
                <a:lnTo>
                  <a:pt x="437317" y="412995"/>
                </a:lnTo>
                <a:lnTo>
                  <a:pt x="434044" y="412977"/>
                </a:lnTo>
                <a:close/>
              </a:path>
              <a:path w="453389" h="442595">
                <a:moveTo>
                  <a:pt x="309095" y="29500"/>
                </a:moveTo>
                <a:lnTo>
                  <a:pt x="277978" y="29500"/>
                </a:lnTo>
                <a:lnTo>
                  <a:pt x="283727" y="35529"/>
                </a:lnTo>
                <a:lnTo>
                  <a:pt x="283603" y="412801"/>
                </a:lnTo>
                <a:lnTo>
                  <a:pt x="425137" y="412801"/>
                </a:lnTo>
                <a:lnTo>
                  <a:pt x="311974" y="412737"/>
                </a:lnTo>
                <a:lnTo>
                  <a:pt x="311884" y="45023"/>
                </a:lnTo>
                <a:lnTo>
                  <a:pt x="309095" y="29500"/>
                </a:lnTo>
                <a:close/>
              </a:path>
              <a:path w="453389" h="442595">
                <a:moveTo>
                  <a:pt x="422251" y="176964"/>
                </a:moveTo>
                <a:lnTo>
                  <a:pt x="381277" y="176964"/>
                </a:lnTo>
                <a:lnTo>
                  <a:pt x="391170" y="176994"/>
                </a:lnTo>
                <a:lnTo>
                  <a:pt x="396855" y="182955"/>
                </a:lnTo>
                <a:lnTo>
                  <a:pt x="396775" y="411622"/>
                </a:lnTo>
                <a:lnTo>
                  <a:pt x="396713" y="412737"/>
                </a:lnTo>
                <a:lnTo>
                  <a:pt x="425137" y="412737"/>
                </a:lnTo>
                <a:lnTo>
                  <a:pt x="425119" y="192302"/>
                </a:lnTo>
                <a:lnTo>
                  <a:pt x="422251" y="176964"/>
                </a:lnTo>
                <a:close/>
              </a:path>
              <a:path w="453389" h="442595">
                <a:moveTo>
                  <a:pt x="138452" y="294972"/>
                </a:moveTo>
                <a:lnTo>
                  <a:pt x="120059" y="295126"/>
                </a:lnTo>
                <a:lnTo>
                  <a:pt x="113860" y="301726"/>
                </a:lnTo>
                <a:lnTo>
                  <a:pt x="113941" y="308802"/>
                </a:lnTo>
                <a:lnTo>
                  <a:pt x="114014" y="317799"/>
                </a:lnTo>
                <a:lnTo>
                  <a:pt x="120240" y="324309"/>
                </a:lnTo>
                <a:lnTo>
                  <a:pt x="127969" y="324423"/>
                </a:lnTo>
                <a:lnTo>
                  <a:pt x="218239" y="324451"/>
                </a:lnTo>
                <a:lnTo>
                  <a:pt x="222923" y="321851"/>
                </a:lnTo>
                <a:lnTo>
                  <a:pt x="225673" y="316109"/>
                </a:lnTo>
                <a:lnTo>
                  <a:pt x="227131" y="308802"/>
                </a:lnTo>
                <a:lnTo>
                  <a:pt x="225120" y="302046"/>
                </a:lnTo>
                <a:lnTo>
                  <a:pt x="220326" y="297058"/>
                </a:lnTo>
                <a:lnTo>
                  <a:pt x="213430" y="295056"/>
                </a:lnTo>
                <a:lnTo>
                  <a:pt x="138452" y="294972"/>
                </a:lnTo>
                <a:close/>
              </a:path>
              <a:path w="453389" h="442595">
                <a:moveTo>
                  <a:pt x="191876" y="294952"/>
                </a:moveTo>
                <a:lnTo>
                  <a:pt x="170338" y="295001"/>
                </a:lnTo>
                <a:lnTo>
                  <a:pt x="207102" y="295001"/>
                </a:lnTo>
                <a:lnTo>
                  <a:pt x="191876" y="294952"/>
                </a:lnTo>
                <a:close/>
              </a:path>
              <a:path w="453389" h="442595">
                <a:moveTo>
                  <a:pt x="170477" y="221116"/>
                </a:moveTo>
                <a:lnTo>
                  <a:pt x="121883" y="221227"/>
                </a:lnTo>
                <a:lnTo>
                  <a:pt x="117296" y="224545"/>
                </a:lnTo>
                <a:lnTo>
                  <a:pt x="114972" y="230647"/>
                </a:lnTo>
                <a:lnTo>
                  <a:pt x="114039" y="237894"/>
                </a:lnTo>
                <a:lnTo>
                  <a:pt x="116424" y="244282"/>
                </a:lnTo>
                <a:lnTo>
                  <a:pt x="121478" y="248849"/>
                </a:lnTo>
                <a:lnTo>
                  <a:pt x="128554" y="250631"/>
                </a:lnTo>
                <a:lnTo>
                  <a:pt x="149513" y="250698"/>
                </a:lnTo>
                <a:lnTo>
                  <a:pt x="170471" y="250668"/>
                </a:lnTo>
                <a:lnTo>
                  <a:pt x="208745" y="250649"/>
                </a:lnTo>
                <a:lnTo>
                  <a:pt x="220953" y="250557"/>
                </a:lnTo>
                <a:lnTo>
                  <a:pt x="226950" y="244381"/>
                </a:lnTo>
                <a:lnTo>
                  <a:pt x="227128" y="227808"/>
                </a:lnTo>
                <a:lnTo>
                  <a:pt x="221131" y="221227"/>
                </a:lnTo>
                <a:lnTo>
                  <a:pt x="170477" y="221116"/>
                </a:lnTo>
                <a:close/>
              </a:path>
              <a:path w="453389" h="442595">
                <a:moveTo>
                  <a:pt x="208745" y="250649"/>
                </a:moveTo>
                <a:lnTo>
                  <a:pt x="170471" y="250649"/>
                </a:lnTo>
                <a:lnTo>
                  <a:pt x="202125" y="250680"/>
                </a:lnTo>
                <a:lnTo>
                  <a:pt x="208745" y="250649"/>
                </a:lnTo>
                <a:close/>
              </a:path>
              <a:path w="453389" h="442595">
                <a:moveTo>
                  <a:pt x="375470" y="147513"/>
                </a:moveTo>
                <a:lnTo>
                  <a:pt x="353775" y="147541"/>
                </a:lnTo>
                <a:lnTo>
                  <a:pt x="352285" y="147596"/>
                </a:lnTo>
                <a:lnTo>
                  <a:pt x="344141" y="149753"/>
                </a:lnTo>
                <a:lnTo>
                  <a:pt x="339528" y="156611"/>
                </a:lnTo>
                <a:lnTo>
                  <a:pt x="341160" y="171230"/>
                </a:lnTo>
                <a:lnTo>
                  <a:pt x="346874" y="176816"/>
                </a:lnTo>
                <a:lnTo>
                  <a:pt x="367786" y="176994"/>
                </a:lnTo>
                <a:lnTo>
                  <a:pt x="422251" y="176964"/>
                </a:lnTo>
                <a:lnTo>
                  <a:pt x="382217" y="147523"/>
                </a:lnTo>
                <a:lnTo>
                  <a:pt x="375470" y="147513"/>
                </a:lnTo>
                <a:close/>
              </a:path>
              <a:path w="453389" h="442595">
                <a:moveTo>
                  <a:pt x="170519" y="147497"/>
                </a:moveTo>
                <a:lnTo>
                  <a:pt x="121049" y="147578"/>
                </a:lnTo>
                <a:lnTo>
                  <a:pt x="115504" y="152648"/>
                </a:lnTo>
                <a:lnTo>
                  <a:pt x="112577" y="168705"/>
                </a:lnTo>
                <a:lnTo>
                  <a:pt x="119044" y="176890"/>
                </a:lnTo>
                <a:lnTo>
                  <a:pt x="138989" y="176987"/>
                </a:lnTo>
                <a:lnTo>
                  <a:pt x="205568" y="176964"/>
                </a:lnTo>
                <a:lnTo>
                  <a:pt x="213306" y="176927"/>
                </a:lnTo>
                <a:lnTo>
                  <a:pt x="221024" y="176798"/>
                </a:lnTo>
                <a:lnTo>
                  <a:pt x="227181" y="170198"/>
                </a:lnTo>
                <a:lnTo>
                  <a:pt x="227154" y="168705"/>
                </a:lnTo>
                <a:lnTo>
                  <a:pt x="227039" y="154141"/>
                </a:lnTo>
                <a:lnTo>
                  <a:pt x="221166" y="147596"/>
                </a:lnTo>
                <a:lnTo>
                  <a:pt x="170519" y="147497"/>
                </a:lnTo>
                <a:close/>
              </a:path>
              <a:path w="453389" h="442595">
                <a:moveTo>
                  <a:pt x="205568" y="176964"/>
                </a:moveTo>
                <a:lnTo>
                  <a:pt x="170427" y="176964"/>
                </a:lnTo>
                <a:lnTo>
                  <a:pt x="202304" y="176979"/>
                </a:lnTo>
                <a:lnTo>
                  <a:pt x="205568" y="176964"/>
                </a:lnTo>
                <a:close/>
              </a:path>
            </a:pathLst>
          </a:custGeom>
          <a:solidFill>
            <a:srgbClr val="1D9ED2"/>
          </a:solidFill>
        </p:spPr>
        <p:txBody>
          <a:bodyPr wrap="square" lIns="0" tIns="0" rIns="0" bIns="0" rtlCol="0"/>
          <a:lstStyle/>
          <a:p/>
        </p:txBody>
      </p:sp>
      <p:sp>
        <p:nvSpPr>
          <p:cNvPr id="40" name="object 40"/>
          <p:cNvSpPr/>
          <p:nvPr/>
        </p:nvSpPr>
        <p:spPr>
          <a:xfrm>
            <a:off x="2311498" y="4986566"/>
            <a:ext cx="453390" cy="442595"/>
          </a:xfrm>
          <a:custGeom>
            <a:rect l="l" t="t" r="r" b="b"/>
            <a:pathLst>
              <a:path w="453389" h="442595">
                <a:moveTo>
                  <a:pt x="425137" y="412995"/>
                </a:moveTo>
                <a:lnTo>
                  <a:pt x="429750" y="412995"/>
                </a:lnTo>
                <a:lnTo>
                  <a:pt x="434044" y="412977"/>
                </a:lnTo>
                <a:lnTo>
                  <a:pt x="438320" y="412995"/>
                </a:lnTo>
                <a:lnTo>
                  <a:pt x="447138" y="413050"/>
                </a:lnTo>
                <a:lnTo>
                  <a:pt x="453366" y="419143"/>
                </a:lnTo>
                <a:lnTo>
                  <a:pt x="453366" y="427707"/>
                </a:lnTo>
                <a:lnTo>
                  <a:pt x="453366" y="436207"/>
                </a:lnTo>
                <a:lnTo>
                  <a:pt x="447014" y="442437"/>
                </a:lnTo>
                <a:lnTo>
                  <a:pt x="438284" y="442437"/>
                </a:lnTo>
                <a:lnTo>
                  <a:pt x="16039" y="442437"/>
                </a:lnTo>
                <a:lnTo>
                  <a:pt x="8143" y="442437"/>
                </a:lnTo>
                <a:lnTo>
                  <a:pt x="2120" y="437485"/>
                </a:lnTo>
                <a:lnTo>
                  <a:pt x="1100" y="430223"/>
                </a:lnTo>
                <a:lnTo>
                  <a:pt x="0" y="422452"/>
                </a:lnTo>
                <a:lnTo>
                  <a:pt x="20341" y="412949"/>
                </a:lnTo>
                <a:lnTo>
                  <a:pt x="24528" y="412995"/>
                </a:lnTo>
                <a:lnTo>
                  <a:pt x="29195" y="412995"/>
                </a:lnTo>
                <a:lnTo>
                  <a:pt x="29195" y="408644"/>
                </a:lnTo>
                <a:lnTo>
                  <a:pt x="29195" y="45023"/>
                </a:lnTo>
                <a:lnTo>
                  <a:pt x="31549" y="29799"/>
                </a:lnTo>
                <a:lnTo>
                  <a:pt x="61957" y="1184"/>
                </a:lnTo>
                <a:lnTo>
                  <a:pt x="68921" y="59"/>
                </a:lnTo>
                <a:lnTo>
                  <a:pt x="72407" y="59"/>
                </a:lnTo>
                <a:lnTo>
                  <a:pt x="121455" y="17"/>
                </a:lnTo>
                <a:lnTo>
                  <a:pt x="170498" y="0"/>
                </a:lnTo>
                <a:lnTo>
                  <a:pt x="219537" y="2"/>
                </a:lnTo>
                <a:lnTo>
                  <a:pt x="268575" y="23"/>
                </a:lnTo>
                <a:lnTo>
                  <a:pt x="308711" y="27363"/>
                </a:lnTo>
                <a:lnTo>
                  <a:pt x="311979" y="97374"/>
                </a:lnTo>
                <a:lnTo>
                  <a:pt x="311981" y="149230"/>
                </a:lnTo>
                <a:lnTo>
                  <a:pt x="311981" y="201086"/>
                </a:lnTo>
                <a:lnTo>
                  <a:pt x="311979" y="252943"/>
                </a:lnTo>
                <a:lnTo>
                  <a:pt x="311977" y="304801"/>
                </a:lnTo>
                <a:lnTo>
                  <a:pt x="311974" y="356658"/>
                </a:lnTo>
                <a:lnTo>
                  <a:pt x="311974" y="408515"/>
                </a:lnTo>
                <a:lnTo>
                  <a:pt x="311974" y="412737"/>
                </a:lnTo>
                <a:lnTo>
                  <a:pt x="396713" y="412737"/>
                </a:lnTo>
                <a:lnTo>
                  <a:pt x="396766" y="411723"/>
                </a:lnTo>
                <a:lnTo>
                  <a:pt x="396855" y="410645"/>
                </a:lnTo>
                <a:lnTo>
                  <a:pt x="396855" y="409566"/>
                </a:lnTo>
                <a:lnTo>
                  <a:pt x="396855" y="193353"/>
                </a:lnTo>
                <a:lnTo>
                  <a:pt x="396855" y="182955"/>
                </a:lnTo>
                <a:lnTo>
                  <a:pt x="391159" y="176982"/>
                </a:lnTo>
                <a:lnTo>
                  <a:pt x="381277" y="176964"/>
                </a:lnTo>
                <a:lnTo>
                  <a:pt x="374530" y="176976"/>
                </a:lnTo>
                <a:lnTo>
                  <a:pt x="367786" y="176994"/>
                </a:lnTo>
                <a:lnTo>
                  <a:pt x="361044" y="176987"/>
                </a:lnTo>
                <a:lnTo>
                  <a:pt x="339528" y="156611"/>
                </a:lnTo>
                <a:lnTo>
                  <a:pt x="344141" y="149753"/>
                </a:lnTo>
                <a:lnTo>
                  <a:pt x="350883" y="147965"/>
                </a:lnTo>
                <a:lnTo>
                  <a:pt x="352285" y="147596"/>
                </a:lnTo>
                <a:lnTo>
                  <a:pt x="353775" y="147541"/>
                </a:lnTo>
                <a:lnTo>
                  <a:pt x="355230" y="147541"/>
                </a:lnTo>
                <a:lnTo>
                  <a:pt x="361977" y="147520"/>
                </a:lnTo>
                <a:lnTo>
                  <a:pt x="368724" y="147511"/>
                </a:lnTo>
                <a:lnTo>
                  <a:pt x="375470" y="147513"/>
                </a:lnTo>
                <a:lnTo>
                  <a:pt x="382217" y="147523"/>
                </a:lnTo>
                <a:lnTo>
                  <a:pt x="421814" y="174627"/>
                </a:lnTo>
                <a:lnTo>
                  <a:pt x="425144" y="246435"/>
                </a:lnTo>
                <a:lnTo>
                  <a:pt x="425148" y="300566"/>
                </a:lnTo>
                <a:lnTo>
                  <a:pt x="425142" y="354694"/>
                </a:lnTo>
                <a:lnTo>
                  <a:pt x="425137" y="408819"/>
                </a:lnTo>
                <a:lnTo>
                  <a:pt x="425137" y="412995"/>
                </a:lnTo>
                <a:close/>
              </a:path>
            </a:pathLst>
          </a:custGeom>
          <a:ln w="3175">
            <a:solidFill>
              <a:srgbClr val="1D9ED2"/>
            </a:solidFill>
          </a:ln>
        </p:spPr>
        <p:txBody>
          <a:bodyPr wrap="square" lIns="0" tIns="0" rIns="0" bIns="0" rtlCol="0"/>
          <a:lstStyle/>
          <a:p/>
        </p:txBody>
      </p:sp>
      <p:sp>
        <p:nvSpPr>
          <p:cNvPr id="41" name="object 41"/>
          <p:cNvSpPr/>
          <p:nvPr/>
        </p:nvSpPr>
        <p:spPr>
          <a:xfrm>
            <a:off x="2368913" y="5016067"/>
            <a:ext cx="226695" cy="383540"/>
          </a:xfrm>
          <a:custGeom>
            <a:rect l="l" t="t" r="r" b="b"/>
            <a:pathLst>
              <a:path w="226694" h="383539">
                <a:moveTo>
                  <a:pt x="8" y="383301"/>
                </a:moveTo>
                <a:lnTo>
                  <a:pt x="226188" y="383301"/>
                </a:lnTo>
                <a:lnTo>
                  <a:pt x="226241" y="382121"/>
                </a:lnTo>
                <a:lnTo>
                  <a:pt x="226312" y="381134"/>
                </a:lnTo>
                <a:lnTo>
                  <a:pt x="226312" y="380139"/>
                </a:lnTo>
                <a:lnTo>
                  <a:pt x="226312" y="16204"/>
                </a:lnTo>
                <a:lnTo>
                  <a:pt x="226312" y="6028"/>
                </a:lnTo>
                <a:lnTo>
                  <a:pt x="220563" y="0"/>
                </a:lnTo>
                <a:lnTo>
                  <a:pt x="210858" y="0"/>
                </a:lnTo>
                <a:lnTo>
                  <a:pt x="161966" y="0"/>
                </a:lnTo>
                <a:lnTo>
                  <a:pt x="113070" y="2"/>
                </a:lnTo>
                <a:lnTo>
                  <a:pt x="64173" y="7"/>
                </a:lnTo>
                <a:lnTo>
                  <a:pt x="15276" y="18"/>
                </a:lnTo>
                <a:lnTo>
                  <a:pt x="13732" y="18"/>
                </a:lnTo>
                <a:lnTo>
                  <a:pt x="12127" y="92"/>
                </a:lnTo>
                <a:lnTo>
                  <a:pt x="10636" y="497"/>
                </a:lnTo>
                <a:lnTo>
                  <a:pt x="3690" y="2341"/>
                </a:lnTo>
                <a:lnTo>
                  <a:pt x="0" y="8019"/>
                </a:lnTo>
                <a:lnTo>
                  <a:pt x="0" y="16665"/>
                </a:lnTo>
                <a:lnTo>
                  <a:pt x="0" y="383301"/>
                </a:lnTo>
                <a:close/>
              </a:path>
            </a:pathLst>
          </a:custGeom>
          <a:ln w="3175">
            <a:solidFill>
              <a:srgbClr val="1D9ED2"/>
            </a:solidFill>
          </a:ln>
        </p:spPr>
        <p:txBody>
          <a:bodyPr wrap="square" lIns="0" tIns="0" rIns="0" bIns="0" rtlCol="0"/>
          <a:lstStyle/>
          <a:p/>
        </p:txBody>
      </p:sp>
      <p:sp>
        <p:nvSpPr>
          <p:cNvPr id="42" name="object 42"/>
          <p:cNvSpPr/>
          <p:nvPr/>
        </p:nvSpPr>
        <p:spPr>
          <a:xfrm>
            <a:off x="2424076" y="5134064"/>
            <a:ext cx="114935" cy="29845"/>
          </a:xfrm>
          <a:custGeom>
            <a:rect l="l" t="t" r="r" b="b"/>
            <a:pathLst>
              <a:path w="114935" h="29845">
                <a:moveTo>
                  <a:pt x="57850" y="29466"/>
                </a:moveTo>
                <a:lnTo>
                  <a:pt x="47370" y="29476"/>
                </a:lnTo>
                <a:lnTo>
                  <a:pt x="36891" y="29491"/>
                </a:lnTo>
                <a:lnTo>
                  <a:pt x="26412" y="29489"/>
                </a:lnTo>
                <a:lnTo>
                  <a:pt x="15933" y="29447"/>
                </a:lnTo>
                <a:lnTo>
                  <a:pt x="6467" y="29392"/>
                </a:lnTo>
                <a:lnTo>
                  <a:pt x="0" y="21207"/>
                </a:lnTo>
                <a:lnTo>
                  <a:pt x="1738" y="11694"/>
                </a:lnTo>
                <a:lnTo>
                  <a:pt x="2927" y="5150"/>
                </a:lnTo>
                <a:lnTo>
                  <a:pt x="8472" y="80"/>
                </a:lnTo>
                <a:lnTo>
                  <a:pt x="15001" y="62"/>
                </a:lnTo>
                <a:lnTo>
                  <a:pt x="36471" y="18"/>
                </a:lnTo>
                <a:lnTo>
                  <a:pt x="57941" y="0"/>
                </a:lnTo>
                <a:lnTo>
                  <a:pt x="79413" y="12"/>
                </a:lnTo>
                <a:lnTo>
                  <a:pt x="100888" y="62"/>
                </a:lnTo>
                <a:lnTo>
                  <a:pt x="108589" y="99"/>
                </a:lnTo>
                <a:lnTo>
                  <a:pt x="114462" y="6643"/>
                </a:lnTo>
                <a:lnTo>
                  <a:pt x="114462" y="14681"/>
                </a:lnTo>
                <a:lnTo>
                  <a:pt x="114604" y="22700"/>
                </a:lnTo>
                <a:lnTo>
                  <a:pt x="108447" y="29300"/>
                </a:lnTo>
                <a:lnTo>
                  <a:pt x="100729" y="29429"/>
                </a:lnTo>
                <a:lnTo>
                  <a:pt x="100480" y="29429"/>
                </a:lnTo>
                <a:lnTo>
                  <a:pt x="89727" y="29481"/>
                </a:lnTo>
                <a:lnTo>
                  <a:pt x="79101" y="29489"/>
                </a:lnTo>
                <a:lnTo>
                  <a:pt x="68476" y="29476"/>
                </a:lnTo>
                <a:lnTo>
                  <a:pt x="57850" y="29466"/>
                </a:lnTo>
                <a:close/>
              </a:path>
            </a:pathLst>
          </a:custGeom>
          <a:ln w="3175">
            <a:solidFill>
              <a:srgbClr val="1D9ED2"/>
            </a:solidFill>
          </a:ln>
        </p:spPr>
        <p:txBody>
          <a:bodyPr wrap="square" lIns="0" tIns="0" rIns="0" bIns="0" rtlCol="0"/>
          <a:lstStyle/>
          <a:p/>
        </p:txBody>
      </p:sp>
      <p:sp>
        <p:nvSpPr>
          <p:cNvPr id="43" name="object 43"/>
          <p:cNvSpPr/>
          <p:nvPr/>
        </p:nvSpPr>
        <p:spPr>
          <a:xfrm>
            <a:off x="2425358" y="5281519"/>
            <a:ext cx="113664" cy="29845"/>
          </a:xfrm>
          <a:custGeom>
            <a:rect l="l" t="t" r="r" b="b"/>
            <a:pathLst>
              <a:path w="113663" h="29845">
                <a:moveTo>
                  <a:pt x="56478" y="48"/>
                </a:moveTo>
                <a:lnTo>
                  <a:pt x="67244" y="28"/>
                </a:lnTo>
                <a:lnTo>
                  <a:pt x="78016" y="0"/>
                </a:lnTo>
                <a:lnTo>
                  <a:pt x="88792" y="9"/>
                </a:lnTo>
                <a:lnTo>
                  <a:pt x="99570" y="103"/>
                </a:lnTo>
                <a:lnTo>
                  <a:pt x="106466" y="2106"/>
                </a:lnTo>
                <a:lnTo>
                  <a:pt x="111260" y="7094"/>
                </a:lnTo>
                <a:lnTo>
                  <a:pt x="113271" y="13850"/>
                </a:lnTo>
                <a:lnTo>
                  <a:pt x="111813" y="21156"/>
                </a:lnTo>
                <a:lnTo>
                  <a:pt x="109063" y="26899"/>
                </a:lnTo>
                <a:lnTo>
                  <a:pt x="104378" y="29498"/>
                </a:lnTo>
                <a:lnTo>
                  <a:pt x="98239" y="29489"/>
                </a:lnTo>
                <a:lnTo>
                  <a:pt x="77496" y="29476"/>
                </a:lnTo>
                <a:lnTo>
                  <a:pt x="56757" y="29474"/>
                </a:lnTo>
                <a:lnTo>
                  <a:pt x="36022" y="29477"/>
                </a:lnTo>
                <a:lnTo>
                  <a:pt x="15288" y="29480"/>
                </a:lnTo>
                <a:lnTo>
                  <a:pt x="14109" y="29470"/>
                </a:lnTo>
                <a:lnTo>
                  <a:pt x="6380" y="29356"/>
                </a:lnTo>
                <a:lnTo>
                  <a:pt x="154" y="22847"/>
                </a:lnTo>
                <a:lnTo>
                  <a:pt x="92" y="14814"/>
                </a:lnTo>
                <a:lnTo>
                  <a:pt x="0" y="6773"/>
                </a:lnTo>
                <a:lnTo>
                  <a:pt x="6199" y="173"/>
                </a:lnTo>
                <a:lnTo>
                  <a:pt x="13938" y="77"/>
                </a:lnTo>
                <a:lnTo>
                  <a:pt x="24592" y="19"/>
                </a:lnTo>
                <a:lnTo>
                  <a:pt x="35218" y="13"/>
                </a:lnTo>
                <a:lnTo>
                  <a:pt x="45844" y="31"/>
                </a:lnTo>
                <a:lnTo>
                  <a:pt x="56469" y="48"/>
                </a:lnTo>
                <a:close/>
              </a:path>
            </a:pathLst>
          </a:custGeom>
          <a:ln w="3175">
            <a:solidFill>
              <a:srgbClr val="1D9ED2"/>
            </a:solidFill>
          </a:ln>
        </p:spPr>
        <p:txBody>
          <a:bodyPr wrap="square" lIns="0" tIns="0" rIns="0" bIns="0" rtlCol="0"/>
          <a:lstStyle/>
          <a:p/>
        </p:txBody>
      </p:sp>
      <p:sp>
        <p:nvSpPr>
          <p:cNvPr id="44" name="object 44"/>
          <p:cNvSpPr/>
          <p:nvPr/>
        </p:nvSpPr>
        <p:spPr>
          <a:xfrm>
            <a:off x="2425538" y="5207683"/>
            <a:ext cx="113664" cy="29845"/>
          </a:xfrm>
          <a:custGeom>
            <a:rect l="l" t="t" r="r" b="b"/>
            <a:pathLst>
              <a:path w="113663" h="29845">
                <a:moveTo>
                  <a:pt x="56432" y="29551"/>
                </a:moveTo>
                <a:lnTo>
                  <a:pt x="45953" y="29564"/>
                </a:lnTo>
                <a:lnTo>
                  <a:pt x="35473" y="29581"/>
                </a:lnTo>
                <a:lnTo>
                  <a:pt x="24994" y="29574"/>
                </a:lnTo>
                <a:lnTo>
                  <a:pt x="14515" y="29514"/>
                </a:lnTo>
                <a:lnTo>
                  <a:pt x="7438" y="27732"/>
                </a:lnTo>
                <a:lnTo>
                  <a:pt x="2384" y="23166"/>
                </a:lnTo>
                <a:lnTo>
                  <a:pt x="0" y="16778"/>
                </a:lnTo>
                <a:lnTo>
                  <a:pt x="933" y="9530"/>
                </a:lnTo>
                <a:lnTo>
                  <a:pt x="3257" y="3428"/>
                </a:lnTo>
                <a:lnTo>
                  <a:pt x="7843" y="110"/>
                </a:lnTo>
                <a:lnTo>
                  <a:pt x="14080" y="92"/>
                </a:lnTo>
                <a:lnTo>
                  <a:pt x="35259" y="27"/>
                </a:lnTo>
                <a:lnTo>
                  <a:pt x="56437" y="0"/>
                </a:lnTo>
                <a:lnTo>
                  <a:pt x="77614" y="14"/>
                </a:lnTo>
                <a:lnTo>
                  <a:pt x="98787" y="73"/>
                </a:lnTo>
                <a:lnTo>
                  <a:pt x="107091" y="110"/>
                </a:lnTo>
                <a:lnTo>
                  <a:pt x="113088" y="6691"/>
                </a:lnTo>
                <a:lnTo>
                  <a:pt x="112999" y="15061"/>
                </a:lnTo>
                <a:lnTo>
                  <a:pt x="77538" y="29565"/>
                </a:lnTo>
                <a:lnTo>
                  <a:pt x="66986" y="29545"/>
                </a:lnTo>
                <a:lnTo>
                  <a:pt x="56432" y="29533"/>
                </a:lnTo>
                <a:close/>
              </a:path>
            </a:pathLst>
          </a:custGeom>
          <a:ln w="3175">
            <a:solidFill>
              <a:srgbClr val="1D9ED2"/>
            </a:solidFill>
          </a:ln>
        </p:spPr>
        <p:txBody>
          <a:bodyPr wrap="square" lIns="0" tIns="0" rIns="0" bIns="0" rtlCol="0"/>
          <a:lstStyle/>
          <a:p/>
        </p:txBody>
      </p:sp>
      <p:sp>
        <p:nvSpPr>
          <p:cNvPr id="45" name="object 45"/>
          <p:cNvSpPr/>
          <p:nvPr/>
        </p:nvSpPr>
        <p:spPr>
          <a:xfrm>
            <a:off x="1286002" y="4616196"/>
            <a:ext cx="897255" cy="631190"/>
          </a:xfrm>
          <a:custGeom>
            <a:rect l="l" t="t" r="r" b="b"/>
            <a:pathLst>
              <a:path w="897255" h="631189">
                <a:moveTo>
                  <a:pt x="820800" y="554735"/>
                </a:moveTo>
                <a:lnTo>
                  <a:pt x="820800" y="630935"/>
                </a:lnTo>
                <a:lnTo>
                  <a:pt x="884300" y="599185"/>
                </a:lnTo>
                <a:lnTo>
                  <a:pt x="833500" y="599185"/>
                </a:lnTo>
                <a:lnTo>
                  <a:pt x="833500" y="586485"/>
                </a:lnTo>
                <a:lnTo>
                  <a:pt x="884300" y="586485"/>
                </a:lnTo>
                <a:lnTo>
                  <a:pt x="820800" y="554735"/>
                </a:lnTo>
                <a:close/>
              </a:path>
              <a:path w="897255" h="631189">
                <a:moveTo>
                  <a:pt x="12700" y="0"/>
                </a:moveTo>
                <a:lnTo>
                  <a:pt x="0" y="0"/>
                </a:lnTo>
                <a:lnTo>
                  <a:pt x="0" y="599185"/>
                </a:lnTo>
                <a:lnTo>
                  <a:pt x="820800" y="599185"/>
                </a:lnTo>
                <a:lnTo>
                  <a:pt x="820800" y="592835"/>
                </a:lnTo>
                <a:lnTo>
                  <a:pt x="12700" y="592835"/>
                </a:lnTo>
                <a:lnTo>
                  <a:pt x="6350" y="586485"/>
                </a:lnTo>
                <a:lnTo>
                  <a:pt x="12700" y="586485"/>
                </a:lnTo>
                <a:lnTo>
                  <a:pt x="12700" y="0"/>
                </a:lnTo>
                <a:close/>
              </a:path>
              <a:path w="897255" h="631189">
                <a:moveTo>
                  <a:pt x="884300" y="586485"/>
                </a:moveTo>
                <a:lnTo>
                  <a:pt x="833500" y="586485"/>
                </a:lnTo>
                <a:lnTo>
                  <a:pt x="833500" y="599185"/>
                </a:lnTo>
                <a:lnTo>
                  <a:pt x="884300" y="599185"/>
                </a:lnTo>
                <a:lnTo>
                  <a:pt x="897000" y="592835"/>
                </a:lnTo>
                <a:lnTo>
                  <a:pt x="884300" y="586485"/>
                </a:lnTo>
                <a:close/>
              </a:path>
              <a:path w="897255" h="631189">
                <a:moveTo>
                  <a:pt x="12700" y="586485"/>
                </a:moveTo>
                <a:lnTo>
                  <a:pt x="6350" y="586485"/>
                </a:lnTo>
                <a:lnTo>
                  <a:pt x="12700" y="592835"/>
                </a:lnTo>
                <a:lnTo>
                  <a:pt x="12700" y="586485"/>
                </a:lnTo>
                <a:close/>
              </a:path>
              <a:path w="897255" h="631189">
                <a:moveTo>
                  <a:pt x="820800" y="586485"/>
                </a:moveTo>
                <a:lnTo>
                  <a:pt x="12700" y="586485"/>
                </a:lnTo>
                <a:lnTo>
                  <a:pt x="12700" y="592835"/>
                </a:lnTo>
                <a:lnTo>
                  <a:pt x="820800" y="592835"/>
                </a:lnTo>
                <a:lnTo>
                  <a:pt x="820800" y="586485"/>
                </a:lnTo>
                <a:close/>
              </a:path>
            </a:pathLst>
          </a:custGeom>
          <a:solidFill>
            <a:srgbClr val="1D9ED2"/>
          </a:solidFill>
        </p:spPr>
        <p:txBody>
          <a:bodyPr wrap="square" lIns="0" tIns="0" rIns="0" bIns="0" rtlCol="0"/>
          <a:lstStyle/>
          <a:p/>
        </p:txBody>
      </p:sp>
      <p:sp>
        <p:nvSpPr>
          <p:cNvPr id="46" name="object 46"/>
          <p:cNvSpPr/>
          <p:nvPr/>
        </p:nvSpPr>
        <p:spPr>
          <a:xfrm>
            <a:off x="2871216" y="4616196"/>
            <a:ext cx="937260" cy="631190"/>
          </a:xfrm>
          <a:custGeom>
            <a:rect l="l" t="t" r="r" b="b"/>
            <a:pathLst>
              <a:path w="937260" h="631189">
                <a:moveTo>
                  <a:pt x="76200" y="554735"/>
                </a:moveTo>
                <a:lnTo>
                  <a:pt x="0" y="592835"/>
                </a:lnTo>
                <a:lnTo>
                  <a:pt x="76200" y="630935"/>
                </a:lnTo>
                <a:lnTo>
                  <a:pt x="76200" y="599185"/>
                </a:lnTo>
                <a:lnTo>
                  <a:pt x="63500" y="599185"/>
                </a:lnTo>
                <a:lnTo>
                  <a:pt x="63500" y="586485"/>
                </a:lnTo>
                <a:lnTo>
                  <a:pt x="76200" y="586485"/>
                </a:lnTo>
                <a:lnTo>
                  <a:pt x="76200" y="554735"/>
                </a:lnTo>
                <a:close/>
              </a:path>
              <a:path w="937260" h="631189">
                <a:moveTo>
                  <a:pt x="76200" y="586485"/>
                </a:moveTo>
                <a:lnTo>
                  <a:pt x="63500" y="586485"/>
                </a:lnTo>
                <a:lnTo>
                  <a:pt x="63500" y="599185"/>
                </a:lnTo>
                <a:lnTo>
                  <a:pt x="76200" y="599185"/>
                </a:lnTo>
                <a:lnTo>
                  <a:pt x="76200" y="586485"/>
                </a:lnTo>
                <a:close/>
              </a:path>
              <a:path w="937260" h="631189">
                <a:moveTo>
                  <a:pt x="924179" y="586485"/>
                </a:moveTo>
                <a:lnTo>
                  <a:pt x="76200" y="586485"/>
                </a:lnTo>
                <a:lnTo>
                  <a:pt x="76200" y="599185"/>
                </a:lnTo>
                <a:lnTo>
                  <a:pt x="936879" y="599185"/>
                </a:lnTo>
                <a:lnTo>
                  <a:pt x="936879" y="592835"/>
                </a:lnTo>
                <a:lnTo>
                  <a:pt x="924179" y="592835"/>
                </a:lnTo>
                <a:lnTo>
                  <a:pt x="924179" y="586485"/>
                </a:lnTo>
                <a:close/>
              </a:path>
              <a:path w="937260" h="631189">
                <a:moveTo>
                  <a:pt x="936879" y="0"/>
                </a:moveTo>
                <a:lnTo>
                  <a:pt x="924179" y="0"/>
                </a:lnTo>
                <a:lnTo>
                  <a:pt x="924179" y="592835"/>
                </a:lnTo>
                <a:lnTo>
                  <a:pt x="930529" y="586485"/>
                </a:lnTo>
                <a:lnTo>
                  <a:pt x="936879" y="586485"/>
                </a:lnTo>
                <a:lnTo>
                  <a:pt x="936879" y="0"/>
                </a:lnTo>
                <a:close/>
              </a:path>
              <a:path w="937260" h="631189">
                <a:moveTo>
                  <a:pt x="936879" y="586485"/>
                </a:moveTo>
                <a:lnTo>
                  <a:pt x="930529" y="586485"/>
                </a:lnTo>
                <a:lnTo>
                  <a:pt x="924179" y="592835"/>
                </a:lnTo>
                <a:lnTo>
                  <a:pt x="936879" y="592835"/>
                </a:lnTo>
                <a:lnTo>
                  <a:pt x="936879" y="586485"/>
                </a:lnTo>
                <a:close/>
              </a:path>
            </a:pathLst>
          </a:custGeom>
          <a:solidFill>
            <a:srgbClr val="1D9ED2"/>
          </a:solidFill>
        </p:spPr>
        <p:txBody>
          <a:bodyPr wrap="square" lIns="0" tIns="0" rIns="0" bIns="0" rtlCol="0"/>
          <a:lstStyle/>
          <a:p/>
        </p:txBody>
      </p:sp>
      <p:sp>
        <p:nvSpPr>
          <p:cNvPr id="47" name="object 47"/>
          <p:cNvSpPr/>
          <p:nvPr/>
        </p:nvSpPr>
        <p:spPr>
          <a:xfrm>
            <a:off x="1869948" y="5718047"/>
            <a:ext cx="1353820" cy="391795"/>
          </a:xfrm>
          <a:custGeom>
            <a:rect l="l" t="t" r="r" b="b"/>
            <a:pathLst>
              <a:path w="1353820" h="391795">
                <a:moveTo>
                  <a:pt x="1288033" y="0"/>
                </a:moveTo>
                <a:lnTo>
                  <a:pt x="65277" y="0"/>
                </a:lnTo>
                <a:lnTo>
                  <a:pt x="39862" y="5129"/>
                </a:lnTo>
                <a:lnTo>
                  <a:pt x="19113" y="19118"/>
                </a:lnTo>
                <a:lnTo>
                  <a:pt x="5127" y="39867"/>
                </a:lnTo>
                <a:lnTo>
                  <a:pt x="0" y="65277"/>
                </a:lnTo>
                <a:lnTo>
                  <a:pt x="0" y="326389"/>
                </a:lnTo>
                <a:lnTo>
                  <a:pt x="5127" y="351800"/>
                </a:lnTo>
                <a:lnTo>
                  <a:pt x="19113" y="372549"/>
                </a:lnTo>
                <a:lnTo>
                  <a:pt x="39862" y="386538"/>
                </a:lnTo>
                <a:lnTo>
                  <a:pt x="65277" y="391667"/>
                </a:lnTo>
                <a:lnTo>
                  <a:pt x="1288033" y="391667"/>
                </a:lnTo>
                <a:lnTo>
                  <a:pt x="1313449" y="386538"/>
                </a:lnTo>
                <a:lnTo>
                  <a:pt x="1334198" y="372549"/>
                </a:lnTo>
                <a:lnTo>
                  <a:pt x="1348184" y="351800"/>
                </a:lnTo>
                <a:lnTo>
                  <a:pt x="1353312" y="326389"/>
                </a:lnTo>
                <a:lnTo>
                  <a:pt x="1353312" y="65277"/>
                </a:lnTo>
                <a:lnTo>
                  <a:pt x="1348184" y="39867"/>
                </a:lnTo>
                <a:lnTo>
                  <a:pt x="1334198" y="19118"/>
                </a:lnTo>
                <a:lnTo>
                  <a:pt x="1313449" y="5129"/>
                </a:lnTo>
                <a:lnTo>
                  <a:pt x="1288033" y="0"/>
                </a:lnTo>
                <a:close/>
              </a:path>
            </a:pathLst>
          </a:custGeom>
          <a:solidFill>
            <a:srgbClr val="4EB9DC"/>
          </a:solidFill>
        </p:spPr>
        <p:txBody>
          <a:bodyPr wrap="square" lIns="0" tIns="0" rIns="0" bIns="0" rtlCol="0"/>
          <a:lstStyle/>
          <a:p/>
        </p:txBody>
      </p:sp>
      <p:sp>
        <p:nvSpPr>
          <p:cNvPr id="48" name="object 48"/>
          <p:cNvSpPr txBox="1"/>
          <p:nvPr/>
        </p:nvSpPr>
        <p:spPr>
          <a:xfrm>
            <a:off x="2040635" y="5822086"/>
            <a:ext cx="1024890" cy="177800"/>
          </a:xfrm>
          <a:prstGeom prst="rect">
            <a:avLst/>
          </a:prstGeom>
        </p:spPr>
        <p:txBody>
          <a:bodyPr vert="horz" wrap="square" lIns="0" tIns="12065" rIns="0" bIns="0" rtlCol="0">
            <a:spAutoFit/>
          </a:bodyPr>
          <a:lstStyle/>
          <a:p>
            <a:pPr>
              <a:lnSpc>
                <a:spcPct val="100000"/>
              </a:lnSpc>
              <a:spcBef>
                <a:spcPts val="95"/>
              </a:spcBef>
            </a:pPr>
            <a:r>
              <a:rPr sz="1000" b="1" spc="-10">
                <a:solidFill>
                  <a:srgbClr val="FFFFFF"/>
                </a:solidFill>
                <a:latin typeface="微软雅黑"/>
                <a:cs typeface="微软雅黑"/>
              </a:rPr>
              <a:t>数据交付服务机构</a:t>
            </a:r>
            <a:endParaRPr sz="1000">
              <a:latin typeface="微软雅黑"/>
              <a:cs typeface="微软雅黑"/>
            </a:endParaRPr>
          </a:p>
        </p:txBody>
      </p:sp>
      <p:sp>
        <p:nvSpPr>
          <p:cNvPr id="49" name="object 49"/>
          <p:cNvSpPr txBox="1"/>
          <p:nvPr/>
        </p:nvSpPr>
        <p:spPr>
          <a:xfrm>
            <a:off x="1223772" y="5237226"/>
            <a:ext cx="772160" cy="177800"/>
          </a:xfrm>
          <a:prstGeom prst="rect">
            <a:avLst/>
          </a:prstGeom>
        </p:spPr>
        <p:txBody>
          <a:bodyPr vert="horz" wrap="square" lIns="0" tIns="12065" rIns="0" bIns="0" rtlCol="0">
            <a:spAutoFit/>
          </a:bodyPr>
          <a:lstStyle/>
          <a:p>
            <a:pPr>
              <a:lnSpc>
                <a:spcPct val="100000"/>
              </a:lnSpc>
              <a:spcBef>
                <a:spcPts val="95"/>
              </a:spcBef>
            </a:pPr>
            <a:r>
              <a:rPr sz="1000" spc="-5">
                <a:solidFill>
                  <a:srgbClr val="585858"/>
                </a:solidFill>
                <a:latin typeface="微软雅黑"/>
                <a:cs typeface="微软雅黑"/>
              </a:rPr>
              <a:t>数据流通技术</a:t>
            </a:r>
            <a:endParaRPr sz="1000">
              <a:latin typeface="微软雅黑"/>
              <a:cs typeface="微软雅黑"/>
            </a:endParaRPr>
          </a:p>
        </p:txBody>
      </p:sp>
      <p:sp>
        <p:nvSpPr>
          <p:cNvPr id="50" name="object 50"/>
          <p:cNvSpPr txBox="1"/>
          <p:nvPr/>
        </p:nvSpPr>
        <p:spPr>
          <a:xfrm>
            <a:off x="3333877" y="5239258"/>
            <a:ext cx="481330" cy="177800"/>
          </a:xfrm>
          <a:prstGeom prst="rect">
            <a:avLst/>
          </a:prstGeom>
        </p:spPr>
        <p:txBody>
          <a:bodyPr vert="horz" wrap="square" lIns="0" tIns="12065" rIns="0" bIns="0" rtlCol="0">
            <a:spAutoFit/>
          </a:bodyPr>
          <a:lstStyle/>
          <a:p>
            <a:pPr>
              <a:lnSpc>
                <a:spcPct val="100000"/>
              </a:lnSpc>
              <a:spcBef>
                <a:spcPts val="95"/>
              </a:spcBef>
            </a:pPr>
            <a:r>
              <a:rPr sz="1000" spc="-5">
                <a:solidFill>
                  <a:srgbClr val="585858"/>
                </a:solidFill>
                <a:latin typeface="Verdana"/>
                <a:cs typeface="Verdana"/>
              </a:rPr>
              <a:t>AP</a:t>
            </a:r>
            <a:r>
              <a:rPr sz="1000" spc="-15">
                <a:solidFill>
                  <a:srgbClr val="585858"/>
                </a:solidFill>
                <a:latin typeface="Verdana"/>
                <a:cs typeface="Verdana"/>
              </a:rPr>
              <a:t>I</a:t>
            </a:r>
            <a:r>
              <a:rPr sz="1000" spc="-5">
                <a:solidFill>
                  <a:srgbClr val="585858"/>
                </a:solidFill>
                <a:latin typeface="微软雅黑"/>
                <a:cs typeface="微软雅黑"/>
              </a:rPr>
              <a:t>接口</a:t>
            </a:r>
            <a:endParaRPr sz="1000">
              <a:latin typeface="微软雅黑"/>
              <a:cs typeface="微软雅黑"/>
            </a:endParaRPr>
          </a:p>
        </p:txBody>
      </p:sp>
      <p:sp>
        <p:nvSpPr>
          <p:cNvPr id="51" name="object 51"/>
          <p:cNvSpPr/>
          <p:nvPr/>
        </p:nvSpPr>
        <p:spPr>
          <a:xfrm>
            <a:off x="274320" y="2476500"/>
            <a:ext cx="4448810" cy="3914140"/>
          </a:xfrm>
          <a:custGeom>
            <a:rect l="l" t="t" r="r" b="b"/>
            <a:pathLst>
              <a:path w="4448810" h="3914140">
                <a:moveTo>
                  <a:pt x="0" y="3913631"/>
                </a:moveTo>
                <a:lnTo>
                  <a:pt x="4448556" y="3913631"/>
                </a:lnTo>
                <a:lnTo>
                  <a:pt x="4448556" y="0"/>
                </a:lnTo>
                <a:lnTo>
                  <a:pt x="0" y="0"/>
                </a:lnTo>
                <a:lnTo>
                  <a:pt x="0" y="3913631"/>
                </a:lnTo>
                <a:close/>
              </a:path>
            </a:pathLst>
          </a:custGeom>
          <a:ln w="12700">
            <a:solidFill>
              <a:srgbClr val="1B9ED2"/>
            </a:solidFill>
          </a:ln>
        </p:spPr>
        <p:txBody>
          <a:bodyPr wrap="square" lIns="0" tIns="0" rIns="0" bIns="0" rtlCol="0"/>
          <a:lstStyle/>
          <a:p/>
        </p:txBody>
      </p:sp>
      <p:sp>
        <p:nvSpPr>
          <p:cNvPr id="52" name="object 52"/>
          <p:cNvSpPr/>
          <p:nvPr/>
        </p:nvSpPr>
        <p:spPr>
          <a:xfrm>
            <a:off x="274320" y="2476500"/>
            <a:ext cx="4448810" cy="502920"/>
          </a:xfrm>
          <a:custGeom>
            <a:rect l="l" t="t" r="r" b="b"/>
            <a:pathLst>
              <a:path w="4448810" h="502919">
                <a:moveTo>
                  <a:pt x="0" y="502920"/>
                </a:moveTo>
                <a:lnTo>
                  <a:pt x="4448556" y="502920"/>
                </a:lnTo>
                <a:lnTo>
                  <a:pt x="4448556" y="0"/>
                </a:lnTo>
                <a:lnTo>
                  <a:pt x="0" y="0"/>
                </a:lnTo>
                <a:lnTo>
                  <a:pt x="0" y="502920"/>
                </a:lnTo>
                <a:close/>
              </a:path>
            </a:pathLst>
          </a:custGeom>
          <a:solidFill>
            <a:srgbClr val="1D9ED2"/>
          </a:solidFill>
        </p:spPr>
        <p:txBody>
          <a:bodyPr wrap="square" lIns="0" tIns="0" rIns="0" bIns="0" rtlCol="0"/>
          <a:lstStyle/>
          <a:p/>
        </p:txBody>
      </p:sp>
      <p:sp>
        <p:nvSpPr>
          <p:cNvPr id="53" name="object 53"/>
          <p:cNvSpPr txBox="1"/>
          <p:nvPr/>
        </p:nvSpPr>
        <p:spPr>
          <a:xfrm>
            <a:off x="1520316" y="2526538"/>
            <a:ext cx="622300" cy="391795"/>
          </a:xfrm>
          <a:prstGeom prst="rect">
            <a:avLst/>
          </a:prstGeom>
        </p:spPr>
        <p:txBody>
          <a:bodyPr vert="horz" wrap="square" lIns="0" tIns="12700" rIns="0" bIns="0" rtlCol="0">
            <a:spAutoFit/>
          </a:bodyPr>
          <a:lstStyle/>
          <a:p>
            <a:pPr>
              <a:lnSpc>
                <a:spcPct val="100000"/>
              </a:lnSpc>
              <a:spcBef>
                <a:spcPts val="100"/>
              </a:spcBef>
            </a:pPr>
            <a:r>
              <a:rPr sz="1200" b="1">
                <a:solidFill>
                  <a:srgbClr val="FFFFFF"/>
                </a:solidFill>
                <a:latin typeface="微软雅黑"/>
                <a:cs typeface="微软雅黑"/>
              </a:rPr>
              <a:t>合约签订</a:t>
            </a:r>
            <a:endParaRPr sz="1200">
              <a:latin typeface="微软雅黑"/>
              <a:cs typeface="微软雅黑"/>
            </a:endParaRPr>
          </a:p>
          <a:p>
            <a:pPr>
              <a:lnSpc>
                <a:spcPct val="100000"/>
              </a:lnSpc>
            </a:pPr>
            <a:r>
              <a:rPr sz="1200" b="1" spc="-5">
                <a:solidFill>
                  <a:srgbClr val="FFFFFF"/>
                </a:solidFill>
                <a:latin typeface="微软雅黑"/>
                <a:cs typeface="微软雅黑"/>
              </a:rPr>
              <a:t>清算结算</a:t>
            </a:r>
            <a:endParaRPr sz="1200">
              <a:latin typeface="微软雅黑"/>
              <a:cs typeface="微软雅黑"/>
            </a:endParaRPr>
          </a:p>
        </p:txBody>
      </p:sp>
      <p:sp>
        <p:nvSpPr>
          <p:cNvPr id="54" name="object 54"/>
          <p:cNvSpPr txBox="1"/>
          <p:nvPr/>
        </p:nvSpPr>
        <p:spPr>
          <a:xfrm>
            <a:off x="2866389" y="2526538"/>
            <a:ext cx="622300" cy="391795"/>
          </a:xfrm>
          <a:prstGeom prst="rect">
            <a:avLst/>
          </a:prstGeom>
        </p:spPr>
        <p:txBody>
          <a:bodyPr vert="horz" wrap="square" lIns="0" tIns="12700" rIns="0" bIns="0" rtlCol="0">
            <a:spAutoFit/>
          </a:bodyPr>
          <a:lstStyle/>
          <a:p>
            <a:pPr>
              <a:lnSpc>
                <a:spcPct val="100000"/>
              </a:lnSpc>
              <a:spcBef>
                <a:spcPts val="100"/>
              </a:spcBef>
            </a:pPr>
            <a:r>
              <a:rPr sz="1200" b="1">
                <a:solidFill>
                  <a:srgbClr val="FFFFFF"/>
                </a:solidFill>
                <a:latin typeface="微软雅黑"/>
                <a:cs typeface="微软雅黑"/>
              </a:rPr>
              <a:t>交付服务</a:t>
            </a:r>
            <a:endParaRPr sz="1200">
              <a:latin typeface="微软雅黑"/>
              <a:cs typeface="微软雅黑"/>
            </a:endParaRPr>
          </a:p>
          <a:p>
            <a:pPr>
              <a:lnSpc>
                <a:spcPct val="100000"/>
              </a:lnSpc>
            </a:pPr>
            <a:r>
              <a:rPr sz="1200" b="1" spc="-5">
                <a:solidFill>
                  <a:srgbClr val="FFFFFF"/>
                </a:solidFill>
                <a:latin typeface="微软雅黑"/>
                <a:cs typeface="微软雅黑"/>
              </a:rPr>
              <a:t>数据挂牌</a:t>
            </a:r>
            <a:endParaRPr sz="1200">
              <a:latin typeface="微软雅黑"/>
              <a:cs typeface="微软雅黑"/>
            </a:endParaRPr>
          </a:p>
        </p:txBody>
      </p:sp>
      <p:sp>
        <p:nvSpPr>
          <p:cNvPr id="55" name="object 55"/>
          <p:cNvSpPr/>
          <p:nvPr/>
        </p:nvSpPr>
        <p:spPr>
          <a:xfrm>
            <a:off x="10073640" y="2913888"/>
            <a:ext cx="1712976" cy="582168"/>
          </a:xfrm>
          <a:prstGeom prst="rect">
            <a:avLst/>
          </a:prstGeom>
          <a:blipFill>
            <a:blip r:embed="rId5"/>
            <a:stretch>
              <a:fillRect/>
            </a:stretch>
          </a:blipFill>
        </p:spPr>
        <p:txBody>
          <a:bodyPr wrap="square" lIns="0" tIns="0" rIns="0" bIns="0" rtlCol="0"/>
          <a:lstStyle/>
          <a:p/>
        </p:txBody>
      </p:sp>
      <p:sp>
        <p:nvSpPr>
          <p:cNvPr id="56" name="object 56"/>
          <p:cNvSpPr/>
          <p:nvPr/>
        </p:nvSpPr>
        <p:spPr>
          <a:xfrm>
            <a:off x="10104119" y="5343144"/>
            <a:ext cx="1712976" cy="365759"/>
          </a:xfrm>
          <a:prstGeom prst="rect">
            <a:avLst/>
          </a:prstGeom>
          <a:blipFill>
            <a:blip r:embed="rId6"/>
            <a:stretch>
              <a:fillRect/>
            </a:stretch>
          </a:blipFill>
        </p:spPr>
        <p:txBody>
          <a:bodyPr wrap="square" lIns="0" tIns="0" rIns="0" bIns="0" rtlCol="0"/>
          <a:lstStyle/>
          <a:p/>
        </p:txBody>
      </p:sp>
      <p:sp>
        <p:nvSpPr>
          <p:cNvPr id="57" name="object 57"/>
          <p:cNvSpPr txBox="1"/>
          <p:nvPr/>
        </p:nvSpPr>
        <p:spPr>
          <a:xfrm>
            <a:off x="10648568" y="4314190"/>
            <a:ext cx="635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1D9ED2"/>
                </a:solidFill>
                <a:latin typeface="微软雅黑"/>
                <a:cs typeface="微软雅黑"/>
              </a:rPr>
              <a:t>典型案例</a:t>
            </a:r>
            <a:endParaRPr sz="1200">
              <a:latin typeface="微软雅黑"/>
              <a:cs typeface="微软雅黑"/>
            </a:endParaRPr>
          </a:p>
        </p:txBody>
      </p:sp>
      <p:sp>
        <p:nvSpPr>
          <p:cNvPr id="58" name="object 58"/>
          <p:cNvSpPr txBox="1"/>
          <p:nvPr/>
        </p:nvSpPr>
        <p:spPr>
          <a:xfrm>
            <a:off x="4528184" y="2062098"/>
            <a:ext cx="292735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85858"/>
                </a:solidFill>
                <a:latin typeface="微软雅黑"/>
                <a:cs typeface="微软雅黑"/>
              </a:rPr>
              <a:t>亿欧智库：我国数据交易机构流通交易模式</a:t>
            </a:r>
            <a:endParaRPr sz="1200">
              <a:latin typeface="微软雅黑"/>
              <a:cs typeface="微软雅黑"/>
            </a:endParaRPr>
          </a:p>
        </p:txBody>
      </p:sp>
      <p:sp>
        <p:nvSpPr>
          <p:cNvPr id="59" name="object 59"/>
          <p:cNvSpPr/>
          <p:nvPr/>
        </p:nvSpPr>
        <p:spPr>
          <a:xfrm>
            <a:off x="4816221" y="2595752"/>
            <a:ext cx="210946" cy="307467"/>
          </a:xfrm>
          <a:prstGeom prst="rect">
            <a:avLst/>
          </a:prstGeom>
          <a:blipFill>
            <a:blip r:embed="rId7"/>
            <a:stretch>
              <a:fillRect/>
            </a:stretch>
          </a:blipFill>
        </p:spPr>
        <p:txBody>
          <a:bodyPr wrap="square" lIns="0" tIns="0" rIns="0" bIns="0" rtlCol="0"/>
          <a:lstStyle/>
          <a:p/>
        </p:txBody>
      </p:sp>
      <p:sp>
        <p:nvSpPr>
          <p:cNvPr id="60" name="object 60"/>
          <p:cNvSpPr txBox="1"/>
          <p:nvPr/>
        </p:nvSpPr>
        <p:spPr>
          <a:xfrm>
            <a:off x="11782806" y="6559702"/>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15</a:t>
            </a:r>
            <a:endParaRPr sz="900">
              <a:latin typeface="微软雅黑"/>
              <a:cs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583168" y="4119626"/>
            <a:ext cx="1556385" cy="1347470"/>
          </a:xfrm>
          <a:custGeom>
            <a:rect l="l" t="t" r="r" b="b"/>
            <a:pathLst>
              <a:path w="1556384" h="1347470">
                <a:moveTo>
                  <a:pt x="389000" y="569468"/>
                </a:moveTo>
                <a:lnTo>
                  <a:pt x="0" y="989965"/>
                </a:lnTo>
                <a:lnTo>
                  <a:pt x="389000" y="1347470"/>
                </a:lnTo>
                <a:lnTo>
                  <a:pt x="389000" y="1159129"/>
                </a:lnTo>
                <a:lnTo>
                  <a:pt x="447256" y="1148804"/>
                </a:lnTo>
                <a:lnTo>
                  <a:pt x="504393" y="1137162"/>
                </a:lnTo>
                <a:lnTo>
                  <a:pt x="560381" y="1124236"/>
                </a:lnTo>
                <a:lnTo>
                  <a:pt x="615187" y="1110057"/>
                </a:lnTo>
                <a:lnTo>
                  <a:pt x="668781" y="1094657"/>
                </a:lnTo>
                <a:lnTo>
                  <a:pt x="721129" y="1078070"/>
                </a:lnTo>
                <a:lnTo>
                  <a:pt x="772202" y="1060327"/>
                </a:lnTo>
                <a:lnTo>
                  <a:pt x="821967" y="1041460"/>
                </a:lnTo>
                <a:lnTo>
                  <a:pt x="870392" y="1021503"/>
                </a:lnTo>
                <a:lnTo>
                  <a:pt x="917447" y="1000486"/>
                </a:lnTo>
                <a:lnTo>
                  <a:pt x="963099" y="978443"/>
                </a:lnTo>
                <a:lnTo>
                  <a:pt x="1007317" y="955406"/>
                </a:lnTo>
                <a:lnTo>
                  <a:pt x="1050069" y="931407"/>
                </a:lnTo>
                <a:lnTo>
                  <a:pt x="1091324" y="906478"/>
                </a:lnTo>
                <a:lnTo>
                  <a:pt x="1131049" y="880652"/>
                </a:lnTo>
                <a:lnTo>
                  <a:pt x="1169215" y="853960"/>
                </a:lnTo>
                <a:lnTo>
                  <a:pt x="1205788" y="826436"/>
                </a:lnTo>
                <a:lnTo>
                  <a:pt x="1240737" y="798112"/>
                </a:lnTo>
                <a:lnTo>
                  <a:pt x="1274031" y="769019"/>
                </a:lnTo>
                <a:lnTo>
                  <a:pt x="1285776" y="757936"/>
                </a:lnTo>
                <a:lnTo>
                  <a:pt x="389000" y="757936"/>
                </a:lnTo>
                <a:lnTo>
                  <a:pt x="389000" y="569468"/>
                </a:lnTo>
                <a:close/>
              </a:path>
              <a:path w="1556384" h="1347470">
                <a:moveTo>
                  <a:pt x="1523746" y="0"/>
                </a:moveTo>
                <a:lnTo>
                  <a:pt x="1510660" y="36700"/>
                </a:lnTo>
                <a:lnTo>
                  <a:pt x="1495483" y="72869"/>
                </a:lnTo>
                <a:lnTo>
                  <a:pt x="1478257" y="108479"/>
                </a:lnTo>
                <a:lnTo>
                  <a:pt x="1459022" y="143503"/>
                </a:lnTo>
                <a:lnTo>
                  <a:pt x="1437821" y="177913"/>
                </a:lnTo>
                <a:lnTo>
                  <a:pt x="1414693" y="211681"/>
                </a:lnTo>
                <a:lnTo>
                  <a:pt x="1389681" y="244780"/>
                </a:lnTo>
                <a:lnTo>
                  <a:pt x="1362825" y="277182"/>
                </a:lnTo>
                <a:lnTo>
                  <a:pt x="1334168" y="308860"/>
                </a:lnTo>
                <a:lnTo>
                  <a:pt x="1303749" y="339786"/>
                </a:lnTo>
                <a:lnTo>
                  <a:pt x="1271610" y="369932"/>
                </a:lnTo>
                <a:lnTo>
                  <a:pt x="1237792" y="399271"/>
                </a:lnTo>
                <a:lnTo>
                  <a:pt x="1202337" y="427776"/>
                </a:lnTo>
                <a:lnTo>
                  <a:pt x="1165286" y="455418"/>
                </a:lnTo>
                <a:lnTo>
                  <a:pt x="1126680" y="482171"/>
                </a:lnTo>
                <a:lnTo>
                  <a:pt x="1086560" y="508006"/>
                </a:lnTo>
                <a:lnTo>
                  <a:pt x="1044967" y="532896"/>
                </a:lnTo>
                <a:lnTo>
                  <a:pt x="1001943" y="556814"/>
                </a:lnTo>
                <a:lnTo>
                  <a:pt x="957529" y="579732"/>
                </a:lnTo>
                <a:lnTo>
                  <a:pt x="911765" y="601622"/>
                </a:lnTo>
                <a:lnTo>
                  <a:pt x="864694" y="622457"/>
                </a:lnTo>
                <a:lnTo>
                  <a:pt x="816356" y="642209"/>
                </a:lnTo>
                <a:lnTo>
                  <a:pt x="766793" y="660851"/>
                </a:lnTo>
                <a:lnTo>
                  <a:pt x="716046" y="678354"/>
                </a:lnTo>
                <a:lnTo>
                  <a:pt x="664155" y="694692"/>
                </a:lnTo>
                <a:lnTo>
                  <a:pt x="611163" y="709838"/>
                </a:lnTo>
                <a:lnTo>
                  <a:pt x="557110" y="723762"/>
                </a:lnTo>
                <a:lnTo>
                  <a:pt x="502038" y="736438"/>
                </a:lnTo>
                <a:lnTo>
                  <a:pt x="445988" y="747839"/>
                </a:lnTo>
                <a:lnTo>
                  <a:pt x="389000" y="757936"/>
                </a:lnTo>
                <a:lnTo>
                  <a:pt x="1285776" y="757936"/>
                </a:lnTo>
                <a:lnTo>
                  <a:pt x="1335527" y="708659"/>
                </a:lnTo>
                <a:lnTo>
                  <a:pt x="1363665" y="677455"/>
                </a:lnTo>
                <a:lnTo>
                  <a:pt x="1390022" y="645613"/>
                </a:lnTo>
                <a:lnTo>
                  <a:pt x="1414566" y="613164"/>
                </a:lnTo>
                <a:lnTo>
                  <a:pt x="1437264" y="580140"/>
                </a:lnTo>
                <a:lnTo>
                  <a:pt x="1458086" y="546575"/>
                </a:lnTo>
                <a:lnTo>
                  <a:pt x="1477000" y="512499"/>
                </a:lnTo>
                <a:lnTo>
                  <a:pt x="1493974" y="477947"/>
                </a:lnTo>
                <a:lnTo>
                  <a:pt x="1521977" y="407537"/>
                </a:lnTo>
                <a:lnTo>
                  <a:pt x="1541841" y="335606"/>
                </a:lnTo>
                <a:lnTo>
                  <a:pt x="1553315" y="262410"/>
                </a:lnTo>
                <a:lnTo>
                  <a:pt x="1556145" y="188208"/>
                </a:lnTo>
                <a:lnTo>
                  <a:pt x="1554240" y="150811"/>
                </a:lnTo>
                <a:lnTo>
                  <a:pt x="1550079" y="113259"/>
                </a:lnTo>
                <a:lnTo>
                  <a:pt x="1543630" y="75585"/>
                </a:lnTo>
                <a:lnTo>
                  <a:pt x="1534863" y="37821"/>
                </a:lnTo>
                <a:lnTo>
                  <a:pt x="1523746" y="0"/>
                </a:lnTo>
                <a:close/>
              </a:path>
            </a:pathLst>
          </a:custGeom>
          <a:solidFill>
            <a:srgbClr val="1D9ED2">
              <a:alpha val="39999"/>
            </a:srgbClr>
          </a:solidFill>
        </p:spPr>
        <p:txBody>
          <a:bodyPr wrap="square" lIns="0" tIns="0" rIns="0" bIns="0" rtlCol="0"/>
          <a:lstStyle/>
          <a:p/>
        </p:txBody>
      </p:sp>
      <p:sp>
        <p:nvSpPr>
          <p:cNvPr id="3" name="object 3"/>
          <p:cNvSpPr/>
          <p:nvPr/>
        </p:nvSpPr>
        <p:spPr>
          <a:xfrm>
            <a:off x="8583168" y="2929127"/>
            <a:ext cx="1556385" cy="1391285"/>
          </a:xfrm>
          <a:custGeom>
            <a:rect l="l" t="t" r="r" b="b"/>
            <a:pathLst>
              <a:path w="1556384" h="1391285">
                <a:moveTo>
                  <a:pt x="0" y="0"/>
                </a:moveTo>
                <a:lnTo>
                  <a:pt x="0" y="401320"/>
                </a:lnTo>
                <a:lnTo>
                  <a:pt x="58337" y="402002"/>
                </a:lnTo>
                <a:lnTo>
                  <a:pt x="116132" y="404035"/>
                </a:lnTo>
                <a:lnTo>
                  <a:pt x="173348" y="407393"/>
                </a:lnTo>
                <a:lnTo>
                  <a:pt x="229946" y="412053"/>
                </a:lnTo>
                <a:lnTo>
                  <a:pt x="285889" y="417991"/>
                </a:lnTo>
                <a:lnTo>
                  <a:pt x="341140" y="425183"/>
                </a:lnTo>
                <a:lnTo>
                  <a:pt x="395660" y="433605"/>
                </a:lnTo>
                <a:lnTo>
                  <a:pt x="449413" y="443234"/>
                </a:lnTo>
                <a:lnTo>
                  <a:pt x="502360" y="454044"/>
                </a:lnTo>
                <a:lnTo>
                  <a:pt x="554465" y="466012"/>
                </a:lnTo>
                <a:lnTo>
                  <a:pt x="605688" y="479115"/>
                </a:lnTo>
                <a:lnTo>
                  <a:pt x="655994" y="493328"/>
                </a:lnTo>
                <a:lnTo>
                  <a:pt x="705344" y="508627"/>
                </a:lnTo>
                <a:lnTo>
                  <a:pt x="753700" y="524989"/>
                </a:lnTo>
                <a:lnTo>
                  <a:pt x="801026" y="542390"/>
                </a:lnTo>
                <a:lnTo>
                  <a:pt x="847283" y="560805"/>
                </a:lnTo>
                <a:lnTo>
                  <a:pt x="892434" y="580210"/>
                </a:lnTo>
                <a:lnTo>
                  <a:pt x="936441" y="600583"/>
                </a:lnTo>
                <a:lnTo>
                  <a:pt x="979267" y="621898"/>
                </a:lnTo>
                <a:lnTo>
                  <a:pt x="1020873" y="644132"/>
                </a:lnTo>
                <a:lnTo>
                  <a:pt x="1061224" y="667261"/>
                </a:lnTo>
                <a:lnTo>
                  <a:pt x="1100280" y="691261"/>
                </a:lnTo>
                <a:lnTo>
                  <a:pt x="1138004" y="716107"/>
                </a:lnTo>
                <a:lnTo>
                  <a:pt x="1174359" y="741777"/>
                </a:lnTo>
                <a:lnTo>
                  <a:pt x="1209308" y="768246"/>
                </a:lnTo>
                <a:lnTo>
                  <a:pt x="1242811" y="795490"/>
                </a:lnTo>
                <a:lnTo>
                  <a:pt x="1274833" y="823486"/>
                </a:lnTo>
                <a:lnTo>
                  <a:pt x="1305335" y="852209"/>
                </a:lnTo>
                <a:lnTo>
                  <a:pt x="1334279" y="881635"/>
                </a:lnTo>
                <a:lnTo>
                  <a:pt x="1361629" y="911741"/>
                </a:lnTo>
                <a:lnTo>
                  <a:pt x="1387346" y="942502"/>
                </a:lnTo>
                <a:lnTo>
                  <a:pt x="1411393" y="973895"/>
                </a:lnTo>
                <a:lnTo>
                  <a:pt x="1433732" y="1005895"/>
                </a:lnTo>
                <a:lnTo>
                  <a:pt x="1454326" y="1038479"/>
                </a:lnTo>
                <a:lnTo>
                  <a:pt x="1473137" y="1071623"/>
                </a:lnTo>
                <a:lnTo>
                  <a:pt x="1505261" y="1139494"/>
                </a:lnTo>
                <a:lnTo>
                  <a:pt x="1529801" y="1209317"/>
                </a:lnTo>
                <a:lnTo>
                  <a:pt x="1546458" y="1280901"/>
                </a:lnTo>
                <a:lnTo>
                  <a:pt x="1554930" y="1354053"/>
                </a:lnTo>
                <a:lnTo>
                  <a:pt x="1556003" y="1391158"/>
                </a:lnTo>
                <a:lnTo>
                  <a:pt x="1556003" y="989965"/>
                </a:lnTo>
                <a:lnTo>
                  <a:pt x="1551736" y="916083"/>
                </a:lnTo>
                <a:lnTo>
                  <a:pt x="1539134" y="843676"/>
                </a:lnTo>
                <a:lnTo>
                  <a:pt x="1518497" y="772936"/>
                </a:lnTo>
                <a:lnTo>
                  <a:pt x="1490128" y="704052"/>
                </a:lnTo>
                <a:lnTo>
                  <a:pt x="1454326" y="637218"/>
                </a:lnTo>
                <a:lnTo>
                  <a:pt x="1433732" y="604629"/>
                </a:lnTo>
                <a:lnTo>
                  <a:pt x="1411393" y="572624"/>
                </a:lnTo>
                <a:lnTo>
                  <a:pt x="1387346" y="541226"/>
                </a:lnTo>
                <a:lnTo>
                  <a:pt x="1361629" y="510461"/>
                </a:lnTo>
                <a:lnTo>
                  <a:pt x="1334279" y="480351"/>
                </a:lnTo>
                <a:lnTo>
                  <a:pt x="1305335" y="450922"/>
                </a:lnTo>
                <a:lnTo>
                  <a:pt x="1274833" y="422195"/>
                </a:lnTo>
                <a:lnTo>
                  <a:pt x="1242811" y="394197"/>
                </a:lnTo>
                <a:lnTo>
                  <a:pt x="1209308" y="366950"/>
                </a:lnTo>
                <a:lnTo>
                  <a:pt x="1174359" y="340478"/>
                </a:lnTo>
                <a:lnTo>
                  <a:pt x="1138004" y="314805"/>
                </a:lnTo>
                <a:lnTo>
                  <a:pt x="1100280" y="289956"/>
                </a:lnTo>
                <a:lnTo>
                  <a:pt x="1061224" y="265955"/>
                </a:lnTo>
                <a:lnTo>
                  <a:pt x="1020873" y="242824"/>
                </a:lnTo>
                <a:lnTo>
                  <a:pt x="979267" y="220588"/>
                </a:lnTo>
                <a:lnTo>
                  <a:pt x="936441" y="199271"/>
                </a:lnTo>
                <a:lnTo>
                  <a:pt x="892434" y="178898"/>
                </a:lnTo>
                <a:lnTo>
                  <a:pt x="847283" y="159491"/>
                </a:lnTo>
                <a:lnTo>
                  <a:pt x="801026" y="141075"/>
                </a:lnTo>
                <a:lnTo>
                  <a:pt x="753700" y="123673"/>
                </a:lnTo>
                <a:lnTo>
                  <a:pt x="705344" y="107311"/>
                </a:lnTo>
                <a:lnTo>
                  <a:pt x="655994" y="92011"/>
                </a:lnTo>
                <a:lnTo>
                  <a:pt x="605688" y="77797"/>
                </a:lnTo>
                <a:lnTo>
                  <a:pt x="554465" y="64694"/>
                </a:lnTo>
                <a:lnTo>
                  <a:pt x="502360" y="52725"/>
                </a:lnTo>
                <a:lnTo>
                  <a:pt x="449413" y="41914"/>
                </a:lnTo>
                <a:lnTo>
                  <a:pt x="395660" y="32286"/>
                </a:lnTo>
                <a:lnTo>
                  <a:pt x="341140" y="23864"/>
                </a:lnTo>
                <a:lnTo>
                  <a:pt x="285889" y="16672"/>
                </a:lnTo>
                <a:lnTo>
                  <a:pt x="229946" y="10733"/>
                </a:lnTo>
                <a:lnTo>
                  <a:pt x="173348" y="6073"/>
                </a:lnTo>
                <a:lnTo>
                  <a:pt x="116132" y="2715"/>
                </a:lnTo>
                <a:lnTo>
                  <a:pt x="58337" y="682"/>
                </a:lnTo>
                <a:lnTo>
                  <a:pt x="0" y="0"/>
                </a:lnTo>
                <a:close/>
              </a:path>
            </a:pathLst>
          </a:custGeom>
          <a:solidFill>
            <a:srgbClr val="177EA9">
              <a:alpha val="39999"/>
            </a:srgbClr>
          </a:solidFill>
        </p:spPr>
        <p:txBody>
          <a:bodyPr wrap="square" lIns="0" tIns="0" rIns="0" bIns="0" rtlCol="0"/>
          <a:lstStyle/>
          <a:p/>
        </p:txBody>
      </p:sp>
      <p:sp>
        <p:nvSpPr>
          <p:cNvPr id="4" name="object 4"/>
          <p:cNvSpPr/>
          <p:nvPr/>
        </p:nvSpPr>
        <p:spPr>
          <a:xfrm>
            <a:off x="7652004" y="2766060"/>
            <a:ext cx="3306317" cy="2617470"/>
          </a:xfrm>
          <a:prstGeom prst="rect">
            <a:avLst/>
          </a:prstGeom>
          <a:blipFill>
            <a:blip r:embed="rId2"/>
            <a:stretch>
              <a:fillRect/>
            </a:stretch>
          </a:blipFill>
        </p:spPr>
        <p:txBody>
          <a:bodyPr wrap="square" lIns="0" tIns="0" rIns="0" bIns="0" rtlCol="0"/>
          <a:lstStyle/>
          <a:p/>
        </p:txBody>
      </p:sp>
      <p:sp>
        <p:nvSpPr>
          <p:cNvPr id="5" name="object 5"/>
          <p:cNvSpPr txBox="1"/>
          <p:nvPr/>
        </p:nvSpPr>
        <p:spPr>
          <a:xfrm>
            <a:off x="262229" y="6544462"/>
            <a:ext cx="3992879"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a:t>
            </a:r>
            <a:r>
              <a:rPr sz="900" spc="-30">
                <a:solidFill>
                  <a:srgbClr val="7E7E7E"/>
                </a:solidFill>
                <a:latin typeface="微软雅黑"/>
                <a:cs typeface="微软雅黑"/>
              </a:rPr>
              <a:t> </a:t>
            </a:r>
            <a:r>
              <a:rPr sz="900">
                <a:solidFill>
                  <a:srgbClr val="7E7E7E"/>
                </a:solidFill>
                <a:latin typeface="微软雅黑"/>
                <a:cs typeface="微软雅黑"/>
              </a:rPr>
              <a:t>《中国数据要素市场发展报告</a:t>
            </a:r>
            <a:r>
              <a:rPr sz="900" spc="-25">
                <a:solidFill>
                  <a:srgbClr val="7E7E7E"/>
                </a:solidFill>
                <a:latin typeface="微软雅黑"/>
                <a:cs typeface="微软雅黑"/>
              </a:rPr>
              <a:t> </a:t>
            </a:r>
            <a:r>
              <a:rPr sz="900" spc="-5">
                <a:solidFill>
                  <a:srgbClr val="7E7E7E"/>
                </a:solidFill>
                <a:latin typeface="微软雅黑"/>
                <a:cs typeface="微软雅黑"/>
              </a:rPr>
              <a:t>（2021-2022）</a:t>
            </a:r>
            <a:r>
              <a:rPr sz="900">
                <a:solidFill>
                  <a:srgbClr val="7E7E7E"/>
                </a:solidFill>
                <a:latin typeface="微软雅黑"/>
                <a:cs typeface="微软雅黑"/>
              </a:rPr>
              <a:t>》，专家访谈，亿欧智库</a:t>
            </a:r>
            <a:endParaRPr sz="900">
              <a:latin typeface="微软雅黑"/>
              <a:cs typeface="微软雅黑"/>
            </a:endParaRPr>
          </a:p>
        </p:txBody>
      </p:sp>
      <p:sp>
        <p:nvSpPr>
          <p:cNvPr id="6" name="object 6"/>
          <p:cNvSpPr txBox="1">
            <a:spLocks noGrp="1"/>
          </p:cNvSpPr>
          <p:nvPr>
            <p:ph type="title"/>
          </p:nvPr>
        </p:nvSpPr>
        <p:spPr>
          <a:xfrm>
            <a:off x="261924" y="171145"/>
            <a:ext cx="6821170" cy="331470"/>
          </a:xfrm>
          <a:prstGeom prst="rect">
            <a:avLst/>
          </a:prstGeom>
        </p:spPr>
        <p:txBody>
          <a:bodyPr vert="horz" wrap="square" lIns="0" tIns="13335" rIns="0" bIns="0" rtlCol="0">
            <a:spAutoFit/>
          </a:bodyPr>
          <a:lstStyle/>
          <a:p>
            <a:pPr marL="12700">
              <a:lnSpc>
                <a:spcPct val="100000"/>
              </a:lnSpc>
              <a:spcBef>
                <a:spcPts val="105"/>
              </a:spcBef>
            </a:pPr>
            <a:r>
              <a:rPr/>
              <a:t>2.2.2</a:t>
            </a:r>
            <a:r>
              <a:rPr spc="-40"/>
              <a:t> </a:t>
            </a:r>
            <a:r>
              <a:rPr/>
              <a:t>流通交易模式：搭建“数</a:t>
            </a:r>
            <a:r>
              <a:rPr spc="-10"/>
              <a:t>据</a:t>
            </a:r>
            <a:r>
              <a:rPr/>
              <a:t>空间</a:t>
            </a:r>
            <a:r>
              <a:rPr spc="-5"/>
              <a:t>”，</a:t>
            </a:r>
            <a:r>
              <a:rPr/>
              <a:t>借</a:t>
            </a:r>
            <a:r>
              <a:rPr spc="-10"/>
              <a:t>助</a:t>
            </a:r>
            <a:r>
              <a:rPr/>
              <a:t>“数</a:t>
            </a:r>
            <a:r>
              <a:rPr spc="-10"/>
              <a:t>据</a:t>
            </a:r>
            <a:r>
              <a:rPr/>
              <a:t>链主”</a:t>
            </a:r>
          </a:p>
        </p:txBody>
      </p:sp>
      <p:sp>
        <p:nvSpPr>
          <p:cNvPr id="7" name="object 7"/>
          <p:cNvSpPr txBox="1"/>
          <p:nvPr/>
        </p:nvSpPr>
        <p:spPr>
          <a:xfrm>
            <a:off x="341375" y="5588508"/>
            <a:ext cx="5455920" cy="897890"/>
          </a:xfrm>
          <a:prstGeom prst="rect">
            <a:avLst/>
          </a:prstGeom>
          <a:solidFill>
            <a:srgbClr val="E9E9EA">
              <a:alpha val="39999"/>
            </a:srgbClr>
          </a:solidFill>
        </p:spPr>
        <p:txBody>
          <a:bodyPr vert="horz" wrap="square" lIns="0" tIns="11430" rIns="0" bIns="0" rtlCol="0">
            <a:spAutoFit/>
          </a:bodyPr>
          <a:lstStyle/>
          <a:p>
            <a:pPr marL="91440">
              <a:lnSpc>
                <a:spcPct val="100000"/>
              </a:lnSpc>
              <a:spcBef>
                <a:spcPts val="90"/>
              </a:spcBef>
            </a:pPr>
            <a:r>
              <a:rPr sz="1000" b="1" spc="-5">
                <a:solidFill>
                  <a:srgbClr val="1D9ED2"/>
                </a:solidFill>
                <a:latin typeface="微软雅黑"/>
                <a:cs typeface="微软雅黑"/>
              </a:rPr>
              <a:t>“数据空间”可操作性：</a:t>
            </a:r>
            <a:endParaRPr sz="1000">
              <a:latin typeface="微软雅黑"/>
              <a:cs typeface="微软雅黑"/>
            </a:endParaRPr>
          </a:p>
          <a:p>
            <a:pPr marL="91440">
              <a:lnSpc>
                <a:spcPct val="100000"/>
              </a:lnSpc>
              <a:spcBef>
                <a:spcPts val="240"/>
              </a:spcBef>
            </a:pPr>
            <a:r>
              <a:rPr sz="1000" spc="-5">
                <a:solidFill>
                  <a:srgbClr val="585858"/>
                </a:solidFill>
                <a:latin typeface="微软雅黑"/>
                <a:cs typeface="微软雅黑"/>
              </a:rPr>
              <a:t>一是构建安全可信的共享环境，降</a:t>
            </a:r>
            <a:r>
              <a:rPr sz="1000" spc="5">
                <a:solidFill>
                  <a:srgbClr val="585858"/>
                </a:solidFill>
                <a:latin typeface="微软雅黑"/>
                <a:cs typeface="微软雅黑"/>
              </a:rPr>
              <a:t>低</a:t>
            </a:r>
            <a:r>
              <a:rPr sz="1000" spc="-5">
                <a:solidFill>
                  <a:srgbClr val="585858"/>
                </a:solidFill>
                <a:latin typeface="微软雅黑"/>
                <a:cs typeface="微软雅黑"/>
              </a:rPr>
              <a:t>参与</a:t>
            </a:r>
            <a:r>
              <a:rPr sz="1000" spc="5">
                <a:solidFill>
                  <a:srgbClr val="585858"/>
                </a:solidFill>
                <a:latin typeface="微软雅黑"/>
                <a:cs typeface="微软雅黑"/>
              </a:rPr>
              <a:t>主</a:t>
            </a:r>
            <a:r>
              <a:rPr sz="1000" spc="-5">
                <a:solidFill>
                  <a:srgbClr val="585858"/>
                </a:solidFill>
                <a:latin typeface="微软雅黑"/>
                <a:cs typeface="微软雅黑"/>
              </a:rPr>
              <a:t>体间</a:t>
            </a:r>
            <a:r>
              <a:rPr sz="1000" spc="5">
                <a:solidFill>
                  <a:srgbClr val="585858"/>
                </a:solidFill>
                <a:latin typeface="微软雅黑"/>
                <a:cs typeface="微软雅黑"/>
              </a:rPr>
              <a:t>的</a:t>
            </a:r>
            <a:r>
              <a:rPr sz="1000" spc="-5">
                <a:solidFill>
                  <a:srgbClr val="585858"/>
                </a:solidFill>
                <a:latin typeface="微软雅黑"/>
                <a:cs typeface="微软雅黑"/>
              </a:rPr>
              <a:t>信任</a:t>
            </a:r>
            <a:r>
              <a:rPr sz="1000" spc="5">
                <a:solidFill>
                  <a:srgbClr val="585858"/>
                </a:solidFill>
                <a:latin typeface="微软雅黑"/>
                <a:cs typeface="微软雅黑"/>
              </a:rPr>
              <a:t>沟</a:t>
            </a:r>
            <a:r>
              <a:rPr sz="1000" spc="-5">
                <a:solidFill>
                  <a:srgbClr val="585858"/>
                </a:solidFill>
                <a:latin typeface="微软雅黑"/>
                <a:cs typeface="微软雅黑"/>
              </a:rPr>
              <a:t>通成</a:t>
            </a:r>
            <a:r>
              <a:rPr sz="1000" spc="5">
                <a:solidFill>
                  <a:srgbClr val="585858"/>
                </a:solidFill>
                <a:latin typeface="微软雅黑"/>
                <a:cs typeface="微软雅黑"/>
              </a:rPr>
              <a:t>本</a:t>
            </a:r>
            <a:r>
              <a:rPr sz="1000" spc="-5">
                <a:solidFill>
                  <a:srgbClr val="585858"/>
                </a:solidFill>
                <a:latin typeface="微软雅黑"/>
                <a:cs typeface="微软雅黑"/>
              </a:rPr>
              <a:t>；</a:t>
            </a:r>
            <a:endParaRPr sz="1000">
              <a:latin typeface="微软雅黑"/>
              <a:cs typeface="微软雅黑"/>
            </a:endParaRPr>
          </a:p>
          <a:p>
            <a:pPr marL="91440" marR="157480" algn="just">
              <a:lnSpc>
                <a:spcPct val="120000"/>
              </a:lnSpc>
            </a:pPr>
            <a:r>
              <a:rPr sz="1000" spc="-5">
                <a:solidFill>
                  <a:srgbClr val="585858"/>
                </a:solidFill>
                <a:latin typeface="微软雅黑"/>
                <a:cs typeface="微软雅黑"/>
              </a:rPr>
              <a:t>二是实现流通全流程的可控，有效</a:t>
            </a:r>
            <a:r>
              <a:rPr sz="1000" spc="5">
                <a:solidFill>
                  <a:srgbClr val="585858"/>
                </a:solidFill>
                <a:latin typeface="微软雅黑"/>
                <a:cs typeface="微软雅黑"/>
              </a:rPr>
              <a:t>避</a:t>
            </a:r>
            <a:r>
              <a:rPr sz="1000" spc="-5">
                <a:solidFill>
                  <a:srgbClr val="585858"/>
                </a:solidFill>
                <a:latin typeface="微软雅黑"/>
                <a:cs typeface="微软雅黑"/>
              </a:rPr>
              <a:t>免传</a:t>
            </a:r>
            <a:r>
              <a:rPr sz="1000" spc="5">
                <a:solidFill>
                  <a:srgbClr val="585858"/>
                </a:solidFill>
                <a:latin typeface="微软雅黑"/>
                <a:cs typeface="微软雅黑"/>
              </a:rPr>
              <a:t>统</a:t>
            </a:r>
            <a:r>
              <a:rPr sz="1000" spc="-5">
                <a:solidFill>
                  <a:srgbClr val="585858"/>
                </a:solidFill>
                <a:latin typeface="微软雅黑"/>
                <a:cs typeface="微软雅黑"/>
              </a:rPr>
              <a:t>基于</a:t>
            </a:r>
            <a:r>
              <a:rPr sz="1000" spc="5">
                <a:solidFill>
                  <a:srgbClr val="585858"/>
                </a:solidFill>
                <a:latin typeface="微软雅黑"/>
                <a:cs typeface="微软雅黑"/>
              </a:rPr>
              <a:t>单</a:t>
            </a:r>
            <a:r>
              <a:rPr sz="1000" spc="-5">
                <a:solidFill>
                  <a:srgbClr val="585858"/>
                </a:solidFill>
                <a:latin typeface="微软雅黑"/>
                <a:cs typeface="微软雅黑"/>
              </a:rPr>
              <a:t>域访</a:t>
            </a:r>
            <a:r>
              <a:rPr sz="1000" spc="5">
                <a:solidFill>
                  <a:srgbClr val="585858"/>
                </a:solidFill>
                <a:latin typeface="微软雅黑"/>
                <a:cs typeface="微软雅黑"/>
              </a:rPr>
              <a:t>问</a:t>
            </a:r>
            <a:r>
              <a:rPr sz="1000" spc="-5">
                <a:solidFill>
                  <a:srgbClr val="585858"/>
                </a:solidFill>
                <a:latin typeface="微软雅黑"/>
                <a:cs typeface="微软雅黑"/>
              </a:rPr>
              <a:t>控制</a:t>
            </a:r>
            <a:r>
              <a:rPr sz="1000" spc="5">
                <a:solidFill>
                  <a:srgbClr val="585858"/>
                </a:solidFill>
                <a:latin typeface="微软雅黑"/>
                <a:cs typeface="微软雅黑"/>
              </a:rPr>
              <a:t>等</a:t>
            </a:r>
            <a:r>
              <a:rPr sz="1000" spc="-5">
                <a:solidFill>
                  <a:srgbClr val="585858"/>
                </a:solidFill>
                <a:latin typeface="微软雅黑"/>
                <a:cs typeface="微软雅黑"/>
              </a:rPr>
              <a:t>所带</a:t>
            </a:r>
            <a:r>
              <a:rPr sz="1000" spc="5">
                <a:solidFill>
                  <a:srgbClr val="585858"/>
                </a:solidFill>
                <a:latin typeface="微软雅黑"/>
                <a:cs typeface="微软雅黑"/>
              </a:rPr>
              <a:t>来</a:t>
            </a:r>
            <a:r>
              <a:rPr sz="1000" spc="-5">
                <a:solidFill>
                  <a:srgbClr val="585858"/>
                </a:solidFill>
                <a:latin typeface="微软雅黑"/>
                <a:cs typeface="微软雅黑"/>
              </a:rPr>
              <a:t>的透</a:t>
            </a:r>
            <a:r>
              <a:rPr sz="1000" spc="5">
                <a:solidFill>
                  <a:srgbClr val="585858"/>
                </a:solidFill>
                <a:latin typeface="微软雅黑"/>
                <a:cs typeface="微软雅黑"/>
              </a:rPr>
              <a:t>传</a:t>
            </a:r>
            <a:r>
              <a:rPr sz="1000" spc="-5">
                <a:solidFill>
                  <a:srgbClr val="585858"/>
                </a:solidFill>
                <a:latin typeface="微软雅黑"/>
                <a:cs typeface="微软雅黑"/>
              </a:rPr>
              <a:t>或泄</a:t>
            </a:r>
            <a:r>
              <a:rPr sz="1000" spc="5">
                <a:solidFill>
                  <a:srgbClr val="585858"/>
                </a:solidFill>
                <a:latin typeface="微软雅黑"/>
                <a:cs typeface="微软雅黑"/>
              </a:rPr>
              <a:t>露</a:t>
            </a:r>
            <a:r>
              <a:rPr sz="1000" spc="-5">
                <a:solidFill>
                  <a:srgbClr val="585858"/>
                </a:solidFill>
                <a:latin typeface="微软雅黑"/>
                <a:cs typeface="微软雅黑"/>
              </a:rPr>
              <a:t>的风</a:t>
            </a:r>
            <a:r>
              <a:rPr sz="1000" spc="5">
                <a:solidFill>
                  <a:srgbClr val="585858"/>
                </a:solidFill>
                <a:latin typeface="微软雅黑"/>
                <a:cs typeface="微软雅黑"/>
              </a:rPr>
              <a:t>险</a:t>
            </a:r>
            <a:r>
              <a:rPr sz="1000" spc="-5">
                <a:solidFill>
                  <a:srgbClr val="585858"/>
                </a:solidFill>
                <a:latin typeface="微软雅黑"/>
                <a:cs typeface="微软雅黑"/>
              </a:rPr>
              <a:t>； 三是实现开放的市场交换模式，实</a:t>
            </a:r>
            <a:r>
              <a:rPr sz="1000" spc="5">
                <a:solidFill>
                  <a:srgbClr val="585858"/>
                </a:solidFill>
                <a:latin typeface="微软雅黑"/>
                <a:cs typeface="微软雅黑"/>
              </a:rPr>
              <a:t>现</a:t>
            </a:r>
            <a:r>
              <a:rPr sz="1000" spc="-5">
                <a:solidFill>
                  <a:srgbClr val="585858"/>
                </a:solidFill>
                <a:latin typeface="微软雅黑"/>
                <a:cs typeface="微软雅黑"/>
              </a:rPr>
              <a:t>供需</a:t>
            </a:r>
            <a:r>
              <a:rPr sz="1000" spc="5">
                <a:solidFill>
                  <a:srgbClr val="585858"/>
                </a:solidFill>
                <a:latin typeface="微软雅黑"/>
                <a:cs typeface="微软雅黑"/>
              </a:rPr>
              <a:t>双</a:t>
            </a:r>
            <a:r>
              <a:rPr sz="1000" spc="-5">
                <a:solidFill>
                  <a:srgbClr val="585858"/>
                </a:solidFill>
                <a:latin typeface="微软雅黑"/>
                <a:cs typeface="微软雅黑"/>
              </a:rPr>
              <a:t>方的</a:t>
            </a:r>
            <a:r>
              <a:rPr sz="1000" spc="5">
                <a:solidFill>
                  <a:srgbClr val="585858"/>
                </a:solidFill>
                <a:latin typeface="微软雅黑"/>
                <a:cs typeface="微软雅黑"/>
              </a:rPr>
              <a:t>自</a:t>
            </a:r>
            <a:r>
              <a:rPr sz="1000" spc="-5">
                <a:solidFill>
                  <a:srgbClr val="585858"/>
                </a:solidFill>
                <a:latin typeface="微软雅黑"/>
                <a:cs typeface="微软雅黑"/>
              </a:rPr>
              <a:t>有匹</a:t>
            </a:r>
            <a:r>
              <a:rPr sz="1000" spc="5">
                <a:solidFill>
                  <a:srgbClr val="585858"/>
                </a:solidFill>
                <a:latin typeface="微软雅黑"/>
                <a:cs typeface="微软雅黑"/>
              </a:rPr>
              <a:t>配</a:t>
            </a:r>
            <a:r>
              <a:rPr sz="1000" spc="-5">
                <a:solidFill>
                  <a:srgbClr val="585858"/>
                </a:solidFill>
                <a:latin typeface="微软雅黑"/>
                <a:cs typeface="微软雅黑"/>
              </a:rPr>
              <a:t>，参</a:t>
            </a:r>
            <a:r>
              <a:rPr sz="1000" spc="5">
                <a:solidFill>
                  <a:srgbClr val="585858"/>
                </a:solidFill>
                <a:latin typeface="微软雅黑"/>
                <a:cs typeface="微软雅黑"/>
              </a:rPr>
              <a:t>与</a:t>
            </a:r>
            <a:r>
              <a:rPr sz="1000" spc="-5">
                <a:solidFill>
                  <a:srgbClr val="585858"/>
                </a:solidFill>
                <a:latin typeface="微软雅黑"/>
                <a:cs typeface="微软雅黑"/>
              </a:rPr>
              <a:t>主体</a:t>
            </a:r>
            <a:r>
              <a:rPr sz="1000" spc="5">
                <a:solidFill>
                  <a:srgbClr val="585858"/>
                </a:solidFill>
                <a:latin typeface="微软雅黑"/>
                <a:cs typeface="微软雅黑"/>
              </a:rPr>
              <a:t>可</a:t>
            </a:r>
            <a:r>
              <a:rPr sz="1000" spc="-5">
                <a:solidFill>
                  <a:srgbClr val="585858"/>
                </a:solidFill>
                <a:latin typeface="微软雅黑"/>
                <a:cs typeface="微软雅黑"/>
              </a:rPr>
              <a:t>自主</a:t>
            </a:r>
            <a:r>
              <a:rPr sz="1000" spc="5">
                <a:solidFill>
                  <a:srgbClr val="585858"/>
                </a:solidFill>
                <a:latin typeface="微软雅黑"/>
                <a:cs typeface="微软雅黑"/>
              </a:rPr>
              <a:t>选</a:t>
            </a:r>
            <a:r>
              <a:rPr sz="1000" spc="-5">
                <a:solidFill>
                  <a:srgbClr val="585858"/>
                </a:solidFill>
                <a:latin typeface="微软雅黑"/>
                <a:cs typeface="微软雅黑"/>
              </a:rPr>
              <a:t>择符</a:t>
            </a:r>
            <a:r>
              <a:rPr sz="1000" spc="5">
                <a:solidFill>
                  <a:srgbClr val="585858"/>
                </a:solidFill>
                <a:latin typeface="微软雅黑"/>
                <a:cs typeface="微软雅黑"/>
              </a:rPr>
              <a:t>合</a:t>
            </a:r>
            <a:r>
              <a:rPr sz="1000" spc="-5">
                <a:solidFill>
                  <a:srgbClr val="585858"/>
                </a:solidFill>
                <a:latin typeface="微软雅黑"/>
                <a:cs typeface="微软雅黑"/>
              </a:rPr>
              <a:t>需求</a:t>
            </a:r>
            <a:r>
              <a:rPr sz="1000" spc="5">
                <a:solidFill>
                  <a:srgbClr val="585858"/>
                </a:solidFill>
                <a:latin typeface="微软雅黑"/>
                <a:cs typeface="微软雅黑"/>
              </a:rPr>
              <a:t>的</a:t>
            </a:r>
            <a:r>
              <a:rPr sz="1000" spc="-5">
                <a:solidFill>
                  <a:srgbClr val="585858"/>
                </a:solidFill>
                <a:latin typeface="微软雅黑"/>
                <a:cs typeface="微软雅黑"/>
              </a:rPr>
              <a:t>数 据资源进行利用，极大地提高数据</a:t>
            </a:r>
            <a:r>
              <a:rPr sz="1000" spc="5">
                <a:solidFill>
                  <a:srgbClr val="585858"/>
                </a:solidFill>
                <a:latin typeface="微软雅黑"/>
                <a:cs typeface="微软雅黑"/>
              </a:rPr>
              <a:t>流</a:t>
            </a:r>
            <a:r>
              <a:rPr sz="1000" spc="-5">
                <a:solidFill>
                  <a:srgbClr val="585858"/>
                </a:solidFill>
                <a:latin typeface="微软雅黑"/>
                <a:cs typeface="微软雅黑"/>
              </a:rPr>
              <a:t>通的</a:t>
            </a:r>
            <a:r>
              <a:rPr sz="1000" spc="5">
                <a:solidFill>
                  <a:srgbClr val="585858"/>
                </a:solidFill>
                <a:latin typeface="微软雅黑"/>
                <a:cs typeface="微软雅黑"/>
              </a:rPr>
              <a:t>范</a:t>
            </a:r>
            <a:r>
              <a:rPr sz="1000" spc="-5">
                <a:solidFill>
                  <a:srgbClr val="585858"/>
                </a:solidFill>
                <a:latin typeface="微软雅黑"/>
                <a:cs typeface="微软雅黑"/>
              </a:rPr>
              <a:t>围和</a:t>
            </a:r>
            <a:r>
              <a:rPr sz="1000" spc="5">
                <a:solidFill>
                  <a:srgbClr val="585858"/>
                </a:solidFill>
                <a:latin typeface="微软雅黑"/>
                <a:cs typeface="微软雅黑"/>
              </a:rPr>
              <a:t>效</a:t>
            </a:r>
            <a:r>
              <a:rPr sz="1000" spc="-5">
                <a:solidFill>
                  <a:srgbClr val="585858"/>
                </a:solidFill>
                <a:latin typeface="微软雅黑"/>
                <a:cs typeface="微软雅黑"/>
              </a:rPr>
              <a:t>率。</a:t>
            </a:r>
            <a:endParaRPr sz="1000">
              <a:latin typeface="微软雅黑"/>
              <a:cs typeface="微软雅黑"/>
            </a:endParaRPr>
          </a:p>
        </p:txBody>
      </p:sp>
      <p:sp>
        <p:nvSpPr>
          <p:cNvPr id="8" name="object 8"/>
          <p:cNvSpPr txBox="1"/>
          <p:nvPr/>
        </p:nvSpPr>
        <p:spPr>
          <a:xfrm>
            <a:off x="6406896" y="5588508"/>
            <a:ext cx="5187950" cy="899160"/>
          </a:xfrm>
          <a:prstGeom prst="rect">
            <a:avLst/>
          </a:prstGeom>
          <a:solidFill>
            <a:srgbClr val="E9E9EA">
              <a:alpha val="39999"/>
            </a:srgbClr>
          </a:solidFill>
        </p:spPr>
        <p:txBody>
          <a:bodyPr vert="horz" wrap="square" lIns="0" tIns="11430" rIns="0" bIns="0" rtlCol="0">
            <a:spAutoFit/>
          </a:bodyPr>
          <a:lstStyle/>
          <a:p>
            <a:pPr marL="91440">
              <a:lnSpc>
                <a:spcPct val="100000"/>
              </a:lnSpc>
              <a:spcBef>
                <a:spcPts val="90"/>
              </a:spcBef>
            </a:pPr>
            <a:r>
              <a:rPr sz="1000" b="1" spc="-10">
                <a:solidFill>
                  <a:srgbClr val="1D9ED2"/>
                </a:solidFill>
                <a:latin typeface="微软雅黑"/>
                <a:cs typeface="微软雅黑"/>
              </a:rPr>
              <a:t>“数据链主”牵引力</a:t>
            </a:r>
            <a:endParaRPr sz="1000">
              <a:latin typeface="微软雅黑"/>
              <a:cs typeface="微软雅黑"/>
            </a:endParaRPr>
          </a:p>
          <a:p>
            <a:pPr marL="91440" marR="11430">
              <a:lnSpc>
                <a:spcPct val="120000"/>
              </a:lnSpc>
            </a:pPr>
            <a:r>
              <a:rPr sz="1000" spc="-5">
                <a:solidFill>
                  <a:srgbClr val="585858"/>
                </a:solidFill>
                <a:latin typeface="微软雅黑"/>
                <a:cs typeface="微软雅黑"/>
              </a:rPr>
              <a:t>借助“数据链主”带动的数据流通</a:t>
            </a:r>
            <a:r>
              <a:rPr sz="1000" spc="5">
                <a:solidFill>
                  <a:srgbClr val="585858"/>
                </a:solidFill>
                <a:latin typeface="微软雅黑"/>
                <a:cs typeface="微软雅黑"/>
              </a:rPr>
              <a:t>交</a:t>
            </a:r>
            <a:r>
              <a:rPr sz="1000" spc="-5">
                <a:solidFill>
                  <a:srgbClr val="585858"/>
                </a:solidFill>
                <a:latin typeface="微软雅黑"/>
                <a:cs typeface="微软雅黑"/>
              </a:rPr>
              <a:t>易，</a:t>
            </a:r>
            <a:r>
              <a:rPr sz="1000" spc="5">
                <a:solidFill>
                  <a:srgbClr val="585858"/>
                </a:solidFill>
                <a:latin typeface="微软雅黑"/>
                <a:cs typeface="微软雅黑"/>
              </a:rPr>
              <a:t>此</a:t>
            </a:r>
            <a:r>
              <a:rPr sz="1000" spc="-5">
                <a:solidFill>
                  <a:srgbClr val="585858"/>
                </a:solidFill>
                <a:latin typeface="微软雅黑"/>
                <a:cs typeface="微软雅黑"/>
              </a:rPr>
              <a:t>类数</a:t>
            </a:r>
            <a:r>
              <a:rPr sz="1000" spc="5">
                <a:solidFill>
                  <a:srgbClr val="585858"/>
                </a:solidFill>
                <a:latin typeface="微软雅黑"/>
                <a:cs typeface="微软雅黑"/>
              </a:rPr>
              <a:t>据</a:t>
            </a:r>
            <a:r>
              <a:rPr sz="1000" spc="-5">
                <a:solidFill>
                  <a:srgbClr val="585858"/>
                </a:solidFill>
                <a:latin typeface="微软雅黑"/>
                <a:cs typeface="微软雅黑"/>
              </a:rPr>
              <a:t>流通</a:t>
            </a:r>
            <a:r>
              <a:rPr sz="1000" spc="5">
                <a:solidFill>
                  <a:srgbClr val="585858"/>
                </a:solidFill>
                <a:latin typeface="微软雅黑"/>
                <a:cs typeface="微软雅黑"/>
              </a:rPr>
              <a:t>交</a:t>
            </a:r>
            <a:r>
              <a:rPr sz="1000" spc="-5">
                <a:solidFill>
                  <a:srgbClr val="585858"/>
                </a:solidFill>
                <a:latin typeface="微软雅黑"/>
                <a:cs typeface="微软雅黑"/>
              </a:rPr>
              <a:t>易形</a:t>
            </a:r>
            <a:r>
              <a:rPr sz="1000" spc="5">
                <a:solidFill>
                  <a:srgbClr val="585858"/>
                </a:solidFill>
                <a:latin typeface="微软雅黑"/>
                <a:cs typeface="微软雅黑"/>
              </a:rPr>
              <a:t>式</a:t>
            </a:r>
            <a:r>
              <a:rPr sz="1000" spc="-5">
                <a:solidFill>
                  <a:srgbClr val="585858"/>
                </a:solidFill>
                <a:latin typeface="微软雅黑"/>
                <a:cs typeface="微软雅黑"/>
              </a:rPr>
              <a:t>，一</a:t>
            </a:r>
            <a:r>
              <a:rPr sz="1000" spc="5">
                <a:solidFill>
                  <a:srgbClr val="585858"/>
                </a:solidFill>
                <a:latin typeface="微软雅黑"/>
                <a:cs typeface="微软雅黑"/>
              </a:rPr>
              <a:t>部</a:t>
            </a:r>
            <a:r>
              <a:rPr sz="1000" spc="-5">
                <a:solidFill>
                  <a:srgbClr val="585858"/>
                </a:solidFill>
                <a:latin typeface="微软雅黑"/>
                <a:cs typeface="微软雅黑"/>
              </a:rPr>
              <a:t>分为</a:t>
            </a:r>
            <a:r>
              <a:rPr sz="1000" spc="5">
                <a:solidFill>
                  <a:srgbClr val="585858"/>
                </a:solidFill>
                <a:latin typeface="微软雅黑"/>
                <a:cs typeface="微软雅黑"/>
              </a:rPr>
              <a:t>借</a:t>
            </a:r>
            <a:r>
              <a:rPr sz="1000" spc="-5">
                <a:solidFill>
                  <a:srgbClr val="585858"/>
                </a:solidFill>
                <a:latin typeface="微软雅黑"/>
                <a:cs typeface="微软雅黑"/>
              </a:rPr>
              <a:t>助工</a:t>
            </a:r>
            <a:r>
              <a:rPr sz="1000" spc="5">
                <a:solidFill>
                  <a:srgbClr val="585858"/>
                </a:solidFill>
                <a:latin typeface="微软雅黑"/>
                <a:cs typeface="微软雅黑"/>
              </a:rPr>
              <a:t>业</a:t>
            </a:r>
            <a:r>
              <a:rPr sz="1000" spc="-5">
                <a:solidFill>
                  <a:srgbClr val="585858"/>
                </a:solidFill>
                <a:latin typeface="微软雅黑"/>
                <a:cs typeface="微软雅黑"/>
              </a:rPr>
              <a:t>互联 网、产</a:t>
            </a:r>
            <a:r>
              <a:rPr sz="1000" spc="5">
                <a:solidFill>
                  <a:srgbClr val="585858"/>
                </a:solidFill>
                <a:latin typeface="微软雅黑"/>
                <a:cs typeface="微软雅黑"/>
              </a:rPr>
              <a:t>融</a:t>
            </a:r>
            <a:r>
              <a:rPr sz="1000" spc="-5">
                <a:solidFill>
                  <a:srgbClr val="585858"/>
                </a:solidFill>
                <a:latin typeface="微软雅黑"/>
                <a:cs typeface="微软雅黑"/>
              </a:rPr>
              <a:t>合作</a:t>
            </a:r>
            <a:r>
              <a:rPr sz="1000" spc="5">
                <a:solidFill>
                  <a:srgbClr val="585858"/>
                </a:solidFill>
                <a:latin typeface="微软雅黑"/>
                <a:cs typeface="微软雅黑"/>
              </a:rPr>
              <a:t>等</a:t>
            </a:r>
            <a:r>
              <a:rPr sz="1000" spc="-5">
                <a:solidFill>
                  <a:srgbClr val="585858"/>
                </a:solidFill>
                <a:latin typeface="微软雅黑"/>
                <a:cs typeface="微软雅黑"/>
              </a:rPr>
              <a:t>平台</a:t>
            </a:r>
            <a:r>
              <a:rPr sz="1000" spc="5">
                <a:solidFill>
                  <a:srgbClr val="585858"/>
                </a:solidFill>
                <a:latin typeface="微软雅黑"/>
                <a:cs typeface="微软雅黑"/>
              </a:rPr>
              <a:t>，</a:t>
            </a:r>
            <a:r>
              <a:rPr sz="1000" spc="-5">
                <a:solidFill>
                  <a:srgbClr val="585858"/>
                </a:solidFill>
                <a:latin typeface="微软雅黑"/>
                <a:cs typeface="微软雅黑"/>
              </a:rPr>
              <a:t>带</a:t>
            </a:r>
            <a:r>
              <a:rPr sz="1000" spc="5">
                <a:solidFill>
                  <a:srgbClr val="585858"/>
                </a:solidFill>
                <a:latin typeface="微软雅黑"/>
                <a:cs typeface="微软雅黑"/>
              </a:rPr>
              <a:t>动</a:t>
            </a:r>
            <a:r>
              <a:rPr sz="1000" spc="-5">
                <a:solidFill>
                  <a:srgbClr val="585858"/>
                </a:solidFill>
                <a:latin typeface="微软雅黑"/>
                <a:cs typeface="微软雅黑"/>
              </a:rPr>
              <a:t>产业链</a:t>
            </a:r>
            <a:r>
              <a:rPr sz="1000" spc="5">
                <a:solidFill>
                  <a:srgbClr val="585858"/>
                </a:solidFill>
                <a:latin typeface="微软雅黑"/>
                <a:cs typeface="微软雅黑"/>
              </a:rPr>
              <a:t>上</a:t>
            </a:r>
            <a:r>
              <a:rPr sz="1000" spc="-5">
                <a:solidFill>
                  <a:srgbClr val="585858"/>
                </a:solidFill>
                <a:latin typeface="微软雅黑"/>
                <a:cs typeface="微软雅黑"/>
              </a:rPr>
              <a:t>下游</a:t>
            </a:r>
            <a:r>
              <a:rPr sz="1000" spc="5">
                <a:solidFill>
                  <a:srgbClr val="585858"/>
                </a:solidFill>
                <a:latin typeface="微软雅黑"/>
                <a:cs typeface="微软雅黑"/>
              </a:rPr>
              <a:t>数</a:t>
            </a:r>
            <a:r>
              <a:rPr sz="1000" spc="-5">
                <a:solidFill>
                  <a:srgbClr val="585858"/>
                </a:solidFill>
                <a:latin typeface="微软雅黑"/>
                <a:cs typeface="微软雅黑"/>
              </a:rPr>
              <a:t>据撮</a:t>
            </a:r>
            <a:r>
              <a:rPr sz="1000" spc="5">
                <a:solidFill>
                  <a:srgbClr val="585858"/>
                </a:solidFill>
                <a:latin typeface="微软雅黑"/>
                <a:cs typeface="微软雅黑"/>
              </a:rPr>
              <a:t>合</a:t>
            </a:r>
            <a:r>
              <a:rPr sz="1000" spc="-5">
                <a:solidFill>
                  <a:srgbClr val="585858"/>
                </a:solidFill>
                <a:latin typeface="微软雅黑"/>
                <a:cs typeface="微软雅黑"/>
              </a:rPr>
              <a:t>及</a:t>
            </a:r>
            <a:r>
              <a:rPr sz="1000" spc="5">
                <a:solidFill>
                  <a:srgbClr val="585858"/>
                </a:solidFill>
                <a:latin typeface="微软雅黑"/>
                <a:cs typeface="微软雅黑"/>
              </a:rPr>
              <a:t>人</a:t>
            </a:r>
            <a:r>
              <a:rPr sz="1000" spc="-5">
                <a:solidFill>
                  <a:srgbClr val="585858"/>
                </a:solidFill>
                <a:latin typeface="微软雅黑"/>
                <a:cs typeface="微软雅黑"/>
              </a:rPr>
              <a:t>才、资</a:t>
            </a:r>
            <a:r>
              <a:rPr sz="1000" spc="5">
                <a:solidFill>
                  <a:srgbClr val="585858"/>
                </a:solidFill>
                <a:latin typeface="微软雅黑"/>
                <a:cs typeface="微软雅黑"/>
              </a:rPr>
              <a:t>本</a:t>
            </a:r>
            <a:r>
              <a:rPr sz="1000" spc="-5">
                <a:solidFill>
                  <a:srgbClr val="585858"/>
                </a:solidFill>
                <a:latin typeface="微软雅黑"/>
                <a:cs typeface="微软雅黑"/>
              </a:rPr>
              <a:t>、知</a:t>
            </a:r>
            <a:r>
              <a:rPr sz="1000" spc="5">
                <a:solidFill>
                  <a:srgbClr val="585858"/>
                </a:solidFill>
                <a:latin typeface="微软雅黑"/>
                <a:cs typeface="微软雅黑"/>
              </a:rPr>
              <a:t>识</a:t>
            </a:r>
            <a:r>
              <a:rPr sz="1000" spc="-5">
                <a:solidFill>
                  <a:srgbClr val="585858"/>
                </a:solidFill>
                <a:latin typeface="微软雅黑"/>
                <a:cs typeface="微软雅黑"/>
              </a:rPr>
              <a:t>、生</a:t>
            </a:r>
            <a:r>
              <a:rPr sz="1000" spc="5">
                <a:solidFill>
                  <a:srgbClr val="585858"/>
                </a:solidFill>
                <a:latin typeface="微软雅黑"/>
                <a:cs typeface="微软雅黑"/>
              </a:rPr>
              <a:t>态</a:t>
            </a:r>
            <a:r>
              <a:rPr sz="1000" spc="-5">
                <a:solidFill>
                  <a:srgbClr val="585858"/>
                </a:solidFill>
                <a:latin typeface="微软雅黑"/>
                <a:cs typeface="微软雅黑"/>
              </a:rPr>
              <a:t>等</a:t>
            </a:r>
            <a:r>
              <a:rPr sz="1000" spc="5">
                <a:solidFill>
                  <a:srgbClr val="585858"/>
                </a:solidFill>
                <a:latin typeface="微软雅黑"/>
                <a:cs typeface="微软雅黑"/>
              </a:rPr>
              <a:t>供</a:t>
            </a:r>
            <a:r>
              <a:rPr sz="1000" spc="-5">
                <a:solidFill>
                  <a:srgbClr val="585858"/>
                </a:solidFill>
                <a:latin typeface="微软雅黑"/>
                <a:cs typeface="微软雅黑"/>
              </a:rPr>
              <a:t>需对接， 另一部分，通过借助自身对产业链</a:t>
            </a:r>
            <a:r>
              <a:rPr sz="1000" spc="5">
                <a:solidFill>
                  <a:srgbClr val="585858"/>
                </a:solidFill>
                <a:latin typeface="微软雅黑"/>
                <a:cs typeface="微软雅黑"/>
              </a:rPr>
              <a:t>企</a:t>
            </a:r>
            <a:r>
              <a:rPr sz="1000" spc="-5">
                <a:solidFill>
                  <a:srgbClr val="585858"/>
                </a:solidFill>
                <a:latin typeface="微软雅黑"/>
                <a:cs typeface="微软雅黑"/>
              </a:rPr>
              <a:t>业的</a:t>
            </a:r>
            <a:r>
              <a:rPr sz="1000" spc="5">
                <a:solidFill>
                  <a:srgbClr val="585858"/>
                </a:solidFill>
                <a:latin typeface="微软雅黑"/>
                <a:cs typeface="微软雅黑"/>
              </a:rPr>
              <a:t>资</a:t>
            </a:r>
            <a:r>
              <a:rPr sz="1000" spc="-5">
                <a:solidFill>
                  <a:srgbClr val="585858"/>
                </a:solidFill>
                <a:latin typeface="微软雅黑"/>
                <a:cs typeface="微软雅黑"/>
              </a:rPr>
              <a:t>源配</a:t>
            </a:r>
            <a:r>
              <a:rPr sz="1000" spc="5">
                <a:solidFill>
                  <a:srgbClr val="585858"/>
                </a:solidFill>
                <a:latin typeface="微软雅黑"/>
                <a:cs typeface="微软雅黑"/>
              </a:rPr>
              <a:t>置</a:t>
            </a:r>
            <a:r>
              <a:rPr sz="1000" spc="-5">
                <a:solidFill>
                  <a:srgbClr val="585858"/>
                </a:solidFill>
                <a:latin typeface="微软雅黑"/>
                <a:cs typeface="微软雅黑"/>
              </a:rPr>
              <a:t>和应</a:t>
            </a:r>
            <a:r>
              <a:rPr sz="1000" spc="5">
                <a:solidFill>
                  <a:srgbClr val="585858"/>
                </a:solidFill>
                <a:latin typeface="微软雅黑"/>
                <a:cs typeface="微软雅黑"/>
              </a:rPr>
              <a:t>影</a:t>
            </a:r>
            <a:r>
              <a:rPr sz="1000" spc="-5">
                <a:solidFill>
                  <a:srgbClr val="585858"/>
                </a:solidFill>
                <a:latin typeface="微软雅黑"/>
                <a:cs typeface="微软雅黑"/>
              </a:rPr>
              <a:t>响力</a:t>
            </a:r>
            <a:r>
              <a:rPr sz="1000" spc="5">
                <a:solidFill>
                  <a:srgbClr val="585858"/>
                </a:solidFill>
                <a:latin typeface="微软雅黑"/>
                <a:cs typeface="微软雅黑"/>
              </a:rPr>
              <a:t>，</a:t>
            </a:r>
            <a:r>
              <a:rPr sz="1000" spc="-5">
                <a:solidFill>
                  <a:srgbClr val="585858"/>
                </a:solidFill>
                <a:latin typeface="微软雅黑"/>
                <a:cs typeface="微软雅黑"/>
              </a:rPr>
              <a:t>引导</a:t>
            </a:r>
            <a:r>
              <a:rPr sz="1000" spc="5">
                <a:solidFill>
                  <a:srgbClr val="585858"/>
                </a:solidFill>
                <a:latin typeface="微软雅黑"/>
                <a:cs typeface="微软雅黑"/>
              </a:rPr>
              <a:t>通</a:t>
            </a:r>
            <a:r>
              <a:rPr sz="1000" spc="-5">
                <a:solidFill>
                  <a:srgbClr val="585858"/>
                </a:solidFill>
                <a:latin typeface="微软雅黑"/>
                <a:cs typeface="微软雅黑"/>
              </a:rPr>
              <a:t>过交</a:t>
            </a:r>
            <a:r>
              <a:rPr sz="1000" spc="5">
                <a:solidFill>
                  <a:srgbClr val="585858"/>
                </a:solidFill>
                <a:latin typeface="微软雅黑"/>
                <a:cs typeface="微软雅黑"/>
              </a:rPr>
              <a:t>易</a:t>
            </a:r>
            <a:r>
              <a:rPr sz="1000" spc="-5">
                <a:solidFill>
                  <a:srgbClr val="585858"/>
                </a:solidFill>
                <a:latin typeface="微软雅黑"/>
                <a:cs typeface="微软雅黑"/>
              </a:rPr>
              <a:t>服务</a:t>
            </a:r>
            <a:r>
              <a:rPr sz="1000" spc="5">
                <a:solidFill>
                  <a:srgbClr val="585858"/>
                </a:solidFill>
                <a:latin typeface="微软雅黑"/>
                <a:cs typeface="微软雅黑"/>
              </a:rPr>
              <a:t>机</a:t>
            </a:r>
            <a:r>
              <a:rPr sz="1000" spc="-5">
                <a:solidFill>
                  <a:srgbClr val="585858"/>
                </a:solidFill>
                <a:latin typeface="微软雅黑"/>
                <a:cs typeface="微软雅黑"/>
              </a:rPr>
              <a:t>构实 现数据挂牌、交易及交付。</a:t>
            </a:r>
            <a:endParaRPr sz="1000">
              <a:latin typeface="微软雅黑"/>
              <a:cs typeface="微软雅黑"/>
            </a:endParaRPr>
          </a:p>
        </p:txBody>
      </p:sp>
      <p:sp>
        <p:nvSpPr>
          <p:cNvPr id="9" name="object 9"/>
          <p:cNvSpPr/>
          <p:nvPr/>
        </p:nvSpPr>
        <p:spPr>
          <a:xfrm>
            <a:off x="4677155" y="2807207"/>
            <a:ext cx="745490" cy="727075"/>
          </a:xfrm>
          <a:custGeom>
            <a:rect l="l" t="t" r="r" b="b"/>
            <a:pathLst>
              <a:path w="745489" h="727075">
                <a:moveTo>
                  <a:pt x="372618" y="0"/>
                </a:moveTo>
                <a:lnTo>
                  <a:pt x="325887" y="2831"/>
                </a:lnTo>
                <a:lnTo>
                  <a:pt x="280886" y="11098"/>
                </a:lnTo>
                <a:lnTo>
                  <a:pt x="237964" y="24460"/>
                </a:lnTo>
                <a:lnTo>
                  <a:pt x="197471" y="42577"/>
                </a:lnTo>
                <a:lnTo>
                  <a:pt x="159755" y="65109"/>
                </a:lnTo>
                <a:lnTo>
                  <a:pt x="125168" y="91716"/>
                </a:lnTo>
                <a:lnTo>
                  <a:pt x="94057" y="122058"/>
                </a:lnTo>
                <a:lnTo>
                  <a:pt x="66774" y="155793"/>
                </a:lnTo>
                <a:lnTo>
                  <a:pt x="43668" y="192582"/>
                </a:lnTo>
                <a:lnTo>
                  <a:pt x="25087" y="232085"/>
                </a:lnTo>
                <a:lnTo>
                  <a:pt x="11383" y="273962"/>
                </a:lnTo>
                <a:lnTo>
                  <a:pt x="2904" y="317871"/>
                </a:lnTo>
                <a:lnTo>
                  <a:pt x="0" y="363474"/>
                </a:lnTo>
                <a:lnTo>
                  <a:pt x="2904" y="409076"/>
                </a:lnTo>
                <a:lnTo>
                  <a:pt x="11383" y="452985"/>
                </a:lnTo>
                <a:lnTo>
                  <a:pt x="25087" y="494862"/>
                </a:lnTo>
                <a:lnTo>
                  <a:pt x="43668" y="534365"/>
                </a:lnTo>
                <a:lnTo>
                  <a:pt x="66774" y="571154"/>
                </a:lnTo>
                <a:lnTo>
                  <a:pt x="94057" y="604889"/>
                </a:lnTo>
                <a:lnTo>
                  <a:pt x="125168" y="635231"/>
                </a:lnTo>
                <a:lnTo>
                  <a:pt x="159755" y="661838"/>
                </a:lnTo>
                <a:lnTo>
                  <a:pt x="197471" y="684370"/>
                </a:lnTo>
                <a:lnTo>
                  <a:pt x="237964" y="702487"/>
                </a:lnTo>
                <a:lnTo>
                  <a:pt x="280886" y="715849"/>
                </a:lnTo>
                <a:lnTo>
                  <a:pt x="325887" y="724116"/>
                </a:lnTo>
                <a:lnTo>
                  <a:pt x="372618" y="726947"/>
                </a:lnTo>
                <a:lnTo>
                  <a:pt x="419348" y="724116"/>
                </a:lnTo>
                <a:lnTo>
                  <a:pt x="464349" y="715849"/>
                </a:lnTo>
                <a:lnTo>
                  <a:pt x="507271" y="702487"/>
                </a:lnTo>
                <a:lnTo>
                  <a:pt x="547764" y="684370"/>
                </a:lnTo>
                <a:lnTo>
                  <a:pt x="585480" y="661838"/>
                </a:lnTo>
                <a:lnTo>
                  <a:pt x="620067" y="635231"/>
                </a:lnTo>
                <a:lnTo>
                  <a:pt x="651178" y="604889"/>
                </a:lnTo>
                <a:lnTo>
                  <a:pt x="678461" y="571154"/>
                </a:lnTo>
                <a:lnTo>
                  <a:pt x="701567" y="534365"/>
                </a:lnTo>
                <a:lnTo>
                  <a:pt x="720148" y="494862"/>
                </a:lnTo>
                <a:lnTo>
                  <a:pt x="733852" y="452985"/>
                </a:lnTo>
                <a:lnTo>
                  <a:pt x="742331" y="409076"/>
                </a:lnTo>
                <a:lnTo>
                  <a:pt x="745236" y="363474"/>
                </a:lnTo>
                <a:lnTo>
                  <a:pt x="742331" y="317871"/>
                </a:lnTo>
                <a:lnTo>
                  <a:pt x="733852" y="273962"/>
                </a:lnTo>
                <a:lnTo>
                  <a:pt x="720148" y="232085"/>
                </a:lnTo>
                <a:lnTo>
                  <a:pt x="701567" y="192582"/>
                </a:lnTo>
                <a:lnTo>
                  <a:pt x="678461" y="155793"/>
                </a:lnTo>
                <a:lnTo>
                  <a:pt x="651178" y="122058"/>
                </a:lnTo>
                <a:lnTo>
                  <a:pt x="620067" y="91716"/>
                </a:lnTo>
                <a:lnTo>
                  <a:pt x="585480" y="65109"/>
                </a:lnTo>
                <a:lnTo>
                  <a:pt x="547764" y="42577"/>
                </a:lnTo>
                <a:lnTo>
                  <a:pt x="507271" y="24460"/>
                </a:lnTo>
                <a:lnTo>
                  <a:pt x="464349" y="11098"/>
                </a:lnTo>
                <a:lnTo>
                  <a:pt x="419348" y="2831"/>
                </a:lnTo>
                <a:lnTo>
                  <a:pt x="372618" y="0"/>
                </a:lnTo>
                <a:close/>
              </a:path>
            </a:pathLst>
          </a:custGeom>
          <a:solidFill>
            <a:srgbClr val="1D9ED2">
              <a:alpha val="10195"/>
            </a:srgbClr>
          </a:solidFill>
        </p:spPr>
        <p:txBody>
          <a:bodyPr wrap="square" lIns="0" tIns="0" rIns="0" bIns="0" rtlCol="0"/>
          <a:lstStyle/>
          <a:p/>
        </p:txBody>
      </p:sp>
      <p:sp>
        <p:nvSpPr>
          <p:cNvPr id="10" name="object 10"/>
          <p:cNvSpPr/>
          <p:nvPr/>
        </p:nvSpPr>
        <p:spPr>
          <a:xfrm>
            <a:off x="4677155" y="2807207"/>
            <a:ext cx="745490" cy="727075"/>
          </a:xfrm>
          <a:custGeom>
            <a:rect l="l" t="t" r="r" b="b"/>
            <a:pathLst>
              <a:path w="745489" h="727075">
                <a:moveTo>
                  <a:pt x="0" y="363474"/>
                </a:moveTo>
                <a:lnTo>
                  <a:pt x="2904" y="317871"/>
                </a:lnTo>
                <a:lnTo>
                  <a:pt x="11383" y="273962"/>
                </a:lnTo>
                <a:lnTo>
                  <a:pt x="25087" y="232085"/>
                </a:lnTo>
                <a:lnTo>
                  <a:pt x="43668" y="192582"/>
                </a:lnTo>
                <a:lnTo>
                  <a:pt x="66774" y="155793"/>
                </a:lnTo>
                <a:lnTo>
                  <a:pt x="94057" y="122058"/>
                </a:lnTo>
                <a:lnTo>
                  <a:pt x="125168" y="91716"/>
                </a:lnTo>
                <a:lnTo>
                  <a:pt x="159755" y="65109"/>
                </a:lnTo>
                <a:lnTo>
                  <a:pt x="197471" y="42577"/>
                </a:lnTo>
                <a:lnTo>
                  <a:pt x="237964" y="24460"/>
                </a:lnTo>
                <a:lnTo>
                  <a:pt x="280886" y="11098"/>
                </a:lnTo>
                <a:lnTo>
                  <a:pt x="325887" y="2831"/>
                </a:lnTo>
                <a:lnTo>
                  <a:pt x="372618" y="0"/>
                </a:lnTo>
                <a:lnTo>
                  <a:pt x="419348" y="2831"/>
                </a:lnTo>
                <a:lnTo>
                  <a:pt x="464349" y="11098"/>
                </a:lnTo>
                <a:lnTo>
                  <a:pt x="507271" y="24460"/>
                </a:lnTo>
                <a:lnTo>
                  <a:pt x="547764" y="42577"/>
                </a:lnTo>
                <a:lnTo>
                  <a:pt x="585480" y="65109"/>
                </a:lnTo>
                <a:lnTo>
                  <a:pt x="620067" y="91716"/>
                </a:lnTo>
                <a:lnTo>
                  <a:pt x="651178" y="122058"/>
                </a:lnTo>
                <a:lnTo>
                  <a:pt x="678461" y="155793"/>
                </a:lnTo>
                <a:lnTo>
                  <a:pt x="701567" y="192582"/>
                </a:lnTo>
                <a:lnTo>
                  <a:pt x="720148" y="232085"/>
                </a:lnTo>
                <a:lnTo>
                  <a:pt x="733852" y="273962"/>
                </a:lnTo>
                <a:lnTo>
                  <a:pt x="742331" y="317871"/>
                </a:lnTo>
                <a:lnTo>
                  <a:pt x="745236" y="363474"/>
                </a:lnTo>
                <a:lnTo>
                  <a:pt x="742331" y="409076"/>
                </a:lnTo>
                <a:lnTo>
                  <a:pt x="733852" y="452985"/>
                </a:lnTo>
                <a:lnTo>
                  <a:pt x="720148" y="494862"/>
                </a:lnTo>
                <a:lnTo>
                  <a:pt x="701567" y="534365"/>
                </a:lnTo>
                <a:lnTo>
                  <a:pt x="678461" y="571154"/>
                </a:lnTo>
                <a:lnTo>
                  <a:pt x="651178" y="604889"/>
                </a:lnTo>
                <a:lnTo>
                  <a:pt x="620067" y="635231"/>
                </a:lnTo>
                <a:lnTo>
                  <a:pt x="585480" y="661838"/>
                </a:lnTo>
                <a:lnTo>
                  <a:pt x="547764" y="684370"/>
                </a:lnTo>
                <a:lnTo>
                  <a:pt x="507271" y="702487"/>
                </a:lnTo>
                <a:lnTo>
                  <a:pt x="464349" y="715849"/>
                </a:lnTo>
                <a:lnTo>
                  <a:pt x="419348" y="724116"/>
                </a:lnTo>
                <a:lnTo>
                  <a:pt x="372618" y="726947"/>
                </a:lnTo>
                <a:lnTo>
                  <a:pt x="325887" y="724116"/>
                </a:lnTo>
                <a:lnTo>
                  <a:pt x="280886" y="715849"/>
                </a:lnTo>
                <a:lnTo>
                  <a:pt x="237964" y="702487"/>
                </a:lnTo>
                <a:lnTo>
                  <a:pt x="197471" y="684370"/>
                </a:lnTo>
                <a:lnTo>
                  <a:pt x="159755" y="661838"/>
                </a:lnTo>
                <a:lnTo>
                  <a:pt x="125168" y="635231"/>
                </a:lnTo>
                <a:lnTo>
                  <a:pt x="94057" y="604889"/>
                </a:lnTo>
                <a:lnTo>
                  <a:pt x="66774" y="571154"/>
                </a:lnTo>
                <a:lnTo>
                  <a:pt x="43668" y="534365"/>
                </a:lnTo>
                <a:lnTo>
                  <a:pt x="25087" y="494862"/>
                </a:lnTo>
                <a:lnTo>
                  <a:pt x="11383" y="452985"/>
                </a:lnTo>
                <a:lnTo>
                  <a:pt x="2904" y="409076"/>
                </a:lnTo>
                <a:lnTo>
                  <a:pt x="0" y="363474"/>
                </a:lnTo>
                <a:close/>
              </a:path>
            </a:pathLst>
          </a:custGeom>
          <a:ln w="12700">
            <a:solidFill>
              <a:srgbClr val="1D9ED2"/>
            </a:solidFill>
            <a:prstDash val="lgDash"/>
          </a:ln>
        </p:spPr>
        <p:txBody>
          <a:bodyPr wrap="square" lIns="0" tIns="0" rIns="0" bIns="0" rtlCol="0"/>
          <a:lstStyle/>
          <a:p/>
        </p:txBody>
      </p:sp>
      <p:sp>
        <p:nvSpPr>
          <p:cNvPr id="11" name="object 11"/>
          <p:cNvSpPr/>
          <p:nvPr/>
        </p:nvSpPr>
        <p:spPr>
          <a:xfrm>
            <a:off x="836675" y="2807207"/>
            <a:ext cx="744220" cy="727075"/>
          </a:xfrm>
          <a:custGeom>
            <a:rect l="l" t="t" r="r" b="b"/>
            <a:pathLst>
              <a:path w="744219" h="727075">
                <a:moveTo>
                  <a:pt x="371856" y="0"/>
                </a:moveTo>
                <a:lnTo>
                  <a:pt x="325210" y="2831"/>
                </a:lnTo>
                <a:lnTo>
                  <a:pt x="280294" y="11098"/>
                </a:lnTo>
                <a:lnTo>
                  <a:pt x="237456" y="24460"/>
                </a:lnTo>
                <a:lnTo>
                  <a:pt x="197044" y="42577"/>
                </a:lnTo>
                <a:lnTo>
                  <a:pt x="159406" y="65109"/>
                </a:lnTo>
                <a:lnTo>
                  <a:pt x="124891" y="91716"/>
                </a:lnTo>
                <a:lnTo>
                  <a:pt x="93847" y="122058"/>
                </a:lnTo>
                <a:lnTo>
                  <a:pt x="66623" y="155793"/>
                </a:lnTo>
                <a:lnTo>
                  <a:pt x="43568" y="192582"/>
                </a:lnTo>
                <a:lnTo>
                  <a:pt x="25029" y="232085"/>
                </a:lnTo>
                <a:lnTo>
                  <a:pt x="11356" y="273962"/>
                </a:lnTo>
                <a:lnTo>
                  <a:pt x="2897" y="317871"/>
                </a:lnTo>
                <a:lnTo>
                  <a:pt x="0" y="363474"/>
                </a:lnTo>
                <a:lnTo>
                  <a:pt x="2897" y="409076"/>
                </a:lnTo>
                <a:lnTo>
                  <a:pt x="11356" y="452985"/>
                </a:lnTo>
                <a:lnTo>
                  <a:pt x="25029" y="494862"/>
                </a:lnTo>
                <a:lnTo>
                  <a:pt x="43568" y="534365"/>
                </a:lnTo>
                <a:lnTo>
                  <a:pt x="66623" y="571154"/>
                </a:lnTo>
                <a:lnTo>
                  <a:pt x="93847" y="604889"/>
                </a:lnTo>
                <a:lnTo>
                  <a:pt x="124891" y="635231"/>
                </a:lnTo>
                <a:lnTo>
                  <a:pt x="159406" y="661838"/>
                </a:lnTo>
                <a:lnTo>
                  <a:pt x="197044" y="684370"/>
                </a:lnTo>
                <a:lnTo>
                  <a:pt x="237456" y="702487"/>
                </a:lnTo>
                <a:lnTo>
                  <a:pt x="280294" y="715849"/>
                </a:lnTo>
                <a:lnTo>
                  <a:pt x="325210" y="724116"/>
                </a:lnTo>
                <a:lnTo>
                  <a:pt x="371856" y="726947"/>
                </a:lnTo>
                <a:lnTo>
                  <a:pt x="418498" y="724116"/>
                </a:lnTo>
                <a:lnTo>
                  <a:pt x="463412" y="715849"/>
                </a:lnTo>
                <a:lnTo>
                  <a:pt x="506250" y="702487"/>
                </a:lnTo>
                <a:lnTo>
                  <a:pt x="546662" y="684370"/>
                </a:lnTo>
                <a:lnTo>
                  <a:pt x="584300" y="661838"/>
                </a:lnTo>
                <a:lnTo>
                  <a:pt x="618815" y="635231"/>
                </a:lnTo>
                <a:lnTo>
                  <a:pt x="649860" y="604889"/>
                </a:lnTo>
                <a:lnTo>
                  <a:pt x="677084" y="571154"/>
                </a:lnTo>
                <a:lnTo>
                  <a:pt x="700140" y="534365"/>
                </a:lnTo>
                <a:lnTo>
                  <a:pt x="718680" y="494862"/>
                </a:lnTo>
                <a:lnTo>
                  <a:pt x="732354" y="452985"/>
                </a:lnTo>
                <a:lnTo>
                  <a:pt x="740814" y="409076"/>
                </a:lnTo>
                <a:lnTo>
                  <a:pt x="743712" y="363474"/>
                </a:lnTo>
                <a:lnTo>
                  <a:pt x="740814" y="317871"/>
                </a:lnTo>
                <a:lnTo>
                  <a:pt x="732354" y="273962"/>
                </a:lnTo>
                <a:lnTo>
                  <a:pt x="718680" y="232085"/>
                </a:lnTo>
                <a:lnTo>
                  <a:pt x="700140" y="192582"/>
                </a:lnTo>
                <a:lnTo>
                  <a:pt x="677084" y="155793"/>
                </a:lnTo>
                <a:lnTo>
                  <a:pt x="649860" y="122058"/>
                </a:lnTo>
                <a:lnTo>
                  <a:pt x="618815" y="91716"/>
                </a:lnTo>
                <a:lnTo>
                  <a:pt x="584300" y="65109"/>
                </a:lnTo>
                <a:lnTo>
                  <a:pt x="546662" y="42577"/>
                </a:lnTo>
                <a:lnTo>
                  <a:pt x="506250" y="24460"/>
                </a:lnTo>
                <a:lnTo>
                  <a:pt x="463412" y="11098"/>
                </a:lnTo>
                <a:lnTo>
                  <a:pt x="418498" y="2831"/>
                </a:lnTo>
                <a:lnTo>
                  <a:pt x="371856" y="0"/>
                </a:lnTo>
                <a:close/>
              </a:path>
            </a:pathLst>
          </a:custGeom>
          <a:solidFill>
            <a:srgbClr val="1D9ED2">
              <a:alpha val="10195"/>
            </a:srgbClr>
          </a:solidFill>
        </p:spPr>
        <p:txBody>
          <a:bodyPr wrap="square" lIns="0" tIns="0" rIns="0" bIns="0" rtlCol="0"/>
          <a:lstStyle/>
          <a:p/>
        </p:txBody>
      </p:sp>
      <p:sp>
        <p:nvSpPr>
          <p:cNvPr id="12" name="object 12"/>
          <p:cNvSpPr/>
          <p:nvPr/>
        </p:nvSpPr>
        <p:spPr>
          <a:xfrm>
            <a:off x="836675" y="2807207"/>
            <a:ext cx="744220" cy="727075"/>
          </a:xfrm>
          <a:custGeom>
            <a:rect l="l" t="t" r="r" b="b"/>
            <a:pathLst>
              <a:path w="744219" h="727075">
                <a:moveTo>
                  <a:pt x="0" y="363474"/>
                </a:moveTo>
                <a:lnTo>
                  <a:pt x="2897" y="317871"/>
                </a:lnTo>
                <a:lnTo>
                  <a:pt x="11356" y="273962"/>
                </a:lnTo>
                <a:lnTo>
                  <a:pt x="25029" y="232085"/>
                </a:lnTo>
                <a:lnTo>
                  <a:pt x="43568" y="192582"/>
                </a:lnTo>
                <a:lnTo>
                  <a:pt x="66623" y="155793"/>
                </a:lnTo>
                <a:lnTo>
                  <a:pt x="93847" y="122058"/>
                </a:lnTo>
                <a:lnTo>
                  <a:pt x="124891" y="91716"/>
                </a:lnTo>
                <a:lnTo>
                  <a:pt x="159406" y="65109"/>
                </a:lnTo>
                <a:lnTo>
                  <a:pt x="197044" y="42577"/>
                </a:lnTo>
                <a:lnTo>
                  <a:pt x="237456" y="24460"/>
                </a:lnTo>
                <a:lnTo>
                  <a:pt x="280294" y="11098"/>
                </a:lnTo>
                <a:lnTo>
                  <a:pt x="325210" y="2831"/>
                </a:lnTo>
                <a:lnTo>
                  <a:pt x="371856" y="0"/>
                </a:lnTo>
                <a:lnTo>
                  <a:pt x="418498" y="2831"/>
                </a:lnTo>
                <a:lnTo>
                  <a:pt x="463412" y="11098"/>
                </a:lnTo>
                <a:lnTo>
                  <a:pt x="506250" y="24460"/>
                </a:lnTo>
                <a:lnTo>
                  <a:pt x="546662" y="42577"/>
                </a:lnTo>
                <a:lnTo>
                  <a:pt x="584300" y="65109"/>
                </a:lnTo>
                <a:lnTo>
                  <a:pt x="618815" y="91716"/>
                </a:lnTo>
                <a:lnTo>
                  <a:pt x="649860" y="122058"/>
                </a:lnTo>
                <a:lnTo>
                  <a:pt x="677084" y="155793"/>
                </a:lnTo>
                <a:lnTo>
                  <a:pt x="700140" y="192582"/>
                </a:lnTo>
                <a:lnTo>
                  <a:pt x="718680" y="232085"/>
                </a:lnTo>
                <a:lnTo>
                  <a:pt x="732354" y="273962"/>
                </a:lnTo>
                <a:lnTo>
                  <a:pt x="740814" y="317871"/>
                </a:lnTo>
                <a:lnTo>
                  <a:pt x="743712" y="363474"/>
                </a:lnTo>
                <a:lnTo>
                  <a:pt x="740814" y="409076"/>
                </a:lnTo>
                <a:lnTo>
                  <a:pt x="732354" y="452985"/>
                </a:lnTo>
                <a:lnTo>
                  <a:pt x="718680" y="494862"/>
                </a:lnTo>
                <a:lnTo>
                  <a:pt x="700140" y="534365"/>
                </a:lnTo>
                <a:lnTo>
                  <a:pt x="677084" y="571154"/>
                </a:lnTo>
                <a:lnTo>
                  <a:pt x="649860" y="604889"/>
                </a:lnTo>
                <a:lnTo>
                  <a:pt x="618815" y="635231"/>
                </a:lnTo>
                <a:lnTo>
                  <a:pt x="584300" y="661838"/>
                </a:lnTo>
                <a:lnTo>
                  <a:pt x="546662" y="684370"/>
                </a:lnTo>
                <a:lnTo>
                  <a:pt x="506250" y="702487"/>
                </a:lnTo>
                <a:lnTo>
                  <a:pt x="463412" y="715849"/>
                </a:lnTo>
                <a:lnTo>
                  <a:pt x="418498" y="724116"/>
                </a:lnTo>
                <a:lnTo>
                  <a:pt x="371856" y="726947"/>
                </a:lnTo>
                <a:lnTo>
                  <a:pt x="325210" y="724116"/>
                </a:lnTo>
                <a:lnTo>
                  <a:pt x="280294" y="715849"/>
                </a:lnTo>
                <a:lnTo>
                  <a:pt x="237456" y="702487"/>
                </a:lnTo>
                <a:lnTo>
                  <a:pt x="197044" y="684370"/>
                </a:lnTo>
                <a:lnTo>
                  <a:pt x="159406" y="661838"/>
                </a:lnTo>
                <a:lnTo>
                  <a:pt x="124891" y="635231"/>
                </a:lnTo>
                <a:lnTo>
                  <a:pt x="93847" y="604889"/>
                </a:lnTo>
                <a:lnTo>
                  <a:pt x="66623" y="571154"/>
                </a:lnTo>
                <a:lnTo>
                  <a:pt x="43568" y="534365"/>
                </a:lnTo>
                <a:lnTo>
                  <a:pt x="25029" y="494862"/>
                </a:lnTo>
                <a:lnTo>
                  <a:pt x="11356" y="452985"/>
                </a:lnTo>
                <a:lnTo>
                  <a:pt x="2897" y="409076"/>
                </a:lnTo>
                <a:lnTo>
                  <a:pt x="0" y="363474"/>
                </a:lnTo>
                <a:close/>
              </a:path>
            </a:pathLst>
          </a:custGeom>
          <a:ln w="12700">
            <a:solidFill>
              <a:srgbClr val="1D9ED2"/>
            </a:solidFill>
            <a:prstDash val="lgDash"/>
          </a:ln>
        </p:spPr>
        <p:txBody>
          <a:bodyPr wrap="square" lIns="0" tIns="0" rIns="0" bIns="0" rtlCol="0"/>
          <a:lstStyle/>
          <a:p/>
        </p:txBody>
      </p:sp>
      <p:sp>
        <p:nvSpPr>
          <p:cNvPr id="13" name="object 13"/>
          <p:cNvSpPr/>
          <p:nvPr/>
        </p:nvSpPr>
        <p:spPr>
          <a:xfrm>
            <a:off x="2925783" y="2940993"/>
            <a:ext cx="374650" cy="417830"/>
          </a:xfrm>
          <a:custGeom>
            <a:rect l="l" t="t" r="r" b="b"/>
            <a:pathLst>
              <a:path w="374650" h="417829">
                <a:moveTo>
                  <a:pt x="187130" y="0"/>
                </a:moveTo>
                <a:lnTo>
                  <a:pt x="132494" y="9432"/>
                </a:lnTo>
                <a:lnTo>
                  <a:pt x="87884" y="35154"/>
                </a:lnTo>
                <a:lnTo>
                  <a:pt x="57809" y="73309"/>
                </a:lnTo>
                <a:lnTo>
                  <a:pt x="46782" y="120034"/>
                </a:lnTo>
                <a:lnTo>
                  <a:pt x="46782" y="185762"/>
                </a:lnTo>
                <a:lnTo>
                  <a:pt x="0" y="188620"/>
                </a:lnTo>
                <a:lnTo>
                  <a:pt x="0" y="405808"/>
                </a:lnTo>
                <a:lnTo>
                  <a:pt x="187130" y="417239"/>
                </a:lnTo>
                <a:lnTo>
                  <a:pt x="374260" y="405808"/>
                </a:lnTo>
                <a:lnTo>
                  <a:pt x="374260" y="360084"/>
                </a:lnTo>
                <a:lnTo>
                  <a:pt x="173763" y="360084"/>
                </a:lnTo>
                <a:lnTo>
                  <a:pt x="173763" y="329792"/>
                </a:lnTo>
                <a:lnTo>
                  <a:pt x="163101" y="324943"/>
                </a:lnTo>
                <a:lnTo>
                  <a:pt x="154633" y="317575"/>
                </a:lnTo>
                <a:lnTo>
                  <a:pt x="149046" y="308171"/>
                </a:lnTo>
                <a:lnTo>
                  <a:pt x="147030" y="297214"/>
                </a:lnTo>
                <a:lnTo>
                  <a:pt x="150194" y="283899"/>
                </a:lnTo>
                <a:lnTo>
                  <a:pt x="158810" y="272994"/>
                </a:lnTo>
                <a:lnTo>
                  <a:pt x="171560" y="265627"/>
                </a:lnTo>
                <a:lnTo>
                  <a:pt x="187130" y="262921"/>
                </a:lnTo>
                <a:lnTo>
                  <a:pt x="374260" y="262921"/>
                </a:lnTo>
                <a:lnTo>
                  <a:pt x="374260" y="188620"/>
                </a:lnTo>
                <a:lnTo>
                  <a:pt x="327477" y="185762"/>
                </a:lnTo>
                <a:lnTo>
                  <a:pt x="327477" y="183476"/>
                </a:lnTo>
                <a:lnTo>
                  <a:pt x="86881" y="183476"/>
                </a:lnTo>
                <a:lnTo>
                  <a:pt x="86881" y="120034"/>
                </a:lnTo>
                <a:lnTo>
                  <a:pt x="94745" y="86625"/>
                </a:lnTo>
                <a:lnTo>
                  <a:pt x="116204" y="59379"/>
                </a:lnTo>
                <a:lnTo>
                  <a:pt x="148064" y="41027"/>
                </a:lnTo>
                <a:lnTo>
                  <a:pt x="187130" y="34302"/>
                </a:lnTo>
                <a:lnTo>
                  <a:pt x="284897" y="34302"/>
                </a:lnTo>
                <a:lnTo>
                  <a:pt x="241765" y="9432"/>
                </a:lnTo>
                <a:lnTo>
                  <a:pt x="187130" y="0"/>
                </a:lnTo>
                <a:close/>
              </a:path>
              <a:path w="374650" h="417829">
                <a:moveTo>
                  <a:pt x="374260" y="262921"/>
                </a:moveTo>
                <a:lnTo>
                  <a:pt x="187130" y="262921"/>
                </a:lnTo>
                <a:lnTo>
                  <a:pt x="202699" y="265627"/>
                </a:lnTo>
                <a:lnTo>
                  <a:pt x="215450" y="272994"/>
                </a:lnTo>
                <a:lnTo>
                  <a:pt x="224065" y="283899"/>
                </a:lnTo>
                <a:lnTo>
                  <a:pt x="227229" y="297214"/>
                </a:lnTo>
                <a:lnTo>
                  <a:pt x="225214" y="307850"/>
                </a:lnTo>
                <a:lnTo>
                  <a:pt x="219627" y="317147"/>
                </a:lnTo>
                <a:lnTo>
                  <a:pt x="211158" y="324621"/>
                </a:lnTo>
                <a:lnTo>
                  <a:pt x="200496" y="329792"/>
                </a:lnTo>
                <a:lnTo>
                  <a:pt x="200496" y="360084"/>
                </a:lnTo>
                <a:lnTo>
                  <a:pt x="374260" y="360084"/>
                </a:lnTo>
                <a:lnTo>
                  <a:pt x="374260" y="262921"/>
                </a:lnTo>
                <a:close/>
              </a:path>
              <a:path w="374650" h="417829">
                <a:moveTo>
                  <a:pt x="187130" y="177189"/>
                </a:moveTo>
                <a:lnTo>
                  <a:pt x="86881" y="183476"/>
                </a:lnTo>
                <a:lnTo>
                  <a:pt x="287378" y="183476"/>
                </a:lnTo>
                <a:lnTo>
                  <a:pt x="187130" y="177189"/>
                </a:lnTo>
                <a:close/>
              </a:path>
              <a:path w="374650" h="417829">
                <a:moveTo>
                  <a:pt x="284897" y="34302"/>
                </a:moveTo>
                <a:lnTo>
                  <a:pt x="187130" y="34302"/>
                </a:lnTo>
                <a:lnTo>
                  <a:pt x="226195" y="41027"/>
                </a:lnTo>
                <a:lnTo>
                  <a:pt x="258055" y="59379"/>
                </a:lnTo>
                <a:lnTo>
                  <a:pt x="279515" y="86625"/>
                </a:lnTo>
                <a:lnTo>
                  <a:pt x="287378" y="120034"/>
                </a:lnTo>
                <a:lnTo>
                  <a:pt x="287378" y="183476"/>
                </a:lnTo>
                <a:lnTo>
                  <a:pt x="327477" y="183476"/>
                </a:lnTo>
                <a:lnTo>
                  <a:pt x="327477" y="120034"/>
                </a:lnTo>
                <a:lnTo>
                  <a:pt x="316450" y="73309"/>
                </a:lnTo>
                <a:lnTo>
                  <a:pt x="286375" y="35154"/>
                </a:lnTo>
                <a:lnTo>
                  <a:pt x="284897" y="34302"/>
                </a:lnTo>
                <a:close/>
              </a:path>
            </a:pathLst>
          </a:custGeom>
          <a:solidFill>
            <a:srgbClr val="1D9ED2"/>
          </a:solidFill>
        </p:spPr>
        <p:txBody>
          <a:bodyPr wrap="square" lIns="0" tIns="0" rIns="0" bIns="0" rtlCol="0"/>
          <a:lstStyle/>
          <a:p/>
        </p:txBody>
      </p:sp>
      <p:sp>
        <p:nvSpPr>
          <p:cNvPr id="14" name="object 14"/>
          <p:cNvSpPr/>
          <p:nvPr/>
        </p:nvSpPr>
        <p:spPr>
          <a:xfrm>
            <a:off x="1029425" y="3124301"/>
            <a:ext cx="392143" cy="255680"/>
          </a:xfrm>
          <a:prstGeom prst="rect">
            <a:avLst/>
          </a:prstGeom>
          <a:blipFill>
            <a:blip r:embed="rId3"/>
            <a:stretch>
              <a:fillRect/>
            </a:stretch>
          </a:blipFill>
        </p:spPr>
        <p:txBody>
          <a:bodyPr wrap="square" lIns="0" tIns="0" rIns="0" bIns="0" rtlCol="0"/>
          <a:lstStyle/>
          <a:p/>
        </p:txBody>
      </p:sp>
      <p:sp>
        <p:nvSpPr>
          <p:cNvPr id="15" name="object 15"/>
          <p:cNvSpPr/>
          <p:nvPr/>
        </p:nvSpPr>
        <p:spPr>
          <a:xfrm>
            <a:off x="1029425" y="2982573"/>
            <a:ext cx="350520" cy="156845"/>
          </a:xfrm>
          <a:custGeom>
            <a:rect l="l" t="t" r="r" b="b"/>
            <a:pathLst>
              <a:path w="350519" h="156844">
                <a:moveTo>
                  <a:pt x="169107" y="0"/>
                </a:moveTo>
                <a:lnTo>
                  <a:pt x="97650" y="4724"/>
                </a:lnTo>
                <a:lnTo>
                  <a:pt x="44523" y="17608"/>
                </a:lnTo>
                <a:lnTo>
                  <a:pt x="11411" y="36719"/>
                </a:lnTo>
                <a:lnTo>
                  <a:pt x="0" y="60125"/>
                </a:lnTo>
                <a:lnTo>
                  <a:pt x="0" y="96175"/>
                </a:lnTo>
                <a:lnTo>
                  <a:pt x="11411" y="119584"/>
                </a:lnTo>
                <a:lnTo>
                  <a:pt x="44523" y="138701"/>
                </a:lnTo>
                <a:lnTo>
                  <a:pt x="97650" y="151592"/>
                </a:lnTo>
                <a:lnTo>
                  <a:pt x="169107" y="156319"/>
                </a:lnTo>
                <a:lnTo>
                  <a:pt x="242454" y="151592"/>
                </a:lnTo>
                <a:lnTo>
                  <a:pt x="299736" y="138701"/>
                </a:lnTo>
                <a:lnTo>
                  <a:pt x="308685" y="134111"/>
                </a:lnTo>
                <a:lnTo>
                  <a:pt x="293181" y="134111"/>
                </a:lnTo>
                <a:lnTo>
                  <a:pt x="271689" y="129714"/>
                </a:lnTo>
                <a:lnTo>
                  <a:pt x="254141" y="117724"/>
                </a:lnTo>
                <a:lnTo>
                  <a:pt x="242310" y="99940"/>
                </a:lnTo>
                <a:lnTo>
                  <a:pt x="237972" y="78159"/>
                </a:lnTo>
                <a:lnTo>
                  <a:pt x="242310" y="56379"/>
                </a:lnTo>
                <a:lnTo>
                  <a:pt x="254141" y="38594"/>
                </a:lnTo>
                <a:lnTo>
                  <a:pt x="271689" y="26604"/>
                </a:lnTo>
                <a:lnTo>
                  <a:pt x="293181" y="22208"/>
                </a:lnTo>
                <a:lnTo>
                  <a:pt x="308706" y="22208"/>
                </a:lnTo>
                <a:lnTo>
                  <a:pt x="299736" y="17608"/>
                </a:lnTo>
                <a:lnTo>
                  <a:pt x="242454" y="4724"/>
                </a:lnTo>
                <a:lnTo>
                  <a:pt x="169107" y="0"/>
                </a:lnTo>
                <a:close/>
              </a:path>
              <a:path w="350519" h="156844">
                <a:moveTo>
                  <a:pt x="308706" y="22208"/>
                </a:moveTo>
                <a:lnTo>
                  <a:pt x="293181" y="22208"/>
                </a:lnTo>
                <a:lnTo>
                  <a:pt x="314672" y="26604"/>
                </a:lnTo>
                <a:lnTo>
                  <a:pt x="332220" y="38594"/>
                </a:lnTo>
                <a:lnTo>
                  <a:pt x="344051" y="56379"/>
                </a:lnTo>
                <a:lnTo>
                  <a:pt x="348389" y="78159"/>
                </a:lnTo>
                <a:lnTo>
                  <a:pt x="344051" y="99940"/>
                </a:lnTo>
                <a:lnTo>
                  <a:pt x="332220" y="117724"/>
                </a:lnTo>
                <a:lnTo>
                  <a:pt x="314672" y="129714"/>
                </a:lnTo>
                <a:lnTo>
                  <a:pt x="293181" y="134111"/>
                </a:lnTo>
                <a:lnTo>
                  <a:pt x="308685" y="134111"/>
                </a:lnTo>
                <a:lnTo>
                  <a:pt x="337003" y="119584"/>
                </a:lnTo>
                <a:lnTo>
                  <a:pt x="350304" y="96175"/>
                </a:lnTo>
                <a:lnTo>
                  <a:pt x="350304" y="60125"/>
                </a:lnTo>
                <a:lnTo>
                  <a:pt x="337003" y="36719"/>
                </a:lnTo>
                <a:lnTo>
                  <a:pt x="308706" y="22208"/>
                </a:lnTo>
                <a:close/>
              </a:path>
            </a:pathLst>
          </a:custGeom>
          <a:solidFill>
            <a:srgbClr val="1D9ED2"/>
          </a:solidFill>
        </p:spPr>
        <p:txBody>
          <a:bodyPr wrap="square" lIns="0" tIns="0" rIns="0" bIns="0" rtlCol="0"/>
          <a:lstStyle/>
          <a:p/>
        </p:txBody>
      </p:sp>
      <p:sp>
        <p:nvSpPr>
          <p:cNvPr id="16" name="object 16"/>
          <p:cNvSpPr/>
          <p:nvPr/>
        </p:nvSpPr>
        <p:spPr>
          <a:xfrm>
            <a:off x="1284940" y="3021845"/>
            <a:ext cx="78711" cy="77738"/>
          </a:xfrm>
          <a:prstGeom prst="rect">
            <a:avLst/>
          </a:prstGeom>
          <a:blipFill>
            <a:blip r:embed="rId4"/>
            <a:stretch>
              <a:fillRect/>
            </a:stretch>
          </a:blipFill>
        </p:spPr>
        <p:txBody>
          <a:bodyPr wrap="square" lIns="0" tIns="0" rIns="0" bIns="0" rtlCol="0"/>
          <a:lstStyle/>
          <a:p/>
        </p:txBody>
      </p:sp>
      <p:sp>
        <p:nvSpPr>
          <p:cNvPr id="17" name="object 17"/>
          <p:cNvSpPr/>
          <p:nvPr/>
        </p:nvSpPr>
        <p:spPr>
          <a:xfrm>
            <a:off x="4856099" y="2943815"/>
            <a:ext cx="446405" cy="412750"/>
          </a:xfrm>
          <a:custGeom>
            <a:rect l="l" t="t" r="r" b="b"/>
            <a:pathLst>
              <a:path w="446404" h="412750">
                <a:moveTo>
                  <a:pt x="18072" y="0"/>
                </a:moveTo>
                <a:lnTo>
                  <a:pt x="10928" y="1392"/>
                </a:lnTo>
                <a:lnTo>
                  <a:pt x="5195" y="5227"/>
                </a:lnTo>
                <a:lnTo>
                  <a:pt x="1383" y="10994"/>
                </a:lnTo>
                <a:lnTo>
                  <a:pt x="0" y="18182"/>
                </a:lnTo>
                <a:lnTo>
                  <a:pt x="1383" y="25371"/>
                </a:lnTo>
                <a:lnTo>
                  <a:pt x="5195" y="31142"/>
                </a:lnTo>
                <a:lnTo>
                  <a:pt x="10928" y="34981"/>
                </a:lnTo>
                <a:lnTo>
                  <a:pt x="25217" y="37767"/>
                </a:lnTo>
                <a:lnTo>
                  <a:pt x="30949" y="41602"/>
                </a:lnTo>
                <a:lnTo>
                  <a:pt x="34762" y="47369"/>
                </a:lnTo>
                <a:lnTo>
                  <a:pt x="36145" y="54557"/>
                </a:lnTo>
                <a:lnTo>
                  <a:pt x="36145" y="357600"/>
                </a:lnTo>
                <a:lnTo>
                  <a:pt x="40381" y="378908"/>
                </a:lnTo>
                <a:lnTo>
                  <a:pt x="51959" y="396238"/>
                </a:lnTo>
                <a:lnTo>
                  <a:pt x="69185" y="407886"/>
                </a:lnTo>
                <a:lnTo>
                  <a:pt x="90364" y="412148"/>
                </a:lnTo>
                <a:lnTo>
                  <a:pt x="427726" y="412148"/>
                </a:lnTo>
                <a:lnTo>
                  <a:pt x="434870" y="410755"/>
                </a:lnTo>
                <a:lnTo>
                  <a:pt x="440603" y="406920"/>
                </a:lnTo>
                <a:lnTo>
                  <a:pt x="444415" y="401153"/>
                </a:lnTo>
                <a:lnTo>
                  <a:pt x="445799" y="393965"/>
                </a:lnTo>
                <a:lnTo>
                  <a:pt x="444415" y="386777"/>
                </a:lnTo>
                <a:lnTo>
                  <a:pt x="440603" y="381010"/>
                </a:lnTo>
                <a:lnTo>
                  <a:pt x="434870" y="377175"/>
                </a:lnTo>
                <a:lnTo>
                  <a:pt x="427726" y="375782"/>
                </a:lnTo>
                <a:lnTo>
                  <a:pt x="90364" y="375782"/>
                </a:lnTo>
                <a:lnTo>
                  <a:pt x="83220" y="374390"/>
                </a:lnTo>
                <a:lnTo>
                  <a:pt x="77487" y="370555"/>
                </a:lnTo>
                <a:lnTo>
                  <a:pt x="73675" y="364788"/>
                </a:lnTo>
                <a:lnTo>
                  <a:pt x="72291" y="357600"/>
                </a:lnTo>
                <a:lnTo>
                  <a:pt x="72291" y="324265"/>
                </a:lnTo>
                <a:lnTo>
                  <a:pt x="445799" y="290931"/>
                </a:lnTo>
                <a:lnTo>
                  <a:pt x="445799" y="287900"/>
                </a:lnTo>
                <a:lnTo>
                  <a:pt x="72291" y="287900"/>
                </a:lnTo>
                <a:lnTo>
                  <a:pt x="72291" y="230322"/>
                </a:lnTo>
                <a:lnTo>
                  <a:pt x="445799" y="230322"/>
                </a:lnTo>
                <a:lnTo>
                  <a:pt x="445799" y="206079"/>
                </a:lnTo>
                <a:lnTo>
                  <a:pt x="72291" y="206079"/>
                </a:lnTo>
                <a:lnTo>
                  <a:pt x="72291" y="163653"/>
                </a:lnTo>
                <a:lnTo>
                  <a:pt x="445799" y="163653"/>
                </a:lnTo>
                <a:lnTo>
                  <a:pt x="445799" y="139409"/>
                </a:lnTo>
                <a:lnTo>
                  <a:pt x="72291" y="139409"/>
                </a:lnTo>
                <a:lnTo>
                  <a:pt x="72291" y="96983"/>
                </a:lnTo>
                <a:lnTo>
                  <a:pt x="445799" y="96983"/>
                </a:lnTo>
                <a:lnTo>
                  <a:pt x="445799" y="60618"/>
                </a:lnTo>
                <a:lnTo>
                  <a:pt x="72291" y="60618"/>
                </a:lnTo>
                <a:lnTo>
                  <a:pt x="72291" y="54557"/>
                </a:lnTo>
                <a:lnTo>
                  <a:pt x="68055" y="33244"/>
                </a:lnTo>
                <a:lnTo>
                  <a:pt x="56477" y="15910"/>
                </a:lnTo>
                <a:lnTo>
                  <a:pt x="39252" y="4261"/>
                </a:lnTo>
                <a:lnTo>
                  <a:pt x="18072" y="0"/>
                </a:lnTo>
                <a:close/>
              </a:path>
              <a:path w="446404" h="412750">
                <a:moveTo>
                  <a:pt x="162656" y="230322"/>
                </a:moveTo>
                <a:lnTo>
                  <a:pt x="138559" y="230322"/>
                </a:lnTo>
                <a:lnTo>
                  <a:pt x="138559" y="281839"/>
                </a:lnTo>
                <a:lnTo>
                  <a:pt x="72291" y="287900"/>
                </a:lnTo>
                <a:lnTo>
                  <a:pt x="445799" y="287900"/>
                </a:lnTo>
                <a:lnTo>
                  <a:pt x="445799" y="280021"/>
                </a:lnTo>
                <a:lnTo>
                  <a:pt x="162656" y="280021"/>
                </a:lnTo>
                <a:lnTo>
                  <a:pt x="162656" y="230322"/>
                </a:lnTo>
                <a:close/>
              </a:path>
              <a:path w="446404" h="412750">
                <a:moveTo>
                  <a:pt x="253021" y="230322"/>
                </a:moveTo>
                <a:lnTo>
                  <a:pt x="228923" y="230322"/>
                </a:lnTo>
                <a:lnTo>
                  <a:pt x="228923" y="273960"/>
                </a:lnTo>
                <a:lnTo>
                  <a:pt x="162656" y="280021"/>
                </a:lnTo>
                <a:lnTo>
                  <a:pt x="445799" y="280021"/>
                </a:lnTo>
                <a:lnTo>
                  <a:pt x="445799" y="271536"/>
                </a:lnTo>
                <a:lnTo>
                  <a:pt x="253021" y="271536"/>
                </a:lnTo>
                <a:lnTo>
                  <a:pt x="253021" y="230322"/>
                </a:lnTo>
                <a:close/>
              </a:path>
              <a:path w="446404" h="412750">
                <a:moveTo>
                  <a:pt x="343385" y="230322"/>
                </a:moveTo>
                <a:lnTo>
                  <a:pt x="319288" y="230322"/>
                </a:lnTo>
                <a:lnTo>
                  <a:pt x="319288" y="265475"/>
                </a:lnTo>
                <a:lnTo>
                  <a:pt x="253021" y="271536"/>
                </a:lnTo>
                <a:lnTo>
                  <a:pt x="445799" y="271536"/>
                </a:lnTo>
                <a:lnTo>
                  <a:pt x="445799" y="263657"/>
                </a:lnTo>
                <a:lnTo>
                  <a:pt x="343385" y="263657"/>
                </a:lnTo>
                <a:lnTo>
                  <a:pt x="343385" y="230322"/>
                </a:lnTo>
                <a:close/>
              </a:path>
              <a:path w="446404" h="412750">
                <a:moveTo>
                  <a:pt x="445799" y="230322"/>
                </a:moveTo>
                <a:lnTo>
                  <a:pt x="409653" y="230322"/>
                </a:lnTo>
                <a:lnTo>
                  <a:pt x="409653" y="257596"/>
                </a:lnTo>
                <a:lnTo>
                  <a:pt x="343385" y="263657"/>
                </a:lnTo>
                <a:lnTo>
                  <a:pt x="445799" y="263657"/>
                </a:lnTo>
                <a:lnTo>
                  <a:pt x="445799" y="230322"/>
                </a:lnTo>
                <a:close/>
              </a:path>
              <a:path w="446404" h="412750">
                <a:moveTo>
                  <a:pt x="162656" y="163653"/>
                </a:moveTo>
                <a:lnTo>
                  <a:pt x="138559" y="163653"/>
                </a:lnTo>
                <a:lnTo>
                  <a:pt x="138559" y="206079"/>
                </a:lnTo>
                <a:lnTo>
                  <a:pt x="162656" y="206079"/>
                </a:lnTo>
                <a:lnTo>
                  <a:pt x="162656" y="163653"/>
                </a:lnTo>
                <a:close/>
              </a:path>
              <a:path w="446404" h="412750">
                <a:moveTo>
                  <a:pt x="253021" y="163653"/>
                </a:moveTo>
                <a:lnTo>
                  <a:pt x="228923" y="163653"/>
                </a:lnTo>
                <a:lnTo>
                  <a:pt x="228923" y="206079"/>
                </a:lnTo>
                <a:lnTo>
                  <a:pt x="253021" y="206079"/>
                </a:lnTo>
                <a:lnTo>
                  <a:pt x="253021" y="163653"/>
                </a:lnTo>
                <a:close/>
              </a:path>
              <a:path w="446404" h="412750">
                <a:moveTo>
                  <a:pt x="343385" y="163653"/>
                </a:moveTo>
                <a:lnTo>
                  <a:pt x="319288" y="163653"/>
                </a:lnTo>
                <a:lnTo>
                  <a:pt x="319288" y="206079"/>
                </a:lnTo>
                <a:lnTo>
                  <a:pt x="343385" y="206079"/>
                </a:lnTo>
                <a:lnTo>
                  <a:pt x="343385" y="163653"/>
                </a:lnTo>
                <a:close/>
              </a:path>
              <a:path w="446404" h="412750">
                <a:moveTo>
                  <a:pt x="445799" y="163653"/>
                </a:moveTo>
                <a:lnTo>
                  <a:pt x="409653" y="163653"/>
                </a:lnTo>
                <a:lnTo>
                  <a:pt x="409653" y="206079"/>
                </a:lnTo>
                <a:lnTo>
                  <a:pt x="445799" y="206079"/>
                </a:lnTo>
                <a:lnTo>
                  <a:pt x="445799" y="163653"/>
                </a:lnTo>
                <a:close/>
              </a:path>
              <a:path w="446404" h="412750">
                <a:moveTo>
                  <a:pt x="162656" y="96983"/>
                </a:moveTo>
                <a:lnTo>
                  <a:pt x="138559" y="96983"/>
                </a:lnTo>
                <a:lnTo>
                  <a:pt x="138559" y="139409"/>
                </a:lnTo>
                <a:lnTo>
                  <a:pt x="162656" y="139409"/>
                </a:lnTo>
                <a:lnTo>
                  <a:pt x="162656" y="96983"/>
                </a:lnTo>
                <a:close/>
              </a:path>
              <a:path w="446404" h="412750">
                <a:moveTo>
                  <a:pt x="253021" y="96983"/>
                </a:moveTo>
                <a:lnTo>
                  <a:pt x="228923" y="96983"/>
                </a:lnTo>
                <a:lnTo>
                  <a:pt x="228923" y="139409"/>
                </a:lnTo>
                <a:lnTo>
                  <a:pt x="253021" y="139409"/>
                </a:lnTo>
                <a:lnTo>
                  <a:pt x="253021" y="96983"/>
                </a:lnTo>
                <a:close/>
              </a:path>
              <a:path w="446404" h="412750">
                <a:moveTo>
                  <a:pt x="343385" y="96983"/>
                </a:moveTo>
                <a:lnTo>
                  <a:pt x="319288" y="96983"/>
                </a:lnTo>
                <a:lnTo>
                  <a:pt x="319288" y="139409"/>
                </a:lnTo>
                <a:lnTo>
                  <a:pt x="343385" y="139409"/>
                </a:lnTo>
                <a:lnTo>
                  <a:pt x="343385" y="96983"/>
                </a:lnTo>
                <a:close/>
              </a:path>
              <a:path w="446404" h="412750">
                <a:moveTo>
                  <a:pt x="445799" y="96983"/>
                </a:moveTo>
                <a:lnTo>
                  <a:pt x="409653" y="96983"/>
                </a:lnTo>
                <a:lnTo>
                  <a:pt x="409653" y="139409"/>
                </a:lnTo>
                <a:lnTo>
                  <a:pt x="445799" y="139409"/>
                </a:lnTo>
                <a:lnTo>
                  <a:pt x="445799" y="96983"/>
                </a:lnTo>
                <a:close/>
              </a:path>
            </a:pathLst>
          </a:custGeom>
          <a:solidFill>
            <a:srgbClr val="1D9ED2"/>
          </a:solidFill>
        </p:spPr>
        <p:txBody>
          <a:bodyPr wrap="square" lIns="0" tIns="0" rIns="0" bIns="0" rtlCol="0"/>
          <a:lstStyle/>
          <a:p/>
        </p:txBody>
      </p:sp>
      <p:sp>
        <p:nvSpPr>
          <p:cNvPr id="18" name="object 18"/>
          <p:cNvSpPr/>
          <p:nvPr/>
        </p:nvSpPr>
        <p:spPr>
          <a:xfrm>
            <a:off x="4928391" y="3355963"/>
            <a:ext cx="72291" cy="72730"/>
          </a:xfrm>
          <a:prstGeom prst="rect">
            <a:avLst/>
          </a:prstGeom>
          <a:blipFill>
            <a:blip r:embed="rId5"/>
            <a:stretch>
              <a:fillRect/>
            </a:stretch>
          </a:blipFill>
        </p:spPr>
        <p:txBody>
          <a:bodyPr wrap="square" lIns="0" tIns="0" rIns="0" bIns="0" rtlCol="0"/>
          <a:lstStyle/>
          <a:p/>
        </p:txBody>
      </p:sp>
      <p:sp>
        <p:nvSpPr>
          <p:cNvPr id="19" name="object 19"/>
          <p:cNvSpPr/>
          <p:nvPr/>
        </p:nvSpPr>
        <p:spPr>
          <a:xfrm>
            <a:off x="5193460" y="3355963"/>
            <a:ext cx="72291" cy="72730"/>
          </a:xfrm>
          <a:prstGeom prst="rect">
            <a:avLst/>
          </a:prstGeom>
          <a:blipFill>
            <a:blip r:embed="rId6"/>
            <a:stretch>
              <a:fillRect/>
            </a:stretch>
          </a:blipFill>
        </p:spPr>
        <p:txBody>
          <a:bodyPr wrap="square" lIns="0" tIns="0" rIns="0" bIns="0" rtlCol="0"/>
          <a:lstStyle/>
          <a:p/>
        </p:txBody>
      </p:sp>
      <p:sp>
        <p:nvSpPr>
          <p:cNvPr id="20" name="object 20"/>
          <p:cNvSpPr/>
          <p:nvPr/>
        </p:nvSpPr>
        <p:spPr>
          <a:xfrm>
            <a:off x="4837209" y="4599408"/>
            <a:ext cx="496570" cy="405765"/>
          </a:xfrm>
          <a:custGeom>
            <a:rect l="l" t="t" r="r" b="b"/>
            <a:pathLst>
              <a:path w="496570" h="405764">
                <a:moveTo>
                  <a:pt x="409681" y="375309"/>
                </a:moveTo>
                <a:lnTo>
                  <a:pt x="88886" y="375309"/>
                </a:lnTo>
                <a:lnTo>
                  <a:pt x="88886" y="405739"/>
                </a:lnTo>
                <a:lnTo>
                  <a:pt x="409681" y="405739"/>
                </a:lnTo>
                <a:lnTo>
                  <a:pt x="409681" y="375309"/>
                </a:lnTo>
                <a:close/>
              </a:path>
              <a:path w="496570" h="405764">
                <a:moveTo>
                  <a:pt x="323467" y="355023"/>
                </a:moveTo>
                <a:lnTo>
                  <a:pt x="174432" y="355023"/>
                </a:lnTo>
                <a:lnTo>
                  <a:pt x="168417" y="359587"/>
                </a:lnTo>
                <a:lnTo>
                  <a:pt x="168417" y="375309"/>
                </a:lnTo>
                <a:lnTo>
                  <a:pt x="329482" y="375309"/>
                </a:lnTo>
                <a:lnTo>
                  <a:pt x="329482" y="359587"/>
                </a:lnTo>
                <a:lnTo>
                  <a:pt x="323467" y="355023"/>
                </a:lnTo>
                <a:close/>
              </a:path>
              <a:path w="496570" h="405764">
                <a:moveTo>
                  <a:pt x="284036" y="86226"/>
                </a:moveTo>
                <a:lnTo>
                  <a:pt x="213863" y="86226"/>
                </a:lnTo>
                <a:lnTo>
                  <a:pt x="217204" y="90790"/>
                </a:lnTo>
                <a:lnTo>
                  <a:pt x="222551" y="94848"/>
                </a:lnTo>
                <a:lnTo>
                  <a:pt x="228566" y="97383"/>
                </a:lnTo>
                <a:lnTo>
                  <a:pt x="228566" y="355023"/>
                </a:lnTo>
                <a:lnTo>
                  <a:pt x="269333" y="355023"/>
                </a:lnTo>
                <a:lnTo>
                  <a:pt x="269333" y="97383"/>
                </a:lnTo>
                <a:lnTo>
                  <a:pt x="275348" y="94848"/>
                </a:lnTo>
                <a:lnTo>
                  <a:pt x="280695" y="90790"/>
                </a:lnTo>
                <a:lnTo>
                  <a:pt x="284036" y="86226"/>
                </a:lnTo>
                <a:close/>
              </a:path>
              <a:path w="496570" h="405764">
                <a:moveTo>
                  <a:pt x="467825" y="55796"/>
                </a:moveTo>
                <a:lnTo>
                  <a:pt x="30742" y="55796"/>
                </a:lnTo>
                <a:lnTo>
                  <a:pt x="22054" y="62389"/>
                </a:lnTo>
                <a:lnTo>
                  <a:pt x="22054" y="78111"/>
                </a:lnTo>
                <a:lnTo>
                  <a:pt x="28737" y="84704"/>
                </a:lnTo>
                <a:lnTo>
                  <a:pt x="38094" y="85719"/>
                </a:lnTo>
                <a:lnTo>
                  <a:pt x="0" y="233303"/>
                </a:lnTo>
                <a:lnTo>
                  <a:pt x="27401" y="233303"/>
                </a:lnTo>
                <a:lnTo>
                  <a:pt x="56807" y="117670"/>
                </a:lnTo>
                <a:lnTo>
                  <a:pt x="83945" y="117670"/>
                </a:lnTo>
                <a:lnTo>
                  <a:pt x="73515" y="86226"/>
                </a:lnTo>
                <a:lnTo>
                  <a:pt x="467825" y="86226"/>
                </a:lnTo>
                <a:lnTo>
                  <a:pt x="474508" y="81154"/>
                </a:lnTo>
                <a:lnTo>
                  <a:pt x="241932" y="81154"/>
                </a:lnTo>
                <a:lnTo>
                  <a:pt x="235917" y="76590"/>
                </a:lnTo>
                <a:lnTo>
                  <a:pt x="235917" y="65432"/>
                </a:lnTo>
                <a:lnTo>
                  <a:pt x="241932" y="60868"/>
                </a:lnTo>
                <a:lnTo>
                  <a:pt x="474508" y="60868"/>
                </a:lnTo>
                <a:lnTo>
                  <a:pt x="467825" y="55796"/>
                </a:lnTo>
                <a:close/>
              </a:path>
              <a:path w="496570" h="405764">
                <a:moveTo>
                  <a:pt x="83945" y="117670"/>
                </a:moveTo>
                <a:lnTo>
                  <a:pt x="56807" y="117670"/>
                </a:lnTo>
                <a:lnTo>
                  <a:pt x="94901" y="233303"/>
                </a:lnTo>
                <a:lnTo>
                  <a:pt x="122302" y="233303"/>
                </a:lnTo>
                <a:lnTo>
                  <a:pt x="83945" y="117670"/>
                </a:lnTo>
                <a:close/>
              </a:path>
              <a:path w="496570" h="405764">
                <a:moveTo>
                  <a:pt x="447775" y="86226"/>
                </a:moveTo>
                <a:lnTo>
                  <a:pt x="412354" y="86226"/>
                </a:lnTo>
                <a:lnTo>
                  <a:pt x="374928" y="233303"/>
                </a:lnTo>
                <a:lnTo>
                  <a:pt x="402329" y="233303"/>
                </a:lnTo>
                <a:lnTo>
                  <a:pt x="431736" y="117670"/>
                </a:lnTo>
                <a:lnTo>
                  <a:pt x="458208" y="117670"/>
                </a:lnTo>
                <a:lnTo>
                  <a:pt x="447775" y="86226"/>
                </a:lnTo>
                <a:close/>
              </a:path>
              <a:path w="496570" h="405764">
                <a:moveTo>
                  <a:pt x="458208" y="117670"/>
                </a:moveTo>
                <a:lnTo>
                  <a:pt x="431736" y="117670"/>
                </a:lnTo>
                <a:lnTo>
                  <a:pt x="469162" y="233303"/>
                </a:lnTo>
                <a:lnTo>
                  <a:pt x="496574" y="233303"/>
                </a:lnTo>
                <a:lnTo>
                  <a:pt x="458208" y="117670"/>
                </a:lnTo>
                <a:close/>
              </a:path>
              <a:path w="496570" h="405764">
                <a:moveTo>
                  <a:pt x="474508" y="60868"/>
                </a:moveTo>
                <a:lnTo>
                  <a:pt x="256635" y="60868"/>
                </a:lnTo>
                <a:lnTo>
                  <a:pt x="262650" y="65432"/>
                </a:lnTo>
                <a:lnTo>
                  <a:pt x="262650" y="76590"/>
                </a:lnTo>
                <a:lnTo>
                  <a:pt x="256635" y="81154"/>
                </a:lnTo>
                <a:lnTo>
                  <a:pt x="474508" y="81154"/>
                </a:lnTo>
                <a:lnTo>
                  <a:pt x="476513" y="79633"/>
                </a:lnTo>
                <a:lnTo>
                  <a:pt x="476513" y="62389"/>
                </a:lnTo>
                <a:lnTo>
                  <a:pt x="474508" y="60868"/>
                </a:lnTo>
                <a:close/>
              </a:path>
              <a:path w="496570" h="405764">
                <a:moveTo>
                  <a:pt x="260645" y="0"/>
                </a:moveTo>
                <a:lnTo>
                  <a:pt x="237922" y="0"/>
                </a:lnTo>
                <a:lnTo>
                  <a:pt x="229234" y="6593"/>
                </a:lnTo>
                <a:lnTo>
                  <a:pt x="229234" y="44638"/>
                </a:lnTo>
                <a:lnTo>
                  <a:pt x="223219" y="47174"/>
                </a:lnTo>
                <a:lnTo>
                  <a:pt x="217872" y="51232"/>
                </a:lnTo>
                <a:lnTo>
                  <a:pt x="214531" y="55796"/>
                </a:lnTo>
                <a:lnTo>
                  <a:pt x="284036" y="55796"/>
                </a:lnTo>
                <a:lnTo>
                  <a:pt x="280695" y="51232"/>
                </a:lnTo>
                <a:lnTo>
                  <a:pt x="275348" y="47174"/>
                </a:lnTo>
                <a:lnTo>
                  <a:pt x="269333" y="44638"/>
                </a:lnTo>
                <a:lnTo>
                  <a:pt x="269333" y="6593"/>
                </a:lnTo>
                <a:lnTo>
                  <a:pt x="260645" y="0"/>
                </a:lnTo>
                <a:close/>
              </a:path>
            </a:pathLst>
          </a:custGeom>
          <a:solidFill>
            <a:srgbClr val="1D9ED2"/>
          </a:solidFill>
        </p:spPr>
        <p:txBody>
          <a:bodyPr wrap="square" lIns="0" tIns="0" rIns="0" bIns="0" rtlCol="0"/>
          <a:lstStyle/>
          <a:p/>
        </p:txBody>
      </p:sp>
      <p:sp>
        <p:nvSpPr>
          <p:cNvPr id="21" name="object 21"/>
          <p:cNvSpPr/>
          <p:nvPr/>
        </p:nvSpPr>
        <p:spPr>
          <a:xfrm>
            <a:off x="4819164" y="4847927"/>
            <a:ext cx="160655" cy="30480"/>
          </a:xfrm>
          <a:custGeom>
            <a:rect l="l" t="t" r="r" b="b"/>
            <a:pathLst>
              <a:path w="160654" h="30478">
                <a:moveTo>
                  <a:pt x="160397" y="0"/>
                </a:moveTo>
                <a:lnTo>
                  <a:pt x="0" y="0"/>
                </a:lnTo>
                <a:lnTo>
                  <a:pt x="6328" y="11815"/>
                </a:lnTo>
                <a:lnTo>
                  <a:pt x="23558" y="21491"/>
                </a:lnTo>
                <a:lnTo>
                  <a:pt x="49059" y="28028"/>
                </a:lnTo>
                <a:lnTo>
                  <a:pt x="80198" y="30429"/>
                </a:lnTo>
                <a:lnTo>
                  <a:pt x="111338" y="28028"/>
                </a:lnTo>
                <a:lnTo>
                  <a:pt x="136838" y="21491"/>
                </a:lnTo>
                <a:lnTo>
                  <a:pt x="154069" y="11815"/>
                </a:lnTo>
                <a:lnTo>
                  <a:pt x="160397" y="0"/>
                </a:lnTo>
                <a:close/>
              </a:path>
            </a:pathLst>
          </a:custGeom>
          <a:solidFill>
            <a:srgbClr val="1D9ED2"/>
          </a:solidFill>
        </p:spPr>
        <p:txBody>
          <a:bodyPr wrap="square" lIns="0" tIns="0" rIns="0" bIns="0" rtlCol="0"/>
          <a:lstStyle/>
          <a:p/>
        </p:txBody>
      </p:sp>
      <p:sp>
        <p:nvSpPr>
          <p:cNvPr id="22" name="object 22"/>
          <p:cNvSpPr/>
          <p:nvPr/>
        </p:nvSpPr>
        <p:spPr>
          <a:xfrm>
            <a:off x="5193424" y="4847927"/>
            <a:ext cx="160655" cy="30480"/>
          </a:xfrm>
          <a:custGeom>
            <a:rect l="l" t="t" r="r" b="b"/>
            <a:pathLst>
              <a:path w="160654" h="30478">
                <a:moveTo>
                  <a:pt x="160408" y="0"/>
                </a:moveTo>
                <a:lnTo>
                  <a:pt x="0" y="0"/>
                </a:lnTo>
                <a:lnTo>
                  <a:pt x="6328" y="11815"/>
                </a:lnTo>
                <a:lnTo>
                  <a:pt x="23558" y="21491"/>
                </a:lnTo>
                <a:lnTo>
                  <a:pt x="49059" y="28028"/>
                </a:lnTo>
                <a:lnTo>
                  <a:pt x="80198" y="30429"/>
                </a:lnTo>
                <a:lnTo>
                  <a:pt x="111340" y="28028"/>
                </a:lnTo>
                <a:lnTo>
                  <a:pt x="136844" y="21491"/>
                </a:lnTo>
                <a:lnTo>
                  <a:pt x="154078" y="11815"/>
                </a:lnTo>
                <a:lnTo>
                  <a:pt x="160408" y="0"/>
                </a:lnTo>
                <a:close/>
              </a:path>
            </a:pathLst>
          </a:custGeom>
          <a:solidFill>
            <a:srgbClr val="1D9ED2"/>
          </a:solidFill>
        </p:spPr>
        <p:txBody>
          <a:bodyPr wrap="square" lIns="0" tIns="0" rIns="0" bIns="0" rtlCol="0"/>
          <a:lstStyle/>
          <a:p/>
        </p:txBody>
      </p:sp>
      <p:sp>
        <p:nvSpPr>
          <p:cNvPr id="23" name="object 23"/>
          <p:cNvSpPr/>
          <p:nvPr/>
        </p:nvSpPr>
        <p:spPr>
          <a:xfrm>
            <a:off x="994555" y="4667784"/>
            <a:ext cx="161315" cy="322107"/>
          </a:xfrm>
          <a:prstGeom prst="rect">
            <a:avLst/>
          </a:prstGeom>
          <a:blipFill>
            <a:blip r:embed="rId7"/>
            <a:stretch>
              <a:fillRect/>
            </a:stretch>
          </a:blipFill>
        </p:spPr>
        <p:txBody>
          <a:bodyPr wrap="square" lIns="0" tIns="0" rIns="0" bIns="0" rtlCol="0"/>
          <a:lstStyle/>
          <a:p/>
        </p:txBody>
      </p:sp>
      <p:sp>
        <p:nvSpPr>
          <p:cNvPr id="24" name="object 24"/>
          <p:cNvSpPr/>
          <p:nvPr/>
        </p:nvSpPr>
        <p:spPr>
          <a:xfrm>
            <a:off x="1292093" y="4667784"/>
            <a:ext cx="161315" cy="322107"/>
          </a:xfrm>
          <a:prstGeom prst="rect">
            <a:avLst/>
          </a:prstGeom>
          <a:blipFill>
            <a:blip r:embed="rId8"/>
            <a:stretch>
              <a:fillRect/>
            </a:stretch>
          </a:blipFill>
        </p:spPr>
        <p:txBody>
          <a:bodyPr wrap="square" lIns="0" tIns="0" rIns="0" bIns="0" rtlCol="0"/>
          <a:lstStyle/>
          <a:p/>
        </p:txBody>
      </p:sp>
      <p:sp>
        <p:nvSpPr>
          <p:cNvPr id="25" name="object 25"/>
          <p:cNvSpPr/>
          <p:nvPr/>
        </p:nvSpPr>
        <p:spPr>
          <a:xfrm>
            <a:off x="1087760" y="4818075"/>
            <a:ext cx="273050" cy="177165"/>
          </a:xfrm>
          <a:custGeom>
            <a:rect l="l" t="t" r="r" b="b"/>
            <a:pathLst>
              <a:path w="273050" h="177164">
                <a:moveTo>
                  <a:pt x="193578" y="151490"/>
                </a:moveTo>
                <a:lnTo>
                  <a:pt x="78865" y="151490"/>
                </a:lnTo>
                <a:lnTo>
                  <a:pt x="78865" y="176739"/>
                </a:lnTo>
                <a:lnTo>
                  <a:pt x="193578" y="176739"/>
                </a:lnTo>
                <a:lnTo>
                  <a:pt x="193578" y="151490"/>
                </a:lnTo>
                <a:close/>
              </a:path>
              <a:path w="273050" h="177164">
                <a:moveTo>
                  <a:pt x="150561" y="25248"/>
                </a:moveTo>
                <a:lnTo>
                  <a:pt x="121883" y="25248"/>
                </a:lnTo>
                <a:lnTo>
                  <a:pt x="121883" y="151490"/>
                </a:lnTo>
                <a:lnTo>
                  <a:pt x="150561" y="151490"/>
                </a:lnTo>
                <a:lnTo>
                  <a:pt x="150561" y="25248"/>
                </a:lnTo>
                <a:close/>
              </a:path>
              <a:path w="273050" h="177164">
                <a:moveTo>
                  <a:pt x="266027" y="0"/>
                </a:moveTo>
                <a:lnTo>
                  <a:pt x="6422" y="0"/>
                </a:lnTo>
                <a:lnTo>
                  <a:pt x="0" y="5649"/>
                </a:lnTo>
                <a:lnTo>
                  <a:pt x="0" y="19593"/>
                </a:lnTo>
                <a:lnTo>
                  <a:pt x="6422" y="25248"/>
                </a:lnTo>
                <a:lnTo>
                  <a:pt x="266027" y="25248"/>
                </a:lnTo>
                <a:lnTo>
                  <a:pt x="272444" y="19593"/>
                </a:lnTo>
                <a:lnTo>
                  <a:pt x="272444" y="5649"/>
                </a:lnTo>
                <a:lnTo>
                  <a:pt x="266027" y="0"/>
                </a:lnTo>
                <a:close/>
              </a:path>
            </a:pathLst>
          </a:custGeom>
          <a:solidFill>
            <a:srgbClr val="1D9ED2"/>
          </a:solidFill>
        </p:spPr>
        <p:txBody>
          <a:bodyPr wrap="square" lIns="0" tIns="0" rIns="0" bIns="0" rtlCol="0"/>
          <a:lstStyle/>
          <a:p/>
        </p:txBody>
      </p:sp>
      <p:sp>
        <p:nvSpPr>
          <p:cNvPr id="26" name="object 26"/>
          <p:cNvSpPr/>
          <p:nvPr/>
        </p:nvSpPr>
        <p:spPr>
          <a:xfrm>
            <a:off x="951538" y="4767578"/>
            <a:ext cx="143391" cy="227236"/>
          </a:xfrm>
          <a:prstGeom prst="rect">
            <a:avLst/>
          </a:prstGeom>
          <a:blipFill>
            <a:blip r:embed="rId9"/>
            <a:stretch>
              <a:fillRect/>
            </a:stretch>
          </a:blipFill>
        </p:spPr>
        <p:txBody>
          <a:bodyPr wrap="square" lIns="0" tIns="0" rIns="0" bIns="0" rtlCol="0"/>
          <a:lstStyle/>
          <a:p/>
        </p:txBody>
      </p:sp>
      <p:sp>
        <p:nvSpPr>
          <p:cNvPr id="27" name="object 27"/>
          <p:cNvSpPr/>
          <p:nvPr/>
        </p:nvSpPr>
        <p:spPr>
          <a:xfrm>
            <a:off x="1353035" y="4770734"/>
            <a:ext cx="143403" cy="224079"/>
          </a:xfrm>
          <a:prstGeom prst="rect">
            <a:avLst/>
          </a:prstGeom>
          <a:blipFill>
            <a:blip r:embed="rId10"/>
            <a:stretch>
              <a:fillRect/>
            </a:stretch>
          </a:blipFill>
        </p:spPr>
        <p:txBody>
          <a:bodyPr wrap="square" lIns="0" tIns="0" rIns="0" bIns="0" rtlCol="0"/>
          <a:lstStyle/>
          <a:p/>
        </p:txBody>
      </p:sp>
      <p:sp>
        <p:nvSpPr>
          <p:cNvPr id="28" name="object 28"/>
          <p:cNvSpPr/>
          <p:nvPr/>
        </p:nvSpPr>
        <p:spPr>
          <a:xfrm>
            <a:off x="2843783" y="3439667"/>
            <a:ext cx="539750" cy="180340"/>
          </a:xfrm>
          <a:custGeom>
            <a:rect l="l" t="t" r="r" b="b"/>
            <a:pathLst>
              <a:path w="539750" h="180339">
                <a:moveTo>
                  <a:pt x="509524" y="0"/>
                </a:moveTo>
                <a:lnTo>
                  <a:pt x="29972" y="0"/>
                </a:lnTo>
                <a:lnTo>
                  <a:pt x="18323" y="2361"/>
                </a:lnTo>
                <a:lnTo>
                  <a:pt x="8794" y="8794"/>
                </a:lnTo>
                <a:lnTo>
                  <a:pt x="2361" y="18323"/>
                </a:lnTo>
                <a:lnTo>
                  <a:pt x="0" y="29972"/>
                </a:lnTo>
                <a:lnTo>
                  <a:pt x="0" y="149860"/>
                </a:lnTo>
                <a:lnTo>
                  <a:pt x="2361" y="161508"/>
                </a:lnTo>
                <a:lnTo>
                  <a:pt x="8794" y="171037"/>
                </a:lnTo>
                <a:lnTo>
                  <a:pt x="18323" y="177470"/>
                </a:lnTo>
                <a:lnTo>
                  <a:pt x="29972" y="179832"/>
                </a:lnTo>
                <a:lnTo>
                  <a:pt x="509524" y="179832"/>
                </a:lnTo>
                <a:lnTo>
                  <a:pt x="521172" y="177470"/>
                </a:lnTo>
                <a:lnTo>
                  <a:pt x="530701" y="171037"/>
                </a:lnTo>
                <a:lnTo>
                  <a:pt x="537134" y="161508"/>
                </a:lnTo>
                <a:lnTo>
                  <a:pt x="539495" y="149860"/>
                </a:lnTo>
                <a:lnTo>
                  <a:pt x="539495" y="29972"/>
                </a:lnTo>
                <a:lnTo>
                  <a:pt x="537134" y="18323"/>
                </a:lnTo>
                <a:lnTo>
                  <a:pt x="530701" y="8794"/>
                </a:lnTo>
                <a:lnTo>
                  <a:pt x="521172" y="2361"/>
                </a:lnTo>
                <a:lnTo>
                  <a:pt x="509524" y="0"/>
                </a:lnTo>
                <a:close/>
              </a:path>
            </a:pathLst>
          </a:custGeom>
          <a:solidFill>
            <a:srgbClr val="1D9ED2"/>
          </a:solidFill>
        </p:spPr>
        <p:txBody>
          <a:bodyPr wrap="square" lIns="0" tIns="0" rIns="0" bIns="0" rtlCol="0"/>
          <a:lstStyle/>
          <a:p/>
        </p:txBody>
      </p:sp>
      <p:sp>
        <p:nvSpPr>
          <p:cNvPr id="29" name="object 29"/>
          <p:cNvSpPr txBox="1"/>
          <p:nvPr/>
        </p:nvSpPr>
        <p:spPr>
          <a:xfrm>
            <a:off x="2909570" y="3449269"/>
            <a:ext cx="421640" cy="148590"/>
          </a:xfrm>
          <a:prstGeom prst="rect">
            <a:avLst/>
          </a:prstGeom>
        </p:spPr>
        <p:txBody>
          <a:bodyPr vert="horz" wrap="square" lIns="0" tIns="13335" rIns="0" bIns="0" rtlCol="0">
            <a:spAutoFit/>
          </a:bodyPr>
          <a:lstStyle/>
          <a:p>
            <a:pPr>
              <a:lnSpc>
                <a:spcPct val="100000"/>
              </a:lnSpc>
              <a:spcBef>
                <a:spcPts val="105"/>
              </a:spcBef>
            </a:pPr>
            <a:r>
              <a:rPr sz="800">
                <a:solidFill>
                  <a:srgbClr val="FFFFFF"/>
                </a:solidFill>
                <a:latin typeface="微软雅黑"/>
                <a:cs typeface="微软雅黑"/>
              </a:rPr>
              <a:t>认证中心</a:t>
            </a:r>
            <a:endParaRPr sz="800">
              <a:latin typeface="微软雅黑"/>
              <a:cs typeface="微软雅黑"/>
            </a:endParaRPr>
          </a:p>
        </p:txBody>
      </p:sp>
      <p:sp>
        <p:nvSpPr>
          <p:cNvPr id="30" name="object 30"/>
          <p:cNvSpPr/>
          <p:nvPr/>
        </p:nvSpPr>
        <p:spPr>
          <a:xfrm>
            <a:off x="3385692" y="3618103"/>
            <a:ext cx="125730" cy="138430"/>
          </a:xfrm>
          <a:custGeom>
            <a:rect l="l" t="t" r="r" b="b"/>
            <a:pathLst>
              <a:path w="125729" h="138429">
                <a:moveTo>
                  <a:pt x="0" y="0"/>
                </a:moveTo>
                <a:lnTo>
                  <a:pt x="36609" y="29628"/>
                </a:lnTo>
                <a:lnTo>
                  <a:pt x="69897" y="62722"/>
                </a:lnTo>
                <a:lnTo>
                  <a:pt x="99637" y="99030"/>
                </a:lnTo>
                <a:lnTo>
                  <a:pt x="125603" y="138303"/>
                </a:lnTo>
              </a:path>
            </a:pathLst>
          </a:custGeom>
          <a:ln w="6349">
            <a:solidFill>
              <a:srgbClr val="1D9ED2"/>
            </a:solidFill>
          </a:ln>
        </p:spPr>
        <p:txBody>
          <a:bodyPr wrap="square" lIns="0" tIns="0" rIns="0" bIns="0" rtlCol="0"/>
          <a:lstStyle/>
          <a:p/>
        </p:txBody>
      </p:sp>
      <p:sp>
        <p:nvSpPr>
          <p:cNvPr id="31" name="object 31"/>
          <p:cNvSpPr/>
          <p:nvPr/>
        </p:nvSpPr>
        <p:spPr>
          <a:xfrm>
            <a:off x="3282696" y="3758184"/>
            <a:ext cx="539750" cy="180340"/>
          </a:xfrm>
          <a:custGeom>
            <a:rect l="l" t="t" r="r" b="b"/>
            <a:pathLst>
              <a:path w="539750" h="180339">
                <a:moveTo>
                  <a:pt x="509524" y="0"/>
                </a:moveTo>
                <a:lnTo>
                  <a:pt x="29971" y="0"/>
                </a:lnTo>
                <a:lnTo>
                  <a:pt x="18323" y="2361"/>
                </a:lnTo>
                <a:lnTo>
                  <a:pt x="8794" y="8794"/>
                </a:lnTo>
                <a:lnTo>
                  <a:pt x="2361" y="18323"/>
                </a:lnTo>
                <a:lnTo>
                  <a:pt x="0" y="29972"/>
                </a:lnTo>
                <a:lnTo>
                  <a:pt x="0" y="149860"/>
                </a:lnTo>
                <a:lnTo>
                  <a:pt x="2361" y="161508"/>
                </a:lnTo>
                <a:lnTo>
                  <a:pt x="8794" y="171037"/>
                </a:lnTo>
                <a:lnTo>
                  <a:pt x="18323" y="177470"/>
                </a:lnTo>
                <a:lnTo>
                  <a:pt x="29971" y="179832"/>
                </a:lnTo>
                <a:lnTo>
                  <a:pt x="509524" y="179832"/>
                </a:lnTo>
                <a:lnTo>
                  <a:pt x="521172" y="177470"/>
                </a:lnTo>
                <a:lnTo>
                  <a:pt x="530701" y="171037"/>
                </a:lnTo>
                <a:lnTo>
                  <a:pt x="537134" y="161508"/>
                </a:lnTo>
                <a:lnTo>
                  <a:pt x="539495" y="149860"/>
                </a:lnTo>
                <a:lnTo>
                  <a:pt x="539495" y="29972"/>
                </a:lnTo>
                <a:lnTo>
                  <a:pt x="537134" y="18323"/>
                </a:lnTo>
                <a:lnTo>
                  <a:pt x="530701" y="8794"/>
                </a:lnTo>
                <a:lnTo>
                  <a:pt x="521172" y="2361"/>
                </a:lnTo>
                <a:lnTo>
                  <a:pt x="509524" y="0"/>
                </a:lnTo>
                <a:close/>
              </a:path>
            </a:pathLst>
          </a:custGeom>
          <a:solidFill>
            <a:srgbClr val="1D9ED2"/>
          </a:solidFill>
        </p:spPr>
        <p:txBody>
          <a:bodyPr wrap="square" lIns="0" tIns="0" rIns="0" bIns="0" rtlCol="0"/>
          <a:lstStyle/>
          <a:p/>
        </p:txBody>
      </p:sp>
      <p:sp>
        <p:nvSpPr>
          <p:cNvPr id="32" name="object 32"/>
          <p:cNvSpPr/>
          <p:nvPr/>
        </p:nvSpPr>
        <p:spPr>
          <a:xfrm>
            <a:off x="3282696" y="3758184"/>
            <a:ext cx="539750" cy="180340"/>
          </a:xfrm>
          <a:custGeom>
            <a:rect l="l" t="t" r="r" b="b"/>
            <a:pathLst>
              <a:path w="539750" h="180339">
                <a:moveTo>
                  <a:pt x="0" y="29972"/>
                </a:moveTo>
                <a:lnTo>
                  <a:pt x="2361" y="18323"/>
                </a:lnTo>
                <a:lnTo>
                  <a:pt x="8794" y="8794"/>
                </a:lnTo>
                <a:lnTo>
                  <a:pt x="18323" y="2361"/>
                </a:lnTo>
                <a:lnTo>
                  <a:pt x="29971" y="0"/>
                </a:lnTo>
                <a:lnTo>
                  <a:pt x="509524" y="0"/>
                </a:lnTo>
                <a:lnTo>
                  <a:pt x="521172" y="2361"/>
                </a:lnTo>
                <a:lnTo>
                  <a:pt x="530701" y="8794"/>
                </a:lnTo>
                <a:lnTo>
                  <a:pt x="537134" y="18323"/>
                </a:lnTo>
                <a:lnTo>
                  <a:pt x="539495" y="29972"/>
                </a:lnTo>
                <a:lnTo>
                  <a:pt x="539495" y="149860"/>
                </a:lnTo>
                <a:lnTo>
                  <a:pt x="537134" y="161508"/>
                </a:lnTo>
                <a:lnTo>
                  <a:pt x="530701" y="171037"/>
                </a:lnTo>
                <a:lnTo>
                  <a:pt x="521172" y="177470"/>
                </a:lnTo>
                <a:lnTo>
                  <a:pt x="509524" y="179832"/>
                </a:lnTo>
                <a:lnTo>
                  <a:pt x="29971" y="179832"/>
                </a:lnTo>
                <a:lnTo>
                  <a:pt x="18323" y="177470"/>
                </a:lnTo>
                <a:lnTo>
                  <a:pt x="8794" y="171037"/>
                </a:lnTo>
                <a:lnTo>
                  <a:pt x="2361" y="161508"/>
                </a:lnTo>
                <a:lnTo>
                  <a:pt x="0" y="149860"/>
                </a:lnTo>
                <a:lnTo>
                  <a:pt x="0" y="29972"/>
                </a:lnTo>
                <a:close/>
              </a:path>
            </a:pathLst>
          </a:custGeom>
          <a:ln w="12700">
            <a:solidFill>
              <a:srgbClr val="FFFFFF"/>
            </a:solidFill>
          </a:ln>
        </p:spPr>
        <p:txBody>
          <a:bodyPr wrap="square" lIns="0" tIns="0" rIns="0" bIns="0" rtlCol="0"/>
          <a:lstStyle/>
          <a:p/>
        </p:txBody>
      </p:sp>
      <p:sp>
        <p:nvSpPr>
          <p:cNvPr id="33" name="object 33"/>
          <p:cNvSpPr/>
          <p:nvPr/>
        </p:nvSpPr>
        <p:spPr>
          <a:xfrm>
            <a:off x="3494278" y="3942079"/>
            <a:ext cx="82550" cy="321945"/>
          </a:xfrm>
          <a:custGeom>
            <a:rect l="l" t="t" r="r" b="b"/>
            <a:pathLst>
              <a:path w="82550" h="321945">
                <a:moveTo>
                  <a:pt x="78486" y="0"/>
                </a:moveTo>
                <a:lnTo>
                  <a:pt x="82196" y="48618"/>
                </a:lnTo>
                <a:lnTo>
                  <a:pt x="80765" y="97005"/>
                </a:lnTo>
                <a:lnTo>
                  <a:pt x="74293" y="144774"/>
                </a:lnTo>
                <a:lnTo>
                  <a:pt x="62881" y="191539"/>
                </a:lnTo>
                <a:lnTo>
                  <a:pt x="46628" y="236914"/>
                </a:lnTo>
                <a:lnTo>
                  <a:pt x="25634" y="280511"/>
                </a:lnTo>
                <a:lnTo>
                  <a:pt x="0" y="321945"/>
                </a:lnTo>
              </a:path>
            </a:pathLst>
          </a:custGeom>
          <a:ln w="6350">
            <a:solidFill>
              <a:srgbClr val="1D9ED2"/>
            </a:solidFill>
          </a:ln>
        </p:spPr>
        <p:txBody>
          <a:bodyPr wrap="square" lIns="0" tIns="0" rIns="0" bIns="0" rtlCol="0"/>
          <a:lstStyle/>
          <a:p/>
        </p:txBody>
      </p:sp>
      <p:sp>
        <p:nvSpPr>
          <p:cNvPr id="34" name="object 34"/>
          <p:cNvSpPr/>
          <p:nvPr/>
        </p:nvSpPr>
        <p:spPr>
          <a:xfrm>
            <a:off x="3134867" y="4265676"/>
            <a:ext cx="541020" cy="181610"/>
          </a:xfrm>
          <a:custGeom>
            <a:rect l="l" t="t" r="r" b="b"/>
            <a:pathLst>
              <a:path w="541020" h="181610">
                <a:moveTo>
                  <a:pt x="510794" y="0"/>
                </a:moveTo>
                <a:lnTo>
                  <a:pt x="30225" y="0"/>
                </a:lnTo>
                <a:lnTo>
                  <a:pt x="18484" y="2383"/>
                </a:lnTo>
                <a:lnTo>
                  <a:pt x="8874" y="8874"/>
                </a:lnTo>
                <a:lnTo>
                  <a:pt x="2383" y="18484"/>
                </a:lnTo>
                <a:lnTo>
                  <a:pt x="0" y="30225"/>
                </a:lnTo>
                <a:lnTo>
                  <a:pt x="0" y="151130"/>
                </a:lnTo>
                <a:lnTo>
                  <a:pt x="2383" y="162871"/>
                </a:lnTo>
                <a:lnTo>
                  <a:pt x="8874" y="172481"/>
                </a:lnTo>
                <a:lnTo>
                  <a:pt x="18484" y="178972"/>
                </a:lnTo>
                <a:lnTo>
                  <a:pt x="30225" y="181356"/>
                </a:lnTo>
                <a:lnTo>
                  <a:pt x="510794" y="181356"/>
                </a:lnTo>
                <a:lnTo>
                  <a:pt x="522535" y="178972"/>
                </a:lnTo>
                <a:lnTo>
                  <a:pt x="532145" y="172481"/>
                </a:lnTo>
                <a:lnTo>
                  <a:pt x="538636" y="162871"/>
                </a:lnTo>
                <a:lnTo>
                  <a:pt x="541019" y="151130"/>
                </a:lnTo>
                <a:lnTo>
                  <a:pt x="541019" y="30225"/>
                </a:lnTo>
                <a:lnTo>
                  <a:pt x="538636" y="18484"/>
                </a:lnTo>
                <a:lnTo>
                  <a:pt x="532145" y="8874"/>
                </a:lnTo>
                <a:lnTo>
                  <a:pt x="522535" y="2383"/>
                </a:lnTo>
                <a:lnTo>
                  <a:pt x="510794" y="0"/>
                </a:lnTo>
                <a:close/>
              </a:path>
            </a:pathLst>
          </a:custGeom>
          <a:solidFill>
            <a:srgbClr val="1D9ED2"/>
          </a:solidFill>
        </p:spPr>
        <p:txBody>
          <a:bodyPr wrap="square" lIns="0" tIns="0" rIns="0" bIns="0" rtlCol="0"/>
          <a:lstStyle/>
          <a:p/>
        </p:txBody>
      </p:sp>
      <p:sp>
        <p:nvSpPr>
          <p:cNvPr id="35" name="object 35"/>
          <p:cNvSpPr/>
          <p:nvPr/>
        </p:nvSpPr>
        <p:spPr>
          <a:xfrm>
            <a:off x="3134867" y="4265676"/>
            <a:ext cx="541020" cy="181610"/>
          </a:xfrm>
          <a:custGeom>
            <a:rect l="l" t="t" r="r" b="b"/>
            <a:pathLst>
              <a:path w="541020" h="181610">
                <a:moveTo>
                  <a:pt x="0" y="30225"/>
                </a:moveTo>
                <a:lnTo>
                  <a:pt x="2383" y="18484"/>
                </a:lnTo>
                <a:lnTo>
                  <a:pt x="8874" y="8874"/>
                </a:lnTo>
                <a:lnTo>
                  <a:pt x="18484" y="2383"/>
                </a:lnTo>
                <a:lnTo>
                  <a:pt x="30225" y="0"/>
                </a:lnTo>
                <a:lnTo>
                  <a:pt x="510794" y="0"/>
                </a:lnTo>
                <a:lnTo>
                  <a:pt x="522535" y="2383"/>
                </a:lnTo>
                <a:lnTo>
                  <a:pt x="532145" y="8874"/>
                </a:lnTo>
                <a:lnTo>
                  <a:pt x="538636" y="18484"/>
                </a:lnTo>
                <a:lnTo>
                  <a:pt x="541019" y="30225"/>
                </a:lnTo>
                <a:lnTo>
                  <a:pt x="541019" y="151130"/>
                </a:lnTo>
                <a:lnTo>
                  <a:pt x="538636" y="162871"/>
                </a:lnTo>
                <a:lnTo>
                  <a:pt x="532145" y="172481"/>
                </a:lnTo>
                <a:lnTo>
                  <a:pt x="522535" y="178972"/>
                </a:lnTo>
                <a:lnTo>
                  <a:pt x="510794" y="181356"/>
                </a:lnTo>
                <a:lnTo>
                  <a:pt x="30225" y="181356"/>
                </a:lnTo>
                <a:lnTo>
                  <a:pt x="18484" y="178972"/>
                </a:lnTo>
                <a:lnTo>
                  <a:pt x="8874" y="172481"/>
                </a:lnTo>
                <a:lnTo>
                  <a:pt x="2383" y="162871"/>
                </a:lnTo>
                <a:lnTo>
                  <a:pt x="0" y="151130"/>
                </a:lnTo>
                <a:lnTo>
                  <a:pt x="0" y="30225"/>
                </a:lnTo>
                <a:close/>
              </a:path>
            </a:pathLst>
          </a:custGeom>
          <a:ln w="12700">
            <a:solidFill>
              <a:srgbClr val="FFFFFF"/>
            </a:solidFill>
          </a:ln>
        </p:spPr>
        <p:txBody>
          <a:bodyPr wrap="square" lIns="0" tIns="0" rIns="0" bIns="0" rtlCol="0"/>
          <a:lstStyle/>
          <a:p/>
        </p:txBody>
      </p:sp>
      <p:sp>
        <p:nvSpPr>
          <p:cNvPr id="36" name="object 36"/>
          <p:cNvSpPr/>
          <p:nvPr/>
        </p:nvSpPr>
        <p:spPr>
          <a:xfrm>
            <a:off x="3113532" y="4446778"/>
            <a:ext cx="104775" cy="6350"/>
          </a:xfrm>
          <a:custGeom>
            <a:rect l="l" t="t" r="r" b="b"/>
            <a:pathLst>
              <a:path w="104775" h="6350">
                <a:moveTo>
                  <a:pt x="104648" y="0"/>
                </a:moveTo>
                <a:lnTo>
                  <a:pt x="78634" y="3546"/>
                </a:lnTo>
                <a:lnTo>
                  <a:pt x="52466" y="5603"/>
                </a:lnTo>
                <a:lnTo>
                  <a:pt x="26227" y="6161"/>
                </a:lnTo>
                <a:lnTo>
                  <a:pt x="0" y="5207"/>
                </a:lnTo>
              </a:path>
            </a:pathLst>
          </a:custGeom>
          <a:ln w="6349">
            <a:solidFill>
              <a:srgbClr val="1D9ED2"/>
            </a:solidFill>
          </a:ln>
        </p:spPr>
        <p:txBody>
          <a:bodyPr wrap="square" lIns="0" tIns="0" rIns="0" bIns="0" rtlCol="0"/>
          <a:lstStyle/>
          <a:p/>
        </p:txBody>
      </p:sp>
      <p:sp>
        <p:nvSpPr>
          <p:cNvPr id="37" name="object 37"/>
          <p:cNvSpPr/>
          <p:nvPr/>
        </p:nvSpPr>
        <p:spPr>
          <a:xfrm>
            <a:off x="2572511" y="4273296"/>
            <a:ext cx="541020" cy="180340"/>
          </a:xfrm>
          <a:custGeom>
            <a:rect l="l" t="t" r="r" b="b"/>
            <a:pathLst>
              <a:path w="541019" h="180339">
                <a:moveTo>
                  <a:pt x="511048" y="0"/>
                </a:moveTo>
                <a:lnTo>
                  <a:pt x="29971" y="0"/>
                </a:lnTo>
                <a:lnTo>
                  <a:pt x="18323" y="2361"/>
                </a:lnTo>
                <a:lnTo>
                  <a:pt x="8794" y="8794"/>
                </a:lnTo>
                <a:lnTo>
                  <a:pt x="2361" y="18323"/>
                </a:lnTo>
                <a:lnTo>
                  <a:pt x="0" y="29971"/>
                </a:lnTo>
                <a:lnTo>
                  <a:pt x="0" y="149859"/>
                </a:lnTo>
                <a:lnTo>
                  <a:pt x="2361" y="161508"/>
                </a:lnTo>
                <a:lnTo>
                  <a:pt x="8794" y="171037"/>
                </a:lnTo>
                <a:lnTo>
                  <a:pt x="18323" y="177470"/>
                </a:lnTo>
                <a:lnTo>
                  <a:pt x="29971" y="179831"/>
                </a:lnTo>
                <a:lnTo>
                  <a:pt x="511048" y="179831"/>
                </a:lnTo>
                <a:lnTo>
                  <a:pt x="522696" y="177470"/>
                </a:lnTo>
                <a:lnTo>
                  <a:pt x="532225" y="171037"/>
                </a:lnTo>
                <a:lnTo>
                  <a:pt x="538658" y="161508"/>
                </a:lnTo>
                <a:lnTo>
                  <a:pt x="541019" y="149859"/>
                </a:lnTo>
                <a:lnTo>
                  <a:pt x="541019" y="29971"/>
                </a:lnTo>
                <a:lnTo>
                  <a:pt x="538658" y="18323"/>
                </a:lnTo>
                <a:lnTo>
                  <a:pt x="532225" y="8794"/>
                </a:lnTo>
                <a:lnTo>
                  <a:pt x="522696" y="2361"/>
                </a:lnTo>
                <a:lnTo>
                  <a:pt x="511048" y="0"/>
                </a:lnTo>
                <a:close/>
              </a:path>
            </a:pathLst>
          </a:custGeom>
          <a:solidFill>
            <a:srgbClr val="1D9ED2"/>
          </a:solidFill>
        </p:spPr>
        <p:txBody>
          <a:bodyPr wrap="square" lIns="0" tIns="0" rIns="0" bIns="0" rtlCol="0"/>
          <a:lstStyle/>
          <a:p/>
        </p:txBody>
      </p:sp>
      <p:sp>
        <p:nvSpPr>
          <p:cNvPr id="38" name="object 38"/>
          <p:cNvSpPr/>
          <p:nvPr/>
        </p:nvSpPr>
        <p:spPr>
          <a:xfrm>
            <a:off x="2572511" y="4273296"/>
            <a:ext cx="541020" cy="180340"/>
          </a:xfrm>
          <a:custGeom>
            <a:rect l="l" t="t" r="r" b="b"/>
            <a:pathLst>
              <a:path w="541019" h="180339">
                <a:moveTo>
                  <a:pt x="0" y="29971"/>
                </a:moveTo>
                <a:lnTo>
                  <a:pt x="2361" y="18323"/>
                </a:lnTo>
                <a:lnTo>
                  <a:pt x="8794" y="8794"/>
                </a:lnTo>
                <a:lnTo>
                  <a:pt x="18323" y="2361"/>
                </a:lnTo>
                <a:lnTo>
                  <a:pt x="29971" y="0"/>
                </a:lnTo>
                <a:lnTo>
                  <a:pt x="511048" y="0"/>
                </a:lnTo>
                <a:lnTo>
                  <a:pt x="522696" y="2361"/>
                </a:lnTo>
                <a:lnTo>
                  <a:pt x="532225" y="8794"/>
                </a:lnTo>
                <a:lnTo>
                  <a:pt x="538658" y="18323"/>
                </a:lnTo>
                <a:lnTo>
                  <a:pt x="541019" y="29971"/>
                </a:lnTo>
                <a:lnTo>
                  <a:pt x="541019" y="149859"/>
                </a:lnTo>
                <a:lnTo>
                  <a:pt x="538658" y="161508"/>
                </a:lnTo>
                <a:lnTo>
                  <a:pt x="532225" y="171037"/>
                </a:lnTo>
                <a:lnTo>
                  <a:pt x="522696" y="177470"/>
                </a:lnTo>
                <a:lnTo>
                  <a:pt x="511048" y="179831"/>
                </a:lnTo>
                <a:lnTo>
                  <a:pt x="29971" y="179831"/>
                </a:lnTo>
                <a:lnTo>
                  <a:pt x="18323" y="177470"/>
                </a:lnTo>
                <a:lnTo>
                  <a:pt x="8794" y="171037"/>
                </a:lnTo>
                <a:lnTo>
                  <a:pt x="2361" y="161508"/>
                </a:lnTo>
                <a:lnTo>
                  <a:pt x="0" y="149859"/>
                </a:lnTo>
                <a:lnTo>
                  <a:pt x="0" y="29971"/>
                </a:lnTo>
                <a:close/>
              </a:path>
            </a:pathLst>
          </a:custGeom>
          <a:ln w="12700">
            <a:solidFill>
              <a:srgbClr val="FFFFFF"/>
            </a:solidFill>
          </a:ln>
        </p:spPr>
        <p:txBody>
          <a:bodyPr wrap="square" lIns="0" tIns="0" rIns="0" bIns="0" rtlCol="0"/>
          <a:lstStyle/>
          <a:p/>
        </p:txBody>
      </p:sp>
      <p:sp>
        <p:nvSpPr>
          <p:cNvPr id="39" name="object 39"/>
          <p:cNvSpPr txBox="1"/>
          <p:nvPr/>
        </p:nvSpPr>
        <p:spPr>
          <a:xfrm>
            <a:off x="2638679" y="4283709"/>
            <a:ext cx="984250" cy="147955"/>
          </a:xfrm>
          <a:prstGeom prst="rect">
            <a:avLst/>
          </a:prstGeom>
        </p:spPr>
        <p:txBody>
          <a:bodyPr vert="horz" wrap="square" lIns="0" tIns="12700" rIns="0" bIns="0" rtlCol="0">
            <a:spAutoFit/>
          </a:bodyPr>
          <a:lstStyle/>
          <a:p>
            <a:pPr>
              <a:lnSpc>
                <a:spcPct val="100000"/>
              </a:lnSpc>
              <a:spcBef>
                <a:spcPts val="100"/>
              </a:spcBef>
              <a:tabLst>
                <a:tab pos="561975"/>
              </a:tabLst>
            </a:pPr>
            <a:r>
              <a:rPr sz="800">
                <a:solidFill>
                  <a:srgbClr val="FFFFFF"/>
                </a:solidFill>
                <a:latin typeface="微软雅黑"/>
                <a:cs typeface="微软雅黑"/>
              </a:rPr>
              <a:t>策略中心	</a:t>
            </a:r>
            <a:r>
              <a:rPr sz="1200" baseline="3472">
                <a:solidFill>
                  <a:srgbClr val="FFFFFF"/>
                </a:solidFill>
                <a:latin typeface="微软雅黑"/>
                <a:cs typeface="微软雅黑"/>
              </a:rPr>
              <a:t>数据市场</a:t>
            </a:r>
            <a:endParaRPr sz="1200" baseline="3472">
              <a:latin typeface="微软雅黑"/>
              <a:cs typeface="微软雅黑"/>
            </a:endParaRPr>
          </a:p>
        </p:txBody>
      </p:sp>
      <p:sp>
        <p:nvSpPr>
          <p:cNvPr id="40" name="object 40"/>
          <p:cNvSpPr/>
          <p:nvPr/>
        </p:nvSpPr>
        <p:spPr>
          <a:xfrm>
            <a:off x="2653333" y="3941571"/>
            <a:ext cx="95250" cy="329565"/>
          </a:xfrm>
          <a:custGeom>
            <a:rect l="l" t="t" r="r" b="b"/>
            <a:pathLst>
              <a:path w="95250" h="329564">
                <a:moveTo>
                  <a:pt x="94819" y="329056"/>
                </a:moveTo>
                <a:lnTo>
                  <a:pt x="66458" y="287442"/>
                </a:lnTo>
                <a:lnTo>
                  <a:pt x="42960" y="243327"/>
                </a:lnTo>
                <a:lnTo>
                  <a:pt x="24446" y="197132"/>
                </a:lnTo>
                <a:lnTo>
                  <a:pt x="11034" y="149279"/>
                </a:lnTo>
                <a:lnTo>
                  <a:pt x="2845" y="100192"/>
                </a:lnTo>
                <a:lnTo>
                  <a:pt x="0" y="50291"/>
                </a:lnTo>
                <a:lnTo>
                  <a:pt x="2617" y="0"/>
                </a:lnTo>
              </a:path>
            </a:pathLst>
          </a:custGeom>
          <a:ln w="6350">
            <a:solidFill>
              <a:srgbClr val="1D9ED2"/>
            </a:solidFill>
          </a:ln>
        </p:spPr>
        <p:txBody>
          <a:bodyPr wrap="square" lIns="0" tIns="0" rIns="0" bIns="0" rtlCol="0"/>
          <a:lstStyle/>
          <a:p/>
        </p:txBody>
      </p:sp>
      <p:sp>
        <p:nvSpPr>
          <p:cNvPr id="41" name="object 41"/>
          <p:cNvSpPr/>
          <p:nvPr/>
        </p:nvSpPr>
        <p:spPr>
          <a:xfrm>
            <a:off x="2404872" y="3758184"/>
            <a:ext cx="541020" cy="180340"/>
          </a:xfrm>
          <a:custGeom>
            <a:rect l="l" t="t" r="r" b="b"/>
            <a:pathLst>
              <a:path w="541019" h="180339">
                <a:moveTo>
                  <a:pt x="511047" y="0"/>
                </a:moveTo>
                <a:lnTo>
                  <a:pt x="29971" y="0"/>
                </a:lnTo>
                <a:lnTo>
                  <a:pt x="18323" y="2361"/>
                </a:lnTo>
                <a:lnTo>
                  <a:pt x="8794" y="8794"/>
                </a:lnTo>
                <a:lnTo>
                  <a:pt x="2361" y="18323"/>
                </a:lnTo>
                <a:lnTo>
                  <a:pt x="0" y="29972"/>
                </a:lnTo>
                <a:lnTo>
                  <a:pt x="0" y="149860"/>
                </a:lnTo>
                <a:lnTo>
                  <a:pt x="2361" y="161508"/>
                </a:lnTo>
                <a:lnTo>
                  <a:pt x="8794" y="171037"/>
                </a:lnTo>
                <a:lnTo>
                  <a:pt x="18323" y="177470"/>
                </a:lnTo>
                <a:lnTo>
                  <a:pt x="29971" y="179832"/>
                </a:lnTo>
                <a:lnTo>
                  <a:pt x="511047" y="179832"/>
                </a:lnTo>
                <a:lnTo>
                  <a:pt x="522696" y="177470"/>
                </a:lnTo>
                <a:lnTo>
                  <a:pt x="532225" y="171037"/>
                </a:lnTo>
                <a:lnTo>
                  <a:pt x="538658" y="161508"/>
                </a:lnTo>
                <a:lnTo>
                  <a:pt x="541019" y="149860"/>
                </a:lnTo>
                <a:lnTo>
                  <a:pt x="541019" y="29972"/>
                </a:lnTo>
                <a:lnTo>
                  <a:pt x="538658" y="18323"/>
                </a:lnTo>
                <a:lnTo>
                  <a:pt x="532225" y="8794"/>
                </a:lnTo>
                <a:lnTo>
                  <a:pt x="522696" y="2361"/>
                </a:lnTo>
                <a:lnTo>
                  <a:pt x="511047" y="0"/>
                </a:lnTo>
                <a:close/>
              </a:path>
            </a:pathLst>
          </a:custGeom>
          <a:solidFill>
            <a:srgbClr val="1D9ED2"/>
          </a:solidFill>
        </p:spPr>
        <p:txBody>
          <a:bodyPr wrap="square" lIns="0" tIns="0" rIns="0" bIns="0" rtlCol="0"/>
          <a:lstStyle/>
          <a:p/>
        </p:txBody>
      </p:sp>
      <p:sp>
        <p:nvSpPr>
          <p:cNvPr id="42" name="object 42"/>
          <p:cNvSpPr/>
          <p:nvPr/>
        </p:nvSpPr>
        <p:spPr>
          <a:xfrm>
            <a:off x="2404872" y="3758184"/>
            <a:ext cx="541020" cy="180340"/>
          </a:xfrm>
          <a:custGeom>
            <a:rect l="l" t="t" r="r" b="b"/>
            <a:pathLst>
              <a:path w="541019" h="180339">
                <a:moveTo>
                  <a:pt x="0" y="29972"/>
                </a:moveTo>
                <a:lnTo>
                  <a:pt x="2361" y="18323"/>
                </a:lnTo>
                <a:lnTo>
                  <a:pt x="8794" y="8794"/>
                </a:lnTo>
                <a:lnTo>
                  <a:pt x="18323" y="2361"/>
                </a:lnTo>
                <a:lnTo>
                  <a:pt x="29971" y="0"/>
                </a:lnTo>
                <a:lnTo>
                  <a:pt x="511047" y="0"/>
                </a:lnTo>
                <a:lnTo>
                  <a:pt x="522696" y="2361"/>
                </a:lnTo>
                <a:lnTo>
                  <a:pt x="532225" y="8794"/>
                </a:lnTo>
                <a:lnTo>
                  <a:pt x="538658" y="18323"/>
                </a:lnTo>
                <a:lnTo>
                  <a:pt x="541019" y="29972"/>
                </a:lnTo>
                <a:lnTo>
                  <a:pt x="541019" y="149860"/>
                </a:lnTo>
                <a:lnTo>
                  <a:pt x="538658" y="161508"/>
                </a:lnTo>
                <a:lnTo>
                  <a:pt x="532225" y="171037"/>
                </a:lnTo>
                <a:lnTo>
                  <a:pt x="522696" y="177470"/>
                </a:lnTo>
                <a:lnTo>
                  <a:pt x="511047" y="179832"/>
                </a:lnTo>
                <a:lnTo>
                  <a:pt x="29971" y="179832"/>
                </a:lnTo>
                <a:lnTo>
                  <a:pt x="18323" y="177470"/>
                </a:lnTo>
                <a:lnTo>
                  <a:pt x="8794" y="171037"/>
                </a:lnTo>
                <a:lnTo>
                  <a:pt x="2361" y="161508"/>
                </a:lnTo>
                <a:lnTo>
                  <a:pt x="0" y="149860"/>
                </a:lnTo>
                <a:lnTo>
                  <a:pt x="0" y="29972"/>
                </a:lnTo>
                <a:close/>
              </a:path>
            </a:pathLst>
          </a:custGeom>
          <a:ln w="12700">
            <a:solidFill>
              <a:srgbClr val="FFFFFF"/>
            </a:solidFill>
          </a:ln>
        </p:spPr>
        <p:txBody>
          <a:bodyPr wrap="square" lIns="0" tIns="0" rIns="0" bIns="0" rtlCol="0"/>
          <a:lstStyle/>
          <a:p/>
        </p:txBody>
      </p:sp>
      <p:sp>
        <p:nvSpPr>
          <p:cNvPr id="43" name="object 43"/>
          <p:cNvSpPr txBox="1"/>
          <p:nvPr/>
        </p:nvSpPr>
        <p:spPr>
          <a:xfrm>
            <a:off x="2471039" y="3768344"/>
            <a:ext cx="1298575" cy="147955"/>
          </a:xfrm>
          <a:prstGeom prst="rect">
            <a:avLst/>
          </a:prstGeom>
        </p:spPr>
        <p:txBody>
          <a:bodyPr vert="horz" wrap="square" lIns="0" tIns="12700" rIns="0" bIns="0" rtlCol="0">
            <a:spAutoFit/>
          </a:bodyPr>
          <a:lstStyle/>
          <a:p>
            <a:pPr>
              <a:lnSpc>
                <a:spcPct val="100000"/>
              </a:lnSpc>
              <a:spcBef>
                <a:spcPts val="100"/>
              </a:spcBef>
              <a:tabLst>
                <a:tab pos="876300"/>
              </a:tabLst>
            </a:pPr>
            <a:r>
              <a:rPr sz="800">
                <a:solidFill>
                  <a:srgbClr val="FFFFFF"/>
                </a:solidFill>
                <a:latin typeface="Arial"/>
                <a:cs typeface="Arial"/>
              </a:rPr>
              <a:t>APP</a:t>
            </a:r>
            <a:r>
              <a:rPr sz="800">
                <a:solidFill>
                  <a:srgbClr val="FFFFFF"/>
                </a:solidFill>
                <a:latin typeface="微软雅黑"/>
                <a:cs typeface="微软雅黑"/>
              </a:rPr>
              <a:t>市场	清算中心</a:t>
            </a:r>
            <a:endParaRPr sz="800">
              <a:latin typeface="微软雅黑"/>
              <a:cs typeface="微软雅黑"/>
            </a:endParaRPr>
          </a:p>
        </p:txBody>
      </p:sp>
      <p:sp>
        <p:nvSpPr>
          <p:cNvPr id="44" name="object 44"/>
          <p:cNvSpPr/>
          <p:nvPr/>
        </p:nvSpPr>
        <p:spPr>
          <a:xfrm>
            <a:off x="2717164" y="3618103"/>
            <a:ext cx="125730" cy="138430"/>
          </a:xfrm>
          <a:custGeom>
            <a:rect l="l" t="t" r="r" b="b"/>
            <a:pathLst>
              <a:path w="125730" h="138429">
                <a:moveTo>
                  <a:pt x="0" y="138303"/>
                </a:moveTo>
                <a:lnTo>
                  <a:pt x="25909" y="99030"/>
                </a:lnTo>
                <a:lnTo>
                  <a:pt x="55641" y="62722"/>
                </a:lnTo>
                <a:lnTo>
                  <a:pt x="88921" y="29628"/>
                </a:lnTo>
                <a:lnTo>
                  <a:pt x="125476" y="0"/>
                </a:lnTo>
              </a:path>
            </a:pathLst>
          </a:custGeom>
          <a:ln w="6350">
            <a:solidFill>
              <a:srgbClr val="1D9ED2"/>
            </a:solidFill>
          </a:ln>
        </p:spPr>
        <p:txBody>
          <a:bodyPr wrap="square" lIns="0" tIns="0" rIns="0" bIns="0" rtlCol="0"/>
          <a:lstStyle/>
          <a:p/>
        </p:txBody>
      </p:sp>
      <p:sp>
        <p:nvSpPr>
          <p:cNvPr id="45" name="object 45"/>
          <p:cNvSpPr/>
          <p:nvPr/>
        </p:nvSpPr>
        <p:spPr>
          <a:xfrm>
            <a:off x="1761447" y="4223246"/>
            <a:ext cx="374650" cy="480695"/>
          </a:xfrm>
          <a:custGeom>
            <a:rect l="l" t="t" r="r" b="b"/>
            <a:pathLst>
              <a:path w="374650" h="480695">
                <a:moveTo>
                  <a:pt x="374260" y="440101"/>
                </a:moveTo>
                <a:lnTo>
                  <a:pt x="0" y="440101"/>
                </a:lnTo>
                <a:lnTo>
                  <a:pt x="0" y="480107"/>
                </a:lnTo>
                <a:lnTo>
                  <a:pt x="374260" y="480107"/>
                </a:lnTo>
                <a:lnTo>
                  <a:pt x="374260" y="440101"/>
                </a:lnTo>
                <a:close/>
              </a:path>
              <a:path w="374650" h="480695">
                <a:moveTo>
                  <a:pt x="347527" y="57164"/>
                </a:moveTo>
                <a:lnTo>
                  <a:pt x="26732" y="57164"/>
                </a:lnTo>
                <a:lnTo>
                  <a:pt x="26732" y="440101"/>
                </a:lnTo>
                <a:lnTo>
                  <a:pt x="167080" y="440101"/>
                </a:lnTo>
                <a:lnTo>
                  <a:pt x="167080" y="405808"/>
                </a:lnTo>
                <a:lnTo>
                  <a:pt x="73515" y="405808"/>
                </a:lnTo>
                <a:lnTo>
                  <a:pt x="73515" y="371515"/>
                </a:lnTo>
                <a:lnTo>
                  <a:pt x="347527" y="371515"/>
                </a:lnTo>
                <a:lnTo>
                  <a:pt x="347527" y="314360"/>
                </a:lnTo>
                <a:lnTo>
                  <a:pt x="73515" y="314360"/>
                </a:lnTo>
                <a:lnTo>
                  <a:pt x="73515" y="280067"/>
                </a:lnTo>
                <a:lnTo>
                  <a:pt x="347527" y="280067"/>
                </a:lnTo>
                <a:lnTo>
                  <a:pt x="347527" y="222913"/>
                </a:lnTo>
                <a:lnTo>
                  <a:pt x="73515" y="222913"/>
                </a:lnTo>
                <a:lnTo>
                  <a:pt x="73515" y="188620"/>
                </a:lnTo>
                <a:lnTo>
                  <a:pt x="347527" y="188620"/>
                </a:lnTo>
                <a:lnTo>
                  <a:pt x="347527" y="131465"/>
                </a:lnTo>
                <a:lnTo>
                  <a:pt x="73515" y="131465"/>
                </a:lnTo>
                <a:lnTo>
                  <a:pt x="73515" y="97172"/>
                </a:lnTo>
                <a:lnTo>
                  <a:pt x="347527" y="97172"/>
                </a:lnTo>
                <a:lnTo>
                  <a:pt x="347527" y="57164"/>
                </a:lnTo>
                <a:close/>
              </a:path>
              <a:path w="374650" h="480695">
                <a:moveTo>
                  <a:pt x="260645" y="371515"/>
                </a:moveTo>
                <a:lnTo>
                  <a:pt x="207179" y="371515"/>
                </a:lnTo>
                <a:lnTo>
                  <a:pt x="207179" y="440101"/>
                </a:lnTo>
                <a:lnTo>
                  <a:pt x="347527" y="440101"/>
                </a:lnTo>
                <a:lnTo>
                  <a:pt x="347527" y="405808"/>
                </a:lnTo>
                <a:lnTo>
                  <a:pt x="260645" y="405808"/>
                </a:lnTo>
                <a:lnTo>
                  <a:pt x="260645" y="371515"/>
                </a:lnTo>
                <a:close/>
              </a:path>
              <a:path w="374650" h="480695">
                <a:moveTo>
                  <a:pt x="167080" y="371515"/>
                </a:moveTo>
                <a:lnTo>
                  <a:pt x="113614" y="371515"/>
                </a:lnTo>
                <a:lnTo>
                  <a:pt x="113614" y="405808"/>
                </a:lnTo>
                <a:lnTo>
                  <a:pt x="167080" y="405808"/>
                </a:lnTo>
                <a:lnTo>
                  <a:pt x="167080" y="371515"/>
                </a:lnTo>
                <a:close/>
              </a:path>
              <a:path w="374650" h="480695">
                <a:moveTo>
                  <a:pt x="347527" y="371515"/>
                </a:moveTo>
                <a:lnTo>
                  <a:pt x="300744" y="371515"/>
                </a:lnTo>
                <a:lnTo>
                  <a:pt x="300744" y="405808"/>
                </a:lnTo>
                <a:lnTo>
                  <a:pt x="347527" y="405808"/>
                </a:lnTo>
                <a:lnTo>
                  <a:pt x="347527" y="371515"/>
                </a:lnTo>
                <a:close/>
              </a:path>
              <a:path w="374650" h="480695">
                <a:moveTo>
                  <a:pt x="167080" y="280067"/>
                </a:moveTo>
                <a:lnTo>
                  <a:pt x="113614" y="280067"/>
                </a:lnTo>
                <a:lnTo>
                  <a:pt x="113614" y="314360"/>
                </a:lnTo>
                <a:lnTo>
                  <a:pt x="167080" y="314360"/>
                </a:lnTo>
                <a:lnTo>
                  <a:pt x="167080" y="280067"/>
                </a:lnTo>
                <a:close/>
              </a:path>
              <a:path w="374650" h="480695">
                <a:moveTo>
                  <a:pt x="260645" y="280067"/>
                </a:moveTo>
                <a:lnTo>
                  <a:pt x="207179" y="280067"/>
                </a:lnTo>
                <a:lnTo>
                  <a:pt x="207179" y="314360"/>
                </a:lnTo>
                <a:lnTo>
                  <a:pt x="260645" y="314360"/>
                </a:lnTo>
                <a:lnTo>
                  <a:pt x="260645" y="280067"/>
                </a:lnTo>
                <a:close/>
              </a:path>
              <a:path w="374650" h="480695">
                <a:moveTo>
                  <a:pt x="347527" y="280067"/>
                </a:moveTo>
                <a:lnTo>
                  <a:pt x="300744" y="280067"/>
                </a:lnTo>
                <a:lnTo>
                  <a:pt x="300744" y="314360"/>
                </a:lnTo>
                <a:lnTo>
                  <a:pt x="347527" y="314360"/>
                </a:lnTo>
                <a:lnTo>
                  <a:pt x="347527" y="280067"/>
                </a:lnTo>
                <a:close/>
              </a:path>
              <a:path w="374650" h="480695">
                <a:moveTo>
                  <a:pt x="167080" y="188620"/>
                </a:moveTo>
                <a:lnTo>
                  <a:pt x="113614" y="188620"/>
                </a:lnTo>
                <a:lnTo>
                  <a:pt x="113614" y="222913"/>
                </a:lnTo>
                <a:lnTo>
                  <a:pt x="167080" y="222913"/>
                </a:lnTo>
                <a:lnTo>
                  <a:pt x="167080" y="188620"/>
                </a:lnTo>
                <a:close/>
              </a:path>
              <a:path w="374650" h="480695">
                <a:moveTo>
                  <a:pt x="260645" y="188620"/>
                </a:moveTo>
                <a:lnTo>
                  <a:pt x="207179" y="188620"/>
                </a:lnTo>
                <a:lnTo>
                  <a:pt x="207179" y="222913"/>
                </a:lnTo>
                <a:lnTo>
                  <a:pt x="260645" y="222913"/>
                </a:lnTo>
                <a:lnTo>
                  <a:pt x="260645" y="188620"/>
                </a:lnTo>
                <a:close/>
              </a:path>
              <a:path w="374650" h="480695">
                <a:moveTo>
                  <a:pt x="347527" y="188620"/>
                </a:moveTo>
                <a:lnTo>
                  <a:pt x="300744" y="188620"/>
                </a:lnTo>
                <a:lnTo>
                  <a:pt x="300744" y="222913"/>
                </a:lnTo>
                <a:lnTo>
                  <a:pt x="347527" y="222913"/>
                </a:lnTo>
                <a:lnTo>
                  <a:pt x="347527" y="188620"/>
                </a:lnTo>
                <a:close/>
              </a:path>
              <a:path w="374650" h="480695">
                <a:moveTo>
                  <a:pt x="167080" y="97172"/>
                </a:moveTo>
                <a:lnTo>
                  <a:pt x="113614" y="97172"/>
                </a:lnTo>
                <a:lnTo>
                  <a:pt x="113614" y="131465"/>
                </a:lnTo>
                <a:lnTo>
                  <a:pt x="167080" y="131465"/>
                </a:lnTo>
                <a:lnTo>
                  <a:pt x="167080" y="97172"/>
                </a:lnTo>
                <a:close/>
              </a:path>
              <a:path w="374650" h="480695">
                <a:moveTo>
                  <a:pt x="260645" y="97172"/>
                </a:moveTo>
                <a:lnTo>
                  <a:pt x="207179" y="97172"/>
                </a:lnTo>
                <a:lnTo>
                  <a:pt x="207179" y="131465"/>
                </a:lnTo>
                <a:lnTo>
                  <a:pt x="260645" y="131465"/>
                </a:lnTo>
                <a:lnTo>
                  <a:pt x="260645" y="97172"/>
                </a:lnTo>
                <a:close/>
              </a:path>
              <a:path w="374650" h="480695">
                <a:moveTo>
                  <a:pt x="347527" y="97172"/>
                </a:moveTo>
                <a:lnTo>
                  <a:pt x="300744" y="97172"/>
                </a:lnTo>
                <a:lnTo>
                  <a:pt x="300744" y="131465"/>
                </a:lnTo>
                <a:lnTo>
                  <a:pt x="347527" y="131465"/>
                </a:lnTo>
                <a:lnTo>
                  <a:pt x="347527" y="97172"/>
                </a:lnTo>
                <a:close/>
              </a:path>
              <a:path w="374650" h="480695">
                <a:moveTo>
                  <a:pt x="327477" y="22861"/>
                </a:moveTo>
                <a:lnTo>
                  <a:pt x="46782" y="22861"/>
                </a:lnTo>
                <a:lnTo>
                  <a:pt x="46782" y="57164"/>
                </a:lnTo>
                <a:lnTo>
                  <a:pt x="327477" y="57164"/>
                </a:lnTo>
                <a:lnTo>
                  <a:pt x="327477" y="22861"/>
                </a:lnTo>
                <a:close/>
              </a:path>
              <a:path w="374650" h="480695">
                <a:moveTo>
                  <a:pt x="307428" y="0"/>
                </a:moveTo>
                <a:lnTo>
                  <a:pt x="66832" y="0"/>
                </a:lnTo>
                <a:lnTo>
                  <a:pt x="66832" y="22861"/>
                </a:lnTo>
                <a:lnTo>
                  <a:pt x="307428" y="22861"/>
                </a:lnTo>
                <a:lnTo>
                  <a:pt x="307428" y="0"/>
                </a:lnTo>
                <a:close/>
              </a:path>
            </a:pathLst>
          </a:custGeom>
          <a:solidFill>
            <a:srgbClr val="1D9ED2"/>
          </a:solidFill>
        </p:spPr>
        <p:txBody>
          <a:bodyPr wrap="square" lIns="0" tIns="0" rIns="0" bIns="0" rtlCol="0"/>
          <a:lstStyle/>
          <a:p/>
        </p:txBody>
      </p:sp>
      <p:sp>
        <p:nvSpPr>
          <p:cNvPr id="46" name="object 46"/>
          <p:cNvSpPr/>
          <p:nvPr/>
        </p:nvSpPr>
        <p:spPr>
          <a:xfrm>
            <a:off x="4049116" y="4270323"/>
            <a:ext cx="558165" cy="452120"/>
          </a:xfrm>
          <a:custGeom>
            <a:rect l="l" t="t" r="r" b="b"/>
            <a:pathLst>
              <a:path w="558164" h="452120">
                <a:moveTo>
                  <a:pt x="25035" y="421430"/>
                </a:moveTo>
                <a:lnTo>
                  <a:pt x="17851" y="421524"/>
                </a:lnTo>
                <a:lnTo>
                  <a:pt x="15755" y="421580"/>
                </a:lnTo>
                <a:lnTo>
                  <a:pt x="5066" y="424101"/>
                </a:lnTo>
                <a:lnTo>
                  <a:pt x="0" y="431128"/>
                </a:lnTo>
                <a:lnTo>
                  <a:pt x="2609" y="446470"/>
                </a:lnTo>
                <a:lnTo>
                  <a:pt x="10023" y="451524"/>
                </a:lnTo>
                <a:lnTo>
                  <a:pt x="550171" y="451524"/>
                </a:lnTo>
                <a:lnTo>
                  <a:pt x="557989" y="445165"/>
                </a:lnTo>
                <a:lnTo>
                  <a:pt x="557989" y="427751"/>
                </a:lnTo>
                <a:lnTo>
                  <a:pt x="550324" y="421533"/>
                </a:lnTo>
                <a:lnTo>
                  <a:pt x="30189" y="421477"/>
                </a:lnTo>
                <a:lnTo>
                  <a:pt x="25035" y="421430"/>
                </a:lnTo>
                <a:close/>
              </a:path>
              <a:path w="558164" h="452120">
                <a:moveTo>
                  <a:pt x="185700" y="0"/>
                </a:moveTo>
                <a:lnTo>
                  <a:pt x="84826" y="56"/>
                </a:lnTo>
                <a:lnTo>
                  <a:pt x="47020" y="17196"/>
                </a:lnTo>
                <a:lnTo>
                  <a:pt x="35932" y="45943"/>
                </a:lnTo>
                <a:lnTo>
                  <a:pt x="35932" y="421477"/>
                </a:lnTo>
                <a:lnTo>
                  <a:pt x="523246" y="421477"/>
                </a:lnTo>
                <a:lnTo>
                  <a:pt x="523246" y="421279"/>
                </a:lnTo>
                <a:lnTo>
                  <a:pt x="70664" y="421279"/>
                </a:lnTo>
                <a:lnTo>
                  <a:pt x="70664" y="38286"/>
                </a:lnTo>
                <a:lnTo>
                  <a:pt x="75206" y="32491"/>
                </a:lnTo>
                <a:lnTo>
                  <a:pt x="85590" y="30196"/>
                </a:lnTo>
                <a:lnTo>
                  <a:pt x="87566" y="30121"/>
                </a:lnTo>
                <a:lnTo>
                  <a:pt x="380425" y="30102"/>
                </a:lnTo>
                <a:lnTo>
                  <a:pt x="379952" y="27920"/>
                </a:lnTo>
                <a:lnTo>
                  <a:pt x="368807" y="13216"/>
                </a:lnTo>
                <a:lnTo>
                  <a:pt x="351890" y="3522"/>
                </a:lnTo>
                <a:lnTo>
                  <a:pt x="330554" y="18"/>
                </a:lnTo>
                <a:lnTo>
                  <a:pt x="185700" y="0"/>
                </a:lnTo>
                <a:close/>
              </a:path>
              <a:path w="558164" h="452120">
                <a:moveTo>
                  <a:pt x="534208" y="421458"/>
                </a:moveTo>
                <a:lnTo>
                  <a:pt x="523246" y="421477"/>
                </a:lnTo>
                <a:lnTo>
                  <a:pt x="538237" y="421477"/>
                </a:lnTo>
                <a:lnTo>
                  <a:pt x="534208" y="421458"/>
                </a:lnTo>
                <a:close/>
              </a:path>
              <a:path w="558164" h="452120">
                <a:moveTo>
                  <a:pt x="380425" y="30102"/>
                </a:moveTo>
                <a:lnTo>
                  <a:pt x="342128" y="30102"/>
                </a:lnTo>
                <a:lnTo>
                  <a:pt x="349203" y="36254"/>
                </a:lnTo>
                <a:lnTo>
                  <a:pt x="349116" y="420075"/>
                </a:lnTo>
                <a:lnTo>
                  <a:pt x="349050" y="421279"/>
                </a:lnTo>
                <a:lnTo>
                  <a:pt x="523246" y="421279"/>
                </a:lnTo>
                <a:lnTo>
                  <a:pt x="383968" y="421213"/>
                </a:lnTo>
                <a:lnTo>
                  <a:pt x="383858" y="45943"/>
                </a:lnTo>
                <a:lnTo>
                  <a:pt x="380425" y="30102"/>
                </a:lnTo>
                <a:close/>
              </a:path>
              <a:path w="558164" h="452120">
                <a:moveTo>
                  <a:pt x="519694" y="180595"/>
                </a:moveTo>
                <a:lnTo>
                  <a:pt x="469264" y="180595"/>
                </a:lnTo>
                <a:lnTo>
                  <a:pt x="477392" y="181724"/>
                </a:lnTo>
                <a:lnTo>
                  <a:pt x="483412" y="184986"/>
                </a:lnTo>
                <a:lnTo>
                  <a:pt x="487152" y="190234"/>
                </a:lnTo>
                <a:lnTo>
                  <a:pt x="488243" y="196249"/>
                </a:lnTo>
                <a:lnTo>
                  <a:pt x="488339" y="420075"/>
                </a:lnTo>
                <a:lnTo>
                  <a:pt x="488263" y="421213"/>
                </a:lnTo>
                <a:lnTo>
                  <a:pt x="523246" y="421213"/>
                </a:lnTo>
                <a:lnTo>
                  <a:pt x="523224" y="196249"/>
                </a:lnTo>
                <a:lnTo>
                  <a:pt x="519694" y="180595"/>
                </a:lnTo>
                <a:close/>
              </a:path>
              <a:path w="558164" h="452120">
                <a:moveTo>
                  <a:pt x="170403" y="301028"/>
                </a:moveTo>
                <a:lnTo>
                  <a:pt x="147765" y="301186"/>
                </a:lnTo>
                <a:lnTo>
                  <a:pt x="140135" y="307921"/>
                </a:lnTo>
                <a:lnTo>
                  <a:pt x="140235" y="315143"/>
                </a:lnTo>
                <a:lnTo>
                  <a:pt x="140325" y="324325"/>
                </a:lnTo>
                <a:lnTo>
                  <a:pt x="147988" y="330968"/>
                </a:lnTo>
                <a:lnTo>
                  <a:pt x="157500" y="331085"/>
                </a:lnTo>
                <a:lnTo>
                  <a:pt x="268602" y="331113"/>
                </a:lnTo>
                <a:lnTo>
                  <a:pt x="274367" y="328460"/>
                </a:lnTo>
                <a:lnTo>
                  <a:pt x="277751" y="322600"/>
                </a:lnTo>
                <a:lnTo>
                  <a:pt x="279546" y="315143"/>
                </a:lnTo>
                <a:lnTo>
                  <a:pt x="277072" y="308248"/>
                </a:lnTo>
                <a:lnTo>
                  <a:pt x="271171" y="303158"/>
                </a:lnTo>
                <a:lnTo>
                  <a:pt x="262684" y="301114"/>
                </a:lnTo>
                <a:lnTo>
                  <a:pt x="170403" y="301028"/>
                </a:lnTo>
                <a:close/>
              </a:path>
              <a:path w="558164" h="452120">
                <a:moveTo>
                  <a:pt x="236155" y="301008"/>
                </a:moveTo>
                <a:lnTo>
                  <a:pt x="209648" y="301058"/>
                </a:lnTo>
                <a:lnTo>
                  <a:pt x="254895" y="301058"/>
                </a:lnTo>
                <a:lnTo>
                  <a:pt x="236155" y="301008"/>
                </a:lnTo>
                <a:close/>
              </a:path>
              <a:path w="558164" h="452120">
                <a:moveTo>
                  <a:pt x="209818" y="225655"/>
                </a:moveTo>
                <a:lnTo>
                  <a:pt x="150010" y="225768"/>
                </a:lnTo>
                <a:lnTo>
                  <a:pt x="144365" y="229154"/>
                </a:lnTo>
                <a:lnTo>
                  <a:pt x="141504" y="235382"/>
                </a:lnTo>
                <a:lnTo>
                  <a:pt x="140356" y="242778"/>
                </a:lnTo>
                <a:lnTo>
                  <a:pt x="143291" y="249297"/>
                </a:lnTo>
                <a:lnTo>
                  <a:pt x="149512" y="253957"/>
                </a:lnTo>
                <a:lnTo>
                  <a:pt x="158221" y="255776"/>
                </a:lnTo>
                <a:lnTo>
                  <a:pt x="184016" y="255844"/>
                </a:lnTo>
                <a:lnTo>
                  <a:pt x="209811" y="255814"/>
                </a:lnTo>
                <a:lnTo>
                  <a:pt x="256917" y="255795"/>
                </a:lnTo>
                <a:lnTo>
                  <a:pt x="271943" y="255701"/>
                </a:lnTo>
                <a:lnTo>
                  <a:pt x="279324" y="249398"/>
                </a:lnTo>
                <a:lnTo>
                  <a:pt x="279542" y="232484"/>
                </a:lnTo>
                <a:lnTo>
                  <a:pt x="272161" y="225768"/>
                </a:lnTo>
                <a:lnTo>
                  <a:pt x="209818" y="225655"/>
                </a:lnTo>
                <a:close/>
              </a:path>
              <a:path w="558164" h="452120">
                <a:moveTo>
                  <a:pt x="256917" y="255795"/>
                </a:moveTo>
                <a:lnTo>
                  <a:pt x="209811" y="255795"/>
                </a:lnTo>
                <a:lnTo>
                  <a:pt x="248770" y="255827"/>
                </a:lnTo>
                <a:lnTo>
                  <a:pt x="256917" y="255795"/>
                </a:lnTo>
                <a:close/>
              </a:path>
              <a:path w="558164" h="452120">
                <a:moveTo>
                  <a:pt x="462118" y="150539"/>
                </a:moveTo>
                <a:lnTo>
                  <a:pt x="435417" y="150568"/>
                </a:lnTo>
                <a:lnTo>
                  <a:pt x="433582" y="150625"/>
                </a:lnTo>
                <a:lnTo>
                  <a:pt x="423559" y="152826"/>
                </a:lnTo>
                <a:lnTo>
                  <a:pt x="417881" y="159825"/>
                </a:lnTo>
                <a:lnTo>
                  <a:pt x="418820" y="166899"/>
                </a:lnTo>
                <a:lnTo>
                  <a:pt x="419890" y="174744"/>
                </a:lnTo>
                <a:lnTo>
                  <a:pt x="426922" y="180445"/>
                </a:lnTo>
                <a:lnTo>
                  <a:pt x="452660" y="180626"/>
                </a:lnTo>
                <a:lnTo>
                  <a:pt x="519694" y="180595"/>
                </a:lnTo>
                <a:lnTo>
                  <a:pt x="491244" y="154078"/>
                </a:lnTo>
                <a:lnTo>
                  <a:pt x="462118" y="150539"/>
                </a:lnTo>
                <a:close/>
              </a:path>
              <a:path w="558164" h="452120">
                <a:moveTo>
                  <a:pt x="209869" y="150523"/>
                </a:moveTo>
                <a:lnTo>
                  <a:pt x="148984" y="150606"/>
                </a:lnTo>
                <a:lnTo>
                  <a:pt x="142159" y="155780"/>
                </a:lnTo>
                <a:lnTo>
                  <a:pt x="140696" y="162459"/>
                </a:lnTo>
                <a:lnTo>
                  <a:pt x="140885" y="169377"/>
                </a:lnTo>
                <a:lnTo>
                  <a:pt x="144260" y="175137"/>
                </a:lnTo>
                <a:lnTo>
                  <a:pt x="150221" y="179087"/>
                </a:lnTo>
                <a:lnTo>
                  <a:pt x="158166" y="180576"/>
                </a:lnTo>
                <a:lnTo>
                  <a:pt x="171064" y="180619"/>
                </a:lnTo>
                <a:lnTo>
                  <a:pt x="253008" y="180595"/>
                </a:lnTo>
                <a:lnTo>
                  <a:pt x="272030" y="180426"/>
                </a:lnTo>
                <a:lnTo>
                  <a:pt x="279608" y="173691"/>
                </a:lnTo>
                <a:lnTo>
                  <a:pt x="279516" y="169377"/>
                </a:lnTo>
                <a:lnTo>
                  <a:pt x="279433" y="157304"/>
                </a:lnTo>
                <a:lnTo>
                  <a:pt x="272205" y="150625"/>
                </a:lnTo>
                <a:lnTo>
                  <a:pt x="209869" y="150523"/>
                </a:lnTo>
                <a:close/>
              </a:path>
              <a:path w="558164" h="452120">
                <a:moveTo>
                  <a:pt x="253008" y="180595"/>
                </a:moveTo>
                <a:lnTo>
                  <a:pt x="209757" y="180595"/>
                </a:lnTo>
                <a:lnTo>
                  <a:pt x="248990" y="180611"/>
                </a:lnTo>
                <a:lnTo>
                  <a:pt x="253008" y="180595"/>
                </a:lnTo>
                <a:close/>
              </a:path>
            </a:pathLst>
          </a:custGeom>
          <a:solidFill>
            <a:srgbClr val="1D9ED2"/>
          </a:solidFill>
        </p:spPr>
        <p:txBody>
          <a:bodyPr wrap="square" lIns="0" tIns="0" rIns="0" bIns="0" rtlCol="0"/>
          <a:lstStyle/>
          <a:p/>
        </p:txBody>
      </p:sp>
      <p:sp>
        <p:nvSpPr>
          <p:cNvPr id="47" name="object 47"/>
          <p:cNvSpPr/>
          <p:nvPr/>
        </p:nvSpPr>
        <p:spPr>
          <a:xfrm>
            <a:off x="4049116" y="4270318"/>
            <a:ext cx="558165" cy="452120"/>
          </a:xfrm>
          <a:custGeom>
            <a:rect l="l" t="t" r="r" b="b"/>
            <a:pathLst>
              <a:path w="558164" h="452120">
                <a:moveTo>
                  <a:pt x="523246" y="421482"/>
                </a:moveTo>
                <a:lnTo>
                  <a:pt x="528924" y="421482"/>
                </a:lnTo>
                <a:lnTo>
                  <a:pt x="534208" y="421464"/>
                </a:lnTo>
                <a:lnTo>
                  <a:pt x="539471" y="421482"/>
                </a:lnTo>
                <a:lnTo>
                  <a:pt x="550324" y="421539"/>
                </a:lnTo>
                <a:lnTo>
                  <a:pt x="557989" y="427757"/>
                </a:lnTo>
                <a:lnTo>
                  <a:pt x="557989" y="436496"/>
                </a:lnTo>
                <a:lnTo>
                  <a:pt x="557989" y="445171"/>
                </a:lnTo>
                <a:lnTo>
                  <a:pt x="550172" y="451529"/>
                </a:lnTo>
                <a:lnTo>
                  <a:pt x="539428" y="451529"/>
                </a:lnTo>
                <a:lnTo>
                  <a:pt x="19740" y="451529"/>
                </a:lnTo>
                <a:lnTo>
                  <a:pt x="10023" y="451529"/>
                </a:lnTo>
                <a:lnTo>
                  <a:pt x="2609" y="446476"/>
                </a:lnTo>
                <a:lnTo>
                  <a:pt x="1353" y="439065"/>
                </a:lnTo>
                <a:lnTo>
                  <a:pt x="0" y="431134"/>
                </a:lnTo>
                <a:lnTo>
                  <a:pt x="25035" y="421435"/>
                </a:lnTo>
                <a:lnTo>
                  <a:pt x="30189" y="421482"/>
                </a:lnTo>
                <a:lnTo>
                  <a:pt x="35932" y="421482"/>
                </a:lnTo>
                <a:lnTo>
                  <a:pt x="35932" y="417042"/>
                </a:lnTo>
                <a:lnTo>
                  <a:pt x="35932" y="45949"/>
                </a:lnTo>
                <a:lnTo>
                  <a:pt x="38830" y="30413"/>
                </a:lnTo>
                <a:lnTo>
                  <a:pt x="76255" y="1209"/>
                </a:lnTo>
                <a:lnTo>
                  <a:pt x="84826" y="62"/>
                </a:lnTo>
                <a:lnTo>
                  <a:pt x="89117" y="62"/>
                </a:lnTo>
                <a:lnTo>
                  <a:pt x="137410" y="25"/>
                </a:lnTo>
                <a:lnTo>
                  <a:pt x="185700" y="5"/>
                </a:lnTo>
                <a:lnTo>
                  <a:pt x="233987" y="0"/>
                </a:lnTo>
                <a:lnTo>
                  <a:pt x="282271" y="6"/>
                </a:lnTo>
                <a:lnTo>
                  <a:pt x="330554" y="24"/>
                </a:lnTo>
                <a:lnTo>
                  <a:pt x="368807" y="13222"/>
                </a:lnTo>
                <a:lnTo>
                  <a:pt x="383975" y="99376"/>
                </a:lnTo>
                <a:lnTo>
                  <a:pt x="383978" y="152297"/>
                </a:lnTo>
                <a:lnTo>
                  <a:pt x="383977" y="205219"/>
                </a:lnTo>
                <a:lnTo>
                  <a:pt x="383975" y="258142"/>
                </a:lnTo>
                <a:lnTo>
                  <a:pt x="383972" y="311065"/>
                </a:lnTo>
                <a:lnTo>
                  <a:pt x="383969" y="363988"/>
                </a:lnTo>
                <a:lnTo>
                  <a:pt x="383968" y="416911"/>
                </a:lnTo>
                <a:lnTo>
                  <a:pt x="383968" y="421219"/>
                </a:lnTo>
                <a:lnTo>
                  <a:pt x="488263" y="421219"/>
                </a:lnTo>
                <a:lnTo>
                  <a:pt x="488328" y="420184"/>
                </a:lnTo>
                <a:lnTo>
                  <a:pt x="488438" y="419084"/>
                </a:lnTo>
                <a:lnTo>
                  <a:pt x="488438" y="417983"/>
                </a:lnTo>
                <a:lnTo>
                  <a:pt x="488438" y="197327"/>
                </a:lnTo>
                <a:lnTo>
                  <a:pt x="487152" y="190239"/>
                </a:lnTo>
                <a:lnTo>
                  <a:pt x="483412" y="184992"/>
                </a:lnTo>
                <a:lnTo>
                  <a:pt x="477392" y="181730"/>
                </a:lnTo>
                <a:lnTo>
                  <a:pt x="469264" y="180601"/>
                </a:lnTo>
                <a:lnTo>
                  <a:pt x="460961" y="180614"/>
                </a:lnTo>
                <a:lnTo>
                  <a:pt x="452660" y="180632"/>
                </a:lnTo>
                <a:lnTo>
                  <a:pt x="444363" y="180625"/>
                </a:lnTo>
                <a:lnTo>
                  <a:pt x="417881" y="159830"/>
                </a:lnTo>
                <a:lnTo>
                  <a:pt x="423559" y="152832"/>
                </a:lnTo>
                <a:lnTo>
                  <a:pt x="431857" y="151007"/>
                </a:lnTo>
                <a:lnTo>
                  <a:pt x="433582" y="150630"/>
                </a:lnTo>
                <a:lnTo>
                  <a:pt x="435417" y="150574"/>
                </a:lnTo>
                <a:lnTo>
                  <a:pt x="437207" y="150574"/>
                </a:lnTo>
                <a:lnTo>
                  <a:pt x="445511" y="150552"/>
                </a:lnTo>
                <a:lnTo>
                  <a:pt x="453815" y="150543"/>
                </a:lnTo>
                <a:lnTo>
                  <a:pt x="462118" y="150545"/>
                </a:lnTo>
                <a:lnTo>
                  <a:pt x="470422" y="150555"/>
                </a:lnTo>
                <a:lnTo>
                  <a:pt x="507993" y="163732"/>
                </a:lnTo>
                <a:lnTo>
                  <a:pt x="523255" y="251500"/>
                </a:lnTo>
                <a:lnTo>
                  <a:pt x="523260" y="306743"/>
                </a:lnTo>
                <a:lnTo>
                  <a:pt x="523252" y="361984"/>
                </a:lnTo>
                <a:lnTo>
                  <a:pt x="523246" y="417221"/>
                </a:lnTo>
                <a:lnTo>
                  <a:pt x="523246" y="421482"/>
                </a:lnTo>
                <a:close/>
              </a:path>
            </a:pathLst>
          </a:custGeom>
          <a:ln w="3175">
            <a:solidFill>
              <a:srgbClr val="1D9ED2"/>
            </a:solidFill>
          </a:ln>
        </p:spPr>
        <p:txBody>
          <a:bodyPr wrap="square" lIns="0" tIns="0" rIns="0" bIns="0" rtlCol="0"/>
          <a:lstStyle/>
          <a:p/>
        </p:txBody>
      </p:sp>
      <p:sp>
        <p:nvSpPr>
          <p:cNvPr id="48" name="object 48"/>
          <p:cNvSpPr/>
          <p:nvPr/>
        </p:nvSpPr>
        <p:spPr>
          <a:xfrm>
            <a:off x="4119780" y="4300426"/>
            <a:ext cx="278765" cy="391795"/>
          </a:xfrm>
          <a:custGeom>
            <a:rect l="l" t="t" r="r" b="b"/>
            <a:pathLst>
              <a:path w="278764" h="391795">
                <a:moveTo>
                  <a:pt x="10" y="391177"/>
                </a:moveTo>
                <a:lnTo>
                  <a:pt x="278385" y="391177"/>
                </a:lnTo>
                <a:lnTo>
                  <a:pt x="278451" y="389972"/>
                </a:lnTo>
                <a:lnTo>
                  <a:pt x="278538" y="388966"/>
                </a:lnTo>
                <a:lnTo>
                  <a:pt x="278538" y="387950"/>
                </a:lnTo>
                <a:lnTo>
                  <a:pt x="278538" y="16537"/>
                </a:lnTo>
                <a:lnTo>
                  <a:pt x="278538" y="6152"/>
                </a:lnTo>
                <a:lnTo>
                  <a:pt x="271463" y="0"/>
                </a:lnTo>
                <a:lnTo>
                  <a:pt x="259518" y="0"/>
                </a:lnTo>
                <a:lnTo>
                  <a:pt x="211378" y="0"/>
                </a:lnTo>
                <a:lnTo>
                  <a:pt x="163236" y="1"/>
                </a:lnTo>
                <a:lnTo>
                  <a:pt x="115092" y="4"/>
                </a:lnTo>
                <a:lnTo>
                  <a:pt x="66946" y="9"/>
                </a:lnTo>
                <a:lnTo>
                  <a:pt x="18801" y="18"/>
                </a:lnTo>
                <a:lnTo>
                  <a:pt x="16902" y="18"/>
                </a:lnTo>
                <a:lnTo>
                  <a:pt x="14925" y="94"/>
                </a:lnTo>
                <a:lnTo>
                  <a:pt x="13091" y="507"/>
                </a:lnTo>
                <a:lnTo>
                  <a:pt x="4542" y="2389"/>
                </a:lnTo>
                <a:lnTo>
                  <a:pt x="0" y="8184"/>
                </a:lnTo>
                <a:lnTo>
                  <a:pt x="0" y="17007"/>
                </a:lnTo>
                <a:lnTo>
                  <a:pt x="0" y="391177"/>
                </a:lnTo>
                <a:close/>
              </a:path>
            </a:pathLst>
          </a:custGeom>
          <a:ln w="3175">
            <a:solidFill>
              <a:srgbClr val="1D9ED2"/>
            </a:solidFill>
          </a:ln>
        </p:spPr>
        <p:txBody>
          <a:bodyPr wrap="square" lIns="0" tIns="0" rIns="0" bIns="0" rtlCol="0"/>
          <a:lstStyle/>
          <a:p/>
        </p:txBody>
      </p:sp>
      <p:sp>
        <p:nvSpPr>
          <p:cNvPr id="49" name="object 49"/>
          <p:cNvSpPr/>
          <p:nvPr/>
        </p:nvSpPr>
        <p:spPr>
          <a:xfrm>
            <a:off x="4189812" y="4420847"/>
            <a:ext cx="139065" cy="30480"/>
          </a:xfrm>
          <a:custGeom>
            <a:rect l="l" t="t" r="r" b="b"/>
            <a:pathLst>
              <a:path w="139064" h="30478">
                <a:moveTo>
                  <a:pt x="69060" y="30071"/>
                </a:moveTo>
                <a:lnTo>
                  <a:pt x="56162" y="30082"/>
                </a:lnTo>
                <a:lnTo>
                  <a:pt x="43265" y="30097"/>
                </a:lnTo>
                <a:lnTo>
                  <a:pt x="30367" y="30095"/>
                </a:lnTo>
                <a:lnTo>
                  <a:pt x="0" y="11935"/>
                </a:lnTo>
                <a:lnTo>
                  <a:pt x="1463" y="5256"/>
                </a:lnTo>
                <a:lnTo>
                  <a:pt x="8287" y="82"/>
                </a:lnTo>
                <a:lnTo>
                  <a:pt x="16323" y="63"/>
                </a:lnTo>
                <a:lnTo>
                  <a:pt x="42748" y="18"/>
                </a:lnTo>
                <a:lnTo>
                  <a:pt x="69173" y="0"/>
                </a:lnTo>
                <a:lnTo>
                  <a:pt x="95599" y="13"/>
                </a:lnTo>
                <a:lnTo>
                  <a:pt x="122031" y="63"/>
                </a:lnTo>
                <a:lnTo>
                  <a:pt x="131508" y="101"/>
                </a:lnTo>
                <a:lnTo>
                  <a:pt x="138736" y="6780"/>
                </a:lnTo>
                <a:lnTo>
                  <a:pt x="138736" y="14983"/>
                </a:lnTo>
                <a:lnTo>
                  <a:pt x="138911" y="23167"/>
                </a:lnTo>
                <a:lnTo>
                  <a:pt x="131333" y="29902"/>
                </a:lnTo>
                <a:lnTo>
                  <a:pt x="121834" y="30034"/>
                </a:lnTo>
                <a:lnTo>
                  <a:pt x="121681" y="30034"/>
                </a:lnTo>
                <a:lnTo>
                  <a:pt x="121528" y="30034"/>
                </a:lnTo>
                <a:lnTo>
                  <a:pt x="121375" y="30034"/>
                </a:lnTo>
                <a:lnTo>
                  <a:pt x="108293" y="30087"/>
                </a:lnTo>
                <a:lnTo>
                  <a:pt x="95215" y="30095"/>
                </a:lnTo>
                <a:lnTo>
                  <a:pt x="82139" y="30081"/>
                </a:lnTo>
                <a:lnTo>
                  <a:pt x="69060" y="30071"/>
                </a:lnTo>
                <a:close/>
              </a:path>
            </a:pathLst>
          </a:custGeom>
          <a:ln w="3175">
            <a:solidFill>
              <a:srgbClr val="1D9ED2"/>
            </a:solidFill>
          </a:ln>
        </p:spPr>
        <p:txBody>
          <a:bodyPr wrap="square" lIns="0" tIns="0" rIns="0" bIns="0" rtlCol="0"/>
          <a:lstStyle/>
          <a:p/>
        </p:txBody>
      </p:sp>
      <p:sp>
        <p:nvSpPr>
          <p:cNvPr id="50" name="object 50"/>
          <p:cNvSpPr/>
          <p:nvPr/>
        </p:nvSpPr>
        <p:spPr>
          <a:xfrm>
            <a:off x="4189251" y="4571332"/>
            <a:ext cx="139700" cy="30480"/>
          </a:xfrm>
          <a:custGeom>
            <a:rect l="l" t="t" r="r" b="b"/>
            <a:pathLst>
              <a:path w="139700" h="30478">
                <a:moveTo>
                  <a:pt x="69512" y="49"/>
                </a:moveTo>
                <a:lnTo>
                  <a:pt x="82762" y="29"/>
                </a:lnTo>
                <a:lnTo>
                  <a:pt x="96019" y="0"/>
                </a:lnTo>
                <a:lnTo>
                  <a:pt x="109282" y="9"/>
                </a:lnTo>
                <a:lnTo>
                  <a:pt x="122548" y="105"/>
                </a:lnTo>
                <a:lnTo>
                  <a:pt x="131035" y="2149"/>
                </a:lnTo>
                <a:lnTo>
                  <a:pt x="136936" y="7239"/>
                </a:lnTo>
                <a:lnTo>
                  <a:pt x="139410" y="14134"/>
                </a:lnTo>
                <a:lnTo>
                  <a:pt x="137616" y="21591"/>
                </a:lnTo>
                <a:lnTo>
                  <a:pt x="134231" y="27451"/>
                </a:lnTo>
                <a:lnTo>
                  <a:pt x="128466" y="30104"/>
                </a:lnTo>
                <a:lnTo>
                  <a:pt x="120910" y="30095"/>
                </a:lnTo>
                <a:lnTo>
                  <a:pt x="95380" y="30081"/>
                </a:lnTo>
                <a:lnTo>
                  <a:pt x="69855" y="30080"/>
                </a:lnTo>
                <a:lnTo>
                  <a:pt x="44335" y="30083"/>
                </a:lnTo>
                <a:lnTo>
                  <a:pt x="18817" y="30085"/>
                </a:lnTo>
                <a:lnTo>
                  <a:pt x="17365" y="30076"/>
                </a:lnTo>
                <a:lnTo>
                  <a:pt x="7852" y="29959"/>
                </a:lnTo>
                <a:lnTo>
                  <a:pt x="189" y="23316"/>
                </a:lnTo>
                <a:lnTo>
                  <a:pt x="113" y="15119"/>
                </a:lnTo>
                <a:lnTo>
                  <a:pt x="0" y="6912"/>
                </a:lnTo>
                <a:lnTo>
                  <a:pt x="7629" y="177"/>
                </a:lnTo>
                <a:lnTo>
                  <a:pt x="17155" y="79"/>
                </a:lnTo>
                <a:lnTo>
                  <a:pt x="30268" y="20"/>
                </a:lnTo>
                <a:lnTo>
                  <a:pt x="43345" y="14"/>
                </a:lnTo>
                <a:lnTo>
                  <a:pt x="56423" y="32"/>
                </a:lnTo>
                <a:lnTo>
                  <a:pt x="69501" y="49"/>
                </a:lnTo>
                <a:close/>
              </a:path>
            </a:pathLst>
          </a:custGeom>
          <a:ln w="3175">
            <a:solidFill>
              <a:srgbClr val="1D9ED2"/>
            </a:solidFill>
          </a:ln>
        </p:spPr>
        <p:txBody>
          <a:bodyPr wrap="square" lIns="0" tIns="0" rIns="0" bIns="0" rtlCol="0"/>
          <a:lstStyle/>
          <a:p/>
        </p:txBody>
      </p:sp>
      <p:sp>
        <p:nvSpPr>
          <p:cNvPr id="51" name="object 51"/>
          <p:cNvSpPr/>
          <p:nvPr/>
        </p:nvSpPr>
        <p:spPr>
          <a:xfrm>
            <a:off x="4189472" y="4495979"/>
            <a:ext cx="139700" cy="30480"/>
          </a:xfrm>
          <a:custGeom>
            <a:rect l="l" t="t" r="r" b="b"/>
            <a:pathLst>
              <a:path w="139700" h="30478">
                <a:moveTo>
                  <a:pt x="69455" y="30158"/>
                </a:moveTo>
                <a:lnTo>
                  <a:pt x="56557" y="30171"/>
                </a:lnTo>
                <a:lnTo>
                  <a:pt x="43660" y="30189"/>
                </a:lnTo>
                <a:lnTo>
                  <a:pt x="30762" y="30182"/>
                </a:lnTo>
                <a:lnTo>
                  <a:pt x="17864" y="30121"/>
                </a:lnTo>
                <a:lnTo>
                  <a:pt x="9155" y="28302"/>
                </a:lnTo>
                <a:lnTo>
                  <a:pt x="2934" y="23642"/>
                </a:lnTo>
                <a:lnTo>
                  <a:pt x="0" y="17122"/>
                </a:lnTo>
                <a:lnTo>
                  <a:pt x="1148" y="9726"/>
                </a:lnTo>
                <a:lnTo>
                  <a:pt x="4009" y="3499"/>
                </a:lnTo>
                <a:lnTo>
                  <a:pt x="9653" y="112"/>
                </a:lnTo>
                <a:lnTo>
                  <a:pt x="17329" y="94"/>
                </a:lnTo>
                <a:lnTo>
                  <a:pt x="43395" y="27"/>
                </a:lnTo>
                <a:lnTo>
                  <a:pt x="69461" y="0"/>
                </a:lnTo>
                <a:lnTo>
                  <a:pt x="95525" y="14"/>
                </a:lnTo>
                <a:lnTo>
                  <a:pt x="121585" y="75"/>
                </a:lnTo>
                <a:lnTo>
                  <a:pt x="131805" y="112"/>
                </a:lnTo>
                <a:lnTo>
                  <a:pt x="139186" y="6829"/>
                </a:lnTo>
                <a:lnTo>
                  <a:pt x="139076" y="15371"/>
                </a:lnTo>
                <a:lnTo>
                  <a:pt x="95431" y="30172"/>
                </a:lnTo>
                <a:lnTo>
                  <a:pt x="82445" y="30152"/>
                </a:lnTo>
                <a:lnTo>
                  <a:pt x="69455" y="30140"/>
                </a:lnTo>
                <a:close/>
              </a:path>
            </a:pathLst>
          </a:custGeom>
          <a:ln w="3175">
            <a:solidFill>
              <a:srgbClr val="1D9ED2"/>
            </a:solidFill>
          </a:ln>
        </p:spPr>
        <p:txBody>
          <a:bodyPr wrap="square" lIns="0" tIns="0" rIns="0" bIns="0" rtlCol="0"/>
          <a:lstStyle/>
          <a:p/>
        </p:txBody>
      </p:sp>
      <p:sp>
        <p:nvSpPr>
          <p:cNvPr id="52" name="object 52"/>
          <p:cNvSpPr/>
          <p:nvPr/>
        </p:nvSpPr>
        <p:spPr>
          <a:xfrm>
            <a:off x="1581150" y="3128136"/>
            <a:ext cx="3096260" cy="85725"/>
          </a:xfrm>
          <a:custGeom>
            <a:rect l="l" t="t" r="r" b="b"/>
            <a:pathLst>
              <a:path w="3096260" h="85725">
                <a:moveTo>
                  <a:pt x="3010535" y="57148"/>
                </a:moveTo>
                <a:lnTo>
                  <a:pt x="3010535" y="85725"/>
                </a:lnTo>
                <a:lnTo>
                  <a:pt x="3067600" y="57150"/>
                </a:lnTo>
                <a:lnTo>
                  <a:pt x="3010535" y="57148"/>
                </a:lnTo>
                <a:close/>
              </a:path>
              <a:path w="3096260" h="85725">
                <a:moveTo>
                  <a:pt x="3010534" y="28573"/>
                </a:moveTo>
                <a:lnTo>
                  <a:pt x="3010535" y="57148"/>
                </a:lnTo>
                <a:lnTo>
                  <a:pt x="3024886" y="57150"/>
                </a:lnTo>
                <a:lnTo>
                  <a:pt x="3024886" y="28575"/>
                </a:lnTo>
                <a:lnTo>
                  <a:pt x="3010534" y="28573"/>
                </a:lnTo>
                <a:close/>
              </a:path>
              <a:path w="3096260" h="85725">
                <a:moveTo>
                  <a:pt x="3010535" y="0"/>
                </a:moveTo>
                <a:lnTo>
                  <a:pt x="3010534" y="28573"/>
                </a:lnTo>
                <a:lnTo>
                  <a:pt x="3024886" y="28575"/>
                </a:lnTo>
                <a:lnTo>
                  <a:pt x="3024886" y="57150"/>
                </a:lnTo>
                <a:lnTo>
                  <a:pt x="3067604" y="57148"/>
                </a:lnTo>
                <a:lnTo>
                  <a:pt x="3096260" y="42799"/>
                </a:lnTo>
                <a:lnTo>
                  <a:pt x="3010535" y="0"/>
                </a:lnTo>
                <a:close/>
              </a:path>
              <a:path w="3096260" h="85725">
                <a:moveTo>
                  <a:pt x="0" y="28193"/>
                </a:moveTo>
                <a:lnTo>
                  <a:pt x="0" y="56768"/>
                </a:lnTo>
                <a:lnTo>
                  <a:pt x="3010535" y="57148"/>
                </a:lnTo>
                <a:lnTo>
                  <a:pt x="3010535" y="28573"/>
                </a:lnTo>
                <a:lnTo>
                  <a:pt x="0" y="28193"/>
                </a:lnTo>
                <a:close/>
              </a:path>
            </a:pathLst>
          </a:custGeom>
          <a:solidFill>
            <a:srgbClr val="1D9ED2">
              <a:alpha val="50195"/>
            </a:srgbClr>
          </a:solidFill>
        </p:spPr>
        <p:txBody>
          <a:bodyPr wrap="square" lIns="0" tIns="0" rIns="0" bIns="0" rtlCol="0"/>
          <a:lstStyle/>
          <a:p/>
        </p:txBody>
      </p:sp>
      <p:sp>
        <p:nvSpPr>
          <p:cNvPr id="53" name="object 53"/>
          <p:cNvSpPr/>
          <p:nvPr/>
        </p:nvSpPr>
        <p:spPr>
          <a:xfrm>
            <a:off x="2575560" y="4533900"/>
            <a:ext cx="1030605" cy="91440"/>
          </a:xfrm>
          <a:custGeom>
            <a:rect l="l" t="t" r="r" b="b"/>
            <a:pathLst>
              <a:path w="1030603" h="91439">
                <a:moveTo>
                  <a:pt x="45719" y="0"/>
                </a:moveTo>
                <a:lnTo>
                  <a:pt x="0" y="45719"/>
                </a:lnTo>
                <a:lnTo>
                  <a:pt x="45719" y="91439"/>
                </a:lnTo>
                <a:lnTo>
                  <a:pt x="45719" y="68580"/>
                </a:lnTo>
                <a:lnTo>
                  <a:pt x="1007363" y="68580"/>
                </a:lnTo>
                <a:lnTo>
                  <a:pt x="1030224" y="45719"/>
                </a:lnTo>
                <a:lnTo>
                  <a:pt x="1007363" y="22860"/>
                </a:lnTo>
                <a:lnTo>
                  <a:pt x="45719" y="22860"/>
                </a:lnTo>
                <a:lnTo>
                  <a:pt x="45719" y="0"/>
                </a:lnTo>
                <a:close/>
              </a:path>
              <a:path w="1030603" h="91439">
                <a:moveTo>
                  <a:pt x="1007363" y="68580"/>
                </a:moveTo>
                <a:lnTo>
                  <a:pt x="984503" y="68580"/>
                </a:lnTo>
                <a:lnTo>
                  <a:pt x="984503" y="91439"/>
                </a:lnTo>
                <a:lnTo>
                  <a:pt x="1007363" y="68580"/>
                </a:lnTo>
                <a:close/>
              </a:path>
              <a:path w="1030603" h="91439">
                <a:moveTo>
                  <a:pt x="984503" y="0"/>
                </a:moveTo>
                <a:lnTo>
                  <a:pt x="984503" y="22860"/>
                </a:lnTo>
                <a:lnTo>
                  <a:pt x="1007363" y="22860"/>
                </a:lnTo>
                <a:lnTo>
                  <a:pt x="984503" y="0"/>
                </a:lnTo>
                <a:close/>
              </a:path>
            </a:pathLst>
          </a:custGeom>
          <a:solidFill>
            <a:srgbClr val="1D9ED2"/>
          </a:solidFill>
        </p:spPr>
        <p:txBody>
          <a:bodyPr wrap="square" lIns="0" tIns="0" rIns="0" bIns="0" rtlCol="0"/>
          <a:lstStyle/>
          <a:p/>
        </p:txBody>
      </p:sp>
      <p:sp>
        <p:nvSpPr>
          <p:cNvPr id="54" name="object 54"/>
          <p:cNvSpPr txBox="1"/>
          <p:nvPr/>
        </p:nvSpPr>
        <p:spPr>
          <a:xfrm>
            <a:off x="2145792" y="4512564"/>
            <a:ext cx="349250" cy="186055"/>
          </a:xfrm>
          <a:prstGeom prst="rect">
            <a:avLst/>
          </a:prstGeom>
          <a:solidFill>
            <a:srgbClr val="1D9ED2">
              <a:alpha val="50195"/>
            </a:srgbClr>
          </a:solidFill>
        </p:spPr>
        <p:txBody>
          <a:bodyPr vert="horz" wrap="square" lIns="0" tIns="24765" rIns="0" bIns="0" rtlCol="0">
            <a:spAutoFit/>
          </a:bodyPr>
          <a:lstStyle/>
          <a:p>
            <a:pPr marL="20955">
              <a:lnSpc>
                <a:spcPct val="100000"/>
              </a:lnSpc>
              <a:spcBef>
                <a:spcPts val="195"/>
              </a:spcBef>
            </a:pPr>
            <a:r>
              <a:rPr sz="800">
                <a:solidFill>
                  <a:srgbClr val="FFFFFF"/>
                </a:solidFill>
                <a:latin typeface="微软雅黑"/>
                <a:cs typeface="微软雅黑"/>
              </a:rPr>
              <a:t>连接器</a:t>
            </a:r>
            <a:endParaRPr sz="800">
              <a:latin typeface="微软雅黑"/>
              <a:cs typeface="微软雅黑"/>
            </a:endParaRPr>
          </a:p>
        </p:txBody>
      </p:sp>
      <p:sp>
        <p:nvSpPr>
          <p:cNvPr id="55" name="object 55"/>
          <p:cNvSpPr txBox="1"/>
          <p:nvPr/>
        </p:nvSpPr>
        <p:spPr>
          <a:xfrm>
            <a:off x="3709415" y="4503420"/>
            <a:ext cx="349250" cy="186055"/>
          </a:xfrm>
          <a:prstGeom prst="rect">
            <a:avLst/>
          </a:prstGeom>
          <a:solidFill>
            <a:srgbClr val="1D9ED2">
              <a:alpha val="50195"/>
            </a:srgbClr>
          </a:solidFill>
        </p:spPr>
        <p:txBody>
          <a:bodyPr vert="horz" wrap="square" lIns="0" tIns="24130" rIns="0" bIns="0" rtlCol="0">
            <a:spAutoFit/>
          </a:bodyPr>
          <a:lstStyle/>
          <a:p>
            <a:pPr marL="22225">
              <a:lnSpc>
                <a:spcPct val="100000"/>
              </a:lnSpc>
              <a:spcBef>
                <a:spcPts val="190"/>
              </a:spcBef>
            </a:pPr>
            <a:r>
              <a:rPr sz="800">
                <a:solidFill>
                  <a:srgbClr val="FFFFFF"/>
                </a:solidFill>
                <a:latin typeface="微软雅黑"/>
                <a:cs typeface="微软雅黑"/>
              </a:rPr>
              <a:t>连接器</a:t>
            </a:r>
            <a:endParaRPr sz="800">
              <a:latin typeface="微软雅黑"/>
              <a:cs typeface="微软雅黑"/>
            </a:endParaRPr>
          </a:p>
        </p:txBody>
      </p:sp>
      <p:sp>
        <p:nvSpPr>
          <p:cNvPr id="56" name="object 56"/>
          <p:cNvSpPr txBox="1"/>
          <p:nvPr/>
        </p:nvSpPr>
        <p:spPr>
          <a:xfrm>
            <a:off x="1786127" y="4800600"/>
            <a:ext cx="2712720" cy="349250"/>
          </a:xfrm>
          <a:prstGeom prst="rect">
            <a:avLst/>
          </a:prstGeom>
          <a:ln w="12700">
            <a:solidFill>
              <a:srgbClr val="77C5E4"/>
            </a:solidFill>
          </a:ln>
        </p:spPr>
        <p:txBody>
          <a:bodyPr vert="horz" wrap="square" lIns="0" tIns="79375" rIns="0" bIns="0" rtlCol="0">
            <a:spAutoFit/>
          </a:bodyPr>
          <a:lstStyle/>
          <a:p>
            <a:pPr marL="440055">
              <a:lnSpc>
                <a:spcPct val="100000"/>
              </a:lnSpc>
              <a:spcBef>
                <a:spcPts val="625"/>
              </a:spcBef>
              <a:tabLst>
                <a:tab pos="1176020"/>
                <a:tab pos="1913889"/>
              </a:tabLst>
            </a:pPr>
            <a:r>
              <a:rPr sz="1200">
                <a:solidFill>
                  <a:srgbClr val="585858"/>
                </a:solidFill>
                <a:latin typeface="微软雅黑"/>
                <a:cs typeface="微软雅黑"/>
              </a:rPr>
              <a:t>可</a:t>
            </a:r>
            <a:r>
              <a:rPr sz="1200" spc="60">
                <a:solidFill>
                  <a:srgbClr val="585858"/>
                </a:solidFill>
                <a:latin typeface="微软雅黑"/>
                <a:cs typeface="微软雅黑"/>
              </a:rPr>
              <a:t> </a:t>
            </a:r>
            <a:r>
              <a:rPr sz="1200">
                <a:solidFill>
                  <a:srgbClr val="585858"/>
                </a:solidFill>
                <a:latin typeface="微软雅黑"/>
                <a:cs typeface="微软雅黑"/>
              </a:rPr>
              <a:t>信	可</a:t>
            </a:r>
            <a:r>
              <a:rPr sz="1200" spc="75">
                <a:solidFill>
                  <a:srgbClr val="585858"/>
                </a:solidFill>
                <a:latin typeface="微软雅黑"/>
                <a:cs typeface="微软雅黑"/>
              </a:rPr>
              <a:t> </a:t>
            </a:r>
            <a:r>
              <a:rPr sz="1200">
                <a:solidFill>
                  <a:srgbClr val="585858"/>
                </a:solidFill>
                <a:latin typeface="微软雅黑"/>
                <a:cs typeface="微软雅黑"/>
              </a:rPr>
              <a:t>控	可</a:t>
            </a:r>
            <a:r>
              <a:rPr sz="1200" spc="45">
                <a:solidFill>
                  <a:srgbClr val="585858"/>
                </a:solidFill>
                <a:latin typeface="微软雅黑"/>
                <a:cs typeface="微软雅黑"/>
              </a:rPr>
              <a:t> </a:t>
            </a:r>
            <a:r>
              <a:rPr sz="1200">
                <a:solidFill>
                  <a:srgbClr val="585858"/>
                </a:solidFill>
                <a:latin typeface="微软雅黑"/>
                <a:cs typeface="微软雅黑"/>
              </a:rPr>
              <a:t>证</a:t>
            </a:r>
            <a:endParaRPr sz="1200">
              <a:latin typeface="微软雅黑"/>
              <a:cs typeface="微软雅黑"/>
            </a:endParaRPr>
          </a:p>
        </p:txBody>
      </p:sp>
      <p:sp>
        <p:nvSpPr>
          <p:cNvPr id="57" name="object 57"/>
          <p:cNvSpPr/>
          <p:nvPr/>
        </p:nvSpPr>
        <p:spPr>
          <a:xfrm>
            <a:off x="4704588" y="4431791"/>
            <a:ext cx="744220" cy="727075"/>
          </a:xfrm>
          <a:custGeom>
            <a:rect l="l" t="t" r="r" b="b"/>
            <a:pathLst>
              <a:path w="744220" h="727075">
                <a:moveTo>
                  <a:pt x="371856" y="0"/>
                </a:moveTo>
                <a:lnTo>
                  <a:pt x="325213" y="2831"/>
                </a:lnTo>
                <a:lnTo>
                  <a:pt x="280299" y="11098"/>
                </a:lnTo>
                <a:lnTo>
                  <a:pt x="237461" y="24460"/>
                </a:lnTo>
                <a:lnTo>
                  <a:pt x="197049" y="42577"/>
                </a:lnTo>
                <a:lnTo>
                  <a:pt x="159411" y="65109"/>
                </a:lnTo>
                <a:lnTo>
                  <a:pt x="124896" y="91716"/>
                </a:lnTo>
                <a:lnTo>
                  <a:pt x="93851" y="122058"/>
                </a:lnTo>
                <a:lnTo>
                  <a:pt x="66627" y="155793"/>
                </a:lnTo>
                <a:lnTo>
                  <a:pt x="43571" y="192582"/>
                </a:lnTo>
                <a:lnTo>
                  <a:pt x="25031" y="232085"/>
                </a:lnTo>
                <a:lnTo>
                  <a:pt x="11357" y="273962"/>
                </a:lnTo>
                <a:lnTo>
                  <a:pt x="2897" y="317871"/>
                </a:lnTo>
                <a:lnTo>
                  <a:pt x="0" y="363473"/>
                </a:lnTo>
                <a:lnTo>
                  <a:pt x="2897" y="409076"/>
                </a:lnTo>
                <a:lnTo>
                  <a:pt x="11357" y="452985"/>
                </a:lnTo>
                <a:lnTo>
                  <a:pt x="25031" y="494862"/>
                </a:lnTo>
                <a:lnTo>
                  <a:pt x="43571" y="534365"/>
                </a:lnTo>
                <a:lnTo>
                  <a:pt x="66627" y="571154"/>
                </a:lnTo>
                <a:lnTo>
                  <a:pt x="93851" y="604889"/>
                </a:lnTo>
                <a:lnTo>
                  <a:pt x="124896" y="635231"/>
                </a:lnTo>
                <a:lnTo>
                  <a:pt x="159411" y="661838"/>
                </a:lnTo>
                <a:lnTo>
                  <a:pt x="197049" y="684370"/>
                </a:lnTo>
                <a:lnTo>
                  <a:pt x="237461" y="702487"/>
                </a:lnTo>
                <a:lnTo>
                  <a:pt x="280299" y="715849"/>
                </a:lnTo>
                <a:lnTo>
                  <a:pt x="325213" y="724116"/>
                </a:lnTo>
                <a:lnTo>
                  <a:pt x="371856" y="726947"/>
                </a:lnTo>
                <a:lnTo>
                  <a:pt x="418498" y="724116"/>
                </a:lnTo>
                <a:lnTo>
                  <a:pt x="463412" y="715849"/>
                </a:lnTo>
                <a:lnTo>
                  <a:pt x="506250" y="702487"/>
                </a:lnTo>
                <a:lnTo>
                  <a:pt x="546662" y="684370"/>
                </a:lnTo>
                <a:lnTo>
                  <a:pt x="584300" y="661838"/>
                </a:lnTo>
                <a:lnTo>
                  <a:pt x="618815" y="635231"/>
                </a:lnTo>
                <a:lnTo>
                  <a:pt x="649860" y="604889"/>
                </a:lnTo>
                <a:lnTo>
                  <a:pt x="677084" y="571154"/>
                </a:lnTo>
                <a:lnTo>
                  <a:pt x="700140" y="534365"/>
                </a:lnTo>
                <a:lnTo>
                  <a:pt x="718680" y="494862"/>
                </a:lnTo>
                <a:lnTo>
                  <a:pt x="732354" y="452985"/>
                </a:lnTo>
                <a:lnTo>
                  <a:pt x="740814" y="409076"/>
                </a:lnTo>
                <a:lnTo>
                  <a:pt x="743712" y="363473"/>
                </a:lnTo>
                <a:lnTo>
                  <a:pt x="740814" y="317871"/>
                </a:lnTo>
                <a:lnTo>
                  <a:pt x="732354" y="273962"/>
                </a:lnTo>
                <a:lnTo>
                  <a:pt x="718680" y="232085"/>
                </a:lnTo>
                <a:lnTo>
                  <a:pt x="700140" y="192582"/>
                </a:lnTo>
                <a:lnTo>
                  <a:pt x="677084" y="155793"/>
                </a:lnTo>
                <a:lnTo>
                  <a:pt x="649860" y="122058"/>
                </a:lnTo>
                <a:lnTo>
                  <a:pt x="618815" y="91716"/>
                </a:lnTo>
                <a:lnTo>
                  <a:pt x="584300" y="65109"/>
                </a:lnTo>
                <a:lnTo>
                  <a:pt x="546662" y="42577"/>
                </a:lnTo>
                <a:lnTo>
                  <a:pt x="506250" y="24460"/>
                </a:lnTo>
                <a:lnTo>
                  <a:pt x="463412" y="11098"/>
                </a:lnTo>
                <a:lnTo>
                  <a:pt x="418498" y="2831"/>
                </a:lnTo>
                <a:lnTo>
                  <a:pt x="371856" y="0"/>
                </a:lnTo>
                <a:close/>
              </a:path>
            </a:pathLst>
          </a:custGeom>
          <a:solidFill>
            <a:srgbClr val="1D9ED2">
              <a:alpha val="10195"/>
            </a:srgbClr>
          </a:solidFill>
        </p:spPr>
        <p:txBody>
          <a:bodyPr wrap="square" lIns="0" tIns="0" rIns="0" bIns="0" rtlCol="0"/>
          <a:lstStyle/>
          <a:p/>
        </p:txBody>
      </p:sp>
      <p:sp>
        <p:nvSpPr>
          <p:cNvPr id="58" name="object 58"/>
          <p:cNvSpPr/>
          <p:nvPr/>
        </p:nvSpPr>
        <p:spPr>
          <a:xfrm>
            <a:off x="4704588" y="4431791"/>
            <a:ext cx="744220" cy="727075"/>
          </a:xfrm>
          <a:custGeom>
            <a:rect l="l" t="t" r="r" b="b"/>
            <a:pathLst>
              <a:path w="744220" h="727075">
                <a:moveTo>
                  <a:pt x="0" y="363473"/>
                </a:moveTo>
                <a:lnTo>
                  <a:pt x="2897" y="317871"/>
                </a:lnTo>
                <a:lnTo>
                  <a:pt x="11357" y="273962"/>
                </a:lnTo>
                <a:lnTo>
                  <a:pt x="25031" y="232085"/>
                </a:lnTo>
                <a:lnTo>
                  <a:pt x="43571" y="192582"/>
                </a:lnTo>
                <a:lnTo>
                  <a:pt x="66627" y="155793"/>
                </a:lnTo>
                <a:lnTo>
                  <a:pt x="93851" y="122058"/>
                </a:lnTo>
                <a:lnTo>
                  <a:pt x="124896" y="91716"/>
                </a:lnTo>
                <a:lnTo>
                  <a:pt x="159411" y="65109"/>
                </a:lnTo>
                <a:lnTo>
                  <a:pt x="197049" y="42577"/>
                </a:lnTo>
                <a:lnTo>
                  <a:pt x="237461" y="24460"/>
                </a:lnTo>
                <a:lnTo>
                  <a:pt x="280299" y="11098"/>
                </a:lnTo>
                <a:lnTo>
                  <a:pt x="325213" y="2831"/>
                </a:lnTo>
                <a:lnTo>
                  <a:pt x="371856" y="0"/>
                </a:lnTo>
                <a:lnTo>
                  <a:pt x="418498" y="2831"/>
                </a:lnTo>
                <a:lnTo>
                  <a:pt x="463412" y="11098"/>
                </a:lnTo>
                <a:lnTo>
                  <a:pt x="506250" y="24460"/>
                </a:lnTo>
                <a:lnTo>
                  <a:pt x="546662" y="42577"/>
                </a:lnTo>
                <a:lnTo>
                  <a:pt x="584300" y="65109"/>
                </a:lnTo>
                <a:lnTo>
                  <a:pt x="618815" y="91716"/>
                </a:lnTo>
                <a:lnTo>
                  <a:pt x="649860" y="122058"/>
                </a:lnTo>
                <a:lnTo>
                  <a:pt x="677084" y="155793"/>
                </a:lnTo>
                <a:lnTo>
                  <a:pt x="700140" y="192582"/>
                </a:lnTo>
                <a:lnTo>
                  <a:pt x="718680" y="232085"/>
                </a:lnTo>
                <a:lnTo>
                  <a:pt x="732354" y="273962"/>
                </a:lnTo>
                <a:lnTo>
                  <a:pt x="740814" y="317871"/>
                </a:lnTo>
                <a:lnTo>
                  <a:pt x="743712" y="363473"/>
                </a:lnTo>
                <a:lnTo>
                  <a:pt x="740814" y="409076"/>
                </a:lnTo>
                <a:lnTo>
                  <a:pt x="732354" y="452985"/>
                </a:lnTo>
                <a:lnTo>
                  <a:pt x="718680" y="494862"/>
                </a:lnTo>
                <a:lnTo>
                  <a:pt x="700140" y="534365"/>
                </a:lnTo>
                <a:lnTo>
                  <a:pt x="677084" y="571154"/>
                </a:lnTo>
                <a:lnTo>
                  <a:pt x="649860" y="604889"/>
                </a:lnTo>
                <a:lnTo>
                  <a:pt x="618815" y="635231"/>
                </a:lnTo>
                <a:lnTo>
                  <a:pt x="584300" y="661838"/>
                </a:lnTo>
                <a:lnTo>
                  <a:pt x="546662" y="684370"/>
                </a:lnTo>
                <a:lnTo>
                  <a:pt x="506250" y="702487"/>
                </a:lnTo>
                <a:lnTo>
                  <a:pt x="463412" y="715849"/>
                </a:lnTo>
                <a:lnTo>
                  <a:pt x="418498" y="724116"/>
                </a:lnTo>
                <a:lnTo>
                  <a:pt x="371856" y="726947"/>
                </a:lnTo>
                <a:lnTo>
                  <a:pt x="325213" y="724116"/>
                </a:lnTo>
                <a:lnTo>
                  <a:pt x="280299" y="715849"/>
                </a:lnTo>
                <a:lnTo>
                  <a:pt x="237461" y="702487"/>
                </a:lnTo>
                <a:lnTo>
                  <a:pt x="197049" y="684370"/>
                </a:lnTo>
                <a:lnTo>
                  <a:pt x="159411" y="661838"/>
                </a:lnTo>
                <a:lnTo>
                  <a:pt x="124896" y="635231"/>
                </a:lnTo>
                <a:lnTo>
                  <a:pt x="93851" y="604889"/>
                </a:lnTo>
                <a:lnTo>
                  <a:pt x="66627" y="571154"/>
                </a:lnTo>
                <a:lnTo>
                  <a:pt x="43571" y="534365"/>
                </a:lnTo>
                <a:lnTo>
                  <a:pt x="25031" y="494862"/>
                </a:lnTo>
                <a:lnTo>
                  <a:pt x="11357" y="452985"/>
                </a:lnTo>
                <a:lnTo>
                  <a:pt x="2897" y="409076"/>
                </a:lnTo>
                <a:lnTo>
                  <a:pt x="0" y="363473"/>
                </a:lnTo>
                <a:close/>
              </a:path>
            </a:pathLst>
          </a:custGeom>
          <a:ln w="12700">
            <a:solidFill>
              <a:srgbClr val="1D9ED2"/>
            </a:solidFill>
            <a:prstDash val="lgDash"/>
          </a:ln>
        </p:spPr>
        <p:txBody>
          <a:bodyPr wrap="square" lIns="0" tIns="0" rIns="0" bIns="0" rtlCol="0"/>
          <a:lstStyle/>
          <a:p/>
        </p:txBody>
      </p:sp>
      <p:sp>
        <p:nvSpPr>
          <p:cNvPr id="59" name="object 59"/>
          <p:cNvSpPr/>
          <p:nvPr/>
        </p:nvSpPr>
        <p:spPr>
          <a:xfrm>
            <a:off x="836675" y="4437888"/>
            <a:ext cx="745490" cy="727075"/>
          </a:xfrm>
          <a:custGeom>
            <a:rect l="l" t="t" r="r" b="b"/>
            <a:pathLst>
              <a:path w="745490" h="727075">
                <a:moveTo>
                  <a:pt x="372618" y="0"/>
                </a:moveTo>
                <a:lnTo>
                  <a:pt x="325877" y="2831"/>
                </a:lnTo>
                <a:lnTo>
                  <a:pt x="280869" y="11098"/>
                </a:lnTo>
                <a:lnTo>
                  <a:pt x="237943" y="24460"/>
                </a:lnTo>
                <a:lnTo>
                  <a:pt x="197448" y="42577"/>
                </a:lnTo>
                <a:lnTo>
                  <a:pt x="159733" y="65109"/>
                </a:lnTo>
                <a:lnTo>
                  <a:pt x="125147" y="91716"/>
                </a:lnTo>
                <a:lnTo>
                  <a:pt x="94040" y="122058"/>
                </a:lnTo>
                <a:lnTo>
                  <a:pt x="66760" y="155793"/>
                </a:lnTo>
                <a:lnTo>
                  <a:pt x="43658" y="192582"/>
                </a:lnTo>
                <a:lnTo>
                  <a:pt x="25081" y="232085"/>
                </a:lnTo>
                <a:lnTo>
                  <a:pt x="11380" y="273962"/>
                </a:lnTo>
                <a:lnTo>
                  <a:pt x="2903" y="317871"/>
                </a:lnTo>
                <a:lnTo>
                  <a:pt x="0" y="363474"/>
                </a:lnTo>
                <a:lnTo>
                  <a:pt x="2903" y="409076"/>
                </a:lnTo>
                <a:lnTo>
                  <a:pt x="11380" y="452985"/>
                </a:lnTo>
                <a:lnTo>
                  <a:pt x="25081" y="494862"/>
                </a:lnTo>
                <a:lnTo>
                  <a:pt x="43658" y="534365"/>
                </a:lnTo>
                <a:lnTo>
                  <a:pt x="66760" y="571154"/>
                </a:lnTo>
                <a:lnTo>
                  <a:pt x="94040" y="604889"/>
                </a:lnTo>
                <a:lnTo>
                  <a:pt x="125147" y="635231"/>
                </a:lnTo>
                <a:lnTo>
                  <a:pt x="159733" y="661838"/>
                </a:lnTo>
                <a:lnTo>
                  <a:pt x="197448" y="684370"/>
                </a:lnTo>
                <a:lnTo>
                  <a:pt x="237943" y="702487"/>
                </a:lnTo>
                <a:lnTo>
                  <a:pt x="280869" y="715849"/>
                </a:lnTo>
                <a:lnTo>
                  <a:pt x="325877" y="724116"/>
                </a:lnTo>
                <a:lnTo>
                  <a:pt x="372618" y="726948"/>
                </a:lnTo>
                <a:lnTo>
                  <a:pt x="419348" y="724116"/>
                </a:lnTo>
                <a:lnTo>
                  <a:pt x="464349" y="715849"/>
                </a:lnTo>
                <a:lnTo>
                  <a:pt x="507271" y="702487"/>
                </a:lnTo>
                <a:lnTo>
                  <a:pt x="547764" y="684370"/>
                </a:lnTo>
                <a:lnTo>
                  <a:pt x="585480" y="661838"/>
                </a:lnTo>
                <a:lnTo>
                  <a:pt x="620067" y="635231"/>
                </a:lnTo>
                <a:lnTo>
                  <a:pt x="651178" y="604889"/>
                </a:lnTo>
                <a:lnTo>
                  <a:pt x="678461" y="571154"/>
                </a:lnTo>
                <a:lnTo>
                  <a:pt x="701567" y="534365"/>
                </a:lnTo>
                <a:lnTo>
                  <a:pt x="720148" y="494862"/>
                </a:lnTo>
                <a:lnTo>
                  <a:pt x="733852" y="452985"/>
                </a:lnTo>
                <a:lnTo>
                  <a:pt x="742331" y="409076"/>
                </a:lnTo>
                <a:lnTo>
                  <a:pt x="745236" y="363474"/>
                </a:lnTo>
                <a:lnTo>
                  <a:pt x="742331" y="317871"/>
                </a:lnTo>
                <a:lnTo>
                  <a:pt x="733852" y="273962"/>
                </a:lnTo>
                <a:lnTo>
                  <a:pt x="720148" y="232085"/>
                </a:lnTo>
                <a:lnTo>
                  <a:pt x="701567" y="192582"/>
                </a:lnTo>
                <a:lnTo>
                  <a:pt x="678461" y="155793"/>
                </a:lnTo>
                <a:lnTo>
                  <a:pt x="651178" y="122058"/>
                </a:lnTo>
                <a:lnTo>
                  <a:pt x="620067" y="91716"/>
                </a:lnTo>
                <a:lnTo>
                  <a:pt x="585480" y="65109"/>
                </a:lnTo>
                <a:lnTo>
                  <a:pt x="547764" y="42577"/>
                </a:lnTo>
                <a:lnTo>
                  <a:pt x="507271" y="24460"/>
                </a:lnTo>
                <a:lnTo>
                  <a:pt x="464349" y="11098"/>
                </a:lnTo>
                <a:lnTo>
                  <a:pt x="419348" y="2831"/>
                </a:lnTo>
                <a:lnTo>
                  <a:pt x="372618" y="0"/>
                </a:lnTo>
                <a:close/>
              </a:path>
            </a:pathLst>
          </a:custGeom>
          <a:solidFill>
            <a:srgbClr val="1D9ED2">
              <a:alpha val="10195"/>
            </a:srgbClr>
          </a:solidFill>
        </p:spPr>
        <p:txBody>
          <a:bodyPr wrap="square" lIns="0" tIns="0" rIns="0" bIns="0" rtlCol="0"/>
          <a:lstStyle/>
          <a:p/>
        </p:txBody>
      </p:sp>
      <p:sp>
        <p:nvSpPr>
          <p:cNvPr id="60" name="object 60"/>
          <p:cNvSpPr/>
          <p:nvPr/>
        </p:nvSpPr>
        <p:spPr>
          <a:xfrm>
            <a:off x="836675" y="4437888"/>
            <a:ext cx="745490" cy="727075"/>
          </a:xfrm>
          <a:custGeom>
            <a:rect l="l" t="t" r="r" b="b"/>
            <a:pathLst>
              <a:path w="745490" h="727075">
                <a:moveTo>
                  <a:pt x="0" y="363474"/>
                </a:moveTo>
                <a:lnTo>
                  <a:pt x="2903" y="317871"/>
                </a:lnTo>
                <a:lnTo>
                  <a:pt x="11380" y="273962"/>
                </a:lnTo>
                <a:lnTo>
                  <a:pt x="25081" y="232085"/>
                </a:lnTo>
                <a:lnTo>
                  <a:pt x="43658" y="192582"/>
                </a:lnTo>
                <a:lnTo>
                  <a:pt x="66760" y="155793"/>
                </a:lnTo>
                <a:lnTo>
                  <a:pt x="94040" y="122058"/>
                </a:lnTo>
                <a:lnTo>
                  <a:pt x="125147" y="91716"/>
                </a:lnTo>
                <a:lnTo>
                  <a:pt x="159733" y="65109"/>
                </a:lnTo>
                <a:lnTo>
                  <a:pt x="197448" y="42577"/>
                </a:lnTo>
                <a:lnTo>
                  <a:pt x="237943" y="24460"/>
                </a:lnTo>
                <a:lnTo>
                  <a:pt x="280869" y="11098"/>
                </a:lnTo>
                <a:lnTo>
                  <a:pt x="325877" y="2831"/>
                </a:lnTo>
                <a:lnTo>
                  <a:pt x="372618" y="0"/>
                </a:lnTo>
                <a:lnTo>
                  <a:pt x="419348" y="2831"/>
                </a:lnTo>
                <a:lnTo>
                  <a:pt x="464349" y="11098"/>
                </a:lnTo>
                <a:lnTo>
                  <a:pt x="507271" y="24460"/>
                </a:lnTo>
                <a:lnTo>
                  <a:pt x="547764" y="42577"/>
                </a:lnTo>
                <a:lnTo>
                  <a:pt x="585480" y="65109"/>
                </a:lnTo>
                <a:lnTo>
                  <a:pt x="620067" y="91716"/>
                </a:lnTo>
                <a:lnTo>
                  <a:pt x="651178" y="122058"/>
                </a:lnTo>
                <a:lnTo>
                  <a:pt x="678461" y="155793"/>
                </a:lnTo>
                <a:lnTo>
                  <a:pt x="701567" y="192582"/>
                </a:lnTo>
                <a:lnTo>
                  <a:pt x="720148" y="232085"/>
                </a:lnTo>
                <a:lnTo>
                  <a:pt x="733852" y="273962"/>
                </a:lnTo>
                <a:lnTo>
                  <a:pt x="742331" y="317871"/>
                </a:lnTo>
                <a:lnTo>
                  <a:pt x="745236" y="363474"/>
                </a:lnTo>
                <a:lnTo>
                  <a:pt x="742331" y="409076"/>
                </a:lnTo>
                <a:lnTo>
                  <a:pt x="733852" y="452985"/>
                </a:lnTo>
                <a:lnTo>
                  <a:pt x="720148" y="494862"/>
                </a:lnTo>
                <a:lnTo>
                  <a:pt x="701567" y="534365"/>
                </a:lnTo>
                <a:lnTo>
                  <a:pt x="678461" y="571154"/>
                </a:lnTo>
                <a:lnTo>
                  <a:pt x="651178" y="604889"/>
                </a:lnTo>
                <a:lnTo>
                  <a:pt x="620067" y="635231"/>
                </a:lnTo>
                <a:lnTo>
                  <a:pt x="585480" y="661838"/>
                </a:lnTo>
                <a:lnTo>
                  <a:pt x="547764" y="684370"/>
                </a:lnTo>
                <a:lnTo>
                  <a:pt x="507271" y="702487"/>
                </a:lnTo>
                <a:lnTo>
                  <a:pt x="464349" y="715849"/>
                </a:lnTo>
                <a:lnTo>
                  <a:pt x="419348" y="724116"/>
                </a:lnTo>
                <a:lnTo>
                  <a:pt x="372618" y="726948"/>
                </a:lnTo>
                <a:lnTo>
                  <a:pt x="325877" y="724116"/>
                </a:lnTo>
                <a:lnTo>
                  <a:pt x="280869" y="715849"/>
                </a:lnTo>
                <a:lnTo>
                  <a:pt x="237943" y="702487"/>
                </a:lnTo>
                <a:lnTo>
                  <a:pt x="197448" y="684370"/>
                </a:lnTo>
                <a:lnTo>
                  <a:pt x="159733" y="661838"/>
                </a:lnTo>
                <a:lnTo>
                  <a:pt x="125147" y="635231"/>
                </a:lnTo>
                <a:lnTo>
                  <a:pt x="94040" y="604889"/>
                </a:lnTo>
                <a:lnTo>
                  <a:pt x="66760" y="571154"/>
                </a:lnTo>
                <a:lnTo>
                  <a:pt x="43658" y="534365"/>
                </a:lnTo>
                <a:lnTo>
                  <a:pt x="25081" y="494862"/>
                </a:lnTo>
                <a:lnTo>
                  <a:pt x="11380" y="452985"/>
                </a:lnTo>
                <a:lnTo>
                  <a:pt x="2903" y="409076"/>
                </a:lnTo>
                <a:lnTo>
                  <a:pt x="0" y="363474"/>
                </a:lnTo>
                <a:close/>
              </a:path>
            </a:pathLst>
          </a:custGeom>
          <a:ln w="12700">
            <a:solidFill>
              <a:srgbClr val="1D9ED2"/>
            </a:solidFill>
            <a:prstDash val="lgDash"/>
          </a:ln>
        </p:spPr>
        <p:txBody>
          <a:bodyPr wrap="square" lIns="0" tIns="0" rIns="0" bIns="0" rtlCol="0"/>
          <a:lstStyle/>
          <a:p/>
        </p:txBody>
      </p:sp>
      <p:sp>
        <p:nvSpPr>
          <p:cNvPr id="61" name="object 61"/>
          <p:cNvSpPr txBox="1"/>
          <p:nvPr/>
        </p:nvSpPr>
        <p:spPr>
          <a:xfrm>
            <a:off x="1456308" y="4085082"/>
            <a:ext cx="287020" cy="147955"/>
          </a:xfrm>
          <a:prstGeom prst="rect">
            <a:avLst/>
          </a:prstGeom>
        </p:spPr>
        <p:txBody>
          <a:bodyPr vert="horz" wrap="square" lIns="0" tIns="12700" rIns="0" bIns="0" rtlCol="0">
            <a:spAutoFit/>
          </a:bodyPr>
          <a:lstStyle/>
          <a:p>
            <a:pPr>
              <a:lnSpc>
                <a:spcPct val="100000"/>
              </a:lnSpc>
              <a:spcBef>
                <a:spcPts val="100"/>
              </a:spcBef>
            </a:pPr>
            <a:r>
              <a:rPr sz="800">
                <a:solidFill>
                  <a:srgbClr val="585858"/>
                </a:solidFill>
                <a:latin typeface="微软雅黑"/>
                <a:cs typeface="微软雅黑"/>
              </a:rPr>
              <a:t>企业</a:t>
            </a:r>
            <a:r>
              <a:rPr sz="800">
                <a:solidFill>
                  <a:srgbClr val="585858"/>
                </a:solidFill>
                <a:latin typeface="Verdana"/>
                <a:cs typeface="Verdana"/>
              </a:rPr>
              <a:t>A</a:t>
            </a:r>
            <a:endParaRPr sz="800">
              <a:latin typeface="Verdana"/>
              <a:cs typeface="Verdana"/>
            </a:endParaRPr>
          </a:p>
        </p:txBody>
      </p:sp>
      <p:sp>
        <p:nvSpPr>
          <p:cNvPr id="62" name="object 62"/>
          <p:cNvSpPr txBox="1"/>
          <p:nvPr/>
        </p:nvSpPr>
        <p:spPr>
          <a:xfrm>
            <a:off x="4407408" y="4102353"/>
            <a:ext cx="287655" cy="147955"/>
          </a:xfrm>
          <a:prstGeom prst="rect">
            <a:avLst/>
          </a:prstGeom>
        </p:spPr>
        <p:txBody>
          <a:bodyPr vert="horz" wrap="square" lIns="0" tIns="12700" rIns="0" bIns="0" rtlCol="0">
            <a:spAutoFit/>
          </a:bodyPr>
          <a:lstStyle/>
          <a:p>
            <a:pPr>
              <a:lnSpc>
                <a:spcPct val="100000"/>
              </a:lnSpc>
              <a:spcBef>
                <a:spcPts val="100"/>
              </a:spcBef>
            </a:pPr>
            <a:r>
              <a:rPr sz="800">
                <a:solidFill>
                  <a:srgbClr val="585858"/>
                </a:solidFill>
                <a:latin typeface="微软雅黑"/>
                <a:cs typeface="微软雅黑"/>
              </a:rPr>
              <a:t>企业</a:t>
            </a:r>
            <a:r>
              <a:rPr sz="800">
                <a:solidFill>
                  <a:srgbClr val="585858"/>
                </a:solidFill>
                <a:latin typeface="Verdana"/>
                <a:cs typeface="Verdana"/>
              </a:rPr>
              <a:t>B</a:t>
            </a:r>
            <a:endParaRPr sz="800">
              <a:latin typeface="Verdana"/>
              <a:cs typeface="Verdana"/>
            </a:endParaRPr>
          </a:p>
        </p:txBody>
      </p:sp>
      <p:sp>
        <p:nvSpPr>
          <p:cNvPr id="63" name="object 63"/>
          <p:cNvSpPr/>
          <p:nvPr/>
        </p:nvSpPr>
        <p:spPr>
          <a:xfrm>
            <a:off x="586740" y="2421635"/>
            <a:ext cx="5095240" cy="274320"/>
          </a:xfrm>
          <a:custGeom>
            <a:rect l="l" t="t" r="r" b="b"/>
            <a:pathLst>
              <a:path w="5095240" h="274319">
                <a:moveTo>
                  <a:pt x="0" y="274320"/>
                </a:moveTo>
                <a:lnTo>
                  <a:pt x="5094732" y="274320"/>
                </a:lnTo>
                <a:lnTo>
                  <a:pt x="5094732" y="0"/>
                </a:lnTo>
                <a:lnTo>
                  <a:pt x="0" y="0"/>
                </a:lnTo>
                <a:lnTo>
                  <a:pt x="0" y="274320"/>
                </a:lnTo>
                <a:close/>
              </a:path>
            </a:pathLst>
          </a:custGeom>
          <a:solidFill>
            <a:srgbClr val="1D9ED2"/>
          </a:solidFill>
        </p:spPr>
        <p:txBody>
          <a:bodyPr wrap="square" lIns="0" tIns="0" rIns="0" bIns="0" rtlCol="0"/>
          <a:lstStyle/>
          <a:p/>
        </p:txBody>
      </p:sp>
      <p:sp>
        <p:nvSpPr>
          <p:cNvPr id="64" name="object 64"/>
          <p:cNvSpPr txBox="1"/>
          <p:nvPr/>
        </p:nvSpPr>
        <p:spPr>
          <a:xfrm>
            <a:off x="580644" y="2415285"/>
            <a:ext cx="5108575" cy="280670"/>
          </a:xfrm>
          <a:prstGeom prst="rect">
            <a:avLst/>
          </a:prstGeom>
          <a:solidFill>
            <a:srgbClr val="1D9ED2"/>
          </a:solidFill>
        </p:spPr>
        <p:txBody>
          <a:bodyPr vert="horz" wrap="square" lIns="0" tIns="46355" rIns="0" bIns="0" rtlCol="0">
            <a:spAutoFit/>
          </a:bodyPr>
          <a:lstStyle/>
          <a:p>
            <a:pPr algn="ctr">
              <a:lnSpc>
                <a:spcPct val="100000"/>
              </a:lnSpc>
              <a:spcBef>
                <a:spcPts val="365"/>
              </a:spcBef>
            </a:pPr>
            <a:r>
              <a:rPr sz="1200" b="1">
                <a:solidFill>
                  <a:srgbClr val="FFFFFF"/>
                </a:solidFill>
                <a:latin typeface="微软雅黑"/>
                <a:cs typeface="微软雅黑"/>
              </a:rPr>
              <a:t>‘’主权可控‘’:</a:t>
            </a:r>
            <a:r>
              <a:rPr sz="1200" b="1" spc="-10">
                <a:solidFill>
                  <a:srgbClr val="FFFFFF"/>
                </a:solidFill>
                <a:latin typeface="微软雅黑"/>
                <a:cs typeface="微软雅黑"/>
              </a:rPr>
              <a:t> </a:t>
            </a:r>
            <a:r>
              <a:rPr sz="1200" b="1">
                <a:solidFill>
                  <a:srgbClr val="FFFFFF"/>
                </a:solidFill>
                <a:latin typeface="微软雅黑"/>
                <a:cs typeface="微软雅黑"/>
              </a:rPr>
              <a:t>你决定你的数据如何被使用</a:t>
            </a:r>
            <a:endParaRPr sz="1200">
              <a:latin typeface="微软雅黑"/>
              <a:cs typeface="微软雅黑"/>
            </a:endParaRPr>
          </a:p>
        </p:txBody>
      </p:sp>
      <p:sp>
        <p:nvSpPr>
          <p:cNvPr id="65" name="object 65"/>
          <p:cNvSpPr/>
          <p:nvPr/>
        </p:nvSpPr>
        <p:spPr>
          <a:xfrm>
            <a:off x="580644" y="2421635"/>
            <a:ext cx="5108575" cy="3028315"/>
          </a:xfrm>
          <a:custGeom>
            <a:rect l="l" t="t" r="r" b="b"/>
            <a:pathLst>
              <a:path w="5108575" h="3028315">
                <a:moveTo>
                  <a:pt x="0" y="3028188"/>
                </a:moveTo>
                <a:lnTo>
                  <a:pt x="5108448" y="3028188"/>
                </a:lnTo>
                <a:lnTo>
                  <a:pt x="5108448" y="0"/>
                </a:lnTo>
                <a:lnTo>
                  <a:pt x="0" y="0"/>
                </a:lnTo>
                <a:lnTo>
                  <a:pt x="0" y="3028188"/>
                </a:lnTo>
                <a:close/>
              </a:path>
            </a:pathLst>
          </a:custGeom>
          <a:ln w="12700">
            <a:solidFill>
              <a:srgbClr val="1B9ED2"/>
            </a:solidFill>
          </a:ln>
        </p:spPr>
        <p:txBody>
          <a:bodyPr wrap="square" lIns="0" tIns="0" rIns="0" bIns="0" rtlCol="0"/>
          <a:lstStyle/>
          <a:p/>
        </p:txBody>
      </p:sp>
      <p:sp>
        <p:nvSpPr>
          <p:cNvPr id="66" name="object 66"/>
          <p:cNvSpPr/>
          <p:nvPr/>
        </p:nvSpPr>
        <p:spPr>
          <a:xfrm>
            <a:off x="789431" y="3605784"/>
            <a:ext cx="833755" cy="177165"/>
          </a:xfrm>
          <a:custGeom>
            <a:rect l="l" t="t" r="r" b="b"/>
            <a:pathLst>
              <a:path w="833755" h="177164">
                <a:moveTo>
                  <a:pt x="804164" y="0"/>
                </a:moveTo>
                <a:lnTo>
                  <a:pt x="29464" y="0"/>
                </a:lnTo>
                <a:lnTo>
                  <a:pt x="17996" y="2317"/>
                </a:lnTo>
                <a:lnTo>
                  <a:pt x="8631" y="8636"/>
                </a:lnTo>
                <a:lnTo>
                  <a:pt x="2315" y="18002"/>
                </a:lnTo>
                <a:lnTo>
                  <a:pt x="0" y="29463"/>
                </a:lnTo>
                <a:lnTo>
                  <a:pt x="0" y="147319"/>
                </a:lnTo>
                <a:lnTo>
                  <a:pt x="2315" y="158781"/>
                </a:lnTo>
                <a:lnTo>
                  <a:pt x="8631" y="168148"/>
                </a:lnTo>
                <a:lnTo>
                  <a:pt x="17996" y="174466"/>
                </a:lnTo>
                <a:lnTo>
                  <a:pt x="29464" y="176783"/>
                </a:lnTo>
                <a:lnTo>
                  <a:pt x="804164" y="176783"/>
                </a:lnTo>
                <a:lnTo>
                  <a:pt x="815625" y="174466"/>
                </a:lnTo>
                <a:lnTo>
                  <a:pt x="824991" y="168148"/>
                </a:lnTo>
                <a:lnTo>
                  <a:pt x="831310" y="158781"/>
                </a:lnTo>
                <a:lnTo>
                  <a:pt x="833628" y="147319"/>
                </a:lnTo>
                <a:lnTo>
                  <a:pt x="833628" y="29463"/>
                </a:lnTo>
                <a:lnTo>
                  <a:pt x="831310" y="18002"/>
                </a:lnTo>
                <a:lnTo>
                  <a:pt x="824992" y="8636"/>
                </a:lnTo>
                <a:lnTo>
                  <a:pt x="815625" y="2317"/>
                </a:lnTo>
                <a:lnTo>
                  <a:pt x="804164" y="0"/>
                </a:lnTo>
                <a:close/>
              </a:path>
            </a:pathLst>
          </a:custGeom>
          <a:solidFill>
            <a:srgbClr val="4EB9DC"/>
          </a:solidFill>
        </p:spPr>
        <p:txBody>
          <a:bodyPr wrap="square" lIns="0" tIns="0" rIns="0" bIns="0" rtlCol="0"/>
          <a:lstStyle/>
          <a:p/>
        </p:txBody>
      </p:sp>
      <p:sp>
        <p:nvSpPr>
          <p:cNvPr id="67" name="object 67"/>
          <p:cNvSpPr txBox="1"/>
          <p:nvPr/>
        </p:nvSpPr>
        <p:spPr>
          <a:xfrm>
            <a:off x="950061" y="3616578"/>
            <a:ext cx="523240" cy="147955"/>
          </a:xfrm>
          <a:prstGeom prst="rect">
            <a:avLst/>
          </a:prstGeom>
        </p:spPr>
        <p:txBody>
          <a:bodyPr vert="horz" wrap="square" lIns="0" tIns="12700" rIns="0" bIns="0" rtlCol="0">
            <a:spAutoFit/>
          </a:bodyPr>
          <a:lstStyle/>
          <a:p>
            <a:pPr>
              <a:lnSpc>
                <a:spcPct val="100000"/>
              </a:lnSpc>
              <a:spcBef>
                <a:spcPts val="100"/>
              </a:spcBef>
            </a:pPr>
            <a:r>
              <a:rPr sz="800" b="1">
                <a:solidFill>
                  <a:srgbClr val="FFFFFF"/>
                </a:solidFill>
                <a:latin typeface="微软雅黑"/>
                <a:cs typeface="微软雅黑"/>
              </a:rPr>
              <a:t>数据提供方</a:t>
            </a:r>
            <a:endParaRPr sz="800">
              <a:latin typeface="微软雅黑"/>
              <a:cs typeface="微软雅黑"/>
            </a:endParaRPr>
          </a:p>
        </p:txBody>
      </p:sp>
      <p:sp>
        <p:nvSpPr>
          <p:cNvPr id="68" name="object 68"/>
          <p:cNvSpPr/>
          <p:nvPr/>
        </p:nvSpPr>
        <p:spPr>
          <a:xfrm>
            <a:off x="4657344" y="3602735"/>
            <a:ext cx="833755" cy="178435"/>
          </a:xfrm>
          <a:custGeom>
            <a:rect l="l" t="t" r="r" b="b"/>
            <a:pathLst>
              <a:path w="833753" h="178435">
                <a:moveTo>
                  <a:pt x="803909" y="0"/>
                </a:moveTo>
                <a:lnTo>
                  <a:pt x="29717" y="0"/>
                </a:lnTo>
                <a:lnTo>
                  <a:pt x="18162" y="2339"/>
                </a:lnTo>
                <a:lnTo>
                  <a:pt x="8715" y="8715"/>
                </a:lnTo>
                <a:lnTo>
                  <a:pt x="2339" y="18162"/>
                </a:lnTo>
                <a:lnTo>
                  <a:pt x="0" y="29718"/>
                </a:lnTo>
                <a:lnTo>
                  <a:pt x="0" y="148589"/>
                </a:lnTo>
                <a:lnTo>
                  <a:pt x="2339" y="160145"/>
                </a:lnTo>
                <a:lnTo>
                  <a:pt x="8715" y="169592"/>
                </a:lnTo>
                <a:lnTo>
                  <a:pt x="18162" y="175968"/>
                </a:lnTo>
                <a:lnTo>
                  <a:pt x="29717" y="178307"/>
                </a:lnTo>
                <a:lnTo>
                  <a:pt x="803909" y="178307"/>
                </a:lnTo>
                <a:lnTo>
                  <a:pt x="815465" y="175968"/>
                </a:lnTo>
                <a:lnTo>
                  <a:pt x="824912" y="169592"/>
                </a:lnTo>
                <a:lnTo>
                  <a:pt x="831288" y="160145"/>
                </a:lnTo>
                <a:lnTo>
                  <a:pt x="833627" y="148589"/>
                </a:lnTo>
                <a:lnTo>
                  <a:pt x="833627" y="29718"/>
                </a:lnTo>
                <a:lnTo>
                  <a:pt x="831288" y="18162"/>
                </a:lnTo>
                <a:lnTo>
                  <a:pt x="824912" y="8715"/>
                </a:lnTo>
                <a:lnTo>
                  <a:pt x="815465" y="2339"/>
                </a:lnTo>
                <a:lnTo>
                  <a:pt x="803909" y="0"/>
                </a:lnTo>
                <a:close/>
              </a:path>
            </a:pathLst>
          </a:custGeom>
          <a:solidFill>
            <a:srgbClr val="4EB9DC"/>
          </a:solidFill>
        </p:spPr>
        <p:txBody>
          <a:bodyPr wrap="square" lIns="0" tIns="0" rIns="0" bIns="0" rtlCol="0"/>
          <a:lstStyle/>
          <a:p/>
        </p:txBody>
      </p:sp>
      <p:sp>
        <p:nvSpPr>
          <p:cNvPr id="69" name="object 69"/>
          <p:cNvSpPr txBox="1"/>
          <p:nvPr/>
        </p:nvSpPr>
        <p:spPr>
          <a:xfrm>
            <a:off x="4818634" y="3614673"/>
            <a:ext cx="523240" cy="147955"/>
          </a:xfrm>
          <a:prstGeom prst="rect">
            <a:avLst/>
          </a:prstGeom>
        </p:spPr>
        <p:txBody>
          <a:bodyPr vert="horz" wrap="square" lIns="0" tIns="12700" rIns="0" bIns="0" rtlCol="0">
            <a:spAutoFit/>
          </a:bodyPr>
          <a:lstStyle/>
          <a:p>
            <a:pPr>
              <a:lnSpc>
                <a:spcPct val="100000"/>
              </a:lnSpc>
              <a:spcBef>
                <a:spcPts val="100"/>
              </a:spcBef>
            </a:pPr>
            <a:r>
              <a:rPr sz="800" b="1">
                <a:solidFill>
                  <a:srgbClr val="FFFFFF"/>
                </a:solidFill>
                <a:latin typeface="微软雅黑"/>
                <a:cs typeface="微软雅黑"/>
              </a:rPr>
              <a:t>数据消费方</a:t>
            </a:r>
            <a:endParaRPr sz="800">
              <a:latin typeface="微软雅黑"/>
              <a:cs typeface="微软雅黑"/>
            </a:endParaRPr>
          </a:p>
        </p:txBody>
      </p:sp>
      <p:sp>
        <p:nvSpPr>
          <p:cNvPr id="70" name="object 70"/>
          <p:cNvSpPr/>
          <p:nvPr/>
        </p:nvSpPr>
        <p:spPr>
          <a:xfrm>
            <a:off x="4652771" y="5212079"/>
            <a:ext cx="833755" cy="177165"/>
          </a:xfrm>
          <a:custGeom>
            <a:rect l="l" t="t" r="r" b="b"/>
            <a:pathLst>
              <a:path w="833753" h="177164">
                <a:moveTo>
                  <a:pt x="804163" y="0"/>
                </a:moveTo>
                <a:lnTo>
                  <a:pt x="29463" y="0"/>
                </a:lnTo>
                <a:lnTo>
                  <a:pt x="18002" y="2317"/>
                </a:lnTo>
                <a:lnTo>
                  <a:pt x="8636" y="8636"/>
                </a:lnTo>
                <a:lnTo>
                  <a:pt x="2317" y="18002"/>
                </a:lnTo>
                <a:lnTo>
                  <a:pt x="0" y="29464"/>
                </a:lnTo>
                <a:lnTo>
                  <a:pt x="0" y="147320"/>
                </a:lnTo>
                <a:lnTo>
                  <a:pt x="2317" y="158781"/>
                </a:lnTo>
                <a:lnTo>
                  <a:pt x="8635" y="168148"/>
                </a:lnTo>
                <a:lnTo>
                  <a:pt x="18002" y="174466"/>
                </a:lnTo>
                <a:lnTo>
                  <a:pt x="29463" y="176784"/>
                </a:lnTo>
                <a:lnTo>
                  <a:pt x="804163" y="176784"/>
                </a:lnTo>
                <a:lnTo>
                  <a:pt x="815625" y="174466"/>
                </a:lnTo>
                <a:lnTo>
                  <a:pt x="824991" y="168148"/>
                </a:lnTo>
                <a:lnTo>
                  <a:pt x="831310" y="158781"/>
                </a:lnTo>
                <a:lnTo>
                  <a:pt x="833627" y="147320"/>
                </a:lnTo>
                <a:lnTo>
                  <a:pt x="833627" y="29464"/>
                </a:lnTo>
                <a:lnTo>
                  <a:pt x="831310" y="18002"/>
                </a:lnTo>
                <a:lnTo>
                  <a:pt x="824991" y="8636"/>
                </a:lnTo>
                <a:lnTo>
                  <a:pt x="815625" y="2317"/>
                </a:lnTo>
                <a:lnTo>
                  <a:pt x="804163" y="0"/>
                </a:lnTo>
                <a:close/>
              </a:path>
            </a:pathLst>
          </a:custGeom>
          <a:solidFill>
            <a:srgbClr val="4EB9DC"/>
          </a:solidFill>
        </p:spPr>
        <p:txBody>
          <a:bodyPr wrap="square" lIns="0" tIns="0" rIns="0" bIns="0" rtlCol="0"/>
          <a:lstStyle/>
          <a:p/>
        </p:txBody>
      </p:sp>
      <p:sp>
        <p:nvSpPr>
          <p:cNvPr id="71" name="object 71"/>
          <p:cNvSpPr txBox="1"/>
          <p:nvPr/>
        </p:nvSpPr>
        <p:spPr>
          <a:xfrm>
            <a:off x="4916678" y="5223764"/>
            <a:ext cx="319405" cy="147955"/>
          </a:xfrm>
          <a:prstGeom prst="rect">
            <a:avLst/>
          </a:prstGeom>
        </p:spPr>
        <p:txBody>
          <a:bodyPr vert="horz" wrap="square" lIns="0" tIns="12700" rIns="0" bIns="0" rtlCol="0">
            <a:spAutoFit/>
          </a:bodyPr>
          <a:lstStyle/>
          <a:p>
            <a:pPr>
              <a:lnSpc>
                <a:spcPct val="100000"/>
              </a:lnSpc>
              <a:spcBef>
                <a:spcPts val="100"/>
              </a:spcBef>
            </a:pPr>
            <a:r>
              <a:rPr sz="800" b="1">
                <a:solidFill>
                  <a:srgbClr val="FFFFFF"/>
                </a:solidFill>
                <a:latin typeface="微软雅黑"/>
                <a:cs typeface="微软雅黑"/>
              </a:rPr>
              <a:t>监管方</a:t>
            </a:r>
            <a:endParaRPr sz="800">
              <a:latin typeface="微软雅黑"/>
              <a:cs typeface="微软雅黑"/>
            </a:endParaRPr>
          </a:p>
        </p:txBody>
      </p:sp>
      <p:sp>
        <p:nvSpPr>
          <p:cNvPr id="72" name="object 72"/>
          <p:cNvSpPr/>
          <p:nvPr/>
        </p:nvSpPr>
        <p:spPr>
          <a:xfrm>
            <a:off x="789431" y="5205984"/>
            <a:ext cx="833755" cy="177165"/>
          </a:xfrm>
          <a:custGeom>
            <a:rect l="l" t="t" r="r" b="b"/>
            <a:pathLst>
              <a:path w="833755" h="177164">
                <a:moveTo>
                  <a:pt x="804164" y="0"/>
                </a:moveTo>
                <a:lnTo>
                  <a:pt x="29464" y="0"/>
                </a:lnTo>
                <a:lnTo>
                  <a:pt x="17996" y="2317"/>
                </a:lnTo>
                <a:lnTo>
                  <a:pt x="8631" y="8636"/>
                </a:lnTo>
                <a:lnTo>
                  <a:pt x="2315" y="18002"/>
                </a:lnTo>
                <a:lnTo>
                  <a:pt x="0" y="29464"/>
                </a:lnTo>
                <a:lnTo>
                  <a:pt x="0" y="147320"/>
                </a:lnTo>
                <a:lnTo>
                  <a:pt x="2315" y="158781"/>
                </a:lnTo>
                <a:lnTo>
                  <a:pt x="8631" y="168148"/>
                </a:lnTo>
                <a:lnTo>
                  <a:pt x="17996" y="174466"/>
                </a:lnTo>
                <a:lnTo>
                  <a:pt x="29464" y="176784"/>
                </a:lnTo>
                <a:lnTo>
                  <a:pt x="804164" y="176784"/>
                </a:lnTo>
                <a:lnTo>
                  <a:pt x="815625" y="174466"/>
                </a:lnTo>
                <a:lnTo>
                  <a:pt x="824991" y="168148"/>
                </a:lnTo>
                <a:lnTo>
                  <a:pt x="831310" y="158781"/>
                </a:lnTo>
                <a:lnTo>
                  <a:pt x="833628" y="147320"/>
                </a:lnTo>
                <a:lnTo>
                  <a:pt x="833628" y="29464"/>
                </a:lnTo>
                <a:lnTo>
                  <a:pt x="831310" y="18002"/>
                </a:lnTo>
                <a:lnTo>
                  <a:pt x="824992" y="8636"/>
                </a:lnTo>
                <a:lnTo>
                  <a:pt x="815625" y="2317"/>
                </a:lnTo>
                <a:lnTo>
                  <a:pt x="804164" y="0"/>
                </a:lnTo>
                <a:close/>
              </a:path>
            </a:pathLst>
          </a:custGeom>
          <a:solidFill>
            <a:srgbClr val="4EB9DC"/>
          </a:solidFill>
        </p:spPr>
        <p:txBody>
          <a:bodyPr wrap="square" lIns="0" tIns="0" rIns="0" bIns="0" rtlCol="0"/>
          <a:lstStyle/>
          <a:p/>
        </p:txBody>
      </p:sp>
      <p:sp>
        <p:nvSpPr>
          <p:cNvPr id="73" name="object 73"/>
          <p:cNvSpPr txBox="1"/>
          <p:nvPr/>
        </p:nvSpPr>
        <p:spPr>
          <a:xfrm>
            <a:off x="1002487" y="5217667"/>
            <a:ext cx="421640" cy="147955"/>
          </a:xfrm>
          <a:prstGeom prst="rect">
            <a:avLst/>
          </a:prstGeom>
        </p:spPr>
        <p:txBody>
          <a:bodyPr vert="horz" wrap="square" lIns="0" tIns="12700" rIns="0" bIns="0" rtlCol="0">
            <a:spAutoFit/>
          </a:bodyPr>
          <a:lstStyle/>
          <a:p>
            <a:pPr>
              <a:lnSpc>
                <a:spcPct val="100000"/>
              </a:lnSpc>
              <a:spcBef>
                <a:spcPts val="100"/>
              </a:spcBef>
            </a:pPr>
            <a:r>
              <a:rPr sz="800" b="1">
                <a:solidFill>
                  <a:srgbClr val="FFFFFF"/>
                </a:solidFill>
                <a:latin typeface="微软雅黑"/>
                <a:cs typeface="微软雅黑"/>
              </a:rPr>
              <a:t>中介服务</a:t>
            </a:r>
            <a:endParaRPr sz="800">
              <a:latin typeface="微软雅黑"/>
              <a:cs typeface="微软雅黑"/>
            </a:endParaRPr>
          </a:p>
        </p:txBody>
      </p:sp>
      <p:sp>
        <p:nvSpPr>
          <p:cNvPr id="74" name="object 74"/>
          <p:cNvSpPr txBox="1"/>
          <p:nvPr/>
        </p:nvSpPr>
        <p:spPr>
          <a:xfrm>
            <a:off x="6486144" y="2421635"/>
            <a:ext cx="5108575" cy="3028315"/>
          </a:xfrm>
          <a:prstGeom prst="rect">
            <a:avLst/>
          </a:prstGeom>
          <a:ln w="12700">
            <a:solidFill>
              <a:srgbClr val="1B9ED2"/>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marL="2670175" marR="2021839" algn="ctr">
              <a:lnSpc>
                <a:spcPct val="100000"/>
              </a:lnSpc>
              <a:spcBef>
                <a:spcPts val="625"/>
              </a:spcBef>
            </a:pPr>
            <a:r>
              <a:rPr sz="800">
                <a:solidFill>
                  <a:srgbClr val="585858"/>
                </a:solidFill>
                <a:latin typeface="微软雅黑"/>
                <a:cs typeface="微软雅黑"/>
              </a:rPr>
              <a:t>建立信任 助力合作</a:t>
            </a:r>
            <a:endParaRPr sz="800">
              <a:latin typeface="微软雅黑"/>
              <a:cs typeface="微软雅黑"/>
            </a:endParaRPr>
          </a:p>
        </p:txBody>
      </p:sp>
      <p:sp>
        <p:nvSpPr>
          <p:cNvPr id="75" name="object 75"/>
          <p:cNvSpPr txBox="1"/>
          <p:nvPr/>
        </p:nvSpPr>
        <p:spPr>
          <a:xfrm>
            <a:off x="262229" y="628118"/>
            <a:ext cx="11808460" cy="1666875"/>
          </a:xfrm>
          <a:prstGeom prst="rect">
            <a:avLst/>
          </a:prstGeom>
        </p:spPr>
        <p:txBody>
          <a:bodyPr vert="horz" wrap="square" lIns="0" tIns="92710" rIns="0" bIns="0" rtlCol="0">
            <a:spAutoFit/>
          </a:bodyPr>
          <a:lstStyle/>
          <a:p>
            <a:pPr marL="241300" indent="-228600">
              <a:lnSpc>
                <a:spcPct val="100000"/>
              </a:lnSpc>
              <a:spcBef>
                <a:spcPts val="730"/>
              </a:spcBef>
              <a:buClr>
                <a:srgbClr val="1D9ED2"/>
              </a:buClr>
              <a:buFont typeface="Wingdings"/>
              <a:buChar char=""/>
              <a:tabLst>
                <a:tab pos="241300"/>
              </a:tabLst>
            </a:pPr>
            <a:r>
              <a:rPr sz="1400">
                <a:solidFill>
                  <a:srgbClr val="585858"/>
                </a:solidFill>
                <a:latin typeface="微软雅黑"/>
                <a:cs typeface="微软雅黑"/>
              </a:rPr>
              <a:t>产业上下游交易主要有</a:t>
            </a:r>
            <a:r>
              <a:rPr sz="1400" spc="-15">
                <a:solidFill>
                  <a:srgbClr val="585858"/>
                </a:solidFill>
                <a:latin typeface="微软雅黑"/>
                <a:cs typeface="微软雅黑"/>
              </a:rPr>
              <a:t>两</a:t>
            </a:r>
            <a:r>
              <a:rPr sz="1400">
                <a:solidFill>
                  <a:srgbClr val="585858"/>
                </a:solidFill>
                <a:latin typeface="微软雅黑"/>
                <a:cs typeface="微软雅黑"/>
              </a:rPr>
              <a:t>种模</a:t>
            </a:r>
            <a:r>
              <a:rPr sz="1400" spc="-15">
                <a:solidFill>
                  <a:srgbClr val="585858"/>
                </a:solidFill>
                <a:latin typeface="微软雅黑"/>
                <a:cs typeface="微软雅黑"/>
              </a:rPr>
              <a:t>式</a:t>
            </a:r>
            <a:r>
              <a:rPr sz="1400">
                <a:solidFill>
                  <a:srgbClr val="585858"/>
                </a:solidFill>
                <a:latin typeface="微软雅黑"/>
                <a:cs typeface="微软雅黑"/>
              </a:rPr>
              <a:t>：一</a:t>
            </a:r>
            <a:r>
              <a:rPr sz="1400" spc="-15">
                <a:solidFill>
                  <a:srgbClr val="585858"/>
                </a:solidFill>
                <a:latin typeface="微软雅黑"/>
                <a:cs typeface="微软雅黑"/>
              </a:rPr>
              <a:t>是</a:t>
            </a:r>
            <a:r>
              <a:rPr sz="1400">
                <a:solidFill>
                  <a:srgbClr val="585858"/>
                </a:solidFill>
                <a:latin typeface="微软雅黑"/>
                <a:cs typeface="微软雅黑"/>
              </a:rPr>
              <a:t>搭建</a:t>
            </a:r>
            <a:r>
              <a:rPr sz="1400" spc="-15">
                <a:solidFill>
                  <a:srgbClr val="585858"/>
                </a:solidFill>
                <a:latin typeface="微软雅黑"/>
                <a:cs typeface="微软雅黑"/>
              </a:rPr>
              <a:t>“</a:t>
            </a:r>
            <a:r>
              <a:rPr sz="1400">
                <a:solidFill>
                  <a:srgbClr val="585858"/>
                </a:solidFill>
                <a:latin typeface="微软雅黑"/>
                <a:cs typeface="微软雅黑"/>
              </a:rPr>
              <a:t>数据</a:t>
            </a:r>
            <a:r>
              <a:rPr sz="1400" spc="-15">
                <a:solidFill>
                  <a:srgbClr val="585858"/>
                </a:solidFill>
                <a:latin typeface="微软雅黑"/>
                <a:cs typeface="微软雅黑"/>
              </a:rPr>
              <a:t>空</a:t>
            </a:r>
            <a:r>
              <a:rPr sz="1400">
                <a:solidFill>
                  <a:srgbClr val="585858"/>
                </a:solidFill>
                <a:latin typeface="微软雅黑"/>
                <a:cs typeface="微软雅黑"/>
              </a:rPr>
              <a:t>间</a:t>
            </a:r>
            <a:r>
              <a:rPr sz="1400" spc="-10">
                <a:solidFill>
                  <a:srgbClr val="585858"/>
                </a:solidFill>
                <a:latin typeface="微软雅黑"/>
                <a:cs typeface="微软雅黑"/>
              </a:rPr>
              <a:t>”，</a:t>
            </a:r>
            <a:r>
              <a:rPr sz="1400">
                <a:solidFill>
                  <a:srgbClr val="585858"/>
                </a:solidFill>
                <a:latin typeface="微软雅黑"/>
                <a:cs typeface="微软雅黑"/>
              </a:rPr>
              <a:t>促进</a:t>
            </a:r>
            <a:r>
              <a:rPr sz="1400" spc="-15">
                <a:solidFill>
                  <a:srgbClr val="585858"/>
                </a:solidFill>
                <a:latin typeface="微软雅黑"/>
                <a:cs typeface="微软雅黑"/>
              </a:rPr>
              <a:t>产</a:t>
            </a:r>
            <a:r>
              <a:rPr sz="1400">
                <a:solidFill>
                  <a:srgbClr val="585858"/>
                </a:solidFill>
                <a:latin typeface="微软雅黑"/>
                <a:cs typeface="微软雅黑"/>
              </a:rPr>
              <a:t>业数</a:t>
            </a:r>
            <a:r>
              <a:rPr sz="1400" spc="-15">
                <a:solidFill>
                  <a:srgbClr val="585858"/>
                </a:solidFill>
                <a:latin typeface="微软雅黑"/>
                <a:cs typeface="微软雅黑"/>
              </a:rPr>
              <a:t>据</a:t>
            </a:r>
            <a:r>
              <a:rPr sz="1400">
                <a:solidFill>
                  <a:srgbClr val="585858"/>
                </a:solidFill>
                <a:latin typeface="微软雅黑"/>
                <a:cs typeface="微软雅黑"/>
              </a:rPr>
              <a:t>流通</a:t>
            </a:r>
            <a:r>
              <a:rPr sz="1400" spc="-15">
                <a:solidFill>
                  <a:srgbClr val="585858"/>
                </a:solidFill>
                <a:latin typeface="微软雅黑"/>
                <a:cs typeface="微软雅黑"/>
              </a:rPr>
              <a:t>；</a:t>
            </a:r>
            <a:r>
              <a:rPr sz="1400">
                <a:solidFill>
                  <a:srgbClr val="585858"/>
                </a:solidFill>
                <a:latin typeface="微软雅黑"/>
                <a:cs typeface="微软雅黑"/>
              </a:rPr>
              <a:t>二是</a:t>
            </a:r>
            <a:r>
              <a:rPr sz="1400" spc="-15">
                <a:solidFill>
                  <a:srgbClr val="585858"/>
                </a:solidFill>
                <a:latin typeface="微软雅黑"/>
                <a:cs typeface="微软雅黑"/>
              </a:rPr>
              <a:t>借</a:t>
            </a:r>
            <a:r>
              <a:rPr sz="1400">
                <a:solidFill>
                  <a:srgbClr val="585858"/>
                </a:solidFill>
                <a:latin typeface="微软雅黑"/>
                <a:cs typeface="微软雅黑"/>
              </a:rPr>
              <a:t>助“</a:t>
            </a:r>
            <a:r>
              <a:rPr sz="1400" spc="-15">
                <a:solidFill>
                  <a:srgbClr val="585858"/>
                </a:solidFill>
                <a:latin typeface="微软雅黑"/>
                <a:cs typeface="微软雅黑"/>
              </a:rPr>
              <a:t>数</a:t>
            </a:r>
            <a:r>
              <a:rPr sz="1400">
                <a:solidFill>
                  <a:srgbClr val="585858"/>
                </a:solidFill>
                <a:latin typeface="微软雅黑"/>
                <a:cs typeface="微软雅黑"/>
              </a:rPr>
              <a:t>据链</a:t>
            </a:r>
            <a:r>
              <a:rPr sz="1400" spc="-15">
                <a:solidFill>
                  <a:srgbClr val="585858"/>
                </a:solidFill>
                <a:latin typeface="微软雅黑"/>
                <a:cs typeface="微软雅黑"/>
              </a:rPr>
              <a:t>主</a:t>
            </a:r>
            <a:r>
              <a:rPr sz="1400">
                <a:solidFill>
                  <a:srgbClr val="585858"/>
                </a:solidFill>
                <a:latin typeface="微软雅黑"/>
                <a:cs typeface="微软雅黑"/>
              </a:rPr>
              <a:t>”，</a:t>
            </a:r>
            <a:r>
              <a:rPr sz="1400" spc="-15">
                <a:solidFill>
                  <a:srgbClr val="585858"/>
                </a:solidFill>
                <a:latin typeface="微软雅黑"/>
                <a:cs typeface="微软雅黑"/>
              </a:rPr>
              <a:t>牵</a:t>
            </a:r>
            <a:r>
              <a:rPr sz="1400">
                <a:solidFill>
                  <a:srgbClr val="585858"/>
                </a:solidFill>
                <a:latin typeface="微软雅黑"/>
                <a:cs typeface="微软雅黑"/>
              </a:rPr>
              <a:t>引上</a:t>
            </a:r>
            <a:r>
              <a:rPr sz="1400" spc="-15">
                <a:solidFill>
                  <a:srgbClr val="585858"/>
                </a:solidFill>
                <a:latin typeface="微软雅黑"/>
                <a:cs typeface="微软雅黑"/>
              </a:rPr>
              <a:t>下</a:t>
            </a:r>
            <a:r>
              <a:rPr sz="1400">
                <a:solidFill>
                  <a:srgbClr val="585858"/>
                </a:solidFill>
                <a:latin typeface="微软雅黑"/>
                <a:cs typeface="微软雅黑"/>
              </a:rPr>
              <a:t>游数</a:t>
            </a:r>
            <a:r>
              <a:rPr sz="1400" spc="-15">
                <a:solidFill>
                  <a:srgbClr val="585858"/>
                </a:solidFill>
                <a:latin typeface="微软雅黑"/>
                <a:cs typeface="微软雅黑"/>
              </a:rPr>
              <a:t>据</a:t>
            </a:r>
            <a:r>
              <a:rPr sz="1400">
                <a:solidFill>
                  <a:srgbClr val="585858"/>
                </a:solidFill>
                <a:latin typeface="微软雅黑"/>
                <a:cs typeface="微软雅黑"/>
              </a:rPr>
              <a:t>流通。</a:t>
            </a:r>
            <a:endParaRPr sz="1400">
              <a:latin typeface="微软雅黑"/>
              <a:cs typeface="微软雅黑"/>
            </a:endParaRPr>
          </a:p>
          <a:p>
            <a:pPr marL="241300" marR="5080" indent="-228600">
              <a:lnSpc>
                <a:spcPct val="101400"/>
              </a:lnSpc>
              <a:spcBef>
                <a:spcPts val="600"/>
              </a:spcBef>
              <a:buClr>
                <a:srgbClr val="1D9ED2"/>
              </a:buClr>
              <a:buFont typeface="Wingdings"/>
              <a:buChar char=""/>
              <a:tabLst>
                <a:tab pos="241300"/>
              </a:tabLst>
            </a:pPr>
            <a:r>
              <a:rPr sz="1400">
                <a:solidFill>
                  <a:srgbClr val="585858"/>
                </a:solidFill>
                <a:latin typeface="微软雅黑"/>
                <a:cs typeface="微软雅黑"/>
              </a:rPr>
              <a:t>“数据</a:t>
            </a:r>
            <a:r>
              <a:rPr sz="1400" spc="-15">
                <a:solidFill>
                  <a:srgbClr val="585858"/>
                </a:solidFill>
                <a:latin typeface="微软雅黑"/>
                <a:cs typeface="微软雅黑"/>
              </a:rPr>
              <a:t>空</a:t>
            </a:r>
            <a:r>
              <a:rPr sz="1400">
                <a:solidFill>
                  <a:srgbClr val="585858"/>
                </a:solidFill>
                <a:latin typeface="微软雅黑"/>
                <a:cs typeface="微软雅黑"/>
              </a:rPr>
              <a:t>间”</a:t>
            </a:r>
            <a:r>
              <a:rPr sz="1400" spc="-15">
                <a:solidFill>
                  <a:srgbClr val="585858"/>
                </a:solidFill>
                <a:latin typeface="微软雅黑"/>
                <a:cs typeface="微软雅黑"/>
              </a:rPr>
              <a:t>概念</a:t>
            </a:r>
            <a:r>
              <a:rPr sz="1400">
                <a:solidFill>
                  <a:srgbClr val="585858"/>
                </a:solidFill>
                <a:latin typeface="微软雅黑"/>
                <a:cs typeface="微软雅黑"/>
              </a:rPr>
              <a:t>最早由</a:t>
            </a:r>
            <a:r>
              <a:rPr sz="1400" spc="-15">
                <a:solidFill>
                  <a:srgbClr val="585858"/>
                </a:solidFill>
                <a:latin typeface="微软雅黑"/>
                <a:cs typeface="微软雅黑"/>
              </a:rPr>
              <a:t>德</a:t>
            </a:r>
            <a:r>
              <a:rPr sz="1400">
                <a:solidFill>
                  <a:srgbClr val="585858"/>
                </a:solidFill>
                <a:latin typeface="微软雅黑"/>
                <a:cs typeface="微软雅黑"/>
              </a:rPr>
              <a:t>国提</a:t>
            </a:r>
            <a:r>
              <a:rPr sz="1400" spc="-15">
                <a:solidFill>
                  <a:srgbClr val="585858"/>
                </a:solidFill>
                <a:latin typeface="微软雅黑"/>
                <a:cs typeface="微软雅黑"/>
              </a:rPr>
              <a:t>出，</a:t>
            </a:r>
            <a:r>
              <a:rPr sz="1400">
                <a:solidFill>
                  <a:srgbClr val="585858"/>
                </a:solidFill>
                <a:latin typeface="微软雅黑"/>
                <a:cs typeface="微软雅黑"/>
              </a:rPr>
              <a:t>该模式</a:t>
            </a:r>
            <a:r>
              <a:rPr sz="1400" spc="-15">
                <a:solidFill>
                  <a:srgbClr val="585858"/>
                </a:solidFill>
                <a:latin typeface="微软雅黑"/>
                <a:cs typeface="微软雅黑"/>
              </a:rPr>
              <a:t>围</a:t>
            </a:r>
            <a:r>
              <a:rPr sz="1400">
                <a:solidFill>
                  <a:srgbClr val="585858"/>
                </a:solidFill>
                <a:latin typeface="微软雅黑"/>
                <a:cs typeface="微软雅黑"/>
              </a:rPr>
              <a:t>绕面</a:t>
            </a:r>
            <a:r>
              <a:rPr sz="1400" spc="-15">
                <a:solidFill>
                  <a:srgbClr val="585858"/>
                </a:solidFill>
                <a:latin typeface="微软雅黑"/>
                <a:cs typeface="微软雅黑"/>
              </a:rPr>
              <a:t>向数</a:t>
            </a:r>
            <a:r>
              <a:rPr sz="1400">
                <a:solidFill>
                  <a:srgbClr val="585858"/>
                </a:solidFill>
                <a:latin typeface="微软雅黑"/>
                <a:cs typeface="微软雅黑"/>
              </a:rPr>
              <a:t>据提供</a:t>
            </a:r>
            <a:r>
              <a:rPr sz="1400" spc="-15">
                <a:solidFill>
                  <a:srgbClr val="585858"/>
                </a:solidFill>
                <a:latin typeface="微软雅黑"/>
                <a:cs typeface="微软雅黑"/>
              </a:rPr>
              <a:t>方</a:t>
            </a:r>
            <a:r>
              <a:rPr sz="1400">
                <a:solidFill>
                  <a:srgbClr val="585858"/>
                </a:solidFill>
                <a:latin typeface="微软雅黑"/>
                <a:cs typeface="微软雅黑"/>
              </a:rPr>
              <a:t>和消</a:t>
            </a:r>
            <a:r>
              <a:rPr sz="1400" spc="-15">
                <a:solidFill>
                  <a:srgbClr val="585858"/>
                </a:solidFill>
                <a:latin typeface="微软雅黑"/>
                <a:cs typeface="微软雅黑"/>
              </a:rPr>
              <a:t>费方</a:t>
            </a:r>
            <a:r>
              <a:rPr sz="1400">
                <a:solidFill>
                  <a:srgbClr val="585858"/>
                </a:solidFill>
                <a:latin typeface="微软雅黑"/>
                <a:cs typeface="微软雅黑"/>
              </a:rPr>
              <a:t>，基于</a:t>
            </a:r>
            <a:r>
              <a:rPr sz="1400" spc="-15">
                <a:solidFill>
                  <a:srgbClr val="585858"/>
                </a:solidFill>
                <a:latin typeface="微软雅黑"/>
                <a:cs typeface="微软雅黑"/>
              </a:rPr>
              <a:t>用</a:t>
            </a:r>
            <a:r>
              <a:rPr sz="1400">
                <a:solidFill>
                  <a:srgbClr val="585858"/>
                </a:solidFill>
                <a:latin typeface="微软雅黑"/>
                <a:cs typeface="微软雅黑"/>
              </a:rPr>
              <a:t>户旅</a:t>
            </a:r>
            <a:r>
              <a:rPr sz="1400" spc="-15">
                <a:solidFill>
                  <a:srgbClr val="585858"/>
                </a:solidFill>
                <a:latin typeface="微软雅黑"/>
                <a:cs typeface="微软雅黑"/>
              </a:rPr>
              <a:t>程，</a:t>
            </a:r>
            <a:r>
              <a:rPr sz="1400">
                <a:solidFill>
                  <a:srgbClr val="585858"/>
                </a:solidFill>
                <a:latin typeface="微软雅黑"/>
                <a:cs typeface="微软雅黑"/>
              </a:rPr>
              <a:t>构建核</a:t>
            </a:r>
            <a:r>
              <a:rPr sz="1400" spc="-15">
                <a:solidFill>
                  <a:srgbClr val="585858"/>
                </a:solidFill>
                <a:latin typeface="微软雅黑"/>
                <a:cs typeface="微软雅黑"/>
              </a:rPr>
              <a:t>心</a:t>
            </a:r>
            <a:r>
              <a:rPr sz="1400">
                <a:solidFill>
                  <a:srgbClr val="585858"/>
                </a:solidFill>
                <a:latin typeface="微软雅黑"/>
                <a:cs typeface="微软雅黑"/>
              </a:rPr>
              <a:t>价值</a:t>
            </a:r>
            <a:r>
              <a:rPr sz="1400" spc="-15">
                <a:solidFill>
                  <a:srgbClr val="585858"/>
                </a:solidFill>
                <a:latin typeface="微软雅黑"/>
                <a:cs typeface="微软雅黑"/>
              </a:rPr>
              <a:t>流</a:t>
            </a:r>
            <a:r>
              <a:rPr sz="1400" spc="5">
                <a:solidFill>
                  <a:srgbClr val="585858"/>
                </a:solidFill>
                <a:latin typeface="微软雅黑"/>
                <a:cs typeface="微软雅黑"/>
              </a:rPr>
              <a:t>，</a:t>
            </a:r>
            <a:r>
              <a:rPr sz="1400">
                <a:solidFill>
                  <a:srgbClr val="585858"/>
                </a:solidFill>
                <a:latin typeface="微软雅黑"/>
                <a:cs typeface="微软雅黑"/>
              </a:rPr>
              <a:t>核心职</a:t>
            </a:r>
            <a:r>
              <a:rPr sz="1400" spc="-15">
                <a:solidFill>
                  <a:srgbClr val="585858"/>
                </a:solidFill>
                <a:latin typeface="微软雅黑"/>
                <a:cs typeface="微软雅黑"/>
              </a:rPr>
              <a:t>责</a:t>
            </a:r>
            <a:r>
              <a:rPr sz="1400">
                <a:solidFill>
                  <a:srgbClr val="585858"/>
                </a:solidFill>
                <a:latin typeface="微软雅黑"/>
                <a:cs typeface="微软雅黑"/>
              </a:rPr>
              <a:t>是保</a:t>
            </a:r>
            <a:r>
              <a:rPr sz="1400" spc="-15">
                <a:solidFill>
                  <a:srgbClr val="585858"/>
                </a:solidFill>
                <a:latin typeface="微软雅黑"/>
                <a:cs typeface="微软雅黑"/>
              </a:rPr>
              <a:t>护数</a:t>
            </a:r>
            <a:r>
              <a:rPr sz="1400">
                <a:solidFill>
                  <a:srgbClr val="585858"/>
                </a:solidFill>
                <a:latin typeface="微软雅黑"/>
                <a:cs typeface="微软雅黑"/>
              </a:rPr>
              <a:t>据主体</a:t>
            </a:r>
            <a:r>
              <a:rPr sz="1400" spc="-15">
                <a:solidFill>
                  <a:srgbClr val="585858"/>
                </a:solidFill>
                <a:latin typeface="微软雅黑"/>
                <a:cs typeface="微软雅黑"/>
              </a:rPr>
              <a:t>的</a:t>
            </a:r>
            <a:r>
              <a:rPr sz="1400">
                <a:solidFill>
                  <a:srgbClr val="585858"/>
                </a:solidFill>
                <a:latin typeface="微软雅黑"/>
                <a:cs typeface="微软雅黑"/>
              </a:rPr>
              <a:t>数据</a:t>
            </a:r>
            <a:r>
              <a:rPr sz="1400" spc="-15">
                <a:solidFill>
                  <a:srgbClr val="585858"/>
                </a:solidFill>
                <a:latin typeface="微软雅黑"/>
                <a:cs typeface="微软雅黑"/>
              </a:rPr>
              <a:t>主权</a:t>
            </a:r>
            <a:r>
              <a:rPr sz="1400">
                <a:solidFill>
                  <a:srgbClr val="585858"/>
                </a:solidFill>
                <a:latin typeface="微软雅黑"/>
                <a:cs typeface="微软雅黑"/>
              </a:rPr>
              <a:t>，  其产生的前提是数据的</a:t>
            </a:r>
            <a:r>
              <a:rPr sz="1400" spc="-15">
                <a:solidFill>
                  <a:srgbClr val="585858"/>
                </a:solidFill>
                <a:latin typeface="微软雅黑"/>
                <a:cs typeface="微软雅黑"/>
              </a:rPr>
              <a:t>跨</a:t>
            </a:r>
            <a:r>
              <a:rPr sz="1400">
                <a:solidFill>
                  <a:srgbClr val="585858"/>
                </a:solidFill>
                <a:latin typeface="微软雅黑"/>
                <a:cs typeface="微软雅黑"/>
              </a:rPr>
              <a:t>主体</a:t>
            </a:r>
            <a:r>
              <a:rPr sz="1400" spc="-15">
                <a:solidFill>
                  <a:srgbClr val="585858"/>
                </a:solidFill>
                <a:latin typeface="微软雅黑"/>
                <a:cs typeface="微软雅黑"/>
              </a:rPr>
              <a:t>流</a:t>
            </a:r>
            <a:r>
              <a:rPr sz="1400">
                <a:solidFill>
                  <a:srgbClr val="585858"/>
                </a:solidFill>
                <a:latin typeface="微软雅黑"/>
                <a:cs typeface="微软雅黑"/>
              </a:rPr>
              <a:t>通。</a:t>
            </a:r>
            <a:r>
              <a:rPr sz="1400" spc="-15">
                <a:solidFill>
                  <a:srgbClr val="585858"/>
                </a:solidFill>
                <a:latin typeface="微软雅黑"/>
                <a:cs typeface="微软雅黑"/>
              </a:rPr>
              <a:t>当</a:t>
            </a:r>
            <a:r>
              <a:rPr sz="1400">
                <a:solidFill>
                  <a:srgbClr val="585858"/>
                </a:solidFill>
                <a:latin typeface="微软雅黑"/>
                <a:cs typeface="微软雅黑"/>
              </a:rPr>
              <a:t>前，</a:t>
            </a:r>
            <a:r>
              <a:rPr sz="1400" spc="-15">
                <a:solidFill>
                  <a:srgbClr val="585858"/>
                </a:solidFill>
                <a:latin typeface="微软雅黑"/>
                <a:cs typeface="微软雅黑"/>
              </a:rPr>
              <a:t>国</a:t>
            </a:r>
            <a:r>
              <a:rPr sz="1400">
                <a:solidFill>
                  <a:srgbClr val="585858"/>
                </a:solidFill>
                <a:latin typeface="微软雅黑"/>
                <a:cs typeface="微软雅黑"/>
              </a:rPr>
              <a:t>内部</a:t>
            </a:r>
            <a:r>
              <a:rPr sz="1400" spc="-15">
                <a:solidFill>
                  <a:srgbClr val="585858"/>
                </a:solidFill>
                <a:latin typeface="微软雅黑"/>
                <a:cs typeface="微软雅黑"/>
              </a:rPr>
              <a:t>分</a:t>
            </a:r>
            <a:r>
              <a:rPr sz="1400">
                <a:solidFill>
                  <a:srgbClr val="585858"/>
                </a:solidFill>
                <a:latin typeface="微软雅黑"/>
                <a:cs typeface="微软雅黑"/>
              </a:rPr>
              <a:t>省市</a:t>
            </a:r>
            <a:r>
              <a:rPr sz="1400" spc="-15">
                <a:solidFill>
                  <a:srgbClr val="585858"/>
                </a:solidFill>
                <a:latin typeface="微软雅黑"/>
                <a:cs typeface="微软雅黑"/>
              </a:rPr>
              <a:t>及</a:t>
            </a:r>
            <a:r>
              <a:rPr sz="1400">
                <a:solidFill>
                  <a:srgbClr val="585858"/>
                </a:solidFill>
                <a:latin typeface="微软雅黑"/>
                <a:cs typeface="微软雅黑"/>
              </a:rPr>
              <a:t>有关</a:t>
            </a:r>
            <a:r>
              <a:rPr sz="1400" spc="-15">
                <a:solidFill>
                  <a:srgbClr val="585858"/>
                </a:solidFill>
                <a:latin typeface="微软雅黑"/>
                <a:cs typeface="微软雅黑"/>
              </a:rPr>
              <a:t>机</a:t>
            </a:r>
            <a:r>
              <a:rPr sz="1400">
                <a:solidFill>
                  <a:srgbClr val="585858"/>
                </a:solidFill>
                <a:latin typeface="微软雅黑"/>
                <a:cs typeface="微软雅黑"/>
              </a:rPr>
              <a:t>构也</a:t>
            </a:r>
            <a:r>
              <a:rPr sz="1400" spc="-15">
                <a:solidFill>
                  <a:srgbClr val="585858"/>
                </a:solidFill>
                <a:latin typeface="微软雅黑"/>
                <a:cs typeface="微软雅黑"/>
              </a:rPr>
              <a:t>在</a:t>
            </a:r>
            <a:r>
              <a:rPr sz="1400">
                <a:solidFill>
                  <a:srgbClr val="585858"/>
                </a:solidFill>
                <a:latin typeface="微软雅黑"/>
                <a:cs typeface="微软雅黑"/>
              </a:rPr>
              <a:t>探索</a:t>
            </a:r>
            <a:r>
              <a:rPr sz="1400" spc="-15">
                <a:solidFill>
                  <a:srgbClr val="585858"/>
                </a:solidFill>
                <a:latin typeface="微软雅黑"/>
                <a:cs typeface="微软雅黑"/>
              </a:rPr>
              <a:t>“</a:t>
            </a:r>
            <a:r>
              <a:rPr sz="1400">
                <a:solidFill>
                  <a:srgbClr val="585858"/>
                </a:solidFill>
                <a:latin typeface="微软雅黑"/>
                <a:cs typeface="微软雅黑"/>
              </a:rPr>
              <a:t>数字</a:t>
            </a:r>
            <a:r>
              <a:rPr sz="1400" spc="-15">
                <a:solidFill>
                  <a:srgbClr val="585858"/>
                </a:solidFill>
                <a:latin typeface="微软雅黑"/>
                <a:cs typeface="微软雅黑"/>
              </a:rPr>
              <a:t>空</a:t>
            </a:r>
            <a:r>
              <a:rPr sz="1400">
                <a:solidFill>
                  <a:srgbClr val="585858"/>
                </a:solidFill>
                <a:latin typeface="微软雅黑"/>
                <a:cs typeface="微软雅黑"/>
              </a:rPr>
              <a:t>间”</a:t>
            </a:r>
            <a:r>
              <a:rPr sz="1400" spc="40">
                <a:solidFill>
                  <a:srgbClr val="585858"/>
                </a:solidFill>
                <a:latin typeface="微软雅黑"/>
                <a:cs typeface="微软雅黑"/>
              </a:rPr>
              <a:t> </a:t>
            </a:r>
            <a:r>
              <a:rPr sz="1400">
                <a:solidFill>
                  <a:srgbClr val="585858"/>
                </a:solidFill>
                <a:latin typeface="微软雅黑"/>
                <a:cs typeface="微软雅黑"/>
              </a:rPr>
              <a:t>有关理论的创新及应用。</a:t>
            </a:r>
            <a:endParaRPr sz="1400">
              <a:latin typeface="微软雅黑"/>
              <a:cs typeface="微软雅黑"/>
            </a:endParaRPr>
          </a:p>
          <a:p>
            <a:pPr marL="241300" indent="-228600">
              <a:lnSpc>
                <a:spcPct val="100000"/>
              </a:lnSpc>
              <a:spcBef>
                <a:spcPts val="615"/>
              </a:spcBef>
              <a:buClr>
                <a:srgbClr val="1D9ED2"/>
              </a:buClr>
              <a:buFont typeface="Wingdings"/>
              <a:buChar char=""/>
              <a:tabLst>
                <a:tab pos="241300"/>
              </a:tabLst>
            </a:pPr>
            <a:r>
              <a:rPr sz="1400">
                <a:solidFill>
                  <a:srgbClr val="585858"/>
                </a:solidFill>
                <a:latin typeface="微软雅黑"/>
                <a:cs typeface="微软雅黑"/>
              </a:rPr>
              <a:t>“数据链主”主要对标</a:t>
            </a:r>
            <a:r>
              <a:rPr sz="1400" spc="-15">
                <a:solidFill>
                  <a:srgbClr val="585858"/>
                </a:solidFill>
                <a:latin typeface="微软雅黑"/>
                <a:cs typeface="微软雅黑"/>
              </a:rPr>
              <a:t>产</a:t>
            </a:r>
            <a:r>
              <a:rPr sz="1400">
                <a:solidFill>
                  <a:srgbClr val="585858"/>
                </a:solidFill>
                <a:latin typeface="微软雅黑"/>
                <a:cs typeface="微软雅黑"/>
              </a:rPr>
              <a:t>业链</a:t>
            </a:r>
            <a:r>
              <a:rPr sz="1400" spc="-15">
                <a:solidFill>
                  <a:srgbClr val="585858"/>
                </a:solidFill>
                <a:latin typeface="微软雅黑"/>
                <a:cs typeface="微软雅黑"/>
              </a:rPr>
              <a:t>“</a:t>
            </a:r>
            <a:r>
              <a:rPr sz="1400">
                <a:solidFill>
                  <a:srgbClr val="585858"/>
                </a:solidFill>
                <a:latin typeface="微软雅黑"/>
                <a:cs typeface="微软雅黑"/>
              </a:rPr>
              <a:t>链主</a:t>
            </a:r>
            <a:r>
              <a:rPr sz="1400" spc="-15">
                <a:solidFill>
                  <a:srgbClr val="585858"/>
                </a:solidFill>
                <a:latin typeface="微软雅黑"/>
                <a:cs typeface="微软雅黑"/>
              </a:rPr>
              <a:t>”</a:t>
            </a:r>
            <a:r>
              <a:rPr sz="1400">
                <a:solidFill>
                  <a:srgbClr val="585858"/>
                </a:solidFill>
                <a:latin typeface="微软雅黑"/>
                <a:cs typeface="微软雅黑"/>
              </a:rPr>
              <a:t>思维</a:t>
            </a:r>
            <a:r>
              <a:rPr sz="1400" spc="-15">
                <a:solidFill>
                  <a:srgbClr val="585858"/>
                </a:solidFill>
                <a:latin typeface="微软雅黑"/>
                <a:cs typeface="微软雅黑"/>
              </a:rPr>
              <a:t>，</a:t>
            </a:r>
            <a:r>
              <a:rPr sz="1400">
                <a:solidFill>
                  <a:srgbClr val="585858"/>
                </a:solidFill>
                <a:latin typeface="微软雅黑"/>
                <a:cs typeface="微软雅黑"/>
              </a:rPr>
              <a:t>从数</a:t>
            </a:r>
            <a:r>
              <a:rPr sz="1400" spc="-15">
                <a:solidFill>
                  <a:srgbClr val="585858"/>
                </a:solidFill>
                <a:latin typeface="微软雅黑"/>
                <a:cs typeface="微软雅黑"/>
              </a:rPr>
              <a:t>据</a:t>
            </a:r>
            <a:r>
              <a:rPr sz="1400">
                <a:solidFill>
                  <a:srgbClr val="585858"/>
                </a:solidFill>
                <a:latin typeface="微软雅黑"/>
                <a:cs typeface="微软雅黑"/>
              </a:rPr>
              <a:t>链、</a:t>
            </a:r>
            <a:r>
              <a:rPr sz="1400" spc="-15">
                <a:solidFill>
                  <a:srgbClr val="585858"/>
                </a:solidFill>
                <a:latin typeface="微软雅黑"/>
                <a:cs typeface="微软雅黑"/>
              </a:rPr>
              <a:t>价</a:t>
            </a:r>
            <a:r>
              <a:rPr sz="1400">
                <a:solidFill>
                  <a:srgbClr val="585858"/>
                </a:solidFill>
                <a:latin typeface="微软雅黑"/>
                <a:cs typeface="微软雅黑"/>
              </a:rPr>
              <a:t>值链</a:t>
            </a:r>
            <a:r>
              <a:rPr sz="1400" spc="-15">
                <a:solidFill>
                  <a:srgbClr val="585858"/>
                </a:solidFill>
                <a:latin typeface="微软雅黑"/>
                <a:cs typeface="微软雅黑"/>
              </a:rPr>
              <a:t>角</a:t>
            </a:r>
            <a:r>
              <a:rPr sz="1400">
                <a:solidFill>
                  <a:srgbClr val="585858"/>
                </a:solidFill>
                <a:latin typeface="微软雅黑"/>
                <a:cs typeface="微软雅黑"/>
              </a:rPr>
              <a:t>度，</a:t>
            </a:r>
            <a:r>
              <a:rPr sz="1400" spc="-15">
                <a:solidFill>
                  <a:srgbClr val="585858"/>
                </a:solidFill>
                <a:latin typeface="微软雅黑"/>
                <a:cs typeface="微软雅黑"/>
              </a:rPr>
              <a:t>选</a:t>
            </a:r>
            <a:r>
              <a:rPr sz="1400">
                <a:solidFill>
                  <a:srgbClr val="585858"/>
                </a:solidFill>
                <a:latin typeface="微软雅黑"/>
                <a:cs typeface="微软雅黑"/>
              </a:rPr>
              <a:t>取数</a:t>
            </a:r>
            <a:r>
              <a:rPr sz="1400" spc="-15">
                <a:solidFill>
                  <a:srgbClr val="585858"/>
                </a:solidFill>
                <a:latin typeface="微软雅黑"/>
                <a:cs typeface="微软雅黑"/>
              </a:rPr>
              <a:t>据</a:t>
            </a:r>
            <a:r>
              <a:rPr sz="1400">
                <a:solidFill>
                  <a:srgbClr val="585858"/>
                </a:solidFill>
                <a:latin typeface="微软雅黑"/>
                <a:cs typeface="微软雅黑"/>
              </a:rPr>
              <a:t>流通</a:t>
            </a:r>
            <a:r>
              <a:rPr sz="1400" spc="-15">
                <a:solidFill>
                  <a:srgbClr val="585858"/>
                </a:solidFill>
                <a:latin typeface="微软雅黑"/>
                <a:cs typeface="微软雅黑"/>
              </a:rPr>
              <a:t>试</a:t>
            </a:r>
            <a:r>
              <a:rPr sz="1400">
                <a:solidFill>
                  <a:srgbClr val="585858"/>
                </a:solidFill>
                <a:latin typeface="微软雅黑"/>
                <a:cs typeface="微软雅黑"/>
              </a:rPr>
              <a:t>点牵</a:t>
            </a:r>
            <a:r>
              <a:rPr sz="1400" spc="-15">
                <a:solidFill>
                  <a:srgbClr val="585858"/>
                </a:solidFill>
                <a:latin typeface="微软雅黑"/>
                <a:cs typeface="微软雅黑"/>
              </a:rPr>
              <a:t>头</a:t>
            </a:r>
            <a:r>
              <a:rPr sz="1400">
                <a:solidFill>
                  <a:srgbClr val="585858"/>
                </a:solidFill>
                <a:latin typeface="微软雅黑"/>
                <a:cs typeface="微软雅黑"/>
              </a:rPr>
              <a:t>单位</a:t>
            </a:r>
            <a:r>
              <a:rPr sz="1400" spc="-15">
                <a:solidFill>
                  <a:srgbClr val="585858"/>
                </a:solidFill>
                <a:latin typeface="微软雅黑"/>
                <a:cs typeface="微软雅黑"/>
              </a:rPr>
              <a:t>，</a:t>
            </a:r>
            <a:r>
              <a:rPr sz="1400">
                <a:solidFill>
                  <a:srgbClr val="585858"/>
                </a:solidFill>
                <a:latin typeface="微软雅黑"/>
                <a:cs typeface="微软雅黑"/>
              </a:rPr>
              <a:t>拉动</a:t>
            </a:r>
            <a:r>
              <a:rPr sz="1400" spc="-15">
                <a:solidFill>
                  <a:srgbClr val="585858"/>
                </a:solidFill>
                <a:latin typeface="微软雅黑"/>
                <a:cs typeface="微软雅黑"/>
              </a:rPr>
              <a:t>产</a:t>
            </a:r>
            <a:r>
              <a:rPr sz="1400">
                <a:solidFill>
                  <a:srgbClr val="585858"/>
                </a:solidFill>
                <a:latin typeface="微软雅黑"/>
                <a:cs typeface="微软雅黑"/>
              </a:rPr>
              <a:t>业链</a:t>
            </a:r>
            <a:r>
              <a:rPr sz="1400" spc="-15">
                <a:solidFill>
                  <a:srgbClr val="585858"/>
                </a:solidFill>
                <a:latin typeface="微软雅黑"/>
                <a:cs typeface="微软雅黑"/>
              </a:rPr>
              <a:t>上</a:t>
            </a:r>
            <a:r>
              <a:rPr sz="1400">
                <a:solidFill>
                  <a:srgbClr val="585858"/>
                </a:solidFill>
                <a:latin typeface="微软雅黑"/>
                <a:cs typeface="微软雅黑"/>
              </a:rPr>
              <a:t>下游</a:t>
            </a:r>
            <a:r>
              <a:rPr sz="1400" spc="-15">
                <a:solidFill>
                  <a:srgbClr val="585858"/>
                </a:solidFill>
                <a:latin typeface="微软雅黑"/>
                <a:cs typeface="微软雅黑"/>
              </a:rPr>
              <a:t>数</a:t>
            </a:r>
            <a:r>
              <a:rPr sz="1400">
                <a:solidFill>
                  <a:srgbClr val="585858"/>
                </a:solidFill>
                <a:latin typeface="微软雅黑"/>
                <a:cs typeface="微软雅黑"/>
              </a:rPr>
              <a:t>据融</a:t>
            </a:r>
            <a:r>
              <a:rPr sz="1400" spc="-15">
                <a:solidFill>
                  <a:srgbClr val="585858"/>
                </a:solidFill>
                <a:latin typeface="微软雅黑"/>
                <a:cs typeface="微软雅黑"/>
              </a:rPr>
              <a:t>通</a:t>
            </a:r>
            <a:r>
              <a:rPr sz="1400">
                <a:solidFill>
                  <a:srgbClr val="585858"/>
                </a:solidFill>
                <a:latin typeface="微软雅黑"/>
                <a:cs typeface="微软雅黑"/>
              </a:rPr>
              <a:t>。</a:t>
            </a:r>
            <a:endParaRPr sz="1400">
              <a:latin typeface="微软雅黑"/>
              <a:cs typeface="微软雅黑"/>
            </a:endParaRPr>
          </a:p>
          <a:p>
            <a:pPr>
              <a:lnSpc>
                <a:spcPct val="100000"/>
              </a:lnSpc>
              <a:spcBef>
                <a:spcPts val="10"/>
              </a:spcBef>
            </a:pPr>
            <a:endParaRPr sz="1550">
              <a:latin typeface="微软雅黑"/>
              <a:cs typeface="微软雅黑"/>
            </a:endParaRPr>
          </a:p>
          <a:p>
            <a:pPr marR="346710" algn="ctr">
              <a:lnSpc>
                <a:spcPct val="100000"/>
              </a:lnSpc>
            </a:pPr>
            <a:r>
              <a:rPr sz="1200" b="1">
                <a:solidFill>
                  <a:srgbClr val="585858"/>
                </a:solidFill>
                <a:latin typeface="微软雅黑"/>
                <a:cs typeface="微软雅黑"/>
              </a:rPr>
              <a:t>亿欧智库：数据要素产业链上下游交易模式</a:t>
            </a:r>
            <a:endParaRPr sz="1200">
              <a:latin typeface="微软雅黑"/>
              <a:cs typeface="微软雅黑"/>
            </a:endParaRPr>
          </a:p>
        </p:txBody>
      </p:sp>
      <p:sp>
        <p:nvSpPr>
          <p:cNvPr id="76" name="object 76"/>
          <p:cNvSpPr txBox="1"/>
          <p:nvPr/>
        </p:nvSpPr>
        <p:spPr>
          <a:xfrm>
            <a:off x="11782806" y="6559702"/>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16</a:t>
            </a:r>
            <a:endParaRPr sz="900">
              <a:latin typeface="微软雅黑"/>
              <a:cs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4389120" cy="6857997"/>
          </a:xfrm>
          <a:prstGeom prst="rect">
            <a:avLst/>
          </a:prstGeom>
          <a:blipFill>
            <a:blip r:embed="rId2"/>
            <a:stretch>
              <a:fillRect/>
            </a:stretch>
          </a:blipFill>
        </p:spPr>
        <p:txBody>
          <a:bodyPr wrap="square" lIns="0" tIns="0" rIns="0" bIns="0" rtlCol="0"/>
          <a:lstStyle/>
          <a:p/>
        </p:txBody>
      </p:sp>
      <p:sp>
        <p:nvSpPr>
          <p:cNvPr id="3" name="object 3"/>
          <p:cNvSpPr/>
          <p:nvPr/>
        </p:nvSpPr>
        <p:spPr>
          <a:xfrm>
            <a:off x="0" y="0"/>
            <a:ext cx="4379976" cy="6859524"/>
          </a:xfrm>
          <a:prstGeom prst="rect">
            <a:avLst/>
          </a:prstGeom>
          <a:blipFill>
            <a:blip r:embed="rId3"/>
            <a:stretch>
              <a:fillRect/>
            </a:stretch>
          </a:blipFill>
        </p:spPr>
        <p:txBody>
          <a:bodyPr wrap="square" lIns="0" tIns="0" rIns="0" bIns="0" rtlCol="0"/>
          <a:lstStyle/>
          <a:p/>
        </p:txBody>
      </p:sp>
      <p:sp>
        <p:nvSpPr>
          <p:cNvPr id="4" name="object 4"/>
          <p:cNvSpPr/>
          <p:nvPr/>
        </p:nvSpPr>
        <p:spPr>
          <a:xfrm>
            <a:off x="300227" y="205740"/>
            <a:ext cx="1260348" cy="326135"/>
          </a:xfrm>
          <a:prstGeom prst="rect">
            <a:avLst/>
          </a:prstGeom>
          <a:blipFill>
            <a:blip r:embed="rId4"/>
            <a:stretch>
              <a:fillRect/>
            </a:stretch>
          </a:blipFill>
        </p:spPr>
        <p:txBody>
          <a:bodyPr wrap="square" lIns="0" tIns="0" rIns="0" bIns="0" rtlCol="0"/>
          <a:lstStyle/>
          <a:p/>
        </p:txBody>
      </p:sp>
      <p:sp>
        <p:nvSpPr>
          <p:cNvPr id="5" name="object 5"/>
          <p:cNvSpPr txBox="1"/>
          <p:nvPr/>
        </p:nvSpPr>
        <p:spPr>
          <a:xfrm>
            <a:off x="2578989" y="2911602"/>
            <a:ext cx="1286510" cy="744220"/>
          </a:xfrm>
          <a:prstGeom prst="rect">
            <a:avLst/>
          </a:prstGeom>
        </p:spPr>
        <p:txBody>
          <a:bodyPr vert="horz" wrap="square" lIns="0" tIns="12700" rIns="0" bIns="0" rtlCol="0">
            <a:spAutoFit/>
          </a:bodyPr>
          <a:lstStyle/>
          <a:p>
            <a:pPr marL="587375">
              <a:lnSpc>
                <a:spcPct val="100000"/>
              </a:lnSpc>
              <a:spcBef>
                <a:spcPts val="100"/>
              </a:spcBef>
            </a:pPr>
            <a:r>
              <a:rPr sz="2400" b="1" spc="300">
                <a:solidFill>
                  <a:srgbClr val="FFFFFF"/>
                </a:solidFill>
                <a:latin typeface="微软雅黑"/>
                <a:cs typeface="微软雅黑"/>
              </a:rPr>
              <a:t>目录</a:t>
            </a:r>
            <a:endParaRPr sz="2400">
              <a:latin typeface="微软雅黑"/>
              <a:cs typeface="微软雅黑"/>
            </a:endParaRPr>
          </a:p>
          <a:p>
            <a:pPr marL="12700">
              <a:lnSpc>
                <a:spcPct val="100000"/>
              </a:lnSpc>
              <a:spcBef>
                <a:spcPts val="1095"/>
              </a:spcBef>
            </a:pPr>
            <a:r>
              <a:rPr sz="1400">
                <a:solidFill>
                  <a:srgbClr val="FFFFFF"/>
                </a:solidFill>
                <a:latin typeface="微软雅黑"/>
                <a:cs typeface="微软雅黑"/>
              </a:rPr>
              <a:t>C</a:t>
            </a:r>
            <a:r>
              <a:rPr sz="1400" spc="-160">
                <a:solidFill>
                  <a:srgbClr val="FFFFFF"/>
                </a:solidFill>
                <a:latin typeface="微软雅黑"/>
                <a:cs typeface="微软雅黑"/>
              </a:rPr>
              <a:t> </a:t>
            </a:r>
            <a:r>
              <a:rPr sz="1400">
                <a:solidFill>
                  <a:srgbClr val="FFFFFF"/>
                </a:solidFill>
                <a:latin typeface="微软雅黑"/>
                <a:cs typeface="微软雅黑"/>
              </a:rPr>
              <a:t>O</a:t>
            </a:r>
            <a:r>
              <a:rPr sz="1400" spc="-130">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E</a:t>
            </a:r>
            <a:r>
              <a:rPr sz="1400" spc="-135">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S</a:t>
            </a:r>
            <a:endParaRPr sz="1400">
              <a:latin typeface="微软雅黑"/>
              <a:cs typeface="微软雅黑"/>
            </a:endParaRPr>
          </a:p>
        </p:txBody>
      </p:sp>
      <p:sp>
        <p:nvSpPr>
          <p:cNvPr id="6" name="object 6"/>
          <p:cNvSpPr/>
          <p:nvPr/>
        </p:nvSpPr>
        <p:spPr>
          <a:xfrm>
            <a:off x="5327903" y="3581400"/>
            <a:ext cx="6864350" cy="1152525"/>
          </a:xfrm>
          <a:custGeom>
            <a:rect l="l" t="t" r="r" b="b"/>
            <a:pathLst>
              <a:path w="6864350" h="1152525">
                <a:moveTo>
                  <a:pt x="6864096" y="0"/>
                </a:moveTo>
                <a:lnTo>
                  <a:pt x="192024" y="0"/>
                </a:lnTo>
                <a:lnTo>
                  <a:pt x="147996" y="5071"/>
                </a:lnTo>
                <a:lnTo>
                  <a:pt x="107579" y="19518"/>
                </a:lnTo>
                <a:lnTo>
                  <a:pt x="71925" y="42187"/>
                </a:lnTo>
                <a:lnTo>
                  <a:pt x="42187" y="71925"/>
                </a:lnTo>
                <a:lnTo>
                  <a:pt x="19518" y="107579"/>
                </a:lnTo>
                <a:lnTo>
                  <a:pt x="5071" y="147996"/>
                </a:lnTo>
                <a:lnTo>
                  <a:pt x="0" y="192024"/>
                </a:lnTo>
                <a:lnTo>
                  <a:pt x="0" y="1152144"/>
                </a:lnTo>
                <a:lnTo>
                  <a:pt x="6672072" y="1152144"/>
                </a:lnTo>
                <a:lnTo>
                  <a:pt x="6716099" y="1147072"/>
                </a:lnTo>
                <a:lnTo>
                  <a:pt x="6756516" y="1132625"/>
                </a:lnTo>
                <a:lnTo>
                  <a:pt x="6792170" y="1109956"/>
                </a:lnTo>
                <a:lnTo>
                  <a:pt x="6821908" y="1080218"/>
                </a:lnTo>
                <a:lnTo>
                  <a:pt x="6844577" y="1044564"/>
                </a:lnTo>
                <a:lnTo>
                  <a:pt x="6859024" y="1004147"/>
                </a:lnTo>
                <a:lnTo>
                  <a:pt x="6864096" y="960119"/>
                </a:lnTo>
                <a:lnTo>
                  <a:pt x="6864096" y="0"/>
                </a:lnTo>
                <a:close/>
              </a:path>
            </a:pathLst>
          </a:custGeom>
          <a:solidFill>
            <a:srgbClr val="1D9ED2"/>
          </a:solidFill>
        </p:spPr>
        <p:txBody>
          <a:bodyPr wrap="square" lIns="0" tIns="0" rIns="0" bIns="0" rtlCol="0"/>
          <a:lstStyle/>
          <a:p/>
        </p:txBody>
      </p:sp>
      <p:sp>
        <p:nvSpPr>
          <p:cNvPr id="7" name="object 7"/>
          <p:cNvSpPr txBox="1"/>
          <p:nvPr/>
        </p:nvSpPr>
        <p:spPr>
          <a:xfrm>
            <a:off x="6077839" y="970534"/>
            <a:ext cx="1808480" cy="537845"/>
          </a:xfrm>
          <a:prstGeom prst="rect">
            <a:avLst/>
          </a:prstGeom>
        </p:spPr>
        <p:txBody>
          <a:bodyPr vert="horz" wrap="square" lIns="0" tIns="12700" rIns="0" bIns="0" rtlCol="0">
            <a:spAutoFit/>
          </a:bodyPr>
          <a:lstStyle/>
          <a:p>
            <a:pPr marL="271780" lvl="1" indent="-259079">
              <a:lnSpc>
                <a:spcPts val="1370"/>
              </a:lnSpc>
              <a:spcBef>
                <a:spcPts val="100"/>
              </a:spcBef>
              <a:buAutoNum type="arabicPeriod"/>
              <a:tabLst>
                <a:tab pos="271780"/>
              </a:tabLst>
            </a:pPr>
            <a:r>
              <a:rPr sz="1200">
                <a:solidFill>
                  <a:srgbClr val="909295"/>
                </a:solidFill>
                <a:latin typeface="微软雅黑"/>
                <a:cs typeface="微软雅黑"/>
              </a:rPr>
              <a:t>中国数据战略布局历程</a:t>
            </a:r>
            <a:endParaRPr sz="1200">
              <a:latin typeface="微软雅黑"/>
              <a:cs typeface="微软雅黑"/>
            </a:endParaRPr>
          </a:p>
          <a:p>
            <a:pPr marL="271780" lvl="1" indent="-259079">
              <a:lnSpc>
                <a:spcPts val="1295"/>
              </a:lnSpc>
              <a:buAutoNum type="arabicPeriod"/>
              <a:tabLst>
                <a:tab pos="271780"/>
              </a:tabLst>
            </a:pPr>
            <a:r>
              <a:rPr sz="1200">
                <a:solidFill>
                  <a:srgbClr val="909295"/>
                </a:solidFill>
                <a:latin typeface="微软雅黑"/>
                <a:cs typeface="微软雅黑"/>
              </a:rPr>
              <a:t>中国数据要素发展现状</a:t>
            </a:r>
            <a:endParaRPr sz="1200">
              <a:latin typeface="微软雅黑"/>
              <a:cs typeface="微软雅黑"/>
            </a:endParaRPr>
          </a:p>
          <a:p>
            <a:pPr marL="271780" lvl="1" indent="-259079">
              <a:lnSpc>
                <a:spcPts val="1370"/>
              </a:lnSpc>
              <a:buAutoNum type="arabicPeriod"/>
              <a:tabLst>
                <a:tab pos="271780"/>
              </a:tabLst>
            </a:pPr>
            <a:r>
              <a:rPr sz="1200">
                <a:solidFill>
                  <a:srgbClr val="909295"/>
                </a:solidFill>
                <a:latin typeface="微软雅黑"/>
                <a:cs typeface="微软雅黑"/>
              </a:rPr>
              <a:t>数据要素市场化</a:t>
            </a:r>
            <a:endParaRPr sz="1200">
              <a:latin typeface="微软雅黑"/>
              <a:cs typeface="微软雅黑"/>
            </a:endParaRPr>
          </a:p>
        </p:txBody>
      </p:sp>
      <p:sp>
        <p:nvSpPr>
          <p:cNvPr id="8" name="object 8"/>
          <p:cNvSpPr/>
          <p:nvPr/>
        </p:nvSpPr>
        <p:spPr>
          <a:xfrm>
            <a:off x="5433059" y="545591"/>
            <a:ext cx="554990" cy="327660"/>
          </a:xfrm>
          <a:custGeom>
            <a:rect l="l" t="t" r="r" b="b"/>
            <a:pathLst>
              <a:path w="554989" h="327659">
                <a:moveTo>
                  <a:pt x="554736" y="0"/>
                </a:moveTo>
                <a:lnTo>
                  <a:pt x="54610" y="0"/>
                </a:lnTo>
                <a:lnTo>
                  <a:pt x="33379" y="4300"/>
                </a:lnTo>
                <a:lnTo>
                  <a:pt x="16017" y="16017"/>
                </a:lnTo>
                <a:lnTo>
                  <a:pt x="4300" y="33379"/>
                </a:lnTo>
                <a:lnTo>
                  <a:pt x="0" y="54610"/>
                </a:lnTo>
                <a:lnTo>
                  <a:pt x="0" y="327660"/>
                </a:lnTo>
                <a:lnTo>
                  <a:pt x="500125" y="327660"/>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9" name="object 9"/>
          <p:cNvSpPr txBox="1">
            <a:spLocks noGrp="1"/>
          </p:cNvSpPr>
          <p:nvPr>
            <p:ph type="title"/>
          </p:nvPr>
        </p:nvSpPr>
        <p:spPr>
          <a:prstGeom prst="rect">
            <a:avLst/>
          </a:prstGeom>
        </p:spPr>
        <p:txBody>
          <a:bodyPr vert="horz" wrap="square" lIns="0" tIns="13335" rIns="0" bIns="0" rtlCol="0">
            <a:spAutoFit/>
          </a:bodyPr>
          <a:lstStyle/>
          <a:p>
            <a:pPr marL="2524760">
              <a:lnSpc>
                <a:spcPct val="100000"/>
              </a:lnSpc>
              <a:spcBef>
                <a:spcPts val="105"/>
              </a:spcBef>
              <a:tabLst>
                <a:tab pos="3054350"/>
              </a:tabLst>
            </a:pPr>
            <a:r>
              <a:rPr sz="3000" b="0" baseline="1388">
                <a:solidFill>
                  <a:srgbClr val="FFFFFF"/>
                </a:solidFill>
                <a:latin typeface="微软雅黑"/>
                <a:cs typeface="微软雅黑"/>
              </a:rPr>
              <a:t>01	</a:t>
            </a:r>
            <a:r>
              <a:rPr sz="2000"/>
              <a:t>中国数据要素市场发展</a:t>
            </a:r>
            <a:r>
              <a:rPr sz="2000" spc="-15"/>
              <a:t>概</a:t>
            </a:r>
            <a:r>
              <a:rPr sz="2000"/>
              <a:t>述</a:t>
            </a:r>
            <a:endParaRPr sz="2000">
              <a:latin typeface="微软雅黑"/>
              <a:cs typeface="微软雅黑"/>
            </a:endParaRPr>
          </a:p>
        </p:txBody>
      </p:sp>
      <p:sp>
        <p:nvSpPr>
          <p:cNvPr id="10" name="object 10"/>
          <p:cNvSpPr/>
          <p:nvPr/>
        </p:nvSpPr>
        <p:spPr>
          <a:xfrm>
            <a:off x="5433059" y="2084832"/>
            <a:ext cx="554990" cy="327660"/>
          </a:xfrm>
          <a:custGeom>
            <a:rect l="l" t="t" r="r" b="b"/>
            <a:pathLst>
              <a:path w="554989" h="327660">
                <a:moveTo>
                  <a:pt x="554736" y="0"/>
                </a:moveTo>
                <a:lnTo>
                  <a:pt x="54610" y="0"/>
                </a:lnTo>
                <a:lnTo>
                  <a:pt x="33379" y="4300"/>
                </a:lnTo>
                <a:lnTo>
                  <a:pt x="16017" y="16017"/>
                </a:lnTo>
                <a:lnTo>
                  <a:pt x="4300" y="33379"/>
                </a:lnTo>
                <a:lnTo>
                  <a:pt x="0" y="54609"/>
                </a:lnTo>
                <a:lnTo>
                  <a:pt x="0" y="327659"/>
                </a:lnTo>
                <a:lnTo>
                  <a:pt x="500125" y="327659"/>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11" name="object 11"/>
          <p:cNvSpPr txBox="1"/>
          <p:nvPr/>
        </p:nvSpPr>
        <p:spPr>
          <a:xfrm>
            <a:off x="5548121" y="2077288"/>
            <a:ext cx="3100705" cy="803275"/>
          </a:xfrm>
          <a:prstGeom prst="rect">
            <a:avLst/>
          </a:prstGeom>
        </p:spPr>
        <p:txBody>
          <a:bodyPr vert="horz" wrap="square" lIns="0" tIns="13335" rIns="0" bIns="0" rtlCol="0">
            <a:spAutoFit/>
          </a:bodyPr>
          <a:lstStyle/>
          <a:p>
            <a:pPr marL="12700">
              <a:lnSpc>
                <a:spcPct val="100000"/>
              </a:lnSpc>
              <a:spcBef>
                <a:spcPts val="105"/>
              </a:spcBef>
              <a:tabLst>
                <a:tab pos="542290"/>
              </a:tabLst>
            </a:pPr>
            <a:r>
              <a:rPr sz="3000" baseline="1388">
                <a:solidFill>
                  <a:srgbClr val="FFFFFF"/>
                </a:solidFill>
                <a:latin typeface="微软雅黑"/>
                <a:cs typeface="微软雅黑"/>
              </a:rPr>
              <a:t>02	</a:t>
            </a:r>
            <a:r>
              <a:rPr sz="2000" b="1">
                <a:solidFill>
                  <a:srgbClr val="1D9ED2"/>
                </a:solidFill>
                <a:latin typeface="微软雅黑"/>
                <a:cs typeface="微软雅黑"/>
              </a:rPr>
              <a:t>中国数据要素生态分析</a:t>
            </a:r>
            <a:endParaRPr sz="2000">
              <a:latin typeface="微软雅黑"/>
              <a:cs typeface="微软雅黑"/>
            </a:endParaRPr>
          </a:p>
          <a:p>
            <a:pPr marL="801370" lvl="1" indent="-259715">
              <a:lnSpc>
                <a:spcPts val="1370"/>
              </a:lnSpc>
              <a:spcBef>
                <a:spcPts val="975"/>
              </a:spcBef>
              <a:buAutoNum type="arabicPeriod"/>
              <a:tabLst>
                <a:tab pos="802005"/>
              </a:tabLst>
            </a:pPr>
            <a:r>
              <a:rPr sz="1200" spc="-5">
                <a:solidFill>
                  <a:srgbClr val="909295"/>
                </a:solidFill>
                <a:latin typeface="微软雅黑"/>
                <a:cs typeface="微软雅黑"/>
              </a:rPr>
              <a:t>数据要素市场规则制度</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数据要素市场流通交易模式</a:t>
            </a:r>
            <a:endParaRPr sz="1200">
              <a:latin typeface="微软雅黑"/>
              <a:cs typeface="微软雅黑"/>
            </a:endParaRPr>
          </a:p>
        </p:txBody>
      </p:sp>
      <p:sp>
        <p:nvSpPr>
          <p:cNvPr id="12" name="object 12"/>
          <p:cNvSpPr/>
          <p:nvPr/>
        </p:nvSpPr>
        <p:spPr>
          <a:xfrm>
            <a:off x="5433059" y="3621023"/>
            <a:ext cx="554990" cy="327660"/>
          </a:xfrm>
          <a:custGeom>
            <a:rect l="l" t="t" r="r" b="b"/>
            <a:pathLst>
              <a:path w="554989" h="327660">
                <a:moveTo>
                  <a:pt x="554736" y="0"/>
                </a:moveTo>
                <a:lnTo>
                  <a:pt x="54610" y="0"/>
                </a:lnTo>
                <a:lnTo>
                  <a:pt x="33379" y="4300"/>
                </a:lnTo>
                <a:lnTo>
                  <a:pt x="16017" y="16017"/>
                </a:lnTo>
                <a:lnTo>
                  <a:pt x="4300" y="33379"/>
                </a:lnTo>
                <a:lnTo>
                  <a:pt x="0" y="54609"/>
                </a:lnTo>
                <a:lnTo>
                  <a:pt x="0" y="327659"/>
                </a:lnTo>
                <a:lnTo>
                  <a:pt x="500125" y="327659"/>
                </a:lnTo>
                <a:lnTo>
                  <a:pt x="521356" y="323359"/>
                </a:lnTo>
                <a:lnTo>
                  <a:pt x="538718" y="311642"/>
                </a:lnTo>
                <a:lnTo>
                  <a:pt x="550435" y="294280"/>
                </a:lnTo>
                <a:lnTo>
                  <a:pt x="554736" y="273050"/>
                </a:lnTo>
                <a:lnTo>
                  <a:pt x="554736" y="0"/>
                </a:lnTo>
                <a:close/>
              </a:path>
            </a:pathLst>
          </a:custGeom>
          <a:solidFill>
            <a:srgbClr val="1D9ED2"/>
          </a:solidFill>
        </p:spPr>
        <p:txBody>
          <a:bodyPr wrap="square" lIns="0" tIns="0" rIns="0" bIns="0" rtlCol="0"/>
          <a:lstStyle/>
          <a:p/>
        </p:txBody>
      </p:sp>
      <p:sp>
        <p:nvSpPr>
          <p:cNvPr id="13" name="object 13"/>
          <p:cNvSpPr txBox="1"/>
          <p:nvPr/>
        </p:nvSpPr>
        <p:spPr>
          <a:xfrm>
            <a:off x="5548121" y="3614165"/>
            <a:ext cx="4116704" cy="967105"/>
          </a:xfrm>
          <a:prstGeom prst="rect">
            <a:avLst/>
          </a:prstGeom>
        </p:spPr>
        <p:txBody>
          <a:bodyPr vert="horz" wrap="square" lIns="0" tIns="12700" rIns="0" bIns="0" rtlCol="0">
            <a:spAutoFit/>
          </a:bodyPr>
          <a:lstStyle/>
          <a:p>
            <a:pPr marL="12700">
              <a:lnSpc>
                <a:spcPct val="100000"/>
              </a:lnSpc>
              <a:spcBef>
                <a:spcPts val="100"/>
              </a:spcBef>
              <a:tabLst>
                <a:tab pos="542290"/>
              </a:tabLst>
            </a:pPr>
            <a:r>
              <a:rPr sz="3000" baseline="1388">
                <a:solidFill>
                  <a:srgbClr val="FFFFFF"/>
                </a:solidFill>
                <a:latin typeface="微软雅黑"/>
                <a:cs typeface="微软雅黑"/>
              </a:rPr>
              <a:t>03	</a:t>
            </a:r>
            <a:r>
              <a:rPr sz="2000" b="1">
                <a:solidFill>
                  <a:srgbClr val="FFFFFF"/>
                </a:solidFill>
                <a:latin typeface="微软雅黑"/>
                <a:cs typeface="微软雅黑"/>
              </a:rPr>
              <a:t>中国数据要素服务商生</a:t>
            </a:r>
            <a:r>
              <a:rPr sz="2000" b="1" spc="-15">
                <a:solidFill>
                  <a:srgbClr val="FFFFFF"/>
                </a:solidFill>
                <a:latin typeface="微软雅黑"/>
                <a:cs typeface="微软雅黑"/>
              </a:rPr>
              <a:t>态</a:t>
            </a:r>
            <a:r>
              <a:rPr sz="2000" b="1">
                <a:solidFill>
                  <a:srgbClr val="FFFFFF"/>
                </a:solidFill>
                <a:latin typeface="微软雅黑"/>
                <a:cs typeface="微软雅黑"/>
              </a:rPr>
              <a:t>及案例</a:t>
            </a:r>
            <a:endParaRPr sz="2000">
              <a:latin typeface="微软雅黑"/>
              <a:cs typeface="微软雅黑"/>
            </a:endParaRPr>
          </a:p>
          <a:p>
            <a:pPr marL="801370" lvl="1" indent="-259715">
              <a:lnSpc>
                <a:spcPts val="1370"/>
              </a:lnSpc>
              <a:spcBef>
                <a:spcPts val="975"/>
              </a:spcBef>
              <a:buAutoNum type="arabicPeriod"/>
              <a:tabLst>
                <a:tab pos="802005"/>
              </a:tabLst>
            </a:pPr>
            <a:r>
              <a:rPr sz="1200">
                <a:solidFill>
                  <a:srgbClr val="FFFFFF"/>
                </a:solidFill>
                <a:latin typeface="微软雅黑"/>
                <a:cs typeface="微软雅黑"/>
              </a:rPr>
              <a:t>数据要素服务商模式及价值</a:t>
            </a:r>
            <a:endParaRPr sz="1200">
              <a:latin typeface="微软雅黑"/>
              <a:cs typeface="微软雅黑"/>
            </a:endParaRPr>
          </a:p>
          <a:p>
            <a:pPr marL="801370" lvl="1" indent="-259715">
              <a:lnSpc>
                <a:spcPts val="1295"/>
              </a:lnSpc>
              <a:buAutoNum type="arabicPeriod"/>
              <a:tabLst>
                <a:tab pos="802005"/>
              </a:tabLst>
            </a:pPr>
            <a:r>
              <a:rPr sz="1200">
                <a:solidFill>
                  <a:srgbClr val="FFFFFF"/>
                </a:solidFill>
                <a:latin typeface="微软雅黑"/>
                <a:cs typeface="微软雅黑"/>
              </a:rPr>
              <a:t>数据要素服务商生态图谱</a:t>
            </a:r>
            <a:endParaRPr sz="1200">
              <a:latin typeface="微软雅黑"/>
              <a:cs typeface="微软雅黑"/>
            </a:endParaRPr>
          </a:p>
          <a:p>
            <a:pPr marL="801370" lvl="1" indent="-259715">
              <a:lnSpc>
                <a:spcPts val="1370"/>
              </a:lnSpc>
              <a:buAutoNum type="arabicPeriod"/>
              <a:tabLst>
                <a:tab pos="802005"/>
              </a:tabLst>
            </a:pPr>
            <a:r>
              <a:rPr sz="1200">
                <a:solidFill>
                  <a:srgbClr val="FFFFFF"/>
                </a:solidFill>
                <a:latin typeface="微软雅黑"/>
                <a:cs typeface="微软雅黑"/>
              </a:rPr>
              <a:t>数据要素服务商及案例</a:t>
            </a:r>
            <a:endParaRPr sz="1200">
              <a:latin typeface="微软雅黑"/>
              <a:cs typeface="微软雅黑"/>
            </a:endParaRPr>
          </a:p>
        </p:txBody>
      </p:sp>
      <p:sp>
        <p:nvSpPr>
          <p:cNvPr id="14" name="object 14"/>
          <p:cNvSpPr/>
          <p:nvPr/>
        </p:nvSpPr>
        <p:spPr>
          <a:xfrm>
            <a:off x="5433059" y="5157215"/>
            <a:ext cx="554990" cy="326390"/>
          </a:xfrm>
          <a:custGeom>
            <a:rect l="l" t="t" r="r" b="b"/>
            <a:pathLst>
              <a:path w="554989" h="326389">
                <a:moveTo>
                  <a:pt x="554736" y="0"/>
                </a:moveTo>
                <a:lnTo>
                  <a:pt x="54355" y="0"/>
                </a:lnTo>
                <a:lnTo>
                  <a:pt x="33218" y="4278"/>
                </a:lnTo>
                <a:lnTo>
                  <a:pt x="15938" y="15938"/>
                </a:lnTo>
                <a:lnTo>
                  <a:pt x="4278" y="33218"/>
                </a:lnTo>
                <a:lnTo>
                  <a:pt x="0" y="54355"/>
                </a:lnTo>
                <a:lnTo>
                  <a:pt x="0" y="326135"/>
                </a:lnTo>
                <a:lnTo>
                  <a:pt x="500379" y="326135"/>
                </a:lnTo>
                <a:lnTo>
                  <a:pt x="521517" y="321857"/>
                </a:lnTo>
                <a:lnTo>
                  <a:pt x="538797" y="310197"/>
                </a:lnTo>
                <a:lnTo>
                  <a:pt x="550457" y="292917"/>
                </a:lnTo>
                <a:lnTo>
                  <a:pt x="554736" y="271779"/>
                </a:lnTo>
                <a:lnTo>
                  <a:pt x="554736" y="0"/>
                </a:lnTo>
                <a:close/>
              </a:path>
            </a:pathLst>
          </a:custGeom>
          <a:solidFill>
            <a:srgbClr val="1D9ED2"/>
          </a:solidFill>
        </p:spPr>
        <p:txBody>
          <a:bodyPr wrap="square" lIns="0" tIns="0" rIns="0" bIns="0" rtlCol="0"/>
          <a:lstStyle/>
          <a:p/>
        </p:txBody>
      </p:sp>
      <p:sp>
        <p:nvSpPr>
          <p:cNvPr id="15" name="object 15"/>
          <p:cNvSpPr txBox="1"/>
          <p:nvPr/>
        </p:nvSpPr>
        <p:spPr>
          <a:xfrm>
            <a:off x="5548121" y="5150053"/>
            <a:ext cx="4116704" cy="967740"/>
          </a:xfrm>
          <a:prstGeom prst="rect">
            <a:avLst/>
          </a:prstGeom>
        </p:spPr>
        <p:txBody>
          <a:bodyPr vert="horz" wrap="square" lIns="0" tIns="13335" rIns="0" bIns="0" rtlCol="0">
            <a:spAutoFit/>
          </a:bodyPr>
          <a:lstStyle/>
          <a:p>
            <a:pPr marL="12700">
              <a:lnSpc>
                <a:spcPct val="100000"/>
              </a:lnSpc>
              <a:spcBef>
                <a:spcPts val="105"/>
              </a:spcBef>
              <a:tabLst>
                <a:tab pos="542290"/>
              </a:tabLst>
            </a:pPr>
            <a:r>
              <a:rPr sz="3000" baseline="1388">
                <a:solidFill>
                  <a:srgbClr val="FFFFFF"/>
                </a:solidFill>
                <a:latin typeface="微软雅黑"/>
                <a:cs typeface="微软雅黑"/>
              </a:rPr>
              <a:t>04	</a:t>
            </a:r>
            <a:r>
              <a:rPr sz="2000" b="1">
                <a:solidFill>
                  <a:srgbClr val="1D9ED2"/>
                </a:solidFill>
                <a:latin typeface="微软雅黑"/>
                <a:cs typeface="微软雅黑"/>
              </a:rPr>
              <a:t>中国数据要素市场未来</a:t>
            </a:r>
            <a:r>
              <a:rPr sz="2000" b="1" spc="-10">
                <a:solidFill>
                  <a:srgbClr val="1D9ED2"/>
                </a:solidFill>
                <a:latin typeface="微软雅黑"/>
                <a:cs typeface="微软雅黑"/>
              </a:rPr>
              <a:t>发</a:t>
            </a:r>
            <a:r>
              <a:rPr sz="2000" b="1">
                <a:solidFill>
                  <a:srgbClr val="1D9ED2"/>
                </a:solidFill>
                <a:latin typeface="微软雅黑"/>
                <a:cs typeface="微软雅黑"/>
              </a:rPr>
              <a:t>展趋势</a:t>
            </a:r>
            <a:endParaRPr sz="2000">
              <a:latin typeface="微软雅黑"/>
              <a:cs typeface="微软雅黑"/>
            </a:endParaRPr>
          </a:p>
          <a:p>
            <a:pPr marL="801370" lvl="1" indent="-259715">
              <a:lnSpc>
                <a:spcPts val="1370"/>
              </a:lnSpc>
              <a:spcBef>
                <a:spcPts val="975"/>
              </a:spcBef>
              <a:buAutoNum type="arabicPeriod"/>
              <a:tabLst>
                <a:tab pos="802005"/>
              </a:tabLst>
            </a:pPr>
            <a:r>
              <a:rPr sz="1200">
                <a:solidFill>
                  <a:srgbClr val="909295"/>
                </a:solidFill>
                <a:latin typeface="微软雅黑"/>
                <a:cs typeface="微软雅黑"/>
              </a:rPr>
              <a:t>政策层</a:t>
            </a:r>
            <a:endParaRPr sz="1200">
              <a:latin typeface="微软雅黑"/>
              <a:cs typeface="微软雅黑"/>
            </a:endParaRPr>
          </a:p>
          <a:p>
            <a:pPr marL="801370" lvl="1" indent="-259715">
              <a:lnSpc>
                <a:spcPts val="1295"/>
              </a:lnSpc>
              <a:buAutoNum type="arabicPeriod"/>
              <a:tabLst>
                <a:tab pos="802005"/>
              </a:tabLst>
            </a:pPr>
            <a:r>
              <a:rPr sz="1200">
                <a:solidFill>
                  <a:srgbClr val="909295"/>
                </a:solidFill>
                <a:latin typeface="微软雅黑"/>
                <a:cs typeface="微软雅黑"/>
              </a:rPr>
              <a:t>技术层</a:t>
            </a:r>
            <a:endParaRPr sz="1200">
              <a:latin typeface="微软雅黑"/>
              <a:cs typeface="微软雅黑"/>
            </a:endParaRPr>
          </a:p>
          <a:p>
            <a:pPr marL="801370" lvl="1" indent="-259715">
              <a:lnSpc>
                <a:spcPts val="1370"/>
              </a:lnSpc>
              <a:buAutoNum type="arabicPeriod"/>
              <a:tabLst>
                <a:tab pos="802005"/>
              </a:tabLst>
            </a:pPr>
            <a:r>
              <a:rPr sz="1200">
                <a:solidFill>
                  <a:srgbClr val="909295"/>
                </a:solidFill>
                <a:latin typeface="微软雅黑"/>
                <a:cs typeface="微软雅黑"/>
              </a:rPr>
              <a:t>生态层</a:t>
            </a:r>
            <a:endParaRPr sz="1200">
              <a:latin typeface="微软雅黑"/>
              <a:cs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2229" y="6544462"/>
            <a:ext cx="4361815"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来源：</a:t>
            </a:r>
            <a:r>
              <a:rPr sz="900" spc="-50">
                <a:solidFill>
                  <a:srgbClr val="7E7E7E"/>
                </a:solidFill>
                <a:latin typeface="微软雅黑"/>
                <a:cs typeface="微软雅黑"/>
              </a:rPr>
              <a:t> </a:t>
            </a:r>
            <a:r>
              <a:rPr sz="900">
                <a:solidFill>
                  <a:srgbClr val="7E7E7E"/>
                </a:solidFill>
                <a:latin typeface="微软雅黑"/>
                <a:cs typeface="微软雅黑"/>
              </a:rPr>
              <a:t>上海数据交易所，《全国数商产业发展报告</a:t>
            </a:r>
            <a:r>
              <a:rPr sz="900" spc="-45">
                <a:solidFill>
                  <a:srgbClr val="7E7E7E"/>
                </a:solidFill>
                <a:latin typeface="微软雅黑"/>
                <a:cs typeface="微软雅黑"/>
              </a:rPr>
              <a:t> </a:t>
            </a:r>
            <a:r>
              <a:rPr sz="900">
                <a:solidFill>
                  <a:srgbClr val="7E7E7E"/>
                </a:solidFill>
                <a:latin typeface="微软雅黑"/>
                <a:cs typeface="微软雅黑"/>
              </a:rPr>
              <a:t>（2022）》，专家访谈，亿欧智库</a:t>
            </a:r>
            <a:endParaRPr sz="900">
              <a:latin typeface="微软雅黑"/>
              <a:cs typeface="微软雅黑"/>
            </a:endParaRPr>
          </a:p>
        </p:txBody>
      </p:sp>
      <p:sp>
        <p:nvSpPr>
          <p:cNvPr id="3" name="object 3"/>
          <p:cNvSpPr txBox="1">
            <a:spLocks noGrp="1"/>
          </p:cNvSpPr>
          <p:nvPr>
            <p:ph type="title"/>
          </p:nvPr>
        </p:nvSpPr>
        <p:spPr>
          <a:xfrm>
            <a:off x="261924" y="171145"/>
            <a:ext cx="7353300" cy="331470"/>
          </a:xfrm>
          <a:prstGeom prst="rect">
            <a:avLst/>
          </a:prstGeom>
        </p:spPr>
        <p:txBody>
          <a:bodyPr vert="horz" wrap="square" lIns="0" tIns="13335" rIns="0" bIns="0" rtlCol="0">
            <a:spAutoFit/>
          </a:bodyPr>
          <a:lstStyle/>
          <a:p>
            <a:pPr marL="12700">
              <a:lnSpc>
                <a:spcPct val="100000"/>
              </a:lnSpc>
              <a:spcBef>
                <a:spcPts val="105"/>
              </a:spcBef>
            </a:pPr>
            <a:r>
              <a:rPr/>
              <a:t>3.1</a:t>
            </a:r>
            <a:r>
              <a:rPr spc="-45"/>
              <a:t> </a:t>
            </a:r>
            <a:r>
              <a:rPr/>
              <a:t>数商：数据要素的发现者</a:t>
            </a:r>
            <a:r>
              <a:rPr spc="-10"/>
              <a:t>、</a:t>
            </a:r>
            <a:r>
              <a:rPr/>
              <a:t>价值</a:t>
            </a:r>
            <a:r>
              <a:rPr spc="-10"/>
              <a:t>赋</a:t>
            </a:r>
            <a:r>
              <a:rPr/>
              <a:t>能者</a:t>
            </a:r>
            <a:r>
              <a:rPr spc="-10"/>
              <a:t>、</a:t>
            </a:r>
            <a:r>
              <a:rPr/>
              <a:t>联结</a:t>
            </a:r>
            <a:r>
              <a:rPr spc="-10"/>
              <a:t>者</a:t>
            </a:r>
            <a:r>
              <a:rPr/>
              <a:t>和服</a:t>
            </a:r>
            <a:r>
              <a:rPr spc="-10"/>
              <a:t>务</a:t>
            </a:r>
            <a:r>
              <a:rPr/>
              <a:t>提供者</a:t>
            </a:r>
          </a:p>
        </p:txBody>
      </p:sp>
      <p:sp>
        <p:nvSpPr>
          <p:cNvPr id="4" name="object 4"/>
          <p:cNvSpPr/>
          <p:nvPr/>
        </p:nvSpPr>
        <p:spPr>
          <a:xfrm>
            <a:off x="1316736" y="4078223"/>
            <a:ext cx="521334" cy="312420"/>
          </a:xfrm>
          <a:custGeom>
            <a:rect l="l" t="t" r="r" b="b"/>
            <a:pathLst>
              <a:path w="521334" h="312420">
                <a:moveTo>
                  <a:pt x="489965" y="0"/>
                </a:moveTo>
                <a:lnTo>
                  <a:pt x="31241" y="0"/>
                </a:lnTo>
                <a:lnTo>
                  <a:pt x="19073" y="2452"/>
                </a:lnTo>
                <a:lnTo>
                  <a:pt x="9143" y="9143"/>
                </a:lnTo>
                <a:lnTo>
                  <a:pt x="2452" y="19073"/>
                </a:lnTo>
                <a:lnTo>
                  <a:pt x="0" y="31242"/>
                </a:lnTo>
                <a:lnTo>
                  <a:pt x="0" y="281177"/>
                </a:lnTo>
                <a:lnTo>
                  <a:pt x="2452" y="293346"/>
                </a:lnTo>
                <a:lnTo>
                  <a:pt x="9143" y="303275"/>
                </a:lnTo>
                <a:lnTo>
                  <a:pt x="19073" y="309967"/>
                </a:lnTo>
                <a:lnTo>
                  <a:pt x="31241" y="312419"/>
                </a:lnTo>
                <a:lnTo>
                  <a:pt x="489965" y="312419"/>
                </a:lnTo>
                <a:lnTo>
                  <a:pt x="502134" y="309967"/>
                </a:lnTo>
                <a:lnTo>
                  <a:pt x="512063" y="303275"/>
                </a:lnTo>
                <a:lnTo>
                  <a:pt x="518755" y="293346"/>
                </a:lnTo>
                <a:lnTo>
                  <a:pt x="521207" y="281177"/>
                </a:lnTo>
                <a:lnTo>
                  <a:pt x="521207" y="31242"/>
                </a:lnTo>
                <a:lnTo>
                  <a:pt x="518755" y="19073"/>
                </a:lnTo>
                <a:lnTo>
                  <a:pt x="512063" y="9143"/>
                </a:lnTo>
                <a:lnTo>
                  <a:pt x="502134" y="2452"/>
                </a:lnTo>
                <a:lnTo>
                  <a:pt x="489965" y="0"/>
                </a:lnTo>
                <a:close/>
              </a:path>
            </a:pathLst>
          </a:custGeom>
          <a:solidFill>
            <a:srgbClr val="1D9ED2"/>
          </a:solidFill>
        </p:spPr>
        <p:txBody>
          <a:bodyPr wrap="square" lIns="0" tIns="0" rIns="0" bIns="0" rtlCol="0"/>
          <a:lstStyle/>
          <a:p/>
        </p:txBody>
      </p:sp>
      <p:sp>
        <p:nvSpPr>
          <p:cNvPr id="5" name="object 5"/>
          <p:cNvSpPr txBox="1"/>
          <p:nvPr/>
        </p:nvSpPr>
        <p:spPr>
          <a:xfrm>
            <a:off x="1412239" y="4170933"/>
            <a:ext cx="330200" cy="116839"/>
          </a:xfrm>
          <a:prstGeom prst="rect">
            <a:avLst/>
          </a:prstGeom>
        </p:spPr>
        <p:txBody>
          <a:bodyPr vert="horz" wrap="square" lIns="0" tIns="12700" rIns="0" bIns="0" rtlCol="0">
            <a:spAutoFit/>
          </a:bodyPr>
          <a:lstStyle/>
          <a:p>
            <a:pPr marL="12700">
              <a:lnSpc>
                <a:spcPct val="100000"/>
              </a:lnSpc>
              <a:spcBef>
                <a:spcPts val="100"/>
              </a:spcBef>
            </a:pPr>
            <a:r>
              <a:rPr sz="600">
                <a:solidFill>
                  <a:srgbClr val="FFFFFF"/>
                </a:solidFill>
                <a:latin typeface="微软雅黑"/>
                <a:cs typeface="微软雅黑"/>
              </a:rPr>
              <a:t>原始数据</a:t>
            </a:r>
            <a:endParaRPr sz="600">
              <a:latin typeface="微软雅黑"/>
              <a:cs typeface="微软雅黑"/>
            </a:endParaRPr>
          </a:p>
        </p:txBody>
      </p:sp>
      <p:sp>
        <p:nvSpPr>
          <p:cNvPr id="6" name="object 6"/>
          <p:cNvSpPr/>
          <p:nvPr/>
        </p:nvSpPr>
        <p:spPr>
          <a:xfrm>
            <a:off x="1889760" y="4169664"/>
            <a:ext cx="111251" cy="129540"/>
          </a:xfrm>
          <a:prstGeom prst="rect">
            <a:avLst/>
          </a:prstGeom>
          <a:blipFill>
            <a:blip r:embed="rId2"/>
            <a:stretch>
              <a:fillRect/>
            </a:stretch>
          </a:blipFill>
        </p:spPr>
        <p:txBody>
          <a:bodyPr wrap="square" lIns="0" tIns="0" rIns="0" bIns="0" rtlCol="0"/>
          <a:lstStyle/>
          <a:p/>
        </p:txBody>
      </p:sp>
      <p:sp>
        <p:nvSpPr>
          <p:cNvPr id="7" name="object 7"/>
          <p:cNvSpPr/>
          <p:nvPr/>
        </p:nvSpPr>
        <p:spPr>
          <a:xfrm>
            <a:off x="2046732" y="4078223"/>
            <a:ext cx="521334" cy="312420"/>
          </a:xfrm>
          <a:custGeom>
            <a:rect l="l" t="t" r="r" b="b"/>
            <a:pathLst>
              <a:path w="521334" h="312420">
                <a:moveTo>
                  <a:pt x="489966" y="0"/>
                </a:moveTo>
                <a:lnTo>
                  <a:pt x="31242" y="0"/>
                </a:lnTo>
                <a:lnTo>
                  <a:pt x="19073" y="2452"/>
                </a:lnTo>
                <a:lnTo>
                  <a:pt x="9143" y="9143"/>
                </a:lnTo>
                <a:lnTo>
                  <a:pt x="2452" y="19073"/>
                </a:lnTo>
                <a:lnTo>
                  <a:pt x="0" y="31242"/>
                </a:lnTo>
                <a:lnTo>
                  <a:pt x="0" y="281177"/>
                </a:lnTo>
                <a:lnTo>
                  <a:pt x="2452" y="293346"/>
                </a:lnTo>
                <a:lnTo>
                  <a:pt x="9143" y="303275"/>
                </a:lnTo>
                <a:lnTo>
                  <a:pt x="19073" y="309967"/>
                </a:lnTo>
                <a:lnTo>
                  <a:pt x="31242" y="312419"/>
                </a:lnTo>
                <a:lnTo>
                  <a:pt x="489966" y="312419"/>
                </a:lnTo>
                <a:lnTo>
                  <a:pt x="502134" y="309967"/>
                </a:lnTo>
                <a:lnTo>
                  <a:pt x="512063" y="303275"/>
                </a:lnTo>
                <a:lnTo>
                  <a:pt x="518755" y="293346"/>
                </a:lnTo>
                <a:lnTo>
                  <a:pt x="521207" y="281177"/>
                </a:lnTo>
                <a:lnTo>
                  <a:pt x="521207" y="31242"/>
                </a:lnTo>
                <a:lnTo>
                  <a:pt x="518755" y="19073"/>
                </a:lnTo>
                <a:lnTo>
                  <a:pt x="512063" y="9143"/>
                </a:lnTo>
                <a:lnTo>
                  <a:pt x="502134" y="2452"/>
                </a:lnTo>
                <a:lnTo>
                  <a:pt x="489966" y="0"/>
                </a:lnTo>
                <a:close/>
              </a:path>
            </a:pathLst>
          </a:custGeom>
          <a:solidFill>
            <a:srgbClr val="1D9ED2"/>
          </a:solidFill>
        </p:spPr>
        <p:txBody>
          <a:bodyPr wrap="square" lIns="0" tIns="0" rIns="0" bIns="0" rtlCol="0"/>
          <a:lstStyle/>
          <a:p/>
        </p:txBody>
      </p:sp>
      <p:sp>
        <p:nvSpPr>
          <p:cNvPr id="8" name="object 8"/>
          <p:cNvSpPr txBox="1"/>
          <p:nvPr/>
        </p:nvSpPr>
        <p:spPr>
          <a:xfrm>
            <a:off x="2142489" y="4170933"/>
            <a:ext cx="330200" cy="116839"/>
          </a:xfrm>
          <a:prstGeom prst="rect">
            <a:avLst/>
          </a:prstGeom>
        </p:spPr>
        <p:txBody>
          <a:bodyPr vert="horz" wrap="square" lIns="0" tIns="12700" rIns="0" bIns="0" rtlCol="0">
            <a:spAutoFit/>
          </a:bodyPr>
          <a:lstStyle/>
          <a:p>
            <a:pPr marL="12700">
              <a:lnSpc>
                <a:spcPct val="100000"/>
              </a:lnSpc>
              <a:spcBef>
                <a:spcPts val="100"/>
              </a:spcBef>
            </a:pPr>
            <a:r>
              <a:rPr sz="600">
                <a:solidFill>
                  <a:srgbClr val="FFFFFF"/>
                </a:solidFill>
                <a:latin typeface="微软雅黑"/>
                <a:cs typeface="微软雅黑"/>
              </a:rPr>
              <a:t>数据资源</a:t>
            </a:r>
            <a:endParaRPr sz="600">
              <a:latin typeface="微软雅黑"/>
              <a:cs typeface="微软雅黑"/>
            </a:endParaRPr>
          </a:p>
        </p:txBody>
      </p:sp>
      <p:sp>
        <p:nvSpPr>
          <p:cNvPr id="9" name="object 9"/>
          <p:cNvSpPr/>
          <p:nvPr/>
        </p:nvSpPr>
        <p:spPr>
          <a:xfrm>
            <a:off x="2585085" y="4175633"/>
            <a:ext cx="155066" cy="129286"/>
          </a:xfrm>
          <a:prstGeom prst="rect">
            <a:avLst/>
          </a:prstGeom>
          <a:blipFill>
            <a:blip r:embed="rId3"/>
            <a:stretch>
              <a:fillRect/>
            </a:stretch>
          </a:blipFill>
        </p:spPr>
        <p:txBody>
          <a:bodyPr wrap="square" lIns="0" tIns="0" rIns="0" bIns="0" rtlCol="0"/>
          <a:lstStyle/>
          <a:p/>
        </p:txBody>
      </p:sp>
      <p:sp>
        <p:nvSpPr>
          <p:cNvPr id="10" name="object 10"/>
          <p:cNvSpPr/>
          <p:nvPr/>
        </p:nvSpPr>
        <p:spPr>
          <a:xfrm>
            <a:off x="2860548" y="4088891"/>
            <a:ext cx="521334" cy="312420"/>
          </a:xfrm>
          <a:custGeom>
            <a:rect l="l" t="t" r="r" b="b"/>
            <a:pathLst>
              <a:path w="521334" h="312420">
                <a:moveTo>
                  <a:pt x="489965" y="0"/>
                </a:moveTo>
                <a:lnTo>
                  <a:pt x="31241" y="0"/>
                </a:lnTo>
                <a:lnTo>
                  <a:pt x="19073" y="2452"/>
                </a:lnTo>
                <a:lnTo>
                  <a:pt x="9143" y="9143"/>
                </a:lnTo>
                <a:lnTo>
                  <a:pt x="2452" y="19073"/>
                </a:lnTo>
                <a:lnTo>
                  <a:pt x="0" y="31241"/>
                </a:lnTo>
                <a:lnTo>
                  <a:pt x="0" y="281177"/>
                </a:lnTo>
                <a:lnTo>
                  <a:pt x="2452" y="293346"/>
                </a:lnTo>
                <a:lnTo>
                  <a:pt x="9143" y="303275"/>
                </a:lnTo>
                <a:lnTo>
                  <a:pt x="19073" y="309967"/>
                </a:lnTo>
                <a:lnTo>
                  <a:pt x="31241" y="312419"/>
                </a:lnTo>
                <a:lnTo>
                  <a:pt x="489965" y="312419"/>
                </a:lnTo>
                <a:lnTo>
                  <a:pt x="502134" y="309967"/>
                </a:lnTo>
                <a:lnTo>
                  <a:pt x="512063" y="303275"/>
                </a:lnTo>
                <a:lnTo>
                  <a:pt x="518755" y="293346"/>
                </a:lnTo>
                <a:lnTo>
                  <a:pt x="521207" y="281177"/>
                </a:lnTo>
                <a:lnTo>
                  <a:pt x="521207" y="31241"/>
                </a:lnTo>
                <a:lnTo>
                  <a:pt x="518755" y="19073"/>
                </a:lnTo>
                <a:lnTo>
                  <a:pt x="512063" y="9143"/>
                </a:lnTo>
                <a:lnTo>
                  <a:pt x="502134" y="2452"/>
                </a:lnTo>
                <a:lnTo>
                  <a:pt x="489965" y="0"/>
                </a:lnTo>
                <a:close/>
              </a:path>
            </a:pathLst>
          </a:custGeom>
          <a:solidFill>
            <a:srgbClr val="1D9ED2"/>
          </a:solidFill>
        </p:spPr>
        <p:txBody>
          <a:bodyPr wrap="square" lIns="0" tIns="0" rIns="0" bIns="0" rtlCol="0"/>
          <a:lstStyle/>
          <a:p/>
        </p:txBody>
      </p:sp>
      <p:sp>
        <p:nvSpPr>
          <p:cNvPr id="11" name="object 11"/>
          <p:cNvSpPr txBox="1"/>
          <p:nvPr/>
        </p:nvSpPr>
        <p:spPr>
          <a:xfrm>
            <a:off x="2821177" y="4181602"/>
            <a:ext cx="744220" cy="116839"/>
          </a:xfrm>
          <a:prstGeom prst="rect">
            <a:avLst/>
          </a:prstGeom>
        </p:spPr>
        <p:txBody>
          <a:bodyPr vert="horz" wrap="square" lIns="0" tIns="12700" rIns="0" bIns="0" rtlCol="0">
            <a:spAutoFit/>
          </a:bodyPr>
          <a:lstStyle/>
          <a:p>
            <a:pPr marL="71120">
              <a:lnSpc>
                <a:spcPct val="100000"/>
              </a:lnSpc>
              <a:spcBef>
                <a:spcPts val="100"/>
              </a:spcBef>
            </a:pPr>
            <a:r>
              <a:rPr sz="600">
                <a:solidFill>
                  <a:srgbClr val="FFFFFF"/>
                </a:solidFill>
                <a:latin typeface="微软雅黑"/>
                <a:cs typeface="微软雅黑"/>
              </a:rPr>
              <a:t>数据登记确权</a:t>
            </a:r>
            <a:endParaRPr sz="600">
              <a:latin typeface="微软雅黑"/>
              <a:cs typeface="微软雅黑"/>
            </a:endParaRPr>
          </a:p>
        </p:txBody>
      </p:sp>
      <p:sp>
        <p:nvSpPr>
          <p:cNvPr id="12" name="object 12"/>
          <p:cNvSpPr/>
          <p:nvPr/>
        </p:nvSpPr>
        <p:spPr>
          <a:xfrm>
            <a:off x="3450844" y="4171441"/>
            <a:ext cx="117601" cy="129285"/>
          </a:xfrm>
          <a:prstGeom prst="rect">
            <a:avLst/>
          </a:prstGeom>
          <a:blipFill>
            <a:blip r:embed="rId4"/>
            <a:stretch>
              <a:fillRect/>
            </a:stretch>
          </a:blipFill>
        </p:spPr>
        <p:txBody>
          <a:bodyPr wrap="square" lIns="0" tIns="0" rIns="0" bIns="0" rtlCol="0"/>
          <a:lstStyle/>
          <a:p/>
        </p:txBody>
      </p:sp>
      <p:sp>
        <p:nvSpPr>
          <p:cNvPr id="13" name="object 13"/>
          <p:cNvSpPr/>
          <p:nvPr/>
        </p:nvSpPr>
        <p:spPr>
          <a:xfrm>
            <a:off x="3602735" y="4078223"/>
            <a:ext cx="521334" cy="314325"/>
          </a:xfrm>
          <a:custGeom>
            <a:rect l="l" t="t" r="r" b="b"/>
            <a:pathLst>
              <a:path w="521334" h="314325">
                <a:moveTo>
                  <a:pt x="489838" y="0"/>
                </a:moveTo>
                <a:lnTo>
                  <a:pt x="31368" y="0"/>
                </a:lnTo>
                <a:lnTo>
                  <a:pt x="19180" y="2472"/>
                </a:lnTo>
                <a:lnTo>
                  <a:pt x="9207" y="9207"/>
                </a:lnTo>
                <a:lnTo>
                  <a:pt x="2472" y="19180"/>
                </a:lnTo>
                <a:lnTo>
                  <a:pt x="0" y="31368"/>
                </a:lnTo>
                <a:lnTo>
                  <a:pt x="0" y="282575"/>
                </a:lnTo>
                <a:lnTo>
                  <a:pt x="2472" y="294763"/>
                </a:lnTo>
                <a:lnTo>
                  <a:pt x="9207" y="304736"/>
                </a:lnTo>
                <a:lnTo>
                  <a:pt x="19180" y="311471"/>
                </a:lnTo>
                <a:lnTo>
                  <a:pt x="31368" y="313944"/>
                </a:lnTo>
                <a:lnTo>
                  <a:pt x="489838" y="313944"/>
                </a:lnTo>
                <a:lnTo>
                  <a:pt x="502027" y="311471"/>
                </a:lnTo>
                <a:lnTo>
                  <a:pt x="512000" y="304736"/>
                </a:lnTo>
                <a:lnTo>
                  <a:pt x="518735" y="294763"/>
                </a:lnTo>
                <a:lnTo>
                  <a:pt x="521208" y="282575"/>
                </a:lnTo>
                <a:lnTo>
                  <a:pt x="521208" y="31368"/>
                </a:lnTo>
                <a:lnTo>
                  <a:pt x="518735" y="19180"/>
                </a:lnTo>
                <a:lnTo>
                  <a:pt x="512000" y="9207"/>
                </a:lnTo>
                <a:lnTo>
                  <a:pt x="502027" y="2472"/>
                </a:lnTo>
                <a:lnTo>
                  <a:pt x="489838" y="0"/>
                </a:lnTo>
                <a:close/>
              </a:path>
            </a:pathLst>
          </a:custGeom>
          <a:solidFill>
            <a:srgbClr val="1D9ED2"/>
          </a:solidFill>
        </p:spPr>
        <p:txBody>
          <a:bodyPr wrap="square" lIns="0" tIns="0" rIns="0" bIns="0" rtlCol="0"/>
          <a:lstStyle/>
          <a:p/>
        </p:txBody>
      </p:sp>
      <p:sp>
        <p:nvSpPr>
          <p:cNvPr id="14" name="object 14"/>
          <p:cNvSpPr txBox="1"/>
          <p:nvPr/>
        </p:nvSpPr>
        <p:spPr>
          <a:xfrm>
            <a:off x="3698240" y="4172457"/>
            <a:ext cx="330200" cy="116839"/>
          </a:xfrm>
          <a:prstGeom prst="rect">
            <a:avLst/>
          </a:prstGeom>
        </p:spPr>
        <p:txBody>
          <a:bodyPr vert="horz" wrap="square" lIns="0" tIns="12700" rIns="0" bIns="0" rtlCol="0">
            <a:spAutoFit/>
          </a:bodyPr>
          <a:lstStyle/>
          <a:p>
            <a:pPr marL="12700">
              <a:lnSpc>
                <a:spcPct val="100000"/>
              </a:lnSpc>
              <a:spcBef>
                <a:spcPts val="100"/>
              </a:spcBef>
            </a:pPr>
            <a:r>
              <a:rPr sz="600">
                <a:solidFill>
                  <a:srgbClr val="FFFFFF"/>
                </a:solidFill>
                <a:latin typeface="微软雅黑"/>
                <a:cs typeface="微软雅黑"/>
              </a:rPr>
              <a:t>数据产品</a:t>
            </a:r>
            <a:endParaRPr sz="600">
              <a:latin typeface="微软雅黑"/>
              <a:cs typeface="微软雅黑"/>
            </a:endParaRPr>
          </a:p>
        </p:txBody>
      </p:sp>
      <p:sp>
        <p:nvSpPr>
          <p:cNvPr id="15" name="object 15"/>
          <p:cNvSpPr/>
          <p:nvPr/>
        </p:nvSpPr>
        <p:spPr>
          <a:xfrm>
            <a:off x="4152010" y="4170045"/>
            <a:ext cx="60325" cy="129539"/>
          </a:xfrm>
          <a:custGeom>
            <a:rect l="l" t="t" r="r" b="b"/>
            <a:pathLst>
              <a:path w="60325" h="129538">
                <a:moveTo>
                  <a:pt x="29972" y="0"/>
                </a:moveTo>
                <a:lnTo>
                  <a:pt x="30099" y="25907"/>
                </a:lnTo>
                <a:lnTo>
                  <a:pt x="0" y="25907"/>
                </a:lnTo>
                <a:lnTo>
                  <a:pt x="253" y="103504"/>
                </a:lnTo>
                <a:lnTo>
                  <a:pt x="30225" y="103504"/>
                </a:lnTo>
                <a:lnTo>
                  <a:pt x="30225" y="129285"/>
                </a:lnTo>
                <a:lnTo>
                  <a:pt x="60071" y="64642"/>
                </a:lnTo>
                <a:lnTo>
                  <a:pt x="29972" y="0"/>
                </a:lnTo>
                <a:close/>
              </a:path>
            </a:pathLst>
          </a:custGeom>
          <a:solidFill>
            <a:srgbClr val="ABCCE4"/>
          </a:solidFill>
        </p:spPr>
        <p:txBody>
          <a:bodyPr wrap="square" lIns="0" tIns="0" rIns="0" bIns="0" rtlCol="0"/>
          <a:lstStyle/>
          <a:p/>
        </p:txBody>
      </p:sp>
      <p:sp>
        <p:nvSpPr>
          <p:cNvPr id="16" name="object 16"/>
          <p:cNvSpPr/>
          <p:nvPr/>
        </p:nvSpPr>
        <p:spPr>
          <a:xfrm>
            <a:off x="4236720" y="4078223"/>
            <a:ext cx="521334" cy="312420"/>
          </a:xfrm>
          <a:custGeom>
            <a:rect l="l" t="t" r="r" b="b"/>
            <a:pathLst>
              <a:path w="521334" h="312420">
                <a:moveTo>
                  <a:pt x="489965" y="0"/>
                </a:moveTo>
                <a:lnTo>
                  <a:pt x="31241" y="0"/>
                </a:lnTo>
                <a:lnTo>
                  <a:pt x="19073" y="2452"/>
                </a:lnTo>
                <a:lnTo>
                  <a:pt x="9144" y="9143"/>
                </a:lnTo>
                <a:lnTo>
                  <a:pt x="2452" y="19073"/>
                </a:lnTo>
                <a:lnTo>
                  <a:pt x="0" y="31242"/>
                </a:lnTo>
                <a:lnTo>
                  <a:pt x="0" y="281177"/>
                </a:lnTo>
                <a:lnTo>
                  <a:pt x="2452" y="293346"/>
                </a:lnTo>
                <a:lnTo>
                  <a:pt x="9143" y="303275"/>
                </a:lnTo>
                <a:lnTo>
                  <a:pt x="19073" y="309967"/>
                </a:lnTo>
                <a:lnTo>
                  <a:pt x="31241" y="312419"/>
                </a:lnTo>
                <a:lnTo>
                  <a:pt x="489965" y="312419"/>
                </a:lnTo>
                <a:lnTo>
                  <a:pt x="502134" y="309967"/>
                </a:lnTo>
                <a:lnTo>
                  <a:pt x="512063" y="303275"/>
                </a:lnTo>
                <a:lnTo>
                  <a:pt x="518755" y="293346"/>
                </a:lnTo>
                <a:lnTo>
                  <a:pt x="521207" y="281177"/>
                </a:lnTo>
                <a:lnTo>
                  <a:pt x="521207" y="31242"/>
                </a:lnTo>
                <a:lnTo>
                  <a:pt x="518755" y="19073"/>
                </a:lnTo>
                <a:lnTo>
                  <a:pt x="512063" y="9143"/>
                </a:lnTo>
                <a:lnTo>
                  <a:pt x="502134" y="2452"/>
                </a:lnTo>
                <a:lnTo>
                  <a:pt x="489965" y="0"/>
                </a:lnTo>
                <a:close/>
              </a:path>
            </a:pathLst>
          </a:custGeom>
          <a:solidFill>
            <a:srgbClr val="1D9ED2"/>
          </a:solidFill>
        </p:spPr>
        <p:txBody>
          <a:bodyPr wrap="square" lIns="0" tIns="0" rIns="0" bIns="0" rtlCol="0"/>
          <a:lstStyle/>
          <a:p/>
        </p:txBody>
      </p:sp>
      <p:sp>
        <p:nvSpPr>
          <p:cNvPr id="17" name="object 17"/>
          <p:cNvSpPr txBox="1"/>
          <p:nvPr/>
        </p:nvSpPr>
        <p:spPr>
          <a:xfrm>
            <a:off x="4333113" y="4170933"/>
            <a:ext cx="330200" cy="116839"/>
          </a:xfrm>
          <a:prstGeom prst="rect">
            <a:avLst/>
          </a:prstGeom>
        </p:spPr>
        <p:txBody>
          <a:bodyPr vert="horz" wrap="square" lIns="0" tIns="12700" rIns="0" bIns="0" rtlCol="0">
            <a:spAutoFit/>
          </a:bodyPr>
          <a:lstStyle/>
          <a:p>
            <a:pPr marL="12700">
              <a:lnSpc>
                <a:spcPct val="100000"/>
              </a:lnSpc>
              <a:spcBef>
                <a:spcPts val="100"/>
              </a:spcBef>
            </a:pPr>
            <a:r>
              <a:rPr sz="600">
                <a:solidFill>
                  <a:srgbClr val="FFFFFF"/>
                </a:solidFill>
                <a:latin typeface="微软雅黑"/>
                <a:cs typeface="微软雅黑"/>
              </a:rPr>
              <a:t>挂牌上市</a:t>
            </a:r>
            <a:endParaRPr sz="600">
              <a:latin typeface="微软雅黑"/>
              <a:cs typeface="微软雅黑"/>
            </a:endParaRPr>
          </a:p>
        </p:txBody>
      </p:sp>
      <p:sp>
        <p:nvSpPr>
          <p:cNvPr id="18" name="object 18"/>
          <p:cNvSpPr/>
          <p:nvPr/>
        </p:nvSpPr>
        <p:spPr>
          <a:xfrm>
            <a:off x="4811267" y="4169664"/>
            <a:ext cx="109728" cy="129540"/>
          </a:xfrm>
          <a:prstGeom prst="rect">
            <a:avLst/>
          </a:prstGeom>
          <a:blipFill>
            <a:blip r:embed="rId2"/>
            <a:stretch>
              <a:fillRect/>
            </a:stretch>
          </a:blipFill>
        </p:spPr>
        <p:txBody>
          <a:bodyPr wrap="square" lIns="0" tIns="0" rIns="0" bIns="0" rtlCol="0"/>
          <a:lstStyle/>
          <a:p/>
        </p:txBody>
      </p:sp>
      <p:sp>
        <p:nvSpPr>
          <p:cNvPr id="19" name="object 19"/>
          <p:cNvSpPr/>
          <p:nvPr/>
        </p:nvSpPr>
        <p:spPr>
          <a:xfrm>
            <a:off x="4966715" y="4078223"/>
            <a:ext cx="521334" cy="312420"/>
          </a:xfrm>
          <a:custGeom>
            <a:rect l="l" t="t" r="r" b="b"/>
            <a:pathLst>
              <a:path w="521334" h="312420">
                <a:moveTo>
                  <a:pt x="489966" y="0"/>
                </a:moveTo>
                <a:lnTo>
                  <a:pt x="31242" y="0"/>
                </a:lnTo>
                <a:lnTo>
                  <a:pt x="19073" y="2452"/>
                </a:lnTo>
                <a:lnTo>
                  <a:pt x="9144" y="9143"/>
                </a:lnTo>
                <a:lnTo>
                  <a:pt x="2452" y="19073"/>
                </a:lnTo>
                <a:lnTo>
                  <a:pt x="0" y="31242"/>
                </a:lnTo>
                <a:lnTo>
                  <a:pt x="0" y="281177"/>
                </a:lnTo>
                <a:lnTo>
                  <a:pt x="2452" y="293346"/>
                </a:lnTo>
                <a:lnTo>
                  <a:pt x="9144" y="303275"/>
                </a:lnTo>
                <a:lnTo>
                  <a:pt x="19073" y="309967"/>
                </a:lnTo>
                <a:lnTo>
                  <a:pt x="31242" y="312419"/>
                </a:lnTo>
                <a:lnTo>
                  <a:pt x="489966" y="312419"/>
                </a:lnTo>
                <a:lnTo>
                  <a:pt x="502134" y="309967"/>
                </a:lnTo>
                <a:lnTo>
                  <a:pt x="512063" y="303275"/>
                </a:lnTo>
                <a:lnTo>
                  <a:pt x="518755" y="293346"/>
                </a:lnTo>
                <a:lnTo>
                  <a:pt x="521208" y="281177"/>
                </a:lnTo>
                <a:lnTo>
                  <a:pt x="521208" y="31242"/>
                </a:lnTo>
                <a:lnTo>
                  <a:pt x="518755" y="19073"/>
                </a:lnTo>
                <a:lnTo>
                  <a:pt x="512064" y="9143"/>
                </a:lnTo>
                <a:lnTo>
                  <a:pt x="502134" y="2452"/>
                </a:lnTo>
                <a:lnTo>
                  <a:pt x="489966" y="0"/>
                </a:lnTo>
                <a:close/>
              </a:path>
            </a:pathLst>
          </a:custGeom>
          <a:solidFill>
            <a:srgbClr val="1D9ED2"/>
          </a:solidFill>
        </p:spPr>
        <p:txBody>
          <a:bodyPr wrap="square" lIns="0" tIns="0" rIns="0" bIns="0" rtlCol="0"/>
          <a:lstStyle/>
          <a:p/>
        </p:txBody>
      </p:sp>
      <p:sp>
        <p:nvSpPr>
          <p:cNvPr id="20" name="object 20"/>
          <p:cNvSpPr txBox="1"/>
          <p:nvPr/>
        </p:nvSpPr>
        <p:spPr>
          <a:xfrm>
            <a:off x="5063490" y="4170933"/>
            <a:ext cx="330200" cy="116839"/>
          </a:xfrm>
          <a:prstGeom prst="rect">
            <a:avLst/>
          </a:prstGeom>
        </p:spPr>
        <p:txBody>
          <a:bodyPr vert="horz" wrap="square" lIns="0" tIns="12700" rIns="0" bIns="0" rtlCol="0">
            <a:spAutoFit/>
          </a:bodyPr>
          <a:lstStyle/>
          <a:p>
            <a:pPr marL="12700">
              <a:lnSpc>
                <a:spcPct val="100000"/>
              </a:lnSpc>
              <a:spcBef>
                <a:spcPts val="100"/>
              </a:spcBef>
            </a:pPr>
            <a:r>
              <a:rPr sz="600">
                <a:solidFill>
                  <a:srgbClr val="FFFFFF"/>
                </a:solidFill>
                <a:latin typeface="微软雅黑"/>
                <a:cs typeface="微软雅黑"/>
              </a:rPr>
              <a:t>撮合交易</a:t>
            </a:r>
            <a:endParaRPr sz="600">
              <a:latin typeface="微软雅黑"/>
              <a:cs typeface="微软雅黑"/>
            </a:endParaRPr>
          </a:p>
        </p:txBody>
      </p:sp>
      <p:sp>
        <p:nvSpPr>
          <p:cNvPr id="21" name="object 21"/>
          <p:cNvSpPr/>
          <p:nvPr/>
        </p:nvSpPr>
        <p:spPr>
          <a:xfrm>
            <a:off x="5564251" y="4170426"/>
            <a:ext cx="160527" cy="129412"/>
          </a:xfrm>
          <a:prstGeom prst="rect">
            <a:avLst/>
          </a:prstGeom>
          <a:blipFill>
            <a:blip r:embed="rId5"/>
            <a:stretch>
              <a:fillRect/>
            </a:stretch>
          </a:blipFill>
        </p:spPr>
        <p:txBody>
          <a:bodyPr wrap="square" lIns="0" tIns="0" rIns="0" bIns="0" rtlCol="0"/>
          <a:lstStyle/>
          <a:p/>
        </p:txBody>
      </p:sp>
      <p:sp>
        <p:nvSpPr>
          <p:cNvPr id="22" name="object 22"/>
          <p:cNvSpPr/>
          <p:nvPr/>
        </p:nvSpPr>
        <p:spPr>
          <a:xfrm>
            <a:off x="5791200" y="4079747"/>
            <a:ext cx="521334" cy="312420"/>
          </a:xfrm>
          <a:custGeom>
            <a:rect l="l" t="t" r="r" b="b"/>
            <a:pathLst>
              <a:path w="521334" h="312420">
                <a:moveTo>
                  <a:pt x="489965" y="0"/>
                </a:moveTo>
                <a:lnTo>
                  <a:pt x="31241" y="0"/>
                </a:lnTo>
                <a:lnTo>
                  <a:pt x="19073" y="2452"/>
                </a:lnTo>
                <a:lnTo>
                  <a:pt x="9144" y="9143"/>
                </a:lnTo>
                <a:lnTo>
                  <a:pt x="2452" y="19073"/>
                </a:lnTo>
                <a:lnTo>
                  <a:pt x="0" y="31241"/>
                </a:lnTo>
                <a:lnTo>
                  <a:pt x="0" y="281177"/>
                </a:lnTo>
                <a:lnTo>
                  <a:pt x="2452" y="293346"/>
                </a:lnTo>
                <a:lnTo>
                  <a:pt x="9143" y="303275"/>
                </a:lnTo>
                <a:lnTo>
                  <a:pt x="19073" y="309967"/>
                </a:lnTo>
                <a:lnTo>
                  <a:pt x="31241" y="312419"/>
                </a:lnTo>
                <a:lnTo>
                  <a:pt x="489965" y="312419"/>
                </a:lnTo>
                <a:lnTo>
                  <a:pt x="502134" y="309967"/>
                </a:lnTo>
                <a:lnTo>
                  <a:pt x="512063" y="303275"/>
                </a:lnTo>
                <a:lnTo>
                  <a:pt x="518755" y="293346"/>
                </a:lnTo>
                <a:lnTo>
                  <a:pt x="521208" y="281177"/>
                </a:lnTo>
                <a:lnTo>
                  <a:pt x="521208" y="31241"/>
                </a:lnTo>
                <a:lnTo>
                  <a:pt x="518755" y="19073"/>
                </a:lnTo>
                <a:lnTo>
                  <a:pt x="512063" y="9143"/>
                </a:lnTo>
                <a:lnTo>
                  <a:pt x="502134" y="2452"/>
                </a:lnTo>
                <a:lnTo>
                  <a:pt x="489965" y="0"/>
                </a:lnTo>
                <a:close/>
              </a:path>
            </a:pathLst>
          </a:custGeom>
          <a:solidFill>
            <a:srgbClr val="1D9ED2"/>
          </a:solidFill>
        </p:spPr>
        <p:txBody>
          <a:bodyPr wrap="square" lIns="0" tIns="0" rIns="0" bIns="0" rtlCol="0"/>
          <a:lstStyle/>
          <a:p/>
        </p:txBody>
      </p:sp>
      <p:sp>
        <p:nvSpPr>
          <p:cNvPr id="23" name="object 23"/>
          <p:cNvSpPr txBox="1"/>
          <p:nvPr/>
        </p:nvSpPr>
        <p:spPr>
          <a:xfrm>
            <a:off x="5900292" y="4173092"/>
            <a:ext cx="317500" cy="116839"/>
          </a:xfrm>
          <a:prstGeom prst="rect">
            <a:avLst/>
          </a:prstGeom>
        </p:spPr>
        <p:txBody>
          <a:bodyPr vert="horz" wrap="square" lIns="0" tIns="12700" rIns="0" bIns="0" rtlCol="0">
            <a:spAutoFit/>
          </a:bodyPr>
          <a:lstStyle/>
          <a:p>
            <a:pPr>
              <a:lnSpc>
                <a:spcPct val="100000"/>
              </a:lnSpc>
              <a:spcBef>
                <a:spcPts val="100"/>
              </a:spcBef>
            </a:pPr>
            <a:r>
              <a:rPr sz="600">
                <a:solidFill>
                  <a:srgbClr val="FFFFFF"/>
                </a:solidFill>
                <a:latin typeface="微软雅黑"/>
                <a:cs typeface="微软雅黑"/>
              </a:rPr>
              <a:t>合约交付</a:t>
            </a:r>
            <a:endParaRPr sz="600">
              <a:latin typeface="微软雅黑"/>
              <a:cs typeface="微软雅黑"/>
            </a:endParaRPr>
          </a:p>
        </p:txBody>
      </p:sp>
      <p:sp>
        <p:nvSpPr>
          <p:cNvPr id="24" name="object 24"/>
          <p:cNvSpPr/>
          <p:nvPr/>
        </p:nvSpPr>
        <p:spPr>
          <a:xfrm>
            <a:off x="6341871" y="4170171"/>
            <a:ext cx="62230" cy="129539"/>
          </a:xfrm>
          <a:custGeom>
            <a:rect l="l" t="t" r="r" b="b"/>
            <a:pathLst>
              <a:path w="62229" h="129538">
                <a:moveTo>
                  <a:pt x="43424" y="103504"/>
                </a:moveTo>
                <a:lnTo>
                  <a:pt x="31114" y="103504"/>
                </a:lnTo>
                <a:lnTo>
                  <a:pt x="31241" y="129285"/>
                </a:lnTo>
                <a:lnTo>
                  <a:pt x="43424" y="103504"/>
                </a:lnTo>
                <a:close/>
              </a:path>
              <a:path w="62229" h="129538">
                <a:moveTo>
                  <a:pt x="30733" y="0"/>
                </a:moveTo>
                <a:lnTo>
                  <a:pt x="30861" y="25907"/>
                </a:lnTo>
                <a:lnTo>
                  <a:pt x="0" y="26034"/>
                </a:lnTo>
                <a:lnTo>
                  <a:pt x="253" y="103631"/>
                </a:lnTo>
                <a:lnTo>
                  <a:pt x="43424" y="103504"/>
                </a:lnTo>
                <a:lnTo>
                  <a:pt x="61849" y="64515"/>
                </a:lnTo>
                <a:lnTo>
                  <a:pt x="30733" y="0"/>
                </a:lnTo>
                <a:close/>
              </a:path>
            </a:pathLst>
          </a:custGeom>
          <a:solidFill>
            <a:srgbClr val="ABCCE4"/>
          </a:solidFill>
        </p:spPr>
        <p:txBody>
          <a:bodyPr wrap="square" lIns="0" tIns="0" rIns="0" bIns="0" rtlCol="0"/>
          <a:lstStyle/>
          <a:p/>
        </p:txBody>
      </p:sp>
      <p:sp>
        <p:nvSpPr>
          <p:cNvPr id="25" name="object 25"/>
          <p:cNvSpPr/>
          <p:nvPr/>
        </p:nvSpPr>
        <p:spPr>
          <a:xfrm>
            <a:off x="6429755" y="4076700"/>
            <a:ext cx="521334" cy="314325"/>
          </a:xfrm>
          <a:custGeom>
            <a:rect l="l" t="t" r="r" b="b"/>
            <a:pathLst>
              <a:path w="521334" h="314325">
                <a:moveTo>
                  <a:pt x="489839" y="0"/>
                </a:moveTo>
                <a:lnTo>
                  <a:pt x="31369" y="0"/>
                </a:lnTo>
                <a:lnTo>
                  <a:pt x="19180" y="2472"/>
                </a:lnTo>
                <a:lnTo>
                  <a:pt x="9207" y="9207"/>
                </a:lnTo>
                <a:lnTo>
                  <a:pt x="2472" y="19180"/>
                </a:lnTo>
                <a:lnTo>
                  <a:pt x="0" y="31368"/>
                </a:lnTo>
                <a:lnTo>
                  <a:pt x="0" y="282575"/>
                </a:lnTo>
                <a:lnTo>
                  <a:pt x="2472" y="294763"/>
                </a:lnTo>
                <a:lnTo>
                  <a:pt x="9207" y="304736"/>
                </a:lnTo>
                <a:lnTo>
                  <a:pt x="19180" y="311471"/>
                </a:lnTo>
                <a:lnTo>
                  <a:pt x="31369" y="313944"/>
                </a:lnTo>
                <a:lnTo>
                  <a:pt x="489839" y="313944"/>
                </a:lnTo>
                <a:lnTo>
                  <a:pt x="502027" y="311471"/>
                </a:lnTo>
                <a:lnTo>
                  <a:pt x="512000" y="304736"/>
                </a:lnTo>
                <a:lnTo>
                  <a:pt x="518735" y="294763"/>
                </a:lnTo>
                <a:lnTo>
                  <a:pt x="521208" y="282575"/>
                </a:lnTo>
                <a:lnTo>
                  <a:pt x="521208" y="31368"/>
                </a:lnTo>
                <a:lnTo>
                  <a:pt x="518735" y="19180"/>
                </a:lnTo>
                <a:lnTo>
                  <a:pt x="512000" y="9207"/>
                </a:lnTo>
                <a:lnTo>
                  <a:pt x="502027" y="2472"/>
                </a:lnTo>
                <a:lnTo>
                  <a:pt x="489839" y="0"/>
                </a:lnTo>
                <a:close/>
              </a:path>
            </a:pathLst>
          </a:custGeom>
          <a:solidFill>
            <a:srgbClr val="1D9ED2"/>
          </a:solidFill>
        </p:spPr>
        <p:txBody>
          <a:bodyPr wrap="square" lIns="0" tIns="0" rIns="0" bIns="0" rtlCol="0"/>
          <a:lstStyle/>
          <a:p/>
        </p:txBody>
      </p:sp>
      <p:sp>
        <p:nvSpPr>
          <p:cNvPr id="26" name="object 26"/>
          <p:cNvSpPr txBox="1"/>
          <p:nvPr/>
        </p:nvSpPr>
        <p:spPr>
          <a:xfrm>
            <a:off x="6500495" y="4170679"/>
            <a:ext cx="393700" cy="116839"/>
          </a:xfrm>
          <a:prstGeom prst="rect">
            <a:avLst/>
          </a:prstGeom>
        </p:spPr>
        <p:txBody>
          <a:bodyPr vert="horz" wrap="square" lIns="0" tIns="12700" rIns="0" bIns="0" rtlCol="0">
            <a:spAutoFit/>
          </a:bodyPr>
          <a:lstStyle/>
          <a:p>
            <a:pPr>
              <a:lnSpc>
                <a:spcPct val="100000"/>
              </a:lnSpc>
              <a:spcBef>
                <a:spcPts val="100"/>
              </a:spcBef>
            </a:pPr>
            <a:r>
              <a:rPr sz="600">
                <a:solidFill>
                  <a:srgbClr val="FFFFFF"/>
                </a:solidFill>
                <a:latin typeface="微软雅黑"/>
                <a:cs typeface="微软雅黑"/>
              </a:rPr>
              <a:t>交易清结算</a:t>
            </a:r>
            <a:endParaRPr sz="600">
              <a:latin typeface="微软雅黑"/>
              <a:cs typeface="微软雅黑"/>
            </a:endParaRPr>
          </a:p>
        </p:txBody>
      </p:sp>
      <p:sp>
        <p:nvSpPr>
          <p:cNvPr id="27" name="object 27"/>
          <p:cNvSpPr/>
          <p:nvPr/>
        </p:nvSpPr>
        <p:spPr>
          <a:xfrm>
            <a:off x="1383791" y="4899659"/>
            <a:ext cx="459105" cy="466725"/>
          </a:xfrm>
          <a:custGeom>
            <a:rect l="l" t="t" r="r" b="b"/>
            <a:pathLst>
              <a:path w="459105" h="466725">
                <a:moveTo>
                  <a:pt x="0" y="466343"/>
                </a:moveTo>
                <a:lnTo>
                  <a:pt x="458723" y="466343"/>
                </a:lnTo>
                <a:lnTo>
                  <a:pt x="458723" y="0"/>
                </a:lnTo>
                <a:lnTo>
                  <a:pt x="0" y="0"/>
                </a:lnTo>
                <a:lnTo>
                  <a:pt x="0" y="466343"/>
                </a:lnTo>
                <a:close/>
              </a:path>
            </a:pathLst>
          </a:custGeom>
          <a:solidFill>
            <a:srgbClr val="1D9ED2"/>
          </a:solidFill>
        </p:spPr>
        <p:txBody>
          <a:bodyPr wrap="square" lIns="0" tIns="0" rIns="0" bIns="0" rtlCol="0"/>
          <a:lstStyle/>
          <a:p/>
        </p:txBody>
      </p:sp>
      <p:sp>
        <p:nvSpPr>
          <p:cNvPr id="28" name="object 28"/>
          <p:cNvSpPr txBox="1"/>
          <p:nvPr/>
        </p:nvSpPr>
        <p:spPr>
          <a:xfrm>
            <a:off x="1383791" y="4899659"/>
            <a:ext cx="459105" cy="466725"/>
          </a:xfrm>
          <a:prstGeom prst="rect">
            <a:avLst/>
          </a:prstGeom>
        </p:spPr>
        <p:txBody>
          <a:bodyPr vert="horz" wrap="square" lIns="0" tIns="107950" rIns="0" bIns="0" rtlCol="0">
            <a:spAutoFit/>
          </a:bodyPr>
          <a:lstStyle/>
          <a:p>
            <a:pPr algn="ctr">
              <a:lnSpc>
                <a:spcPts val="915"/>
              </a:lnSpc>
              <a:spcBef>
                <a:spcPts val="850"/>
              </a:spcBef>
            </a:pPr>
            <a:r>
              <a:rPr sz="800">
                <a:solidFill>
                  <a:srgbClr val="FFFFFF"/>
                </a:solidFill>
                <a:latin typeface="微软雅黑"/>
                <a:cs typeface="微软雅黑"/>
              </a:rPr>
              <a:t>数据分析</a:t>
            </a:r>
            <a:endParaRPr sz="800">
              <a:latin typeface="微软雅黑"/>
              <a:cs typeface="微软雅黑"/>
            </a:endParaRPr>
          </a:p>
          <a:p>
            <a:pPr algn="ctr">
              <a:lnSpc>
                <a:spcPts val="915"/>
              </a:lnSpc>
            </a:pPr>
            <a:r>
              <a:rPr sz="800">
                <a:solidFill>
                  <a:srgbClr val="FFFFFF"/>
                </a:solidFill>
                <a:latin typeface="微软雅黑"/>
                <a:cs typeface="微软雅黑"/>
              </a:rPr>
              <a:t>技术</a:t>
            </a:r>
            <a:endParaRPr sz="800">
              <a:latin typeface="微软雅黑"/>
              <a:cs typeface="微软雅黑"/>
            </a:endParaRPr>
          </a:p>
        </p:txBody>
      </p:sp>
      <p:sp>
        <p:nvSpPr>
          <p:cNvPr id="29" name="object 29"/>
          <p:cNvSpPr/>
          <p:nvPr/>
        </p:nvSpPr>
        <p:spPr>
          <a:xfrm>
            <a:off x="2159507" y="4899659"/>
            <a:ext cx="390525" cy="466725"/>
          </a:xfrm>
          <a:custGeom>
            <a:rect l="l" t="t" r="r" b="b"/>
            <a:pathLst>
              <a:path w="390525" h="466725">
                <a:moveTo>
                  <a:pt x="0" y="466343"/>
                </a:moveTo>
                <a:lnTo>
                  <a:pt x="390144" y="466343"/>
                </a:lnTo>
                <a:lnTo>
                  <a:pt x="390144" y="0"/>
                </a:lnTo>
                <a:lnTo>
                  <a:pt x="0" y="0"/>
                </a:lnTo>
                <a:lnTo>
                  <a:pt x="0" y="466343"/>
                </a:lnTo>
                <a:close/>
              </a:path>
            </a:pathLst>
          </a:custGeom>
          <a:solidFill>
            <a:srgbClr val="1D9ED2"/>
          </a:solidFill>
        </p:spPr>
        <p:txBody>
          <a:bodyPr wrap="square" lIns="0" tIns="0" rIns="0" bIns="0" rtlCol="0"/>
          <a:lstStyle/>
          <a:p/>
        </p:txBody>
      </p:sp>
      <p:sp>
        <p:nvSpPr>
          <p:cNvPr id="30" name="object 30"/>
          <p:cNvSpPr txBox="1"/>
          <p:nvPr/>
        </p:nvSpPr>
        <p:spPr>
          <a:xfrm>
            <a:off x="2159507" y="4899659"/>
            <a:ext cx="390525" cy="466725"/>
          </a:xfrm>
          <a:prstGeom prst="rect">
            <a:avLst/>
          </a:prstGeom>
        </p:spPr>
        <p:txBody>
          <a:bodyPr vert="horz" wrap="square" lIns="0" tIns="107950" rIns="0" bIns="0" rtlCol="0">
            <a:spAutoFit/>
          </a:bodyPr>
          <a:lstStyle/>
          <a:p>
            <a:pPr marL="41275">
              <a:lnSpc>
                <a:spcPts val="915"/>
              </a:lnSpc>
              <a:spcBef>
                <a:spcPts val="850"/>
              </a:spcBef>
            </a:pPr>
            <a:r>
              <a:rPr sz="800">
                <a:solidFill>
                  <a:srgbClr val="FFFFFF"/>
                </a:solidFill>
                <a:latin typeface="微软雅黑"/>
                <a:cs typeface="微软雅黑"/>
              </a:rPr>
              <a:t>数据加</a:t>
            </a:r>
            <a:endParaRPr sz="800">
              <a:latin typeface="微软雅黑"/>
              <a:cs typeface="微软雅黑"/>
            </a:endParaRPr>
          </a:p>
          <a:p>
            <a:pPr marL="41275">
              <a:lnSpc>
                <a:spcPts val="915"/>
              </a:lnSpc>
            </a:pPr>
            <a:r>
              <a:rPr sz="800">
                <a:solidFill>
                  <a:srgbClr val="FFFFFF"/>
                </a:solidFill>
                <a:latin typeface="微软雅黑"/>
                <a:cs typeface="微软雅黑"/>
              </a:rPr>
              <a:t>工处理</a:t>
            </a:r>
            <a:endParaRPr sz="800">
              <a:latin typeface="微软雅黑"/>
              <a:cs typeface="微软雅黑"/>
            </a:endParaRPr>
          </a:p>
        </p:txBody>
      </p:sp>
      <p:sp>
        <p:nvSpPr>
          <p:cNvPr id="31" name="object 31"/>
          <p:cNvSpPr/>
          <p:nvPr/>
        </p:nvSpPr>
        <p:spPr>
          <a:xfrm>
            <a:off x="2924555" y="4899659"/>
            <a:ext cx="490855" cy="466725"/>
          </a:xfrm>
          <a:custGeom>
            <a:rect l="l" t="t" r="r" b="b"/>
            <a:pathLst>
              <a:path w="490854" h="466725">
                <a:moveTo>
                  <a:pt x="0" y="466343"/>
                </a:moveTo>
                <a:lnTo>
                  <a:pt x="490728" y="466343"/>
                </a:lnTo>
                <a:lnTo>
                  <a:pt x="490728" y="0"/>
                </a:lnTo>
                <a:lnTo>
                  <a:pt x="0" y="0"/>
                </a:lnTo>
                <a:lnTo>
                  <a:pt x="0" y="466343"/>
                </a:lnTo>
                <a:close/>
              </a:path>
            </a:pathLst>
          </a:custGeom>
          <a:solidFill>
            <a:srgbClr val="1D9ED2"/>
          </a:solidFill>
        </p:spPr>
        <p:txBody>
          <a:bodyPr wrap="square" lIns="0" tIns="0" rIns="0" bIns="0" rtlCol="0"/>
          <a:lstStyle/>
          <a:p/>
        </p:txBody>
      </p:sp>
      <p:sp>
        <p:nvSpPr>
          <p:cNvPr id="32" name="object 32"/>
          <p:cNvSpPr txBox="1"/>
          <p:nvPr/>
        </p:nvSpPr>
        <p:spPr>
          <a:xfrm>
            <a:off x="2924555" y="4899659"/>
            <a:ext cx="490855" cy="466725"/>
          </a:xfrm>
          <a:prstGeom prst="rect">
            <a:avLst/>
          </a:prstGeom>
        </p:spPr>
        <p:txBody>
          <a:bodyPr vert="horz" wrap="square" lIns="0" tIns="107950" rIns="0" bIns="0" rtlCol="0">
            <a:spAutoFit/>
          </a:bodyPr>
          <a:lstStyle/>
          <a:p>
            <a:pPr marL="40640">
              <a:lnSpc>
                <a:spcPts val="915"/>
              </a:lnSpc>
              <a:spcBef>
                <a:spcPts val="850"/>
              </a:spcBef>
            </a:pPr>
            <a:r>
              <a:rPr sz="800">
                <a:solidFill>
                  <a:srgbClr val="FFFFFF"/>
                </a:solidFill>
                <a:latin typeface="微软雅黑"/>
                <a:cs typeface="微软雅黑"/>
              </a:rPr>
              <a:t>数据合规</a:t>
            </a:r>
            <a:endParaRPr sz="800">
              <a:latin typeface="微软雅黑"/>
              <a:cs typeface="微软雅黑"/>
            </a:endParaRPr>
          </a:p>
          <a:p>
            <a:pPr marL="40640">
              <a:lnSpc>
                <a:spcPts val="915"/>
              </a:lnSpc>
            </a:pPr>
            <a:r>
              <a:rPr sz="800">
                <a:solidFill>
                  <a:srgbClr val="FFFFFF"/>
                </a:solidFill>
                <a:latin typeface="微软雅黑"/>
                <a:cs typeface="微软雅黑"/>
              </a:rPr>
              <a:t>性、确权</a:t>
            </a:r>
            <a:endParaRPr sz="800">
              <a:latin typeface="微软雅黑"/>
              <a:cs typeface="微软雅黑"/>
            </a:endParaRPr>
          </a:p>
        </p:txBody>
      </p:sp>
      <p:sp>
        <p:nvSpPr>
          <p:cNvPr id="33" name="object 33"/>
          <p:cNvSpPr/>
          <p:nvPr/>
        </p:nvSpPr>
        <p:spPr>
          <a:xfrm>
            <a:off x="3628644" y="4899659"/>
            <a:ext cx="508000" cy="466725"/>
          </a:xfrm>
          <a:custGeom>
            <a:rect l="l" t="t" r="r" b="b"/>
            <a:pathLst>
              <a:path w="508000" h="466725">
                <a:moveTo>
                  <a:pt x="0" y="466343"/>
                </a:moveTo>
                <a:lnTo>
                  <a:pt x="507491" y="466343"/>
                </a:lnTo>
                <a:lnTo>
                  <a:pt x="507491" y="0"/>
                </a:lnTo>
                <a:lnTo>
                  <a:pt x="0" y="0"/>
                </a:lnTo>
                <a:lnTo>
                  <a:pt x="0" y="466343"/>
                </a:lnTo>
                <a:close/>
              </a:path>
            </a:pathLst>
          </a:custGeom>
          <a:solidFill>
            <a:srgbClr val="1D9ED2"/>
          </a:solidFill>
        </p:spPr>
        <p:txBody>
          <a:bodyPr wrap="square" lIns="0" tIns="0" rIns="0" bIns="0" rtlCol="0"/>
          <a:lstStyle/>
          <a:p/>
        </p:txBody>
      </p:sp>
      <p:sp>
        <p:nvSpPr>
          <p:cNvPr id="34" name="object 34"/>
          <p:cNvSpPr txBox="1"/>
          <p:nvPr/>
        </p:nvSpPr>
        <p:spPr>
          <a:xfrm>
            <a:off x="3628644" y="4899659"/>
            <a:ext cx="508000" cy="466725"/>
          </a:xfrm>
          <a:prstGeom prst="rect">
            <a:avLst/>
          </a:prstGeom>
        </p:spPr>
        <p:txBody>
          <a:bodyPr vert="horz" wrap="square" lIns="0" tIns="2540" rIns="0" bIns="0" rtlCol="0">
            <a:spAutoFit/>
          </a:bodyPr>
          <a:lstStyle/>
          <a:p>
            <a:pPr>
              <a:lnSpc>
                <a:spcPct val="100000"/>
              </a:lnSpc>
              <a:spcBef>
                <a:spcPts val="20"/>
              </a:spcBef>
            </a:pPr>
            <a:endParaRPr sz="1100">
              <a:latin typeface="Times New Roman"/>
              <a:cs typeface="Times New Roman"/>
            </a:endParaRPr>
          </a:p>
          <a:p>
            <a:pPr marL="50165">
              <a:lnSpc>
                <a:spcPct val="100000"/>
              </a:lnSpc>
            </a:pPr>
            <a:r>
              <a:rPr sz="800">
                <a:solidFill>
                  <a:srgbClr val="FFFFFF"/>
                </a:solidFill>
                <a:latin typeface="微软雅黑"/>
                <a:cs typeface="微软雅黑"/>
              </a:rPr>
              <a:t>质量结构</a:t>
            </a:r>
            <a:endParaRPr sz="800">
              <a:latin typeface="微软雅黑"/>
              <a:cs typeface="微软雅黑"/>
            </a:endParaRPr>
          </a:p>
        </p:txBody>
      </p:sp>
      <p:sp>
        <p:nvSpPr>
          <p:cNvPr id="35" name="object 35"/>
          <p:cNvSpPr/>
          <p:nvPr/>
        </p:nvSpPr>
        <p:spPr>
          <a:xfrm>
            <a:off x="4288535" y="4899659"/>
            <a:ext cx="419100" cy="466725"/>
          </a:xfrm>
          <a:custGeom>
            <a:rect l="l" t="t" r="r" b="b"/>
            <a:pathLst>
              <a:path w="419100" h="466725">
                <a:moveTo>
                  <a:pt x="0" y="466343"/>
                </a:moveTo>
                <a:lnTo>
                  <a:pt x="419100" y="466343"/>
                </a:lnTo>
                <a:lnTo>
                  <a:pt x="419100" y="0"/>
                </a:lnTo>
                <a:lnTo>
                  <a:pt x="0" y="0"/>
                </a:lnTo>
                <a:lnTo>
                  <a:pt x="0" y="466343"/>
                </a:lnTo>
                <a:close/>
              </a:path>
            </a:pathLst>
          </a:custGeom>
          <a:solidFill>
            <a:srgbClr val="1D9ED2"/>
          </a:solidFill>
        </p:spPr>
        <p:txBody>
          <a:bodyPr wrap="square" lIns="0" tIns="0" rIns="0" bIns="0" rtlCol="0"/>
          <a:lstStyle/>
          <a:p/>
        </p:txBody>
      </p:sp>
      <p:sp>
        <p:nvSpPr>
          <p:cNvPr id="36" name="object 36"/>
          <p:cNvSpPr txBox="1"/>
          <p:nvPr/>
        </p:nvSpPr>
        <p:spPr>
          <a:xfrm>
            <a:off x="4332859" y="4994605"/>
            <a:ext cx="332105" cy="258445"/>
          </a:xfrm>
          <a:prstGeom prst="rect">
            <a:avLst/>
          </a:prstGeom>
        </p:spPr>
        <p:txBody>
          <a:bodyPr vert="horz" wrap="square" lIns="0" tIns="13335" rIns="0" bIns="0" rtlCol="0">
            <a:spAutoFit/>
          </a:bodyPr>
          <a:lstStyle/>
          <a:p>
            <a:pPr algn="ctr">
              <a:lnSpc>
                <a:spcPts val="915"/>
              </a:lnSpc>
              <a:spcBef>
                <a:spcPts val="105"/>
              </a:spcBef>
            </a:pPr>
            <a:r>
              <a:rPr sz="800">
                <a:solidFill>
                  <a:srgbClr val="FFFFFF"/>
                </a:solidFill>
                <a:latin typeface="微软雅黑"/>
                <a:cs typeface="微软雅黑"/>
              </a:rPr>
              <a:t>合规评</a:t>
            </a:r>
            <a:endParaRPr sz="800">
              <a:latin typeface="微软雅黑"/>
              <a:cs typeface="微软雅黑"/>
            </a:endParaRPr>
          </a:p>
          <a:p>
            <a:pPr algn="ctr">
              <a:lnSpc>
                <a:spcPts val="915"/>
              </a:lnSpc>
            </a:pPr>
            <a:r>
              <a:rPr sz="800">
                <a:solidFill>
                  <a:srgbClr val="FFFFFF"/>
                </a:solidFill>
                <a:latin typeface="微软雅黑"/>
                <a:cs typeface="微软雅黑"/>
              </a:rPr>
              <a:t>估</a:t>
            </a:r>
            <a:endParaRPr sz="800">
              <a:latin typeface="微软雅黑"/>
              <a:cs typeface="微软雅黑"/>
            </a:endParaRPr>
          </a:p>
        </p:txBody>
      </p:sp>
      <p:sp>
        <p:nvSpPr>
          <p:cNvPr id="37" name="object 37"/>
          <p:cNvSpPr/>
          <p:nvPr/>
        </p:nvSpPr>
        <p:spPr>
          <a:xfrm>
            <a:off x="4789932" y="4899659"/>
            <a:ext cx="448309" cy="466725"/>
          </a:xfrm>
          <a:custGeom>
            <a:rect l="l" t="t" r="r" b="b"/>
            <a:pathLst>
              <a:path w="448309" h="466725">
                <a:moveTo>
                  <a:pt x="0" y="466343"/>
                </a:moveTo>
                <a:lnTo>
                  <a:pt x="448056" y="466343"/>
                </a:lnTo>
                <a:lnTo>
                  <a:pt x="448056" y="0"/>
                </a:lnTo>
                <a:lnTo>
                  <a:pt x="0" y="0"/>
                </a:lnTo>
                <a:lnTo>
                  <a:pt x="0" y="466343"/>
                </a:lnTo>
                <a:close/>
              </a:path>
            </a:pathLst>
          </a:custGeom>
          <a:solidFill>
            <a:srgbClr val="1D9ED2"/>
          </a:solidFill>
        </p:spPr>
        <p:txBody>
          <a:bodyPr wrap="square" lIns="0" tIns="0" rIns="0" bIns="0" rtlCol="0"/>
          <a:lstStyle/>
          <a:p/>
        </p:txBody>
      </p:sp>
      <p:sp>
        <p:nvSpPr>
          <p:cNvPr id="38" name="object 38"/>
          <p:cNvSpPr/>
          <p:nvPr/>
        </p:nvSpPr>
        <p:spPr>
          <a:xfrm>
            <a:off x="5280659" y="4899659"/>
            <a:ext cx="459105" cy="466725"/>
          </a:xfrm>
          <a:custGeom>
            <a:rect l="l" t="t" r="r" b="b"/>
            <a:pathLst>
              <a:path w="459104" h="466725">
                <a:moveTo>
                  <a:pt x="0" y="466343"/>
                </a:moveTo>
                <a:lnTo>
                  <a:pt x="458724" y="466343"/>
                </a:lnTo>
                <a:lnTo>
                  <a:pt x="458724" y="0"/>
                </a:lnTo>
                <a:lnTo>
                  <a:pt x="0" y="0"/>
                </a:lnTo>
                <a:lnTo>
                  <a:pt x="0" y="466343"/>
                </a:lnTo>
                <a:close/>
              </a:path>
            </a:pathLst>
          </a:custGeom>
          <a:solidFill>
            <a:srgbClr val="1D9ED2"/>
          </a:solidFill>
        </p:spPr>
        <p:txBody>
          <a:bodyPr wrap="square" lIns="0" tIns="0" rIns="0" bIns="0" rtlCol="0"/>
          <a:lstStyle/>
          <a:p/>
        </p:txBody>
      </p:sp>
      <p:sp>
        <p:nvSpPr>
          <p:cNvPr id="39" name="object 39"/>
          <p:cNvSpPr txBox="1"/>
          <p:nvPr/>
        </p:nvSpPr>
        <p:spPr>
          <a:xfrm>
            <a:off x="4798314" y="4939741"/>
            <a:ext cx="953769" cy="368300"/>
          </a:xfrm>
          <a:prstGeom prst="rect">
            <a:avLst/>
          </a:prstGeom>
        </p:spPr>
        <p:txBody>
          <a:bodyPr vert="horz" wrap="square" lIns="0" tIns="13335" rIns="0" bIns="0" rtlCol="0">
            <a:spAutoFit/>
          </a:bodyPr>
          <a:lstStyle/>
          <a:p>
            <a:pPr marL="111760">
              <a:lnSpc>
                <a:spcPts val="915"/>
              </a:lnSpc>
              <a:spcBef>
                <a:spcPts val="105"/>
              </a:spcBef>
            </a:pPr>
            <a:r>
              <a:rPr sz="800">
                <a:solidFill>
                  <a:srgbClr val="FFFFFF"/>
                </a:solidFill>
                <a:latin typeface="微软雅黑"/>
                <a:cs typeface="微软雅黑"/>
              </a:rPr>
              <a:t>数据</a:t>
            </a:r>
            <a:endParaRPr sz="800">
              <a:latin typeface="微软雅黑"/>
              <a:cs typeface="微软雅黑"/>
            </a:endParaRPr>
          </a:p>
          <a:p>
            <a:pPr marL="111760" marR="29209" indent="-99060">
              <a:lnSpc>
                <a:spcPts val="860"/>
              </a:lnSpc>
              <a:spcBef>
                <a:spcPts val="65"/>
              </a:spcBef>
            </a:pPr>
            <a:r>
              <a:rPr sz="800">
                <a:solidFill>
                  <a:srgbClr val="FFFFFF"/>
                </a:solidFill>
                <a:latin typeface="微软雅黑"/>
                <a:cs typeface="微软雅黑"/>
              </a:rPr>
              <a:t>（定价）</a:t>
            </a:r>
            <a:r>
              <a:rPr sz="800" spc="145">
                <a:solidFill>
                  <a:srgbClr val="FFFFFF"/>
                </a:solidFill>
                <a:latin typeface="微软雅黑"/>
                <a:cs typeface="微软雅黑"/>
              </a:rPr>
              <a:t> </a:t>
            </a:r>
            <a:r>
              <a:rPr sz="800">
                <a:solidFill>
                  <a:srgbClr val="FFFFFF"/>
                </a:solidFill>
                <a:latin typeface="微软雅黑"/>
                <a:cs typeface="微软雅黑"/>
              </a:rPr>
              <a:t>交易经纪 咨询</a:t>
            </a:r>
            <a:endParaRPr sz="800">
              <a:latin typeface="微软雅黑"/>
              <a:cs typeface="微软雅黑"/>
            </a:endParaRPr>
          </a:p>
        </p:txBody>
      </p:sp>
      <p:sp>
        <p:nvSpPr>
          <p:cNvPr id="40" name="object 40"/>
          <p:cNvSpPr/>
          <p:nvPr/>
        </p:nvSpPr>
        <p:spPr>
          <a:xfrm>
            <a:off x="5821679" y="4899659"/>
            <a:ext cx="501650" cy="466725"/>
          </a:xfrm>
          <a:custGeom>
            <a:rect l="l" t="t" r="r" b="b"/>
            <a:pathLst>
              <a:path w="501650" h="466725">
                <a:moveTo>
                  <a:pt x="0" y="466343"/>
                </a:moveTo>
                <a:lnTo>
                  <a:pt x="501396" y="466343"/>
                </a:lnTo>
                <a:lnTo>
                  <a:pt x="501396" y="0"/>
                </a:lnTo>
                <a:lnTo>
                  <a:pt x="0" y="0"/>
                </a:lnTo>
                <a:lnTo>
                  <a:pt x="0" y="466343"/>
                </a:lnTo>
                <a:close/>
              </a:path>
            </a:pathLst>
          </a:custGeom>
          <a:solidFill>
            <a:srgbClr val="1D9ED2"/>
          </a:solidFill>
        </p:spPr>
        <p:txBody>
          <a:bodyPr wrap="square" lIns="0" tIns="0" rIns="0" bIns="0" rtlCol="0"/>
          <a:lstStyle/>
          <a:p/>
        </p:txBody>
      </p:sp>
      <p:sp>
        <p:nvSpPr>
          <p:cNvPr id="41" name="object 41"/>
          <p:cNvSpPr txBox="1"/>
          <p:nvPr/>
        </p:nvSpPr>
        <p:spPr>
          <a:xfrm>
            <a:off x="5821679" y="4899659"/>
            <a:ext cx="501650" cy="466725"/>
          </a:xfrm>
          <a:prstGeom prst="rect">
            <a:avLst/>
          </a:prstGeom>
        </p:spPr>
        <p:txBody>
          <a:bodyPr vert="horz" wrap="square" lIns="0" tIns="2540" rIns="0" bIns="0" rtlCol="0">
            <a:spAutoFit/>
          </a:bodyPr>
          <a:lstStyle/>
          <a:p>
            <a:pPr>
              <a:lnSpc>
                <a:spcPct val="100000"/>
              </a:lnSpc>
              <a:spcBef>
                <a:spcPts val="20"/>
              </a:spcBef>
            </a:pPr>
            <a:endParaRPr sz="1100">
              <a:latin typeface="Times New Roman"/>
              <a:cs typeface="Times New Roman"/>
            </a:endParaRPr>
          </a:p>
          <a:p>
            <a:pPr marL="46990">
              <a:lnSpc>
                <a:spcPct val="100000"/>
              </a:lnSpc>
            </a:pPr>
            <a:r>
              <a:rPr sz="800">
                <a:solidFill>
                  <a:srgbClr val="FFFFFF"/>
                </a:solidFill>
                <a:latin typeface="微软雅黑"/>
                <a:cs typeface="微软雅黑"/>
              </a:rPr>
              <a:t>交付服务</a:t>
            </a:r>
            <a:endParaRPr sz="800">
              <a:latin typeface="微软雅黑"/>
              <a:cs typeface="微软雅黑"/>
            </a:endParaRPr>
          </a:p>
        </p:txBody>
      </p:sp>
      <p:sp>
        <p:nvSpPr>
          <p:cNvPr id="42" name="object 42"/>
          <p:cNvSpPr/>
          <p:nvPr/>
        </p:nvSpPr>
        <p:spPr>
          <a:xfrm>
            <a:off x="870203" y="3115055"/>
            <a:ext cx="544195" cy="309880"/>
          </a:xfrm>
          <a:custGeom>
            <a:rect l="l" t="t" r="r" b="b"/>
            <a:pathLst>
              <a:path w="544194" h="309879">
                <a:moveTo>
                  <a:pt x="0" y="309372"/>
                </a:moveTo>
                <a:lnTo>
                  <a:pt x="544068" y="309372"/>
                </a:lnTo>
                <a:lnTo>
                  <a:pt x="544068" y="0"/>
                </a:lnTo>
                <a:lnTo>
                  <a:pt x="0" y="0"/>
                </a:lnTo>
                <a:lnTo>
                  <a:pt x="0" y="309372"/>
                </a:lnTo>
                <a:close/>
              </a:path>
            </a:pathLst>
          </a:custGeom>
          <a:solidFill>
            <a:srgbClr val="1D9ED2"/>
          </a:solidFill>
        </p:spPr>
        <p:txBody>
          <a:bodyPr wrap="square" lIns="0" tIns="0" rIns="0" bIns="0" rtlCol="0"/>
          <a:lstStyle/>
          <a:p/>
        </p:txBody>
      </p:sp>
      <p:sp>
        <p:nvSpPr>
          <p:cNvPr id="43" name="object 43"/>
          <p:cNvSpPr txBox="1"/>
          <p:nvPr/>
        </p:nvSpPr>
        <p:spPr>
          <a:xfrm>
            <a:off x="961339" y="3186176"/>
            <a:ext cx="421640" cy="147955"/>
          </a:xfrm>
          <a:prstGeom prst="rect">
            <a:avLst/>
          </a:prstGeom>
        </p:spPr>
        <p:txBody>
          <a:bodyPr vert="horz" wrap="square" lIns="0" tIns="13335" rIns="0" bIns="0" rtlCol="0">
            <a:spAutoFit/>
          </a:bodyPr>
          <a:lstStyle/>
          <a:p>
            <a:pPr>
              <a:lnSpc>
                <a:spcPct val="100000"/>
              </a:lnSpc>
              <a:spcBef>
                <a:spcPts val="105"/>
              </a:spcBef>
            </a:pPr>
            <a:r>
              <a:rPr sz="800">
                <a:solidFill>
                  <a:srgbClr val="FFFFFF"/>
                </a:solidFill>
                <a:latin typeface="微软雅黑"/>
                <a:cs typeface="微软雅黑"/>
              </a:rPr>
              <a:t>数据咨询</a:t>
            </a:r>
            <a:endParaRPr sz="800">
              <a:latin typeface="微软雅黑"/>
              <a:cs typeface="微软雅黑"/>
            </a:endParaRPr>
          </a:p>
        </p:txBody>
      </p:sp>
      <p:sp>
        <p:nvSpPr>
          <p:cNvPr id="44" name="object 44"/>
          <p:cNvSpPr/>
          <p:nvPr/>
        </p:nvSpPr>
        <p:spPr>
          <a:xfrm>
            <a:off x="1414272" y="3115055"/>
            <a:ext cx="546100" cy="309880"/>
          </a:xfrm>
          <a:custGeom>
            <a:rect l="l" t="t" r="r" b="b"/>
            <a:pathLst>
              <a:path w="546100" h="309879">
                <a:moveTo>
                  <a:pt x="0" y="309372"/>
                </a:moveTo>
                <a:lnTo>
                  <a:pt x="545591" y="309372"/>
                </a:lnTo>
                <a:lnTo>
                  <a:pt x="545591" y="0"/>
                </a:lnTo>
                <a:lnTo>
                  <a:pt x="0" y="0"/>
                </a:lnTo>
                <a:lnTo>
                  <a:pt x="0" y="309372"/>
                </a:lnTo>
                <a:close/>
              </a:path>
            </a:pathLst>
          </a:custGeom>
          <a:solidFill>
            <a:srgbClr val="1D9ED2"/>
          </a:solidFill>
        </p:spPr>
        <p:txBody>
          <a:bodyPr wrap="square" lIns="0" tIns="0" rIns="0" bIns="0" rtlCol="0"/>
          <a:lstStyle/>
          <a:p/>
        </p:txBody>
      </p:sp>
      <p:sp>
        <p:nvSpPr>
          <p:cNvPr id="45" name="object 45"/>
          <p:cNvSpPr/>
          <p:nvPr/>
        </p:nvSpPr>
        <p:spPr>
          <a:xfrm>
            <a:off x="1414272" y="3115055"/>
            <a:ext cx="591820" cy="309880"/>
          </a:xfrm>
          <a:custGeom>
            <a:rect l="l" t="t" r="r" b="b"/>
            <a:pathLst>
              <a:path w="591819" h="309879">
                <a:moveTo>
                  <a:pt x="0" y="309372"/>
                </a:moveTo>
                <a:lnTo>
                  <a:pt x="591312" y="309372"/>
                </a:lnTo>
                <a:lnTo>
                  <a:pt x="591312" y="0"/>
                </a:lnTo>
                <a:lnTo>
                  <a:pt x="0" y="0"/>
                </a:lnTo>
                <a:lnTo>
                  <a:pt x="0" y="309372"/>
                </a:lnTo>
                <a:close/>
              </a:path>
            </a:pathLst>
          </a:custGeom>
          <a:ln w="12699">
            <a:solidFill>
              <a:srgbClr val="FFFFFF"/>
            </a:solidFill>
          </a:ln>
        </p:spPr>
        <p:txBody>
          <a:bodyPr wrap="square" lIns="0" tIns="0" rIns="0" bIns="0" rtlCol="0"/>
          <a:lstStyle/>
          <a:p/>
        </p:txBody>
      </p:sp>
      <p:sp>
        <p:nvSpPr>
          <p:cNvPr id="46" name="object 46"/>
          <p:cNvSpPr/>
          <p:nvPr/>
        </p:nvSpPr>
        <p:spPr>
          <a:xfrm>
            <a:off x="1959864" y="3115055"/>
            <a:ext cx="589915" cy="309880"/>
          </a:xfrm>
          <a:custGeom>
            <a:rect l="l" t="t" r="r" b="b"/>
            <a:pathLst>
              <a:path w="589914" h="309879">
                <a:moveTo>
                  <a:pt x="0" y="309372"/>
                </a:moveTo>
                <a:lnTo>
                  <a:pt x="589788" y="309372"/>
                </a:lnTo>
                <a:lnTo>
                  <a:pt x="589788" y="0"/>
                </a:lnTo>
                <a:lnTo>
                  <a:pt x="0" y="0"/>
                </a:lnTo>
                <a:lnTo>
                  <a:pt x="0" y="309372"/>
                </a:lnTo>
                <a:close/>
              </a:path>
            </a:pathLst>
          </a:custGeom>
          <a:solidFill>
            <a:srgbClr val="1D9ED2"/>
          </a:solidFill>
        </p:spPr>
        <p:txBody>
          <a:bodyPr wrap="square" lIns="0" tIns="0" rIns="0" bIns="0" rtlCol="0"/>
          <a:lstStyle/>
          <a:p/>
        </p:txBody>
      </p:sp>
      <p:sp>
        <p:nvSpPr>
          <p:cNvPr id="47" name="object 47"/>
          <p:cNvSpPr/>
          <p:nvPr/>
        </p:nvSpPr>
        <p:spPr>
          <a:xfrm>
            <a:off x="1959864" y="3115055"/>
            <a:ext cx="589915" cy="309880"/>
          </a:xfrm>
          <a:custGeom>
            <a:rect l="l" t="t" r="r" b="b"/>
            <a:pathLst>
              <a:path w="589914" h="309879">
                <a:moveTo>
                  <a:pt x="0" y="309372"/>
                </a:moveTo>
                <a:lnTo>
                  <a:pt x="589788" y="309372"/>
                </a:lnTo>
                <a:lnTo>
                  <a:pt x="589788" y="0"/>
                </a:lnTo>
                <a:lnTo>
                  <a:pt x="0" y="0"/>
                </a:lnTo>
                <a:lnTo>
                  <a:pt x="0" y="309372"/>
                </a:lnTo>
                <a:close/>
              </a:path>
            </a:pathLst>
          </a:custGeom>
          <a:ln w="12700">
            <a:solidFill>
              <a:srgbClr val="FFFFFF"/>
            </a:solidFill>
          </a:ln>
        </p:spPr>
        <p:txBody>
          <a:bodyPr wrap="square" lIns="0" tIns="0" rIns="0" bIns="0" rtlCol="0"/>
          <a:lstStyle/>
          <a:p/>
        </p:txBody>
      </p:sp>
      <p:sp>
        <p:nvSpPr>
          <p:cNvPr id="48" name="object 48"/>
          <p:cNvSpPr txBox="1"/>
          <p:nvPr/>
        </p:nvSpPr>
        <p:spPr>
          <a:xfrm>
            <a:off x="1480311" y="3131312"/>
            <a:ext cx="1068070" cy="147955"/>
          </a:xfrm>
          <a:prstGeom prst="rect">
            <a:avLst/>
          </a:prstGeom>
        </p:spPr>
        <p:txBody>
          <a:bodyPr vert="horz" wrap="square" lIns="0" tIns="13335" rIns="0" bIns="0" rtlCol="0">
            <a:spAutoFit/>
          </a:bodyPr>
          <a:lstStyle/>
          <a:p>
            <a:pPr marL="25400">
              <a:lnSpc>
                <a:spcPct val="100000"/>
              </a:lnSpc>
              <a:spcBef>
                <a:spcPts val="105"/>
              </a:spcBef>
            </a:pPr>
            <a:r>
              <a:rPr sz="1200" baseline="-31250">
                <a:solidFill>
                  <a:srgbClr val="FFFFFF"/>
                </a:solidFill>
                <a:latin typeface="微软雅黑"/>
                <a:cs typeface="微软雅黑"/>
              </a:rPr>
              <a:t>数据治理</a:t>
            </a:r>
            <a:r>
              <a:rPr sz="1200" spc="225" baseline="-31250">
                <a:solidFill>
                  <a:srgbClr val="FFFFFF"/>
                </a:solidFill>
                <a:latin typeface="微软雅黑"/>
                <a:cs typeface="微软雅黑"/>
              </a:rPr>
              <a:t> </a:t>
            </a:r>
            <a:r>
              <a:rPr sz="800">
                <a:solidFill>
                  <a:srgbClr val="FFFFFF"/>
                </a:solidFill>
                <a:latin typeface="微软雅黑"/>
                <a:cs typeface="微软雅黑"/>
              </a:rPr>
              <a:t>数据资源集</a:t>
            </a:r>
            <a:endParaRPr sz="800">
              <a:latin typeface="微软雅黑"/>
              <a:cs typeface="微软雅黑"/>
            </a:endParaRPr>
          </a:p>
        </p:txBody>
      </p:sp>
      <p:sp>
        <p:nvSpPr>
          <p:cNvPr id="49" name="object 49"/>
          <p:cNvSpPr txBox="1"/>
          <p:nvPr/>
        </p:nvSpPr>
        <p:spPr>
          <a:xfrm>
            <a:off x="2203704" y="3241039"/>
            <a:ext cx="114935" cy="147955"/>
          </a:xfrm>
          <a:prstGeom prst="rect">
            <a:avLst/>
          </a:prstGeom>
        </p:spPr>
        <p:txBody>
          <a:bodyPr vert="horz" wrap="square" lIns="0" tIns="13335" rIns="0" bIns="0" rtlCol="0">
            <a:spAutoFit/>
          </a:bodyPr>
          <a:lstStyle/>
          <a:p>
            <a:pPr>
              <a:lnSpc>
                <a:spcPct val="100000"/>
              </a:lnSpc>
              <a:spcBef>
                <a:spcPts val="105"/>
              </a:spcBef>
            </a:pPr>
            <a:r>
              <a:rPr sz="800">
                <a:solidFill>
                  <a:srgbClr val="FFFFFF"/>
                </a:solidFill>
                <a:latin typeface="微软雅黑"/>
                <a:cs typeface="微软雅黑"/>
              </a:rPr>
              <a:t>成</a:t>
            </a:r>
            <a:endParaRPr sz="800">
              <a:latin typeface="微软雅黑"/>
              <a:cs typeface="微软雅黑"/>
            </a:endParaRPr>
          </a:p>
        </p:txBody>
      </p:sp>
      <p:sp>
        <p:nvSpPr>
          <p:cNvPr id="50" name="object 50"/>
          <p:cNvSpPr txBox="1"/>
          <p:nvPr/>
        </p:nvSpPr>
        <p:spPr>
          <a:xfrm>
            <a:off x="2903220" y="2805683"/>
            <a:ext cx="495300" cy="309880"/>
          </a:xfrm>
          <a:prstGeom prst="rect">
            <a:avLst/>
          </a:prstGeom>
          <a:solidFill>
            <a:srgbClr val="1D9ED2"/>
          </a:solidFill>
        </p:spPr>
        <p:txBody>
          <a:bodyPr vert="horz" wrap="square" lIns="0" tIns="29209" rIns="0" bIns="0" rtlCol="0">
            <a:spAutoFit/>
          </a:bodyPr>
          <a:lstStyle/>
          <a:p>
            <a:pPr marL="635" algn="ctr">
              <a:lnSpc>
                <a:spcPts val="915"/>
              </a:lnSpc>
              <a:spcBef>
                <a:spcPts val="229"/>
              </a:spcBef>
            </a:pPr>
            <a:r>
              <a:rPr sz="800">
                <a:solidFill>
                  <a:srgbClr val="FFFFFF"/>
                </a:solidFill>
                <a:latin typeface="微软雅黑"/>
                <a:cs typeface="微软雅黑"/>
              </a:rPr>
              <a:t>数据资产</a:t>
            </a:r>
            <a:endParaRPr sz="800">
              <a:latin typeface="微软雅黑"/>
              <a:cs typeface="微软雅黑"/>
            </a:endParaRPr>
          </a:p>
          <a:p>
            <a:pPr marL="635" algn="ctr">
              <a:lnSpc>
                <a:spcPts val="915"/>
              </a:lnSpc>
            </a:pPr>
            <a:r>
              <a:rPr sz="800">
                <a:solidFill>
                  <a:srgbClr val="FFFFFF"/>
                </a:solidFill>
                <a:latin typeface="微软雅黑"/>
                <a:cs typeface="微软雅黑"/>
              </a:rPr>
              <a:t>评估</a:t>
            </a:r>
            <a:endParaRPr sz="800">
              <a:latin typeface="微软雅黑"/>
              <a:cs typeface="微软雅黑"/>
            </a:endParaRPr>
          </a:p>
        </p:txBody>
      </p:sp>
      <p:sp>
        <p:nvSpPr>
          <p:cNvPr id="51" name="object 51"/>
          <p:cNvSpPr/>
          <p:nvPr/>
        </p:nvSpPr>
        <p:spPr>
          <a:xfrm>
            <a:off x="3611879" y="2805683"/>
            <a:ext cx="628015" cy="309880"/>
          </a:xfrm>
          <a:custGeom>
            <a:rect l="l" t="t" r="r" b="b"/>
            <a:pathLst>
              <a:path w="628014" h="309880">
                <a:moveTo>
                  <a:pt x="0" y="309372"/>
                </a:moveTo>
                <a:lnTo>
                  <a:pt x="627888" y="309372"/>
                </a:lnTo>
                <a:lnTo>
                  <a:pt x="627888" y="0"/>
                </a:lnTo>
                <a:lnTo>
                  <a:pt x="0" y="0"/>
                </a:lnTo>
                <a:lnTo>
                  <a:pt x="0" y="309372"/>
                </a:lnTo>
                <a:close/>
              </a:path>
            </a:pathLst>
          </a:custGeom>
          <a:solidFill>
            <a:srgbClr val="1D9ED2"/>
          </a:solidFill>
        </p:spPr>
        <p:txBody>
          <a:bodyPr wrap="square" lIns="0" tIns="0" rIns="0" bIns="0" rtlCol="0"/>
          <a:lstStyle/>
          <a:p/>
        </p:txBody>
      </p:sp>
      <p:sp>
        <p:nvSpPr>
          <p:cNvPr id="52" name="object 52"/>
          <p:cNvSpPr txBox="1"/>
          <p:nvPr/>
        </p:nvSpPr>
        <p:spPr>
          <a:xfrm>
            <a:off x="3657727" y="2821635"/>
            <a:ext cx="535940" cy="258445"/>
          </a:xfrm>
          <a:prstGeom prst="rect">
            <a:avLst/>
          </a:prstGeom>
        </p:spPr>
        <p:txBody>
          <a:bodyPr vert="horz" wrap="square" lIns="0" tIns="13335" rIns="0" bIns="0" rtlCol="0">
            <a:spAutoFit/>
          </a:bodyPr>
          <a:lstStyle/>
          <a:p>
            <a:pPr algn="ctr">
              <a:lnSpc>
                <a:spcPts val="915"/>
              </a:lnSpc>
              <a:spcBef>
                <a:spcPts val="105"/>
              </a:spcBef>
            </a:pPr>
            <a:r>
              <a:rPr sz="800">
                <a:solidFill>
                  <a:srgbClr val="FFFFFF"/>
                </a:solidFill>
                <a:latin typeface="微软雅黑"/>
                <a:cs typeface="微软雅黑"/>
              </a:rPr>
              <a:t>数据产品咨</a:t>
            </a:r>
            <a:endParaRPr sz="800">
              <a:latin typeface="微软雅黑"/>
              <a:cs typeface="微软雅黑"/>
            </a:endParaRPr>
          </a:p>
          <a:p>
            <a:pPr algn="ctr">
              <a:lnSpc>
                <a:spcPts val="915"/>
              </a:lnSpc>
            </a:pPr>
            <a:r>
              <a:rPr sz="800">
                <a:solidFill>
                  <a:srgbClr val="FFFFFF"/>
                </a:solidFill>
                <a:latin typeface="微软雅黑"/>
                <a:cs typeface="微软雅黑"/>
              </a:rPr>
              <a:t>询</a:t>
            </a:r>
            <a:endParaRPr sz="800">
              <a:latin typeface="微软雅黑"/>
              <a:cs typeface="微软雅黑"/>
            </a:endParaRPr>
          </a:p>
        </p:txBody>
      </p:sp>
      <p:sp>
        <p:nvSpPr>
          <p:cNvPr id="53" name="object 53"/>
          <p:cNvSpPr txBox="1"/>
          <p:nvPr/>
        </p:nvSpPr>
        <p:spPr>
          <a:xfrm>
            <a:off x="4636008" y="2721864"/>
            <a:ext cx="629920" cy="393700"/>
          </a:xfrm>
          <a:prstGeom prst="rect">
            <a:avLst/>
          </a:prstGeom>
          <a:solidFill>
            <a:srgbClr val="1D9ED2"/>
          </a:solidFill>
        </p:spPr>
        <p:txBody>
          <a:bodyPr vert="horz" wrap="square" lIns="0" tIns="30480" rIns="0" bIns="0" rtlCol="0">
            <a:spAutoFit/>
          </a:bodyPr>
          <a:lstStyle/>
          <a:p>
            <a:pPr marL="59055" marR="51435" algn="ctr">
              <a:lnSpc>
                <a:spcPts val="860"/>
              </a:lnSpc>
              <a:spcBef>
                <a:spcPts val="240"/>
              </a:spcBef>
            </a:pPr>
            <a:r>
              <a:rPr sz="800">
                <a:solidFill>
                  <a:srgbClr val="FFFFFF"/>
                </a:solidFill>
                <a:latin typeface="微软雅黑"/>
                <a:cs typeface="微软雅黑"/>
              </a:rPr>
              <a:t>数据资产集 成（产品配 置）</a:t>
            </a:r>
            <a:endParaRPr sz="800">
              <a:latin typeface="微软雅黑"/>
              <a:cs typeface="微软雅黑"/>
            </a:endParaRPr>
          </a:p>
        </p:txBody>
      </p:sp>
      <p:sp>
        <p:nvSpPr>
          <p:cNvPr id="54" name="object 54"/>
          <p:cNvSpPr/>
          <p:nvPr/>
        </p:nvSpPr>
        <p:spPr>
          <a:xfrm>
            <a:off x="298704" y="3938015"/>
            <a:ext cx="591820" cy="620395"/>
          </a:xfrm>
          <a:custGeom>
            <a:rect l="l" t="t" r="r" b="b"/>
            <a:pathLst>
              <a:path w="591819" h="620395">
                <a:moveTo>
                  <a:pt x="295655" y="0"/>
                </a:moveTo>
                <a:lnTo>
                  <a:pt x="247699" y="4058"/>
                </a:lnTo>
                <a:lnTo>
                  <a:pt x="202206" y="15806"/>
                </a:lnTo>
                <a:lnTo>
                  <a:pt x="159786" y="34608"/>
                </a:lnTo>
                <a:lnTo>
                  <a:pt x="121046" y="59826"/>
                </a:lnTo>
                <a:lnTo>
                  <a:pt x="86596" y="90820"/>
                </a:lnTo>
                <a:lnTo>
                  <a:pt x="57045" y="126955"/>
                </a:lnTo>
                <a:lnTo>
                  <a:pt x="33001" y="167591"/>
                </a:lnTo>
                <a:lnTo>
                  <a:pt x="15072" y="212092"/>
                </a:lnTo>
                <a:lnTo>
                  <a:pt x="3869" y="259818"/>
                </a:lnTo>
                <a:lnTo>
                  <a:pt x="0" y="310133"/>
                </a:lnTo>
                <a:lnTo>
                  <a:pt x="3869" y="360449"/>
                </a:lnTo>
                <a:lnTo>
                  <a:pt x="15072" y="408175"/>
                </a:lnTo>
                <a:lnTo>
                  <a:pt x="33001" y="452676"/>
                </a:lnTo>
                <a:lnTo>
                  <a:pt x="57045" y="493312"/>
                </a:lnTo>
                <a:lnTo>
                  <a:pt x="86596" y="529447"/>
                </a:lnTo>
                <a:lnTo>
                  <a:pt x="121046" y="560441"/>
                </a:lnTo>
                <a:lnTo>
                  <a:pt x="159786" y="585659"/>
                </a:lnTo>
                <a:lnTo>
                  <a:pt x="202206" y="604461"/>
                </a:lnTo>
                <a:lnTo>
                  <a:pt x="247699" y="616209"/>
                </a:lnTo>
                <a:lnTo>
                  <a:pt x="295655" y="620267"/>
                </a:lnTo>
                <a:lnTo>
                  <a:pt x="343612" y="616209"/>
                </a:lnTo>
                <a:lnTo>
                  <a:pt x="389105" y="604461"/>
                </a:lnTo>
                <a:lnTo>
                  <a:pt x="431525" y="585659"/>
                </a:lnTo>
                <a:lnTo>
                  <a:pt x="470265" y="560441"/>
                </a:lnTo>
                <a:lnTo>
                  <a:pt x="504715" y="529447"/>
                </a:lnTo>
                <a:lnTo>
                  <a:pt x="534266" y="493312"/>
                </a:lnTo>
                <a:lnTo>
                  <a:pt x="558310" y="452676"/>
                </a:lnTo>
                <a:lnTo>
                  <a:pt x="576239" y="408175"/>
                </a:lnTo>
                <a:lnTo>
                  <a:pt x="587442" y="360449"/>
                </a:lnTo>
                <a:lnTo>
                  <a:pt x="591312" y="310133"/>
                </a:lnTo>
                <a:lnTo>
                  <a:pt x="587442" y="259818"/>
                </a:lnTo>
                <a:lnTo>
                  <a:pt x="576239" y="212092"/>
                </a:lnTo>
                <a:lnTo>
                  <a:pt x="558310" y="167591"/>
                </a:lnTo>
                <a:lnTo>
                  <a:pt x="534266" y="126955"/>
                </a:lnTo>
                <a:lnTo>
                  <a:pt x="504715" y="90820"/>
                </a:lnTo>
                <a:lnTo>
                  <a:pt x="470265" y="59826"/>
                </a:lnTo>
                <a:lnTo>
                  <a:pt x="431525" y="34608"/>
                </a:lnTo>
                <a:lnTo>
                  <a:pt x="389105" y="15806"/>
                </a:lnTo>
                <a:lnTo>
                  <a:pt x="343612" y="4058"/>
                </a:lnTo>
                <a:lnTo>
                  <a:pt x="295655" y="0"/>
                </a:lnTo>
                <a:close/>
              </a:path>
            </a:pathLst>
          </a:custGeom>
          <a:solidFill>
            <a:srgbClr val="1D9ED2">
              <a:alpha val="10195"/>
            </a:srgbClr>
          </a:solidFill>
        </p:spPr>
        <p:txBody>
          <a:bodyPr wrap="square" lIns="0" tIns="0" rIns="0" bIns="0" rtlCol="0"/>
          <a:lstStyle/>
          <a:p/>
        </p:txBody>
      </p:sp>
      <p:sp>
        <p:nvSpPr>
          <p:cNvPr id="55" name="object 55"/>
          <p:cNvSpPr/>
          <p:nvPr/>
        </p:nvSpPr>
        <p:spPr>
          <a:xfrm>
            <a:off x="298704" y="3938015"/>
            <a:ext cx="591820" cy="620395"/>
          </a:xfrm>
          <a:custGeom>
            <a:rect l="l" t="t" r="r" b="b"/>
            <a:pathLst>
              <a:path w="591819" h="620395">
                <a:moveTo>
                  <a:pt x="0" y="310133"/>
                </a:moveTo>
                <a:lnTo>
                  <a:pt x="3869" y="259818"/>
                </a:lnTo>
                <a:lnTo>
                  <a:pt x="15072" y="212092"/>
                </a:lnTo>
                <a:lnTo>
                  <a:pt x="33001" y="167591"/>
                </a:lnTo>
                <a:lnTo>
                  <a:pt x="57045" y="126955"/>
                </a:lnTo>
                <a:lnTo>
                  <a:pt x="86596" y="90820"/>
                </a:lnTo>
                <a:lnTo>
                  <a:pt x="121046" y="59826"/>
                </a:lnTo>
                <a:lnTo>
                  <a:pt x="159786" y="34608"/>
                </a:lnTo>
                <a:lnTo>
                  <a:pt x="202206" y="15806"/>
                </a:lnTo>
                <a:lnTo>
                  <a:pt x="247699" y="4058"/>
                </a:lnTo>
                <a:lnTo>
                  <a:pt x="295655" y="0"/>
                </a:lnTo>
                <a:lnTo>
                  <a:pt x="343612" y="4058"/>
                </a:lnTo>
                <a:lnTo>
                  <a:pt x="389105" y="15806"/>
                </a:lnTo>
                <a:lnTo>
                  <a:pt x="431525" y="34608"/>
                </a:lnTo>
                <a:lnTo>
                  <a:pt x="470265" y="59826"/>
                </a:lnTo>
                <a:lnTo>
                  <a:pt x="504715" y="90820"/>
                </a:lnTo>
                <a:lnTo>
                  <a:pt x="534266" y="126955"/>
                </a:lnTo>
                <a:lnTo>
                  <a:pt x="558310" y="167591"/>
                </a:lnTo>
                <a:lnTo>
                  <a:pt x="576239" y="212092"/>
                </a:lnTo>
                <a:lnTo>
                  <a:pt x="587442" y="259818"/>
                </a:lnTo>
                <a:lnTo>
                  <a:pt x="591312" y="310133"/>
                </a:lnTo>
                <a:lnTo>
                  <a:pt x="587442" y="360449"/>
                </a:lnTo>
                <a:lnTo>
                  <a:pt x="576239" y="408175"/>
                </a:lnTo>
                <a:lnTo>
                  <a:pt x="558310" y="452676"/>
                </a:lnTo>
                <a:lnTo>
                  <a:pt x="534266" y="493312"/>
                </a:lnTo>
                <a:lnTo>
                  <a:pt x="504715" y="529447"/>
                </a:lnTo>
                <a:lnTo>
                  <a:pt x="470265" y="560441"/>
                </a:lnTo>
                <a:lnTo>
                  <a:pt x="431525" y="585659"/>
                </a:lnTo>
                <a:lnTo>
                  <a:pt x="389105" y="604461"/>
                </a:lnTo>
                <a:lnTo>
                  <a:pt x="343612" y="616209"/>
                </a:lnTo>
                <a:lnTo>
                  <a:pt x="295655" y="620267"/>
                </a:lnTo>
                <a:lnTo>
                  <a:pt x="247699" y="616209"/>
                </a:lnTo>
                <a:lnTo>
                  <a:pt x="202206" y="604461"/>
                </a:lnTo>
                <a:lnTo>
                  <a:pt x="159786" y="585659"/>
                </a:lnTo>
                <a:lnTo>
                  <a:pt x="121046" y="560441"/>
                </a:lnTo>
                <a:lnTo>
                  <a:pt x="86596" y="529447"/>
                </a:lnTo>
                <a:lnTo>
                  <a:pt x="57045" y="493312"/>
                </a:lnTo>
                <a:lnTo>
                  <a:pt x="33001" y="452676"/>
                </a:lnTo>
                <a:lnTo>
                  <a:pt x="15072" y="408175"/>
                </a:lnTo>
                <a:lnTo>
                  <a:pt x="3869" y="360449"/>
                </a:lnTo>
                <a:lnTo>
                  <a:pt x="0" y="310133"/>
                </a:lnTo>
                <a:close/>
              </a:path>
            </a:pathLst>
          </a:custGeom>
          <a:ln w="12700">
            <a:solidFill>
              <a:srgbClr val="1D9ED2"/>
            </a:solidFill>
            <a:prstDash val="lgDash"/>
          </a:ln>
        </p:spPr>
        <p:txBody>
          <a:bodyPr wrap="square" lIns="0" tIns="0" rIns="0" bIns="0" rtlCol="0"/>
          <a:lstStyle/>
          <a:p/>
        </p:txBody>
      </p:sp>
      <p:sp>
        <p:nvSpPr>
          <p:cNvPr id="56" name="object 56"/>
          <p:cNvSpPr txBox="1"/>
          <p:nvPr/>
        </p:nvSpPr>
        <p:spPr>
          <a:xfrm>
            <a:off x="479856" y="4171569"/>
            <a:ext cx="229870" cy="147955"/>
          </a:xfrm>
          <a:prstGeom prst="rect">
            <a:avLst/>
          </a:prstGeom>
        </p:spPr>
        <p:txBody>
          <a:bodyPr vert="horz" wrap="square" lIns="0" tIns="12700" rIns="0" bIns="0" rtlCol="0">
            <a:spAutoFit/>
          </a:bodyPr>
          <a:lstStyle/>
          <a:p>
            <a:pPr marL="12700">
              <a:lnSpc>
                <a:spcPct val="100000"/>
              </a:lnSpc>
              <a:spcBef>
                <a:spcPts val="100"/>
              </a:spcBef>
            </a:pPr>
            <a:r>
              <a:rPr sz="800">
                <a:solidFill>
                  <a:srgbClr val="1D9ED2"/>
                </a:solidFill>
                <a:latin typeface="微软雅黑"/>
                <a:cs typeface="微软雅黑"/>
              </a:rPr>
              <a:t>供方</a:t>
            </a:r>
            <a:endParaRPr sz="800">
              <a:latin typeface="微软雅黑"/>
              <a:cs typeface="微软雅黑"/>
            </a:endParaRPr>
          </a:p>
        </p:txBody>
      </p:sp>
      <p:sp>
        <p:nvSpPr>
          <p:cNvPr id="57" name="object 57"/>
          <p:cNvSpPr/>
          <p:nvPr/>
        </p:nvSpPr>
        <p:spPr>
          <a:xfrm>
            <a:off x="987552" y="4166615"/>
            <a:ext cx="268605" cy="146685"/>
          </a:xfrm>
          <a:custGeom>
            <a:rect l="l" t="t" r="r" b="b"/>
            <a:pathLst>
              <a:path w="268605" h="146685">
                <a:moveTo>
                  <a:pt x="195072" y="0"/>
                </a:moveTo>
                <a:lnTo>
                  <a:pt x="195072" y="29209"/>
                </a:lnTo>
                <a:lnTo>
                  <a:pt x="0" y="29209"/>
                </a:lnTo>
                <a:lnTo>
                  <a:pt x="0" y="117093"/>
                </a:lnTo>
                <a:lnTo>
                  <a:pt x="195072" y="117093"/>
                </a:lnTo>
                <a:lnTo>
                  <a:pt x="195072" y="146303"/>
                </a:lnTo>
                <a:lnTo>
                  <a:pt x="268223" y="73151"/>
                </a:lnTo>
                <a:lnTo>
                  <a:pt x="195072" y="0"/>
                </a:lnTo>
                <a:close/>
              </a:path>
            </a:pathLst>
          </a:custGeom>
          <a:solidFill>
            <a:srgbClr val="ABCCE4"/>
          </a:solidFill>
        </p:spPr>
        <p:txBody>
          <a:bodyPr wrap="square" lIns="0" tIns="0" rIns="0" bIns="0" rtlCol="0"/>
          <a:lstStyle/>
          <a:p/>
        </p:txBody>
      </p:sp>
      <p:sp>
        <p:nvSpPr>
          <p:cNvPr id="58" name="object 58"/>
          <p:cNvSpPr txBox="1"/>
          <p:nvPr/>
        </p:nvSpPr>
        <p:spPr>
          <a:xfrm>
            <a:off x="7770876" y="3037332"/>
            <a:ext cx="803275" cy="474345"/>
          </a:xfrm>
          <a:prstGeom prst="rect">
            <a:avLst/>
          </a:prstGeom>
          <a:solidFill>
            <a:srgbClr val="1D9ED2"/>
          </a:solidFill>
        </p:spPr>
        <p:txBody>
          <a:bodyPr vert="horz" wrap="square" lIns="0" tIns="5715" rIns="0" bIns="0" rtlCol="0">
            <a:spAutoFit/>
          </a:bodyPr>
          <a:lstStyle/>
          <a:p>
            <a:pPr>
              <a:lnSpc>
                <a:spcPct val="100000"/>
              </a:lnSpc>
              <a:spcBef>
                <a:spcPts val="45"/>
              </a:spcBef>
            </a:pPr>
            <a:endParaRPr sz="1100">
              <a:latin typeface="Times New Roman"/>
              <a:cs typeface="Times New Roman"/>
            </a:endParaRPr>
          </a:p>
          <a:p>
            <a:pPr marL="96520">
              <a:lnSpc>
                <a:spcPct val="100000"/>
              </a:lnSpc>
            </a:pPr>
            <a:r>
              <a:rPr sz="800">
                <a:solidFill>
                  <a:srgbClr val="FFFFFF"/>
                </a:solidFill>
                <a:latin typeface="微软雅黑"/>
                <a:cs typeface="微软雅黑"/>
              </a:rPr>
              <a:t>数据资源集成</a:t>
            </a:r>
            <a:endParaRPr sz="800">
              <a:latin typeface="微软雅黑"/>
              <a:cs typeface="微软雅黑"/>
            </a:endParaRPr>
          </a:p>
        </p:txBody>
      </p:sp>
      <p:sp>
        <p:nvSpPr>
          <p:cNvPr id="59" name="object 59"/>
          <p:cNvSpPr txBox="1"/>
          <p:nvPr/>
        </p:nvSpPr>
        <p:spPr>
          <a:xfrm>
            <a:off x="8462771" y="3583178"/>
            <a:ext cx="759460" cy="492125"/>
          </a:xfrm>
          <a:prstGeom prst="rect">
            <a:avLst/>
          </a:prstGeom>
          <a:solidFill>
            <a:srgbClr val="1D9ED2"/>
          </a:solidFill>
        </p:spPr>
        <p:txBody>
          <a:bodyPr vert="horz" wrap="square" lIns="0" tIns="1270" rIns="0" bIns="0" rtlCol="0">
            <a:spAutoFit/>
          </a:bodyPr>
          <a:lstStyle/>
          <a:p>
            <a:pPr>
              <a:lnSpc>
                <a:spcPct val="100000"/>
              </a:lnSpc>
              <a:spcBef>
                <a:spcPts val="10"/>
              </a:spcBef>
            </a:pPr>
            <a:endParaRPr sz="1250">
              <a:latin typeface="Times New Roman"/>
              <a:cs typeface="Times New Roman"/>
            </a:endParaRPr>
          </a:p>
          <a:p>
            <a:pPr marL="175895">
              <a:lnSpc>
                <a:spcPct val="100000"/>
              </a:lnSpc>
              <a:spcBef>
                <a:spcPts val="5"/>
              </a:spcBef>
            </a:pPr>
            <a:r>
              <a:rPr sz="800">
                <a:solidFill>
                  <a:srgbClr val="FFFFFF"/>
                </a:solidFill>
                <a:latin typeface="微软雅黑"/>
                <a:cs typeface="微软雅黑"/>
              </a:rPr>
              <a:t>数据治理</a:t>
            </a:r>
            <a:endParaRPr sz="800">
              <a:latin typeface="微软雅黑"/>
              <a:cs typeface="微软雅黑"/>
            </a:endParaRPr>
          </a:p>
        </p:txBody>
      </p:sp>
      <p:sp>
        <p:nvSpPr>
          <p:cNvPr id="60" name="object 60"/>
          <p:cNvSpPr txBox="1"/>
          <p:nvPr/>
        </p:nvSpPr>
        <p:spPr>
          <a:xfrm>
            <a:off x="8462771" y="4224528"/>
            <a:ext cx="759460" cy="472440"/>
          </a:xfrm>
          <a:prstGeom prst="rect">
            <a:avLst/>
          </a:prstGeom>
          <a:solidFill>
            <a:srgbClr val="1D9ED2"/>
          </a:solidFill>
        </p:spPr>
        <p:txBody>
          <a:bodyPr vert="horz" wrap="square" lIns="0" tIns="5080" rIns="0" bIns="0" rtlCol="0">
            <a:spAutoFit/>
          </a:bodyPr>
          <a:lstStyle/>
          <a:p>
            <a:pPr>
              <a:lnSpc>
                <a:spcPct val="100000"/>
              </a:lnSpc>
              <a:spcBef>
                <a:spcPts val="40"/>
              </a:spcBef>
            </a:pPr>
            <a:endParaRPr sz="1100">
              <a:latin typeface="Times New Roman"/>
              <a:cs typeface="Times New Roman"/>
            </a:endParaRPr>
          </a:p>
          <a:p>
            <a:pPr marL="175895">
              <a:lnSpc>
                <a:spcPct val="100000"/>
              </a:lnSpc>
            </a:pPr>
            <a:r>
              <a:rPr sz="800">
                <a:solidFill>
                  <a:srgbClr val="FFFFFF"/>
                </a:solidFill>
                <a:latin typeface="微软雅黑"/>
                <a:cs typeface="微软雅黑"/>
              </a:rPr>
              <a:t>数据咨询</a:t>
            </a:r>
            <a:endParaRPr sz="800">
              <a:latin typeface="微软雅黑"/>
              <a:cs typeface="微软雅黑"/>
            </a:endParaRPr>
          </a:p>
        </p:txBody>
      </p:sp>
      <p:sp>
        <p:nvSpPr>
          <p:cNvPr id="61" name="object 61"/>
          <p:cNvSpPr/>
          <p:nvPr/>
        </p:nvSpPr>
        <p:spPr>
          <a:xfrm>
            <a:off x="7074407" y="4899659"/>
            <a:ext cx="419100" cy="474345"/>
          </a:xfrm>
          <a:custGeom>
            <a:rect l="l" t="t" r="r" b="b"/>
            <a:pathLst>
              <a:path w="419100" h="474345">
                <a:moveTo>
                  <a:pt x="0" y="473963"/>
                </a:moveTo>
                <a:lnTo>
                  <a:pt x="419100" y="473963"/>
                </a:lnTo>
                <a:lnTo>
                  <a:pt x="419100" y="0"/>
                </a:lnTo>
                <a:lnTo>
                  <a:pt x="0" y="0"/>
                </a:lnTo>
                <a:lnTo>
                  <a:pt x="0" y="473963"/>
                </a:lnTo>
                <a:close/>
              </a:path>
            </a:pathLst>
          </a:custGeom>
          <a:solidFill>
            <a:srgbClr val="1D9ED2"/>
          </a:solidFill>
        </p:spPr>
        <p:txBody>
          <a:bodyPr wrap="square" lIns="0" tIns="0" rIns="0" bIns="0" rtlCol="0"/>
          <a:lstStyle/>
          <a:p/>
        </p:txBody>
      </p:sp>
      <p:sp>
        <p:nvSpPr>
          <p:cNvPr id="62" name="object 62"/>
          <p:cNvSpPr txBox="1"/>
          <p:nvPr/>
        </p:nvSpPr>
        <p:spPr>
          <a:xfrm>
            <a:off x="7118095" y="4998211"/>
            <a:ext cx="332105" cy="257810"/>
          </a:xfrm>
          <a:prstGeom prst="rect">
            <a:avLst/>
          </a:prstGeom>
        </p:spPr>
        <p:txBody>
          <a:bodyPr vert="horz" wrap="square" lIns="0" tIns="12700" rIns="0" bIns="0" rtlCol="0">
            <a:spAutoFit/>
          </a:bodyPr>
          <a:lstStyle/>
          <a:p>
            <a:pPr algn="ctr">
              <a:lnSpc>
                <a:spcPts val="910"/>
              </a:lnSpc>
              <a:spcBef>
                <a:spcPts val="100"/>
              </a:spcBef>
            </a:pPr>
            <a:r>
              <a:rPr sz="800">
                <a:solidFill>
                  <a:srgbClr val="FFFFFF"/>
                </a:solidFill>
                <a:latin typeface="微软雅黑"/>
                <a:cs typeface="微软雅黑"/>
              </a:rPr>
              <a:t>交易仲</a:t>
            </a:r>
            <a:endParaRPr sz="800">
              <a:latin typeface="微软雅黑"/>
              <a:cs typeface="微软雅黑"/>
            </a:endParaRPr>
          </a:p>
          <a:p>
            <a:pPr algn="ctr">
              <a:lnSpc>
                <a:spcPts val="910"/>
              </a:lnSpc>
            </a:pPr>
            <a:r>
              <a:rPr sz="800" spc="5">
                <a:solidFill>
                  <a:srgbClr val="FFFFFF"/>
                </a:solidFill>
                <a:latin typeface="微软雅黑"/>
                <a:cs typeface="微软雅黑"/>
              </a:rPr>
              <a:t>裁</a:t>
            </a:r>
            <a:endParaRPr sz="800">
              <a:latin typeface="微软雅黑"/>
              <a:cs typeface="微软雅黑"/>
            </a:endParaRPr>
          </a:p>
        </p:txBody>
      </p:sp>
      <p:sp>
        <p:nvSpPr>
          <p:cNvPr id="63" name="object 63"/>
          <p:cNvSpPr/>
          <p:nvPr/>
        </p:nvSpPr>
        <p:spPr>
          <a:xfrm>
            <a:off x="7674864" y="4899659"/>
            <a:ext cx="520065" cy="472440"/>
          </a:xfrm>
          <a:custGeom>
            <a:rect l="l" t="t" r="r" b="b"/>
            <a:pathLst>
              <a:path w="520065" h="472439">
                <a:moveTo>
                  <a:pt x="0" y="472439"/>
                </a:moveTo>
                <a:lnTo>
                  <a:pt x="519683" y="472439"/>
                </a:lnTo>
                <a:lnTo>
                  <a:pt x="519683" y="0"/>
                </a:lnTo>
                <a:lnTo>
                  <a:pt x="0" y="0"/>
                </a:lnTo>
                <a:lnTo>
                  <a:pt x="0" y="472439"/>
                </a:lnTo>
                <a:close/>
              </a:path>
            </a:pathLst>
          </a:custGeom>
          <a:solidFill>
            <a:srgbClr val="1D9ED2"/>
          </a:solidFill>
        </p:spPr>
        <p:txBody>
          <a:bodyPr wrap="square" lIns="0" tIns="0" rIns="0" bIns="0" rtlCol="0"/>
          <a:lstStyle/>
          <a:p/>
        </p:txBody>
      </p:sp>
      <p:sp>
        <p:nvSpPr>
          <p:cNvPr id="64" name="object 64"/>
          <p:cNvSpPr txBox="1"/>
          <p:nvPr/>
        </p:nvSpPr>
        <p:spPr>
          <a:xfrm>
            <a:off x="7674864" y="4899659"/>
            <a:ext cx="520065" cy="472440"/>
          </a:xfrm>
          <a:prstGeom prst="rect">
            <a:avLst/>
          </a:prstGeom>
        </p:spPr>
        <p:txBody>
          <a:bodyPr vert="horz" wrap="square" lIns="0" tIns="1270" rIns="0" bIns="0" rtlCol="0">
            <a:spAutoFit/>
          </a:bodyPr>
          <a:lstStyle/>
          <a:p>
            <a:pPr>
              <a:lnSpc>
                <a:spcPct val="100000"/>
              </a:lnSpc>
              <a:spcBef>
                <a:spcPts val="10"/>
              </a:spcBef>
            </a:pPr>
            <a:endParaRPr sz="850">
              <a:latin typeface="Times New Roman"/>
              <a:cs typeface="Times New Roman"/>
            </a:endParaRPr>
          </a:p>
          <a:p>
            <a:pPr marL="158115" marR="46990" indent="-102235">
              <a:lnSpc>
                <a:spcPts val="860"/>
              </a:lnSpc>
            </a:pPr>
            <a:r>
              <a:rPr sz="800">
                <a:solidFill>
                  <a:srgbClr val="FFFFFF"/>
                </a:solidFill>
                <a:latin typeface="微软雅黑"/>
                <a:cs typeface="微软雅黑"/>
              </a:rPr>
              <a:t>数据分析 技术</a:t>
            </a:r>
            <a:endParaRPr sz="800">
              <a:latin typeface="微软雅黑"/>
              <a:cs typeface="微软雅黑"/>
            </a:endParaRPr>
          </a:p>
        </p:txBody>
      </p:sp>
      <p:sp>
        <p:nvSpPr>
          <p:cNvPr id="65" name="object 65"/>
          <p:cNvSpPr txBox="1"/>
          <p:nvPr/>
        </p:nvSpPr>
        <p:spPr>
          <a:xfrm>
            <a:off x="8357616" y="4907279"/>
            <a:ext cx="520065" cy="459105"/>
          </a:xfrm>
          <a:prstGeom prst="rect">
            <a:avLst/>
          </a:prstGeom>
          <a:solidFill>
            <a:srgbClr val="1D9ED2"/>
          </a:solidFill>
        </p:spPr>
        <p:txBody>
          <a:bodyPr vert="horz" wrap="square" lIns="0" tIns="104139" rIns="0" bIns="0" rtlCol="0">
            <a:spAutoFit/>
          </a:bodyPr>
          <a:lstStyle/>
          <a:p>
            <a:pPr marL="1905" algn="ctr">
              <a:lnSpc>
                <a:spcPts val="910"/>
              </a:lnSpc>
              <a:spcBef>
                <a:spcPts val="819"/>
              </a:spcBef>
            </a:pPr>
            <a:r>
              <a:rPr sz="800">
                <a:solidFill>
                  <a:srgbClr val="FFFFFF"/>
                </a:solidFill>
                <a:latin typeface="微软雅黑"/>
                <a:cs typeface="微软雅黑"/>
              </a:rPr>
              <a:t>数据加工</a:t>
            </a:r>
            <a:endParaRPr sz="800">
              <a:latin typeface="微软雅黑"/>
              <a:cs typeface="微软雅黑"/>
            </a:endParaRPr>
          </a:p>
          <a:p>
            <a:pPr marL="1905" algn="ctr">
              <a:lnSpc>
                <a:spcPts val="910"/>
              </a:lnSpc>
            </a:pPr>
            <a:r>
              <a:rPr sz="800">
                <a:solidFill>
                  <a:srgbClr val="FFFFFF"/>
                </a:solidFill>
                <a:latin typeface="微软雅黑"/>
                <a:cs typeface="微软雅黑"/>
              </a:rPr>
              <a:t>处理</a:t>
            </a:r>
            <a:endParaRPr sz="800">
              <a:latin typeface="微软雅黑"/>
              <a:cs typeface="微软雅黑"/>
            </a:endParaRPr>
          </a:p>
        </p:txBody>
      </p:sp>
      <p:sp>
        <p:nvSpPr>
          <p:cNvPr id="66" name="object 66"/>
          <p:cNvSpPr/>
          <p:nvPr/>
        </p:nvSpPr>
        <p:spPr>
          <a:xfrm>
            <a:off x="7283195" y="3960876"/>
            <a:ext cx="591820" cy="620395"/>
          </a:xfrm>
          <a:custGeom>
            <a:rect l="l" t="t" r="r" b="b"/>
            <a:pathLst>
              <a:path w="591820" h="620395">
                <a:moveTo>
                  <a:pt x="295655" y="0"/>
                </a:moveTo>
                <a:lnTo>
                  <a:pt x="247690" y="4058"/>
                </a:lnTo>
                <a:lnTo>
                  <a:pt x="202192" y="15806"/>
                </a:lnTo>
                <a:lnTo>
                  <a:pt x="159769" y="34608"/>
                </a:lnTo>
                <a:lnTo>
                  <a:pt x="121029" y="59826"/>
                </a:lnTo>
                <a:lnTo>
                  <a:pt x="86582" y="90820"/>
                </a:lnTo>
                <a:lnTo>
                  <a:pt x="57034" y="126955"/>
                </a:lnTo>
                <a:lnTo>
                  <a:pt x="32993" y="167591"/>
                </a:lnTo>
                <a:lnTo>
                  <a:pt x="15069" y="212092"/>
                </a:lnTo>
                <a:lnTo>
                  <a:pt x="3868" y="259818"/>
                </a:lnTo>
                <a:lnTo>
                  <a:pt x="0" y="310134"/>
                </a:lnTo>
                <a:lnTo>
                  <a:pt x="3868" y="360449"/>
                </a:lnTo>
                <a:lnTo>
                  <a:pt x="15069" y="408175"/>
                </a:lnTo>
                <a:lnTo>
                  <a:pt x="32993" y="452676"/>
                </a:lnTo>
                <a:lnTo>
                  <a:pt x="57034" y="493312"/>
                </a:lnTo>
                <a:lnTo>
                  <a:pt x="86582" y="529447"/>
                </a:lnTo>
                <a:lnTo>
                  <a:pt x="121029" y="560441"/>
                </a:lnTo>
                <a:lnTo>
                  <a:pt x="159769" y="585659"/>
                </a:lnTo>
                <a:lnTo>
                  <a:pt x="202192" y="604461"/>
                </a:lnTo>
                <a:lnTo>
                  <a:pt x="247690" y="616209"/>
                </a:lnTo>
                <a:lnTo>
                  <a:pt x="295655" y="620268"/>
                </a:lnTo>
                <a:lnTo>
                  <a:pt x="343621" y="616209"/>
                </a:lnTo>
                <a:lnTo>
                  <a:pt x="389119" y="604461"/>
                </a:lnTo>
                <a:lnTo>
                  <a:pt x="431542" y="585659"/>
                </a:lnTo>
                <a:lnTo>
                  <a:pt x="470282" y="560441"/>
                </a:lnTo>
                <a:lnTo>
                  <a:pt x="504729" y="529447"/>
                </a:lnTo>
                <a:lnTo>
                  <a:pt x="534277" y="493312"/>
                </a:lnTo>
                <a:lnTo>
                  <a:pt x="558318" y="452676"/>
                </a:lnTo>
                <a:lnTo>
                  <a:pt x="576242" y="408175"/>
                </a:lnTo>
                <a:lnTo>
                  <a:pt x="587443" y="360449"/>
                </a:lnTo>
                <a:lnTo>
                  <a:pt x="591311" y="310134"/>
                </a:lnTo>
                <a:lnTo>
                  <a:pt x="587443" y="259818"/>
                </a:lnTo>
                <a:lnTo>
                  <a:pt x="576242" y="212092"/>
                </a:lnTo>
                <a:lnTo>
                  <a:pt x="558318" y="167591"/>
                </a:lnTo>
                <a:lnTo>
                  <a:pt x="534277" y="126955"/>
                </a:lnTo>
                <a:lnTo>
                  <a:pt x="504729" y="90820"/>
                </a:lnTo>
                <a:lnTo>
                  <a:pt x="470282" y="59826"/>
                </a:lnTo>
                <a:lnTo>
                  <a:pt x="431542" y="34608"/>
                </a:lnTo>
                <a:lnTo>
                  <a:pt x="389119" y="15806"/>
                </a:lnTo>
                <a:lnTo>
                  <a:pt x="343621" y="4058"/>
                </a:lnTo>
                <a:lnTo>
                  <a:pt x="295655" y="0"/>
                </a:lnTo>
                <a:close/>
              </a:path>
            </a:pathLst>
          </a:custGeom>
          <a:solidFill>
            <a:srgbClr val="1D9ED2">
              <a:alpha val="10195"/>
            </a:srgbClr>
          </a:solidFill>
        </p:spPr>
        <p:txBody>
          <a:bodyPr wrap="square" lIns="0" tIns="0" rIns="0" bIns="0" rtlCol="0"/>
          <a:lstStyle/>
          <a:p/>
        </p:txBody>
      </p:sp>
      <p:sp>
        <p:nvSpPr>
          <p:cNvPr id="67" name="object 67"/>
          <p:cNvSpPr/>
          <p:nvPr/>
        </p:nvSpPr>
        <p:spPr>
          <a:xfrm>
            <a:off x="7283195" y="3960876"/>
            <a:ext cx="591820" cy="620395"/>
          </a:xfrm>
          <a:custGeom>
            <a:rect l="l" t="t" r="r" b="b"/>
            <a:pathLst>
              <a:path w="591820" h="620395">
                <a:moveTo>
                  <a:pt x="0" y="310134"/>
                </a:moveTo>
                <a:lnTo>
                  <a:pt x="3868" y="259818"/>
                </a:lnTo>
                <a:lnTo>
                  <a:pt x="15069" y="212092"/>
                </a:lnTo>
                <a:lnTo>
                  <a:pt x="32993" y="167591"/>
                </a:lnTo>
                <a:lnTo>
                  <a:pt x="57034" y="126955"/>
                </a:lnTo>
                <a:lnTo>
                  <a:pt x="86582" y="90820"/>
                </a:lnTo>
                <a:lnTo>
                  <a:pt x="121029" y="59826"/>
                </a:lnTo>
                <a:lnTo>
                  <a:pt x="159769" y="34608"/>
                </a:lnTo>
                <a:lnTo>
                  <a:pt x="202192" y="15806"/>
                </a:lnTo>
                <a:lnTo>
                  <a:pt x="247690" y="4058"/>
                </a:lnTo>
                <a:lnTo>
                  <a:pt x="295655" y="0"/>
                </a:lnTo>
                <a:lnTo>
                  <a:pt x="343621" y="4058"/>
                </a:lnTo>
                <a:lnTo>
                  <a:pt x="389119" y="15806"/>
                </a:lnTo>
                <a:lnTo>
                  <a:pt x="431542" y="34608"/>
                </a:lnTo>
                <a:lnTo>
                  <a:pt x="470282" y="59826"/>
                </a:lnTo>
                <a:lnTo>
                  <a:pt x="504729" y="90820"/>
                </a:lnTo>
                <a:lnTo>
                  <a:pt x="534277" y="126955"/>
                </a:lnTo>
                <a:lnTo>
                  <a:pt x="558318" y="167591"/>
                </a:lnTo>
                <a:lnTo>
                  <a:pt x="576242" y="212092"/>
                </a:lnTo>
                <a:lnTo>
                  <a:pt x="587443" y="259818"/>
                </a:lnTo>
                <a:lnTo>
                  <a:pt x="591311" y="310134"/>
                </a:lnTo>
                <a:lnTo>
                  <a:pt x="587443" y="360449"/>
                </a:lnTo>
                <a:lnTo>
                  <a:pt x="576242" y="408175"/>
                </a:lnTo>
                <a:lnTo>
                  <a:pt x="558318" y="452676"/>
                </a:lnTo>
                <a:lnTo>
                  <a:pt x="534277" y="493312"/>
                </a:lnTo>
                <a:lnTo>
                  <a:pt x="504729" y="529447"/>
                </a:lnTo>
                <a:lnTo>
                  <a:pt x="470282" y="560441"/>
                </a:lnTo>
                <a:lnTo>
                  <a:pt x="431542" y="585659"/>
                </a:lnTo>
                <a:lnTo>
                  <a:pt x="389119" y="604461"/>
                </a:lnTo>
                <a:lnTo>
                  <a:pt x="343621" y="616209"/>
                </a:lnTo>
                <a:lnTo>
                  <a:pt x="295655" y="620268"/>
                </a:lnTo>
                <a:lnTo>
                  <a:pt x="247690" y="616209"/>
                </a:lnTo>
                <a:lnTo>
                  <a:pt x="202192" y="604461"/>
                </a:lnTo>
                <a:lnTo>
                  <a:pt x="159769" y="585659"/>
                </a:lnTo>
                <a:lnTo>
                  <a:pt x="121029" y="560441"/>
                </a:lnTo>
                <a:lnTo>
                  <a:pt x="86582" y="529447"/>
                </a:lnTo>
                <a:lnTo>
                  <a:pt x="57034" y="493312"/>
                </a:lnTo>
                <a:lnTo>
                  <a:pt x="32993" y="452676"/>
                </a:lnTo>
                <a:lnTo>
                  <a:pt x="15069" y="408175"/>
                </a:lnTo>
                <a:lnTo>
                  <a:pt x="3868" y="360449"/>
                </a:lnTo>
                <a:lnTo>
                  <a:pt x="0" y="310134"/>
                </a:lnTo>
                <a:close/>
              </a:path>
            </a:pathLst>
          </a:custGeom>
          <a:ln w="12700">
            <a:solidFill>
              <a:srgbClr val="1D9ED2"/>
            </a:solidFill>
            <a:prstDash val="lgDash"/>
          </a:ln>
        </p:spPr>
        <p:txBody>
          <a:bodyPr wrap="square" lIns="0" tIns="0" rIns="0" bIns="0" rtlCol="0"/>
          <a:lstStyle/>
          <a:p/>
        </p:txBody>
      </p:sp>
      <p:sp>
        <p:nvSpPr>
          <p:cNvPr id="68" name="object 68"/>
          <p:cNvSpPr txBox="1"/>
          <p:nvPr/>
        </p:nvSpPr>
        <p:spPr>
          <a:xfrm>
            <a:off x="7464932" y="4194175"/>
            <a:ext cx="229870" cy="147955"/>
          </a:xfrm>
          <a:prstGeom prst="rect">
            <a:avLst/>
          </a:prstGeom>
        </p:spPr>
        <p:txBody>
          <a:bodyPr vert="horz" wrap="square" lIns="0" tIns="12700" rIns="0" bIns="0" rtlCol="0">
            <a:spAutoFit/>
          </a:bodyPr>
          <a:lstStyle/>
          <a:p>
            <a:pPr marL="12700">
              <a:lnSpc>
                <a:spcPct val="100000"/>
              </a:lnSpc>
              <a:spcBef>
                <a:spcPts val="100"/>
              </a:spcBef>
            </a:pPr>
            <a:r>
              <a:rPr sz="800">
                <a:solidFill>
                  <a:srgbClr val="1D9ED2"/>
                </a:solidFill>
                <a:latin typeface="微软雅黑"/>
                <a:cs typeface="微软雅黑"/>
              </a:rPr>
              <a:t>需方</a:t>
            </a:r>
            <a:endParaRPr sz="800">
              <a:latin typeface="微软雅黑"/>
              <a:cs typeface="微软雅黑"/>
            </a:endParaRPr>
          </a:p>
        </p:txBody>
      </p:sp>
      <p:sp>
        <p:nvSpPr>
          <p:cNvPr id="69" name="object 69"/>
          <p:cNvSpPr/>
          <p:nvPr/>
        </p:nvSpPr>
        <p:spPr>
          <a:xfrm>
            <a:off x="1107947" y="3424428"/>
            <a:ext cx="76200" cy="537210"/>
          </a:xfrm>
          <a:custGeom>
            <a:rect l="l" t="t" r="r" b="b"/>
            <a:pathLst>
              <a:path w="76200" h="537210">
                <a:moveTo>
                  <a:pt x="31750" y="460883"/>
                </a:moveTo>
                <a:lnTo>
                  <a:pt x="0" y="460883"/>
                </a:lnTo>
                <a:lnTo>
                  <a:pt x="38100" y="537083"/>
                </a:lnTo>
                <a:lnTo>
                  <a:pt x="69850" y="473583"/>
                </a:lnTo>
                <a:lnTo>
                  <a:pt x="31750" y="473583"/>
                </a:lnTo>
                <a:lnTo>
                  <a:pt x="31750" y="460883"/>
                </a:lnTo>
                <a:close/>
              </a:path>
              <a:path w="76200" h="537210">
                <a:moveTo>
                  <a:pt x="44450" y="0"/>
                </a:moveTo>
                <a:lnTo>
                  <a:pt x="31750" y="0"/>
                </a:lnTo>
                <a:lnTo>
                  <a:pt x="31750" y="473583"/>
                </a:lnTo>
                <a:lnTo>
                  <a:pt x="44450" y="473583"/>
                </a:lnTo>
                <a:lnTo>
                  <a:pt x="44450" y="0"/>
                </a:lnTo>
                <a:close/>
              </a:path>
              <a:path w="76200" h="537210">
                <a:moveTo>
                  <a:pt x="76200" y="460883"/>
                </a:moveTo>
                <a:lnTo>
                  <a:pt x="44450" y="460883"/>
                </a:lnTo>
                <a:lnTo>
                  <a:pt x="44450" y="473583"/>
                </a:lnTo>
                <a:lnTo>
                  <a:pt x="69850" y="473583"/>
                </a:lnTo>
                <a:lnTo>
                  <a:pt x="76200" y="460883"/>
                </a:lnTo>
                <a:close/>
              </a:path>
            </a:pathLst>
          </a:custGeom>
          <a:solidFill>
            <a:srgbClr val="1D9ED2"/>
          </a:solidFill>
        </p:spPr>
        <p:txBody>
          <a:bodyPr wrap="square" lIns="0" tIns="0" rIns="0" bIns="0" rtlCol="0"/>
          <a:lstStyle/>
          <a:p/>
        </p:txBody>
      </p:sp>
      <p:sp>
        <p:nvSpPr>
          <p:cNvPr id="70" name="object 70"/>
          <p:cNvSpPr/>
          <p:nvPr/>
        </p:nvSpPr>
        <p:spPr>
          <a:xfrm>
            <a:off x="3112007" y="3115055"/>
            <a:ext cx="76200" cy="938530"/>
          </a:xfrm>
          <a:custGeom>
            <a:rect l="l" t="t" r="r" b="b"/>
            <a:pathLst>
              <a:path w="76200" h="938528">
                <a:moveTo>
                  <a:pt x="31750" y="862203"/>
                </a:moveTo>
                <a:lnTo>
                  <a:pt x="0" y="862203"/>
                </a:lnTo>
                <a:lnTo>
                  <a:pt x="38100" y="938403"/>
                </a:lnTo>
                <a:lnTo>
                  <a:pt x="69850" y="874903"/>
                </a:lnTo>
                <a:lnTo>
                  <a:pt x="31750" y="874903"/>
                </a:lnTo>
                <a:lnTo>
                  <a:pt x="31750" y="862203"/>
                </a:lnTo>
                <a:close/>
              </a:path>
              <a:path w="76200" h="938528">
                <a:moveTo>
                  <a:pt x="44450" y="0"/>
                </a:moveTo>
                <a:lnTo>
                  <a:pt x="31750" y="0"/>
                </a:lnTo>
                <a:lnTo>
                  <a:pt x="31750" y="874903"/>
                </a:lnTo>
                <a:lnTo>
                  <a:pt x="44450" y="874903"/>
                </a:lnTo>
                <a:lnTo>
                  <a:pt x="44450" y="0"/>
                </a:lnTo>
                <a:close/>
              </a:path>
              <a:path w="76200" h="938528">
                <a:moveTo>
                  <a:pt x="76200" y="862203"/>
                </a:moveTo>
                <a:lnTo>
                  <a:pt x="44450" y="862203"/>
                </a:lnTo>
                <a:lnTo>
                  <a:pt x="44450" y="874903"/>
                </a:lnTo>
                <a:lnTo>
                  <a:pt x="69850" y="874903"/>
                </a:lnTo>
                <a:lnTo>
                  <a:pt x="76200" y="862203"/>
                </a:lnTo>
                <a:close/>
              </a:path>
            </a:pathLst>
          </a:custGeom>
          <a:solidFill>
            <a:srgbClr val="1D9ED2"/>
          </a:solidFill>
        </p:spPr>
        <p:txBody>
          <a:bodyPr wrap="square" lIns="0" tIns="0" rIns="0" bIns="0" rtlCol="0"/>
          <a:lstStyle/>
          <a:p/>
        </p:txBody>
      </p:sp>
      <p:sp>
        <p:nvSpPr>
          <p:cNvPr id="71" name="object 71"/>
          <p:cNvSpPr/>
          <p:nvPr/>
        </p:nvSpPr>
        <p:spPr>
          <a:xfrm>
            <a:off x="1664207" y="3424428"/>
            <a:ext cx="76200" cy="537210"/>
          </a:xfrm>
          <a:custGeom>
            <a:rect l="l" t="t" r="r" b="b"/>
            <a:pathLst>
              <a:path w="76200" h="537210">
                <a:moveTo>
                  <a:pt x="31750" y="460883"/>
                </a:moveTo>
                <a:lnTo>
                  <a:pt x="0" y="460883"/>
                </a:lnTo>
                <a:lnTo>
                  <a:pt x="38100" y="537083"/>
                </a:lnTo>
                <a:lnTo>
                  <a:pt x="69850" y="473583"/>
                </a:lnTo>
                <a:lnTo>
                  <a:pt x="31750" y="473583"/>
                </a:lnTo>
                <a:lnTo>
                  <a:pt x="31750" y="460883"/>
                </a:lnTo>
                <a:close/>
              </a:path>
              <a:path w="76200" h="537210">
                <a:moveTo>
                  <a:pt x="44450" y="0"/>
                </a:moveTo>
                <a:lnTo>
                  <a:pt x="31750" y="0"/>
                </a:lnTo>
                <a:lnTo>
                  <a:pt x="31750" y="473583"/>
                </a:lnTo>
                <a:lnTo>
                  <a:pt x="44450" y="473583"/>
                </a:lnTo>
                <a:lnTo>
                  <a:pt x="44450" y="0"/>
                </a:lnTo>
                <a:close/>
              </a:path>
              <a:path w="76200" h="537210">
                <a:moveTo>
                  <a:pt x="76200" y="460883"/>
                </a:moveTo>
                <a:lnTo>
                  <a:pt x="44450" y="460883"/>
                </a:lnTo>
                <a:lnTo>
                  <a:pt x="44450" y="473583"/>
                </a:lnTo>
                <a:lnTo>
                  <a:pt x="69850" y="473583"/>
                </a:lnTo>
                <a:lnTo>
                  <a:pt x="76200" y="460883"/>
                </a:lnTo>
                <a:close/>
              </a:path>
            </a:pathLst>
          </a:custGeom>
          <a:solidFill>
            <a:srgbClr val="1D9ED2"/>
          </a:solidFill>
        </p:spPr>
        <p:txBody>
          <a:bodyPr wrap="square" lIns="0" tIns="0" rIns="0" bIns="0" rtlCol="0"/>
          <a:lstStyle/>
          <a:p/>
        </p:txBody>
      </p:sp>
      <p:sp>
        <p:nvSpPr>
          <p:cNvPr id="72" name="object 72"/>
          <p:cNvSpPr/>
          <p:nvPr/>
        </p:nvSpPr>
        <p:spPr>
          <a:xfrm>
            <a:off x="3845052" y="3131820"/>
            <a:ext cx="76200" cy="938530"/>
          </a:xfrm>
          <a:custGeom>
            <a:rect l="l" t="t" r="r" b="b"/>
            <a:pathLst>
              <a:path w="76200" h="938528">
                <a:moveTo>
                  <a:pt x="31750" y="862202"/>
                </a:moveTo>
                <a:lnTo>
                  <a:pt x="0" y="862202"/>
                </a:lnTo>
                <a:lnTo>
                  <a:pt x="38100" y="938402"/>
                </a:lnTo>
                <a:lnTo>
                  <a:pt x="69850" y="874902"/>
                </a:lnTo>
                <a:lnTo>
                  <a:pt x="31750" y="874902"/>
                </a:lnTo>
                <a:lnTo>
                  <a:pt x="31750" y="862202"/>
                </a:lnTo>
                <a:close/>
              </a:path>
              <a:path w="76200" h="938528">
                <a:moveTo>
                  <a:pt x="44450" y="0"/>
                </a:moveTo>
                <a:lnTo>
                  <a:pt x="31750" y="0"/>
                </a:lnTo>
                <a:lnTo>
                  <a:pt x="31750" y="874902"/>
                </a:lnTo>
                <a:lnTo>
                  <a:pt x="44450" y="874902"/>
                </a:lnTo>
                <a:lnTo>
                  <a:pt x="44450" y="0"/>
                </a:lnTo>
                <a:close/>
              </a:path>
              <a:path w="76200" h="938528">
                <a:moveTo>
                  <a:pt x="76200" y="862202"/>
                </a:moveTo>
                <a:lnTo>
                  <a:pt x="44450" y="862202"/>
                </a:lnTo>
                <a:lnTo>
                  <a:pt x="44450" y="874902"/>
                </a:lnTo>
                <a:lnTo>
                  <a:pt x="69850" y="874902"/>
                </a:lnTo>
                <a:lnTo>
                  <a:pt x="76200" y="862202"/>
                </a:lnTo>
                <a:close/>
              </a:path>
            </a:pathLst>
          </a:custGeom>
          <a:solidFill>
            <a:srgbClr val="1D9ED2"/>
          </a:solidFill>
        </p:spPr>
        <p:txBody>
          <a:bodyPr wrap="square" lIns="0" tIns="0" rIns="0" bIns="0" rtlCol="0"/>
          <a:lstStyle/>
          <a:p/>
        </p:txBody>
      </p:sp>
      <p:sp>
        <p:nvSpPr>
          <p:cNvPr id="73" name="object 73"/>
          <p:cNvSpPr/>
          <p:nvPr/>
        </p:nvSpPr>
        <p:spPr>
          <a:xfrm>
            <a:off x="3960876" y="3115055"/>
            <a:ext cx="962025" cy="960119"/>
          </a:xfrm>
          <a:custGeom>
            <a:rect l="l" t="t" r="r" b="b"/>
            <a:pathLst>
              <a:path w="962025" h="960119">
                <a:moveTo>
                  <a:pt x="31750" y="883412"/>
                </a:moveTo>
                <a:lnTo>
                  <a:pt x="0" y="883412"/>
                </a:lnTo>
                <a:lnTo>
                  <a:pt x="38100" y="959612"/>
                </a:lnTo>
                <a:lnTo>
                  <a:pt x="69850" y="896112"/>
                </a:lnTo>
                <a:lnTo>
                  <a:pt x="31750" y="896112"/>
                </a:lnTo>
                <a:lnTo>
                  <a:pt x="31750" y="883412"/>
                </a:lnTo>
                <a:close/>
              </a:path>
              <a:path w="962025" h="960119">
                <a:moveTo>
                  <a:pt x="948944" y="592836"/>
                </a:moveTo>
                <a:lnTo>
                  <a:pt x="31750" y="592836"/>
                </a:lnTo>
                <a:lnTo>
                  <a:pt x="31750" y="896112"/>
                </a:lnTo>
                <a:lnTo>
                  <a:pt x="44450" y="896112"/>
                </a:lnTo>
                <a:lnTo>
                  <a:pt x="44450" y="605536"/>
                </a:lnTo>
                <a:lnTo>
                  <a:pt x="38100" y="605536"/>
                </a:lnTo>
                <a:lnTo>
                  <a:pt x="44450" y="599186"/>
                </a:lnTo>
                <a:lnTo>
                  <a:pt x="948944" y="599186"/>
                </a:lnTo>
                <a:lnTo>
                  <a:pt x="948944" y="592836"/>
                </a:lnTo>
                <a:close/>
              </a:path>
              <a:path w="962025" h="960119">
                <a:moveTo>
                  <a:pt x="76200" y="883412"/>
                </a:moveTo>
                <a:lnTo>
                  <a:pt x="44450" y="883412"/>
                </a:lnTo>
                <a:lnTo>
                  <a:pt x="44450" y="896112"/>
                </a:lnTo>
                <a:lnTo>
                  <a:pt x="69850" y="896112"/>
                </a:lnTo>
                <a:lnTo>
                  <a:pt x="76200" y="883412"/>
                </a:lnTo>
                <a:close/>
              </a:path>
              <a:path w="962025" h="960119">
                <a:moveTo>
                  <a:pt x="44450" y="599186"/>
                </a:moveTo>
                <a:lnTo>
                  <a:pt x="38100" y="605536"/>
                </a:lnTo>
                <a:lnTo>
                  <a:pt x="44450" y="605536"/>
                </a:lnTo>
                <a:lnTo>
                  <a:pt x="44450" y="599186"/>
                </a:lnTo>
                <a:close/>
              </a:path>
              <a:path w="962025" h="960119">
                <a:moveTo>
                  <a:pt x="961644" y="592836"/>
                </a:moveTo>
                <a:lnTo>
                  <a:pt x="955294" y="592836"/>
                </a:lnTo>
                <a:lnTo>
                  <a:pt x="948944" y="599186"/>
                </a:lnTo>
                <a:lnTo>
                  <a:pt x="44450" y="599186"/>
                </a:lnTo>
                <a:lnTo>
                  <a:pt x="44450" y="605536"/>
                </a:lnTo>
                <a:lnTo>
                  <a:pt x="961644" y="605536"/>
                </a:lnTo>
                <a:lnTo>
                  <a:pt x="961644" y="592836"/>
                </a:lnTo>
                <a:close/>
              </a:path>
              <a:path w="962025" h="960119">
                <a:moveTo>
                  <a:pt x="961644" y="0"/>
                </a:moveTo>
                <a:lnTo>
                  <a:pt x="948944" y="0"/>
                </a:lnTo>
                <a:lnTo>
                  <a:pt x="948944" y="599186"/>
                </a:lnTo>
                <a:lnTo>
                  <a:pt x="955294" y="592836"/>
                </a:lnTo>
                <a:lnTo>
                  <a:pt x="961644" y="592836"/>
                </a:lnTo>
                <a:lnTo>
                  <a:pt x="961644" y="0"/>
                </a:lnTo>
                <a:close/>
              </a:path>
            </a:pathLst>
          </a:custGeom>
          <a:solidFill>
            <a:srgbClr val="1D9ED2"/>
          </a:solidFill>
        </p:spPr>
        <p:txBody>
          <a:bodyPr wrap="square" lIns="0" tIns="0" rIns="0" bIns="0" rtlCol="0"/>
          <a:lstStyle/>
          <a:p/>
        </p:txBody>
      </p:sp>
      <p:sp>
        <p:nvSpPr>
          <p:cNvPr id="74" name="object 74"/>
          <p:cNvSpPr/>
          <p:nvPr/>
        </p:nvSpPr>
        <p:spPr>
          <a:xfrm>
            <a:off x="1575816" y="4453128"/>
            <a:ext cx="76200" cy="518795"/>
          </a:xfrm>
          <a:custGeom>
            <a:rect l="l" t="t" r="r" b="b"/>
            <a:pathLst>
              <a:path w="76200" h="518795">
                <a:moveTo>
                  <a:pt x="44450" y="63500"/>
                </a:moveTo>
                <a:lnTo>
                  <a:pt x="31750" y="63500"/>
                </a:lnTo>
                <a:lnTo>
                  <a:pt x="31750" y="518414"/>
                </a:lnTo>
                <a:lnTo>
                  <a:pt x="44450" y="518414"/>
                </a:lnTo>
                <a:lnTo>
                  <a:pt x="44450" y="63500"/>
                </a:lnTo>
                <a:close/>
              </a:path>
              <a:path w="76200" h="518795">
                <a:moveTo>
                  <a:pt x="38100" y="0"/>
                </a:moveTo>
                <a:lnTo>
                  <a:pt x="0" y="76200"/>
                </a:lnTo>
                <a:lnTo>
                  <a:pt x="31750" y="76200"/>
                </a:lnTo>
                <a:lnTo>
                  <a:pt x="31750" y="63500"/>
                </a:lnTo>
                <a:lnTo>
                  <a:pt x="69850" y="63500"/>
                </a:lnTo>
                <a:lnTo>
                  <a:pt x="38100" y="0"/>
                </a:lnTo>
                <a:close/>
              </a:path>
              <a:path w="76200" h="518795">
                <a:moveTo>
                  <a:pt x="69850" y="63500"/>
                </a:moveTo>
                <a:lnTo>
                  <a:pt x="44450" y="63500"/>
                </a:lnTo>
                <a:lnTo>
                  <a:pt x="44450" y="76200"/>
                </a:lnTo>
                <a:lnTo>
                  <a:pt x="76200" y="76200"/>
                </a:lnTo>
                <a:lnTo>
                  <a:pt x="69850" y="63500"/>
                </a:lnTo>
                <a:close/>
              </a:path>
            </a:pathLst>
          </a:custGeom>
          <a:solidFill>
            <a:srgbClr val="1D9ED2"/>
          </a:solidFill>
        </p:spPr>
        <p:txBody>
          <a:bodyPr wrap="square" lIns="0" tIns="0" rIns="0" bIns="0" rtlCol="0"/>
          <a:lstStyle/>
          <a:p/>
        </p:txBody>
      </p:sp>
      <p:sp>
        <p:nvSpPr>
          <p:cNvPr id="75" name="object 75"/>
          <p:cNvSpPr/>
          <p:nvPr/>
        </p:nvSpPr>
        <p:spPr>
          <a:xfrm>
            <a:off x="2316479" y="4453128"/>
            <a:ext cx="76200" cy="518795"/>
          </a:xfrm>
          <a:custGeom>
            <a:rect l="l" t="t" r="r" b="b"/>
            <a:pathLst>
              <a:path w="76200" h="518795">
                <a:moveTo>
                  <a:pt x="44450" y="63500"/>
                </a:moveTo>
                <a:lnTo>
                  <a:pt x="31750" y="63500"/>
                </a:lnTo>
                <a:lnTo>
                  <a:pt x="31750" y="518414"/>
                </a:lnTo>
                <a:lnTo>
                  <a:pt x="44450" y="518414"/>
                </a:lnTo>
                <a:lnTo>
                  <a:pt x="44450" y="63500"/>
                </a:lnTo>
                <a:close/>
              </a:path>
              <a:path w="76200" h="518795">
                <a:moveTo>
                  <a:pt x="38100" y="0"/>
                </a:moveTo>
                <a:lnTo>
                  <a:pt x="0" y="76200"/>
                </a:lnTo>
                <a:lnTo>
                  <a:pt x="31750" y="76200"/>
                </a:lnTo>
                <a:lnTo>
                  <a:pt x="31750" y="63500"/>
                </a:lnTo>
                <a:lnTo>
                  <a:pt x="69850" y="63500"/>
                </a:lnTo>
                <a:lnTo>
                  <a:pt x="38100" y="0"/>
                </a:lnTo>
                <a:close/>
              </a:path>
              <a:path w="76200" h="518795">
                <a:moveTo>
                  <a:pt x="69850" y="63500"/>
                </a:moveTo>
                <a:lnTo>
                  <a:pt x="44450" y="63500"/>
                </a:lnTo>
                <a:lnTo>
                  <a:pt x="44450" y="76200"/>
                </a:lnTo>
                <a:lnTo>
                  <a:pt x="76200" y="76200"/>
                </a:lnTo>
                <a:lnTo>
                  <a:pt x="69850" y="63500"/>
                </a:lnTo>
                <a:close/>
              </a:path>
            </a:pathLst>
          </a:custGeom>
          <a:solidFill>
            <a:srgbClr val="1D9ED2"/>
          </a:solidFill>
        </p:spPr>
        <p:txBody>
          <a:bodyPr wrap="square" lIns="0" tIns="0" rIns="0" bIns="0" rtlCol="0"/>
          <a:lstStyle/>
          <a:p/>
        </p:txBody>
      </p:sp>
      <p:sp>
        <p:nvSpPr>
          <p:cNvPr id="76" name="object 76"/>
          <p:cNvSpPr/>
          <p:nvPr/>
        </p:nvSpPr>
        <p:spPr>
          <a:xfrm>
            <a:off x="3122676" y="4425696"/>
            <a:ext cx="76200" cy="518795"/>
          </a:xfrm>
          <a:custGeom>
            <a:rect l="l" t="t" r="r" b="b"/>
            <a:pathLst>
              <a:path w="76200" h="518795">
                <a:moveTo>
                  <a:pt x="44450" y="63499"/>
                </a:moveTo>
                <a:lnTo>
                  <a:pt x="31750" y="63499"/>
                </a:lnTo>
                <a:lnTo>
                  <a:pt x="31750" y="518413"/>
                </a:lnTo>
                <a:lnTo>
                  <a:pt x="44450" y="518413"/>
                </a:lnTo>
                <a:lnTo>
                  <a:pt x="44450" y="63499"/>
                </a:lnTo>
                <a:close/>
              </a:path>
              <a:path w="76200" h="518795">
                <a:moveTo>
                  <a:pt x="38100" y="0"/>
                </a:moveTo>
                <a:lnTo>
                  <a:pt x="0" y="76199"/>
                </a:lnTo>
                <a:lnTo>
                  <a:pt x="31750" y="76199"/>
                </a:lnTo>
                <a:lnTo>
                  <a:pt x="31750" y="63499"/>
                </a:lnTo>
                <a:lnTo>
                  <a:pt x="69850" y="63499"/>
                </a:lnTo>
                <a:lnTo>
                  <a:pt x="38100" y="0"/>
                </a:lnTo>
                <a:close/>
              </a:path>
              <a:path w="76200" h="518795">
                <a:moveTo>
                  <a:pt x="69850" y="63499"/>
                </a:moveTo>
                <a:lnTo>
                  <a:pt x="44450" y="63499"/>
                </a:lnTo>
                <a:lnTo>
                  <a:pt x="44450" y="76199"/>
                </a:lnTo>
                <a:lnTo>
                  <a:pt x="76200" y="76199"/>
                </a:lnTo>
                <a:lnTo>
                  <a:pt x="69850" y="63499"/>
                </a:lnTo>
                <a:close/>
              </a:path>
            </a:pathLst>
          </a:custGeom>
          <a:solidFill>
            <a:srgbClr val="1D9ED2"/>
          </a:solidFill>
        </p:spPr>
        <p:txBody>
          <a:bodyPr wrap="square" lIns="0" tIns="0" rIns="0" bIns="0" rtlCol="0"/>
          <a:lstStyle/>
          <a:p/>
        </p:txBody>
      </p:sp>
      <p:sp>
        <p:nvSpPr>
          <p:cNvPr id="77" name="object 77"/>
          <p:cNvSpPr/>
          <p:nvPr/>
        </p:nvSpPr>
        <p:spPr>
          <a:xfrm>
            <a:off x="3848100" y="4453128"/>
            <a:ext cx="76200" cy="518795"/>
          </a:xfrm>
          <a:custGeom>
            <a:rect l="l" t="t" r="r" b="b"/>
            <a:pathLst>
              <a:path w="76200" h="518795">
                <a:moveTo>
                  <a:pt x="44450" y="63500"/>
                </a:moveTo>
                <a:lnTo>
                  <a:pt x="31750" y="63500"/>
                </a:lnTo>
                <a:lnTo>
                  <a:pt x="31750" y="518414"/>
                </a:lnTo>
                <a:lnTo>
                  <a:pt x="44450" y="518414"/>
                </a:lnTo>
                <a:lnTo>
                  <a:pt x="44450" y="63500"/>
                </a:lnTo>
                <a:close/>
              </a:path>
              <a:path w="76200" h="518795">
                <a:moveTo>
                  <a:pt x="38100" y="0"/>
                </a:moveTo>
                <a:lnTo>
                  <a:pt x="0" y="76200"/>
                </a:lnTo>
                <a:lnTo>
                  <a:pt x="31750" y="76200"/>
                </a:lnTo>
                <a:lnTo>
                  <a:pt x="31750" y="63500"/>
                </a:lnTo>
                <a:lnTo>
                  <a:pt x="69850" y="63500"/>
                </a:lnTo>
                <a:lnTo>
                  <a:pt x="38100" y="0"/>
                </a:lnTo>
                <a:close/>
              </a:path>
              <a:path w="76200" h="518795">
                <a:moveTo>
                  <a:pt x="69850" y="63500"/>
                </a:moveTo>
                <a:lnTo>
                  <a:pt x="44450" y="63500"/>
                </a:lnTo>
                <a:lnTo>
                  <a:pt x="44450" y="76200"/>
                </a:lnTo>
                <a:lnTo>
                  <a:pt x="76200" y="76200"/>
                </a:lnTo>
                <a:lnTo>
                  <a:pt x="69850" y="63500"/>
                </a:lnTo>
                <a:close/>
              </a:path>
            </a:pathLst>
          </a:custGeom>
          <a:solidFill>
            <a:srgbClr val="1D9ED2"/>
          </a:solidFill>
        </p:spPr>
        <p:txBody>
          <a:bodyPr wrap="square" lIns="0" tIns="0" rIns="0" bIns="0" rtlCol="0"/>
          <a:lstStyle/>
          <a:p/>
        </p:txBody>
      </p:sp>
      <p:sp>
        <p:nvSpPr>
          <p:cNvPr id="78" name="object 78"/>
          <p:cNvSpPr/>
          <p:nvPr/>
        </p:nvSpPr>
        <p:spPr>
          <a:xfrm>
            <a:off x="4459223" y="4453128"/>
            <a:ext cx="76200" cy="518795"/>
          </a:xfrm>
          <a:custGeom>
            <a:rect l="l" t="t" r="r" b="b"/>
            <a:pathLst>
              <a:path w="76200" h="518795">
                <a:moveTo>
                  <a:pt x="44450" y="63500"/>
                </a:moveTo>
                <a:lnTo>
                  <a:pt x="31750" y="63500"/>
                </a:lnTo>
                <a:lnTo>
                  <a:pt x="31750" y="518414"/>
                </a:lnTo>
                <a:lnTo>
                  <a:pt x="44450" y="518414"/>
                </a:lnTo>
                <a:lnTo>
                  <a:pt x="44450" y="63500"/>
                </a:lnTo>
                <a:close/>
              </a:path>
              <a:path w="76200" h="518795">
                <a:moveTo>
                  <a:pt x="38100" y="0"/>
                </a:moveTo>
                <a:lnTo>
                  <a:pt x="0" y="76200"/>
                </a:lnTo>
                <a:lnTo>
                  <a:pt x="31750" y="76200"/>
                </a:lnTo>
                <a:lnTo>
                  <a:pt x="31750" y="63500"/>
                </a:lnTo>
                <a:lnTo>
                  <a:pt x="69850" y="63500"/>
                </a:lnTo>
                <a:lnTo>
                  <a:pt x="38100" y="0"/>
                </a:lnTo>
                <a:close/>
              </a:path>
              <a:path w="76200" h="518795">
                <a:moveTo>
                  <a:pt x="69850" y="63500"/>
                </a:moveTo>
                <a:lnTo>
                  <a:pt x="44450" y="63500"/>
                </a:lnTo>
                <a:lnTo>
                  <a:pt x="44450" y="76200"/>
                </a:lnTo>
                <a:lnTo>
                  <a:pt x="76200" y="76200"/>
                </a:lnTo>
                <a:lnTo>
                  <a:pt x="69850" y="63500"/>
                </a:lnTo>
                <a:close/>
              </a:path>
            </a:pathLst>
          </a:custGeom>
          <a:solidFill>
            <a:srgbClr val="1D9ED2"/>
          </a:solidFill>
        </p:spPr>
        <p:txBody>
          <a:bodyPr wrap="square" lIns="0" tIns="0" rIns="0" bIns="0" rtlCol="0"/>
          <a:lstStyle/>
          <a:p/>
        </p:txBody>
      </p:sp>
      <p:sp>
        <p:nvSpPr>
          <p:cNvPr id="79" name="object 79"/>
          <p:cNvSpPr/>
          <p:nvPr/>
        </p:nvSpPr>
        <p:spPr>
          <a:xfrm>
            <a:off x="5967984" y="4453128"/>
            <a:ext cx="76200" cy="518795"/>
          </a:xfrm>
          <a:custGeom>
            <a:rect l="l" t="t" r="r" b="b"/>
            <a:pathLst>
              <a:path w="76200" h="518795">
                <a:moveTo>
                  <a:pt x="44450" y="63500"/>
                </a:moveTo>
                <a:lnTo>
                  <a:pt x="31750" y="63500"/>
                </a:lnTo>
                <a:lnTo>
                  <a:pt x="31750" y="518414"/>
                </a:lnTo>
                <a:lnTo>
                  <a:pt x="44450" y="518414"/>
                </a:lnTo>
                <a:lnTo>
                  <a:pt x="44450" y="63500"/>
                </a:lnTo>
                <a:close/>
              </a:path>
              <a:path w="76200" h="518795">
                <a:moveTo>
                  <a:pt x="38100" y="0"/>
                </a:moveTo>
                <a:lnTo>
                  <a:pt x="0" y="76200"/>
                </a:lnTo>
                <a:lnTo>
                  <a:pt x="31750" y="76200"/>
                </a:lnTo>
                <a:lnTo>
                  <a:pt x="31750" y="63500"/>
                </a:lnTo>
                <a:lnTo>
                  <a:pt x="69850" y="63500"/>
                </a:lnTo>
                <a:lnTo>
                  <a:pt x="38100" y="0"/>
                </a:lnTo>
                <a:close/>
              </a:path>
              <a:path w="76200" h="518795">
                <a:moveTo>
                  <a:pt x="69850" y="63500"/>
                </a:moveTo>
                <a:lnTo>
                  <a:pt x="44450" y="63500"/>
                </a:lnTo>
                <a:lnTo>
                  <a:pt x="44450" y="76200"/>
                </a:lnTo>
                <a:lnTo>
                  <a:pt x="76200" y="76200"/>
                </a:lnTo>
                <a:lnTo>
                  <a:pt x="69850" y="63500"/>
                </a:lnTo>
                <a:close/>
              </a:path>
            </a:pathLst>
          </a:custGeom>
          <a:solidFill>
            <a:srgbClr val="1D9ED2"/>
          </a:solidFill>
        </p:spPr>
        <p:txBody>
          <a:bodyPr wrap="square" lIns="0" tIns="0" rIns="0" bIns="0" rtlCol="0"/>
          <a:lstStyle/>
          <a:p/>
        </p:txBody>
      </p:sp>
      <p:sp>
        <p:nvSpPr>
          <p:cNvPr id="80" name="object 80"/>
          <p:cNvSpPr/>
          <p:nvPr/>
        </p:nvSpPr>
        <p:spPr>
          <a:xfrm>
            <a:off x="4908550" y="4453128"/>
            <a:ext cx="367030" cy="466725"/>
          </a:xfrm>
          <a:custGeom>
            <a:rect l="l" t="t" r="r" b="b"/>
            <a:pathLst>
              <a:path w="367029" h="466725">
                <a:moveTo>
                  <a:pt x="322072" y="251968"/>
                </a:moveTo>
                <a:lnTo>
                  <a:pt x="0" y="251968"/>
                </a:lnTo>
                <a:lnTo>
                  <a:pt x="0" y="466471"/>
                </a:lnTo>
                <a:lnTo>
                  <a:pt x="12700" y="466471"/>
                </a:lnTo>
                <a:lnTo>
                  <a:pt x="12700" y="264668"/>
                </a:lnTo>
                <a:lnTo>
                  <a:pt x="6350" y="264668"/>
                </a:lnTo>
                <a:lnTo>
                  <a:pt x="12700" y="258318"/>
                </a:lnTo>
                <a:lnTo>
                  <a:pt x="322072" y="258318"/>
                </a:lnTo>
                <a:lnTo>
                  <a:pt x="322072" y="251968"/>
                </a:lnTo>
                <a:close/>
              </a:path>
              <a:path w="367029" h="466725">
                <a:moveTo>
                  <a:pt x="12700" y="258318"/>
                </a:moveTo>
                <a:lnTo>
                  <a:pt x="6350" y="264668"/>
                </a:lnTo>
                <a:lnTo>
                  <a:pt x="12700" y="264668"/>
                </a:lnTo>
                <a:lnTo>
                  <a:pt x="12700" y="258318"/>
                </a:lnTo>
                <a:close/>
              </a:path>
              <a:path w="367029" h="466725">
                <a:moveTo>
                  <a:pt x="334772" y="251968"/>
                </a:moveTo>
                <a:lnTo>
                  <a:pt x="328422" y="251968"/>
                </a:lnTo>
                <a:lnTo>
                  <a:pt x="322072" y="258318"/>
                </a:lnTo>
                <a:lnTo>
                  <a:pt x="12700" y="258318"/>
                </a:lnTo>
                <a:lnTo>
                  <a:pt x="12700" y="264668"/>
                </a:lnTo>
                <a:lnTo>
                  <a:pt x="334772" y="264668"/>
                </a:lnTo>
                <a:lnTo>
                  <a:pt x="334772" y="251968"/>
                </a:lnTo>
                <a:close/>
              </a:path>
              <a:path w="367029" h="466725">
                <a:moveTo>
                  <a:pt x="334772" y="63500"/>
                </a:moveTo>
                <a:lnTo>
                  <a:pt x="322072" y="63500"/>
                </a:lnTo>
                <a:lnTo>
                  <a:pt x="322072" y="258318"/>
                </a:lnTo>
                <a:lnTo>
                  <a:pt x="328422" y="251968"/>
                </a:lnTo>
                <a:lnTo>
                  <a:pt x="334772" y="251968"/>
                </a:lnTo>
                <a:lnTo>
                  <a:pt x="334772" y="63500"/>
                </a:lnTo>
                <a:close/>
              </a:path>
              <a:path w="367029" h="466725">
                <a:moveTo>
                  <a:pt x="328422" y="0"/>
                </a:moveTo>
                <a:lnTo>
                  <a:pt x="290322" y="76200"/>
                </a:lnTo>
                <a:lnTo>
                  <a:pt x="322072" y="76200"/>
                </a:lnTo>
                <a:lnTo>
                  <a:pt x="322072" y="63500"/>
                </a:lnTo>
                <a:lnTo>
                  <a:pt x="360172" y="63500"/>
                </a:lnTo>
                <a:lnTo>
                  <a:pt x="328422" y="0"/>
                </a:lnTo>
                <a:close/>
              </a:path>
              <a:path w="367029" h="466725">
                <a:moveTo>
                  <a:pt x="360172" y="63500"/>
                </a:moveTo>
                <a:lnTo>
                  <a:pt x="334772" y="63500"/>
                </a:lnTo>
                <a:lnTo>
                  <a:pt x="334772" y="76200"/>
                </a:lnTo>
                <a:lnTo>
                  <a:pt x="366522" y="76200"/>
                </a:lnTo>
                <a:lnTo>
                  <a:pt x="360172" y="63500"/>
                </a:lnTo>
                <a:close/>
              </a:path>
            </a:pathLst>
          </a:custGeom>
          <a:solidFill>
            <a:srgbClr val="1D9ED2"/>
          </a:solidFill>
        </p:spPr>
        <p:txBody>
          <a:bodyPr wrap="square" lIns="0" tIns="0" rIns="0" bIns="0" rtlCol="0"/>
          <a:lstStyle/>
          <a:p/>
        </p:txBody>
      </p:sp>
      <p:sp>
        <p:nvSpPr>
          <p:cNvPr id="81" name="object 81"/>
          <p:cNvSpPr/>
          <p:nvPr/>
        </p:nvSpPr>
        <p:spPr>
          <a:xfrm>
            <a:off x="5237988" y="4453128"/>
            <a:ext cx="272415" cy="518795"/>
          </a:xfrm>
          <a:custGeom>
            <a:rect l="l" t="t" r="r" b="b"/>
            <a:pathLst>
              <a:path w="272414" h="518795">
                <a:moveTo>
                  <a:pt x="272288" y="518414"/>
                </a:moveTo>
                <a:lnTo>
                  <a:pt x="272288" y="259207"/>
                </a:lnTo>
                <a:lnTo>
                  <a:pt x="0" y="259207"/>
                </a:lnTo>
                <a:lnTo>
                  <a:pt x="0" y="0"/>
                </a:lnTo>
              </a:path>
            </a:pathLst>
          </a:custGeom>
          <a:ln w="12700">
            <a:solidFill>
              <a:srgbClr val="1D9ED2"/>
            </a:solidFill>
          </a:ln>
        </p:spPr>
        <p:txBody>
          <a:bodyPr wrap="square" lIns="0" tIns="0" rIns="0" bIns="0" rtlCol="0"/>
          <a:lstStyle/>
          <a:p/>
        </p:txBody>
      </p:sp>
      <p:sp>
        <p:nvSpPr>
          <p:cNvPr id="82" name="object 82"/>
          <p:cNvSpPr/>
          <p:nvPr/>
        </p:nvSpPr>
        <p:spPr>
          <a:xfrm>
            <a:off x="556259" y="4457446"/>
            <a:ext cx="1734185" cy="404495"/>
          </a:xfrm>
          <a:custGeom>
            <a:rect l="l" t="t" r="r" b="b"/>
            <a:pathLst>
              <a:path w="1734185" h="404495">
                <a:moveTo>
                  <a:pt x="44450" y="231647"/>
                </a:moveTo>
                <a:lnTo>
                  <a:pt x="31750" y="231647"/>
                </a:lnTo>
                <a:lnTo>
                  <a:pt x="31750" y="403986"/>
                </a:lnTo>
                <a:lnTo>
                  <a:pt x="1733931" y="403986"/>
                </a:lnTo>
                <a:lnTo>
                  <a:pt x="1733931" y="397636"/>
                </a:lnTo>
                <a:lnTo>
                  <a:pt x="44450" y="397636"/>
                </a:lnTo>
                <a:lnTo>
                  <a:pt x="38100" y="391286"/>
                </a:lnTo>
                <a:lnTo>
                  <a:pt x="44450" y="391286"/>
                </a:lnTo>
                <a:lnTo>
                  <a:pt x="44450" y="231647"/>
                </a:lnTo>
                <a:close/>
              </a:path>
              <a:path w="1734185" h="404495">
                <a:moveTo>
                  <a:pt x="44450" y="391286"/>
                </a:moveTo>
                <a:lnTo>
                  <a:pt x="38100" y="391286"/>
                </a:lnTo>
                <a:lnTo>
                  <a:pt x="44450" y="397636"/>
                </a:lnTo>
                <a:lnTo>
                  <a:pt x="44450" y="391286"/>
                </a:lnTo>
                <a:close/>
              </a:path>
              <a:path w="1734185" h="404495">
                <a:moveTo>
                  <a:pt x="1721231" y="391286"/>
                </a:moveTo>
                <a:lnTo>
                  <a:pt x="44450" y="391286"/>
                </a:lnTo>
                <a:lnTo>
                  <a:pt x="44450" y="397636"/>
                </a:lnTo>
                <a:lnTo>
                  <a:pt x="1721231" y="397636"/>
                </a:lnTo>
                <a:lnTo>
                  <a:pt x="1721231" y="391286"/>
                </a:lnTo>
                <a:close/>
              </a:path>
              <a:path w="1734185" h="404495">
                <a:moveTo>
                  <a:pt x="1732152" y="0"/>
                </a:moveTo>
                <a:lnTo>
                  <a:pt x="1721231" y="0"/>
                </a:lnTo>
                <a:lnTo>
                  <a:pt x="1721231" y="397636"/>
                </a:lnTo>
                <a:lnTo>
                  <a:pt x="1727581" y="391286"/>
                </a:lnTo>
                <a:lnTo>
                  <a:pt x="1733931" y="391286"/>
                </a:lnTo>
                <a:lnTo>
                  <a:pt x="1733931" y="12699"/>
                </a:lnTo>
                <a:lnTo>
                  <a:pt x="1727581" y="12699"/>
                </a:lnTo>
                <a:lnTo>
                  <a:pt x="1732152" y="8127"/>
                </a:lnTo>
                <a:lnTo>
                  <a:pt x="1732152" y="0"/>
                </a:lnTo>
                <a:close/>
              </a:path>
              <a:path w="1734185" h="404495">
                <a:moveTo>
                  <a:pt x="1733931" y="391286"/>
                </a:moveTo>
                <a:lnTo>
                  <a:pt x="1727581" y="391286"/>
                </a:lnTo>
                <a:lnTo>
                  <a:pt x="1721231" y="397636"/>
                </a:lnTo>
                <a:lnTo>
                  <a:pt x="1733931" y="397636"/>
                </a:lnTo>
                <a:lnTo>
                  <a:pt x="1733931" y="391286"/>
                </a:lnTo>
                <a:close/>
              </a:path>
              <a:path w="1734185" h="404495">
                <a:moveTo>
                  <a:pt x="38100" y="168147"/>
                </a:moveTo>
                <a:lnTo>
                  <a:pt x="0" y="244347"/>
                </a:lnTo>
                <a:lnTo>
                  <a:pt x="31750" y="244347"/>
                </a:lnTo>
                <a:lnTo>
                  <a:pt x="31750" y="231647"/>
                </a:lnTo>
                <a:lnTo>
                  <a:pt x="69850" y="231647"/>
                </a:lnTo>
                <a:lnTo>
                  <a:pt x="38100" y="168147"/>
                </a:lnTo>
                <a:close/>
              </a:path>
              <a:path w="1734185" h="404495">
                <a:moveTo>
                  <a:pt x="69850" y="231647"/>
                </a:moveTo>
                <a:lnTo>
                  <a:pt x="44450" y="231647"/>
                </a:lnTo>
                <a:lnTo>
                  <a:pt x="44450" y="244347"/>
                </a:lnTo>
                <a:lnTo>
                  <a:pt x="76200" y="244347"/>
                </a:lnTo>
                <a:lnTo>
                  <a:pt x="69850" y="231647"/>
                </a:lnTo>
                <a:close/>
              </a:path>
              <a:path w="1734185" h="404495">
                <a:moveTo>
                  <a:pt x="1732152" y="8127"/>
                </a:moveTo>
                <a:lnTo>
                  <a:pt x="1727581" y="12699"/>
                </a:lnTo>
                <a:lnTo>
                  <a:pt x="1732152" y="12699"/>
                </a:lnTo>
                <a:lnTo>
                  <a:pt x="1732152" y="8127"/>
                </a:lnTo>
                <a:close/>
              </a:path>
              <a:path w="1734185" h="404495">
                <a:moveTo>
                  <a:pt x="1733931" y="6349"/>
                </a:moveTo>
                <a:lnTo>
                  <a:pt x="1732152" y="8127"/>
                </a:lnTo>
                <a:lnTo>
                  <a:pt x="1732152" y="12699"/>
                </a:lnTo>
                <a:lnTo>
                  <a:pt x="1733931" y="12699"/>
                </a:lnTo>
                <a:lnTo>
                  <a:pt x="1733931" y="6349"/>
                </a:lnTo>
                <a:close/>
              </a:path>
            </a:pathLst>
          </a:custGeom>
          <a:solidFill>
            <a:srgbClr val="585858"/>
          </a:solidFill>
        </p:spPr>
        <p:txBody>
          <a:bodyPr wrap="square" lIns="0" tIns="0" rIns="0" bIns="0" rtlCol="0"/>
          <a:lstStyle/>
          <a:p/>
        </p:txBody>
      </p:sp>
      <p:sp>
        <p:nvSpPr>
          <p:cNvPr id="83" name="object 83"/>
          <p:cNvSpPr txBox="1"/>
          <p:nvPr/>
        </p:nvSpPr>
        <p:spPr>
          <a:xfrm>
            <a:off x="980033" y="4023486"/>
            <a:ext cx="229870" cy="391795"/>
          </a:xfrm>
          <a:prstGeom prst="rect">
            <a:avLst/>
          </a:prstGeom>
        </p:spPr>
        <p:txBody>
          <a:bodyPr vert="horz" wrap="square" lIns="0" tIns="12700" rIns="0" bIns="0" rtlCol="0">
            <a:spAutoFit/>
          </a:bodyPr>
          <a:lstStyle/>
          <a:p>
            <a:pPr marL="12700">
              <a:lnSpc>
                <a:spcPct val="100000"/>
              </a:lnSpc>
              <a:spcBef>
                <a:spcPts val="100"/>
              </a:spcBef>
            </a:pPr>
            <a:r>
              <a:rPr sz="800">
                <a:solidFill>
                  <a:srgbClr val="585858"/>
                </a:solidFill>
                <a:latin typeface="微软雅黑"/>
                <a:cs typeface="微软雅黑"/>
              </a:rPr>
              <a:t>信息</a:t>
            </a:r>
            <a:endParaRPr sz="800">
              <a:latin typeface="微软雅黑"/>
              <a:cs typeface="微软雅黑"/>
            </a:endParaRPr>
          </a:p>
          <a:p>
            <a:pPr>
              <a:lnSpc>
                <a:spcPct val="100000"/>
              </a:lnSpc>
              <a:spcBef>
                <a:spcPts val="40"/>
              </a:spcBef>
            </a:pPr>
            <a:endParaRPr sz="500">
              <a:latin typeface="微软雅黑"/>
              <a:cs typeface="微软雅黑"/>
            </a:endParaRPr>
          </a:p>
          <a:p>
            <a:pPr marL="12700">
              <a:lnSpc>
                <a:spcPct val="100000"/>
              </a:lnSpc>
            </a:pPr>
            <a:r>
              <a:rPr sz="800">
                <a:solidFill>
                  <a:srgbClr val="585858"/>
                </a:solidFill>
                <a:latin typeface="微软雅黑"/>
                <a:cs typeface="微软雅黑"/>
              </a:rPr>
              <a:t>系统</a:t>
            </a:r>
            <a:endParaRPr sz="800">
              <a:latin typeface="微软雅黑"/>
              <a:cs typeface="微软雅黑"/>
            </a:endParaRPr>
          </a:p>
        </p:txBody>
      </p:sp>
      <p:sp>
        <p:nvSpPr>
          <p:cNvPr id="84" name="object 84"/>
          <p:cNvSpPr/>
          <p:nvPr/>
        </p:nvSpPr>
        <p:spPr>
          <a:xfrm>
            <a:off x="4472940" y="3755644"/>
            <a:ext cx="2281555" cy="310515"/>
          </a:xfrm>
          <a:custGeom>
            <a:rect l="l" t="t" r="r" b="b"/>
            <a:pathLst>
              <a:path w="2281554" h="310514">
                <a:moveTo>
                  <a:pt x="2268346" y="6349"/>
                </a:moveTo>
                <a:lnTo>
                  <a:pt x="2268346" y="310260"/>
                </a:lnTo>
                <a:lnTo>
                  <a:pt x="2281046" y="310260"/>
                </a:lnTo>
                <a:lnTo>
                  <a:pt x="2281046" y="12699"/>
                </a:lnTo>
                <a:lnTo>
                  <a:pt x="2274696" y="12699"/>
                </a:lnTo>
                <a:lnTo>
                  <a:pt x="2268346" y="6349"/>
                </a:lnTo>
                <a:close/>
              </a:path>
              <a:path w="2281554" h="310514">
                <a:moveTo>
                  <a:pt x="31750" y="205231"/>
                </a:moveTo>
                <a:lnTo>
                  <a:pt x="0" y="205231"/>
                </a:lnTo>
                <a:lnTo>
                  <a:pt x="38100" y="281431"/>
                </a:lnTo>
                <a:lnTo>
                  <a:pt x="69850" y="217931"/>
                </a:lnTo>
                <a:lnTo>
                  <a:pt x="31750" y="217931"/>
                </a:lnTo>
                <a:lnTo>
                  <a:pt x="31750" y="205231"/>
                </a:lnTo>
                <a:close/>
              </a:path>
              <a:path w="2281554" h="310514">
                <a:moveTo>
                  <a:pt x="2281046" y="0"/>
                </a:moveTo>
                <a:lnTo>
                  <a:pt x="31750" y="0"/>
                </a:lnTo>
                <a:lnTo>
                  <a:pt x="31750" y="217931"/>
                </a:lnTo>
                <a:lnTo>
                  <a:pt x="44450" y="217931"/>
                </a:lnTo>
                <a:lnTo>
                  <a:pt x="44450" y="12699"/>
                </a:lnTo>
                <a:lnTo>
                  <a:pt x="38100" y="12699"/>
                </a:lnTo>
                <a:lnTo>
                  <a:pt x="44450" y="6349"/>
                </a:lnTo>
                <a:lnTo>
                  <a:pt x="2281046" y="6349"/>
                </a:lnTo>
                <a:lnTo>
                  <a:pt x="2281046" y="0"/>
                </a:lnTo>
                <a:close/>
              </a:path>
              <a:path w="2281554" h="310514">
                <a:moveTo>
                  <a:pt x="76200" y="205231"/>
                </a:moveTo>
                <a:lnTo>
                  <a:pt x="44450" y="205231"/>
                </a:lnTo>
                <a:lnTo>
                  <a:pt x="44450" y="217931"/>
                </a:lnTo>
                <a:lnTo>
                  <a:pt x="69850" y="217931"/>
                </a:lnTo>
                <a:lnTo>
                  <a:pt x="76200" y="205231"/>
                </a:lnTo>
                <a:close/>
              </a:path>
              <a:path w="2281554" h="310514">
                <a:moveTo>
                  <a:pt x="44450" y="6349"/>
                </a:moveTo>
                <a:lnTo>
                  <a:pt x="38100" y="12699"/>
                </a:lnTo>
                <a:lnTo>
                  <a:pt x="44450" y="12699"/>
                </a:lnTo>
                <a:lnTo>
                  <a:pt x="44450" y="6349"/>
                </a:lnTo>
                <a:close/>
              </a:path>
              <a:path w="2281554" h="310514">
                <a:moveTo>
                  <a:pt x="2268346" y="6349"/>
                </a:moveTo>
                <a:lnTo>
                  <a:pt x="44450" y="6349"/>
                </a:lnTo>
                <a:lnTo>
                  <a:pt x="44450" y="12699"/>
                </a:lnTo>
                <a:lnTo>
                  <a:pt x="2268346" y="12699"/>
                </a:lnTo>
                <a:lnTo>
                  <a:pt x="2268346" y="6349"/>
                </a:lnTo>
                <a:close/>
              </a:path>
              <a:path w="2281554" h="310514">
                <a:moveTo>
                  <a:pt x="2281046" y="6349"/>
                </a:moveTo>
                <a:lnTo>
                  <a:pt x="2268346" y="6349"/>
                </a:lnTo>
                <a:lnTo>
                  <a:pt x="2274696" y="12699"/>
                </a:lnTo>
                <a:lnTo>
                  <a:pt x="2281046" y="12699"/>
                </a:lnTo>
                <a:lnTo>
                  <a:pt x="2281046" y="6349"/>
                </a:lnTo>
                <a:close/>
              </a:path>
            </a:pathLst>
          </a:custGeom>
          <a:solidFill>
            <a:srgbClr val="585858"/>
          </a:solidFill>
        </p:spPr>
        <p:txBody>
          <a:bodyPr wrap="square" lIns="0" tIns="0" rIns="0" bIns="0" rtlCol="0"/>
          <a:lstStyle/>
          <a:p/>
        </p:txBody>
      </p:sp>
      <p:sp>
        <p:nvSpPr>
          <p:cNvPr id="85" name="object 85"/>
          <p:cNvSpPr/>
          <p:nvPr/>
        </p:nvSpPr>
        <p:spPr>
          <a:xfrm>
            <a:off x="2756154" y="2422398"/>
            <a:ext cx="12065" cy="3081020"/>
          </a:xfrm>
          <a:custGeom>
            <a:rect l="l" t="t" r="r" b="b"/>
            <a:pathLst>
              <a:path w="12064" h="3081020">
                <a:moveTo>
                  <a:pt x="11556" y="0"/>
                </a:moveTo>
                <a:lnTo>
                  <a:pt x="0" y="3080892"/>
                </a:lnTo>
              </a:path>
            </a:pathLst>
          </a:custGeom>
          <a:ln w="19050">
            <a:solidFill>
              <a:srgbClr val="1D9ED2"/>
            </a:solidFill>
            <a:prstDash val="lgDash"/>
          </a:ln>
        </p:spPr>
        <p:txBody>
          <a:bodyPr wrap="square" lIns="0" tIns="0" rIns="0" bIns="0" rtlCol="0"/>
          <a:lstStyle/>
          <a:p/>
        </p:txBody>
      </p:sp>
      <p:sp>
        <p:nvSpPr>
          <p:cNvPr id="86" name="object 86"/>
          <p:cNvSpPr/>
          <p:nvPr/>
        </p:nvSpPr>
        <p:spPr>
          <a:xfrm flipH="1">
            <a:off x="3574541" y="2420873"/>
            <a:ext cx="0" cy="3082925"/>
          </a:xfrm>
          <a:custGeom>
            <a:rect l="l" t="t" r="r" b="b"/>
            <a:pathLst>
              <a:path h="3082925">
                <a:moveTo>
                  <a:pt x="0" y="0"/>
                </a:moveTo>
                <a:lnTo>
                  <a:pt x="0" y="3082798"/>
                </a:lnTo>
              </a:path>
            </a:pathLst>
          </a:custGeom>
          <a:ln w="19050">
            <a:solidFill>
              <a:srgbClr val="1D9ED2"/>
            </a:solidFill>
            <a:prstDash val="lgDash"/>
          </a:ln>
        </p:spPr>
        <p:txBody>
          <a:bodyPr wrap="square" lIns="0" tIns="0" rIns="0" bIns="0" rtlCol="0"/>
          <a:lstStyle/>
          <a:p/>
        </p:txBody>
      </p:sp>
      <p:sp>
        <p:nvSpPr>
          <p:cNvPr id="87" name="object 87"/>
          <p:cNvSpPr/>
          <p:nvPr/>
        </p:nvSpPr>
        <p:spPr>
          <a:xfrm flipH="1">
            <a:off x="5761482" y="2420873"/>
            <a:ext cx="0" cy="3082925"/>
          </a:xfrm>
          <a:custGeom>
            <a:rect l="l" t="t" r="r" b="b"/>
            <a:pathLst>
              <a:path h="3082925">
                <a:moveTo>
                  <a:pt x="0" y="0"/>
                </a:moveTo>
                <a:lnTo>
                  <a:pt x="0" y="3082798"/>
                </a:lnTo>
              </a:path>
            </a:pathLst>
          </a:custGeom>
          <a:ln w="19050">
            <a:solidFill>
              <a:srgbClr val="1D9ED2"/>
            </a:solidFill>
            <a:prstDash val="lgDash"/>
          </a:ln>
        </p:spPr>
        <p:txBody>
          <a:bodyPr wrap="square" lIns="0" tIns="0" rIns="0" bIns="0" rtlCol="0"/>
          <a:lstStyle/>
          <a:p/>
        </p:txBody>
      </p:sp>
      <p:sp>
        <p:nvSpPr>
          <p:cNvPr id="88" name="object 88"/>
          <p:cNvSpPr/>
          <p:nvPr/>
        </p:nvSpPr>
        <p:spPr>
          <a:xfrm flipH="1">
            <a:off x="7035545" y="2422398"/>
            <a:ext cx="0" cy="3082925"/>
          </a:xfrm>
          <a:custGeom>
            <a:rect l="l" t="t" r="r" b="b"/>
            <a:pathLst>
              <a:path h="3082925">
                <a:moveTo>
                  <a:pt x="0" y="0"/>
                </a:moveTo>
                <a:lnTo>
                  <a:pt x="0" y="3082798"/>
                </a:lnTo>
              </a:path>
            </a:pathLst>
          </a:custGeom>
          <a:ln w="19050">
            <a:solidFill>
              <a:srgbClr val="1D9ED2"/>
            </a:solidFill>
            <a:prstDash val="lgDash"/>
          </a:ln>
        </p:spPr>
        <p:txBody>
          <a:bodyPr wrap="square" lIns="0" tIns="0" rIns="0" bIns="0" rtlCol="0"/>
          <a:lstStyle/>
          <a:p/>
        </p:txBody>
      </p:sp>
      <p:sp>
        <p:nvSpPr>
          <p:cNvPr id="89" name="object 89"/>
          <p:cNvSpPr txBox="1"/>
          <p:nvPr/>
        </p:nvSpPr>
        <p:spPr>
          <a:xfrm>
            <a:off x="4385564" y="2321179"/>
            <a:ext cx="638175" cy="147955"/>
          </a:xfrm>
          <a:prstGeom prst="rect">
            <a:avLst/>
          </a:prstGeom>
        </p:spPr>
        <p:txBody>
          <a:bodyPr vert="horz" wrap="square" lIns="0" tIns="13335" rIns="0" bIns="0" rtlCol="0">
            <a:spAutoFit/>
          </a:bodyPr>
          <a:lstStyle/>
          <a:p>
            <a:pPr marL="12700">
              <a:lnSpc>
                <a:spcPct val="100000"/>
              </a:lnSpc>
              <a:spcBef>
                <a:spcPts val="105"/>
              </a:spcBef>
            </a:pPr>
            <a:r>
              <a:rPr sz="800" b="1">
                <a:solidFill>
                  <a:srgbClr val="1D9ED2"/>
                </a:solidFill>
                <a:latin typeface="微软雅黑"/>
                <a:cs typeface="微软雅黑"/>
              </a:rPr>
              <a:t>流通第二阶段</a:t>
            </a:r>
            <a:endParaRPr sz="800">
              <a:latin typeface="微软雅黑"/>
              <a:cs typeface="微软雅黑"/>
            </a:endParaRPr>
          </a:p>
        </p:txBody>
      </p:sp>
      <p:sp>
        <p:nvSpPr>
          <p:cNvPr id="90" name="object 90"/>
          <p:cNvSpPr txBox="1"/>
          <p:nvPr/>
        </p:nvSpPr>
        <p:spPr>
          <a:xfrm>
            <a:off x="5973571" y="2321179"/>
            <a:ext cx="638175" cy="147955"/>
          </a:xfrm>
          <a:prstGeom prst="rect">
            <a:avLst/>
          </a:prstGeom>
        </p:spPr>
        <p:txBody>
          <a:bodyPr vert="horz" wrap="square" lIns="0" tIns="13335" rIns="0" bIns="0" rtlCol="0">
            <a:spAutoFit/>
          </a:bodyPr>
          <a:lstStyle/>
          <a:p>
            <a:pPr marL="12700">
              <a:lnSpc>
                <a:spcPct val="100000"/>
              </a:lnSpc>
              <a:spcBef>
                <a:spcPts val="105"/>
              </a:spcBef>
            </a:pPr>
            <a:r>
              <a:rPr sz="800" b="1">
                <a:solidFill>
                  <a:srgbClr val="1D9ED2"/>
                </a:solidFill>
                <a:latin typeface="微软雅黑"/>
                <a:cs typeface="微软雅黑"/>
              </a:rPr>
              <a:t>流通第三阶段</a:t>
            </a:r>
            <a:endParaRPr sz="800">
              <a:latin typeface="微软雅黑"/>
              <a:cs typeface="微软雅黑"/>
            </a:endParaRPr>
          </a:p>
        </p:txBody>
      </p:sp>
      <p:sp>
        <p:nvSpPr>
          <p:cNvPr id="91" name="object 91"/>
          <p:cNvSpPr txBox="1"/>
          <p:nvPr/>
        </p:nvSpPr>
        <p:spPr>
          <a:xfrm>
            <a:off x="2788411" y="2321179"/>
            <a:ext cx="638175" cy="147955"/>
          </a:xfrm>
          <a:prstGeom prst="rect">
            <a:avLst/>
          </a:prstGeom>
        </p:spPr>
        <p:txBody>
          <a:bodyPr vert="horz" wrap="square" lIns="0" tIns="13335" rIns="0" bIns="0" rtlCol="0">
            <a:spAutoFit/>
          </a:bodyPr>
          <a:lstStyle/>
          <a:p>
            <a:pPr marL="12700">
              <a:lnSpc>
                <a:spcPct val="100000"/>
              </a:lnSpc>
              <a:spcBef>
                <a:spcPts val="105"/>
              </a:spcBef>
            </a:pPr>
            <a:r>
              <a:rPr sz="800" b="1">
                <a:solidFill>
                  <a:srgbClr val="1D9ED2"/>
                </a:solidFill>
                <a:latin typeface="微软雅黑"/>
                <a:cs typeface="微软雅黑"/>
              </a:rPr>
              <a:t>流通第一阶段</a:t>
            </a:r>
            <a:endParaRPr sz="800">
              <a:latin typeface="微软雅黑"/>
              <a:cs typeface="微软雅黑"/>
            </a:endParaRPr>
          </a:p>
        </p:txBody>
      </p:sp>
      <p:sp>
        <p:nvSpPr>
          <p:cNvPr id="92" name="object 92"/>
          <p:cNvSpPr txBox="1"/>
          <p:nvPr/>
        </p:nvSpPr>
        <p:spPr>
          <a:xfrm>
            <a:off x="982776" y="2318766"/>
            <a:ext cx="735965" cy="147955"/>
          </a:xfrm>
          <a:prstGeom prst="rect">
            <a:avLst/>
          </a:prstGeom>
        </p:spPr>
        <p:txBody>
          <a:bodyPr vert="horz" wrap="square" lIns="0" tIns="13335" rIns="0" bIns="0" rtlCol="0">
            <a:spAutoFit/>
          </a:bodyPr>
          <a:lstStyle/>
          <a:p>
            <a:pPr marL="12700">
              <a:lnSpc>
                <a:spcPct val="100000"/>
              </a:lnSpc>
              <a:spcBef>
                <a:spcPts val="105"/>
              </a:spcBef>
            </a:pPr>
            <a:r>
              <a:rPr sz="800" b="1">
                <a:solidFill>
                  <a:srgbClr val="585858"/>
                </a:solidFill>
                <a:latin typeface="微软雅黑"/>
                <a:cs typeface="微软雅黑"/>
              </a:rPr>
              <a:t>传统</a:t>
            </a:r>
            <a:r>
              <a:rPr sz="800" b="1" spc="-5">
                <a:solidFill>
                  <a:srgbClr val="585858"/>
                </a:solidFill>
                <a:latin typeface="微软雅黑"/>
                <a:cs typeface="微软雅黑"/>
              </a:rPr>
              <a:t>IT</a:t>
            </a:r>
            <a:r>
              <a:rPr sz="800" b="1">
                <a:solidFill>
                  <a:srgbClr val="585858"/>
                </a:solidFill>
                <a:latin typeface="微软雅黑"/>
                <a:cs typeface="微软雅黑"/>
              </a:rPr>
              <a:t>服务市场</a:t>
            </a:r>
            <a:endParaRPr sz="800">
              <a:latin typeface="微软雅黑"/>
              <a:cs typeface="微软雅黑"/>
            </a:endParaRPr>
          </a:p>
        </p:txBody>
      </p:sp>
      <p:sp>
        <p:nvSpPr>
          <p:cNvPr id="93" name="object 93"/>
          <p:cNvSpPr txBox="1"/>
          <p:nvPr/>
        </p:nvSpPr>
        <p:spPr>
          <a:xfrm>
            <a:off x="7522844" y="2321179"/>
            <a:ext cx="735965" cy="147955"/>
          </a:xfrm>
          <a:prstGeom prst="rect">
            <a:avLst/>
          </a:prstGeom>
        </p:spPr>
        <p:txBody>
          <a:bodyPr vert="horz" wrap="square" lIns="0" tIns="13335" rIns="0" bIns="0" rtlCol="0">
            <a:spAutoFit/>
          </a:bodyPr>
          <a:lstStyle/>
          <a:p>
            <a:pPr marL="12700">
              <a:lnSpc>
                <a:spcPct val="100000"/>
              </a:lnSpc>
              <a:spcBef>
                <a:spcPts val="105"/>
              </a:spcBef>
            </a:pPr>
            <a:r>
              <a:rPr sz="800" b="1">
                <a:solidFill>
                  <a:srgbClr val="585858"/>
                </a:solidFill>
                <a:latin typeface="微软雅黑"/>
                <a:cs typeface="微软雅黑"/>
              </a:rPr>
              <a:t>传统</a:t>
            </a:r>
            <a:r>
              <a:rPr sz="800" b="1" spc="-5">
                <a:solidFill>
                  <a:srgbClr val="585858"/>
                </a:solidFill>
                <a:latin typeface="微软雅黑"/>
                <a:cs typeface="微软雅黑"/>
              </a:rPr>
              <a:t>IT</a:t>
            </a:r>
            <a:r>
              <a:rPr sz="800" b="1">
                <a:solidFill>
                  <a:srgbClr val="585858"/>
                </a:solidFill>
                <a:latin typeface="微软雅黑"/>
                <a:cs typeface="微软雅黑"/>
              </a:rPr>
              <a:t>服务市场</a:t>
            </a:r>
            <a:endParaRPr sz="800">
              <a:latin typeface="微软雅黑"/>
              <a:cs typeface="微软雅黑"/>
            </a:endParaRPr>
          </a:p>
        </p:txBody>
      </p:sp>
      <p:sp>
        <p:nvSpPr>
          <p:cNvPr id="94" name="object 94"/>
          <p:cNvSpPr/>
          <p:nvPr/>
        </p:nvSpPr>
        <p:spPr>
          <a:xfrm>
            <a:off x="2814827" y="3441191"/>
            <a:ext cx="4170045" cy="1213485"/>
          </a:xfrm>
          <a:custGeom>
            <a:rect l="l" t="t" r="r" b="b"/>
            <a:pathLst>
              <a:path w="4170045" h="1213485">
                <a:moveTo>
                  <a:pt x="0" y="1213104"/>
                </a:moveTo>
                <a:lnTo>
                  <a:pt x="4169664" y="1213104"/>
                </a:lnTo>
                <a:lnTo>
                  <a:pt x="4169664" y="0"/>
                </a:lnTo>
                <a:lnTo>
                  <a:pt x="0" y="0"/>
                </a:lnTo>
                <a:lnTo>
                  <a:pt x="0" y="1213104"/>
                </a:lnTo>
                <a:close/>
              </a:path>
            </a:pathLst>
          </a:custGeom>
          <a:ln w="12700">
            <a:solidFill>
              <a:srgbClr val="1B9ED2"/>
            </a:solidFill>
          </a:ln>
        </p:spPr>
        <p:txBody>
          <a:bodyPr wrap="square" lIns="0" tIns="0" rIns="0" bIns="0" rtlCol="0"/>
          <a:lstStyle/>
          <a:p/>
        </p:txBody>
      </p:sp>
      <p:sp>
        <p:nvSpPr>
          <p:cNvPr id="95" name="object 95"/>
          <p:cNvSpPr txBox="1"/>
          <p:nvPr/>
        </p:nvSpPr>
        <p:spPr>
          <a:xfrm>
            <a:off x="8004809" y="4096892"/>
            <a:ext cx="229870" cy="269875"/>
          </a:xfrm>
          <a:prstGeom prst="rect">
            <a:avLst/>
          </a:prstGeom>
        </p:spPr>
        <p:txBody>
          <a:bodyPr vert="horz" wrap="square" lIns="0" tIns="12700" rIns="0" bIns="0" rtlCol="0">
            <a:spAutoFit/>
          </a:bodyPr>
          <a:lstStyle/>
          <a:p>
            <a:pPr marL="12700" marR="5080">
              <a:lnSpc>
                <a:spcPct val="100000"/>
              </a:lnSpc>
              <a:spcBef>
                <a:spcPts val="100"/>
              </a:spcBef>
            </a:pPr>
            <a:r>
              <a:rPr sz="800">
                <a:solidFill>
                  <a:srgbClr val="585858"/>
                </a:solidFill>
                <a:latin typeface="微软雅黑"/>
                <a:cs typeface="微软雅黑"/>
              </a:rPr>
              <a:t>数据 利用</a:t>
            </a:r>
            <a:endParaRPr sz="800">
              <a:latin typeface="微软雅黑"/>
              <a:cs typeface="微软雅黑"/>
            </a:endParaRPr>
          </a:p>
        </p:txBody>
      </p:sp>
      <p:sp>
        <p:nvSpPr>
          <p:cNvPr id="96" name="object 96"/>
          <p:cNvSpPr/>
          <p:nvPr/>
        </p:nvSpPr>
        <p:spPr>
          <a:xfrm>
            <a:off x="7874507" y="4732020"/>
            <a:ext cx="76200" cy="206629"/>
          </a:xfrm>
          <a:prstGeom prst="rect">
            <a:avLst/>
          </a:prstGeom>
          <a:blipFill>
            <a:blip r:embed="rId6"/>
            <a:stretch>
              <a:fillRect/>
            </a:stretch>
          </a:blipFill>
        </p:spPr>
        <p:txBody>
          <a:bodyPr wrap="square" lIns="0" tIns="0" rIns="0" bIns="0" rtlCol="0"/>
          <a:lstStyle/>
          <a:p/>
        </p:txBody>
      </p:sp>
      <p:sp>
        <p:nvSpPr>
          <p:cNvPr id="97" name="object 97"/>
          <p:cNvSpPr/>
          <p:nvPr/>
        </p:nvSpPr>
        <p:spPr>
          <a:xfrm>
            <a:off x="8168640" y="4674108"/>
            <a:ext cx="447675" cy="237490"/>
          </a:xfrm>
          <a:custGeom>
            <a:rect l="l" t="t" r="r" b="b"/>
            <a:pathLst>
              <a:path w="447675" h="237489">
                <a:moveTo>
                  <a:pt x="433958" y="38100"/>
                </a:moveTo>
                <a:lnTo>
                  <a:pt x="433958" y="236982"/>
                </a:lnTo>
                <a:lnTo>
                  <a:pt x="447420" y="236982"/>
                </a:lnTo>
                <a:lnTo>
                  <a:pt x="447420" y="230632"/>
                </a:lnTo>
                <a:lnTo>
                  <a:pt x="446658" y="230632"/>
                </a:lnTo>
                <a:lnTo>
                  <a:pt x="440308" y="224282"/>
                </a:lnTo>
                <a:lnTo>
                  <a:pt x="446658" y="224282"/>
                </a:lnTo>
                <a:lnTo>
                  <a:pt x="446658" y="44450"/>
                </a:lnTo>
                <a:lnTo>
                  <a:pt x="440308" y="44450"/>
                </a:lnTo>
                <a:lnTo>
                  <a:pt x="433958" y="38100"/>
                </a:lnTo>
                <a:close/>
              </a:path>
              <a:path w="447675" h="237489">
                <a:moveTo>
                  <a:pt x="446658" y="224282"/>
                </a:moveTo>
                <a:lnTo>
                  <a:pt x="440308" y="224282"/>
                </a:lnTo>
                <a:lnTo>
                  <a:pt x="446658" y="230632"/>
                </a:lnTo>
                <a:lnTo>
                  <a:pt x="446658" y="224282"/>
                </a:lnTo>
                <a:close/>
              </a:path>
              <a:path w="447675" h="237489">
                <a:moveTo>
                  <a:pt x="447420" y="224282"/>
                </a:moveTo>
                <a:lnTo>
                  <a:pt x="446658" y="224282"/>
                </a:lnTo>
                <a:lnTo>
                  <a:pt x="446658" y="230632"/>
                </a:lnTo>
                <a:lnTo>
                  <a:pt x="447420" y="230632"/>
                </a:lnTo>
                <a:lnTo>
                  <a:pt x="447420" y="224282"/>
                </a:lnTo>
                <a:close/>
              </a:path>
              <a:path w="447675" h="237489">
                <a:moveTo>
                  <a:pt x="76200" y="0"/>
                </a:moveTo>
                <a:lnTo>
                  <a:pt x="0" y="38100"/>
                </a:lnTo>
                <a:lnTo>
                  <a:pt x="76200" y="76200"/>
                </a:lnTo>
                <a:lnTo>
                  <a:pt x="76200" y="44450"/>
                </a:lnTo>
                <a:lnTo>
                  <a:pt x="63500" y="44450"/>
                </a:lnTo>
                <a:lnTo>
                  <a:pt x="63500" y="31750"/>
                </a:lnTo>
                <a:lnTo>
                  <a:pt x="76200" y="31750"/>
                </a:lnTo>
                <a:lnTo>
                  <a:pt x="76200" y="0"/>
                </a:lnTo>
                <a:close/>
              </a:path>
              <a:path w="447675" h="237489">
                <a:moveTo>
                  <a:pt x="76200" y="31750"/>
                </a:moveTo>
                <a:lnTo>
                  <a:pt x="63500" y="31750"/>
                </a:lnTo>
                <a:lnTo>
                  <a:pt x="63500" y="44450"/>
                </a:lnTo>
                <a:lnTo>
                  <a:pt x="76200" y="44450"/>
                </a:lnTo>
                <a:lnTo>
                  <a:pt x="76200" y="31750"/>
                </a:lnTo>
                <a:close/>
              </a:path>
              <a:path w="447675" h="237489">
                <a:moveTo>
                  <a:pt x="446658" y="31750"/>
                </a:moveTo>
                <a:lnTo>
                  <a:pt x="76200" y="31750"/>
                </a:lnTo>
                <a:lnTo>
                  <a:pt x="76200" y="44450"/>
                </a:lnTo>
                <a:lnTo>
                  <a:pt x="433958" y="44450"/>
                </a:lnTo>
                <a:lnTo>
                  <a:pt x="433958" y="38100"/>
                </a:lnTo>
                <a:lnTo>
                  <a:pt x="446658" y="38100"/>
                </a:lnTo>
                <a:lnTo>
                  <a:pt x="446658" y="31750"/>
                </a:lnTo>
                <a:close/>
              </a:path>
              <a:path w="447675" h="237489">
                <a:moveTo>
                  <a:pt x="446658" y="38100"/>
                </a:moveTo>
                <a:lnTo>
                  <a:pt x="433958" y="38100"/>
                </a:lnTo>
                <a:lnTo>
                  <a:pt x="440308" y="44450"/>
                </a:lnTo>
                <a:lnTo>
                  <a:pt x="446658" y="44450"/>
                </a:lnTo>
                <a:lnTo>
                  <a:pt x="446658" y="38100"/>
                </a:lnTo>
                <a:close/>
              </a:path>
            </a:pathLst>
          </a:custGeom>
          <a:solidFill>
            <a:srgbClr val="1D9ED2"/>
          </a:solidFill>
        </p:spPr>
        <p:txBody>
          <a:bodyPr wrap="square" lIns="0" tIns="0" rIns="0" bIns="0" rtlCol="0"/>
          <a:lstStyle/>
          <a:p/>
        </p:txBody>
      </p:sp>
      <p:sp>
        <p:nvSpPr>
          <p:cNvPr id="98" name="object 98"/>
          <p:cNvSpPr/>
          <p:nvPr/>
        </p:nvSpPr>
        <p:spPr>
          <a:xfrm>
            <a:off x="8110728" y="3936238"/>
            <a:ext cx="330835" cy="125095"/>
          </a:xfrm>
          <a:custGeom>
            <a:rect l="l" t="t" r="r" b="b"/>
            <a:pathLst>
              <a:path w="330834" h="125095">
                <a:moveTo>
                  <a:pt x="31750" y="48768"/>
                </a:moveTo>
                <a:lnTo>
                  <a:pt x="0" y="48768"/>
                </a:lnTo>
                <a:lnTo>
                  <a:pt x="38100" y="124968"/>
                </a:lnTo>
                <a:lnTo>
                  <a:pt x="69850" y="61468"/>
                </a:lnTo>
                <a:lnTo>
                  <a:pt x="31750" y="61468"/>
                </a:lnTo>
                <a:lnTo>
                  <a:pt x="31750" y="48768"/>
                </a:lnTo>
                <a:close/>
              </a:path>
              <a:path w="330834" h="125095">
                <a:moveTo>
                  <a:pt x="330707" y="0"/>
                </a:moveTo>
                <a:lnTo>
                  <a:pt x="31750" y="0"/>
                </a:lnTo>
                <a:lnTo>
                  <a:pt x="31750" y="61468"/>
                </a:lnTo>
                <a:lnTo>
                  <a:pt x="44450" y="61468"/>
                </a:lnTo>
                <a:lnTo>
                  <a:pt x="44450" y="12700"/>
                </a:lnTo>
                <a:lnTo>
                  <a:pt x="38100" y="12700"/>
                </a:lnTo>
                <a:lnTo>
                  <a:pt x="44450" y="6350"/>
                </a:lnTo>
                <a:lnTo>
                  <a:pt x="330707" y="6350"/>
                </a:lnTo>
                <a:lnTo>
                  <a:pt x="330707" y="0"/>
                </a:lnTo>
                <a:close/>
              </a:path>
              <a:path w="330834" h="125095">
                <a:moveTo>
                  <a:pt x="76200" y="48768"/>
                </a:moveTo>
                <a:lnTo>
                  <a:pt x="44450" y="48768"/>
                </a:lnTo>
                <a:lnTo>
                  <a:pt x="44450" y="61468"/>
                </a:lnTo>
                <a:lnTo>
                  <a:pt x="69850" y="61468"/>
                </a:lnTo>
                <a:lnTo>
                  <a:pt x="76200" y="48768"/>
                </a:lnTo>
                <a:close/>
              </a:path>
              <a:path w="330834" h="125095">
                <a:moveTo>
                  <a:pt x="44450" y="6350"/>
                </a:moveTo>
                <a:lnTo>
                  <a:pt x="38100" y="12700"/>
                </a:lnTo>
                <a:lnTo>
                  <a:pt x="44450" y="12700"/>
                </a:lnTo>
                <a:lnTo>
                  <a:pt x="44450" y="6350"/>
                </a:lnTo>
                <a:close/>
              </a:path>
              <a:path w="330834" h="125095">
                <a:moveTo>
                  <a:pt x="330707" y="6350"/>
                </a:moveTo>
                <a:lnTo>
                  <a:pt x="44450" y="6350"/>
                </a:lnTo>
                <a:lnTo>
                  <a:pt x="44450" y="12700"/>
                </a:lnTo>
                <a:lnTo>
                  <a:pt x="330707" y="12700"/>
                </a:lnTo>
                <a:lnTo>
                  <a:pt x="330707" y="6350"/>
                </a:lnTo>
                <a:close/>
              </a:path>
            </a:pathLst>
          </a:custGeom>
          <a:solidFill>
            <a:srgbClr val="1D9ED2"/>
          </a:solidFill>
        </p:spPr>
        <p:txBody>
          <a:bodyPr wrap="square" lIns="0" tIns="0" rIns="0" bIns="0" rtlCol="0"/>
          <a:lstStyle/>
          <a:p/>
        </p:txBody>
      </p:sp>
      <p:sp>
        <p:nvSpPr>
          <p:cNvPr id="99" name="object 99"/>
          <p:cNvSpPr/>
          <p:nvPr/>
        </p:nvSpPr>
        <p:spPr>
          <a:xfrm>
            <a:off x="8110728" y="3494532"/>
            <a:ext cx="76200" cy="574040"/>
          </a:xfrm>
          <a:custGeom>
            <a:rect l="l" t="t" r="r" b="b"/>
            <a:pathLst>
              <a:path w="76200" h="574039">
                <a:moveTo>
                  <a:pt x="31750" y="497458"/>
                </a:moveTo>
                <a:lnTo>
                  <a:pt x="0" y="497458"/>
                </a:lnTo>
                <a:lnTo>
                  <a:pt x="38100" y="573658"/>
                </a:lnTo>
                <a:lnTo>
                  <a:pt x="69850" y="510158"/>
                </a:lnTo>
                <a:lnTo>
                  <a:pt x="31750" y="510158"/>
                </a:lnTo>
                <a:lnTo>
                  <a:pt x="31750" y="497458"/>
                </a:lnTo>
                <a:close/>
              </a:path>
              <a:path w="76200" h="574039">
                <a:moveTo>
                  <a:pt x="44450" y="0"/>
                </a:moveTo>
                <a:lnTo>
                  <a:pt x="31750" y="0"/>
                </a:lnTo>
                <a:lnTo>
                  <a:pt x="31750" y="510158"/>
                </a:lnTo>
                <a:lnTo>
                  <a:pt x="44450" y="510158"/>
                </a:lnTo>
                <a:lnTo>
                  <a:pt x="44450" y="0"/>
                </a:lnTo>
                <a:close/>
              </a:path>
              <a:path w="76200" h="574039">
                <a:moveTo>
                  <a:pt x="76200" y="497458"/>
                </a:moveTo>
                <a:lnTo>
                  <a:pt x="44450" y="497458"/>
                </a:lnTo>
                <a:lnTo>
                  <a:pt x="44450" y="510158"/>
                </a:lnTo>
                <a:lnTo>
                  <a:pt x="69850" y="510158"/>
                </a:lnTo>
                <a:lnTo>
                  <a:pt x="76200" y="497458"/>
                </a:lnTo>
                <a:close/>
              </a:path>
            </a:pathLst>
          </a:custGeom>
          <a:solidFill>
            <a:srgbClr val="1D9ED2"/>
          </a:solidFill>
        </p:spPr>
        <p:txBody>
          <a:bodyPr wrap="square" lIns="0" tIns="0" rIns="0" bIns="0" rtlCol="0"/>
          <a:lstStyle/>
          <a:p/>
        </p:txBody>
      </p:sp>
      <p:sp>
        <p:nvSpPr>
          <p:cNvPr id="100" name="object 100"/>
          <p:cNvSpPr/>
          <p:nvPr/>
        </p:nvSpPr>
        <p:spPr>
          <a:xfrm>
            <a:off x="8168640" y="4436364"/>
            <a:ext cx="285750" cy="76200"/>
          </a:xfrm>
          <a:custGeom>
            <a:rect l="l" t="t" r="r" b="b"/>
            <a:pathLst>
              <a:path w="285750" h="76200">
                <a:moveTo>
                  <a:pt x="76200" y="0"/>
                </a:moveTo>
                <a:lnTo>
                  <a:pt x="0" y="38100"/>
                </a:lnTo>
                <a:lnTo>
                  <a:pt x="76200" y="76200"/>
                </a:lnTo>
                <a:lnTo>
                  <a:pt x="76200" y="44450"/>
                </a:lnTo>
                <a:lnTo>
                  <a:pt x="63500" y="44450"/>
                </a:lnTo>
                <a:lnTo>
                  <a:pt x="63500" y="31750"/>
                </a:lnTo>
                <a:lnTo>
                  <a:pt x="76200" y="31750"/>
                </a:lnTo>
                <a:lnTo>
                  <a:pt x="76200" y="0"/>
                </a:lnTo>
                <a:close/>
              </a:path>
              <a:path w="285750" h="76200">
                <a:moveTo>
                  <a:pt x="76200" y="31750"/>
                </a:moveTo>
                <a:lnTo>
                  <a:pt x="63500" y="31750"/>
                </a:lnTo>
                <a:lnTo>
                  <a:pt x="63500" y="44450"/>
                </a:lnTo>
                <a:lnTo>
                  <a:pt x="76200" y="44450"/>
                </a:lnTo>
                <a:lnTo>
                  <a:pt x="76200" y="31750"/>
                </a:lnTo>
                <a:close/>
              </a:path>
              <a:path w="285750" h="76200">
                <a:moveTo>
                  <a:pt x="285495" y="31750"/>
                </a:moveTo>
                <a:lnTo>
                  <a:pt x="76200" y="31750"/>
                </a:lnTo>
                <a:lnTo>
                  <a:pt x="76200" y="44450"/>
                </a:lnTo>
                <a:lnTo>
                  <a:pt x="285495" y="44450"/>
                </a:lnTo>
                <a:lnTo>
                  <a:pt x="285495" y="31750"/>
                </a:lnTo>
                <a:close/>
              </a:path>
            </a:pathLst>
          </a:custGeom>
          <a:solidFill>
            <a:srgbClr val="1D9ED2"/>
          </a:solidFill>
        </p:spPr>
        <p:txBody>
          <a:bodyPr wrap="square" lIns="0" tIns="0" rIns="0" bIns="0" rtlCol="0"/>
          <a:lstStyle/>
          <a:p/>
        </p:txBody>
      </p:sp>
      <p:sp>
        <p:nvSpPr>
          <p:cNvPr id="101" name="object 101"/>
          <p:cNvSpPr/>
          <p:nvPr/>
        </p:nvSpPr>
        <p:spPr>
          <a:xfrm>
            <a:off x="7540752" y="4405884"/>
            <a:ext cx="614680" cy="410209"/>
          </a:xfrm>
          <a:custGeom>
            <a:rect l="l" t="t" r="r" b="b"/>
            <a:pathLst>
              <a:path w="614679" h="410209">
                <a:moveTo>
                  <a:pt x="44450" y="238760"/>
                </a:moveTo>
                <a:lnTo>
                  <a:pt x="31750" y="238760"/>
                </a:lnTo>
                <a:lnTo>
                  <a:pt x="31750" y="410210"/>
                </a:lnTo>
                <a:lnTo>
                  <a:pt x="614426" y="410210"/>
                </a:lnTo>
                <a:lnTo>
                  <a:pt x="614426" y="403860"/>
                </a:lnTo>
                <a:lnTo>
                  <a:pt x="44450" y="403860"/>
                </a:lnTo>
                <a:lnTo>
                  <a:pt x="38100" y="397510"/>
                </a:lnTo>
                <a:lnTo>
                  <a:pt x="44450" y="397510"/>
                </a:lnTo>
                <a:lnTo>
                  <a:pt x="44450" y="238760"/>
                </a:lnTo>
                <a:close/>
              </a:path>
              <a:path w="614679" h="410209">
                <a:moveTo>
                  <a:pt x="44450" y="397510"/>
                </a:moveTo>
                <a:lnTo>
                  <a:pt x="38100" y="397510"/>
                </a:lnTo>
                <a:lnTo>
                  <a:pt x="44450" y="403860"/>
                </a:lnTo>
                <a:lnTo>
                  <a:pt x="44450" y="397510"/>
                </a:lnTo>
                <a:close/>
              </a:path>
              <a:path w="614679" h="410209">
                <a:moveTo>
                  <a:pt x="601726" y="397510"/>
                </a:moveTo>
                <a:lnTo>
                  <a:pt x="44450" y="397510"/>
                </a:lnTo>
                <a:lnTo>
                  <a:pt x="44450" y="403860"/>
                </a:lnTo>
                <a:lnTo>
                  <a:pt x="601726" y="403860"/>
                </a:lnTo>
                <a:lnTo>
                  <a:pt x="601726" y="397510"/>
                </a:lnTo>
                <a:close/>
              </a:path>
              <a:path w="614679" h="410209">
                <a:moveTo>
                  <a:pt x="614426" y="0"/>
                </a:moveTo>
                <a:lnTo>
                  <a:pt x="601726" y="0"/>
                </a:lnTo>
                <a:lnTo>
                  <a:pt x="601726" y="403860"/>
                </a:lnTo>
                <a:lnTo>
                  <a:pt x="608076" y="397510"/>
                </a:lnTo>
                <a:lnTo>
                  <a:pt x="614426" y="397510"/>
                </a:lnTo>
                <a:lnTo>
                  <a:pt x="614426" y="0"/>
                </a:lnTo>
                <a:close/>
              </a:path>
              <a:path w="614679" h="410209">
                <a:moveTo>
                  <a:pt x="614426" y="397510"/>
                </a:moveTo>
                <a:lnTo>
                  <a:pt x="608076" y="397510"/>
                </a:lnTo>
                <a:lnTo>
                  <a:pt x="601726" y="403860"/>
                </a:lnTo>
                <a:lnTo>
                  <a:pt x="614426" y="403860"/>
                </a:lnTo>
                <a:lnTo>
                  <a:pt x="614426" y="397510"/>
                </a:lnTo>
                <a:close/>
              </a:path>
              <a:path w="614679" h="410209">
                <a:moveTo>
                  <a:pt x="38100" y="175260"/>
                </a:moveTo>
                <a:lnTo>
                  <a:pt x="0" y="251460"/>
                </a:lnTo>
                <a:lnTo>
                  <a:pt x="31750" y="251460"/>
                </a:lnTo>
                <a:lnTo>
                  <a:pt x="31750" y="238760"/>
                </a:lnTo>
                <a:lnTo>
                  <a:pt x="69850" y="238760"/>
                </a:lnTo>
                <a:lnTo>
                  <a:pt x="38100" y="175260"/>
                </a:lnTo>
                <a:close/>
              </a:path>
              <a:path w="614679" h="410209">
                <a:moveTo>
                  <a:pt x="69850" y="238760"/>
                </a:moveTo>
                <a:lnTo>
                  <a:pt x="44450" y="238760"/>
                </a:lnTo>
                <a:lnTo>
                  <a:pt x="44450" y="251460"/>
                </a:lnTo>
                <a:lnTo>
                  <a:pt x="76200" y="251460"/>
                </a:lnTo>
                <a:lnTo>
                  <a:pt x="69850" y="238760"/>
                </a:lnTo>
                <a:close/>
              </a:path>
            </a:pathLst>
          </a:custGeom>
          <a:solidFill>
            <a:srgbClr val="AEABAB"/>
          </a:solidFill>
        </p:spPr>
        <p:txBody>
          <a:bodyPr wrap="square" lIns="0" tIns="0" rIns="0" bIns="0" rtlCol="0"/>
          <a:lstStyle/>
          <a:p/>
        </p:txBody>
      </p:sp>
      <p:sp>
        <p:nvSpPr>
          <p:cNvPr id="102" name="object 102"/>
          <p:cNvSpPr/>
          <p:nvPr/>
        </p:nvSpPr>
        <p:spPr>
          <a:xfrm>
            <a:off x="7101458" y="4170045"/>
            <a:ext cx="160527" cy="134493"/>
          </a:xfrm>
          <a:prstGeom prst="rect">
            <a:avLst/>
          </a:prstGeom>
          <a:blipFill>
            <a:blip r:embed="rId7"/>
            <a:stretch>
              <a:fillRect/>
            </a:stretch>
          </a:blipFill>
        </p:spPr>
        <p:txBody>
          <a:bodyPr wrap="square" lIns="0" tIns="0" rIns="0" bIns="0" rtlCol="0"/>
          <a:lstStyle/>
          <a:p/>
        </p:txBody>
      </p:sp>
      <p:sp>
        <p:nvSpPr>
          <p:cNvPr id="103" name="object 103"/>
          <p:cNvSpPr txBox="1"/>
          <p:nvPr/>
        </p:nvSpPr>
        <p:spPr>
          <a:xfrm>
            <a:off x="4158741" y="3452571"/>
            <a:ext cx="1046480" cy="148590"/>
          </a:xfrm>
          <a:prstGeom prst="rect">
            <a:avLst/>
          </a:prstGeom>
        </p:spPr>
        <p:txBody>
          <a:bodyPr vert="horz" wrap="square" lIns="0" tIns="13335" rIns="0" bIns="0" rtlCol="0">
            <a:spAutoFit/>
          </a:bodyPr>
          <a:lstStyle/>
          <a:p>
            <a:pPr marL="12700">
              <a:lnSpc>
                <a:spcPct val="100000"/>
              </a:lnSpc>
              <a:spcBef>
                <a:spcPts val="105"/>
              </a:spcBef>
            </a:pPr>
            <a:r>
              <a:rPr sz="800" b="1">
                <a:solidFill>
                  <a:srgbClr val="1D9ED2"/>
                </a:solidFill>
                <a:latin typeface="微软雅黑"/>
                <a:cs typeface="微软雅黑"/>
              </a:rPr>
              <a:t>数据要素流通交易功能</a:t>
            </a:r>
            <a:endParaRPr sz="800">
              <a:latin typeface="微软雅黑"/>
              <a:cs typeface="微软雅黑"/>
            </a:endParaRPr>
          </a:p>
        </p:txBody>
      </p:sp>
      <p:sp>
        <p:nvSpPr>
          <p:cNvPr id="104" name="object 104"/>
          <p:cNvSpPr/>
          <p:nvPr/>
        </p:nvSpPr>
        <p:spPr>
          <a:xfrm>
            <a:off x="7205471" y="4305300"/>
            <a:ext cx="76200" cy="605790"/>
          </a:xfrm>
          <a:custGeom>
            <a:rect l="l" t="t" r="r" b="b"/>
            <a:pathLst>
              <a:path w="76200" h="605789">
                <a:moveTo>
                  <a:pt x="44450" y="63500"/>
                </a:moveTo>
                <a:lnTo>
                  <a:pt x="31750" y="63500"/>
                </a:lnTo>
                <a:lnTo>
                  <a:pt x="31750" y="605536"/>
                </a:lnTo>
                <a:lnTo>
                  <a:pt x="44450" y="605536"/>
                </a:lnTo>
                <a:lnTo>
                  <a:pt x="44450" y="63500"/>
                </a:lnTo>
                <a:close/>
              </a:path>
              <a:path w="76200" h="605789">
                <a:moveTo>
                  <a:pt x="38100" y="0"/>
                </a:moveTo>
                <a:lnTo>
                  <a:pt x="0" y="76200"/>
                </a:lnTo>
                <a:lnTo>
                  <a:pt x="31750" y="76200"/>
                </a:lnTo>
                <a:lnTo>
                  <a:pt x="31750" y="63500"/>
                </a:lnTo>
                <a:lnTo>
                  <a:pt x="69850" y="63500"/>
                </a:lnTo>
                <a:lnTo>
                  <a:pt x="38100" y="0"/>
                </a:lnTo>
                <a:close/>
              </a:path>
              <a:path w="76200" h="605789">
                <a:moveTo>
                  <a:pt x="69850" y="63500"/>
                </a:moveTo>
                <a:lnTo>
                  <a:pt x="44450" y="63500"/>
                </a:lnTo>
                <a:lnTo>
                  <a:pt x="44450" y="76200"/>
                </a:lnTo>
                <a:lnTo>
                  <a:pt x="76200" y="76200"/>
                </a:lnTo>
                <a:lnTo>
                  <a:pt x="69850" y="63500"/>
                </a:lnTo>
                <a:close/>
              </a:path>
            </a:pathLst>
          </a:custGeom>
          <a:solidFill>
            <a:srgbClr val="1D9ED2"/>
          </a:solidFill>
        </p:spPr>
        <p:txBody>
          <a:bodyPr wrap="square" lIns="0" tIns="0" rIns="0" bIns="0" rtlCol="0"/>
          <a:lstStyle/>
          <a:p/>
        </p:txBody>
      </p:sp>
      <p:sp>
        <p:nvSpPr>
          <p:cNvPr id="105" name="object 105"/>
          <p:cNvSpPr/>
          <p:nvPr/>
        </p:nvSpPr>
        <p:spPr>
          <a:xfrm>
            <a:off x="2400300" y="5622035"/>
            <a:ext cx="988060" cy="213360"/>
          </a:xfrm>
          <a:custGeom>
            <a:rect l="l" t="t" r="r" b="b"/>
            <a:pathLst>
              <a:path w="988060" h="213360">
                <a:moveTo>
                  <a:pt x="951991" y="0"/>
                </a:moveTo>
                <a:lnTo>
                  <a:pt x="35560" y="0"/>
                </a:lnTo>
                <a:lnTo>
                  <a:pt x="21699" y="2795"/>
                </a:lnTo>
                <a:lnTo>
                  <a:pt x="10398" y="10417"/>
                </a:lnTo>
                <a:lnTo>
                  <a:pt x="2788" y="21720"/>
                </a:lnTo>
                <a:lnTo>
                  <a:pt x="0" y="35559"/>
                </a:lnTo>
                <a:lnTo>
                  <a:pt x="0" y="177800"/>
                </a:lnTo>
                <a:lnTo>
                  <a:pt x="2788" y="191639"/>
                </a:lnTo>
                <a:lnTo>
                  <a:pt x="10398" y="202942"/>
                </a:lnTo>
                <a:lnTo>
                  <a:pt x="21699" y="210564"/>
                </a:lnTo>
                <a:lnTo>
                  <a:pt x="35560" y="213359"/>
                </a:lnTo>
                <a:lnTo>
                  <a:pt x="951991" y="213359"/>
                </a:lnTo>
                <a:lnTo>
                  <a:pt x="965852" y="210564"/>
                </a:lnTo>
                <a:lnTo>
                  <a:pt x="977153" y="202942"/>
                </a:lnTo>
                <a:lnTo>
                  <a:pt x="984763" y="191639"/>
                </a:lnTo>
                <a:lnTo>
                  <a:pt x="987551" y="177800"/>
                </a:lnTo>
                <a:lnTo>
                  <a:pt x="987551" y="35559"/>
                </a:lnTo>
                <a:lnTo>
                  <a:pt x="984763" y="21720"/>
                </a:lnTo>
                <a:lnTo>
                  <a:pt x="977153" y="10417"/>
                </a:lnTo>
                <a:lnTo>
                  <a:pt x="965852" y="2795"/>
                </a:lnTo>
                <a:lnTo>
                  <a:pt x="951991" y="0"/>
                </a:lnTo>
                <a:close/>
              </a:path>
            </a:pathLst>
          </a:custGeom>
          <a:solidFill>
            <a:srgbClr val="4EB9DC"/>
          </a:solidFill>
        </p:spPr>
        <p:txBody>
          <a:bodyPr wrap="square" lIns="0" tIns="0" rIns="0" bIns="0" rtlCol="0"/>
          <a:lstStyle/>
          <a:p/>
        </p:txBody>
      </p:sp>
      <p:sp>
        <p:nvSpPr>
          <p:cNvPr id="106" name="object 106"/>
          <p:cNvSpPr txBox="1"/>
          <p:nvPr/>
        </p:nvSpPr>
        <p:spPr>
          <a:xfrm>
            <a:off x="2575305" y="5651703"/>
            <a:ext cx="638175" cy="147955"/>
          </a:xfrm>
          <a:prstGeom prst="rect">
            <a:avLst/>
          </a:prstGeom>
        </p:spPr>
        <p:txBody>
          <a:bodyPr vert="horz" wrap="square" lIns="0" tIns="12700" rIns="0" bIns="0" rtlCol="0">
            <a:spAutoFit/>
          </a:bodyPr>
          <a:lstStyle/>
          <a:p>
            <a:pPr marL="12700">
              <a:lnSpc>
                <a:spcPct val="100000"/>
              </a:lnSpc>
              <a:spcBef>
                <a:spcPts val="100"/>
              </a:spcBef>
            </a:pPr>
            <a:r>
              <a:rPr sz="800" b="1">
                <a:solidFill>
                  <a:srgbClr val="FFFFFF"/>
                </a:solidFill>
                <a:latin typeface="微软雅黑"/>
                <a:cs typeface="微软雅黑"/>
              </a:rPr>
              <a:t>数据人才培训</a:t>
            </a:r>
            <a:endParaRPr sz="800">
              <a:latin typeface="微软雅黑"/>
              <a:cs typeface="微软雅黑"/>
            </a:endParaRPr>
          </a:p>
        </p:txBody>
      </p:sp>
      <p:sp>
        <p:nvSpPr>
          <p:cNvPr id="107" name="object 107"/>
          <p:cNvSpPr/>
          <p:nvPr/>
        </p:nvSpPr>
        <p:spPr>
          <a:xfrm>
            <a:off x="6444996" y="5622035"/>
            <a:ext cx="1179830" cy="213360"/>
          </a:xfrm>
          <a:custGeom>
            <a:rect l="l" t="t" r="r" b="b"/>
            <a:pathLst>
              <a:path w="1179829" h="213360">
                <a:moveTo>
                  <a:pt x="1144015" y="0"/>
                </a:moveTo>
                <a:lnTo>
                  <a:pt x="35559" y="0"/>
                </a:lnTo>
                <a:lnTo>
                  <a:pt x="21699" y="2795"/>
                </a:lnTo>
                <a:lnTo>
                  <a:pt x="10398" y="10417"/>
                </a:lnTo>
                <a:lnTo>
                  <a:pt x="2788" y="21720"/>
                </a:lnTo>
                <a:lnTo>
                  <a:pt x="0" y="35559"/>
                </a:lnTo>
                <a:lnTo>
                  <a:pt x="0" y="177800"/>
                </a:lnTo>
                <a:lnTo>
                  <a:pt x="2788" y="191639"/>
                </a:lnTo>
                <a:lnTo>
                  <a:pt x="10398" y="202942"/>
                </a:lnTo>
                <a:lnTo>
                  <a:pt x="21699" y="210564"/>
                </a:lnTo>
                <a:lnTo>
                  <a:pt x="35559" y="213359"/>
                </a:lnTo>
                <a:lnTo>
                  <a:pt x="1144015" y="213359"/>
                </a:lnTo>
                <a:lnTo>
                  <a:pt x="1157876" y="210564"/>
                </a:lnTo>
                <a:lnTo>
                  <a:pt x="1169177" y="202942"/>
                </a:lnTo>
                <a:lnTo>
                  <a:pt x="1176787" y="191639"/>
                </a:lnTo>
                <a:lnTo>
                  <a:pt x="1179576" y="177800"/>
                </a:lnTo>
                <a:lnTo>
                  <a:pt x="1179576" y="35559"/>
                </a:lnTo>
                <a:lnTo>
                  <a:pt x="1176787" y="21720"/>
                </a:lnTo>
                <a:lnTo>
                  <a:pt x="1169177" y="10417"/>
                </a:lnTo>
                <a:lnTo>
                  <a:pt x="1157876" y="2795"/>
                </a:lnTo>
                <a:lnTo>
                  <a:pt x="1144015" y="0"/>
                </a:lnTo>
                <a:close/>
              </a:path>
            </a:pathLst>
          </a:custGeom>
          <a:solidFill>
            <a:srgbClr val="4EB9DC"/>
          </a:solidFill>
        </p:spPr>
        <p:txBody>
          <a:bodyPr wrap="square" lIns="0" tIns="0" rIns="0" bIns="0" rtlCol="0"/>
          <a:lstStyle/>
          <a:p/>
        </p:txBody>
      </p:sp>
      <p:sp>
        <p:nvSpPr>
          <p:cNvPr id="108" name="object 108"/>
          <p:cNvSpPr txBox="1"/>
          <p:nvPr/>
        </p:nvSpPr>
        <p:spPr>
          <a:xfrm>
            <a:off x="6356603" y="5539740"/>
            <a:ext cx="1379220" cy="376555"/>
          </a:xfrm>
          <a:prstGeom prst="rect">
            <a:avLst/>
          </a:prstGeom>
          <a:ln w="12700">
            <a:solidFill>
              <a:srgbClr val="F68B21"/>
            </a:solidFill>
          </a:ln>
        </p:spPr>
        <p:txBody>
          <a:bodyPr vert="horz" wrap="square" lIns="0" tIns="635" rIns="0" bIns="0" rtlCol="0">
            <a:spAutoFit/>
          </a:bodyPr>
          <a:lstStyle/>
          <a:p>
            <a:pPr>
              <a:lnSpc>
                <a:spcPct val="100000"/>
              </a:lnSpc>
              <a:spcBef>
                <a:spcPts val="5"/>
              </a:spcBef>
            </a:pPr>
            <a:endParaRPr sz="850">
              <a:latin typeface="Times New Roman"/>
              <a:cs typeface="Times New Roman"/>
            </a:endParaRPr>
          </a:p>
          <a:p>
            <a:pPr marL="270510">
              <a:lnSpc>
                <a:spcPct val="100000"/>
              </a:lnSpc>
            </a:pPr>
            <a:r>
              <a:rPr sz="800" b="1">
                <a:solidFill>
                  <a:srgbClr val="FFFFFF"/>
                </a:solidFill>
                <a:latin typeface="微软雅黑"/>
                <a:cs typeface="微软雅黑"/>
              </a:rPr>
              <a:t>数字基础设施服务</a:t>
            </a:r>
            <a:endParaRPr sz="800">
              <a:latin typeface="微软雅黑"/>
              <a:cs typeface="微软雅黑"/>
            </a:endParaRPr>
          </a:p>
        </p:txBody>
      </p:sp>
      <p:sp>
        <p:nvSpPr>
          <p:cNvPr id="109" name="object 109"/>
          <p:cNvSpPr/>
          <p:nvPr/>
        </p:nvSpPr>
        <p:spPr>
          <a:xfrm>
            <a:off x="4422647" y="5622035"/>
            <a:ext cx="988060" cy="213360"/>
          </a:xfrm>
          <a:custGeom>
            <a:rect l="l" t="t" r="r" b="b"/>
            <a:pathLst>
              <a:path w="988060" h="213360">
                <a:moveTo>
                  <a:pt x="951991" y="0"/>
                </a:moveTo>
                <a:lnTo>
                  <a:pt x="35560" y="0"/>
                </a:lnTo>
                <a:lnTo>
                  <a:pt x="21699" y="2795"/>
                </a:lnTo>
                <a:lnTo>
                  <a:pt x="10398" y="10417"/>
                </a:lnTo>
                <a:lnTo>
                  <a:pt x="2788" y="21720"/>
                </a:lnTo>
                <a:lnTo>
                  <a:pt x="0" y="35559"/>
                </a:lnTo>
                <a:lnTo>
                  <a:pt x="0" y="177800"/>
                </a:lnTo>
                <a:lnTo>
                  <a:pt x="2788" y="191639"/>
                </a:lnTo>
                <a:lnTo>
                  <a:pt x="10398" y="202942"/>
                </a:lnTo>
                <a:lnTo>
                  <a:pt x="21699" y="210564"/>
                </a:lnTo>
                <a:lnTo>
                  <a:pt x="35560" y="213359"/>
                </a:lnTo>
                <a:lnTo>
                  <a:pt x="951991" y="213359"/>
                </a:lnTo>
                <a:lnTo>
                  <a:pt x="965852" y="210564"/>
                </a:lnTo>
                <a:lnTo>
                  <a:pt x="977153" y="202942"/>
                </a:lnTo>
                <a:lnTo>
                  <a:pt x="984763" y="191639"/>
                </a:lnTo>
                <a:lnTo>
                  <a:pt x="987551" y="177800"/>
                </a:lnTo>
                <a:lnTo>
                  <a:pt x="987551" y="35559"/>
                </a:lnTo>
                <a:lnTo>
                  <a:pt x="984763" y="21720"/>
                </a:lnTo>
                <a:lnTo>
                  <a:pt x="977153" y="10417"/>
                </a:lnTo>
                <a:lnTo>
                  <a:pt x="965852" y="2795"/>
                </a:lnTo>
                <a:lnTo>
                  <a:pt x="951991" y="0"/>
                </a:lnTo>
                <a:close/>
              </a:path>
            </a:pathLst>
          </a:custGeom>
          <a:solidFill>
            <a:srgbClr val="4EB9DC"/>
          </a:solidFill>
        </p:spPr>
        <p:txBody>
          <a:bodyPr wrap="square" lIns="0" tIns="0" rIns="0" bIns="0" rtlCol="0"/>
          <a:lstStyle/>
          <a:p/>
        </p:txBody>
      </p:sp>
      <p:sp>
        <p:nvSpPr>
          <p:cNvPr id="110" name="object 110"/>
          <p:cNvSpPr txBox="1"/>
          <p:nvPr/>
        </p:nvSpPr>
        <p:spPr>
          <a:xfrm>
            <a:off x="4379976" y="5539740"/>
            <a:ext cx="1071880" cy="376555"/>
          </a:xfrm>
          <a:prstGeom prst="rect">
            <a:avLst/>
          </a:prstGeom>
          <a:ln w="12700">
            <a:solidFill>
              <a:srgbClr val="F68B21"/>
            </a:solidFill>
          </a:ln>
        </p:spPr>
        <p:txBody>
          <a:bodyPr vert="horz" wrap="square" lIns="0" tIns="635" rIns="0" bIns="0" rtlCol="0">
            <a:spAutoFit/>
          </a:bodyPr>
          <a:lstStyle/>
          <a:p>
            <a:pPr>
              <a:lnSpc>
                <a:spcPct val="100000"/>
              </a:lnSpc>
              <a:spcBef>
                <a:spcPts val="5"/>
              </a:spcBef>
            </a:pPr>
            <a:endParaRPr sz="850">
              <a:latin typeface="Times New Roman"/>
              <a:cs typeface="Times New Roman"/>
            </a:endParaRPr>
          </a:p>
          <a:p>
            <a:pPr marL="230504">
              <a:lnSpc>
                <a:spcPct val="100000"/>
              </a:lnSpc>
            </a:pPr>
            <a:r>
              <a:rPr sz="800" b="1">
                <a:solidFill>
                  <a:srgbClr val="FFFFFF"/>
                </a:solidFill>
                <a:latin typeface="微软雅黑"/>
                <a:cs typeface="微软雅黑"/>
              </a:rPr>
              <a:t>数据安全服务</a:t>
            </a:r>
            <a:endParaRPr sz="800">
              <a:latin typeface="微软雅黑"/>
              <a:cs typeface="微软雅黑"/>
            </a:endParaRPr>
          </a:p>
        </p:txBody>
      </p:sp>
      <p:sp>
        <p:nvSpPr>
          <p:cNvPr id="111" name="object 111"/>
          <p:cNvSpPr/>
          <p:nvPr/>
        </p:nvSpPr>
        <p:spPr>
          <a:xfrm>
            <a:off x="377952" y="5622035"/>
            <a:ext cx="986155" cy="213360"/>
          </a:xfrm>
          <a:custGeom>
            <a:rect l="l" t="t" r="r" b="b"/>
            <a:pathLst>
              <a:path w="986155" h="213360">
                <a:moveTo>
                  <a:pt x="950467" y="0"/>
                </a:moveTo>
                <a:lnTo>
                  <a:pt x="35560" y="0"/>
                </a:lnTo>
                <a:lnTo>
                  <a:pt x="21720" y="2795"/>
                </a:lnTo>
                <a:lnTo>
                  <a:pt x="10417" y="10417"/>
                </a:lnTo>
                <a:lnTo>
                  <a:pt x="2795" y="21720"/>
                </a:lnTo>
                <a:lnTo>
                  <a:pt x="0" y="35559"/>
                </a:lnTo>
                <a:lnTo>
                  <a:pt x="0" y="177800"/>
                </a:lnTo>
                <a:lnTo>
                  <a:pt x="2795" y="191639"/>
                </a:lnTo>
                <a:lnTo>
                  <a:pt x="10417" y="202942"/>
                </a:lnTo>
                <a:lnTo>
                  <a:pt x="21720" y="210564"/>
                </a:lnTo>
                <a:lnTo>
                  <a:pt x="35560" y="213359"/>
                </a:lnTo>
                <a:lnTo>
                  <a:pt x="950467" y="213359"/>
                </a:lnTo>
                <a:lnTo>
                  <a:pt x="964328" y="210564"/>
                </a:lnTo>
                <a:lnTo>
                  <a:pt x="975629" y="202942"/>
                </a:lnTo>
                <a:lnTo>
                  <a:pt x="983239" y="191639"/>
                </a:lnTo>
                <a:lnTo>
                  <a:pt x="986028" y="177800"/>
                </a:lnTo>
                <a:lnTo>
                  <a:pt x="986028" y="35559"/>
                </a:lnTo>
                <a:lnTo>
                  <a:pt x="983239" y="21720"/>
                </a:lnTo>
                <a:lnTo>
                  <a:pt x="975629" y="10417"/>
                </a:lnTo>
                <a:lnTo>
                  <a:pt x="964328" y="2795"/>
                </a:lnTo>
                <a:lnTo>
                  <a:pt x="950467" y="0"/>
                </a:lnTo>
                <a:close/>
              </a:path>
            </a:pathLst>
          </a:custGeom>
          <a:solidFill>
            <a:srgbClr val="1D9ED2"/>
          </a:solidFill>
        </p:spPr>
        <p:txBody>
          <a:bodyPr wrap="square" lIns="0" tIns="0" rIns="0" bIns="0" rtlCol="0"/>
          <a:lstStyle/>
          <a:p/>
        </p:txBody>
      </p:sp>
      <p:sp>
        <p:nvSpPr>
          <p:cNvPr id="112" name="object 112"/>
          <p:cNvSpPr txBox="1"/>
          <p:nvPr/>
        </p:nvSpPr>
        <p:spPr>
          <a:xfrm>
            <a:off x="602995" y="5651703"/>
            <a:ext cx="535940" cy="147955"/>
          </a:xfrm>
          <a:prstGeom prst="rect">
            <a:avLst/>
          </a:prstGeom>
        </p:spPr>
        <p:txBody>
          <a:bodyPr vert="horz" wrap="square" lIns="0" tIns="12700" rIns="0" bIns="0" rtlCol="0">
            <a:spAutoFit/>
          </a:bodyPr>
          <a:lstStyle/>
          <a:p>
            <a:pPr marL="12700">
              <a:lnSpc>
                <a:spcPct val="100000"/>
              </a:lnSpc>
              <a:spcBef>
                <a:spcPts val="100"/>
              </a:spcBef>
            </a:pPr>
            <a:r>
              <a:rPr sz="800" b="1">
                <a:solidFill>
                  <a:srgbClr val="FFFFFF"/>
                </a:solidFill>
                <a:latin typeface="微软雅黑"/>
                <a:cs typeface="微软雅黑"/>
              </a:rPr>
              <a:t>第三方服务</a:t>
            </a:r>
            <a:endParaRPr sz="800">
              <a:latin typeface="微软雅黑"/>
              <a:cs typeface="微软雅黑"/>
            </a:endParaRPr>
          </a:p>
        </p:txBody>
      </p:sp>
      <p:graphicFrame>
        <p:nvGraphicFramePr>
          <p:cNvPr id="113" name="object 113"/>
          <p:cNvGraphicFramePr>
            <a:graphicFrameLocks noGrp="1"/>
          </p:cNvGraphicFramePr>
          <p:nvPr/>
        </p:nvGraphicFramePr>
        <p:xfrm>
          <a:off x="9313671" y="2163826"/>
          <a:ext cx="2620645" cy="4352925"/>
        </p:xfrm>
        <a:graphic>
          <a:graphicData uri="http://schemas.openxmlformats.org/drawingml/2006/table">
            <a:tbl>
              <a:tblPr firstRow="1" bandRow="1">
                <a:tableStyleId>{2D5ABB26-0587-4C30-8999-92F81FD0307C}</a:tableStyleId>
              </a:tblPr>
              <a:tblGrid>
                <a:gridCol w="212090"/>
                <a:gridCol w="1050290"/>
                <a:gridCol w="1339215"/>
              </a:tblGrid>
              <a:tr h="312547">
                <a:tc>
                  <a:txBody>
                    <a:bodyPr vert="horz" wrap="square"/>
                    <a:lstStyle/>
                    <a:p>
                      <a:pPr marL="42545">
                        <a:lnSpc>
                          <a:spcPct val="100000"/>
                        </a:lnSpc>
                        <a:spcBef>
                          <a:spcPts val="60"/>
                        </a:spcBef>
                      </a:pPr>
                      <a:r>
                        <a:rPr sz="1000" b="1">
                          <a:solidFill>
                            <a:srgbClr val="FFFFFF"/>
                          </a:solidFill>
                          <a:latin typeface="微软雅黑"/>
                          <a:cs typeface="微软雅黑"/>
                        </a:rPr>
                        <a:t>大</a:t>
                      </a:r>
                      <a:endParaRPr sz="1000">
                        <a:latin typeface="微软雅黑"/>
                        <a:cs typeface="微软雅黑"/>
                      </a:endParaRPr>
                    </a:p>
                    <a:p>
                      <a:pPr marL="42545">
                        <a:lnSpc>
                          <a:spcPts val="1100"/>
                        </a:lnSpc>
                      </a:pPr>
                      <a:r>
                        <a:rPr sz="1000" b="1">
                          <a:solidFill>
                            <a:srgbClr val="FFFFFF"/>
                          </a:solidFill>
                          <a:latin typeface="微软雅黑"/>
                          <a:cs typeface="微软雅黑"/>
                        </a:rPr>
                        <a:t>类</a:t>
                      </a:r>
                      <a:endParaRPr sz="10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1D9ED2"/>
                    </a:solidFill>
                  </a:tcPr>
                </a:tc>
                <a:tc>
                  <a:txBody>
                    <a:bodyPr vert="horz" wrap="square"/>
                    <a:lstStyle/>
                    <a:p>
                      <a:pPr marL="2540" algn="ctr">
                        <a:lnSpc>
                          <a:spcPct val="100000"/>
                        </a:lnSpc>
                        <a:spcBef>
                          <a:spcPts val="660"/>
                        </a:spcBef>
                      </a:pPr>
                      <a:r>
                        <a:rPr sz="1000" b="1" spc="-5">
                          <a:solidFill>
                            <a:srgbClr val="FFFFFF"/>
                          </a:solidFill>
                          <a:latin typeface="微软雅黑"/>
                          <a:cs typeface="微软雅黑"/>
                        </a:rPr>
                        <a:t>子类</a:t>
                      </a:r>
                      <a:endParaRPr sz="1000">
                        <a:latin typeface="微软雅黑"/>
                        <a:cs typeface="微软雅黑"/>
                      </a:endParaRPr>
                    </a:p>
                  </a:txBody>
                  <a:tcPr marL="0" marR="0" marT="838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1D9ED2"/>
                    </a:solidFill>
                  </a:tcPr>
                </a:tc>
                <a:tc>
                  <a:txBody>
                    <a:bodyPr vert="horz" wrap="square"/>
                    <a:lstStyle/>
                    <a:p>
                      <a:pPr marL="213360" marR="21590">
                        <a:lnSpc>
                          <a:spcPct val="100000"/>
                        </a:lnSpc>
                        <a:spcBef>
                          <a:spcPts val="660"/>
                        </a:spcBef>
                      </a:pPr>
                      <a:r>
                        <a:rPr sz="1000" b="1" spc="-5">
                          <a:solidFill>
                            <a:srgbClr val="FFFFFF"/>
                          </a:solidFill>
                          <a:latin typeface="微软雅黑"/>
                          <a:cs typeface="微软雅黑"/>
                        </a:rPr>
                        <a:t>经营内容关键词</a:t>
                      </a:r>
                      <a:endParaRPr sz="1000">
                        <a:latin typeface="微软雅黑"/>
                        <a:cs typeface="微软雅黑"/>
                      </a:endParaRPr>
                    </a:p>
                  </a:txBody>
                  <a:tcPr marL="0" marR="0" marT="838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1D9ED2"/>
                    </a:solidFill>
                  </a:tcPr>
                </a:tc>
              </a:tr>
              <a:tr h="373506">
                <a:tc rowSpan="8">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marL="40640" marR="60960" algn="just">
                        <a:lnSpc>
                          <a:spcPts val="800"/>
                        </a:lnSpc>
                        <a:spcBef>
                          <a:spcPts val="715"/>
                        </a:spcBef>
                      </a:pPr>
                      <a:r>
                        <a:rPr sz="800">
                          <a:solidFill>
                            <a:srgbClr val="585858"/>
                          </a:solidFill>
                          <a:latin typeface="微软雅黑"/>
                          <a:cs typeface="微软雅黑"/>
                        </a:rPr>
                        <a:t>传 统 大 数 据 服 务 商</a:t>
                      </a:r>
                      <a:endParaRPr sz="800">
                        <a:latin typeface="微软雅黑"/>
                        <a:cs typeface="微软雅黑"/>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a:lnSpc>
                          <a:spcPct val="100000"/>
                        </a:lnSpc>
                        <a:spcBef>
                          <a:spcPts val="40"/>
                        </a:spcBef>
                      </a:pPr>
                      <a:endParaRPr sz="850">
                        <a:latin typeface="Times New Roman"/>
                        <a:cs typeface="Times New Roman"/>
                      </a:endParaRPr>
                    </a:p>
                    <a:p>
                      <a:pPr marL="635" algn="ctr">
                        <a:lnSpc>
                          <a:spcPct val="100000"/>
                        </a:lnSpc>
                      </a:pPr>
                      <a:r>
                        <a:rPr sz="800">
                          <a:solidFill>
                            <a:srgbClr val="585858"/>
                          </a:solidFill>
                          <a:latin typeface="微软雅黑"/>
                          <a:cs typeface="微软雅黑"/>
                        </a:rPr>
                        <a:t>数字基础设施提供商</a:t>
                      </a:r>
                      <a:endParaRPr sz="800">
                        <a:latin typeface="微软雅黑"/>
                        <a:cs typeface="微软雅黑"/>
                      </a:endParaRPr>
                    </a:p>
                  </a:txBody>
                  <a:tcPr marL="0" marR="0" marT="50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8890" marR="99060" algn="just">
                        <a:lnSpc>
                          <a:spcPct val="100000"/>
                        </a:lnSpc>
                        <a:spcBef>
                          <a:spcPts val="55"/>
                        </a:spcBef>
                      </a:pPr>
                      <a:r>
                        <a:rPr sz="800">
                          <a:solidFill>
                            <a:srgbClr val="585858"/>
                          </a:solidFill>
                          <a:latin typeface="微软雅黑"/>
                          <a:cs typeface="微软雅黑"/>
                        </a:rPr>
                        <a:t>服务器、区块链、云平</a:t>
                      </a:r>
                      <a:r>
                        <a:rPr sz="800" spc="-15">
                          <a:solidFill>
                            <a:srgbClr val="585858"/>
                          </a:solidFill>
                          <a:latin typeface="微软雅黑"/>
                          <a:cs typeface="微软雅黑"/>
                        </a:rPr>
                        <a:t>台</a:t>
                      </a:r>
                      <a:r>
                        <a:rPr sz="800">
                          <a:solidFill>
                            <a:srgbClr val="585858"/>
                          </a:solidFill>
                          <a:latin typeface="微软雅黑"/>
                          <a:cs typeface="微软雅黑"/>
                        </a:rPr>
                        <a:t>、 通信设备、操作系统、</a:t>
                      </a:r>
                      <a:r>
                        <a:rPr sz="800" spc="-15">
                          <a:solidFill>
                            <a:srgbClr val="585858"/>
                          </a:solidFill>
                          <a:latin typeface="微软雅黑"/>
                          <a:cs typeface="微软雅黑"/>
                        </a:rPr>
                        <a:t>智</a:t>
                      </a:r>
                      <a:r>
                        <a:rPr sz="800">
                          <a:solidFill>
                            <a:srgbClr val="585858"/>
                          </a:solidFill>
                          <a:latin typeface="微软雅黑"/>
                          <a:cs typeface="微软雅黑"/>
                        </a:rPr>
                        <a:t>能 终端等</a:t>
                      </a:r>
                      <a:endParaRPr sz="800">
                        <a:latin typeface="微软雅黑"/>
                        <a:cs typeface="微软雅黑"/>
                      </a:endParaRPr>
                    </a:p>
                  </a:txBody>
                  <a:tcPr marL="0" marR="0" marT="69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373380">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a:lnSpc>
                          <a:spcPct val="100000"/>
                        </a:lnSpc>
                        <a:spcBef>
                          <a:spcPts val="35"/>
                        </a:spcBef>
                      </a:pPr>
                      <a:endParaRPr sz="850">
                        <a:latin typeface="Times New Roman"/>
                        <a:cs typeface="Times New Roman"/>
                      </a:endParaRPr>
                    </a:p>
                    <a:p>
                      <a:pPr marL="1270" algn="ctr">
                        <a:lnSpc>
                          <a:spcPct val="100000"/>
                        </a:lnSpc>
                        <a:spcBef>
                          <a:spcPts val="5"/>
                        </a:spcBef>
                      </a:pPr>
                      <a:r>
                        <a:rPr sz="800">
                          <a:solidFill>
                            <a:srgbClr val="585858"/>
                          </a:solidFill>
                          <a:latin typeface="微软雅黑"/>
                          <a:cs typeface="微软雅黑"/>
                        </a:rPr>
                        <a:t>数字资源集成商</a:t>
                      </a:r>
                      <a:endParaRPr sz="800">
                        <a:latin typeface="微软雅黑"/>
                        <a:cs typeface="微软雅黑"/>
                      </a:endParaRPr>
                    </a:p>
                  </a:txBody>
                  <a:tcPr marL="0" marR="0" marT="44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8890" marR="98425" algn="just">
                        <a:lnSpc>
                          <a:spcPct val="100000"/>
                        </a:lnSpc>
                        <a:spcBef>
                          <a:spcPts val="55"/>
                        </a:spcBef>
                      </a:pPr>
                      <a:r>
                        <a:rPr sz="800">
                          <a:solidFill>
                            <a:srgbClr val="585858"/>
                          </a:solidFill>
                          <a:latin typeface="微软雅黑"/>
                          <a:cs typeface="微软雅黑"/>
                        </a:rPr>
                        <a:t>数据存储、数据中心、</a:t>
                      </a:r>
                      <a:r>
                        <a:rPr sz="800" spc="-15">
                          <a:solidFill>
                            <a:srgbClr val="585858"/>
                          </a:solidFill>
                          <a:latin typeface="微软雅黑"/>
                          <a:cs typeface="微软雅黑"/>
                        </a:rPr>
                        <a:t>数</a:t>
                      </a:r>
                      <a:r>
                        <a:rPr sz="800">
                          <a:solidFill>
                            <a:srgbClr val="585858"/>
                          </a:solidFill>
                          <a:latin typeface="微软雅黑"/>
                          <a:cs typeface="微软雅黑"/>
                        </a:rPr>
                        <a:t>据 </a:t>
                      </a:r>
                      <a:r>
                        <a:rPr sz="800" spc="-5">
                          <a:solidFill>
                            <a:srgbClr val="585858"/>
                          </a:solidFill>
                          <a:latin typeface="微软雅黑"/>
                          <a:cs typeface="微软雅黑"/>
                        </a:rPr>
                        <a:t>集成、数据湖、数据仓</a:t>
                      </a:r>
                      <a:r>
                        <a:rPr sz="800" spc="-15">
                          <a:solidFill>
                            <a:srgbClr val="585858"/>
                          </a:solidFill>
                          <a:latin typeface="微软雅黑"/>
                          <a:cs typeface="微软雅黑"/>
                        </a:rPr>
                        <a:t>库</a:t>
                      </a:r>
                      <a:r>
                        <a:rPr sz="800">
                          <a:solidFill>
                            <a:srgbClr val="585858"/>
                          </a:solidFill>
                          <a:latin typeface="微软雅黑"/>
                          <a:cs typeface="微软雅黑"/>
                        </a:rPr>
                        <a:t>、 数据库、数据系统部署等</a:t>
                      </a:r>
                      <a:endParaRPr sz="800">
                        <a:latin typeface="微软雅黑"/>
                        <a:cs typeface="微软雅黑"/>
                      </a:endParaRPr>
                    </a:p>
                  </a:txBody>
                  <a:tcPr marL="0" marR="0" marT="69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251587">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540"/>
                        </a:spcBef>
                      </a:pPr>
                      <a:r>
                        <a:rPr sz="800">
                          <a:solidFill>
                            <a:srgbClr val="585858"/>
                          </a:solidFill>
                          <a:latin typeface="微软雅黑"/>
                          <a:cs typeface="微软雅黑"/>
                        </a:rPr>
                        <a:t>数字加工处理服务商</a:t>
                      </a:r>
                      <a:endParaRPr sz="800">
                        <a:latin typeface="微软雅黑"/>
                        <a:cs typeface="微软雅黑"/>
                      </a:endParaRPr>
                    </a:p>
                  </a:txBody>
                  <a:tcPr marL="0" marR="0" marT="685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8890" marR="99060">
                        <a:lnSpc>
                          <a:spcPct val="100000"/>
                        </a:lnSpc>
                        <a:spcBef>
                          <a:spcPts val="60"/>
                        </a:spcBef>
                      </a:pPr>
                      <a:r>
                        <a:rPr sz="800">
                          <a:solidFill>
                            <a:srgbClr val="585858"/>
                          </a:solidFill>
                          <a:latin typeface="微软雅黑"/>
                          <a:cs typeface="微软雅黑"/>
                        </a:rPr>
                        <a:t>数据标注、数据外包、</a:t>
                      </a:r>
                      <a:r>
                        <a:rPr sz="800" spc="-15">
                          <a:solidFill>
                            <a:srgbClr val="585858"/>
                          </a:solidFill>
                          <a:latin typeface="微软雅黑"/>
                          <a:cs typeface="微软雅黑"/>
                        </a:rPr>
                        <a:t>数</a:t>
                      </a:r>
                      <a:r>
                        <a:rPr sz="800">
                          <a:solidFill>
                            <a:srgbClr val="585858"/>
                          </a:solidFill>
                          <a:latin typeface="微软雅黑"/>
                          <a:cs typeface="微软雅黑"/>
                        </a:rPr>
                        <a:t>据 清晰、数据脱敏等</a:t>
                      </a:r>
                      <a:endParaRPr sz="8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251586">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535"/>
                        </a:spcBef>
                      </a:pPr>
                      <a:r>
                        <a:rPr sz="800">
                          <a:solidFill>
                            <a:srgbClr val="585858"/>
                          </a:solidFill>
                          <a:latin typeface="微软雅黑"/>
                          <a:cs typeface="微软雅黑"/>
                        </a:rPr>
                        <a:t>数据分析技术服务商</a:t>
                      </a:r>
                      <a:endParaRPr sz="800">
                        <a:latin typeface="微软雅黑"/>
                        <a:cs typeface="微软雅黑"/>
                      </a:endParaRPr>
                    </a:p>
                  </a:txBody>
                  <a:tcPr marL="0" marR="0" marT="679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8890">
                        <a:lnSpc>
                          <a:spcPct val="100000"/>
                        </a:lnSpc>
                        <a:spcBef>
                          <a:spcPts val="60"/>
                        </a:spcBef>
                      </a:pPr>
                      <a:r>
                        <a:rPr sz="800">
                          <a:solidFill>
                            <a:srgbClr val="585858"/>
                          </a:solidFill>
                          <a:latin typeface="微软雅黑"/>
                          <a:cs typeface="微软雅黑"/>
                        </a:rPr>
                        <a:t>人工智</a:t>
                      </a:r>
                      <a:r>
                        <a:rPr sz="800" spc="-15">
                          <a:solidFill>
                            <a:srgbClr val="585858"/>
                          </a:solidFill>
                          <a:latin typeface="微软雅黑"/>
                          <a:cs typeface="微软雅黑"/>
                        </a:rPr>
                        <a:t>能</a:t>
                      </a:r>
                      <a:r>
                        <a:rPr sz="800">
                          <a:solidFill>
                            <a:srgbClr val="585858"/>
                          </a:solidFill>
                          <a:latin typeface="微软雅黑"/>
                          <a:cs typeface="微软雅黑"/>
                        </a:rPr>
                        <a:t>、机</a:t>
                      </a:r>
                      <a:r>
                        <a:rPr sz="800" spc="-15">
                          <a:solidFill>
                            <a:srgbClr val="585858"/>
                          </a:solidFill>
                          <a:latin typeface="微软雅黑"/>
                          <a:cs typeface="微软雅黑"/>
                        </a:rPr>
                        <a:t>器</a:t>
                      </a:r>
                      <a:r>
                        <a:rPr sz="800">
                          <a:solidFill>
                            <a:srgbClr val="585858"/>
                          </a:solidFill>
                          <a:latin typeface="微软雅黑"/>
                          <a:cs typeface="微软雅黑"/>
                        </a:rPr>
                        <a:t>学习</a:t>
                      </a:r>
                      <a:r>
                        <a:rPr sz="800" spc="-15">
                          <a:solidFill>
                            <a:srgbClr val="585858"/>
                          </a:solidFill>
                          <a:latin typeface="微软雅黑"/>
                          <a:cs typeface="微软雅黑"/>
                        </a:rPr>
                        <a:t>、</a:t>
                      </a:r>
                      <a:r>
                        <a:rPr sz="800">
                          <a:solidFill>
                            <a:srgbClr val="585858"/>
                          </a:solidFill>
                          <a:latin typeface="微软雅黑"/>
                          <a:cs typeface="微软雅黑"/>
                        </a:rPr>
                        <a:t>算法、 模型解决方案等</a:t>
                      </a:r>
                      <a:endParaRPr sz="8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129540">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ts val="860"/>
                        </a:lnSpc>
                        <a:spcBef>
                          <a:spcPts val="60"/>
                        </a:spcBef>
                      </a:pPr>
                      <a:r>
                        <a:rPr sz="800">
                          <a:solidFill>
                            <a:srgbClr val="585858"/>
                          </a:solidFill>
                          <a:latin typeface="微软雅黑"/>
                          <a:cs typeface="微软雅黑"/>
                        </a:rPr>
                        <a:t>数据治理服务商</a:t>
                      </a:r>
                      <a:endParaRPr sz="8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8890" marR="21590">
                        <a:lnSpc>
                          <a:spcPts val="860"/>
                        </a:lnSpc>
                        <a:spcBef>
                          <a:spcPts val="60"/>
                        </a:spcBef>
                      </a:pPr>
                      <a:r>
                        <a:rPr sz="800">
                          <a:solidFill>
                            <a:srgbClr val="585858"/>
                          </a:solidFill>
                          <a:latin typeface="微软雅黑"/>
                          <a:cs typeface="微软雅黑"/>
                        </a:rPr>
                        <a:t>数据分级分类、数据标</a:t>
                      </a:r>
                      <a:r>
                        <a:rPr sz="800" spc="-15">
                          <a:solidFill>
                            <a:srgbClr val="585858"/>
                          </a:solidFill>
                          <a:latin typeface="微软雅黑"/>
                          <a:cs typeface="微软雅黑"/>
                        </a:rPr>
                        <a:t>准</a:t>
                      </a:r>
                      <a:r>
                        <a:rPr sz="800">
                          <a:solidFill>
                            <a:srgbClr val="585858"/>
                          </a:solidFill>
                          <a:latin typeface="微软雅黑"/>
                          <a:cs typeface="微软雅黑"/>
                        </a:rPr>
                        <a:t>等</a:t>
                      </a:r>
                      <a:endParaRPr sz="8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251587">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ct val="100000"/>
                        </a:lnSpc>
                        <a:spcBef>
                          <a:spcPts val="540"/>
                        </a:spcBef>
                      </a:pPr>
                      <a:r>
                        <a:rPr sz="800">
                          <a:solidFill>
                            <a:srgbClr val="585858"/>
                          </a:solidFill>
                          <a:latin typeface="微软雅黑"/>
                          <a:cs typeface="微软雅黑"/>
                        </a:rPr>
                        <a:t>数据咨询服务商</a:t>
                      </a:r>
                      <a:endParaRPr sz="800">
                        <a:latin typeface="微软雅黑"/>
                        <a:cs typeface="微软雅黑"/>
                      </a:endParaRPr>
                    </a:p>
                  </a:txBody>
                  <a:tcPr marL="0" marR="0" marT="685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8890" marR="99060">
                        <a:lnSpc>
                          <a:spcPct val="100000"/>
                        </a:lnSpc>
                        <a:spcBef>
                          <a:spcPts val="60"/>
                        </a:spcBef>
                      </a:pPr>
                      <a:r>
                        <a:rPr sz="800">
                          <a:solidFill>
                            <a:srgbClr val="585858"/>
                          </a:solidFill>
                          <a:latin typeface="微软雅黑"/>
                          <a:cs typeface="微软雅黑"/>
                        </a:rPr>
                        <a:t>行业调研、数据咨询、</a:t>
                      </a:r>
                      <a:r>
                        <a:rPr sz="800" spc="-15">
                          <a:solidFill>
                            <a:srgbClr val="585858"/>
                          </a:solidFill>
                          <a:latin typeface="微软雅黑"/>
                          <a:cs typeface="微软雅黑"/>
                        </a:rPr>
                        <a:t>企</a:t>
                      </a:r>
                      <a:r>
                        <a:rPr sz="800">
                          <a:solidFill>
                            <a:srgbClr val="585858"/>
                          </a:solidFill>
                          <a:latin typeface="微软雅黑"/>
                          <a:cs typeface="微软雅黑"/>
                        </a:rPr>
                        <a:t>业 信息化咨询等</a:t>
                      </a:r>
                      <a:endParaRPr sz="8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251587">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ct val="100000"/>
                        </a:lnSpc>
                        <a:spcBef>
                          <a:spcPts val="540"/>
                        </a:spcBef>
                      </a:pPr>
                      <a:r>
                        <a:rPr sz="800">
                          <a:solidFill>
                            <a:srgbClr val="585858"/>
                          </a:solidFill>
                          <a:latin typeface="微软雅黑"/>
                          <a:cs typeface="微软雅黑"/>
                        </a:rPr>
                        <a:t>数据安全服务商</a:t>
                      </a:r>
                      <a:endParaRPr sz="800">
                        <a:latin typeface="微软雅黑"/>
                        <a:cs typeface="微软雅黑"/>
                      </a:endParaRPr>
                    </a:p>
                  </a:txBody>
                  <a:tcPr marL="0" marR="0" marT="685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8890" marR="99060">
                        <a:lnSpc>
                          <a:spcPct val="100000"/>
                        </a:lnSpc>
                        <a:spcBef>
                          <a:spcPts val="60"/>
                        </a:spcBef>
                      </a:pPr>
                      <a:r>
                        <a:rPr sz="800">
                          <a:solidFill>
                            <a:srgbClr val="585858"/>
                          </a:solidFill>
                          <a:latin typeface="微软雅黑"/>
                          <a:cs typeface="微软雅黑"/>
                        </a:rPr>
                        <a:t>信息安全、数据安全、</a:t>
                      </a:r>
                      <a:r>
                        <a:rPr sz="800" spc="-15">
                          <a:solidFill>
                            <a:srgbClr val="585858"/>
                          </a:solidFill>
                          <a:latin typeface="微软雅黑"/>
                          <a:cs typeface="微软雅黑"/>
                        </a:rPr>
                        <a:t>云</a:t>
                      </a:r>
                      <a:r>
                        <a:rPr sz="800">
                          <a:solidFill>
                            <a:srgbClr val="585858"/>
                          </a:solidFill>
                          <a:latin typeface="微软雅黑"/>
                          <a:cs typeface="微软雅黑"/>
                        </a:rPr>
                        <a:t>安 全等</a:t>
                      </a:r>
                      <a:endParaRPr sz="8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223646">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430"/>
                        </a:spcBef>
                      </a:pPr>
                      <a:r>
                        <a:rPr sz="800">
                          <a:solidFill>
                            <a:srgbClr val="585858"/>
                          </a:solidFill>
                          <a:latin typeface="微软雅黑"/>
                          <a:cs typeface="微软雅黑"/>
                        </a:rPr>
                        <a:t>数据人才培训服务商</a:t>
                      </a:r>
                      <a:endParaRPr sz="800">
                        <a:latin typeface="微软雅黑"/>
                        <a:cs typeface="微软雅黑"/>
                      </a:endParaRPr>
                    </a:p>
                  </a:txBody>
                  <a:tcPr marL="0" marR="0" marT="54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8890" marR="21590">
                        <a:lnSpc>
                          <a:spcPct val="100000"/>
                        </a:lnSpc>
                        <a:spcBef>
                          <a:spcPts val="430"/>
                        </a:spcBef>
                      </a:pPr>
                      <a:r>
                        <a:rPr sz="800" spc="-5">
                          <a:solidFill>
                            <a:srgbClr val="585858"/>
                          </a:solidFill>
                          <a:latin typeface="微软雅黑"/>
                          <a:cs typeface="微软雅黑"/>
                        </a:rPr>
                        <a:t>IT</a:t>
                      </a:r>
                      <a:r>
                        <a:rPr sz="800">
                          <a:solidFill>
                            <a:srgbClr val="585858"/>
                          </a:solidFill>
                          <a:latin typeface="微软雅黑"/>
                          <a:cs typeface="微软雅黑"/>
                        </a:rPr>
                        <a:t>培训、数据分析培训等</a:t>
                      </a:r>
                      <a:endParaRPr sz="800">
                        <a:latin typeface="微软雅黑"/>
                        <a:cs typeface="微软雅黑"/>
                      </a:endParaRPr>
                    </a:p>
                  </a:txBody>
                  <a:tcPr marL="0" marR="0" marT="54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373506">
                <a:tc rowSpan="7">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marL="40640" marR="60960" algn="just">
                        <a:lnSpc>
                          <a:spcPts val="800"/>
                        </a:lnSpc>
                        <a:spcBef>
                          <a:spcPts val="745"/>
                        </a:spcBef>
                      </a:pPr>
                      <a:r>
                        <a:rPr sz="800">
                          <a:solidFill>
                            <a:srgbClr val="585858"/>
                          </a:solidFill>
                          <a:latin typeface="微软雅黑"/>
                          <a:cs typeface="微软雅黑"/>
                        </a:rPr>
                        <a:t>数 据 交 易 相 关 服 务 商</a:t>
                      </a:r>
                      <a:endParaRPr sz="800">
                        <a:latin typeface="微软雅黑"/>
                        <a:cs typeface="微软雅黑"/>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a:lnSpc>
                          <a:spcPct val="100000"/>
                        </a:lnSpc>
                        <a:spcBef>
                          <a:spcPts val="40"/>
                        </a:spcBef>
                      </a:pPr>
                      <a:endParaRPr sz="850">
                        <a:latin typeface="Times New Roman"/>
                        <a:cs typeface="Times New Roman"/>
                      </a:endParaRPr>
                    </a:p>
                    <a:p>
                      <a:pPr marL="1270" algn="ctr">
                        <a:lnSpc>
                          <a:spcPct val="100000"/>
                        </a:lnSpc>
                      </a:pPr>
                      <a:r>
                        <a:rPr sz="800">
                          <a:solidFill>
                            <a:srgbClr val="585858"/>
                          </a:solidFill>
                          <a:latin typeface="微软雅黑"/>
                          <a:cs typeface="微软雅黑"/>
                        </a:rPr>
                        <a:t>数据产品供应商</a:t>
                      </a:r>
                      <a:endParaRPr sz="800">
                        <a:latin typeface="微软雅黑"/>
                        <a:cs typeface="微软雅黑"/>
                      </a:endParaRPr>
                    </a:p>
                  </a:txBody>
                  <a:tcPr marL="0" marR="0" marT="50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8890" marR="99060" algn="just">
                        <a:lnSpc>
                          <a:spcPct val="100000"/>
                        </a:lnSpc>
                        <a:spcBef>
                          <a:spcPts val="60"/>
                        </a:spcBef>
                      </a:pPr>
                      <a:r>
                        <a:rPr sz="800">
                          <a:solidFill>
                            <a:srgbClr val="585858"/>
                          </a:solidFill>
                          <a:latin typeface="微软雅黑"/>
                          <a:cs typeface="微软雅黑"/>
                        </a:rPr>
                        <a:t>金融、互联网、交通运</a:t>
                      </a:r>
                      <a:r>
                        <a:rPr sz="800" spc="-15">
                          <a:solidFill>
                            <a:srgbClr val="585858"/>
                          </a:solidFill>
                          <a:latin typeface="微软雅黑"/>
                          <a:cs typeface="微软雅黑"/>
                        </a:rPr>
                        <a:t>输</a:t>
                      </a:r>
                      <a:r>
                        <a:rPr sz="800">
                          <a:solidFill>
                            <a:srgbClr val="585858"/>
                          </a:solidFill>
                          <a:latin typeface="微软雅黑"/>
                          <a:cs typeface="微软雅黑"/>
                        </a:rPr>
                        <a:t>、 医</a:t>
                      </a:r>
                      <a:r>
                        <a:rPr sz="800" spc="-5">
                          <a:solidFill>
                            <a:srgbClr val="585858"/>
                          </a:solidFill>
                          <a:latin typeface="微软雅黑"/>
                          <a:cs typeface="微软雅黑"/>
                        </a:rPr>
                        <a:t>药</a:t>
                      </a:r>
                      <a:r>
                        <a:rPr sz="800">
                          <a:solidFill>
                            <a:srgbClr val="585858"/>
                          </a:solidFill>
                          <a:latin typeface="微软雅黑"/>
                          <a:cs typeface="微软雅黑"/>
                        </a:rPr>
                        <a:t>健</a:t>
                      </a:r>
                      <a:r>
                        <a:rPr sz="800" spc="-20">
                          <a:solidFill>
                            <a:srgbClr val="585858"/>
                          </a:solidFill>
                          <a:latin typeface="微软雅黑"/>
                          <a:cs typeface="微软雅黑"/>
                        </a:rPr>
                        <a:t>康</a:t>
                      </a:r>
                      <a:r>
                        <a:rPr sz="800">
                          <a:solidFill>
                            <a:srgbClr val="585858"/>
                          </a:solidFill>
                          <a:latin typeface="微软雅黑"/>
                          <a:cs typeface="微软雅黑"/>
                        </a:rPr>
                        <a:t>、</a:t>
                      </a:r>
                      <a:r>
                        <a:rPr sz="800" spc="-5">
                          <a:solidFill>
                            <a:srgbClr val="585858"/>
                          </a:solidFill>
                          <a:latin typeface="微软雅黑"/>
                          <a:cs typeface="微软雅黑"/>
                        </a:rPr>
                        <a:t>能</a:t>
                      </a:r>
                      <a:r>
                        <a:rPr sz="800" spc="-15">
                          <a:solidFill>
                            <a:srgbClr val="585858"/>
                          </a:solidFill>
                          <a:latin typeface="微软雅黑"/>
                          <a:cs typeface="微软雅黑"/>
                        </a:rPr>
                        <a:t>源</a:t>
                      </a:r>
                      <a:r>
                        <a:rPr sz="800">
                          <a:solidFill>
                            <a:srgbClr val="585858"/>
                          </a:solidFill>
                          <a:latin typeface="微软雅黑"/>
                          <a:cs typeface="微软雅黑"/>
                        </a:rPr>
                        <a:t>、</a:t>
                      </a:r>
                      <a:r>
                        <a:rPr sz="800" spc="-5">
                          <a:solidFill>
                            <a:srgbClr val="585858"/>
                          </a:solidFill>
                          <a:latin typeface="微软雅黑"/>
                          <a:cs typeface="微软雅黑"/>
                        </a:rPr>
                        <a:t>工</a:t>
                      </a:r>
                      <a:r>
                        <a:rPr sz="800" spc="-15">
                          <a:solidFill>
                            <a:srgbClr val="585858"/>
                          </a:solidFill>
                          <a:latin typeface="微软雅黑"/>
                          <a:cs typeface="微软雅黑"/>
                        </a:rPr>
                        <a:t>业</a:t>
                      </a:r>
                      <a:r>
                        <a:rPr sz="800">
                          <a:solidFill>
                            <a:srgbClr val="585858"/>
                          </a:solidFill>
                          <a:latin typeface="微软雅黑"/>
                          <a:cs typeface="微软雅黑"/>
                        </a:rPr>
                        <a:t>制造 通信运营商等</a:t>
                      </a:r>
                      <a:endParaRPr sz="8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223647">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430"/>
                        </a:spcBef>
                      </a:pPr>
                      <a:r>
                        <a:rPr sz="800">
                          <a:solidFill>
                            <a:srgbClr val="585858"/>
                          </a:solidFill>
                          <a:latin typeface="微软雅黑"/>
                          <a:cs typeface="微软雅黑"/>
                        </a:rPr>
                        <a:t>数据合规评估服务商</a:t>
                      </a:r>
                      <a:endParaRPr sz="800">
                        <a:latin typeface="微软雅黑"/>
                        <a:cs typeface="微软雅黑"/>
                      </a:endParaRPr>
                    </a:p>
                  </a:txBody>
                  <a:tcPr marL="0" marR="0" marT="54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8890" marR="21590">
                        <a:lnSpc>
                          <a:spcPct val="100000"/>
                        </a:lnSpc>
                        <a:spcBef>
                          <a:spcPts val="430"/>
                        </a:spcBef>
                      </a:pPr>
                      <a:r>
                        <a:rPr sz="800">
                          <a:solidFill>
                            <a:srgbClr val="585858"/>
                          </a:solidFill>
                          <a:latin typeface="微软雅黑"/>
                          <a:cs typeface="微软雅黑"/>
                        </a:rPr>
                        <a:t>数据合规、知识产权等</a:t>
                      </a:r>
                      <a:endParaRPr sz="800">
                        <a:latin typeface="微软雅黑"/>
                        <a:cs typeface="微软雅黑"/>
                      </a:endParaRPr>
                    </a:p>
                  </a:txBody>
                  <a:tcPr marL="0" marR="0" marT="54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251587">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1270" algn="ctr">
                        <a:lnSpc>
                          <a:spcPct val="100000"/>
                        </a:lnSpc>
                        <a:spcBef>
                          <a:spcPts val="540"/>
                        </a:spcBef>
                      </a:pPr>
                      <a:r>
                        <a:rPr sz="800">
                          <a:solidFill>
                            <a:srgbClr val="585858"/>
                          </a:solidFill>
                          <a:latin typeface="微软雅黑"/>
                          <a:cs typeface="微软雅黑"/>
                        </a:rPr>
                        <a:t>数据质量评估商</a:t>
                      </a:r>
                      <a:endParaRPr sz="800">
                        <a:latin typeface="微软雅黑"/>
                        <a:cs typeface="微软雅黑"/>
                      </a:endParaRPr>
                    </a:p>
                  </a:txBody>
                  <a:tcPr marL="0" marR="0" marT="685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8890" marR="99060">
                        <a:lnSpc>
                          <a:spcPct val="100000"/>
                        </a:lnSpc>
                        <a:spcBef>
                          <a:spcPts val="60"/>
                        </a:spcBef>
                      </a:pPr>
                      <a:r>
                        <a:rPr sz="800">
                          <a:solidFill>
                            <a:srgbClr val="585858"/>
                          </a:solidFill>
                          <a:latin typeface="微软雅黑"/>
                          <a:cs typeface="微软雅黑"/>
                        </a:rPr>
                        <a:t>数据质量评估、数据质</a:t>
                      </a:r>
                      <a:r>
                        <a:rPr sz="800" spc="-15">
                          <a:solidFill>
                            <a:srgbClr val="585858"/>
                          </a:solidFill>
                          <a:latin typeface="微软雅黑"/>
                          <a:cs typeface="微软雅黑"/>
                        </a:rPr>
                        <a:t>量</a:t>
                      </a:r>
                      <a:r>
                        <a:rPr sz="800">
                          <a:solidFill>
                            <a:srgbClr val="585858"/>
                          </a:solidFill>
                          <a:latin typeface="微软雅黑"/>
                          <a:cs typeface="微软雅黑"/>
                        </a:rPr>
                        <a:t>修 复等</a:t>
                      </a:r>
                      <a:endParaRPr sz="8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251510">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545"/>
                        </a:spcBef>
                      </a:pPr>
                      <a:r>
                        <a:rPr sz="800">
                          <a:solidFill>
                            <a:srgbClr val="585858"/>
                          </a:solidFill>
                          <a:latin typeface="微软雅黑"/>
                          <a:cs typeface="微软雅黑"/>
                        </a:rPr>
                        <a:t>数据资产评估服务商</a:t>
                      </a:r>
                      <a:endParaRPr sz="800">
                        <a:latin typeface="微软雅黑"/>
                        <a:cs typeface="微软雅黑"/>
                      </a:endParaRPr>
                    </a:p>
                  </a:txBody>
                  <a:tcPr marL="0" marR="0" marT="692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8890" marR="99060">
                        <a:lnSpc>
                          <a:spcPct val="100000"/>
                        </a:lnSpc>
                        <a:spcBef>
                          <a:spcPts val="60"/>
                        </a:spcBef>
                      </a:pPr>
                      <a:r>
                        <a:rPr sz="800">
                          <a:solidFill>
                            <a:srgbClr val="585858"/>
                          </a:solidFill>
                          <a:latin typeface="微软雅黑"/>
                          <a:cs typeface="微软雅黑"/>
                        </a:rPr>
                        <a:t>资产评估、财务咨询、</a:t>
                      </a:r>
                      <a:r>
                        <a:rPr sz="800" spc="-15">
                          <a:solidFill>
                            <a:srgbClr val="585858"/>
                          </a:solidFill>
                          <a:latin typeface="微软雅黑"/>
                          <a:cs typeface="微软雅黑"/>
                        </a:rPr>
                        <a:t>资</a:t>
                      </a:r>
                      <a:r>
                        <a:rPr sz="800">
                          <a:solidFill>
                            <a:srgbClr val="585858"/>
                          </a:solidFill>
                          <a:latin typeface="微软雅黑"/>
                          <a:cs typeface="微软雅黑"/>
                        </a:rPr>
                        <a:t>产 审计等</a:t>
                      </a:r>
                      <a:endParaRPr sz="800">
                        <a:latin typeface="微软雅黑"/>
                        <a:cs typeface="微软雅黑"/>
                      </a:endParaRPr>
                    </a:p>
                  </a:txBody>
                  <a:tcPr marL="0" marR="0" marT="76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223710">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430"/>
                        </a:spcBef>
                      </a:pPr>
                      <a:r>
                        <a:rPr sz="800">
                          <a:solidFill>
                            <a:srgbClr val="585858"/>
                          </a:solidFill>
                          <a:latin typeface="微软雅黑"/>
                          <a:cs typeface="微软雅黑"/>
                        </a:rPr>
                        <a:t>数据交易经纪服务商</a:t>
                      </a:r>
                      <a:endParaRPr sz="800">
                        <a:latin typeface="微软雅黑"/>
                        <a:cs typeface="微软雅黑"/>
                      </a:endParaRPr>
                    </a:p>
                  </a:txBody>
                  <a:tcPr marL="0" marR="0" marT="54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8890" marR="21590">
                        <a:lnSpc>
                          <a:spcPct val="100000"/>
                        </a:lnSpc>
                        <a:spcBef>
                          <a:spcPts val="430"/>
                        </a:spcBef>
                      </a:pPr>
                      <a:r>
                        <a:rPr sz="800">
                          <a:solidFill>
                            <a:srgbClr val="585858"/>
                          </a:solidFill>
                          <a:latin typeface="微软雅黑"/>
                          <a:cs typeface="微软雅黑"/>
                        </a:rPr>
                        <a:t>交易撮合、交易经纪、</a:t>
                      </a:r>
                      <a:r>
                        <a:rPr sz="800" spc="-15">
                          <a:solidFill>
                            <a:srgbClr val="585858"/>
                          </a:solidFill>
                          <a:latin typeface="微软雅黑"/>
                          <a:cs typeface="微软雅黑"/>
                        </a:rPr>
                        <a:t>中</a:t>
                      </a:r>
                      <a:r>
                        <a:rPr sz="800">
                          <a:solidFill>
                            <a:srgbClr val="585858"/>
                          </a:solidFill>
                          <a:latin typeface="微软雅黑"/>
                          <a:cs typeface="微软雅黑"/>
                        </a:rPr>
                        <a:t>介</a:t>
                      </a:r>
                      <a:endParaRPr sz="800">
                        <a:latin typeface="微软雅黑"/>
                        <a:cs typeface="微软雅黑"/>
                      </a:endParaRPr>
                    </a:p>
                  </a:txBody>
                  <a:tcPr marL="0" marR="0" marT="54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373468">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a:lnSpc>
                          <a:spcPct val="100000"/>
                        </a:lnSpc>
                        <a:spcBef>
                          <a:spcPts val="45"/>
                        </a:spcBef>
                      </a:pPr>
                      <a:endParaRPr sz="850">
                        <a:latin typeface="Times New Roman"/>
                        <a:cs typeface="Times New Roman"/>
                      </a:endParaRPr>
                    </a:p>
                    <a:p>
                      <a:pPr marL="1270" algn="ctr">
                        <a:lnSpc>
                          <a:spcPct val="100000"/>
                        </a:lnSpc>
                      </a:pPr>
                      <a:r>
                        <a:rPr sz="800">
                          <a:solidFill>
                            <a:srgbClr val="585858"/>
                          </a:solidFill>
                          <a:latin typeface="微软雅黑"/>
                          <a:cs typeface="微软雅黑"/>
                        </a:rPr>
                        <a:t>数据交付服务商</a:t>
                      </a:r>
                      <a:endParaRPr sz="800">
                        <a:latin typeface="微软雅黑"/>
                        <a:cs typeface="微软雅黑"/>
                      </a:endParaRPr>
                    </a:p>
                  </a:txBody>
                  <a:tcPr marL="0" marR="0" marT="57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8890" marR="99060" algn="just">
                        <a:lnSpc>
                          <a:spcPct val="100000"/>
                        </a:lnSpc>
                        <a:spcBef>
                          <a:spcPts val="65"/>
                        </a:spcBef>
                      </a:pPr>
                      <a:r>
                        <a:rPr sz="800">
                          <a:solidFill>
                            <a:srgbClr val="585858"/>
                          </a:solidFill>
                          <a:latin typeface="微软雅黑"/>
                          <a:cs typeface="微软雅黑"/>
                        </a:rPr>
                        <a:t>隐私计算、数据交付、</a:t>
                      </a:r>
                      <a:r>
                        <a:rPr sz="800" spc="-15">
                          <a:solidFill>
                            <a:srgbClr val="585858"/>
                          </a:solidFill>
                          <a:latin typeface="微软雅黑"/>
                          <a:cs typeface="微软雅黑"/>
                        </a:rPr>
                        <a:t>联</a:t>
                      </a:r>
                      <a:r>
                        <a:rPr sz="800">
                          <a:solidFill>
                            <a:srgbClr val="585858"/>
                          </a:solidFill>
                          <a:latin typeface="微软雅黑"/>
                          <a:cs typeface="微软雅黑"/>
                        </a:rPr>
                        <a:t>邦 学习、多方安全计算、</a:t>
                      </a:r>
                      <a:r>
                        <a:rPr sz="800" spc="-15">
                          <a:solidFill>
                            <a:srgbClr val="585858"/>
                          </a:solidFill>
                          <a:latin typeface="微软雅黑"/>
                          <a:cs typeface="微软雅黑"/>
                        </a:rPr>
                        <a:t>可</a:t>
                      </a:r>
                      <a:r>
                        <a:rPr sz="800">
                          <a:solidFill>
                            <a:srgbClr val="585858"/>
                          </a:solidFill>
                          <a:latin typeface="微软雅黑"/>
                          <a:cs typeface="微软雅黑"/>
                        </a:rPr>
                        <a:t>信 执行环境、融合计算等</a:t>
                      </a:r>
                      <a:endParaRPr sz="800">
                        <a:latin typeface="微软雅黑"/>
                        <a:cs typeface="微软雅黑"/>
                      </a:endParaRPr>
                    </a:p>
                  </a:txBody>
                  <a:tcPr marL="0" marR="0" marT="825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223164">
                <a:tc vMerge="1">
                  <a:txBody>
                    <a:bodyPr vert="horz" wrap="square"/>
                    <a:lstStyle/>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635" algn="ctr">
                        <a:lnSpc>
                          <a:spcPct val="100000"/>
                        </a:lnSpc>
                        <a:spcBef>
                          <a:spcPts val="434"/>
                        </a:spcBef>
                      </a:pPr>
                      <a:r>
                        <a:rPr sz="800">
                          <a:solidFill>
                            <a:srgbClr val="585858"/>
                          </a:solidFill>
                          <a:latin typeface="微软雅黑"/>
                          <a:cs typeface="微软雅黑"/>
                        </a:rPr>
                        <a:t>数据交易仲裁服务商</a:t>
                      </a:r>
                      <a:endParaRPr sz="800">
                        <a:latin typeface="微软雅黑"/>
                        <a:cs typeface="微软雅黑"/>
                      </a:endParaRPr>
                    </a:p>
                  </a:txBody>
                  <a:tcPr marL="0" marR="0" marT="55244"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8890" marR="21590">
                        <a:lnSpc>
                          <a:spcPct val="100000"/>
                        </a:lnSpc>
                        <a:spcBef>
                          <a:spcPts val="434"/>
                        </a:spcBef>
                      </a:pPr>
                      <a:r>
                        <a:rPr sz="800">
                          <a:solidFill>
                            <a:srgbClr val="585858"/>
                          </a:solidFill>
                          <a:latin typeface="微软雅黑"/>
                          <a:cs typeface="微软雅黑"/>
                        </a:rPr>
                        <a:t>仲裁、争议解决</a:t>
                      </a:r>
                      <a:endParaRPr sz="800">
                        <a:latin typeface="微软雅黑"/>
                        <a:cs typeface="微软雅黑"/>
                      </a:endParaRPr>
                    </a:p>
                  </a:txBody>
                  <a:tcPr marL="0" marR="0" marT="55244"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bl>
          </a:graphicData>
        </a:graphic>
      </p:graphicFrame>
      <p:sp>
        <p:nvSpPr>
          <p:cNvPr id="114" name="object 114"/>
          <p:cNvSpPr txBox="1"/>
          <p:nvPr/>
        </p:nvSpPr>
        <p:spPr>
          <a:xfrm>
            <a:off x="11799123" y="4705299"/>
            <a:ext cx="128270" cy="148590"/>
          </a:xfrm>
          <a:prstGeom prst="rect">
            <a:avLst/>
          </a:prstGeom>
        </p:spPr>
        <p:txBody>
          <a:bodyPr vert="horz" wrap="square" lIns="0" tIns="13335" rIns="0" bIns="0" rtlCol="0">
            <a:spAutoFit/>
          </a:bodyPr>
          <a:lstStyle/>
          <a:p>
            <a:pPr marL="12700">
              <a:lnSpc>
                <a:spcPct val="100000"/>
              </a:lnSpc>
              <a:spcBef>
                <a:spcPts val="105"/>
              </a:spcBef>
            </a:pPr>
            <a:r>
              <a:rPr sz="800" spc="5">
                <a:solidFill>
                  <a:srgbClr val="585858"/>
                </a:solidFill>
                <a:latin typeface="微软雅黑"/>
                <a:cs typeface="微软雅黑"/>
              </a:rPr>
              <a:t>、</a:t>
            </a:r>
            <a:endParaRPr sz="800">
              <a:latin typeface="微软雅黑"/>
              <a:cs typeface="微软雅黑"/>
            </a:endParaRPr>
          </a:p>
        </p:txBody>
      </p:sp>
      <p:sp>
        <p:nvSpPr>
          <p:cNvPr id="115" name="object 115"/>
          <p:cNvSpPr txBox="1"/>
          <p:nvPr/>
        </p:nvSpPr>
        <p:spPr>
          <a:xfrm>
            <a:off x="261924" y="707212"/>
            <a:ext cx="11677015" cy="1388110"/>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“数商</a:t>
            </a:r>
            <a:r>
              <a:rPr sz="1400" spc="5">
                <a:solidFill>
                  <a:srgbClr val="585858"/>
                </a:solidFill>
                <a:latin typeface="微软雅黑"/>
                <a:cs typeface="微软雅黑"/>
              </a:rPr>
              <a:t>”</a:t>
            </a:r>
            <a:r>
              <a:rPr sz="1400" spc="70">
                <a:solidFill>
                  <a:srgbClr val="585858"/>
                </a:solidFill>
                <a:latin typeface="微软雅黑"/>
                <a:cs typeface="微软雅黑"/>
              </a:rPr>
              <a:t> </a:t>
            </a:r>
            <a:r>
              <a:rPr sz="1400">
                <a:solidFill>
                  <a:srgbClr val="585858"/>
                </a:solidFill>
                <a:latin typeface="微软雅黑"/>
                <a:cs typeface="微软雅黑"/>
              </a:rPr>
              <a:t>是指以数据作为业务活动</a:t>
            </a:r>
            <a:r>
              <a:rPr sz="1400" spc="-15">
                <a:solidFill>
                  <a:srgbClr val="585858"/>
                </a:solidFill>
                <a:latin typeface="微软雅黑"/>
                <a:cs typeface="微软雅黑"/>
              </a:rPr>
              <a:t>的</a:t>
            </a:r>
            <a:r>
              <a:rPr sz="1400">
                <a:solidFill>
                  <a:srgbClr val="585858"/>
                </a:solidFill>
                <a:latin typeface="微软雅黑"/>
                <a:cs typeface="微软雅黑"/>
              </a:rPr>
              <a:t>主要</a:t>
            </a:r>
            <a:r>
              <a:rPr sz="1400" spc="-15">
                <a:solidFill>
                  <a:srgbClr val="585858"/>
                </a:solidFill>
                <a:latin typeface="微软雅黑"/>
                <a:cs typeface="微软雅黑"/>
              </a:rPr>
              <a:t>对</a:t>
            </a:r>
            <a:r>
              <a:rPr sz="1400">
                <a:solidFill>
                  <a:srgbClr val="585858"/>
                </a:solidFill>
                <a:latin typeface="微软雅黑"/>
                <a:cs typeface="微软雅黑"/>
              </a:rPr>
              <a:t>象或</a:t>
            </a:r>
            <a:r>
              <a:rPr sz="1400" spc="-15">
                <a:solidFill>
                  <a:srgbClr val="585858"/>
                </a:solidFill>
                <a:latin typeface="微软雅黑"/>
                <a:cs typeface="微软雅黑"/>
              </a:rPr>
              <a:t>主</a:t>
            </a:r>
            <a:r>
              <a:rPr sz="1400">
                <a:solidFill>
                  <a:srgbClr val="585858"/>
                </a:solidFill>
                <a:latin typeface="微软雅黑"/>
                <a:cs typeface="微软雅黑"/>
              </a:rPr>
              <a:t>要生</a:t>
            </a:r>
            <a:r>
              <a:rPr sz="1400" spc="-15">
                <a:solidFill>
                  <a:srgbClr val="585858"/>
                </a:solidFill>
                <a:latin typeface="微软雅黑"/>
                <a:cs typeface="微软雅黑"/>
              </a:rPr>
              <a:t>产</a:t>
            </a:r>
            <a:r>
              <a:rPr sz="1400">
                <a:solidFill>
                  <a:srgbClr val="585858"/>
                </a:solidFill>
                <a:latin typeface="微软雅黑"/>
                <a:cs typeface="微软雅黑"/>
              </a:rPr>
              <a:t>原料</a:t>
            </a:r>
            <a:r>
              <a:rPr sz="1400" spc="-15">
                <a:solidFill>
                  <a:srgbClr val="585858"/>
                </a:solidFill>
                <a:latin typeface="微软雅黑"/>
                <a:cs typeface="微软雅黑"/>
              </a:rPr>
              <a:t>的</a:t>
            </a:r>
            <a:r>
              <a:rPr sz="1400">
                <a:solidFill>
                  <a:srgbClr val="585858"/>
                </a:solidFill>
                <a:latin typeface="微软雅黑"/>
                <a:cs typeface="微软雅黑"/>
              </a:rPr>
              <a:t>经济</a:t>
            </a:r>
            <a:r>
              <a:rPr sz="1400" spc="-15">
                <a:solidFill>
                  <a:srgbClr val="585858"/>
                </a:solidFill>
                <a:latin typeface="微软雅黑"/>
                <a:cs typeface="微软雅黑"/>
              </a:rPr>
              <a:t>主</a:t>
            </a:r>
            <a:r>
              <a:rPr sz="1400">
                <a:solidFill>
                  <a:srgbClr val="585858"/>
                </a:solidFill>
                <a:latin typeface="微软雅黑"/>
                <a:cs typeface="微软雅黑"/>
              </a:rPr>
              <a:t>体。</a:t>
            </a:r>
            <a:r>
              <a:rPr sz="1400" spc="-15">
                <a:solidFill>
                  <a:srgbClr val="585858"/>
                </a:solidFill>
                <a:latin typeface="微软雅黑"/>
                <a:cs typeface="微软雅黑"/>
              </a:rPr>
              <a:t>从</a:t>
            </a:r>
            <a:r>
              <a:rPr sz="1400">
                <a:solidFill>
                  <a:srgbClr val="585858"/>
                </a:solidFill>
                <a:latin typeface="微软雅黑"/>
                <a:cs typeface="微软雅黑"/>
              </a:rPr>
              <a:t>产业</a:t>
            </a:r>
            <a:r>
              <a:rPr sz="1400" spc="-15">
                <a:solidFill>
                  <a:srgbClr val="585858"/>
                </a:solidFill>
                <a:latin typeface="微软雅黑"/>
                <a:cs typeface="微软雅黑"/>
              </a:rPr>
              <a:t>链</a:t>
            </a:r>
            <a:r>
              <a:rPr sz="1400">
                <a:solidFill>
                  <a:srgbClr val="585858"/>
                </a:solidFill>
                <a:latin typeface="微软雅黑"/>
                <a:cs typeface="微软雅黑"/>
              </a:rPr>
              <a:t>角度</a:t>
            </a:r>
            <a:r>
              <a:rPr sz="1400" spc="-15">
                <a:solidFill>
                  <a:srgbClr val="585858"/>
                </a:solidFill>
                <a:latin typeface="微软雅黑"/>
                <a:cs typeface="微软雅黑"/>
              </a:rPr>
              <a:t>出</a:t>
            </a:r>
            <a:r>
              <a:rPr sz="1400">
                <a:solidFill>
                  <a:srgbClr val="585858"/>
                </a:solidFill>
                <a:latin typeface="微软雅黑"/>
                <a:cs typeface="微软雅黑"/>
              </a:rPr>
              <a:t>发，</a:t>
            </a:r>
            <a:r>
              <a:rPr sz="1400" spc="-15">
                <a:solidFill>
                  <a:srgbClr val="585858"/>
                </a:solidFill>
                <a:latin typeface="微软雅黑"/>
                <a:cs typeface="微软雅黑"/>
              </a:rPr>
              <a:t>任</a:t>
            </a:r>
            <a:r>
              <a:rPr sz="1400">
                <a:solidFill>
                  <a:srgbClr val="585858"/>
                </a:solidFill>
                <a:latin typeface="微软雅黑"/>
                <a:cs typeface="微软雅黑"/>
              </a:rPr>
              <a:t>何数</a:t>
            </a:r>
            <a:r>
              <a:rPr sz="1400" spc="-15">
                <a:solidFill>
                  <a:srgbClr val="585858"/>
                </a:solidFill>
                <a:latin typeface="微软雅黑"/>
                <a:cs typeface="微软雅黑"/>
              </a:rPr>
              <a:t>据</a:t>
            </a:r>
            <a:r>
              <a:rPr sz="1400">
                <a:solidFill>
                  <a:srgbClr val="585858"/>
                </a:solidFill>
                <a:latin typeface="微软雅黑"/>
                <a:cs typeface="微软雅黑"/>
              </a:rPr>
              <a:t>交易</a:t>
            </a:r>
            <a:r>
              <a:rPr sz="1400" spc="-15">
                <a:solidFill>
                  <a:srgbClr val="585858"/>
                </a:solidFill>
                <a:latin typeface="微软雅黑"/>
                <a:cs typeface="微软雅黑"/>
              </a:rPr>
              <a:t>环</a:t>
            </a:r>
            <a:r>
              <a:rPr sz="1400">
                <a:solidFill>
                  <a:srgbClr val="585858"/>
                </a:solidFill>
                <a:latin typeface="微软雅黑"/>
                <a:cs typeface="微软雅黑"/>
              </a:rPr>
              <a:t>节的</a:t>
            </a:r>
            <a:r>
              <a:rPr sz="1400" spc="-15">
                <a:solidFill>
                  <a:srgbClr val="585858"/>
                </a:solidFill>
                <a:latin typeface="微软雅黑"/>
                <a:cs typeface="微软雅黑"/>
              </a:rPr>
              <a:t>参</a:t>
            </a:r>
            <a:r>
              <a:rPr sz="1400">
                <a:solidFill>
                  <a:srgbClr val="585858"/>
                </a:solidFill>
                <a:latin typeface="微软雅黑"/>
                <a:cs typeface="微软雅黑"/>
              </a:rPr>
              <a:t>与者</a:t>
            </a:r>
            <a:r>
              <a:rPr sz="1400" spc="-5">
                <a:solidFill>
                  <a:srgbClr val="585858"/>
                </a:solidFill>
                <a:latin typeface="微软雅黑"/>
                <a:cs typeface="微软雅黑"/>
              </a:rPr>
              <a:t>（</a:t>
            </a:r>
            <a:r>
              <a:rPr sz="1400" spc="-5">
                <a:solidFill>
                  <a:srgbClr val="585858"/>
                </a:solidFill>
                <a:latin typeface="Verdana"/>
                <a:cs typeface="Verdana"/>
              </a:rPr>
              <a:t>stakeholder</a:t>
            </a:r>
            <a:r>
              <a:rPr sz="1400" spc="-5">
                <a:solidFill>
                  <a:srgbClr val="585858"/>
                </a:solidFill>
                <a:latin typeface="微软雅黑"/>
                <a:cs typeface="微软雅黑"/>
              </a:rPr>
              <a:t>）</a:t>
            </a:r>
            <a:r>
              <a:rPr sz="1400" spc="5">
                <a:solidFill>
                  <a:srgbClr val="585858"/>
                </a:solidFill>
                <a:latin typeface="微软雅黑"/>
                <a:cs typeface="微软雅黑"/>
              </a:rPr>
              <a:t>都能</a:t>
            </a:r>
            <a:endParaRPr sz="1400">
              <a:latin typeface="微软雅黑"/>
              <a:cs typeface="微软雅黑"/>
            </a:endParaRPr>
          </a:p>
          <a:p>
            <a:pPr marL="241300">
              <a:lnSpc>
                <a:spcPct val="100000"/>
              </a:lnSpc>
              <a:spcBef>
                <a:spcPts val="25"/>
              </a:spcBef>
            </a:pPr>
            <a:r>
              <a:rPr sz="1400">
                <a:solidFill>
                  <a:srgbClr val="585858"/>
                </a:solidFill>
                <a:latin typeface="微软雅黑"/>
                <a:cs typeface="微软雅黑"/>
              </a:rPr>
              <a:t>够算做“数商”，释放</a:t>
            </a:r>
            <a:r>
              <a:rPr sz="1400" spc="-15">
                <a:solidFill>
                  <a:srgbClr val="585858"/>
                </a:solidFill>
                <a:latin typeface="微软雅黑"/>
                <a:cs typeface="微软雅黑"/>
              </a:rPr>
              <a:t>数</a:t>
            </a:r>
            <a:r>
              <a:rPr sz="1400">
                <a:solidFill>
                  <a:srgbClr val="585858"/>
                </a:solidFill>
                <a:latin typeface="微软雅黑"/>
                <a:cs typeface="微软雅黑"/>
              </a:rPr>
              <a:t>据要</a:t>
            </a:r>
            <a:r>
              <a:rPr sz="1400" spc="-15">
                <a:solidFill>
                  <a:srgbClr val="585858"/>
                </a:solidFill>
                <a:latin typeface="微软雅黑"/>
                <a:cs typeface="微软雅黑"/>
              </a:rPr>
              <a:t>素</a:t>
            </a:r>
            <a:r>
              <a:rPr sz="1400">
                <a:solidFill>
                  <a:srgbClr val="585858"/>
                </a:solidFill>
                <a:latin typeface="微软雅黑"/>
                <a:cs typeface="微软雅黑"/>
              </a:rPr>
              <a:t>“三</a:t>
            </a:r>
            <a:r>
              <a:rPr sz="1400" spc="-15">
                <a:solidFill>
                  <a:srgbClr val="585858"/>
                </a:solidFill>
                <a:latin typeface="微软雅黑"/>
                <a:cs typeface="微软雅黑"/>
              </a:rPr>
              <a:t>类</a:t>
            </a:r>
            <a:r>
              <a:rPr sz="1400">
                <a:solidFill>
                  <a:srgbClr val="585858"/>
                </a:solidFill>
                <a:latin typeface="微软雅黑"/>
                <a:cs typeface="微软雅黑"/>
              </a:rPr>
              <a:t>价值</a:t>
            </a:r>
            <a:r>
              <a:rPr sz="1400" spc="-5">
                <a:solidFill>
                  <a:srgbClr val="585858"/>
                </a:solidFill>
                <a:latin typeface="微软雅黑"/>
                <a:cs typeface="微软雅黑"/>
              </a:rPr>
              <a:t>”（</a:t>
            </a:r>
            <a:r>
              <a:rPr sz="1400">
                <a:solidFill>
                  <a:srgbClr val="585858"/>
                </a:solidFill>
                <a:latin typeface="微软雅黑"/>
                <a:cs typeface="微软雅黑"/>
              </a:rPr>
              <a:t>发</a:t>
            </a:r>
            <a:r>
              <a:rPr sz="1400" spc="-15">
                <a:solidFill>
                  <a:srgbClr val="585858"/>
                </a:solidFill>
                <a:latin typeface="微软雅黑"/>
                <a:cs typeface="微软雅黑"/>
              </a:rPr>
              <a:t>现</a:t>
            </a:r>
            <a:r>
              <a:rPr sz="1400">
                <a:solidFill>
                  <a:srgbClr val="585858"/>
                </a:solidFill>
                <a:latin typeface="微软雅黑"/>
                <a:cs typeface="微软雅黑"/>
              </a:rPr>
              <a:t>者、</a:t>
            </a:r>
            <a:r>
              <a:rPr sz="1400" spc="-15">
                <a:solidFill>
                  <a:srgbClr val="585858"/>
                </a:solidFill>
                <a:latin typeface="微软雅黑"/>
                <a:cs typeface="微软雅黑"/>
              </a:rPr>
              <a:t>价</a:t>
            </a:r>
            <a:r>
              <a:rPr sz="1400">
                <a:solidFill>
                  <a:srgbClr val="585858"/>
                </a:solidFill>
                <a:latin typeface="微软雅黑"/>
                <a:cs typeface="微软雅黑"/>
              </a:rPr>
              <a:t>值赋</a:t>
            </a:r>
            <a:r>
              <a:rPr sz="1400" spc="-15">
                <a:solidFill>
                  <a:srgbClr val="585858"/>
                </a:solidFill>
                <a:latin typeface="微软雅黑"/>
                <a:cs typeface="微软雅黑"/>
              </a:rPr>
              <a:t>能</a:t>
            </a:r>
            <a:r>
              <a:rPr sz="1400">
                <a:solidFill>
                  <a:srgbClr val="585858"/>
                </a:solidFill>
                <a:latin typeface="微软雅黑"/>
                <a:cs typeface="微软雅黑"/>
              </a:rPr>
              <a:t>者、</a:t>
            </a:r>
            <a:r>
              <a:rPr sz="1400" spc="-15">
                <a:solidFill>
                  <a:srgbClr val="585858"/>
                </a:solidFill>
                <a:latin typeface="微软雅黑"/>
                <a:cs typeface="微软雅黑"/>
              </a:rPr>
              <a:t>联</a:t>
            </a:r>
            <a:r>
              <a:rPr sz="1400">
                <a:solidFill>
                  <a:srgbClr val="585858"/>
                </a:solidFill>
                <a:latin typeface="微软雅黑"/>
                <a:cs typeface="微软雅黑"/>
              </a:rPr>
              <a:t>结和</a:t>
            </a:r>
            <a:r>
              <a:rPr sz="1400" spc="-15">
                <a:solidFill>
                  <a:srgbClr val="585858"/>
                </a:solidFill>
                <a:latin typeface="微软雅黑"/>
                <a:cs typeface="微软雅黑"/>
              </a:rPr>
              <a:t>服</a:t>
            </a:r>
            <a:r>
              <a:rPr sz="1400">
                <a:solidFill>
                  <a:srgbClr val="585858"/>
                </a:solidFill>
                <a:latin typeface="微软雅黑"/>
                <a:cs typeface="微软雅黑"/>
              </a:rPr>
              <a:t>务提</a:t>
            </a:r>
            <a:r>
              <a:rPr sz="1400" spc="-15">
                <a:solidFill>
                  <a:srgbClr val="585858"/>
                </a:solidFill>
                <a:latin typeface="微软雅黑"/>
                <a:cs typeface="微软雅黑"/>
              </a:rPr>
              <a:t>供</a:t>
            </a:r>
            <a:r>
              <a:rPr sz="1400">
                <a:solidFill>
                  <a:srgbClr val="585858"/>
                </a:solidFill>
                <a:latin typeface="微软雅黑"/>
                <a:cs typeface="微软雅黑"/>
              </a:rPr>
              <a:t>者）</a:t>
            </a:r>
            <a:r>
              <a:rPr sz="1400" spc="-15">
                <a:solidFill>
                  <a:srgbClr val="585858"/>
                </a:solidFill>
                <a:latin typeface="微软雅黑"/>
                <a:cs typeface="微软雅黑"/>
              </a:rPr>
              <a:t>是</a:t>
            </a:r>
            <a:r>
              <a:rPr sz="1400">
                <a:solidFill>
                  <a:srgbClr val="585858"/>
                </a:solidFill>
                <a:latin typeface="微软雅黑"/>
                <a:cs typeface="微软雅黑"/>
              </a:rPr>
              <a:t>“数</a:t>
            </a:r>
            <a:r>
              <a:rPr sz="1400" spc="-15">
                <a:solidFill>
                  <a:srgbClr val="585858"/>
                </a:solidFill>
                <a:latin typeface="微软雅黑"/>
                <a:cs typeface="微软雅黑"/>
              </a:rPr>
              <a:t>商</a:t>
            </a:r>
            <a:r>
              <a:rPr sz="1400">
                <a:solidFill>
                  <a:srgbClr val="585858"/>
                </a:solidFill>
                <a:latin typeface="微软雅黑"/>
                <a:cs typeface="微软雅黑"/>
              </a:rPr>
              <a:t>”的</a:t>
            </a:r>
            <a:r>
              <a:rPr sz="1400" spc="-15">
                <a:solidFill>
                  <a:srgbClr val="585858"/>
                </a:solidFill>
                <a:latin typeface="微软雅黑"/>
                <a:cs typeface="微软雅黑"/>
              </a:rPr>
              <a:t>职</a:t>
            </a:r>
            <a:r>
              <a:rPr sz="1400">
                <a:solidFill>
                  <a:srgbClr val="585858"/>
                </a:solidFill>
                <a:latin typeface="微软雅黑"/>
                <a:cs typeface="微软雅黑"/>
              </a:rPr>
              <a:t>责。</a:t>
            </a:r>
            <a:endParaRPr sz="1400">
              <a:latin typeface="微软雅黑"/>
              <a:cs typeface="微软雅黑"/>
            </a:endParaRPr>
          </a:p>
          <a:p>
            <a:pPr marL="241300" marR="109220" indent="-228600">
              <a:lnSpc>
                <a:spcPct val="100699"/>
              </a:lnSpc>
              <a:spcBef>
                <a:spcPts val="615"/>
              </a:spcBef>
              <a:buClr>
                <a:srgbClr val="1D9ED2"/>
              </a:buClr>
              <a:buFont typeface="Wingdings"/>
              <a:buChar char=""/>
              <a:tabLst>
                <a:tab pos="241300"/>
              </a:tabLst>
            </a:pPr>
            <a:r>
              <a:rPr sz="1400">
                <a:solidFill>
                  <a:srgbClr val="585858"/>
                </a:solidFill>
                <a:latin typeface="微软雅黑"/>
                <a:cs typeface="微软雅黑"/>
              </a:rPr>
              <a:t>上海数据交易所依照不</a:t>
            </a:r>
            <a:r>
              <a:rPr sz="1400" spc="-15">
                <a:solidFill>
                  <a:srgbClr val="585858"/>
                </a:solidFill>
                <a:latin typeface="微软雅黑"/>
                <a:cs typeface="微软雅黑"/>
              </a:rPr>
              <a:t>同</a:t>
            </a:r>
            <a:r>
              <a:rPr sz="1400">
                <a:solidFill>
                  <a:srgbClr val="585858"/>
                </a:solidFill>
                <a:latin typeface="微软雅黑"/>
                <a:cs typeface="微软雅黑"/>
              </a:rPr>
              <a:t>职能</a:t>
            </a:r>
            <a:r>
              <a:rPr sz="1400" spc="-15">
                <a:solidFill>
                  <a:srgbClr val="585858"/>
                </a:solidFill>
                <a:latin typeface="微软雅黑"/>
                <a:cs typeface="微软雅黑"/>
              </a:rPr>
              <a:t>位</a:t>
            </a:r>
            <a:r>
              <a:rPr sz="1400">
                <a:solidFill>
                  <a:srgbClr val="585858"/>
                </a:solidFill>
                <a:latin typeface="微软雅黑"/>
                <a:cs typeface="微软雅黑"/>
              </a:rPr>
              <a:t>置，</a:t>
            </a:r>
            <a:r>
              <a:rPr sz="1400" spc="-15">
                <a:solidFill>
                  <a:srgbClr val="585858"/>
                </a:solidFill>
                <a:latin typeface="微软雅黑"/>
                <a:cs typeface="微软雅黑"/>
              </a:rPr>
              <a:t>将</a:t>
            </a:r>
            <a:r>
              <a:rPr sz="1400">
                <a:solidFill>
                  <a:srgbClr val="585858"/>
                </a:solidFill>
                <a:latin typeface="微软雅黑"/>
                <a:cs typeface="微软雅黑"/>
              </a:rPr>
              <a:t>数商</a:t>
            </a:r>
            <a:r>
              <a:rPr sz="1400" spc="-15">
                <a:solidFill>
                  <a:srgbClr val="585858"/>
                </a:solidFill>
                <a:latin typeface="微软雅黑"/>
                <a:cs typeface="微软雅黑"/>
              </a:rPr>
              <a:t>企</a:t>
            </a:r>
            <a:r>
              <a:rPr sz="1400">
                <a:solidFill>
                  <a:srgbClr val="585858"/>
                </a:solidFill>
                <a:latin typeface="微软雅黑"/>
                <a:cs typeface="微软雅黑"/>
              </a:rPr>
              <a:t>业分</a:t>
            </a:r>
            <a:r>
              <a:rPr sz="1400" spc="-5">
                <a:solidFill>
                  <a:srgbClr val="585858"/>
                </a:solidFill>
                <a:latin typeface="微软雅黑"/>
                <a:cs typeface="微软雅黑"/>
              </a:rPr>
              <a:t>为</a:t>
            </a:r>
            <a:r>
              <a:rPr sz="1400" spc="-5">
                <a:solidFill>
                  <a:srgbClr val="585858"/>
                </a:solidFill>
                <a:latin typeface="Verdana"/>
                <a:cs typeface="Verdana"/>
              </a:rPr>
              <a:t>15</a:t>
            </a:r>
            <a:r>
              <a:rPr sz="1400">
                <a:solidFill>
                  <a:srgbClr val="585858"/>
                </a:solidFill>
                <a:latin typeface="微软雅黑"/>
                <a:cs typeface="微软雅黑"/>
              </a:rPr>
              <a:t>个类</a:t>
            </a:r>
            <a:r>
              <a:rPr sz="1400" spc="-15">
                <a:solidFill>
                  <a:srgbClr val="585858"/>
                </a:solidFill>
                <a:latin typeface="微软雅黑"/>
                <a:cs typeface="微软雅黑"/>
              </a:rPr>
              <a:t>别</a:t>
            </a:r>
            <a:r>
              <a:rPr sz="1400" spc="5">
                <a:solidFill>
                  <a:srgbClr val="585858"/>
                </a:solidFill>
                <a:latin typeface="Verdana"/>
                <a:cs typeface="Verdana"/>
              </a:rPr>
              <a:t>,</a:t>
            </a:r>
            <a:r>
              <a:rPr sz="1400">
                <a:solidFill>
                  <a:srgbClr val="585858"/>
                </a:solidFill>
                <a:latin typeface="微软雅黑"/>
                <a:cs typeface="微软雅黑"/>
              </a:rPr>
              <a:t>其</a:t>
            </a:r>
            <a:r>
              <a:rPr sz="1400" spc="-15">
                <a:solidFill>
                  <a:srgbClr val="585858"/>
                </a:solidFill>
                <a:latin typeface="微软雅黑"/>
                <a:cs typeface="微软雅黑"/>
              </a:rPr>
              <a:t>中</a:t>
            </a:r>
            <a:r>
              <a:rPr sz="1400">
                <a:solidFill>
                  <a:srgbClr val="585858"/>
                </a:solidFill>
                <a:latin typeface="微软雅黑"/>
                <a:cs typeface="微软雅黑"/>
              </a:rPr>
              <a:t>数据</a:t>
            </a:r>
            <a:r>
              <a:rPr sz="1400" spc="-15">
                <a:solidFill>
                  <a:srgbClr val="585858"/>
                </a:solidFill>
                <a:latin typeface="微软雅黑"/>
                <a:cs typeface="微软雅黑"/>
              </a:rPr>
              <a:t>基</a:t>
            </a:r>
            <a:r>
              <a:rPr sz="1400">
                <a:solidFill>
                  <a:srgbClr val="585858"/>
                </a:solidFill>
                <a:latin typeface="微软雅黑"/>
                <a:cs typeface="微软雅黑"/>
              </a:rPr>
              <a:t>础设</a:t>
            </a:r>
            <a:r>
              <a:rPr sz="1400" spc="-15">
                <a:solidFill>
                  <a:srgbClr val="585858"/>
                </a:solidFill>
                <a:latin typeface="微软雅黑"/>
                <a:cs typeface="微软雅黑"/>
              </a:rPr>
              <a:t>施</a:t>
            </a:r>
            <a:r>
              <a:rPr sz="1400">
                <a:solidFill>
                  <a:srgbClr val="585858"/>
                </a:solidFill>
                <a:latin typeface="微软雅黑"/>
                <a:cs typeface="微软雅黑"/>
              </a:rPr>
              <a:t>提供</a:t>
            </a:r>
            <a:r>
              <a:rPr sz="1400" spc="-15">
                <a:solidFill>
                  <a:srgbClr val="585858"/>
                </a:solidFill>
                <a:latin typeface="微软雅黑"/>
                <a:cs typeface="微软雅黑"/>
              </a:rPr>
              <a:t>商</a:t>
            </a:r>
            <a:r>
              <a:rPr sz="1400">
                <a:solidFill>
                  <a:srgbClr val="585858"/>
                </a:solidFill>
                <a:latin typeface="微软雅黑"/>
                <a:cs typeface="微软雅黑"/>
              </a:rPr>
              <a:t>、数</a:t>
            </a:r>
            <a:r>
              <a:rPr sz="1400" spc="-15">
                <a:solidFill>
                  <a:srgbClr val="585858"/>
                </a:solidFill>
                <a:latin typeface="微软雅黑"/>
                <a:cs typeface="微软雅黑"/>
              </a:rPr>
              <a:t>据</a:t>
            </a:r>
            <a:r>
              <a:rPr sz="1400">
                <a:solidFill>
                  <a:srgbClr val="585858"/>
                </a:solidFill>
                <a:latin typeface="微软雅黑"/>
                <a:cs typeface="微软雅黑"/>
              </a:rPr>
              <a:t>资源</a:t>
            </a:r>
            <a:r>
              <a:rPr sz="1400" spc="-15">
                <a:solidFill>
                  <a:srgbClr val="585858"/>
                </a:solidFill>
                <a:latin typeface="微软雅黑"/>
                <a:cs typeface="微软雅黑"/>
              </a:rPr>
              <a:t>集</a:t>
            </a:r>
            <a:r>
              <a:rPr sz="1400">
                <a:solidFill>
                  <a:srgbClr val="585858"/>
                </a:solidFill>
                <a:latin typeface="微软雅黑"/>
                <a:cs typeface="微软雅黑"/>
              </a:rPr>
              <a:t>成商</a:t>
            </a:r>
            <a:r>
              <a:rPr sz="1400" spc="-15">
                <a:solidFill>
                  <a:srgbClr val="585858"/>
                </a:solidFill>
                <a:latin typeface="微软雅黑"/>
                <a:cs typeface="微软雅黑"/>
              </a:rPr>
              <a:t>、</a:t>
            </a:r>
            <a:r>
              <a:rPr sz="1400">
                <a:solidFill>
                  <a:srgbClr val="585858"/>
                </a:solidFill>
                <a:latin typeface="微软雅黑"/>
                <a:cs typeface="微软雅黑"/>
              </a:rPr>
              <a:t>数据</a:t>
            </a:r>
            <a:r>
              <a:rPr sz="1400" spc="-15">
                <a:solidFill>
                  <a:srgbClr val="585858"/>
                </a:solidFill>
                <a:latin typeface="微软雅黑"/>
                <a:cs typeface="微软雅黑"/>
              </a:rPr>
              <a:t>加</a:t>
            </a:r>
            <a:r>
              <a:rPr sz="1400">
                <a:solidFill>
                  <a:srgbClr val="585858"/>
                </a:solidFill>
                <a:latin typeface="微软雅黑"/>
                <a:cs typeface="微软雅黑"/>
              </a:rPr>
              <a:t>工处</a:t>
            </a:r>
            <a:r>
              <a:rPr sz="1400" spc="-15">
                <a:solidFill>
                  <a:srgbClr val="585858"/>
                </a:solidFill>
                <a:latin typeface="微软雅黑"/>
                <a:cs typeface="微软雅黑"/>
              </a:rPr>
              <a:t>理</a:t>
            </a:r>
            <a:r>
              <a:rPr sz="1400">
                <a:solidFill>
                  <a:srgbClr val="585858"/>
                </a:solidFill>
                <a:latin typeface="微软雅黑"/>
                <a:cs typeface="微软雅黑"/>
              </a:rPr>
              <a:t>商、</a:t>
            </a:r>
            <a:r>
              <a:rPr sz="1400" spc="-15">
                <a:solidFill>
                  <a:srgbClr val="585858"/>
                </a:solidFill>
                <a:latin typeface="微软雅黑"/>
                <a:cs typeface="微软雅黑"/>
              </a:rPr>
              <a:t>数</a:t>
            </a:r>
            <a:r>
              <a:rPr sz="1400">
                <a:solidFill>
                  <a:srgbClr val="585858"/>
                </a:solidFill>
                <a:latin typeface="微软雅黑"/>
                <a:cs typeface="微软雅黑"/>
              </a:rPr>
              <a:t>据安</a:t>
            </a:r>
            <a:r>
              <a:rPr sz="1400" spc="-15">
                <a:solidFill>
                  <a:srgbClr val="585858"/>
                </a:solidFill>
                <a:latin typeface="微软雅黑"/>
                <a:cs typeface="微软雅黑"/>
              </a:rPr>
              <a:t>全</a:t>
            </a:r>
            <a:r>
              <a:rPr sz="1400">
                <a:solidFill>
                  <a:srgbClr val="585858"/>
                </a:solidFill>
                <a:latin typeface="微软雅黑"/>
                <a:cs typeface="微软雅黑"/>
              </a:rPr>
              <a:t>商为</a:t>
            </a:r>
            <a:r>
              <a:rPr sz="1400" spc="-15">
                <a:solidFill>
                  <a:srgbClr val="585858"/>
                </a:solidFill>
                <a:latin typeface="微软雅黑"/>
                <a:cs typeface="微软雅黑"/>
              </a:rPr>
              <a:t>应</a:t>
            </a:r>
            <a:r>
              <a:rPr sz="1400">
                <a:solidFill>
                  <a:srgbClr val="585858"/>
                </a:solidFill>
                <a:latin typeface="微软雅黑"/>
                <a:cs typeface="微软雅黑"/>
              </a:rPr>
              <a:t>用 规模最大类别。</a:t>
            </a:r>
            <a:endParaRPr sz="1400">
              <a:latin typeface="微软雅黑"/>
              <a:cs typeface="微软雅黑"/>
            </a:endParaRPr>
          </a:p>
          <a:p>
            <a:pPr>
              <a:lnSpc>
                <a:spcPct val="100000"/>
              </a:lnSpc>
              <a:spcBef>
                <a:spcPts val="50"/>
              </a:spcBef>
            </a:pPr>
            <a:endParaRPr sz="1000">
              <a:latin typeface="微软雅黑"/>
              <a:cs typeface="微软雅黑"/>
            </a:endParaRPr>
          </a:p>
          <a:p>
            <a:pPr marR="390525" algn="ctr">
              <a:lnSpc>
                <a:spcPct val="100000"/>
              </a:lnSpc>
            </a:pPr>
            <a:r>
              <a:rPr sz="1200" b="1">
                <a:solidFill>
                  <a:srgbClr val="585858"/>
                </a:solidFill>
                <a:latin typeface="微软雅黑"/>
                <a:cs typeface="微软雅黑"/>
              </a:rPr>
              <a:t>亿欧智库：数商在数据流通交易中的价值及分类</a:t>
            </a:r>
            <a:endParaRPr sz="1200">
              <a:latin typeface="微软雅黑"/>
              <a:cs typeface="微软雅黑"/>
            </a:endParaRPr>
          </a:p>
        </p:txBody>
      </p:sp>
      <p:sp>
        <p:nvSpPr>
          <p:cNvPr id="116" name="object 116"/>
          <p:cNvSpPr/>
          <p:nvPr/>
        </p:nvSpPr>
        <p:spPr>
          <a:xfrm>
            <a:off x="7696200" y="2951988"/>
            <a:ext cx="975360" cy="624840"/>
          </a:xfrm>
          <a:custGeom>
            <a:rect l="l" t="t" r="r" b="b"/>
            <a:pathLst>
              <a:path w="975359" h="624839">
                <a:moveTo>
                  <a:pt x="0" y="624839"/>
                </a:moveTo>
                <a:lnTo>
                  <a:pt x="975359" y="624839"/>
                </a:lnTo>
                <a:lnTo>
                  <a:pt x="975359" y="0"/>
                </a:lnTo>
                <a:lnTo>
                  <a:pt x="0" y="0"/>
                </a:lnTo>
                <a:lnTo>
                  <a:pt x="0" y="624839"/>
                </a:lnTo>
                <a:close/>
              </a:path>
            </a:pathLst>
          </a:custGeom>
          <a:ln w="12700">
            <a:solidFill>
              <a:srgbClr val="F68B21"/>
            </a:solidFill>
            <a:prstDash val="sysDash"/>
          </a:ln>
        </p:spPr>
        <p:txBody>
          <a:bodyPr wrap="square" lIns="0" tIns="0" rIns="0" bIns="0" rtlCol="0"/>
          <a:lstStyle/>
          <a:p/>
        </p:txBody>
      </p:sp>
      <p:sp>
        <p:nvSpPr>
          <p:cNvPr id="117" name="object 117"/>
          <p:cNvSpPr/>
          <p:nvPr/>
        </p:nvSpPr>
        <p:spPr>
          <a:xfrm>
            <a:off x="8266176" y="4846320"/>
            <a:ext cx="759460" cy="585470"/>
          </a:xfrm>
          <a:custGeom>
            <a:rect l="l" t="t" r="r" b="b"/>
            <a:pathLst>
              <a:path w="759459" h="585470">
                <a:moveTo>
                  <a:pt x="0" y="585215"/>
                </a:moveTo>
                <a:lnTo>
                  <a:pt x="758951" y="585215"/>
                </a:lnTo>
                <a:lnTo>
                  <a:pt x="758951" y="0"/>
                </a:lnTo>
                <a:lnTo>
                  <a:pt x="0" y="0"/>
                </a:lnTo>
                <a:lnTo>
                  <a:pt x="0" y="585215"/>
                </a:lnTo>
                <a:close/>
              </a:path>
            </a:pathLst>
          </a:custGeom>
          <a:ln w="12699">
            <a:solidFill>
              <a:srgbClr val="F68B21"/>
            </a:solidFill>
            <a:prstDash val="sysDash"/>
          </a:ln>
        </p:spPr>
        <p:txBody>
          <a:bodyPr wrap="square" lIns="0" tIns="0" rIns="0" bIns="0" rtlCol="0"/>
          <a:lstStyle/>
          <a:p/>
        </p:txBody>
      </p:sp>
      <p:sp>
        <p:nvSpPr>
          <p:cNvPr id="118" name="object 118"/>
          <p:cNvSpPr txBox="1"/>
          <p:nvPr/>
        </p:nvSpPr>
        <p:spPr>
          <a:xfrm>
            <a:off x="11782806" y="6559702"/>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85858"/>
                </a:solidFill>
                <a:latin typeface="微软雅黑"/>
                <a:cs typeface="微软雅黑"/>
              </a:rPr>
              <a:t>18</a:t>
            </a:r>
            <a:endParaRPr sz="900">
              <a:latin typeface="微软雅黑"/>
              <a:cs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https://d.book118.com/615313024021011041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521</Paragraphs>
  <Slides>19</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19</vt:i4>
      </vt:variant>
    </vt:vector>
  </HeadingPairs>
  <TitlesOfParts>
    <vt:vector baseType="lpstr" size="26">
      <vt:lpstr>Arial</vt:lpstr>
      <vt:lpstr>Calibri</vt:lpstr>
      <vt:lpstr>微软雅黑</vt:lpstr>
      <vt:lpstr>Wingdings</vt:lpstr>
      <vt:lpstr>Verdana</vt:lpstr>
      <vt:lpstr>Times New Roman</vt:lpstr>
      <vt:lpstr>Office Theme</vt:lpstr>
      <vt:lpstr>2023中国数据要素生态研究报告</vt:lpstr>
      <vt:lpstr>01	中国数据要素市场发展概述</vt:lpstr>
      <vt:lpstr>01	中国数据要素市场发展概述</vt:lpstr>
      <vt:lpstr>1.1 数据战略地位攀升</vt:lpstr>
      <vt:lpstr>1.1 国家数据战略布局节奏逐渐清晰，明确数据作为生产要素</vt:lpstr>
      <vt:lpstr>1.2 数据要素市场规模稳步扩张，产业发展、技术应用、流通实践成效突显</vt:lpstr>
      <vt:lpstr>1.3 经基础设施与政策措施促进供需方价值创造与交换的数据要素市场化</vt:lpstr>
      <vt:lpstr>01	中国数据要素市场发展概述</vt:lpstr>
      <vt:lpstr>2.1 基础制度：数据要素市场“四难”待突破，“数据二十条”奠定制度“四梁八柱”</vt:lpstr>
      <vt:lpstr>2.1.1 数据产权：淡化所有权，强调使用权，建立数据分类分级确权授权</vt:lpstr>
      <vt:lpstr>2.1.2 数据流通交易：定价、交易缺乏标准统一体系，需加强多层次市场体系建设与主体培育</vt:lpstr>
      <vt:lpstr>2.1.3 数据收益分配：事实分配难以满足要求，促进收益分配体现效率、促进公平</vt:lpstr>
      <vt:lpstr>2.1.4 数据要素治理：单一主体主导难确权，多省市探索安全可控、弹性包容治理制度</vt:lpstr>
      <vt:lpstr>2.2 流通交易模式：新型数据交易所拉开2.0时代帷幕，向全生命周期服务平台转型</vt:lpstr>
      <vt:lpstr>2.2.1 流通交易模式：场内交易、场外备案，灵活交付</vt:lpstr>
      <vt:lpstr>2.2.2 流通交易模式：搭建“数据空间”，借助“数据链主”</vt:lpstr>
      <vt:lpstr>01	中国数据要素市场发展概述</vt:lpstr>
      <vt:lpstr>3.1 数商：数据要素的发现者、价值赋能者、联结者和服务提供者</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2024-09-01T12:32:15.497</cp:lastPrinted>
  <dcterms:created xsi:type="dcterms:W3CDTF">2024-09-01T04:32:15Z</dcterms:created>
  <dcterms:modified xsi:type="dcterms:W3CDTF">2024-09-01T04:32:17Z</dcterms:modified>
</cp:coreProperties>
</file>