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749EA3-5187-46AD-A3DC-3832884542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0D7700-5C86-4A66-A10F-1B0831E6B1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685DFB-806B-4BB4-A5A3-8C2D27C3DF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DC685D8-03AF-41D6-8FF6-E03B33098C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6BEACE-0D65-420A-A604-23970E99073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02F9DA-3D40-4A92-B890-622904F998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5C6DBC-B0D8-4BB9-A1FF-C0CAD9C631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C14A27-F0EF-46A4-904B-A28874C361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72FBEF-178A-47DE-9279-EB3741938D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71811A-F85B-45BD-A2D7-D5C57C2489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B97C90-B5E2-43FC-9C80-59CEF6D4C0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jpe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3.jpeg"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png" /><Relationship Id="rId3" Type="http://schemas.openxmlformats.org/officeDocument/2006/relationships/image" Target="../media/image15.png" /><Relationship Id="rId4" Type="http://schemas.openxmlformats.org/officeDocument/2006/relationships/image" Target="../media/image16.png" /><Relationship Id="rId5" Type="http://schemas.openxmlformats.org/officeDocument/2006/relationships/image" Target="../media/image17.png" /><Relationship Id="rId6"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5320313141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医疗机构感染防控技巧分享</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2024-02-03</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a:ln w="28575">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a:ln>
              <a:solidFill>
                <a:srgbClr val="FFFFFF">
                  <a:alpha val="100000"/>
                </a:srgbClr>
              </a:solidFill>
            </a:ln>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感染防控概述与重要性</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医疗机构感染防控体系建设</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环境清洁与消毒操作规范</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医疗器械清洗消毒与灭菌管理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手卫生与个人防护用品选择佩戴</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患者安全转运与隔离治疗策略</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总结：提高医疗机构感染防控水平</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感染防控概述与重要性</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5739" b="3573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6952" b="16952"/>
          <a:stretch>
            <a:fillRect/>
          </a:stretch>
        </p:blipFill>
        <p:spPr>
          <a:xfrm>
            <a:off x="6099049" y="3829217"/>
            <a:ext cx="5058967" cy="2163307"/>
          </a:xfrm>
          <a:prstGeom prst="rect">
            <a:avLst/>
          </a:prstGeom>
        </p:spPr>
      </p:pic>
      <p:sp>
        <p:nvSpPr>
          <p:cNvPr id="4" name="AutoShape 4"/>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目的</a:t>
            </a:r>
            <a:endParaRPr lang="en-US" sz="1100"/>
          </a:p>
        </p:txBody>
      </p:sp>
      <p:sp>
        <p:nvSpPr>
          <p:cNvPr id="7" name="AutoShape 7"/>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保护患者和医务人员的健康安全，降低医院内感染的发生率，提高医疗质量和患者满意度。</a:t>
            </a:r>
            <a:endParaRPr lang="en-US" sz="1100"/>
          </a:p>
        </p:txBody>
      </p:sp>
      <p:sp>
        <p:nvSpPr>
          <p:cNvPr id="8" name="AutoShape 8"/>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感染防控是指在医疗机构内采取的一系列措施，旨在预防和控制医院内感染的发生和传播。</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感染防控定义及目的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492" b="21492"/>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929" b="17929"/>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医院内感染风险</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由于患者集中、病原体多样且易传播，医疗机构面临着较高的医院内感染风险。</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耐药菌感染挑战</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随着抗生素的广泛使用，耐药菌感染问题日益严重，给医疗机构的治疗和防控带来挑战。</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医务人员职业暴露</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医务人员在工作中可能接触到各种病原体，存在职业暴露的风险。</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医疗机构面临风险</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2329" b="12329"/>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国际合作与交流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我国积极参与国际医院感染防控领域的合作与交流，借鉴国际先进经验和做法。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国家卫生健康委员会发布的相关法规</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如《医院感染管理办法》等，为医疗机构感染防控提供了政策支持和指导。</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行业标准与规范</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国家和地方卫生行政部门制定了一系列医院感染防控的行业标准与规范，如手卫生规范、消毒技术规范等。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政策法规背景支持</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7055" b="7055"/>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降低医院内感染率</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通过有效的感染防控措施，降低医院内感染的发生率，保障患者的健康安全。</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提高医疗质量</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感染防控是医疗质量的重要组成部分，加强感染防控可以提高医疗机构的整体医疗质量。</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增强患者信任度</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有效的感染防控措施可以增强患者对医疗机构的信任度，提高患者的满意度和忠诚度。</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提升患者安全满意度</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医疗机构感染防控体系建设</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492" b="21492"/>
          <a:stretch>
            <a:fillRect/>
          </a:stretch>
        </p:blipFill>
        <p:spPr>
          <a:xfrm>
            <a:off x="6230112" y="1739062"/>
            <a:ext cx="5058969" cy="2163307"/>
          </a:xfrm>
          <a:prstGeom prst="rect">
            <a:avLst/>
          </a:prstGeom>
          <a:ln w="19050">
            <a:solidFill>
              <a:schemeClr val="dk1"/>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建立医院感染管理委员会或领导小组，明确各部门职责和分工。</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设立医院感染管理科或专职人员，负责具体感染防控工作的实施与监督。</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建立科室感染管理小组，负责本科室感染防控措施的落实和自查。</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完善组织架构与职责划分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389558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43506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623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134129" y="3903871"/>
            <a:ext cx="2311548"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制定全面的消毒隔离制度，包括环境、物品、人员等方面的消毒要求。</a:t>
            </a:r>
            <a:endParaRPr lang="en-US" sz="1100"/>
          </a:p>
        </p:txBody>
      </p:sp>
      <p:sp>
        <p:nvSpPr>
          <p:cNvPr id="6" name="AutoShape 6"/>
          <p:cNvSpPr/>
          <p:nvPr/>
        </p:nvSpPr>
        <p:spPr>
          <a:xfrm>
            <a:off x="3703982" y="3903871"/>
            <a:ext cx="2348077"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严格执行医疗器械、器具的清洗、消毒、灭菌程序，确保达到无菌要求。</a:t>
            </a:r>
            <a:endParaRPr lang="en-US" sz="1100"/>
          </a:p>
        </p:txBody>
      </p:sp>
      <p:sp>
        <p:nvSpPr>
          <p:cNvPr id="7" name="AutoShape 7"/>
          <p:cNvSpPr/>
          <p:nvPr/>
        </p:nvSpPr>
        <p:spPr>
          <a:xfrm>
            <a:off x="6219054" y="3903871"/>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加强对一次性使用医疗用品的管理，严禁重复使用。</a:t>
            </a:r>
            <a:endParaRPr lang="en-US" sz="1100"/>
          </a:p>
        </p:txBody>
      </p:sp>
      <p:sp>
        <p:nvSpPr>
          <p:cNvPr id="8" name="AutoShape 8"/>
          <p:cNvSpPr/>
          <p:nvPr/>
        </p:nvSpPr>
        <p:spPr>
          <a:xfrm>
            <a:off x="8807293" y="3903871"/>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落实手卫生规范，提高医务人员手卫生的依从性。</a:t>
            </a:r>
            <a:endParaRPr lang="en-US" sz="1100"/>
          </a:p>
        </p:txBody>
      </p:sp>
      <p:sp>
        <p:nvSpPr>
          <p:cNvPr id="9" name="AutoShape 9"/>
          <p:cNvSpPr/>
          <p:nvPr/>
        </p:nvSpPr>
        <p:spPr>
          <a:xfrm>
            <a:off x="8974532"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999673" y="2385294"/>
            <a:ext cx="580457" cy="611204"/>
            <a:chOff x="1999673" y="2385294"/>
            <a:chExt cx="580457" cy="611204"/>
          </a:xfrm>
        </p:grpSpPr>
        <p:sp>
          <p:nvSpPr>
            <p:cNvPr id="11" name="Freeform 11"/>
            <p:cNvSpPr/>
            <p:nvPr/>
          </p:nvSpPr>
          <p:spPr>
            <a:xfrm>
              <a:off x="199967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150397"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150397"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35492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431200" y="2395266"/>
            <a:ext cx="796103" cy="591260"/>
            <a:chOff x="4431200" y="2395266"/>
            <a:chExt cx="796103" cy="591260"/>
          </a:xfrm>
        </p:grpSpPr>
        <p:sp>
          <p:nvSpPr>
            <p:cNvPr id="16" name="Freeform 16"/>
            <p:cNvSpPr/>
            <p:nvPr/>
          </p:nvSpPr>
          <p:spPr>
            <a:xfrm>
              <a:off x="4713118"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431200"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8"/>
          <p:cNvSpPr/>
          <p:nvPr/>
        </p:nvSpPr>
        <p:spPr>
          <a:xfrm>
            <a:off x="7022993"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9546708" y="2407068"/>
            <a:ext cx="722974" cy="640809"/>
            <a:chOff x="9546708" y="2407068"/>
            <a:chExt cx="722974" cy="640809"/>
          </a:xfrm>
        </p:grpSpPr>
        <p:sp>
          <p:nvSpPr>
            <p:cNvPr id="20" name="Freeform 20"/>
            <p:cNvSpPr/>
            <p:nvPr/>
          </p:nvSpPr>
          <p:spPr>
            <a:xfrm>
              <a:off x="9705326" y="2562570"/>
              <a:ext cx="406673" cy="177835"/>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a:ln>
              <a:solidFill>
                <a:schemeClr val="lt2">
                  <a:alpha val="100000"/>
                </a:schemeClr>
              </a:solidFill>
              <a:prstDash val="sysDot"/>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9546708" y="2407068"/>
              <a:ext cx="722974" cy="640809"/>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a:ln>
              <a:solidFill>
                <a:schemeClr val="lt2">
                  <a:alpha val="100000"/>
                </a:schemeClr>
              </a:solidFill>
              <a:prstDash val="sysDot"/>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制定并执行严格消毒隔离制度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1267054" y="172053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8776" y="178893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4" name="AutoShape 4"/>
          <p:cNvSpPr/>
          <p:nvPr/>
        </p:nvSpPr>
        <p:spPr>
          <a:xfrm>
            <a:off x="1804696" y="1549847"/>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定期开展医院感染防控知识培训，提高医务人员的防控意识和技能。</a:t>
            </a:r>
            <a:endParaRPr lang="en-US" sz="1100"/>
          </a:p>
        </p:txBody>
      </p:sp>
      <p:sp>
        <p:nvSpPr>
          <p:cNvPr id="5" name="AutoShape 5"/>
          <p:cNvSpPr/>
          <p:nvPr/>
        </p:nvSpPr>
        <p:spPr>
          <a:xfrm>
            <a:off x="1267054" y="332962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78301" y="3398024"/>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
        <p:nvSpPr>
          <p:cNvPr id="7" name="AutoShape 7"/>
          <p:cNvSpPr/>
          <p:nvPr/>
        </p:nvSpPr>
        <p:spPr>
          <a:xfrm>
            <a:off x="1804696" y="3158939"/>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加强对新入职员工、实习生、进修生等的岗前培训，确保其掌握基本的感染防控知识。</a:t>
            </a:r>
            <a:endParaRPr lang="en-US" sz="1100"/>
          </a:p>
        </p:txBody>
      </p:sp>
      <p:pic>
        <p:nvPicPr>
          <p:cNvPr id="8" name="Picture 8"/>
          <p:cNvPicPr>
            <a:picLocks noChangeAspect="1"/>
          </p:cNvPicPr>
          <p:nvPr/>
        </p:nvPicPr>
        <p:blipFill>
          <a:blip r:embed="rId2"/>
          <a:stretch>
            <a:fillRect/>
          </a:stretch>
        </p:blipFill>
        <p:spPr>
          <a:xfrm>
            <a:off x="6907441" y="1806607"/>
            <a:ext cx="4502196" cy="4061765"/>
          </a:xfrm>
          <a:prstGeom prst="rect">
            <a:avLst/>
          </a:prstGeom>
        </p:spPr>
      </p:pic>
      <p:pic>
        <p:nvPicPr>
          <p:cNvPr id="9" name="Picture 9"/>
          <p:cNvPicPr>
            <a:picLocks noChangeAspect="1"/>
          </p:cNvPicPr>
          <p:nvPr/>
        </p:nvPicPr>
        <p:blipFill>
          <a:blip r:embed="rId3"/>
          <a:srcRect t="9491" b="9491"/>
          <a:stretch>
            <a:fillRect/>
          </a:stretch>
        </p:blipFill>
        <p:spPr>
          <a:xfrm>
            <a:off x="6907441" y="1792193"/>
            <a:ext cx="4502196" cy="2732629"/>
          </a:xfrm>
          <a:prstGeom prst="rect">
            <a:avLst/>
          </a:prstGeom>
        </p:spPr>
      </p:pic>
      <p:grpSp>
        <p:nvGrpSpPr>
          <p:cNvPr id="10" name="Group 10"/>
          <p:cNvGrpSpPr/>
          <p:nvPr/>
        </p:nvGrpSpPr>
        <p:grpSpPr>
          <a:xfrm>
            <a:off x="-2693471" y="4060468"/>
            <a:ext cx="5386942" cy="5386942"/>
            <a:chOff x="-2693471" y="4060468"/>
            <a:chExt cx="5386942" cy="5386942"/>
          </a:xfrm>
        </p:grpSpPr>
        <p:sp>
          <p:nvSpPr>
            <p:cNvPr id="11" name="AutoShape 11"/>
            <p:cNvSpPr/>
            <p:nvPr/>
          </p:nvSpPr>
          <p:spPr>
            <a:xfrm>
              <a:off x="-472539" y="6281401"/>
              <a:ext cx="945078" cy="945078"/>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4632" y="6059307"/>
              <a:ext cx="1389264" cy="1389264"/>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16725" y="5837215"/>
              <a:ext cx="1833451" cy="1833451"/>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38818" y="5615121"/>
              <a:ext cx="2277637" cy="2277637"/>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360912" y="5393028"/>
              <a:ext cx="2721823" cy="272182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583005" y="5170935"/>
              <a:ext cx="3166010" cy="3166010"/>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805098" y="4948842"/>
              <a:ext cx="3610196" cy="361019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027191" y="4726748"/>
              <a:ext cx="4054383" cy="405438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249285" y="4504655"/>
              <a:ext cx="4498569" cy="4498569"/>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2471378" y="4282562"/>
              <a:ext cx="4942756" cy="494275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693471" y="4060468"/>
              <a:ext cx="5386942" cy="5386942"/>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AutoShape 22"/>
          <p:cNvSpPr/>
          <p:nvPr/>
        </p:nvSpPr>
        <p:spPr>
          <a:xfrm>
            <a:off x="1804696" y="475036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鼓励医务人员参加学术交流会议和继续教育培训，不断更新知识，提高专业水平。</a:t>
            </a:r>
            <a:endParaRPr lang="en-US" sz="1100"/>
          </a:p>
        </p:txBody>
      </p:sp>
      <p:sp>
        <p:nvSpPr>
          <p:cNvPr id="23" name="AutoShape 23"/>
          <p:cNvSpPr/>
          <p:nvPr/>
        </p:nvSpPr>
        <p:spPr>
          <a:xfrm>
            <a:off x="1262116" y="4828813"/>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加强培训，提高员工素质和能力</a:t>
              </a:r>
            </a:p>
          </p:txBody>
        </p:sp>
      </p:grpSp>
      <p:sp>
        <p:nvSpPr>
          <p:cNvPr id="46" name="TextBox 46"/>
          <p:cNvSpPr txBox="1"/>
          <p:nvPr/>
        </p:nvSpPr>
        <p:spPr>
          <a:xfrm>
            <a:off x="1273363" y="4897210"/>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sp>
        <p:nvSpPr>
          <p:cNvPr id="2" name="AutoShape 2"/>
          <p:cNvSpPr/>
          <p:nvPr/>
        </p:nvSpPr>
        <p:spPr>
          <a:xfrm>
            <a:off x="972922" y="2599767"/>
            <a:ext cx="2150213" cy="2889707"/>
          </a:xfrm>
          <a:prstGeom prst="rect">
            <a:avLst/>
          </a:prstGeom>
          <a:solidFill>
            <a:schemeClr val="accent1">
              <a:alpha val="1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05053" y="2599767"/>
            <a:ext cx="2150213" cy="2889707"/>
          </a:xfrm>
          <a:prstGeom prst="rect">
            <a:avLst/>
          </a:prstGeom>
          <a:solidFill>
            <a:schemeClr val="accent1">
              <a:alpha val="1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7185" y="2599767"/>
            <a:ext cx="2150213" cy="2889707"/>
          </a:xfrm>
          <a:prstGeom prst="rect">
            <a:avLst/>
          </a:prstGeom>
          <a:solidFill>
            <a:schemeClr val="accent1">
              <a:alpha val="1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169412" y="2599767"/>
            <a:ext cx="2150213" cy="2889707"/>
          </a:xfrm>
          <a:prstGeom prst="rect">
            <a:avLst/>
          </a:prstGeom>
          <a:solidFill>
            <a:schemeClr val="accent1">
              <a:alpha val="1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057916" y="3300970"/>
            <a:ext cx="1980224" cy="1988104"/>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制定医院感染防控检查评估制度，定期开展自查、互查和专项检查。</a:t>
            </a:r>
            <a:endParaRPr lang="en-US" sz="1100"/>
          </a:p>
        </p:txBody>
      </p:sp>
      <p:sp>
        <p:nvSpPr>
          <p:cNvPr id="7" name="AutoShape 7"/>
          <p:cNvSpPr/>
          <p:nvPr/>
        </p:nvSpPr>
        <p:spPr>
          <a:xfrm>
            <a:off x="3790048" y="3300970"/>
            <a:ext cx="1980224" cy="1988104"/>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对检查中发现的问题及时整改，并跟踪验证整改效果。</a:t>
            </a:r>
            <a:endParaRPr lang="en-US" sz="1100"/>
          </a:p>
        </p:txBody>
      </p:sp>
      <p:sp>
        <p:nvSpPr>
          <p:cNvPr id="8" name="AutoShape 8"/>
          <p:cNvSpPr/>
          <p:nvPr/>
        </p:nvSpPr>
        <p:spPr>
          <a:xfrm>
            <a:off x="6522180" y="3300970"/>
            <a:ext cx="1980224" cy="1988104"/>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定期对医院感染防控工作进行总结和分析，针对存在的问题制定改进措施并持续优化。</a:t>
            </a:r>
            <a:endParaRPr lang="en-US" sz="1100"/>
          </a:p>
        </p:txBody>
      </p:sp>
      <p:sp>
        <p:nvSpPr>
          <p:cNvPr id="9" name="AutoShape 9"/>
          <p:cNvSpPr/>
          <p:nvPr/>
        </p:nvSpPr>
        <p:spPr>
          <a:xfrm>
            <a:off x="9254407" y="3300970"/>
            <a:ext cx="1980224" cy="200029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建立医院感染暴发报告及处置机制，确保一旦发生感染暴发能够迅速有效应对。</a:t>
            </a:r>
            <a:endParaRPr lang="en-US" sz="1100"/>
          </a:p>
        </p:txBody>
      </p:sp>
      <p:sp>
        <p:nvSpPr>
          <p:cNvPr id="10" name="AutoShape 10"/>
          <p:cNvSpPr/>
          <p:nvPr/>
        </p:nvSpPr>
        <p:spPr>
          <a:xfrm>
            <a:off x="1588976"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tretch>
            <a:fillRect/>
          </a:stretch>
        </p:blipFill>
        <p:spPr>
          <a:xfrm>
            <a:off x="1834231" y="2348202"/>
            <a:ext cx="427404" cy="503036"/>
          </a:xfrm>
          <a:prstGeom prst="rect">
            <a:avLst/>
          </a:prstGeom>
        </p:spPr>
      </p:pic>
      <p:sp>
        <p:nvSpPr>
          <p:cNvPr id="12" name="AutoShape 12"/>
          <p:cNvSpPr/>
          <p:nvPr/>
        </p:nvSpPr>
        <p:spPr>
          <a:xfrm>
            <a:off x="4321203"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3" name="Picture 13"/>
          <p:cNvPicPr>
            <a:picLocks noChangeAspect="1"/>
          </p:cNvPicPr>
          <p:nvPr/>
        </p:nvPicPr>
        <p:blipFill>
          <a:blip r:embed="rId3"/>
          <a:stretch>
            <a:fillRect/>
          </a:stretch>
        </p:blipFill>
        <p:spPr>
          <a:xfrm>
            <a:off x="4554410" y="2409492"/>
            <a:ext cx="451403" cy="451403"/>
          </a:xfrm>
          <a:prstGeom prst="rect">
            <a:avLst/>
          </a:prstGeom>
        </p:spPr>
      </p:pic>
      <p:sp>
        <p:nvSpPr>
          <p:cNvPr id="14" name="AutoShape 14"/>
          <p:cNvSpPr/>
          <p:nvPr/>
        </p:nvSpPr>
        <p:spPr>
          <a:xfrm>
            <a:off x="7053335"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4"/>
          <a:stretch>
            <a:fillRect/>
          </a:stretch>
        </p:blipFill>
        <p:spPr>
          <a:xfrm>
            <a:off x="7263307" y="2346672"/>
            <a:ext cx="498064" cy="506191"/>
          </a:xfrm>
          <a:prstGeom prst="rect">
            <a:avLst/>
          </a:prstGeom>
        </p:spPr>
      </p:pic>
      <p:sp>
        <p:nvSpPr>
          <p:cNvPr id="16" name="AutoShape 16"/>
          <p:cNvSpPr/>
          <p:nvPr/>
        </p:nvSpPr>
        <p:spPr>
          <a:xfrm>
            <a:off x="9785562"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5"/>
          <a:stretch>
            <a:fillRect/>
          </a:stretch>
        </p:blipFill>
        <p:spPr>
          <a:xfrm>
            <a:off x="10010068" y="2412169"/>
            <a:ext cx="468901" cy="375102"/>
          </a:xfrm>
          <a:prstGeom prst="rect">
            <a:avLst/>
          </a:prstGeom>
        </p:spPr>
      </p:pic>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定期检查评估及持续改进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环境清洁与消毒操作规范</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996051" y="2418153"/>
            <a:ext cx="4102999" cy="2920344"/>
          </a:xfrm>
          <a:prstGeom prst="frame">
            <a:avLst>
              <a:gd name="adj1" fmla="val 1535"/>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9441" b="9441"/>
          <a:stretch>
            <a:fillRect/>
          </a:stretch>
        </p:blipFill>
        <p:spPr>
          <a:xfrm>
            <a:off x="1204668" y="1898647"/>
            <a:ext cx="4472212" cy="2920343"/>
          </a:xfrm>
          <a:prstGeom prst="rect">
            <a:avLst/>
          </a:prstGeom>
          <a:effectLst>
            <a:outerShdw blurRad="63500">
              <a:srgbClr val="000000">
                <a:alpha val="40000"/>
              </a:srgbClr>
            </a:outerShdw>
          </a:effectLst>
        </p:spPr>
      </p:pic>
      <p:sp>
        <p:nvSpPr>
          <p:cNvPr id="4" name="AutoShape 4"/>
          <p:cNvSpPr/>
          <p:nvPr/>
        </p:nvSpPr>
        <p:spPr>
          <a:xfrm>
            <a:off x="8529912" y="209044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555446" y="2167006"/>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8529912" y="404833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31634" y="4134414"/>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8" name="AutoShape 8"/>
          <p:cNvSpPr/>
          <p:nvPr/>
        </p:nvSpPr>
        <p:spPr>
          <a:xfrm>
            <a:off x="6612352" y="253199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清洁原则</a:t>
            </a:r>
            <a:endParaRPr lang="en-US" sz="1100"/>
          </a:p>
        </p:txBody>
      </p:sp>
      <p:sp>
        <p:nvSpPr>
          <p:cNvPr id="9" name="AutoShape 9"/>
          <p:cNvSpPr/>
          <p:nvPr/>
        </p:nvSpPr>
        <p:spPr>
          <a:xfrm>
            <a:off x="6612352" y="2883800"/>
            <a:ext cx="4276714"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遵循从洁到污、分区清洁的原则，避免交叉污染。</a:t>
            </a:r>
            <a:endParaRPr lang="en-US" sz="1100"/>
          </a:p>
        </p:txBody>
      </p:sp>
      <p:sp>
        <p:nvSpPr>
          <p:cNvPr id="10" name="AutoShape 10"/>
          <p:cNvSpPr/>
          <p:nvPr/>
        </p:nvSpPr>
        <p:spPr>
          <a:xfrm>
            <a:off x="6612352" y="448987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方法选择</a:t>
            </a:r>
            <a:endParaRPr lang="en-US" sz="1100"/>
          </a:p>
        </p:txBody>
      </p:sp>
      <p:sp>
        <p:nvSpPr>
          <p:cNvPr id="11" name="AutoShape 11"/>
          <p:cNvSpPr/>
          <p:nvPr/>
        </p:nvSpPr>
        <p:spPr>
          <a:xfrm>
            <a:off x="6612352" y="4841681"/>
            <a:ext cx="4276714"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根据医疗机构环境及物品的性质，选择合适的清洁方法，如湿式清洁、干式清洁等。</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环境清洁原则及方法选择</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常用的消毒剂包括含氯消毒剂、过氧乙酸、醇类消毒剂等。</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消毒剂种类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833" r="178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浓度要求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使用注意事项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000" r="13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根据消毒剂的种类和用途，配置合适的浓度，确保消毒效果。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注意消毒剂的稳定性、腐蚀性和刺激性等，使用时做好个人防护，避免对人体和环境造成危害。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消毒剂种类、浓度及使用注意事项</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9827" r="9827"/>
          <a:stretch>
            <a:fillRect/>
          </a:stretch>
        </p:blipFill>
        <p:spPr>
          <a:xfrm>
            <a:off x="6099052" y="1665911"/>
            <a:ext cx="5058969" cy="4260571"/>
          </a:xfrm>
          <a:prstGeom prst="rect">
            <a:avLst/>
          </a:prstGeom>
        </p:spPr>
      </p:pic>
      <p:sp>
        <p:nvSpPr>
          <p:cNvPr id="4" name="AutoShape 4"/>
          <p:cNvSpPr/>
          <p:nvPr/>
        </p:nvSpPr>
        <p:spPr>
          <a:xfrm>
            <a:off x="1352702"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204679"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056534"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908511"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52702" y="2211388"/>
            <a:ext cx="4276714" cy="119686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包括空气过滤、紫外线消毒、臭氧消毒等。</a:t>
            </a:r>
            <a:endParaRPr lang="en-US" sz="1100"/>
          </a:p>
        </p:txBody>
      </p:sp>
      <p:sp>
        <p:nvSpPr>
          <p:cNvPr id="9" name="AutoShape 9"/>
          <p:cNvSpPr/>
          <p:nvPr/>
        </p:nvSpPr>
        <p:spPr>
          <a:xfrm>
            <a:off x="1352702" y="3980984"/>
            <a:ext cx="4276714" cy="122060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根据医疗机构不同区域的需求，选择合适的空气净化技术，如手术室、产房等需要采用高效的空气过滤技术。</a:t>
            </a:r>
            <a:endParaRPr lang="en-US" sz="1100"/>
          </a:p>
        </p:txBody>
      </p:sp>
      <p:sp>
        <p:nvSpPr>
          <p:cNvPr id="10" name="Freeform 10"/>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352702" y="180411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空气净化技术</a:t>
            </a:r>
            <a:endParaRPr lang="en-US" sz="1100"/>
          </a:p>
        </p:txBody>
      </p:sp>
      <p:sp>
        <p:nvSpPr>
          <p:cNvPr id="15" name="AutoShape 15"/>
          <p:cNvSpPr/>
          <p:nvPr/>
        </p:nvSpPr>
        <p:spPr>
          <a:xfrm>
            <a:off x="1352702" y="359476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应用场景</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空气净化技术应用场景介绍</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4623" b="14623"/>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避免二次污染措施</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定期清洁消毒</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对医疗机构环境及物品进行定期清洁消毒，避免污染物的积累。</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一次性使用物品管理</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加强一次性使用物品的管理，避免重复使用导致污染。</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医疗废物处理</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规范医疗废物的分类、收集、转运和处理流程，防止交叉感染和环境污染。</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医疗器械清洗消毒与灭菌管理</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https://d.book118.com/615320313141011112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109</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2024-09-18T21:15:58.459</cp:lastPrinted>
  <dcterms:created xsi:type="dcterms:W3CDTF">2024-09-18T13:15:58Z</dcterms:created>
  <dcterms:modified xsi:type="dcterms:W3CDTF">2024-09-18T13:16:00Z</dcterms:modified>
</cp:coreProperties>
</file>