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BF4D0-CBE6-4EE3-B93D-35942CECA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DC5C2-9E9B-4D23-9DE9-C6FFD64ED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982E8-9D76-417B-8C3C-1FEF90CBE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5E003A-0342-46AB-9E51-226004AE1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5288E3-C095-473F-8235-4F878FDFB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3E01C3-4B2A-4176-9F85-9CC4ECB70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ABEDF6-02B5-4D46-BA97-63368122B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6A60BB-C644-4A15-AF8A-955E36066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5804C2-5E27-48A0-AB5F-720B64BF1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95207E-2B10-4398-90CB-FDC5A1AB5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3B207-7783-413E-A623-FDB9755EE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1776000" y="0"/>
            <a:ext cx="8640000" cy="6857999"/>
          </a:xfrm>
          <a:prstGeom prst="rect">
            <a:avLst/>
          </a:prstGeom>
          <a:gradFill rotWithShape="1">
            <a:gsLst>
              <a:gs pos="0">
                <a:schemeClr val="bg2">
                  <a:alpha val="100000"/>
                </a:schemeClr>
              </a:gs>
              <a:gs pos="6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925900" y="2493367"/>
            <a:ext cx="6340197" cy="1421928"/>
          </a:xfrm>
        </p:spPr>
        <p:txBody>
          <a:bodyPr wrap="none" anchor="t">
            <a:spAutoFit/>
          </a:bodyPr>
          <a:lstStyle>
            <a:lvl1pPr lvl="0" algn="ctr" defTabSz="914400">
              <a:lnSpc>
                <a:spcPct val="90000"/>
              </a:lnSpc>
              <a:buNone/>
              <a:defRPr lang="zh-CN" sz="9600" b="0" i="0" spc="0">
                <a:solidFill>
                  <a:schemeClr val="tx1">
                    <a:alpha val="100000"/>
                  </a:schemeClr>
                </a:solidFill>
                <a:latin typeface="TencentSans W7"/>
                <a:ea typeface="TencentSans W7"/>
              </a:defRPr>
            </a:lvl1pPr>
          </a:lstStyle>
          <a:p>
            <a:r>
              <a:rPr lang="zh-CN"/>
              <a:t>主标题样式</a:t>
            </a:r>
            <a:endParaRPr lang="zh-CN" sz="9600" b="0" i="0" spc="0">
              <a:solidFill>
                <a:schemeClr val="bg1">
                  <a:alpha val="100000"/>
                </a:schemeClr>
              </a:solidFill>
              <a:latin typeface="TencentSans W7"/>
              <a:ea typeface="TencentSans W7"/>
            </a:endParaRPr>
          </a:p>
        </p:txBody>
      </p:sp>
      <p:sp>
        <p:nvSpPr>
          <p:cNvPr id="5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734089" y="4162538"/>
            <a:ext cx="2723823" cy="397032"/>
          </a:xfrm>
        </p:spPr>
        <p:txBody>
          <a:bodyPr wrap="none">
            <a:spAutoFit/>
          </a:bodyPr>
          <a:lstStyle>
            <a:lvl1pPr marL="0" lvl="0" indent="0" algn="ctr" defTabSz="914400">
              <a:lnSpc>
                <a:spcPct val="90000"/>
              </a:lnSpc>
              <a:buFont typeface="Arial" pitchFamily="34" charset="0"/>
              <a:buNone/>
              <a:defRPr lang="zh-CN" sz="2200" b="1" i="0" spc="0">
                <a:solidFill>
                  <a:schemeClr val="tx1">
                    <a:alpha val="100000"/>
                  </a:schemeClr>
                </a:solidFill>
                <a:latin typeface="TencentSans W7"/>
                <a:ea typeface="TencentSans W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/>
              <a:t>点击编辑副标题样式</a:t>
            </a:r>
            <a:endParaRPr lang="zh-CN" sz="2200" b="1" i="0" spc="0">
              <a:solidFill>
                <a:schemeClr val="bg1">
                  <a:alpha val="100000"/>
                </a:schemeClr>
              </a:solidFill>
              <a:latin typeface="TencentSans W7"/>
              <a:ea typeface="TencentSans W7"/>
            </a:endParaRPr>
          </a:p>
        </p:txBody>
      </p:sp>
      <p:sp>
        <p:nvSpPr>
          <p:cNvPr id="6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080063" y="1471190"/>
            <a:ext cx="4031873" cy="923330"/>
          </a:xfrm>
        </p:spPr>
        <p:txBody>
          <a:bodyPr wrap="none" anchor="b">
            <a:spAutoFit/>
          </a:bodyPr>
          <a:lstStyle>
            <a:lvl1pPr marL="0" lvl="0" indent="0" algn="ctr" defTabSz="914400">
              <a:lnSpc>
                <a:spcPct val="90000"/>
              </a:lnSpc>
              <a:buFont typeface="Arial" pitchFamily="34" charset="0"/>
              <a:buNone/>
              <a:defRPr lang="zh-CN" sz="6000" b="0" i="0" spc="0">
                <a:solidFill>
                  <a:schemeClr val="tx1">
                    <a:alpha val="100000"/>
                  </a:schemeClr>
                </a:solidFill>
                <a:latin typeface="TencentSans W3"/>
                <a:ea typeface="TencentSans W3"/>
              </a:defRPr>
            </a:lvl1pPr>
          </a:lstStyle>
          <a:p>
            <a:r>
              <a:rPr lang="zh-CN"/>
              <a:t>主标题样式</a:t>
            </a:r>
            <a:endParaRPr lang="zh-CN" sz="6000" b="0" i="0" spc="0">
              <a:solidFill>
                <a:schemeClr val="bg1">
                  <a:alpha val="100000"/>
                </a:schemeClr>
              </a:solidFill>
              <a:latin typeface="TencentSans W3"/>
              <a:ea typeface="TencentSans W3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-3810000" y="0"/>
            <a:ext cx="12192000" cy="6858000"/>
          </a:xfrm>
          <a:prstGeom prst="rect">
            <a:avLst/>
          </a:prstGeom>
        </p:spPr>
      </p:pic>
      <p:sp>
        <p:nvSpPr>
          <p:cNvPr id="9" name="日期占位符 3"/>
          <p:cNvSpPr>
            <a:spLocks noGrp="1"/>
          </p:cNvSpPr>
          <p:nvPr>
            <p:ph type="dt" sz="half" idx="10" hasCustomPrompt="1"/>
          </p:nvPr>
        </p:nvSpPr>
        <p:spPr/>
        <p:txBody>
          <a:bodyPr/>
          <a:lstStyle>
            <a:lvl1pPr marL="0" lvl="0" algn="l" defTabSz="914400">
              <a:defRPr lang="zh-CN" sz="1200" b="0" i="0">
                <a:solidFill>
                  <a:schemeClr val="tx1">
                    <a:alpha val="100000"/>
                  </a:schemeClr>
                </a:solidFill>
                <a:latin typeface="Microsoft YaHei"/>
                <a:ea typeface="Microsoft YaHei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lang="zh-CN" sz="1200" b="0" i="0">
              <a:solidFill>
                <a:schemeClr val="bg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  <a:solidFill>
            <a:schemeClr val="bg2">
              <a:alpha val="100000"/>
            </a:schemeClr>
          </a:solidFill>
        </p:spPr>
      </p:pic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lang="zh-CN">
              <a:solidFill>
                <a:schemeClr val="tx1">
                  <a:alpha val="100000"/>
                </a:schemeClr>
              </a:solidFill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 hasCustomPrompt="1"/>
          </p:nvPr>
        </p:nvSpPr>
        <p:spPr/>
        <p:txBody>
          <a:bodyPr/>
          <a:lstStyle>
            <a:lvl1pPr marL="0" lvl="0" algn="r" defTabSz="914400">
              <a:defRPr lang="zh-CN" sz="1200" b="0" i="0">
                <a:solidFill>
                  <a:schemeClr val="tx1">
                    <a:alpha val="100000"/>
                  </a:schemeClr>
                </a:solidFill>
                <a:latin typeface="Microsoft YaHei"/>
                <a:ea typeface="Microsoft YaHei"/>
              </a:defRPr>
            </a:lvl1pPr>
          </a:lstStyle>
          <a:p>
            <a:fld id="{419F402A-E1A9-C741-9EEF-1CF72A8557FF}" type="slidenum">
              <a:rPr/>
              <a:t>‹#›</a:t>
            </a:fld>
            <a:endParaRPr lang="zh-CN" sz="1200" b="0" i="0">
              <a:solidFill>
                <a:schemeClr val="bg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80000">
              <a:schemeClr val="bg2">
                <a:alpha val="100000"/>
              </a:schemeClr>
            </a:gs>
            <a:gs pos="100000">
              <a:schemeClr val="accent1">
                <a:lumMod val="50000"/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4" name="日期占位符 2"/>
          <p:cNvSpPr>
            <a:spLocks noGrp="1"/>
          </p:cNvSpPr>
          <p:nvPr>
            <p:ph type="dt" sz="half" idx="10" hasCustomPrompt="1"/>
          </p:nvPr>
        </p:nvSpPr>
        <p:spPr/>
        <p:txBody>
          <a:bodyPr/>
          <a:lstStyle>
            <a:lvl1pPr marL="0" lvl="0" algn="l" defTabSz="914400">
              <a:defRPr lang="zh-CN" sz="1200" b="0" i="0">
                <a:solidFill>
                  <a:schemeClr val="tx1">
                    <a:alpha val="100000"/>
                  </a:schemeClr>
                </a:solidFill>
                <a:latin typeface="Microsoft YaHei"/>
                <a:ea typeface="Microsoft YaHei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lang="zh-CN" sz="1200" b="0" i="0">
              <a:solidFill>
                <a:schemeClr val="bg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lang="zh-CN">
              <a:solidFill>
                <a:schemeClr val="tx1">
                  <a:alpha val="100000"/>
                </a:schemeClr>
              </a:solidFill>
            </a:endParaRPr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 hasCustomPrompt="1"/>
          </p:nvPr>
        </p:nvSpPr>
        <p:spPr/>
        <p:txBody>
          <a:bodyPr/>
          <a:lstStyle>
            <a:lvl1pPr marL="0" lvl="0" algn="r" defTabSz="914400">
              <a:defRPr lang="zh-CN" sz="1200" b="0" i="0">
                <a:solidFill>
                  <a:schemeClr val="tx1">
                    <a:alpha val="100000"/>
                  </a:schemeClr>
                </a:solidFill>
                <a:latin typeface="Microsoft YaHei"/>
                <a:ea typeface="Microsoft YaHei"/>
              </a:defRPr>
            </a:lvl1pPr>
          </a:lstStyle>
          <a:p>
            <a:fld id="{419F402A-E1A9-C741-9EEF-1CF72A8557FF}" type="slidenum">
              <a:rPr/>
              <a:t>‹#›</a:t>
            </a:fld>
            <a:endParaRPr lang="zh-CN" sz="1200" b="0" i="0">
              <a:solidFill>
                <a:schemeClr val="bg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sp>
        <p:nvSpPr>
          <p:cNvPr id="17" name=""/>
          <p:cNvSpPr txBox="1"/>
          <p:nvPr/>
        </p:nvSpPr>
        <p:spPr>
          <a:xfrm>
            <a:off x="2743200" y="1351429"/>
            <a:ext cx="1778000" cy="3683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"/>
          <p:cNvSpPr txBox="1"/>
          <p:nvPr/>
        </p:nvSpPr>
        <p:spPr>
          <a:xfrm>
            <a:off x="1764926" y="2097741"/>
            <a:ext cx="1778000" cy="3683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"/>
          <p:cNvSpPr txBox="1"/>
          <p:nvPr/>
        </p:nvSpPr>
        <p:spPr>
          <a:xfrm>
            <a:off x="1916206" y="1613647"/>
            <a:ext cx="1778000" cy="36830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"/>
          <p:cNvSpPr txBox="1"/>
          <p:nvPr/>
        </p:nvSpPr>
        <p:spPr>
          <a:xfrm>
            <a:off x="4487956" y="2087656"/>
            <a:ext cx="1778000" cy="3683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"/>
          <p:cNvSpPr txBox="1"/>
          <p:nvPr/>
        </p:nvSpPr>
        <p:spPr>
          <a:xfrm>
            <a:off x="1230406" y="1169894"/>
            <a:ext cx="1778000" cy="36830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"/>
          <p:cNvSpPr txBox="1"/>
          <p:nvPr/>
        </p:nvSpPr>
        <p:spPr>
          <a:xfrm>
            <a:off x="2057400" y="1341344"/>
            <a:ext cx="1778000" cy="36830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"/>
          <p:cNvSpPr txBox="1"/>
          <p:nvPr/>
        </p:nvSpPr>
        <p:spPr>
          <a:xfrm>
            <a:off x="3882838" y="2037229"/>
            <a:ext cx="1778000" cy="36830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2">
            <a:alpha val="100000"/>
          </a:schemeClr>
        </a:solidFill>
        <a:effectLst/>
      </p:bgPr>
    </p:bg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 hasCustomPrompt="1"/>
          </p:nvPr>
        </p:nvSpPr>
        <p:spPr/>
        <p:txBody>
          <a:bodyPr/>
          <a:lstStyle>
            <a:lvl1pPr marL="0" lvl="0" algn="l" defTabSz="914400">
              <a:defRPr lang="zh-CN" sz="1200" b="0" i="0">
                <a:solidFill>
                  <a:schemeClr val="tx1">
                    <a:alpha val="100000"/>
                  </a:schemeClr>
                </a:solidFill>
                <a:latin typeface="Microsoft YaHei"/>
                <a:ea typeface="Microsoft YaHei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lang="zh-CN" sz="1200" b="0" i="0">
              <a:solidFill>
                <a:schemeClr val="bg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lang="zh-CN">
              <a:solidFill>
                <a:schemeClr val="tx1">
                  <a:alpha val="100000"/>
                </a:schemeClr>
              </a:solidFill>
            </a:endParaRPr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 hasCustomPrompt="1"/>
          </p:nvPr>
        </p:nvSpPr>
        <p:spPr/>
        <p:txBody>
          <a:bodyPr/>
          <a:lstStyle>
            <a:lvl1pPr marL="0" lvl="0" algn="r" defTabSz="914400">
              <a:defRPr lang="zh-CN" sz="1200" b="0" i="0">
                <a:solidFill>
                  <a:schemeClr val="tx1">
                    <a:alpha val="100000"/>
                  </a:schemeClr>
                </a:solidFill>
                <a:latin typeface="Microsoft YaHei"/>
                <a:ea typeface="Microsoft YaHei"/>
              </a:defRPr>
            </a:lvl1pPr>
          </a:lstStyle>
          <a:p>
            <a:fld id="{419F402A-E1A9-C741-9EEF-1CF72A8557FF}" type="slidenum">
              <a:rPr/>
              <a:t>‹#›</a:t>
            </a:fld>
            <a:endParaRPr lang="zh-CN" sz="1200" b="0" i="0">
              <a:solidFill>
                <a:schemeClr val="bg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sp>
        <p:nvSpPr>
          <p:cNvPr id="28" name=""/>
          <p:cNvSpPr txBox="1"/>
          <p:nvPr/>
        </p:nvSpPr>
        <p:spPr>
          <a:xfrm>
            <a:off x="2460812" y="2027144"/>
            <a:ext cx="1778000" cy="3683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pic>
        <p:nvPicPr>
          <p:cNvPr id="30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31" name="图片 1"/>
          <p:cNvPicPr>
            <a:picLocks noChangeAspect="1"/>
          </p:cNvPicPr>
          <p:nvPr userDrawn="1"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1775267" y="-1"/>
            <a:ext cx="8641466" cy="77152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00000"/>
                </a:schemeClr>
              </a:gs>
              <a:gs pos="6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</a:gradFill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tx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/>
              <a:t>单击此处编辑母版标题样式</a:t>
            </a:r>
            <a:endParaRPr lang="zh-CN" sz="44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/>
              <a:t>单击此处编辑母版文本样式</a:t>
            </a:r>
            <a:endParaRPr lang="zh-CN" sz="28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sz="2400" b="0" i="0">
                <a:solidFill>
                  <a:schemeClr val="bg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defRPr>
            </a:pPr>
            <a:r>
              <a:rPr lang="zh-CN"/>
              <a:t>二级</a:t>
            </a:r>
            <a:endParaRPr lang="zh-CN" sz="24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sz="2000" b="0" i="0">
                <a:solidFill>
                  <a:schemeClr val="bg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defRPr>
            </a:pPr>
            <a:r>
              <a:rPr lang="zh-CN"/>
              <a:t>三级</a:t>
            </a:r>
            <a:endParaRPr lang="zh-CN" sz="20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sz="1800" b="0" i="0">
                <a:solidFill>
                  <a:schemeClr val="bg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defRPr>
            </a:pPr>
            <a:r>
              <a:rPr lang="zh-CN"/>
              <a:t>四级</a:t>
            </a:r>
            <a:endParaRPr lang="zh-CN" sz="18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sz="1800" b="0" i="0">
                <a:solidFill>
                  <a:schemeClr val="bg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defRPr>
            </a:pPr>
            <a:r>
              <a:rPr lang="zh-CN"/>
              <a:t>五级</a:t>
            </a:r>
            <a:endParaRPr lang="zh-CN" sz="18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algn="l" defTabSz="914400" rtl="0" eaLnBrk="1" latinLnBrk="0" hangingPunct="1">
              <a:defRPr lang="zh-CN" sz="1200" b="0" i="0" kern="1200">
                <a:solidFill>
                  <a:schemeClr val="bg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lang="zh-CN" sz="12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>
              <a:solidFill>
                <a:schemeClr val="bg1">
                  <a:alpha val="100000"/>
                </a:schemeClr>
              </a:solidFill>
              <a:latin typeface="腾讯体 W7" panose="020b0a04020102020204"/>
              <a:ea typeface="腾讯体 W7" panose="020b0a040201020202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algn="r" defTabSz="914400" rtl="0" eaLnBrk="1" latinLnBrk="0" hangingPunct="1">
              <a:defRPr lang="zh-CN" sz="1200" b="0" i="0" kern="1200">
                <a:solidFill>
                  <a:schemeClr val="bg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lang="zh-CN" sz="1200" b="0" i="0">
              <a:solidFill>
                <a:schemeClr val="tx1">
                  <a:alpha val="100000"/>
                </a:schemeClr>
              </a:solidFill>
              <a:latin typeface="Microsoft YaHei"/>
              <a:ea typeface="Microsoft YaHe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lvl="0" algn="l" defTabSz="914400">
        <a:lnSpc>
          <a:spcPct val="90000"/>
        </a:lnSpc>
        <a:spcBef>
          <a:spcPct val="0"/>
        </a:spcBef>
        <a:buNone/>
        <a:defRPr lang="zh-CN" sz="4400" b="0" i="0">
          <a:solidFill>
            <a:schemeClr val="bg1">
              <a:alpha val="100000"/>
            </a:schemeClr>
          </a:solidFill>
          <a:latin typeface="腾讯体 W7" panose="020b0a04020102020204"/>
          <a:ea typeface="腾讯体 W7" panose="020b0a04020102020204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pitchFamily="34" charset="0"/>
        <a:buChar char="•"/>
        <a:defRPr lang="zh-CN" sz="2800" b="0" i="0">
          <a:solidFill>
            <a:schemeClr val="bg1">
              <a:alpha val="100000"/>
            </a:schemeClr>
          </a:solidFill>
          <a:latin typeface="腾讯体 W7" panose="020b0a04020102020204"/>
          <a:ea typeface="腾讯体 W7" panose="020b0a04020102020204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pitchFamily="34" charset="0"/>
        <a:buChar char="•"/>
        <a:defRPr lang="zh-CN" sz="2400" b="0" i="0">
          <a:solidFill>
            <a:schemeClr val="bg1">
              <a:alpha val="100000"/>
            </a:schemeClr>
          </a:solidFill>
          <a:latin typeface="腾讯体 W7" panose="020b0a04020102020204"/>
          <a:ea typeface="腾讯体 W7" panose="020b0a04020102020204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pitchFamily="34" charset="0"/>
        <a:buChar char="•"/>
        <a:defRPr lang="zh-CN" sz="2000" b="0" i="0">
          <a:solidFill>
            <a:schemeClr val="bg1">
              <a:alpha val="100000"/>
            </a:schemeClr>
          </a:solidFill>
          <a:latin typeface="腾讯体 W7" panose="020b0a04020102020204"/>
          <a:ea typeface="腾讯体 W7" panose="020b0a04020102020204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pitchFamily="34" charset="0"/>
        <a:buChar char="•"/>
        <a:defRPr lang="zh-CN" sz="1800" b="0" i="0">
          <a:solidFill>
            <a:schemeClr val="bg1">
              <a:alpha val="100000"/>
            </a:schemeClr>
          </a:solidFill>
          <a:latin typeface="腾讯体 W7" panose="020b0a04020102020204"/>
          <a:ea typeface="腾讯体 W7" panose="020b0a04020102020204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pitchFamily="34" charset="0"/>
        <a:buChar char="•"/>
        <a:defRPr lang="zh-CN" sz="1800" b="0" i="0">
          <a:solidFill>
            <a:schemeClr val="bg1">
              <a:alpha val="100000"/>
            </a:schemeClr>
          </a:solidFill>
          <a:latin typeface="腾讯体 W7" panose="020b0a04020102020204"/>
          <a:ea typeface="腾讯体 W7" panose="020b0a0402010202020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33421204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酒店消防安全\n## 1.酒店消防安全概述及重要性\n### 1.1酒店消防安全的定义与目标\n### 1.2酒店消防安全的现实意义\n### 1.3酒店消防安全的重要性\n## 2.酒店火灾原因及预防措施\n### 2.1酒店火灾的主要原因\n### 2.2酒店火灾的预防措施\n### 2.3酒店火灾的早期发现与处理\n## 3.酒店消防设施设备与应用\n### 3.1酒店消防设备的种类与功能\n### 3.2酒店消防设备的日常维护与检查\n### 3.3酒店消防设施的应用与演练\n## 4.酒店消防安全管理制度与培训\n### 4.1酒店消防安全管理制度的制定与执行\n### 4.2酒店员工的消防安全培训与教育\n### 4.3酒店消防安全管理制度的监督与考核\n## 5.酒店火灾应急预案与演练\n### 5.1酒店火灾应急预案的制定与更新\n### 5.2酒店火灾应急演练的目的与要求\n### 5.3酒店火灾应急演练的实施与总结\n## 6.酒店消防安全评估与改进\n### 6.1酒店消防安全评估的方法与标准\n### 6.2酒店消防安全评估的结果与反馈\n### 6.3酒店消防安全改进措施与持续改进\n&quot;,&quot;templateId&quot;:&quot;rip96cw6o7yyfqkqihdqp7wzi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347317"/>
            <a:ext cx="11055350" cy="1555750"/>
          </a:xfrm>
          <a:effectLst>
            <a:outerShdw blurRad="389427" dist="50800" dir="5400000" algn="ctr" rotWithShape="0">
              <a:schemeClr val="tx2"/>
            </a:outerShdw>
          </a:effectLst>
        </p:spPr>
        <p:txBody>
          <a:bodyPr vert="horz" wrap="square" lIns="91440" tIns="45720" rIns="91440" bIns="45720" anchor="b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zh-CN">
                <a:latin typeface="腾讯体 W7" panose="020b0a04020102020204"/>
                <a:ea typeface="腾讯体 W7" panose="020b0a04020102020204"/>
              </a:rPr>
              <a:t>酒店消防安全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10026" y="4162538"/>
            <a:ext cx="4171950" cy="393700"/>
          </a:xfrm>
          <a:effectLst>
            <a:outerShdw blurRad="389427" dist="50800" dir="5400000" algn="ctr" rotWithShape="0">
              <a:schemeClr val="tx2"/>
            </a:outerShdw>
          </a:effectLst>
        </p:spPr>
        <p:txBody>
          <a:bodyPr/>
          <a:lstStyle/>
          <a:p>
            <a:r>
              <a:rPr lang="en-US">
                <a:latin typeface="腾讯体 W7" panose="020b0a04020102020204"/>
                <a:ea typeface="腾讯体 W7" panose="020b0a04020102020204"/>
              </a:rPr>
              <a:t> </a:t>
            </a:r>
            <a:endParaRPr lang="zh-CN" sz="2400" spc="300"/>
          </a:p>
        </p:txBody>
      </p:sp>
      <p:cxnSp>
        <p:nvCxnSpPr>
          <p:cNvPr id="4" name="Tencent"/>
          <p:cNvCxnSpPr/>
          <p:nvPr/>
        </p:nvCxnSpPr>
        <p:spPr>
          <a:xfrm>
            <a:off x="2925902" y="4011560"/>
            <a:ext cx="6340197" cy="0"/>
          </a:xfrm>
          <a:prstGeom prst="line">
            <a:avLst/>
          </a:prstGeom>
          <a:ln w="12700">
            <a:solidFill>
              <a:schemeClr val="accent2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10083801" y="6094182"/>
            <a:ext cx="1536700" cy="412750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b="1" spc="80">
                <a:solidFill>
                  <a:schemeClr val="accent2">
                    <a:alpha val="100000"/>
                  </a:schemeClr>
                </a:solidFill>
                <a:effectLst/>
                <a:latin typeface="腾讯体 W7" panose="020b0a04020102020204"/>
                <a:ea typeface="腾讯体 W7" panose="020b0a04020102020204"/>
              </a:rPr>
              <a:t> </a:t>
            </a:r>
            <a:endParaRPr lang="en-US" sz="1400" b="1" spc="80">
              <a:solidFill>
                <a:schemeClr val="accent2">
                  <a:alpha val="100000"/>
                </a:schemeClr>
              </a:solidFill>
              <a:latin typeface="TencentSans W7"/>
              <a:ea typeface="TencentSans W7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571499" y="6094182"/>
            <a:ext cx="1885950" cy="412750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0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6790481" y="5190130"/>
            <a:ext cx="5200650" cy="7493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4800" b="1" spc="300">
                <a:solidFill>
                  <a:schemeClr val="tx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rPr>
              <a:t>酒店消防安全概述及重要性</a:t>
            </a:r>
            <a:endParaRPr/>
          </a:p>
        </p:txBody>
      </p:sp>
      <p:sp>
        <p:nvSpPr>
          <p:cNvPr id="107" name="标题 1"/>
          <p:cNvSpPr txBox="1"/>
          <p:nvPr/>
        </p:nvSpPr>
        <p:spPr>
          <a:xfrm>
            <a:off x="6790481" y="3833631"/>
            <a:ext cx="1276350" cy="107950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spc="300">
                <a:solidFill>
                  <a:schemeClr val="accent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rPr>
              <a:t>01</a:t>
            </a:r>
            <a:endParaRPr lang="zh-CN" sz="7200" b="1" spc="300">
              <a:solidFill>
                <a:schemeClr val="accent1">
                  <a:alpha val="100000"/>
                </a:schemeClr>
              </a:solidFill>
              <a:latin typeface="TencentSans W7"/>
              <a:ea typeface="TencentSans W7"/>
            </a:endParaRPr>
          </a:p>
        </p:txBody>
      </p:sp>
      <p:cxnSp>
        <p:nvCxnSpPr>
          <p:cNvPr id="108" name="Tencent"/>
          <p:cNvCxnSpPr/>
          <p:nvPr/>
        </p:nvCxnSpPr>
        <p:spPr>
          <a:xfrm>
            <a:off x="6932627" y="5041707"/>
            <a:ext cx="5259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酒店消防安全是指酒店在运营过程中，通过采取一系列预防措施和应急响应措施，确保酒店员工和客人的生命安全，以及酒店的财产安全。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预防措施：包括制定消防安全管理制度、培训员工、安装和维护消防设施等。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应急响应措施：包括制定火灾应急预案、进行火灾应急演练、及时报警和救援等。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酒店消防安全的总体目标是确保酒店在发生火灾时，能够迅速有效地进行应急响应，最大限度地减少人员伤亡和财产损失。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人员安全：确保酒店员工和客人在火灾发生时能够安全撤离，避免人员伤亡。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财产安全：保护酒店的设施设备、客房、餐厅等财产不受火灾破坏。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业务恢复：火灾后能够尽快恢复正常运营，减少火灾对酒店业务的影响。</a:t>
            </a:r>
            <a:endParaRPr/>
          </a:p>
        </p:txBody>
      </p: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酒店消防安全的定义与目标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187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8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9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190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191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酒店消防安全对于保障员工和客人的生命安全具有重要意义。</a:t>
                </a:r>
                <a:endParaRPr/>
              </a:p>
            </p:txBody>
          </p:sp>
          <p:sp>
            <p:nvSpPr>
              <p:cNvPr id="193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预防火灾：通过采取预防措施，降低火灾发生的概率。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确保安全撤离：确保火灾发生时，员工和客人能够迅速、安全地撤离。</a:t>
                </a:r>
                <a:endParaRPr/>
              </a:p>
            </p:txBody>
          </p:sp>
        </p:grpSp>
        <p:grpSp>
          <p:nvGrpSpPr>
            <p:cNvPr id="194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195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酒店消防安全对于保护酒店的财产安全具有重要意义。</a:t>
                </a:r>
                <a:endParaRPr/>
              </a:p>
            </p:txBody>
          </p:sp>
          <p:sp>
            <p:nvSpPr>
              <p:cNvPr id="197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预防财产损失：通过安装和维护消防设施，降低火灾对酒店财产的破坏程度。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减少业务影响：火灾后能够尽快恢复正常运营，减少火灾对酒店业务的影响。</a:t>
                </a:r>
                <a:endParaRPr/>
              </a:p>
            </p:txBody>
          </p:sp>
        </p:grpSp>
        <p:grpSp>
          <p:nvGrpSpPr>
            <p:cNvPr id="198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199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酒店消防安全对于维护酒店的声誉和品牌形象具有重要意义。</a:t>
                </a:r>
                <a:endParaRPr/>
              </a:p>
            </p:txBody>
          </p:sp>
          <p:sp>
            <p:nvSpPr>
              <p:cNvPr id="20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提高客户信任度：酒店具备良好的消防安全管理，能够提高客户对酒店的信任度。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提升品牌形象：酒店消防安全得到客户和社会的认可，有助于提升酒店的品牌形象。</a:t>
                </a:r>
                <a:endParaRPr/>
              </a:p>
            </p:txBody>
          </p:sp>
        </p:grpSp>
      </p:grpSp>
      <p:sp>
        <p:nvSpPr>
          <p:cNvPr id="202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3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酒店消防安全的现实意义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酒店消防安全是酒店运营管理的重要组成部分，关系到酒店的安全生产和可持续发展。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安全生产：酒店消防安全管理不到位，可能导致火灾事故，影响酒店的安全生产。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可持续发展：酒店消防安全得到保障，有利于酒店的长远发展。</a:t>
                </a:r>
                <a:endParaRPr/>
              </a:p>
            </p:txBody>
          </p:sp>
        </p:grpSp>
        <p:grpSp>
          <p:nvGrpSpPr>
            <p:cNvPr id="21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1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酒店消防安全对于维护社会稳定和公共安全具有重要意义。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社会稳定：酒店火灾事故可能导致人员伤亡和财产损失，影响社会稳定。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公共安全：酒店消防安全管理不到位，可能引发火灾事故，威胁公共安全。</a:t>
                </a:r>
                <a:endParaRPr/>
              </a:p>
            </p:txBody>
          </p: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酒店消防安全的重要性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2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6790481" y="5190130"/>
            <a:ext cx="5200650" cy="7493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4800" b="1" spc="300">
                <a:solidFill>
                  <a:schemeClr val="tx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rPr>
              <a:t>酒店火灾原因及预防措施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6790481" y="3833631"/>
            <a:ext cx="1276350" cy="107950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spc="300">
                <a:solidFill>
                  <a:schemeClr val="accent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rPr>
              <a:t>02</a:t>
            </a:r>
            <a:endParaRPr lang="zh-CN" sz="7200" b="1" spc="300">
              <a:solidFill>
                <a:schemeClr val="accent1">
                  <a:alpha val="100000"/>
                </a:schemeClr>
              </a:solidFill>
              <a:latin typeface="TencentSans W7"/>
              <a:ea typeface="TencentSans W7"/>
            </a:endParaRPr>
          </a:p>
        </p:txBody>
      </p:sp>
      <p:cxnSp>
        <p:nvCxnSpPr>
          <p:cNvPr id="217" name="Tencent"/>
          <p:cNvCxnSpPr/>
          <p:nvPr/>
        </p:nvCxnSpPr>
        <p:spPr>
          <a:xfrm>
            <a:off x="6932627" y="5041707"/>
            <a:ext cx="5259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20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电气原因：酒店内电气设备众多，电路老化、短路等原因可能导致火灾。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电路老化：长期使用，电路绝缘层破损，容易导致短路起火。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短路：电气设备故障或误操作，导致电路短路起火。</a:t>
                </a:r>
                <a:endParaRPr/>
              </a:p>
            </p:txBody>
          </p:sp>
        </p:grpSp>
        <p:grpSp>
          <p:nvGrpSpPr>
            <p:cNvPr id="223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燃料原因：酒店厨房使用燃气、柴油等燃料，泄漏或操作不当可能导致火灾。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燃料泄漏：燃气、柴油等燃料管道或容器泄漏，遇到火源引发火灾。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操作不当：厨师在烹饪过程中，未严格按照操作规程使用燃料，导致火灾。</a:t>
                </a:r>
                <a:endParaRPr/>
              </a:p>
            </p:txBody>
          </p:sp>
        </p:grpSp>
        <p:grpSp>
          <p:nvGrpSpPr>
            <p:cNvPr id="226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人为原因：酒店员工或客人在酒店内吸烟、使用明火等原因可能导致火灾。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吸烟：员工或客人在禁止吸烟的区域吸烟，烟蒂未熄灭引发火灾。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使用明火：员工或客人在酒店内使用蜡烛、炉具等明火，引发火灾。</a:t>
                </a:r>
                <a:endParaRPr/>
              </a:p>
            </p:txBody>
          </p: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酒店火灾的主要原因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32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加强电气设备的维护和管理，定期检查电路和设备，确保电路和设备的安全运行。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定期检查：对电气设备进行定期检查，及时发现并处理潜在的安全隐患。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电路改造：对老化、短路的电路进行改造，提高电路的安全性能。</a:t>
                </a:r>
                <a:endParaRPr/>
              </a:p>
            </p:txBody>
          </p:sp>
        </p:grpSp>
        <p:grpSp>
          <p:nvGrpSpPr>
            <p:cNvPr id="235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3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加强燃料设备的管理，定期检查燃料管道和容器，确保燃料设备的安全运行。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定期检查：对燃料设备进行定期检查，及时发现并处理潜在的安全隐患。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设备更新：对老旧的燃料设备进行更新，提高设备的安全性能。</a:t>
                </a:r>
                <a:endParaRPr/>
              </a:p>
            </p:txBody>
          </p:sp>
        </p:grpSp>
        <p:grpSp>
          <p:nvGrpSpPr>
            <p:cNvPr id="238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加强消防安全宣传和培训，提高员工和客人的消防安全意识，杜绝火灾隐患。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消防安全宣传：通过举办消防安全知识讲座、制作消防安全宣传材料等方式，提高员工和客人的消防安全意识。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培训员工：定期对员工进行消防安全培训，提高员工的消防安全意识和应急处理能力。</a:t>
                </a:r>
                <a:endParaRPr/>
              </a:p>
            </p:txBody>
          </p: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酒店火灾的预防措施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43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5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246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247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安装火灾报警系统，确保火灾发生时能够及时发现并报警。</a:t>
                </a:r>
                <a:endParaRPr/>
              </a:p>
            </p:txBody>
          </p:sp>
          <p:sp>
            <p:nvSpPr>
              <p:cNvPr id="249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火灾报警系统：在酒店重要区域安装火灾报警系统，实时监测火灾隐患。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报警处理：发现火灾隐患时，立即启动报警系统，通知相关人员采取应急措施。</a:t>
                </a:r>
                <a:endParaRPr/>
              </a:p>
            </p:txBody>
          </p:sp>
        </p:grpSp>
        <p:grpSp>
          <p:nvGrpSpPr>
            <p:cNvPr id="250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251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加强消防巡查，及时发现并处理火灾隐患。</a:t>
                </a:r>
                <a:endParaRPr/>
              </a:p>
            </p:txBody>
          </p:sp>
          <p:sp>
            <p:nvSpPr>
              <p:cNvPr id="253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消防巡查：定期对酒店各区域进行消防巡查，检查火灾隐患。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隐患处理：发现火灾隐患时，立即采取措施进行整改，确保消防安全。</a:t>
                </a:r>
                <a:endParaRPr/>
              </a:p>
            </p:txBody>
          </p:sp>
        </p:grpSp>
        <p:grpSp>
          <p:nvGrpSpPr>
            <p:cNvPr id="254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255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开展火灾应急演练，提高员工的火灾应急处理能力。</a:t>
                </a:r>
                <a:endParaRPr/>
              </a:p>
            </p:txBody>
          </p:sp>
          <p:sp>
            <p:nvSpPr>
              <p:cNvPr id="25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应急演练：定期组织员工进行火灾应急演练，模拟火灾发生时的应急处理。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提高能力：通过应急演练，提高员工的火灾应急处理能力，确保火灾发生时能够迅速有效地进行应对。</a:t>
                </a:r>
                <a:endParaRPr/>
              </a:p>
            </p:txBody>
          </p:sp>
        </p:grpSp>
      </p:grpSp>
      <p:sp>
        <p:nvSpPr>
          <p:cNvPr id="25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9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酒店火灾的早期发现与处理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6790481" y="5190130"/>
            <a:ext cx="5200650" cy="7493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4800" b="1" spc="300">
                <a:solidFill>
                  <a:schemeClr val="tx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rPr>
              <a:t>酒店消防设施设备与应用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6790481" y="3833631"/>
            <a:ext cx="1276350" cy="107950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spc="300">
                <a:solidFill>
                  <a:schemeClr val="accent1">
                    <a:alpha val="100000"/>
                  </a:schemeClr>
                </a:solidFill>
                <a:latin typeface="腾讯体 W7" panose="020b0a04020102020204"/>
                <a:ea typeface="腾讯体 W7" panose="020b0a04020102020204"/>
              </a:rPr>
              <a:t>03</a:t>
            </a:r>
            <a:endParaRPr lang="zh-CN" sz="7200" b="1" spc="300">
              <a:solidFill>
                <a:schemeClr val="accent1">
                  <a:alpha val="100000"/>
                </a:schemeClr>
              </a:solidFill>
              <a:latin typeface="TencentSans W7"/>
              <a:ea typeface="TencentSans W7"/>
            </a:endParaRPr>
          </a:p>
        </p:txBody>
      </p:sp>
      <p:cxnSp>
        <p:nvCxnSpPr>
          <p:cNvPr id="10" name="Tencent"/>
          <p:cNvCxnSpPr/>
          <p:nvPr/>
        </p:nvCxnSpPr>
        <p:spPr>
          <a:xfrm>
            <a:off x="6932627" y="5041707"/>
            <a:ext cx="5259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9" y="3146123"/>
            <a:ext cx="10906690" cy="3349049"/>
            <a:chOff x="685799" y="3146123"/>
            <a:chExt cx="10906690" cy="3349049"/>
          </a:xfrm>
        </p:grpSpPr>
        <p:grpSp>
          <p:nvGrpSpPr>
            <p:cNvPr id="13" name=""/>
            <p:cNvGrpSpPr/>
            <p:nvPr/>
          </p:nvGrpSpPr>
          <p:grpSpPr>
            <a:xfrm>
              <a:off x="685799" y="3146904"/>
              <a:ext cx="3384000" cy="3348268"/>
              <a:chOff x="685799" y="3146904"/>
              <a:chExt cx="3384000" cy="3348268"/>
            </a:xfrm>
          </p:grpSpPr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67373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类型：酒店常用干粉灭火器、二氧化碳灭火器等。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功能：扑灭初期火灾，保护人员和财产安全。</a:t>
                </a:r>
                <a:endParaRPr/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9" y="3146904"/>
                <a:ext cx="3384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灭火器：用于扑灭初期火灾，减少火灾蔓延和损失。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6" name=""/>
            <p:cNvGrpSpPr/>
            <p:nvPr/>
          </p:nvGrpSpPr>
          <p:grpSpPr>
            <a:xfrm>
              <a:off x="3511842" y="3146904"/>
              <a:ext cx="3060000" cy="3348268"/>
              <a:chOff x="3511842" y="3146904"/>
              <a:chExt cx="3060000" cy="3348268"/>
            </a:xfrm>
          </p:grpSpPr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550436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类型：地上消防栓、地下消防栓等。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功能：连接消防水带，灭火和供水。</a:t>
                </a:r>
                <a:endParaRPr/>
              </a:p>
            </p:txBody>
          </p:sp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3511842" y="3146904"/>
                <a:ext cx="306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消防栓：用于连接消防水带，灭火和供水。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" name=""/>
            <p:cNvGrpSpPr/>
            <p:nvPr/>
          </p:nvGrpSpPr>
          <p:grpSpPr>
            <a:xfrm>
              <a:off x="6016719" y="3146904"/>
              <a:ext cx="3060000" cy="3348268"/>
              <a:chOff x="6016719" y="3146904"/>
              <a:chExt cx="3060000" cy="3348268"/>
            </a:xfrm>
          </p:grpSpPr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133499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类型：光电烟雾探测器、离子烟雾探测器等。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功能：检测火灾烟雾，及时报警，提高火灾应急处理能力。</a:t>
                </a:r>
                <a:endParaRPr/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719" y="3146904"/>
                <a:ext cx="3060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烟雾探测器：用于检测火灾烟雾，及时报警。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2" name=""/>
            <p:cNvGrpSpPr/>
            <p:nvPr/>
          </p:nvGrpSpPr>
          <p:grpSpPr>
            <a:xfrm>
              <a:off x="8532489" y="3146123"/>
              <a:ext cx="3060000" cy="3348268"/>
              <a:chOff x="8532489" y="3146123"/>
              <a:chExt cx="3060000" cy="3348268"/>
            </a:xfrm>
          </p:grpSpPr>
          <p:sp>
            <p:nvSpPr>
              <p:cNvPr id="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532489" y="3146123"/>
                <a:ext cx="3060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自动喷水灭火系统：用于自动喷水灭火，减少火灾损失。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716562" y="4654339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类型：湿式自动喷水灭火系统、干式自动喷水灭火系统等。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功能：自动喷水灭火，减少火灾损失，保护人员和财产安全。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酒店消防设备的种类与功能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8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定期检查消防设备的性能，确保设备正常运行。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检查周期：根据设备类型和使用频率，制定合理的检查周期。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检查内容：检查设备性能、外观、配件等，确保设备正常运行。</a:t>
                </a:r>
                <a:endParaRPr/>
              </a:p>
            </p:txBody>
          </p:sp>
        </p:grpSp>
        <p:grpSp>
          <p:nvGrpSpPr>
            <p:cNvPr id="31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定期维护消防设备，提高设备的使用寿命和可靠性。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维护周期：根据设备类型和使用频率，制定合理的维护周期。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维护内容：清洁设备、更换配件、保养设备等，提高设备的使用寿命和可靠性。</a:t>
                </a:r>
                <a:endParaRPr/>
              </a:p>
            </p:txBody>
          </p:sp>
        </p:grpSp>
        <p:grpSp>
          <p:nvGrpSpPr>
            <p:cNvPr id="34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腾讯体 W7" panose="020b0a04020102020204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建立消防设备档案，记录设备的使用和维护情况，便于追踪和管理。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设备档案：建立消防设备档案，记录设备的购买、安装、使用和维护情况。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追踪管理：通过设备档案，追踪设备的使用情况，便于设备管理和维护。</a:t>
                </a:r>
                <a:endParaRPr/>
              </a:p>
            </p:txBody>
          </p:sp>
        </p:grpSp>
      </p:grpSp>
      <p:sp>
        <p:nvSpPr>
          <p:cNvPr id="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酒店消防设备的日常维护与检查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在火灾发生时，正确使用消防设施，有效地扑灭火灾。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使用灭火器：根据火灾类型，选择合适的灭火器进行灭火。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使用消防栓：连接消防水带，进行灭火和供水。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使用自动喷水灭火系统：启动自动喷水灭火系统，进行自动喷水灭火。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定期进行消防设施演练，提高员工的消防设施操作能力和应急处理能力。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演练计划：制定消防设施演练计划，确保演练的顺利进行。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演练内容：演练使用灭火器、消防栓、自动喷水灭火系统等消防设施，提高员工的操作能力。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演练总结：对演练进行总结，分析存在的问题，改进消防设施的使用和应急处理能力。</a:t>
            </a:r>
            <a:endParaRPr/>
          </a:p>
        </p:txBody>
      </p: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酒店消防设施的应用与演练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https://d.book118.com/615334212043011112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cube_green">
      <a:dk1>
        <a:srgbClr val="FFFFFF"/>
      </a:dk1>
      <a:lt1>
        <a:srgbClr val="000000"/>
      </a:lt1>
      <a:dk2>
        <a:srgbClr val="DDFFFD"/>
      </a:dk2>
      <a:lt2>
        <a:srgbClr val="0B1D2D"/>
      </a:lt2>
      <a:accent1>
        <a:srgbClr val="13D3CA"/>
      </a:accent1>
      <a:accent2>
        <a:srgbClr val="30F08F"/>
      </a:accent2>
      <a:accent3>
        <a:srgbClr val="137584"/>
      </a:accent3>
      <a:accent4>
        <a:srgbClr val="15BFE5"/>
      </a:accent4>
      <a:accent5>
        <a:srgbClr val="25548D"/>
      </a:accent5>
      <a:accent6>
        <a:srgbClr val="813B25"/>
      </a:accent6>
      <a:hlink>
        <a:srgbClr val="175CEB"/>
      </a:hlink>
      <a:folHlink>
        <a:srgbClr val="81868F"/>
      </a:folHlink>
    </a:clrScheme>
    <a:fontScheme name="Arial Black-Arial">
      <a:majorFont>
        <a:latin typeface="腾讯体 W7" panose="020b0a04020102020204"/>
        <a:ea typeface="腾讯体 W7" panose="020b0a04020102020204"/>
        <a:cs typeface="Arial"/>
        <a:font script="Jpan" typeface="ＭＳ ゴシック"/>
        <a:font script="Hang" typeface="굴림"/>
        <a:font script="Hans" typeface="腾讯体 W7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腾讯体 W7" panose="020b0a04020102020204"/>
        <a:ea typeface="腾讯体 W7" panose="020b0a04020102020204"/>
        <a:cs typeface="Arial"/>
        <a:font script="Jpan" typeface="ＭＳ Ｐゴシック"/>
        <a:font script="Hang" typeface="굴림"/>
        <a:font script="Hans" typeface="腾讯体 W7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4">
      <vt:lpstr>Arial</vt:lpstr>
      <vt:lpstr>Calibri</vt:lpstr>
      <vt:lpstr>腾讯体 W7</vt:lpstr>
      <vt:lpstr>Microsoft YaHei</vt:lpstr>
      <vt:lpstr>TencentSans W7</vt:lpstr>
      <vt:lpstr>TencentSans W3</vt:lpstr>
      <vt:lpstr>黑体</vt:lpstr>
      <vt:lpstr>微软雅黑</vt:lpstr>
      <vt:lpstr>Microsoft Yahei</vt:lpstr>
      <vt:lpstr>Office Theme</vt:lpstr>
      <vt:lpstr>酒店消防安全</vt:lpstr>
      <vt:lpstr>酒店消防安全概述及重要性</vt:lpstr>
      <vt:lpstr>PowerPoint Presentation</vt:lpstr>
      <vt:lpstr>PowerPoint Presentation</vt:lpstr>
      <vt:lpstr>PowerPoint Presentation</vt:lpstr>
      <vt:lpstr>酒店火灾原因及预防措施</vt:lpstr>
      <vt:lpstr>PowerPoint Presentation</vt:lpstr>
      <vt:lpstr>PowerPoint Presentation</vt:lpstr>
      <vt:lpstr>PowerPoint Presentation</vt:lpstr>
      <vt:lpstr>酒店消防设施设备与应用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2024-09-18T10:45:13.554</cp:lastPrinted>
  <dcterms:created xsi:type="dcterms:W3CDTF">2024-09-18T02:45:13Z</dcterms:created>
  <dcterms:modified xsi:type="dcterms:W3CDTF">2024-09-18T02:45:15Z</dcterms:modified>
</cp:coreProperties>
</file>