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8B1FB-3026-4C56-8D11-013B9FC6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CB417-FCA3-49AD-B9B2-CB4293F8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E2953-0D0A-4638-89D2-4FEF39EA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848A3-4178-4F85-AF40-AEB49B44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885FC-E92B-4577-9252-BAD14DAF4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82BA7-75DB-4434-92FC-ADCD5FF2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C6A5C9-288D-4237-BDA6-44E5EFA8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81182-08FA-41BF-AFA9-3B35D31A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D0429-AC6E-4A23-B39D-CC8786FE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E73BD-CDCB-4092-B6B7-00AC1D72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E0474-682F-4A6C-BB71-C8C0846B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34332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40739" y="1151428"/>
            <a:ext cx="5267325" cy="743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强迫症的解决方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6283"/>
            <a:ext cx="23463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了解强迫症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8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物治疗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理治疗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方式的调整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algn="l" rtl="0" eaLnBrk="0">
              <a:lnSpc>
                <a:spcPct val="839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与自助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086115" y="1580398"/>
            <a:ext cx="2429510" cy="2292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484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了解强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迫症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802813" y="4280308"/>
            <a:ext cx="6500495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66"/>
              </a:lnSpc>
            </a:pPr>
            <a:endParaRPr lang="Arial" altLang="Arial" sz="100"/>
          </a:p>
          <a:p>
            <a:pPr marL="1473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7166"/>
              </a:lnSpc>
            </a:pPr>
            <a:endParaRPr lang="Arial" altLang="Arial" sz="100"/>
          </a:p>
          <a:p>
            <a:pPr marL="12700" indent="4572" algn="l" rtl="0" eaLnBrk="0">
              <a:lnSpc>
                <a:spcPct val="15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强迫思维表现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为反复出现、不切实际的想法、冲动或图像，如担心污染、害怕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自己或他人等。强迫行为则是为了减轻焦虑而采取的重复性行为，如反复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检查、清洁或排序等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878382" y="1745387"/>
            <a:ext cx="649922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91"/>
              </a:lnSpc>
            </a:pPr>
            <a:endParaRPr lang="Arial" altLang="Arial" sz="100"/>
          </a:p>
          <a:p>
            <a:pPr marL="13700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2700" indent="3238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强迫症是一种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焦虑障碍，其特征为反复出现强迫思维和行为，患者感到无法控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制或摆脱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3045F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41" name="picture 4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8486011" y="4651426"/>
            <a:ext cx="2425064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78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强迫症会对患者的日常生活、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300"/>
          </a:p>
          <a:p>
            <a:pPr marL="12700" indent="1028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作和学习造成严重影响，如降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效率、增加压力和焦虑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4" name="textbox 44"/>
          <p:cNvSpPr/>
          <p:nvPr/>
        </p:nvSpPr>
        <p:spPr>
          <a:xfrm>
            <a:off x="8487040" y="2547098"/>
            <a:ext cx="242442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9"/>
              </a:lnSpc>
            </a:pPr>
            <a:endParaRPr lang="Arial" altLang="Arial" sz="100"/>
          </a:p>
          <a:p>
            <a:pPr marL="16814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强迫症的病因较为复杂，可能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endParaRPr lang="Microsoft YaHei" altLang="Microsoft YaHei" sz="1300"/>
          </a:p>
          <a:p>
            <a:pPr marL="13214" indent="-514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遗传、环境、大脑化学物质等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因素有关。</a:t>
            </a:r>
            <a:endParaRPr lang="Microsoft YaHei" altLang="Microsoft YaHei" sz="1300"/>
          </a:p>
        </p:txBody>
      </p:sp>
      <p:sp>
        <p:nvSpPr>
          <p:cNvPr id="45" name="textbox 45"/>
          <p:cNvSpPr/>
          <p:nvPr/>
        </p:nvSpPr>
        <p:spPr>
          <a:xfrm>
            <a:off x="442263" y="318468"/>
            <a:ext cx="2694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textbox 68"/>
          <p:cNvSpPr/>
          <p:nvPr/>
        </p:nvSpPr>
        <p:spPr>
          <a:xfrm>
            <a:off x="9732782" y="4135119"/>
            <a:ext cx="42418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6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9733583" y="1991372"/>
            <a:ext cx="42354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1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6375444" y="4197782"/>
            <a:ext cx="4480559" cy="1534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7"/>
              </a:lnSpc>
            </a:pPr>
            <a:endParaRPr lang="Arial" altLang="Arial" sz="100"/>
          </a:p>
          <a:p>
            <a:pPr marL="13708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2000"/>
          </a:p>
          <a:p>
            <a:pPr algn="l" rtl="0" eaLnBrk="0">
              <a:lnSpc>
                <a:spcPct val="118000"/>
              </a:lnSpc>
            </a:pPr>
            <a:endParaRPr lang="Arial" altLang="Arial" sz="500"/>
          </a:p>
          <a:p>
            <a:pPr marL="12700" indent="171" algn="l" rtl="0" eaLnBrk="0">
              <a:lnSpc>
                <a:spcPct val="192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治疗强迫症的方法包括药物治疗和心理治疗。药物治疗主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使用抗抑郁药和抗焦虑药，心理治疗则包括暴露疗法、反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阻止疗法和认知行为疗法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3" name="textbox 73"/>
          <p:cNvSpPr/>
          <p:nvPr/>
        </p:nvSpPr>
        <p:spPr>
          <a:xfrm>
            <a:off x="6375616" y="1681446"/>
            <a:ext cx="4480559" cy="1175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11"/>
              </a:lnSpc>
            </a:pPr>
            <a:endParaRPr lang="Arial" altLang="Arial" sz="100"/>
          </a:p>
          <a:p>
            <a:pPr marL="13793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endParaRPr lang="Microsoft YaHei" altLang="Microsoft YaHei" sz="20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12700" indent="12858" algn="l" rtl="0" eaLnBrk="0">
              <a:lnSpc>
                <a:spcPct val="192000"/>
              </a:lnSpc>
              <a:spcBef>
                <a:spcPts val="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医生会根据患者的症状表现、严重程度和持续时间等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素进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行诊断。常用的诊断工具包括症状量表和心理评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picture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068141" y="1584284"/>
            <a:ext cx="1962150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81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99" name="textbox 99"/>
          <p:cNvSpPr/>
          <p:nvPr/>
        </p:nvSpPr>
        <p:spPr>
          <a:xfrm>
            <a:off x="4592755" y="1697716"/>
            <a:ext cx="6468109" cy="380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01"/>
              </a:lnSpc>
            </a:pPr>
            <a:endParaRPr lang="Arial" altLang="Arial" sz="100"/>
          </a:p>
          <a:p>
            <a:pPr marL="3980477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医生会根据患者的具体情况，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适的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治疗计划，患者应遵循医生的建</a:t>
            </a:r>
            <a:endParaRPr lang="Microsoft YaHei" altLang="Microsoft YaHei" sz="1500"/>
          </a:p>
          <a:p>
            <a:pPr marL="3409696" algn="l" rtl="0" eaLnBrk="0">
              <a:lnSpc>
                <a:spcPct val="96000"/>
              </a:lnSpc>
              <a:spcBef>
                <a:spcPts val="1077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议进行治疗</a:t>
            </a:r>
            <a:r>
              <a:rPr sz="14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456732" algn="l" rtl="0" eaLnBrk="0">
              <a:lnSpc>
                <a:spcPct val="91000"/>
              </a:lnSpc>
              <a:spcBef>
                <a:spcPts val="609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考虑药物的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4223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择药物时，应充分了解药物的副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，以便在出现不良反应时及时调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整治疗方案</a:t>
            </a:r>
            <a:r>
              <a:rPr sz="14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00" name="textbox 100"/>
          <p:cNvSpPr/>
          <p:nvPr/>
        </p:nvSpPr>
        <p:spPr>
          <a:xfrm>
            <a:off x="1199283" y="2442326"/>
            <a:ext cx="3224529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针对不同的症状表现，如焦虑、抑郁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708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强迫思维等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，选择相应的药物进行治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3271" algn="l" rtl="0" eaLnBrk="0">
              <a:lnSpc>
                <a:spcPts val="1610"/>
              </a:lnSpc>
              <a:spcBef>
                <a:spcPts val="4"/>
              </a:spcBef>
            </a:pPr>
            <a:r>
              <a:rPr sz="13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r>
              <a:rPr sz="13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1" name="textbox 10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549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选择合适的药物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2" name="textbox 122"/>
          <p:cNvSpPr/>
          <p:nvPr/>
        </p:nvSpPr>
        <p:spPr>
          <a:xfrm>
            <a:off x="1258344" y="1697459"/>
            <a:ext cx="284861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选择针对个体症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的药物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219E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468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endParaRPr lang="Microsoft YaHei" altLang="Microsoft YaHei" sz="1500"/>
          </a:p>
          <a:p>
            <a:pPr marL="228725" algn="l" rtl="0" eaLnBrk="0">
              <a:lnSpc>
                <a:spcPct val="86000"/>
              </a:lnSpc>
              <a:spcBef>
                <a:spcPts val="151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在药物治疗期间，应定期进行身体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endParaRPr lang="Microsoft YaHei" altLang="Microsoft YaHei" sz="1300"/>
          </a:p>
          <a:p>
            <a:pPr marL="229068" algn="l" rtl="0" eaLnBrk="0">
              <a:lnSpc>
                <a:spcPts val="2427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查，监测药物的效果及不良反应，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endParaRPr lang="Microsoft YaHei" altLang="Microsoft YaHei" sz="1300"/>
          </a:p>
          <a:p>
            <a:pPr marL="228382" algn="l" rtl="0" eaLnBrk="0">
              <a:lnSpc>
                <a:spcPts val="2430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有不适，及时向医生反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5" name="textbox 125"/>
          <p:cNvSpPr/>
          <p:nvPr/>
        </p:nvSpPr>
        <p:spPr>
          <a:xfrm>
            <a:off x="644421" y="1461540"/>
            <a:ext cx="2904489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29"/>
              </a:lnSpc>
            </a:pPr>
            <a:endParaRPr lang="Arial" altLang="Arial" sz="100"/>
          </a:p>
          <a:p>
            <a:pPr marL="19043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常见副作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20243" algn="l" rtl="0" eaLnBrk="0">
              <a:lnSpc>
                <a:spcPct val="94000"/>
              </a:lnSpc>
              <a:spcBef>
                <a:spcPts val="397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常见的副作用包括口干、便秘、头晕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恶心等，多数副作用在一段时间后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逐渐减轻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442263" y="318468"/>
            <a:ext cx="5742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的副作用与注意事项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49" name="textbox 149"/>
          <p:cNvSpPr/>
          <p:nvPr/>
        </p:nvSpPr>
        <p:spPr>
          <a:xfrm>
            <a:off x="4868748" y="4029104"/>
            <a:ext cx="6023609" cy="1131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7"/>
              </a:lnSpc>
            </a:pPr>
            <a:endParaRPr lang="Arial" altLang="Arial" sz="100"/>
          </a:p>
          <a:p>
            <a:pPr marL="1586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4757" algn="l" rtl="0" eaLnBrk="0">
              <a:lnSpc>
                <a:spcPct val="94000"/>
              </a:lnSpc>
              <a:spcBef>
                <a:spcPts val="39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药物治疗同时，调整生活方式，如规律作息、适当运动、保持良好的心态等，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助于提高治疗效果。</a:t>
            </a:r>
            <a:endParaRPr lang="Microsoft YaHei" altLang="Microsoft YaHei" sz="1300"/>
          </a:p>
        </p:txBody>
      </p:sp>
      <p:sp>
        <p:nvSpPr>
          <p:cNvPr id="150" name="textbox 150"/>
          <p:cNvSpPr/>
          <p:nvPr/>
        </p:nvSpPr>
        <p:spPr>
          <a:xfrm>
            <a:off x="4868062" y="1972124"/>
            <a:ext cx="6024245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2"/>
              </a:lnSpc>
            </a:pPr>
            <a:endParaRPr lang="Arial" altLang="Arial" sz="100"/>
          </a:p>
          <a:p>
            <a:pPr marL="150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5443" algn="l" rtl="0" eaLnBrk="0">
              <a:lnSpc>
                <a:spcPct val="94000"/>
              </a:lnSpc>
              <a:spcBef>
                <a:spcPts val="39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药物治疗结合心理治疗，如认知行为疗法、暴露疗法等，可以更有效地缓解强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迫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症的症状</a:t>
            </a: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5361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与其他治疗的结合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9" name="textbox 179"/>
          <p:cNvSpPr/>
          <p:nvPr/>
        </p:nvSpPr>
        <p:spPr>
          <a:xfrm>
            <a:off x="1068627" y="1584284"/>
            <a:ext cx="1961514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3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https://d.book118.com/615334332201011121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2024-09-24T14:37:47.376</cp:lastPrinted>
  <dcterms:created xsi:type="dcterms:W3CDTF">2024-09-24T06:37:47Z</dcterms:created>
  <dcterms:modified xsi:type="dcterms:W3CDTF">2024-09-24T06:37:48Z</dcterms:modified>
</cp:coreProperties>
</file>