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6797675" cy="9926319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C99FC-A996-440D-8EE2-ADC28E44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59842-A83B-47CB-80D7-AE1E859C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9BF95-7013-4D42-A1E1-9911D8CC1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DDF1E-82B5-46CE-92DA-0CC58674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1C58F-FACB-41BE-BD0B-D232D2FD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F3EE5-9B6D-4F90-9422-9F3E67C5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5EE32-CC01-46A8-9D63-39C980037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42540-E446-421C-AD73-FA62F811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FE993-09A8-4AD6-B984-938B721ED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0D860-F985-44D4-93B0-CA85ED9E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209E-7284-46DB-8EEE-618321C6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16.jpeg" /><Relationship Id="rId5" Type="http://schemas.openxmlformats.org/officeDocument/2006/relationships/image" Target="../media/image12.png" /><Relationship Id="rId6" Type="http://schemas.openxmlformats.org/officeDocument/2006/relationships/image" Target="../media/image17.png" /><Relationship Id="rId7" Type="http://schemas.openxmlformats.org/officeDocument/2006/relationships/image" Target="../media/image13.png" /><Relationship Id="rId8" Type="http://schemas.openxmlformats.org/officeDocument/2006/relationships/image" Target="../media/image18.png" /><Relationship Id="rId9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7.png" /><Relationship Id="rId11" Type="http://schemas.openxmlformats.org/officeDocument/2006/relationships/image" Target="../media/image28.png" /><Relationship Id="rId12" Type="http://schemas.openxmlformats.org/officeDocument/2006/relationships/image" Target="../media/image29.png" /><Relationship Id="rId13" Type="http://schemas.openxmlformats.org/officeDocument/2006/relationships/image" Target="../media/image30.jpeg" /><Relationship Id="rId14" Type="http://schemas.openxmlformats.org/officeDocument/2006/relationships/image" Target="../media/image31.jpeg" /><Relationship Id="rId15" Type="http://schemas.openxmlformats.org/officeDocument/2006/relationships/image" Target="../media/image32.jpeg" /><Relationship Id="rId16" Type="http://schemas.openxmlformats.org/officeDocument/2006/relationships/image" Target="../media/image33.jpeg" /><Relationship Id="rId17" Type="http://schemas.openxmlformats.org/officeDocument/2006/relationships/image" Target="../media/image12.png" /><Relationship Id="rId18" Type="http://schemas.openxmlformats.org/officeDocument/2006/relationships/image" Target="../media/image13.png" /><Relationship Id="rId19" Type="http://schemas.openxmlformats.org/officeDocument/2006/relationships/image" Target="../media/image34.png" /><Relationship Id="rId2" Type="http://schemas.openxmlformats.org/officeDocument/2006/relationships/image" Target="../media/image7.png" /><Relationship Id="rId20" Type="http://schemas.openxmlformats.org/officeDocument/2006/relationships/image" Target="../media/image14.png" /><Relationship Id="rId3" Type="http://schemas.openxmlformats.org/officeDocument/2006/relationships/image" Target="../media/image8.pn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3.png" /><Relationship Id="rId7" Type="http://schemas.openxmlformats.org/officeDocument/2006/relationships/image" Target="../media/image24.jpeg" /><Relationship Id="rId8" Type="http://schemas.openxmlformats.org/officeDocument/2006/relationships/image" Target="../media/image25.jpeg" /><Relationship Id="rId9" Type="http://schemas.openxmlformats.org/officeDocument/2006/relationships/image" Target="../media/image2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.jpeg" /><Relationship Id="rId11" Type="http://schemas.openxmlformats.org/officeDocument/2006/relationships/image" Target="../media/image6.png" /><Relationship Id="rId2" Type="http://schemas.openxmlformats.org/officeDocument/2006/relationships/image" Target="../media/image8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Relationship Id="rId7" Type="http://schemas.openxmlformats.org/officeDocument/2006/relationships/image" Target="../media/image5.png" /><Relationship Id="rId8" Type="http://schemas.openxmlformats.org/officeDocument/2006/relationships/image" Target="../media/image3.jpeg" /><Relationship Id="rId9" Type="http://schemas.openxmlformats.org/officeDocument/2006/relationships/image" Target="../media/image3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7.png" /><Relationship Id="rId11" Type="http://schemas.openxmlformats.org/officeDocument/2006/relationships/image" Target="../media/image37.png" /><Relationship Id="rId2" Type="http://schemas.openxmlformats.org/officeDocument/2006/relationships/image" Target="../media/image8.png" /><Relationship Id="rId3" Type="http://schemas.openxmlformats.org/officeDocument/2006/relationships/image" Target="../media/image40.jpeg" /><Relationship Id="rId4" Type="http://schemas.openxmlformats.org/officeDocument/2006/relationships/image" Target="../media/image41.jpeg" /><Relationship Id="rId5" Type="http://schemas.openxmlformats.org/officeDocument/2006/relationships/image" Target="../media/image42.jpeg" /><Relationship Id="rId6" Type="http://schemas.openxmlformats.org/officeDocument/2006/relationships/image" Target="../media/image43.png" /><Relationship Id="rId7" Type="http://schemas.openxmlformats.org/officeDocument/2006/relationships/image" Target="../media/image44.jpeg" /><Relationship Id="rId8" Type="http://schemas.openxmlformats.org/officeDocument/2006/relationships/image" Target="../media/image45.jpeg" /><Relationship Id="rId9" Type="http://schemas.openxmlformats.org/officeDocument/2006/relationships/image" Target="../media/image4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48.png" /><Relationship Id="rId4" Type="http://schemas.openxmlformats.org/officeDocument/2006/relationships/image" Target="../media/image49.jpeg" /><Relationship Id="rId5" Type="http://schemas.openxmlformats.org/officeDocument/2006/relationships/image" Target="../media/image50.jpeg" /><Relationship Id="rId6" Type="http://schemas.openxmlformats.org/officeDocument/2006/relationships/image" Target="../media/image51.png" /><Relationship Id="rId7" Type="http://schemas.openxmlformats.org/officeDocument/2006/relationships/image" Target="../media/image47.png" /><Relationship Id="rId8" Type="http://schemas.openxmlformats.org/officeDocument/2006/relationships/image" Target="../media/image3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9.jpeg" /><Relationship Id="rId11" Type="http://schemas.openxmlformats.org/officeDocument/2006/relationships/image" Target="../media/image60.jpeg" /><Relationship Id="rId12" Type="http://schemas.openxmlformats.org/officeDocument/2006/relationships/image" Target="../media/image47.png" /><Relationship Id="rId13" Type="http://schemas.openxmlformats.org/officeDocument/2006/relationships/image" Target="../media/image37.png" /><Relationship Id="rId2" Type="http://schemas.openxmlformats.org/officeDocument/2006/relationships/image" Target="../media/image8.png" /><Relationship Id="rId3" Type="http://schemas.openxmlformats.org/officeDocument/2006/relationships/image" Target="../media/image52.jpeg" /><Relationship Id="rId4" Type="http://schemas.openxmlformats.org/officeDocument/2006/relationships/image" Target="../media/image53.png" /><Relationship Id="rId5" Type="http://schemas.openxmlformats.org/officeDocument/2006/relationships/image" Target="../media/image54.png" /><Relationship Id="rId6" Type="http://schemas.openxmlformats.org/officeDocument/2006/relationships/image" Target="../media/image55.png" /><Relationship Id="rId7" Type="http://schemas.openxmlformats.org/officeDocument/2006/relationships/image" Target="../media/image56.jpeg" /><Relationship Id="rId8" Type="http://schemas.openxmlformats.org/officeDocument/2006/relationships/image" Target="../media/image57.png" /><Relationship Id="rId9" Type="http://schemas.openxmlformats.org/officeDocument/2006/relationships/image" Target="../media/image5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7.png" /><Relationship Id="rId11" Type="http://schemas.openxmlformats.org/officeDocument/2006/relationships/image" Target="../media/image67.png" /><Relationship Id="rId12" Type="http://schemas.openxmlformats.org/officeDocument/2006/relationships/image" Target="../media/image68.png" /><Relationship Id="rId13" Type="http://schemas.openxmlformats.org/officeDocument/2006/relationships/image" Target="../media/image69.png" /><Relationship Id="rId14" Type="http://schemas.openxmlformats.org/officeDocument/2006/relationships/image" Target="../media/image70.png" /><Relationship Id="rId15" Type="http://schemas.openxmlformats.org/officeDocument/2006/relationships/image" Target="../media/image71.png" /><Relationship Id="rId16" Type="http://schemas.openxmlformats.org/officeDocument/2006/relationships/image" Target="../media/image72.png" /><Relationship Id="rId17" Type="http://schemas.openxmlformats.org/officeDocument/2006/relationships/image" Target="../media/image73.png" /><Relationship Id="rId18" Type="http://schemas.openxmlformats.org/officeDocument/2006/relationships/image" Target="../media/image74.png" /><Relationship Id="rId19" Type="http://schemas.openxmlformats.org/officeDocument/2006/relationships/image" Target="../media/image75.png" /><Relationship Id="rId2" Type="http://schemas.openxmlformats.org/officeDocument/2006/relationships/image" Target="../media/image8.png" /><Relationship Id="rId20" Type="http://schemas.openxmlformats.org/officeDocument/2006/relationships/image" Target="../media/image76.png" /><Relationship Id="rId3" Type="http://schemas.openxmlformats.org/officeDocument/2006/relationships/image" Target="../media/image61.jpeg" /><Relationship Id="rId4" Type="http://schemas.openxmlformats.org/officeDocument/2006/relationships/image" Target="../media/image62.jpeg" /><Relationship Id="rId5" Type="http://schemas.openxmlformats.org/officeDocument/2006/relationships/image" Target="../media/image63.jpeg" /><Relationship Id="rId6" Type="http://schemas.openxmlformats.org/officeDocument/2006/relationships/image" Target="../media/image64.png" /><Relationship Id="rId7" Type="http://schemas.openxmlformats.org/officeDocument/2006/relationships/image" Target="../media/image65.png" /><Relationship Id="rId8" Type="http://schemas.openxmlformats.org/officeDocument/2006/relationships/image" Target="../media/image66.png" /><Relationship Id="rId9" Type="http://schemas.openxmlformats.org/officeDocument/2006/relationships/image" Target="../media/image4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2" Type="http://schemas.openxmlformats.org/officeDocument/2006/relationships/image" Target="../media/image2.png" /><Relationship Id="rId3" Type="http://schemas.openxmlformats.org/officeDocument/2006/relationships/image" Target="../media/image38.png" /><Relationship Id="rId4" Type="http://schemas.openxmlformats.org/officeDocument/2006/relationships/image" Target="../media/image77.jpeg" /><Relationship Id="rId5" Type="http://schemas.openxmlformats.org/officeDocument/2006/relationships/image" Target="../media/image78.jpeg" /><Relationship Id="rId6" Type="http://schemas.openxmlformats.org/officeDocument/2006/relationships/image" Target="../media/image79.jpeg" /><Relationship Id="rId7" Type="http://schemas.openxmlformats.org/officeDocument/2006/relationships/image" Target="../media/image80.png" /><Relationship Id="rId8" Type="http://schemas.openxmlformats.org/officeDocument/2006/relationships/image" Target="../media/image3.jpeg" /><Relationship Id="rId9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041352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849693"/>
            <a:ext cx="6525767" cy="367074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5953" y="5405882"/>
            <a:ext cx="6517830" cy="365734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281427" y="7184136"/>
            <a:ext cx="2796539" cy="32766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290572" y="7644384"/>
            <a:ext cx="2796539" cy="3276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281427" y="6662928"/>
            <a:ext cx="2796539" cy="32765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290572" y="8104631"/>
            <a:ext cx="2796539" cy="32766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3027974" y="6751305"/>
            <a:ext cx="861694" cy="1620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7"/>
              </a:lnSpc>
            </a:pPr>
            <a:endParaRPr lang="Arial" altLang="Arial" sz="100"/>
          </a:p>
          <a:p>
            <a:pPr marL="14604" algn="l" rtl="0" eaLnBrk="0">
              <a:lnSpc>
                <a:spcPct val="97000"/>
              </a:lnSpc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工程概述</a:t>
            </a:r>
            <a:endParaRPr lang="Microsoft YaHei" altLang="Microsoft YaHei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307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数智平台应用</a:t>
            </a:r>
            <a:endParaRPr lang="Microsoft YaHei" altLang="Microsoft YaHei" sz="1000"/>
          </a:p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22859" algn="l" rtl="0" eaLnBrk="0">
              <a:lnSpc>
                <a:spcPct val="97000"/>
              </a:lnSpc>
              <a:spcBef>
                <a:spcPts val="307"/>
              </a:spcBef>
            </a:pPr>
            <a:r>
              <a:rPr sz="1000" kern="0" spc="0">
                <a:ln w="3878" cap="flat" cmpd="sng">
                  <a:solidFill>
                    <a:srgbClr val="FFFFFF">
                      <a:alpha val="100000"/>
                    </a:srgbClr>
                  </a:solidFill>
                  <a:prstDash val="solid"/>
                  <a:bevel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BIM</a:t>
            </a:r>
            <a:r>
              <a:rPr sz="1000" b="1" kern="0" spc="1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协同管理</a:t>
            </a:r>
            <a:endParaRPr lang="Microsoft YaHei" altLang="Microsoft YaHei" sz="1000"/>
          </a:p>
          <a:p>
            <a:pPr algn="l" rtl="0" eaLnBrk="0">
              <a:lnSpc>
                <a:spcPct val="187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3970" algn="l" rtl="0" eaLnBrk="0">
              <a:lnSpc>
                <a:spcPct val="97000"/>
              </a:lnSpc>
              <a:spcBef>
                <a:spcPts val="2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智慧工地建造</a:t>
            </a:r>
            <a:endParaRPr lang="Microsoft YaHei" altLang="Microsoft YaHei" sz="1000"/>
          </a:p>
        </p:txBody>
      </p:sp>
      <p:sp>
        <p:nvSpPr>
          <p:cNvPr id="16" name="textbox 16"/>
          <p:cNvSpPr/>
          <p:nvPr/>
        </p:nvSpPr>
        <p:spPr>
          <a:xfrm>
            <a:off x="2392528" y="6750894"/>
            <a:ext cx="574040" cy="1621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  <a:endParaRPr lang="Microsoft YaHei" altLang="Microsoft YaHei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307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  <a:endParaRPr lang="Microsoft YaHei" altLang="Microsoft YaHei" sz="1000"/>
          </a:p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13334" algn="l" rtl="0" eaLnBrk="0">
              <a:lnSpc>
                <a:spcPct val="97000"/>
              </a:lnSpc>
              <a:spcBef>
                <a:spcPts val="307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  <a:endParaRPr lang="Microsoft YaHei" altLang="Microsoft YaHei" sz="10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  <a:endParaRPr lang="Microsoft YaHei" altLang="Microsoft YaHei" sz="1000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980861" y="6794376"/>
            <a:ext cx="819057" cy="1033614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1793019" y="6279037"/>
            <a:ext cx="1604010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71"/>
              </a:lnSpc>
            </a:pPr>
            <a:r>
              <a:rPr sz="1900" b="1" kern="0" spc="130">
                <a:solidFill>
                  <a:srgbClr val="BBBBB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 </a:t>
            </a:r>
            <a:r>
              <a:rPr sz="1900" b="1" kern="0" spc="0">
                <a:solidFill>
                  <a:srgbClr val="BBBBB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Microsoft YaHei" altLang="Microsoft YaHei" sz="1900"/>
          </a:p>
        </p:txBody>
      </p:sp>
      <p:sp>
        <p:nvSpPr>
          <p:cNvPr id="22" name="textbox 22"/>
          <p:cNvSpPr/>
          <p:nvPr/>
        </p:nvSpPr>
        <p:spPr>
          <a:xfrm>
            <a:off x="514784" y="6085865"/>
            <a:ext cx="878839" cy="454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9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3200" b="1" kern="0" spc="150">
                <a:solidFill>
                  <a:srgbClr val="03A0E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3200"/>
          </a:p>
        </p:txBody>
      </p:sp>
      <p:sp>
        <p:nvSpPr>
          <p:cNvPr id="24" name="textbox 24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26" name="textbox 26"/>
          <p:cNvSpPr/>
          <p:nvPr/>
        </p:nvSpPr>
        <p:spPr>
          <a:xfrm>
            <a:off x="6622999" y="9718039"/>
            <a:ext cx="94614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1"/>
              </a:lnSpc>
            </a:pPr>
            <a:endParaRPr lang="Arial" altLang="Arial" sz="100"/>
          </a:p>
          <a:p>
            <a:pPr algn="r" rtl="0" eaLnBrk="0">
              <a:lnSpc>
                <a:spcPct val="7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953" y="5949696"/>
            <a:ext cx="6525449" cy="2423159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237635" y="1476626"/>
            <a:ext cx="6367145" cy="1064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320" algn="l" rtl="0" eaLnBrk="0">
              <a:lnSpc>
                <a:spcPts val="1029"/>
              </a:lnSpc>
            </a:pPr>
            <a:r>
              <a:rPr sz="800" kern="0" spc="30">
                <a:solidFill>
                  <a:srgbClr val="FF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&gt;</a:t>
            </a:r>
            <a:r>
              <a:rPr sz="800" kern="0" spc="-230">
                <a:solidFill>
                  <a:srgbClr val="FF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800" b="1" kern="0" spc="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重点民生工程</a:t>
            </a:r>
            <a:endParaRPr lang="Microsoft YaHei" altLang="Microsoft YaHei" sz="800"/>
          </a:p>
          <a:p>
            <a:pPr algn="r" rtl="0" eaLnBrk="0">
              <a:lnSpc>
                <a:spcPct val="97000"/>
              </a:lnSpc>
              <a:spcBef>
                <a:spcPts val="447"/>
              </a:spcBef>
            </a:pP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里仁洞村城市更新的首开区</a:t>
            </a:r>
            <a:r>
              <a:rPr sz="8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，配置有幼儿园、</a:t>
            </a:r>
            <a:r>
              <a:rPr sz="8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中小学、老年人福利站等多个公建配套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可充分满足村民的教育、养老等迫切的需求；</a:t>
            </a:r>
            <a:endParaRPr lang="Microsoft YaHei" altLang="Microsoft YaHei" sz="800"/>
          </a:p>
          <a:p>
            <a:pPr marL="20320" algn="l" rtl="0" eaLnBrk="0">
              <a:lnSpc>
                <a:spcPts val="1032"/>
              </a:lnSpc>
              <a:spcBef>
                <a:spcPts val="467"/>
              </a:spcBef>
            </a:pPr>
            <a:r>
              <a:rPr sz="800" kern="0" spc="30">
                <a:solidFill>
                  <a:srgbClr val="FF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&gt;</a:t>
            </a:r>
            <a:r>
              <a:rPr sz="800" kern="0" spc="-200">
                <a:solidFill>
                  <a:srgbClr val="FF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800" b="1" kern="0" spc="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智能化建造项目</a:t>
            </a:r>
            <a:endParaRPr lang="Microsoft YaHei" altLang="Microsoft YaHei" sz="800"/>
          </a:p>
          <a:p>
            <a:pPr marL="12700" algn="l" rtl="0" eaLnBrk="0">
              <a:lnSpc>
                <a:spcPct val="97000"/>
              </a:lnSpc>
              <a:spcBef>
                <a:spcPts val="444"/>
              </a:spcBef>
            </a:pP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运用数智平台、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BIM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协同、智慧工地建造等智能化科技</a:t>
            </a:r>
            <a:r>
              <a:rPr sz="8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，将项目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打造成为智能化助推质量、科技、安全融合建造的标杆工程。</a:t>
            </a:r>
            <a:endParaRPr lang="Microsoft YaHei" altLang="Microsoft YaHei" sz="800"/>
          </a:p>
          <a:p>
            <a:pPr marL="20320" algn="l" rtl="0" eaLnBrk="0">
              <a:lnSpc>
                <a:spcPts val="1025"/>
              </a:lnSpc>
              <a:spcBef>
                <a:spcPts val="467"/>
              </a:spcBef>
            </a:pPr>
            <a:r>
              <a:rPr sz="800" kern="0" spc="30">
                <a:solidFill>
                  <a:srgbClr val="FF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&gt;</a:t>
            </a:r>
            <a:r>
              <a:rPr sz="800" kern="0" spc="-230">
                <a:solidFill>
                  <a:srgbClr val="FF000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800" b="1" kern="0" spc="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社会效应显著</a:t>
            </a:r>
            <a:endParaRPr lang="Microsoft YaHei" altLang="Microsoft YaHei" sz="800"/>
          </a:p>
          <a:p>
            <a:pPr algn="l" rtl="0" eaLnBrk="0">
              <a:lnSpc>
                <a:spcPct val="122000"/>
              </a:lnSpc>
            </a:pPr>
            <a:endParaRPr lang="Arial" altLang="Arial" sz="200"/>
          </a:p>
          <a:p>
            <a:pPr marL="12700" algn="l" rtl="0" eaLnBrk="0">
              <a:lnSpc>
                <a:spcPts val="1108"/>
              </a:lnSpc>
            </a:pP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作为里仁洞城改的首期，后续规划420万㎡城市更新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。关系回迁群众切身利益</a:t>
            </a:r>
            <a:r>
              <a:rPr sz="8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，也为后续征地拆迁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，城市开发规划起正向引导作用。</a:t>
            </a:r>
            <a:endParaRPr lang="Microsoft YaHei" altLang="Microsoft YaHei" sz="800"/>
          </a:p>
        </p:txBody>
      </p:sp>
      <p:graphicFrame>
        <p:nvGraphicFramePr>
          <p:cNvPr id="36" name="table 36"/>
          <p:cNvGraphicFramePr>
            <a:graphicFrameLocks noGrp="1"/>
          </p:cNvGraphicFramePr>
          <p:nvPr/>
        </p:nvGraphicFramePr>
        <p:xfrm>
          <a:off x="271271" y="2667000"/>
          <a:ext cx="3707765" cy="1674495"/>
        </p:xfrm>
        <a:graphic>
          <a:graphicData uri="http://schemas.openxmlformats.org/drawingml/2006/table">
            <a:tbl>
              <a:tblPr/>
              <a:tblGrid>
                <a:gridCol w="3707765"/>
              </a:tblGrid>
              <a:tr h="16681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8" name="picture 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78891" y="2674619"/>
            <a:ext cx="3692652" cy="1659636"/>
          </a:xfrm>
          <a:prstGeom prst="rect">
            <a:avLst/>
          </a:prstGeom>
        </p:spPr>
      </p:pic>
      <p:graphicFrame>
        <p:nvGraphicFramePr>
          <p:cNvPr id="40" name="table 40"/>
          <p:cNvGraphicFramePr>
            <a:graphicFrameLocks noGrp="1"/>
          </p:cNvGraphicFramePr>
          <p:nvPr/>
        </p:nvGraphicFramePr>
        <p:xfrm>
          <a:off x="4084320" y="2667000"/>
          <a:ext cx="2379979" cy="1656079"/>
        </p:xfrm>
        <a:graphic>
          <a:graphicData uri="http://schemas.openxmlformats.org/drawingml/2006/table">
            <a:tbl>
              <a:tblPr/>
              <a:tblGrid>
                <a:gridCol w="2379979"/>
              </a:tblGrid>
              <a:tr h="16497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2" name="picture 4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091940" y="2674619"/>
            <a:ext cx="2365247" cy="1641348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60865" y="8425583"/>
            <a:ext cx="5318125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320" algn="l" rtl="0" eaLnBrk="0">
              <a:lnSpc>
                <a:spcPts val="1030"/>
              </a:lnSpc>
            </a:pPr>
            <a:r>
              <a:rPr sz="800" kern="0" spc="40">
                <a:solidFill>
                  <a:srgbClr val="2169D3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n</a:t>
            </a:r>
            <a:r>
              <a:rPr sz="800" kern="0" spc="-140">
                <a:solidFill>
                  <a:srgbClr val="2169D3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800" b="1" kern="0" spc="40">
                <a:solidFill>
                  <a:srgbClr val="2169D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里仁洞村更新改造项目白地坑 R3、S1、</a:t>
            </a:r>
            <a:r>
              <a:rPr sz="800" b="1" kern="0" spc="-110">
                <a:solidFill>
                  <a:srgbClr val="2169D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b="1" kern="0" spc="40">
                <a:solidFill>
                  <a:srgbClr val="2169D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P2 地块总承包工程</a:t>
            </a:r>
            <a:endParaRPr lang="Microsoft YaHei" altLang="Microsoft YaHei" sz="800"/>
          </a:p>
          <a:p>
            <a:pPr algn="l" rtl="0" eaLnBrk="0">
              <a:lnSpc>
                <a:spcPct val="124000"/>
              </a:lnSpc>
            </a:pPr>
            <a:endParaRPr lang="Arial" altLang="Arial" sz="200"/>
          </a:p>
          <a:p>
            <a:pPr marL="12700" algn="l" rtl="0" eaLnBrk="0">
              <a:lnSpc>
                <a:spcPct val="118000"/>
              </a:lnSpc>
              <a:spcBef>
                <a:spcPts val="1"/>
              </a:spcBef>
            </a:pP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总建筑面积14.3万平方米</a:t>
            </a:r>
            <a:r>
              <a:rPr sz="7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，包含4栋住宅楼地下3层</a:t>
            </a:r>
            <a:r>
              <a:rPr sz="7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，地上32层；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建筑高度98.17m。3栋公建配套楼栋</a:t>
            </a:r>
            <a:r>
              <a:rPr sz="7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，1栋三层幼儿园</a:t>
            </a:r>
            <a:r>
              <a:rPr sz="7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，1栋中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，1栋老年人福利站。住宅楼采用铝模＋爬架体系。</a:t>
            </a:r>
            <a:endParaRPr lang="Microsoft YaHei" altLang="Microsoft YaHei" sz="700"/>
          </a:p>
        </p:txBody>
      </p:sp>
      <p:graphicFrame>
        <p:nvGraphicFramePr>
          <p:cNvPr id="46" name="table 46"/>
          <p:cNvGraphicFramePr>
            <a:graphicFrameLocks noGrp="1"/>
          </p:cNvGraphicFramePr>
          <p:nvPr/>
        </p:nvGraphicFramePr>
        <p:xfrm>
          <a:off x="4723358" y="7527366"/>
          <a:ext cx="1938020" cy="848994"/>
        </p:xfrm>
        <a:graphic>
          <a:graphicData uri="http://schemas.openxmlformats.org/drawingml/2006/table">
            <a:tbl>
              <a:tblPr/>
              <a:tblGrid>
                <a:gridCol w="447675"/>
                <a:gridCol w="1490344"/>
              </a:tblGrid>
              <a:tr h="184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62864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6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项目地址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56514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广州市番禺区诺德路与兴业</a:t>
                      </a: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大道交叉口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AFA"/>
                    </a:solidFill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6286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建设单位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BFD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21970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广州越冠房地产开发</a:t>
                      </a: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有限公司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BFD5F5"/>
                    </a:solidFill>
                  </a:tcPr>
                </a:tc>
              </a:tr>
              <a:tr h="1625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63500" algn="l" rtl="0" eaLnBrk="0">
                        <a:lnSpc>
                          <a:spcPct val="98000"/>
                        </a:lnSpc>
                      </a:pP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监理单位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26035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广州越建工程管理有限公司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FEAFA"/>
                    </a:solidFill>
                  </a:tcPr>
                </a:tc>
              </a:tr>
              <a:tr h="1689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6223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施工单位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D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26670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中建四局第一建设有限公司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D5F5"/>
                    </a:solidFill>
                  </a:tcPr>
                </a:tc>
              </a:tr>
              <a:tr h="1765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6350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设计单位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A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21970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广州城建开发设计院</a:t>
                      </a:r>
                      <a:r>
                        <a:rPr sz="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有限公司</a:t>
                      </a:r>
                      <a:endParaRPr lang="Microsoft YaHei" altLang="Microsoft YaHei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58B6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AFA"/>
                    </a:solidFill>
                  </a:tcPr>
                </a:tc>
              </a:tr>
            </a:tbl>
          </a:graphicData>
        </a:graphic>
      </p:graphicFrame>
      <p:pic>
        <p:nvPicPr>
          <p:cNvPr id="48" name="picture 4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043307" y="1023949"/>
            <a:ext cx="3583743" cy="277400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889743" y="5580125"/>
            <a:ext cx="2737306" cy="252717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pic>
        <p:nvPicPr>
          <p:cNvPr id="54" name="picture 5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193669" y="5639930"/>
            <a:ext cx="527507" cy="161239"/>
          </a:xfrm>
          <a:prstGeom prst="rect">
            <a:avLst/>
          </a:prstGeom>
        </p:spPr>
      </p:pic>
      <p:pic>
        <p:nvPicPr>
          <p:cNvPr id="56" name="picture 5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35953" y="2603500"/>
            <a:ext cx="6512928" cy="10197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6619647" y="9716515"/>
            <a:ext cx="9778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42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307848" y="6854952"/>
            <a:ext cx="4136136" cy="1726692"/>
            <a:chExt cx="4136136" cy="1726692"/>
          </a:xfrm>
        </p:grpSpPr>
        <p:sp>
          <p:nvSpPr>
            <p:cNvPr id="64" name="path"/>
            <p:cNvSpPr/>
            <p:nvPr/>
          </p:nvSpPr>
          <p:spPr>
            <a:xfrm>
              <a:off x="0" y="1542288"/>
              <a:ext cx="4136135" cy="184404"/>
            </a:xfrm>
            <a:custGeom>
              <a:rect l="0" t="0" r="0" b="0"/>
              <a:pathLst>
                <a:path w="6513" h="290">
                  <a:moveTo>
                    <a:pt x="0" y="0"/>
                  </a:moveTo>
                  <a:lnTo>
                    <a:pt x="6513" y="0"/>
                  </a:lnTo>
                  <a:lnTo>
                    <a:pt x="6513" y="290"/>
                  </a:lnTo>
                  <a:lnTo>
                    <a:pt x="0" y="2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F7F7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0"/>
              <a:ext cx="4136135" cy="300228"/>
            </a:xfrm>
            <a:custGeom>
              <a:rect l="0" t="0" r="0" b="0"/>
              <a:pathLst>
                <a:path w="6513" h="472">
                  <a:moveTo>
                    <a:pt x="0" y="0"/>
                  </a:moveTo>
                  <a:lnTo>
                    <a:pt x="851" y="0"/>
                  </a:lnTo>
                  <a:lnTo>
                    <a:pt x="851" y="472"/>
                  </a:lnTo>
                  <a:lnTo>
                    <a:pt x="0" y="472"/>
                  </a:lnTo>
                  <a:lnTo>
                    <a:pt x="0" y="0"/>
                  </a:lnTo>
                  <a:close/>
                </a:path>
                <a:path w="6513" h="472">
                  <a:moveTo>
                    <a:pt x="852" y="0"/>
                  </a:moveTo>
                  <a:lnTo>
                    <a:pt x="6513" y="0"/>
                  </a:lnTo>
                  <a:lnTo>
                    <a:pt x="6513" y="472"/>
                  </a:lnTo>
                  <a:lnTo>
                    <a:pt x="852" y="472"/>
                  </a:lnTo>
                  <a:lnTo>
                    <a:pt x="852" y="0"/>
                  </a:lnTo>
                  <a:close/>
                </a:path>
              </a:pathLst>
            </a:custGeom>
            <a:solidFill>
              <a:srgbClr val="609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00228"/>
              <a:ext cx="4136136" cy="1239011"/>
            </a:xfrm>
            <a:custGeom>
              <a:rect l="0" t="0" r="0" b="0"/>
              <a:pathLst>
                <a:path w="6513" h="1950">
                  <a:moveTo>
                    <a:pt x="0" y="0"/>
                  </a:moveTo>
                  <a:lnTo>
                    <a:pt x="851" y="0"/>
                  </a:lnTo>
                  <a:lnTo>
                    <a:pt x="851" y="1951"/>
                  </a:lnTo>
                  <a:lnTo>
                    <a:pt x="0" y="1951"/>
                  </a:lnTo>
                  <a:lnTo>
                    <a:pt x="0" y="0"/>
                  </a:lnTo>
                  <a:close/>
                </a:path>
                <a:path w="6513" h="1950">
                  <a:moveTo>
                    <a:pt x="852" y="0"/>
                  </a:moveTo>
                  <a:lnTo>
                    <a:pt x="1893" y="0"/>
                  </a:lnTo>
                  <a:lnTo>
                    <a:pt x="1893" y="851"/>
                  </a:lnTo>
                  <a:lnTo>
                    <a:pt x="852" y="851"/>
                  </a:lnTo>
                  <a:lnTo>
                    <a:pt x="852" y="0"/>
                  </a:lnTo>
                  <a:close/>
                </a:path>
                <a:path w="6513" h="1950">
                  <a:moveTo>
                    <a:pt x="1893" y="0"/>
                  </a:moveTo>
                  <a:lnTo>
                    <a:pt x="3047" y="0"/>
                  </a:lnTo>
                  <a:lnTo>
                    <a:pt x="3047" y="851"/>
                  </a:lnTo>
                  <a:lnTo>
                    <a:pt x="1893" y="851"/>
                  </a:lnTo>
                  <a:lnTo>
                    <a:pt x="1893" y="0"/>
                  </a:lnTo>
                  <a:close/>
                </a:path>
                <a:path w="6513" h="1950">
                  <a:moveTo>
                    <a:pt x="3047" y="0"/>
                  </a:moveTo>
                  <a:lnTo>
                    <a:pt x="4202" y="0"/>
                  </a:lnTo>
                  <a:lnTo>
                    <a:pt x="4202" y="851"/>
                  </a:lnTo>
                  <a:lnTo>
                    <a:pt x="3047" y="851"/>
                  </a:lnTo>
                  <a:lnTo>
                    <a:pt x="3047" y="0"/>
                  </a:lnTo>
                  <a:close/>
                </a:path>
                <a:path w="6513" h="1950">
                  <a:moveTo>
                    <a:pt x="4202" y="0"/>
                  </a:moveTo>
                  <a:lnTo>
                    <a:pt x="5359" y="0"/>
                  </a:lnTo>
                  <a:lnTo>
                    <a:pt x="5359" y="851"/>
                  </a:lnTo>
                  <a:lnTo>
                    <a:pt x="4202" y="851"/>
                  </a:lnTo>
                  <a:lnTo>
                    <a:pt x="4202" y="0"/>
                  </a:lnTo>
                  <a:close/>
                </a:path>
                <a:path w="6513" h="1950">
                  <a:moveTo>
                    <a:pt x="5359" y="0"/>
                  </a:moveTo>
                  <a:lnTo>
                    <a:pt x="6513" y="0"/>
                  </a:lnTo>
                  <a:lnTo>
                    <a:pt x="6513" y="851"/>
                  </a:lnTo>
                  <a:lnTo>
                    <a:pt x="5359" y="851"/>
                  </a:lnTo>
                  <a:lnTo>
                    <a:pt x="5359" y="0"/>
                  </a:lnTo>
                  <a:close/>
                </a:path>
                <a:path w="6513" h="1950">
                  <a:moveTo>
                    <a:pt x="852" y="1394"/>
                  </a:moveTo>
                  <a:lnTo>
                    <a:pt x="1893" y="1394"/>
                  </a:lnTo>
                  <a:lnTo>
                    <a:pt x="1893" y="1951"/>
                  </a:lnTo>
                  <a:lnTo>
                    <a:pt x="852" y="1951"/>
                  </a:lnTo>
                  <a:lnTo>
                    <a:pt x="852" y="1394"/>
                  </a:lnTo>
                  <a:close/>
                </a:path>
                <a:path w="6513" h="1950">
                  <a:moveTo>
                    <a:pt x="1893" y="1394"/>
                  </a:moveTo>
                  <a:lnTo>
                    <a:pt x="3047" y="1394"/>
                  </a:lnTo>
                  <a:lnTo>
                    <a:pt x="3047" y="1951"/>
                  </a:lnTo>
                  <a:lnTo>
                    <a:pt x="1893" y="1951"/>
                  </a:lnTo>
                  <a:lnTo>
                    <a:pt x="1893" y="1394"/>
                  </a:lnTo>
                  <a:close/>
                </a:path>
                <a:path w="6513" h="1950">
                  <a:moveTo>
                    <a:pt x="3047" y="1394"/>
                  </a:moveTo>
                  <a:lnTo>
                    <a:pt x="4202" y="1394"/>
                  </a:lnTo>
                  <a:lnTo>
                    <a:pt x="4202" y="1951"/>
                  </a:lnTo>
                  <a:lnTo>
                    <a:pt x="3047" y="1951"/>
                  </a:lnTo>
                  <a:lnTo>
                    <a:pt x="3047" y="1394"/>
                  </a:lnTo>
                  <a:close/>
                </a:path>
                <a:path w="6513" h="1950">
                  <a:moveTo>
                    <a:pt x="4202" y="1394"/>
                  </a:moveTo>
                  <a:lnTo>
                    <a:pt x="5359" y="1394"/>
                  </a:lnTo>
                  <a:lnTo>
                    <a:pt x="5359" y="1951"/>
                  </a:lnTo>
                  <a:lnTo>
                    <a:pt x="4202" y="1951"/>
                  </a:lnTo>
                  <a:lnTo>
                    <a:pt x="4202" y="1394"/>
                  </a:lnTo>
                  <a:close/>
                </a:path>
                <a:path w="6513" h="1950">
                  <a:moveTo>
                    <a:pt x="5359" y="1394"/>
                  </a:moveTo>
                  <a:lnTo>
                    <a:pt x="6513" y="1394"/>
                  </a:lnTo>
                  <a:lnTo>
                    <a:pt x="6513" y="1951"/>
                  </a:lnTo>
                  <a:lnTo>
                    <a:pt x="5359" y="1951"/>
                  </a:lnTo>
                  <a:lnTo>
                    <a:pt x="5359" y="1394"/>
                  </a:lnTo>
                  <a:close/>
                </a:path>
              </a:pathLst>
            </a:custGeom>
            <a:solidFill>
              <a:srgbClr val="D2D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541020" y="841247"/>
              <a:ext cx="3595116" cy="344423"/>
            </a:xfrm>
            <a:custGeom>
              <a:rect l="0" t="0" r="0" b="0"/>
              <a:pathLst>
                <a:path w="5661" h="542">
                  <a:moveTo>
                    <a:pt x="0" y="0"/>
                  </a:moveTo>
                  <a:lnTo>
                    <a:pt x="1041" y="0"/>
                  </a:lnTo>
                  <a:lnTo>
                    <a:pt x="1041" y="542"/>
                  </a:lnTo>
                  <a:lnTo>
                    <a:pt x="0" y="542"/>
                  </a:lnTo>
                  <a:lnTo>
                    <a:pt x="0" y="0"/>
                  </a:lnTo>
                  <a:close/>
                </a:path>
                <a:path w="5661" h="542">
                  <a:moveTo>
                    <a:pt x="1041" y="0"/>
                  </a:moveTo>
                  <a:lnTo>
                    <a:pt x="2195" y="0"/>
                  </a:lnTo>
                  <a:lnTo>
                    <a:pt x="2195" y="542"/>
                  </a:lnTo>
                  <a:lnTo>
                    <a:pt x="1041" y="542"/>
                  </a:lnTo>
                  <a:lnTo>
                    <a:pt x="1041" y="0"/>
                  </a:lnTo>
                  <a:close/>
                </a:path>
                <a:path w="5661" h="542">
                  <a:moveTo>
                    <a:pt x="2195" y="0"/>
                  </a:moveTo>
                  <a:lnTo>
                    <a:pt x="3350" y="0"/>
                  </a:lnTo>
                  <a:lnTo>
                    <a:pt x="3350" y="542"/>
                  </a:lnTo>
                  <a:lnTo>
                    <a:pt x="2195" y="542"/>
                  </a:lnTo>
                  <a:lnTo>
                    <a:pt x="2195" y="0"/>
                  </a:lnTo>
                  <a:close/>
                </a:path>
                <a:path w="5661" h="542">
                  <a:moveTo>
                    <a:pt x="3350" y="0"/>
                  </a:moveTo>
                  <a:lnTo>
                    <a:pt x="4507" y="0"/>
                  </a:lnTo>
                  <a:lnTo>
                    <a:pt x="4507" y="542"/>
                  </a:lnTo>
                  <a:lnTo>
                    <a:pt x="3350" y="542"/>
                  </a:lnTo>
                  <a:lnTo>
                    <a:pt x="3350" y="0"/>
                  </a:lnTo>
                  <a:close/>
                </a:path>
                <a:path w="5661" h="542">
                  <a:moveTo>
                    <a:pt x="4507" y="0"/>
                  </a:moveTo>
                  <a:lnTo>
                    <a:pt x="5661" y="0"/>
                  </a:lnTo>
                  <a:lnTo>
                    <a:pt x="5661" y="542"/>
                  </a:lnTo>
                  <a:lnTo>
                    <a:pt x="4507" y="542"/>
                  </a:lnTo>
                  <a:lnTo>
                    <a:pt x="4507" y="0"/>
                  </a:lnTo>
                  <a:close/>
                </a:path>
              </a:pathLst>
            </a:custGeom>
            <a:solidFill>
              <a:srgbClr val="EAEF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72" name="table 72"/>
          <p:cNvGraphicFramePr>
            <a:graphicFrameLocks noGrp="1"/>
          </p:cNvGraphicFramePr>
          <p:nvPr/>
        </p:nvGraphicFramePr>
        <p:xfrm>
          <a:off x="303784" y="6851332"/>
          <a:ext cx="4144009" cy="1546860"/>
        </p:xfrm>
        <a:graphic>
          <a:graphicData uri="http://schemas.openxmlformats.org/drawingml/2006/table">
            <a:tbl>
              <a:tblPr/>
              <a:tblGrid>
                <a:gridCol w="544830"/>
                <a:gridCol w="661034"/>
                <a:gridCol w="733425"/>
                <a:gridCol w="734059"/>
                <a:gridCol w="733425"/>
                <a:gridCol w="737234"/>
              </a:tblGrid>
              <a:tr h="3028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1554480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900" b="1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过程评估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655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92710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里仁洞</a:t>
                      </a:r>
                      <a:endParaRPr lang="Microsoft YaHei" altLang="Microsoft YaHei" sz="900"/>
                    </a:p>
                    <a:p>
                      <a:pPr marL="152400" algn="l" rtl="0" eaLnBrk="0">
                        <a:lnSpc>
                          <a:spcPct val="92000"/>
                        </a:lnSpc>
                        <a:spcBef>
                          <a:spcPts val="164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55"/>
                        </a:lnSpc>
                      </a:pPr>
                      <a:endParaRPr lang="Arial" altLang="Arial" sz="100"/>
                    </a:p>
                    <a:p>
                      <a:pPr marL="208915" algn="l" rtl="0" eaLnBrk="0">
                        <a:lnSpc>
                          <a:spcPct val="97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分项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212"/>
                        </a:lnSpc>
                      </a:pPr>
                      <a:endParaRPr lang="Arial" altLang="Arial" sz="100"/>
                    </a:p>
                    <a:p>
                      <a:pPr marL="201929" indent="-79375" algn="l" rtl="0" eaLnBrk="0">
                        <a:lnSpc>
                          <a:spcPct val="115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质量风险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50%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212"/>
                        </a:lnSpc>
                      </a:pPr>
                      <a:endParaRPr lang="Arial" altLang="Arial" sz="100"/>
                    </a:p>
                    <a:p>
                      <a:pPr marL="201295" indent="-77469" algn="l" rtl="0" eaLnBrk="0">
                        <a:lnSpc>
                          <a:spcPct val="115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实测实量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40%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212"/>
                        </a:lnSpc>
                      </a:pPr>
                      <a:endParaRPr lang="Arial" altLang="Arial" sz="100"/>
                    </a:p>
                    <a:p>
                      <a:pPr marL="201929" indent="-78105" algn="l" rtl="0" eaLnBrk="0">
                        <a:lnSpc>
                          <a:spcPct val="115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管理行为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10%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29"/>
                        </a:lnSpc>
                      </a:pPr>
                      <a:endParaRPr lang="Arial" altLang="Arial" sz="100"/>
                    </a:p>
                    <a:p>
                      <a:pPr marL="184150" algn="l" rtl="0" eaLnBrk="0">
                        <a:lnSpc>
                          <a:spcPct val="97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总得分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17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851"/>
                        </a:lnSpc>
                      </a:pPr>
                      <a:endParaRPr lang="Arial" altLang="Arial" sz="100"/>
                    </a:p>
                    <a:p>
                      <a:pPr marL="147320" algn="l" rtl="0" eaLnBrk="0">
                        <a:lnSpc>
                          <a:spcPct val="97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第一轮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303529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82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252729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98.9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96.13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85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90.12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13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84"/>
                        </a:lnSpc>
                      </a:pPr>
                      <a:endParaRPr lang="Arial" altLang="Arial" sz="100"/>
                    </a:p>
                    <a:p>
                      <a:pPr marL="147320" algn="l" rtl="0" eaLnBrk="0">
                        <a:lnSpc>
                          <a:spcPct val="97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第二轮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85000"/>
                        </a:lnSpc>
                        <a:spcBef>
                          <a:spcPts val="7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84.55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23520" algn="l" rtl="0" eaLnBrk="0">
                        <a:lnSpc>
                          <a:spcPct val="85000"/>
                        </a:lnSpc>
                        <a:spcBef>
                          <a:spcPts val="7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99.11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85000"/>
                        </a:lnSpc>
                        <a:spcBef>
                          <a:spcPts val="7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82.14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86000"/>
                        </a:lnSpc>
                        <a:spcBef>
                          <a:spcPts val="6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90.13</a:t>
                      </a:r>
                      <a:endParaRPr lang="Arial" altLang="Arial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4" name="table 74"/>
          <p:cNvGraphicFramePr>
            <a:graphicFrameLocks noGrp="1"/>
          </p:cNvGraphicFramePr>
          <p:nvPr/>
        </p:nvGraphicFramePr>
        <p:xfrm>
          <a:off x="4547615" y="6077711"/>
          <a:ext cx="1929129" cy="2506979"/>
        </p:xfrm>
        <a:graphic>
          <a:graphicData uri="http://schemas.openxmlformats.org/drawingml/2006/table">
            <a:tbl>
              <a:tblPr/>
              <a:tblGrid>
                <a:gridCol w="1929129"/>
              </a:tblGrid>
              <a:tr h="25006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6" name="picture 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555235" y="6085331"/>
            <a:ext cx="1914144" cy="249174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353567" y="6172391"/>
            <a:ext cx="4050029" cy="600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7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基于常规住宅楼项目，通过引进</a:t>
            </a:r>
            <a:r>
              <a:rPr sz="9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数智平台应用、</a:t>
            </a:r>
            <a:r>
              <a:rPr sz="900" b="1" kern="0" spc="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</a:t>
            </a:r>
            <a:r>
              <a:rPr sz="9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技术、智慧工</a:t>
            </a:r>
            <a:r>
              <a:rPr sz="9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地建</a:t>
            </a:r>
            <a:endParaRPr lang="Microsoft YaHei" altLang="Microsoft YaHei" sz="900"/>
          </a:p>
          <a:p>
            <a:pPr marL="13970" algn="l" rtl="0" eaLnBrk="0">
              <a:lnSpc>
                <a:spcPct val="98000"/>
              </a:lnSpc>
              <a:spcBef>
                <a:spcPts val="676"/>
              </a:spcBef>
            </a:pPr>
            <a:r>
              <a:rPr sz="900" b="1" kern="0" spc="5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等智能化科技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，项目首次参与越秀第三方过程评估共35个项目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，荣获前5</a:t>
            </a:r>
            <a:endParaRPr lang="Microsoft YaHei" altLang="Microsoft YaHei" sz="9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12700" algn="l" rtl="0" eaLnBrk="0">
              <a:lnSpc>
                <a:spcPct val="97000"/>
              </a:lnSpc>
              <a:spcBef>
                <a:spcPts val="3"/>
              </a:spcBef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，质量实测单项板块前3名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，荣获越秀地产S级标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段荣誉。</a:t>
            </a:r>
            <a:endParaRPr lang="Microsoft YaHei" altLang="Microsoft YaHei" sz="900"/>
          </a:p>
        </p:txBody>
      </p:sp>
      <p:graphicFrame>
        <p:nvGraphicFramePr>
          <p:cNvPr id="80" name="table 80"/>
          <p:cNvGraphicFramePr>
            <a:graphicFrameLocks noGrp="1"/>
          </p:cNvGraphicFramePr>
          <p:nvPr/>
        </p:nvGraphicFramePr>
        <p:xfrm>
          <a:off x="4001037" y="3019780"/>
          <a:ext cx="1520825" cy="785495"/>
        </p:xfrm>
        <a:graphic>
          <a:graphicData uri="http://schemas.openxmlformats.org/drawingml/2006/table">
            <a:tbl>
              <a:tblPr/>
              <a:tblGrid>
                <a:gridCol w="1520825"/>
              </a:tblGrid>
              <a:tr h="3994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70C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600" kern="0" spc="-250">
                          <a:solidFill>
                            <a:srgbClr val="0070C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700" kern="0" spc="0">
                          <a:solidFill>
                            <a:srgbClr val="1A1A1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越秀标杆项目、</a:t>
                      </a:r>
                      <a:r>
                        <a:rPr sz="700" kern="0" spc="0">
                          <a:solidFill>
                            <a:srgbClr val="1A1A1A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5A</a:t>
                      </a:r>
                      <a:r>
                        <a:rPr sz="700" kern="0" spc="0">
                          <a:solidFill>
                            <a:srgbClr val="1A1A1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级项目。</a:t>
                      </a:r>
                      <a:endParaRPr lang="Microsoft YaHei" altLang="Microsoft YaHei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0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68"/>
                        </a:lnSpc>
                      </a:pPr>
                      <a:endParaRPr lang="Arial" altLang="Arial" sz="100"/>
                    </a:p>
                    <a:p>
                      <a:pPr marL="9525" algn="l" rtl="0" eaLnBrk="0">
                        <a:lnSpc>
                          <a:spcPct val="100000"/>
                        </a:lnSpc>
                      </a:pPr>
                      <a:r>
                        <a:rPr sz="600" kern="0" spc="0">
                          <a:solidFill>
                            <a:srgbClr val="0070C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.</a:t>
                      </a:r>
                      <a:r>
                        <a:rPr sz="600" kern="0" spc="-200">
                          <a:solidFill>
                            <a:srgbClr val="0070C0">
                              <a:alpha val="100000"/>
                            </a:srgbClr>
                          </a:solidFill>
                          <a:latin typeface="Wingdings"/>
                          <a:ea typeface="Wingdings"/>
                          <a:cs typeface="Wingdings"/>
                        </a:rPr>
                        <a:t> </a:t>
                      </a:r>
                      <a:r>
                        <a:rPr sz="700" kern="0" spc="0">
                          <a:solidFill>
                            <a:srgbClr val="1A1A1A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中建四局一公司标杆工程</a:t>
                      </a:r>
                      <a:endParaRPr lang="Microsoft YaHei" altLang="Microsoft YaHei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2" name="picture 8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043307" y="1023949"/>
            <a:ext cx="3583743" cy="277400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1069547" y="3186600"/>
            <a:ext cx="172338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964"/>
              </a:lnSpc>
            </a:pPr>
            <a:endParaRPr lang="Arial" altLang="Arial" sz="100"/>
          </a:p>
          <a:p>
            <a:pPr marL="98425" indent="-85725" algn="l" rtl="0" eaLnBrk="0">
              <a:lnSpc>
                <a:spcPct val="125000"/>
              </a:lnSpc>
            </a:pPr>
            <a:r>
              <a:rPr sz="600" kern="0" spc="2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</a:t>
            </a:r>
            <a:r>
              <a:rPr sz="600" kern="0" spc="-31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700" b="1" kern="0" spc="2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智能化机器人：</a:t>
            </a:r>
            <a:r>
              <a:rPr sz="700" kern="0" spc="2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包括混凝土整平机器</a:t>
            </a:r>
            <a:r>
              <a:rPr sz="700" kern="0" spc="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700" kern="0" spc="5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人、 混凝土天花打磨机器人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、腻子打</a:t>
            </a:r>
            <a:r>
              <a:rPr sz="700" kern="0" spc="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磨机器人等十三项</a:t>
            </a:r>
            <a:r>
              <a:rPr sz="700" kern="0" spc="-2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，用于主体、抹灰、</a:t>
            </a:r>
            <a:r>
              <a:rPr sz="700" kern="0" spc="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5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精装修工程等各阶段领域运用。</a:t>
            </a:r>
            <a:endParaRPr lang="Microsoft YaHei" altLang="Microsoft YaHei" sz="7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000755" y="2729483"/>
            <a:ext cx="530352" cy="1568196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889743" y="5580125"/>
            <a:ext cx="2737306" cy="252717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079060" y="3866430"/>
            <a:ext cx="1597660" cy="415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00"/>
              </a:lnSpc>
            </a:pPr>
            <a:endParaRPr lang="Arial" altLang="Arial" sz="100"/>
          </a:p>
          <a:p>
            <a:pPr marL="99060" indent="-86360" algn="l" rtl="0" eaLnBrk="0">
              <a:lnSpc>
                <a:spcPct val="122000"/>
              </a:lnSpc>
            </a:pPr>
            <a:r>
              <a:rPr sz="600" kern="0" spc="1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</a:t>
            </a:r>
            <a:r>
              <a:rPr sz="600" kern="0" spc="-29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700" kern="0" spc="1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项目采用铝模</a:t>
            </a:r>
            <a:r>
              <a:rPr sz="700" kern="0" spc="10">
                <a:solidFill>
                  <a:srgbClr val="1A1A1A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+</a:t>
            </a:r>
            <a:r>
              <a:rPr sz="700" kern="0" spc="1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爬架体系</a:t>
            </a:r>
            <a:r>
              <a:rPr sz="700" kern="0" spc="-9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1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，高精砌块</a:t>
            </a:r>
            <a:r>
              <a:rPr sz="700" kern="0" spc="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+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薄抹灰工艺</a:t>
            </a:r>
            <a:r>
              <a:rPr sz="700" kern="0" spc="-6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，公建配套楼采用盘扣 架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+</a:t>
            </a:r>
            <a:r>
              <a:rPr sz="700" kern="0" spc="4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冲孔网围蔽</a:t>
            </a:r>
            <a:endParaRPr lang="Microsoft YaHei" altLang="Microsoft YaHei" sz="7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3703573" y="2100402"/>
            <a:ext cx="483857" cy="291858"/>
            <a:chExt cx="483857" cy="291858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483857" cy="291858"/>
            </a:xfrm>
            <a:custGeom>
              <a:rect l="0" t="0" r="0" b="0"/>
              <a:pathLst>
                <a:path w="761" h="459">
                  <a:moveTo>
                    <a:pt x="0" y="0"/>
                  </a:moveTo>
                  <a:lnTo>
                    <a:pt x="761" y="0"/>
                  </a:lnTo>
                  <a:lnTo>
                    <a:pt x="1" y="459"/>
                  </a:lnTo>
                  <a:lnTo>
                    <a:pt x="0" y="459"/>
                  </a:lnTo>
                  <a:lnTo>
                    <a:pt x="0" y="0"/>
                  </a:lnTo>
                </a:path>
              </a:pathLst>
            </a:custGeom>
            <a:solidFill>
              <a:srgbClr val="00B0F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textbox 94"/>
            <p:cNvSpPr/>
            <p:nvPr/>
          </p:nvSpPr>
          <p:spPr>
            <a:xfrm>
              <a:off x="-12700" y="-12700"/>
              <a:ext cx="509269" cy="3543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300"/>
            </a:p>
            <a:p>
              <a:pPr marL="43180" algn="l" rtl="0" eaLnBrk="0">
                <a:lnSpc>
                  <a:spcPct val="85000"/>
                </a:lnSpc>
                <a:spcBef>
                  <a:spcPts val="3"/>
                </a:spcBef>
              </a:pPr>
              <a:r>
                <a:rPr sz="1200" kern="0" spc="-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B</a:t>
              </a:r>
              <a:endParaRPr lang="Arial" altLang="Arial" sz="12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671112" y="2180983"/>
            <a:ext cx="1901279" cy="301891"/>
            <a:chExt cx="1901279" cy="301891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1901279" cy="301891"/>
            </a:xfrm>
            <a:custGeom>
              <a:rect l="0" t="0" r="0" b="0"/>
              <a:pathLst>
                <a:path w="2994" h="475">
                  <a:moveTo>
                    <a:pt x="2935" y="0"/>
                  </a:moveTo>
                  <a:lnTo>
                    <a:pt x="2994" y="0"/>
                  </a:lnTo>
                  <a:lnTo>
                    <a:pt x="2994" y="475"/>
                  </a:lnTo>
                  <a:lnTo>
                    <a:pt x="2935" y="475"/>
                  </a:lnTo>
                  <a:lnTo>
                    <a:pt x="2935" y="0"/>
                  </a:lnTo>
                  <a:close/>
                  <a:moveTo>
                    <a:pt x="773" y="0"/>
                  </a:moveTo>
                  <a:lnTo>
                    <a:pt x="2883" y="0"/>
                  </a:lnTo>
                  <a:lnTo>
                    <a:pt x="2883" y="475"/>
                  </a:lnTo>
                  <a:lnTo>
                    <a:pt x="0" y="475"/>
                  </a:lnTo>
                  <a:lnTo>
                    <a:pt x="0" y="466"/>
                  </a:lnTo>
                  <a:lnTo>
                    <a:pt x="773" y="0"/>
                  </a:lnTo>
                </a:path>
              </a:pathLst>
            </a:custGeom>
            <a:solidFill>
              <a:srgbClr val="0070C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textbox 98"/>
            <p:cNvSpPr/>
            <p:nvPr/>
          </p:nvSpPr>
          <p:spPr>
            <a:xfrm>
              <a:off x="-12700" y="-12700"/>
              <a:ext cx="1927225" cy="3505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300"/>
            </a:p>
            <a:p>
              <a:pPr marL="767715" algn="l" rtl="0" eaLnBrk="0">
                <a:lnSpc>
                  <a:spcPct val="92000"/>
                </a:lnSpc>
                <a:spcBef>
                  <a:spcPts val="3"/>
                </a:spcBef>
              </a:pPr>
              <a:r>
                <a:rPr sz="1700" b="1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  <a:r>
                <a:rPr sz="17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endParaRPr lang="Microsoft YaHei" altLang="Microsoft YaHei" sz="1700"/>
            </a:p>
          </p:txBody>
        </p:sp>
        <p:sp>
          <p:nvSpPr>
            <p:cNvPr id="100" name="path"/>
            <p:cNvSpPr/>
            <p:nvPr/>
          </p:nvSpPr>
          <p:spPr>
            <a:xfrm>
              <a:off x="1506356" y="52271"/>
              <a:ext cx="236961" cy="239180"/>
            </a:xfrm>
            <a:custGeom>
              <a:rect l="0" t="0" r="0" b="0"/>
              <a:pathLst>
                <a:path w="373" h="376">
                  <a:moveTo>
                    <a:pt x="282" y="118"/>
                  </a:moveTo>
                  <a:cubicBezTo>
                    <a:pt x="294" y="118"/>
                    <a:pt x="304" y="128"/>
                    <a:pt x="304" y="139"/>
                  </a:cubicBezTo>
                  <a:cubicBezTo>
                    <a:pt x="304" y="151"/>
                    <a:pt x="294" y="160"/>
                    <a:pt x="282" y="160"/>
                  </a:cubicBezTo>
                  <a:cubicBezTo>
                    <a:pt x="270" y="160"/>
                    <a:pt x="260" y="151"/>
                    <a:pt x="260" y="139"/>
                  </a:cubicBezTo>
                  <a:cubicBezTo>
                    <a:pt x="260" y="128"/>
                    <a:pt x="270" y="118"/>
                    <a:pt x="282" y="118"/>
                  </a:cubicBezTo>
                  <a:moveTo>
                    <a:pt x="204" y="110"/>
                  </a:moveTo>
                  <a:cubicBezTo>
                    <a:pt x="207" y="110"/>
                    <a:pt x="210" y="111"/>
                    <a:pt x="212" y="113"/>
                  </a:cubicBezTo>
                  <a:cubicBezTo>
                    <a:pt x="212" y="113"/>
                    <a:pt x="212" y="113"/>
                    <a:pt x="267" y="165"/>
                  </a:cubicBezTo>
                  <a:cubicBezTo>
                    <a:pt x="267" y="165"/>
                    <a:pt x="267" y="165"/>
                    <a:pt x="298" y="165"/>
                  </a:cubicBezTo>
                  <a:lnTo>
                    <a:pt x="352" y="113"/>
                  </a:lnTo>
                  <a:cubicBezTo>
                    <a:pt x="357" y="109"/>
                    <a:pt x="363" y="108"/>
                    <a:pt x="368" y="112"/>
                  </a:cubicBezTo>
                  <a:cubicBezTo>
                    <a:pt x="372" y="117"/>
                    <a:pt x="373" y="123"/>
                    <a:pt x="368" y="128"/>
                  </a:cubicBezTo>
                  <a:cubicBezTo>
                    <a:pt x="368" y="128"/>
                    <a:pt x="368" y="128"/>
                    <a:pt x="312" y="182"/>
                  </a:cubicBezTo>
                  <a:cubicBezTo>
                    <a:pt x="312" y="182"/>
                    <a:pt x="312" y="182"/>
                    <a:pt x="312" y="364"/>
                  </a:cubicBezTo>
                  <a:cubicBezTo>
                    <a:pt x="312" y="371"/>
                    <a:pt x="306" y="376"/>
                    <a:pt x="300" y="376"/>
                  </a:cubicBezTo>
                  <a:cubicBezTo>
                    <a:pt x="293" y="376"/>
                    <a:pt x="287" y="371"/>
                    <a:pt x="287" y="364"/>
                  </a:cubicBezTo>
                  <a:cubicBezTo>
                    <a:pt x="287" y="364"/>
                    <a:pt x="287" y="364"/>
                    <a:pt x="287" y="266"/>
                  </a:cubicBezTo>
                  <a:cubicBezTo>
                    <a:pt x="287" y="266"/>
                    <a:pt x="287" y="266"/>
                    <a:pt x="277" y="266"/>
                  </a:cubicBezTo>
                  <a:cubicBezTo>
                    <a:pt x="277" y="266"/>
                    <a:pt x="277" y="266"/>
                    <a:pt x="277" y="364"/>
                  </a:cubicBezTo>
                  <a:cubicBezTo>
                    <a:pt x="277" y="371"/>
                    <a:pt x="272" y="376"/>
                    <a:pt x="265" y="376"/>
                  </a:cubicBezTo>
                  <a:cubicBezTo>
                    <a:pt x="258" y="376"/>
                    <a:pt x="253" y="371"/>
                    <a:pt x="253" y="364"/>
                  </a:cubicBezTo>
                  <a:cubicBezTo>
                    <a:pt x="253" y="364"/>
                    <a:pt x="253" y="364"/>
                    <a:pt x="253" y="182"/>
                  </a:cubicBezTo>
                  <a:cubicBezTo>
                    <a:pt x="253" y="182"/>
                    <a:pt x="253" y="182"/>
                    <a:pt x="196" y="128"/>
                  </a:cubicBezTo>
                  <a:cubicBezTo>
                    <a:pt x="192" y="123"/>
                    <a:pt x="192" y="117"/>
                    <a:pt x="197" y="112"/>
                  </a:cubicBezTo>
                  <a:cubicBezTo>
                    <a:pt x="199" y="110"/>
                    <a:pt x="202" y="109"/>
                    <a:pt x="204" y="110"/>
                  </a:cubicBezTo>
                  <a:moveTo>
                    <a:pt x="126" y="13"/>
                  </a:moveTo>
                  <a:cubicBezTo>
                    <a:pt x="143" y="13"/>
                    <a:pt x="157" y="26"/>
                    <a:pt x="157" y="43"/>
                  </a:cubicBezTo>
                  <a:cubicBezTo>
                    <a:pt x="157" y="59"/>
                    <a:pt x="143" y="73"/>
                    <a:pt x="126" y="73"/>
                  </a:cubicBezTo>
                  <a:cubicBezTo>
                    <a:pt x="109" y="73"/>
                    <a:pt x="95" y="59"/>
                    <a:pt x="95" y="43"/>
                  </a:cubicBezTo>
                  <a:cubicBezTo>
                    <a:pt x="95" y="26"/>
                    <a:pt x="109" y="13"/>
                    <a:pt x="126" y="13"/>
                  </a:cubicBezTo>
                  <a:moveTo>
                    <a:pt x="17" y="1"/>
                  </a:moveTo>
                  <a:cubicBezTo>
                    <a:pt x="21" y="1"/>
                    <a:pt x="25" y="2"/>
                    <a:pt x="28" y="5"/>
                  </a:cubicBezTo>
                  <a:cubicBezTo>
                    <a:pt x="28" y="5"/>
                    <a:pt x="28" y="5"/>
                    <a:pt x="104" y="79"/>
                  </a:cubicBezTo>
                  <a:cubicBezTo>
                    <a:pt x="104" y="79"/>
                    <a:pt x="104" y="79"/>
                    <a:pt x="149" y="79"/>
                  </a:cubicBezTo>
                  <a:lnTo>
                    <a:pt x="225" y="5"/>
                  </a:lnTo>
                  <a:cubicBezTo>
                    <a:pt x="231" y="0"/>
                    <a:pt x="241" y="0"/>
                    <a:pt x="247" y="5"/>
                  </a:cubicBezTo>
                  <a:cubicBezTo>
                    <a:pt x="253" y="11"/>
                    <a:pt x="253" y="20"/>
                    <a:pt x="248" y="26"/>
                  </a:cubicBezTo>
                  <a:cubicBezTo>
                    <a:pt x="248" y="26"/>
                    <a:pt x="248" y="26"/>
                    <a:pt x="168" y="104"/>
                  </a:cubicBezTo>
                  <a:cubicBezTo>
                    <a:pt x="168" y="104"/>
                    <a:pt x="168" y="104"/>
                    <a:pt x="168" y="360"/>
                  </a:cubicBezTo>
                  <a:cubicBezTo>
                    <a:pt x="168" y="369"/>
                    <a:pt x="160" y="376"/>
                    <a:pt x="151" y="376"/>
                  </a:cubicBezTo>
                  <a:cubicBezTo>
                    <a:pt x="141" y="376"/>
                    <a:pt x="133" y="369"/>
                    <a:pt x="133" y="360"/>
                  </a:cubicBezTo>
                  <a:cubicBezTo>
                    <a:pt x="133" y="360"/>
                    <a:pt x="133" y="360"/>
                    <a:pt x="133" y="221"/>
                  </a:cubicBezTo>
                  <a:cubicBezTo>
                    <a:pt x="133" y="221"/>
                    <a:pt x="133" y="221"/>
                    <a:pt x="119" y="221"/>
                  </a:cubicBezTo>
                  <a:cubicBezTo>
                    <a:pt x="119" y="221"/>
                    <a:pt x="119" y="221"/>
                    <a:pt x="119" y="360"/>
                  </a:cubicBezTo>
                  <a:cubicBezTo>
                    <a:pt x="119" y="369"/>
                    <a:pt x="112" y="376"/>
                    <a:pt x="102" y="376"/>
                  </a:cubicBezTo>
                  <a:cubicBezTo>
                    <a:pt x="92" y="376"/>
                    <a:pt x="85" y="369"/>
                    <a:pt x="85" y="360"/>
                  </a:cubicBezTo>
                  <a:cubicBezTo>
                    <a:pt x="85" y="360"/>
                    <a:pt x="85" y="360"/>
                    <a:pt x="85" y="104"/>
                  </a:cubicBezTo>
                  <a:cubicBezTo>
                    <a:pt x="85" y="104"/>
                    <a:pt x="85" y="104"/>
                    <a:pt x="5" y="26"/>
                  </a:cubicBezTo>
                  <a:cubicBezTo>
                    <a:pt x="0" y="20"/>
                    <a:pt x="0" y="11"/>
                    <a:pt x="6" y="5"/>
                  </a:cubicBezTo>
                  <a:cubicBezTo>
                    <a:pt x="9" y="2"/>
                    <a:pt x="13" y="1"/>
                    <a:pt x="17" y="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040549" y="2100402"/>
            <a:ext cx="483438" cy="291858"/>
            <a:chExt cx="483438" cy="291858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483438" cy="291858"/>
            </a:xfrm>
            <a:custGeom>
              <a:rect l="0" t="0" r="0" b="0"/>
              <a:pathLst>
                <a:path w="761" h="459">
                  <a:moveTo>
                    <a:pt x="0" y="0"/>
                  </a:moveTo>
                  <a:lnTo>
                    <a:pt x="761" y="0"/>
                  </a:lnTo>
                  <a:lnTo>
                    <a:pt x="1" y="459"/>
                  </a:lnTo>
                  <a:lnTo>
                    <a:pt x="0" y="459"/>
                  </a:lnTo>
                  <a:lnTo>
                    <a:pt x="0" y="0"/>
                  </a:lnTo>
                </a:path>
              </a:pathLst>
            </a:custGeom>
            <a:solidFill>
              <a:srgbClr val="00B0F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textbox 104"/>
            <p:cNvSpPr/>
            <p:nvPr/>
          </p:nvSpPr>
          <p:spPr>
            <a:xfrm>
              <a:off x="-12700" y="-12700"/>
              <a:ext cx="509269" cy="3543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300"/>
            </a:p>
            <a:p>
              <a:pPr marL="31115" algn="l" rtl="0" eaLnBrk="0">
                <a:lnSpc>
                  <a:spcPct val="85000"/>
                </a:lnSpc>
                <a:spcBef>
                  <a:spcPts val="3"/>
                </a:spcBef>
              </a:pPr>
              <a:r>
                <a:rPr sz="1200" kern="0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A</a:t>
              </a:r>
              <a:endParaRPr lang="Arial" altLang="Arial" sz="12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1008100" y="2180983"/>
            <a:ext cx="1899983" cy="301891"/>
            <a:chExt cx="1899983" cy="301891"/>
          </a:xfrm>
        </p:grpSpPr>
        <p:sp>
          <p:nvSpPr>
            <p:cNvPr id="106" name="path"/>
            <p:cNvSpPr/>
            <p:nvPr/>
          </p:nvSpPr>
          <p:spPr>
            <a:xfrm>
              <a:off x="0" y="0"/>
              <a:ext cx="1899983" cy="301891"/>
            </a:xfrm>
            <a:custGeom>
              <a:rect l="0" t="0" r="0" b="0"/>
              <a:pathLst>
                <a:path w="2992" h="475">
                  <a:moveTo>
                    <a:pt x="2933" y="0"/>
                  </a:moveTo>
                  <a:lnTo>
                    <a:pt x="2992" y="0"/>
                  </a:lnTo>
                  <a:lnTo>
                    <a:pt x="2992" y="475"/>
                  </a:lnTo>
                  <a:lnTo>
                    <a:pt x="2933" y="475"/>
                  </a:lnTo>
                  <a:lnTo>
                    <a:pt x="2933" y="0"/>
                  </a:lnTo>
                  <a:close/>
                  <a:moveTo>
                    <a:pt x="772" y="0"/>
                  </a:moveTo>
                  <a:lnTo>
                    <a:pt x="2881" y="0"/>
                  </a:lnTo>
                  <a:lnTo>
                    <a:pt x="2881" y="475"/>
                  </a:lnTo>
                  <a:lnTo>
                    <a:pt x="0" y="475"/>
                  </a:lnTo>
                  <a:lnTo>
                    <a:pt x="0" y="466"/>
                  </a:lnTo>
                  <a:lnTo>
                    <a:pt x="772" y="0"/>
                  </a:lnTo>
                </a:path>
              </a:pathLst>
            </a:custGeom>
            <a:solidFill>
              <a:srgbClr val="0070C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textbox 108"/>
            <p:cNvSpPr/>
            <p:nvPr/>
          </p:nvSpPr>
          <p:spPr>
            <a:xfrm>
              <a:off x="-12700" y="-12700"/>
              <a:ext cx="1925954" cy="349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300"/>
            </a:p>
            <a:p>
              <a:pPr marL="767080" algn="l" rtl="0" eaLnBrk="0">
                <a:lnSpc>
                  <a:spcPct val="92000"/>
                </a:lnSpc>
                <a:spcBef>
                  <a:spcPts val="3"/>
                </a:spcBef>
              </a:pPr>
              <a:r>
                <a:rPr sz="1700" b="1" kern="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  <a:r>
                <a:rPr sz="1700" b="1" kern="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endParaRPr lang="Microsoft YaHei" altLang="Microsoft YaHei" sz="1700"/>
            </a:p>
          </p:txBody>
        </p:sp>
        <p:sp>
          <p:nvSpPr>
            <p:cNvPr id="110" name="path"/>
            <p:cNvSpPr/>
            <p:nvPr/>
          </p:nvSpPr>
          <p:spPr>
            <a:xfrm>
              <a:off x="1437212" y="62217"/>
              <a:ext cx="287807" cy="197498"/>
            </a:xfrm>
            <a:custGeom>
              <a:rect l="0" t="0" r="0" b="0"/>
              <a:pathLst>
                <a:path w="452" h="311">
                  <a:moveTo>
                    <a:pt x="14" y="272"/>
                  </a:moveTo>
                  <a:lnTo>
                    <a:pt x="15" y="272"/>
                  </a:lnTo>
                  <a:lnTo>
                    <a:pt x="198" y="272"/>
                  </a:lnTo>
                  <a:lnTo>
                    <a:pt x="197" y="273"/>
                  </a:lnTo>
                  <a:lnTo>
                    <a:pt x="197" y="273"/>
                  </a:lnTo>
                  <a:lnTo>
                    <a:pt x="197" y="274"/>
                  </a:lnTo>
                  <a:lnTo>
                    <a:pt x="197" y="274"/>
                  </a:lnTo>
                  <a:lnTo>
                    <a:pt x="196" y="275"/>
                  </a:lnTo>
                  <a:lnTo>
                    <a:pt x="196" y="275"/>
                  </a:lnTo>
                  <a:lnTo>
                    <a:pt x="196" y="276"/>
                  </a:lnTo>
                  <a:lnTo>
                    <a:pt x="196" y="277"/>
                  </a:lnTo>
                  <a:lnTo>
                    <a:pt x="196" y="278"/>
                  </a:lnTo>
                  <a:lnTo>
                    <a:pt x="196" y="278"/>
                  </a:lnTo>
                  <a:lnTo>
                    <a:pt x="197" y="279"/>
                  </a:lnTo>
                  <a:lnTo>
                    <a:pt x="197" y="280"/>
                  </a:lnTo>
                  <a:lnTo>
                    <a:pt x="197" y="281"/>
                  </a:lnTo>
                  <a:lnTo>
                    <a:pt x="198" y="282"/>
                  </a:lnTo>
                  <a:lnTo>
                    <a:pt x="198" y="282"/>
                  </a:lnTo>
                  <a:lnTo>
                    <a:pt x="199" y="283"/>
                  </a:lnTo>
                  <a:lnTo>
                    <a:pt x="200" y="284"/>
                  </a:lnTo>
                  <a:lnTo>
                    <a:pt x="201" y="284"/>
                  </a:lnTo>
                  <a:lnTo>
                    <a:pt x="202" y="285"/>
                  </a:lnTo>
                  <a:lnTo>
                    <a:pt x="202" y="285"/>
                  </a:lnTo>
                  <a:lnTo>
                    <a:pt x="203" y="285"/>
                  </a:lnTo>
                  <a:lnTo>
                    <a:pt x="204" y="285"/>
                  </a:lnTo>
                  <a:lnTo>
                    <a:pt x="205" y="286"/>
                  </a:lnTo>
                  <a:lnTo>
                    <a:pt x="206" y="286"/>
                  </a:lnTo>
                  <a:lnTo>
                    <a:pt x="246" y="286"/>
                  </a:lnTo>
                  <a:lnTo>
                    <a:pt x="247" y="286"/>
                  </a:lnTo>
                  <a:lnTo>
                    <a:pt x="248" y="285"/>
                  </a:lnTo>
                  <a:lnTo>
                    <a:pt x="249" y="285"/>
                  </a:lnTo>
                  <a:lnTo>
                    <a:pt x="250" y="285"/>
                  </a:lnTo>
                  <a:lnTo>
                    <a:pt x="251" y="285"/>
                  </a:lnTo>
                  <a:lnTo>
                    <a:pt x="252" y="284"/>
                  </a:lnTo>
                  <a:lnTo>
                    <a:pt x="252" y="284"/>
                  </a:lnTo>
                  <a:lnTo>
                    <a:pt x="253" y="283"/>
                  </a:lnTo>
                  <a:lnTo>
                    <a:pt x="254" y="282"/>
                  </a:lnTo>
                  <a:lnTo>
                    <a:pt x="254" y="282"/>
                  </a:lnTo>
                  <a:lnTo>
                    <a:pt x="255" y="281"/>
                  </a:lnTo>
                  <a:lnTo>
                    <a:pt x="255" y="280"/>
                  </a:lnTo>
                  <a:lnTo>
                    <a:pt x="256" y="279"/>
                  </a:lnTo>
                  <a:lnTo>
                    <a:pt x="256" y="278"/>
                  </a:lnTo>
                  <a:lnTo>
                    <a:pt x="256" y="278"/>
                  </a:lnTo>
                  <a:lnTo>
                    <a:pt x="256" y="277"/>
                  </a:lnTo>
                  <a:lnTo>
                    <a:pt x="256" y="276"/>
                  </a:lnTo>
                  <a:lnTo>
                    <a:pt x="256" y="275"/>
                  </a:lnTo>
                  <a:lnTo>
                    <a:pt x="256" y="275"/>
                  </a:lnTo>
                  <a:lnTo>
                    <a:pt x="256" y="274"/>
                  </a:lnTo>
                  <a:lnTo>
                    <a:pt x="256" y="274"/>
                  </a:lnTo>
                  <a:lnTo>
                    <a:pt x="255" y="273"/>
                  </a:lnTo>
                  <a:lnTo>
                    <a:pt x="255" y="273"/>
                  </a:lnTo>
                  <a:lnTo>
                    <a:pt x="255" y="272"/>
                  </a:lnTo>
                  <a:lnTo>
                    <a:pt x="438" y="272"/>
                  </a:lnTo>
                  <a:lnTo>
                    <a:pt x="438" y="272"/>
                  </a:lnTo>
                  <a:lnTo>
                    <a:pt x="439" y="272"/>
                  </a:lnTo>
                  <a:lnTo>
                    <a:pt x="440" y="272"/>
                  </a:lnTo>
                  <a:lnTo>
                    <a:pt x="441" y="272"/>
                  </a:lnTo>
                  <a:lnTo>
                    <a:pt x="441" y="273"/>
                  </a:lnTo>
                  <a:lnTo>
                    <a:pt x="442" y="273"/>
                  </a:lnTo>
                  <a:lnTo>
                    <a:pt x="443" y="273"/>
                  </a:lnTo>
                  <a:lnTo>
                    <a:pt x="443" y="273"/>
                  </a:lnTo>
                  <a:lnTo>
                    <a:pt x="444" y="273"/>
                  </a:lnTo>
                  <a:lnTo>
                    <a:pt x="445" y="274"/>
                  </a:lnTo>
                  <a:lnTo>
                    <a:pt x="445" y="274"/>
                  </a:lnTo>
                  <a:lnTo>
                    <a:pt x="446" y="274"/>
                  </a:lnTo>
                  <a:lnTo>
                    <a:pt x="447" y="275"/>
                  </a:lnTo>
                  <a:lnTo>
                    <a:pt x="447" y="275"/>
                  </a:lnTo>
                  <a:lnTo>
                    <a:pt x="448" y="276"/>
                  </a:lnTo>
                  <a:lnTo>
                    <a:pt x="448" y="276"/>
                  </a:lnTo>
                  <a:lnTo>
                    <a:pt x="449" y="277"/>
                  </a:lnTo>
                  <a:lnTo>
                    <a:pt x="449" y="277"/>
                  </a:lnTo>
                  <a:lnTo>
                    <a:pt x="450" y="278"/>
                  </a:lnTo>
                  <a:lnTo>
                    <a:pt x="450" y="278"/>
                  </a:lnTo>
                  <a:lnTo>
                    <a:pt x="450" y="279"/>
                  </a:lnTo>
                  <a:lnTo>
                    <a:pt x="451" y="279"/>
                  </a:lnTo>
                  <a:lnTo>
                    <a:pt x="451" y="280"/>
                  </a:lnTo>
                  <a:lnTo>
                    <a:pt x="452" y="280"/>
                  </a:lnTo>
                  <a:lnTo>
                    <a:pt x="452" y="281"/>
                  </a:lnTo>
                  <a:lnTo>
                    <a:pt x="452" y="282"/>
                  </a:lnTo>
                  <a:lnTo>
                    <a:pt x="452" y="282"/>
                  </a:lnTo>
                  <a:lnTo>
                    <a:pt x="452" y="283"/>
                  </a:lnTo>
                  <a:lnTo>
                    <a:pt x="453" y="284"/>
                  </a:lnTo>
                  <a:lnTo>
                    <a:pt x="453" y="284"/>
                  </a:lnTo>
                  <a:lnTo>
                    <a:pt x="453" y="285"/>
                  </a:lnTo>
                  <a:lnTo>
                    <a:pt x="453" y="286"/>
                  </a:lnTo>
                  <a:lnTo>
                    <a:pt x="453" y="297"/>
                  </a:lnTo>
                  <a:lnTo>
                    <a:pt x="453" y="298"/>
                  </a:lnTo>
                  <a:lnTo>
                    <a:pt x="453" y="298"/>
                  </a:lnTo>
                  <a:lnTo>
                    <a:pt x="453" y="299"/>
                  </a:lnTo>
                  <a:lnTo>
                    <a:pt x="452" y="300"/>
                  </a:lnTo>
                  <a:lnTo>
                    <a:pt x="452" y="300"/>
                  </a:lnTo>
                  <a:lnTo>
                    <a:pt x="452" y="301"/>
                  </a:lnTo>
                  <a:lnTo>
                    <a:pt x="452" y="302"/>
                  </a:lnTo>
                  <a:lnTo>
                    <a:pt x="452" y="302"/>
                  </a:lnTo>
                  <a:lnTo>
                    <a:pt x="451" y="303"/>
                  </a:lnTo>
                  <a:lnTo>
                    <a:pt x="451" y="303"/>
                  </a:lnTo>
                  <a:lnTo>
                    <a:pt x="450" y="304"/>
                  </a:lnTo>
                  <a:lnTo>
                    <a:pt x="450" y="305"/>
                  </a:lnTo>
                  <a:lnTo>
                    <a:pt x="450" y="305"/>
                  </a:lnTo>
                  <a:lnTo>
                    <a:pt x="449" y="306"/>
                  </a:lnTo>
                  <a:lnTo>
                    <a:pt x="449" y="306"/>
                  </a:lnTo>
                  <a:lnTo>
                    <a:pt x="448" y="307"/>
                  </a:lnTo>
                  <a:lnTo>
                    <a:pt x="448" y="307"/>
                  </a:lnTo>
                  <a:lnTo>
                    <a:pt x="447" y="307"/>
                  </a:lnTo>
                  <a:lnTo>
                    <a:pt x="447" y="308"/>
                  </a:lnTo>
                  <a:lnTo>
                    <a:pt x="446" y="308"/>
                  </a:lnTo>
                  <a:lnTo>
                    <a:pt x="445" y="309"/>
                  </a:lnTo>
                  <a:lnTo>
                    <a:pt x="445" y="309"/>
                  </a:lnTo>
                  <a:lnTo>
                    <a:pt x="444" y="309"/>
                  </a:lnTo>
                  <a:lnTo>
                    <a:pt x="443" y="309"/>
                  </a:lnTo>
                  <a:lnTo>
                    <a:pt x="443" y="310"/>
                  </a:lnTo>
                  <a:lnTo>
                    <a:pt x="442" y="310"/>
                  </a:lnTo>
                  <a:lnTo>
                    <a:pt x="441" y="310"/>
                  </a:lnTo>
                  <a:lnTo>
                    <a:pt x="441" y="310"/>
                  </a:lnTo>
                  <a:lnTo>
                    <a:pt x="440" y="310"/>
                  </a:lnTo>
                  <a:lnTo>
                    <a:pt x="439" y="310"/>
                  </a:lnTo>
                  <a:lnTo>
                    <a:pt x="438" y="311"/>
                  </a:lnTo>
                  <a:lnTo>
                    <a:pt x="438" y="311"/>
                  </a:lnTo>
                  <a:lnTo>
                    <a:pt x="15" y="311"/>
                  </a:lnTo>
                  <a:lnTo>
                    <a:pt x="14" y="311"/>
                  </a:lnTo>
                  <a:lnTo>
                    <a:pt x="13" y="310"/>
                  </a:lnTo>
                  <a:lnTo>
                    <a:pt x="12" y="310"/>
                  </a:lnTo>
                  <a:lnTo>
                    <a:pt x="12" y="310"/>
                  </a:lnTo>
                  <a:lnTo>
                    <a:pt x="11" y="310"/>
                  </a:lnTo>
                  <a:lnTo>
                    <a:pt x="10" y="310"/>
                  </a:lnTo>
                  <a:lnTo>
                    <a:pt x="10" y="310"/>
                  </a:lnTo>
                  <a:lnTo>
                    <a:pt x="9" y="309"/>
                  </a:lnTo>
                  <a:lnTo>
                    <a:pt x="8" y="309"/>
                  </a:lnTo>
                  <a:lnTo>
                    <a:pt x="7" y="309"/>
                  </a:lnTo>
                  <a:lnTo>
                    <a:pt x="7" y="309"/>
                  </a:lnTo>
                  <a:lnTo>
                    <a:pt x="6" y="308"/>
                  </a:lnTo>
                  <a:lnTo>
                    <a:pt x="6" y="308"/>
                  </a:lnTo>
                  <a:lnTo>
                    <a:pt x="5" y="307"/>
                  </a:lnTo>
                  <a:lnTo>
                    <a:pt x="5" y="307"/>
                  </a:lnTo>
                  <a:lnTo>
                    <a:pt x="4" y="307"/>
                  </a:lnTo>
                  <a:lnTo>
                    <a:pt x="3" y="306"/>
                  </a:lnTo>
                  <a:lnTo>
                    <a:pt x="3" y="306"/>
                  </a:lnTo>
                  <a:lnTo>
                    <a:pt x="3" y="305"/>
                  </a:lnTo>
                  <a:lnTo>
                    <a:pt x="2" y="305"/>
                  </a:lnTo>
                  <a:lnTo>
                    <a:pt x="2" y="304"/>
                  </a:lnTo>
                  <a:lnTo>
                    <a:pt x="1" y="303"/>
                  </a:lnTo>
                  <a:lnTo>
                    <a:pt x="1" y="303"/>
                  </a:lnTo>
                  <a:lnTo>
                    <a:pt x="1" y="302"/>
                  </a:lnTo>
                  <a:lnTo>
                    <a:pt x="0" y="302"/>
                  </a:lnTo>
                  <a:lnTo>
                    <a:pt x="0" y="301"/>
                  </a:lnTo>
                  <a:lnTo>
                    <a:pt x="0" y="300"/>
                  </a:lnTo>
                  <a:lnTo>
                    <a:pt x="0" y="300"/>
                  </a:lnTo>
                  <a:lnTo>
                    <a:pt x="0" y="299"/>
                  </a:lnTo>
                  <a:lnTo>
                    <a:pt x="0" y="298"/>
                  </a:lnTo>
                  <a:lnTo>
                    <a:pt x="0" y="298"/>
                  </a:lnTo>
                  <a:lnTo>
                    <a:pt x="0" y="297"/>
                  </a:lnTo>
                  <a:lnTo>
                    <a:pt x="0" y="286"/>
                  </a:lnTo>
                  <a:lnTo>
                    <a:pt x="0" y="285"/>
                  </a:lnTo>
                  <a:lnTo>
                    <a:pt x="0" y="284"/>
                  </a:lnTo>
                  <a:lnTo>
                    <a:pt x="0" y="284"/>
                  </a:lnTo>
                  <a:lnTo>
                    <a:pt x="0" y="283"/>
                  </a:lnTo>
                  <a:lnTo>
                    <a:pt x="0" y="282"/>
                  </a:lnTo>
                  <a:lnTo>
                    <a:pt x="0" y="282"/>
                  </a:lnTo>
                  <a:lnTo>
                    <a:pt x="0" y="281"/>
                  </a:lnTo>
                  <a:lnTo>
                    <a:pt x="1" y="280"/>
                  </a:lnTo>
                  <a:lnTo>
                    <a:pt x="1" y="280"/>
                  </a:lnTo>
                  <a:lnTo>
                    <a:pt x="1" y="279"/>
                  </a:lnTo>
                  <a:lnTo>
                    <a:pt x="2" y="279"/>
                  </a:lnTo>
                  <a:lnTo>
                    <a:pt x="2" y="278"/>
                  </a:lnTo>
                  <a:lnTo>
                    <a:pt x="3" y="278"/>
                  </a:lnTo>
                  <a:lnTo>
                    <a:pt x="3" y="277"/>
                  </a:lnTo>
                  <a:lnTo>
                    <a:pt x="3" y="277"/>
                  </a:lnTo>
                  <a:lnTo>
                    <a:pt x="4" y="276"/>
                  </a:lnTo>
                  <a:lnTo>
                    <a:pt x="5" y="276"/>
                  </a:lnTo>
                  <a:lnTo>
                    <a:pt x="5" y="275"/>
                  </a:lnTo>
                  <a:lnTo>
                    <a:pt x="6" y="275"/>
                  </a:lnTo>
                  <a:lnTo>
                    <a:pt x="6" y="274"/>
                  </a:lnTo>
                  <a:lnTo>
                    <a:pt x="7" y="274"/>
                  </a:lnTo>
                  <a:lnTo>
                    <a:pt x="7" y="274"/>
                  </a:lnTo>
                  <a:lnTo>
                    <a:pt x="8" y="273"/>
                  </a:lnTo>
                  <a:lnTo>
                    <a:pt x="9" y="273"/>
                  </a:lnTo>
                  <a:lnTo>
                    <a:pt x="10" y="273"/>
                  </a:lnTo>
                  <a:lnTo>
                    <a:pt x="10" y="273"/>
                  </a:lnTo>
                  <a:lnTo>
                    <a:pt x="11" y="273"/>
                  </a:lnTo>
                  <a:lnTo>
                    <a:pt x="12" y="272"/>
                  </a:lnTo>
                  <a:lnTo>
                    <a:pt x="12" y="272"/>
                  </a:lnTo>
                  <a:lnTo>
                    <a:pt x="13" y="272"/>
                  </a:lnTo>
                  <a:lnTo>
                    <a:pt x="14" y="272"/>
                  </a:lnTo>
                  <a:close/>
                  <a:moveTo>
                    <a:pt x="151" y="128"/>
                  </a:moveTo>
                  <a:lnTo>
                    <a:pt x="151" y="128"/>
                  </a:lnTo>
                  <a:lnTo>
                    <a:pt x="164" y="128"/>
                  </a:lnTo>
                  <a:lnTo>
                    <a:pt x="165" y="128"/>
                  </a:lnTo>
                  <a:lnTo>
                    <a:pt x="165" y="128"/>
                  </a:lnTo>
                  <a:lnTo>
                    <a:pt x="166" y="128"/>
                  </a:lnTo>
                  <a:lnTo>
                    <a:pt x="166" y="128"/>
                  </a:lnTo>
                  <a:lnTo>
                    <a:pt x="166" y="129"/>
                  </a:lnTo>
                  <a:lnTo>
                    <a:pt x="167" y="129"/>
                  </a:lnTo>
                  <a:lnTo>
                    <a:pt x="167" y="129"/>
                  </a:lnTo>
                  <a:lnTo>
                    <a:pt x="168" y="129"/>
                  </a:lnTo>
                  <a:lnTo>
                    <a:pt x="168" y="129"/>
                  </a:lnTo>
                  <a:lnTo>
                    <a:pt x="168" y="130"/>
                  </a:lnTo>
                  <a:lnTo>
                    <a:pt x="168" y="130"/>
                  </a:lnTo>
                  <a:lnTo>
                    <a:pt x="169" y="131"/>
                  </a:lnTo>
                  <a:lnTo>
                    <a:pt x="169" y="131"/>
                  </a:lnTo>
                  <a:lnTo>
                    <a:pt x="169" y="131"/>
                  </a:lnTo>
                  <a:lnTo>
                    <a:pt x="169" y="132"/>
                  </a:lnTo>
                  <a:lnTo>
                    <a:pt x="169" y="132"/>
                  </a:lnTo>
                  <a:lnTo>
                    <a:pt x="169" y="199"/>
                  </a:lnTo>
                  <a:lnTo>
                    <a:pt x="169" y="199"/>
                  </a:lnTo>
                  <a:lnTo>
                    <a:pt x="169" y="200"/>
                  </a:lnTo>
                  <a:lnTo>
                    <a:pt x="169" y="200"/>
                  </a:lnTo>
                  <a:lnTo>
                    <a:pt x="169" y="200"/>
                  </a:lnTo>
                  <a:lnTo>
                    <a:pt x="168" y="201"/>
                  </a:lnTo>
                  <a:lnTo>
                    <a:pt x="168" y="201"/>
                  </a:lnTo>
                  <a:lnTo>
                    <a:pt x="168" y="201"/>
                  </a:lnTo>
                  <a:lnTo>
                    <a:pt x="168" y="202"/>
                  </a:lnTo>
                  <a:lnTo>
                    <a:pt x="167" y="202"/>
                  </a:lnTo>
                  <a:lnTo>
                    <a:pt x="167" y="202"/>
                  </a:lnTo>
                  <a:lnTo>
                    <a:pt x="166" y="203"/>
                  </a:lnTo>
                  <a:lnTo>
                    <a:pt x="166" y="203"/>
                  </a:lnTo>
                  <a:lnTo>
                    <a:pt x="166" y="203"/>
                  </a:lnTo>
                  <a:lnTo>
                    <a:pt x="165" y="203"/>
                  </a:lnTo>
                  <a:lnTo>
                    <a:pt x="165" y="203"/>
                  </a:lnTo>
                  <a:lnTo>
                    <a:pt x="164" y="203"/>
                  </a:lnTo>
                  <a:lnTo>
                    <a:pt x="151" y="203"/>
                  </a:lnTo>
                  <a:lnTo>
                    <a:pt x="151" y="203"/>
                  </a:lnTo>
                  <a:lnTo>
                    <a:pt x="150" y="203"/>
                  </a:lnTo>
                  <a:lnTo>
                    <a:pt x="150" y="203"/>
                  </a:lnTo>
                  <a:lnTo>
                    <a:pt x="149" y="203"/>
                  </a:lnTo>
                  <a:lnTo>
                    <a:pt x="149" y="203"/>
                  </a:lnTo>
                  <a:lnTo>
                    <a:pt x="149" y="202"/>
                  </a:lnTo>
                  <a:lnTo>
                    <a:pt x="148" y="202"/>
                  </a:lnTo>
                  <a:lnTo>
                    <a:pt x="148" y="202"/>
                  </a:lnTo>
                  <a:lnTo>
                    <a:pt x="148" y="201"/>
                  </a:lnTo>
                  <a:lnTo>
                    <a:pt x="147" y="201"/>
                  </a:lnTo>
                  <a:lnTo>
                    <a:pt x="147" y="201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200"/>
                  </a:lnTo>
                  <a:lnTo>
                    <a:pt x="147" y="199"/>
                  </a:lnTo>
                  <a:lnTo>
                    <a:pt x="147" y="199"/>
                  </a:lnTo>
                  <a:lnTo>
                    <a:pt x="147" y="132"/>
                  </a:lnTo>
                  <a:lnTo>
                    <a:pt x="147" y="132"/>
                  </a:lnTo>
                  <a:lnTo>
                    <a:pt x="147" y="131"/>
                  </a:lnTo>
                  <a:lnTo>
                    <a:pt x="147" y="131"/>
                  </a:lnTo>
                  <a:lnTo>
                    <a:pt x="147" y="131"/>
                  </a:lnTo>
                  <a:lnTo>
                    <a:pt x="147" y="130"/>
                  </a:lnTo>
                  <a:lnTo>
                    <a:pt x="147" y="130"/>
                  </a:lnTo>
                  <a:lnTo>
                    <a:pt x="148" y="129"/>
                  </a:lnTo>
                  <a:lnTo>
                    <a:pt x="148" y="129"/>
                  </a:lnTo>
                  <a:lnTo>
                    <a:pt x="148" y="129"/>
                  </a:lnTo>
                  <a:lnTo>
                    <a:pt x="149" y="129"/>
                  </a:lnTo>
                  <a:lnTo>
                    <a:pt x="149" y="129"/>
                  </a:lnTo>
                  <a:lnTo>
                    <a:pt x="149" y="128"/>
                  </a:lnTo>
                  <a:lnTo>
                    <a:pt x="150" y="128"/>
                  </a:lnTo>
                  <a:lnTo>
                    <a:pt x="150" y="128"/>
                  </a:lnTo>
                  <a:lnTo>
                    <a:pt x="151" y="128"/>
                  </a:lnTo>
                  <a:close/>
                  <a:moveTo>
                    <a:pt x="238" y="116"/>
                  </a:moveTo>
                  <a:lnTo>
                    <a:pt x="238" y="116"/>
                  </a:lnTo>
                  <a:lnTo>
                    <a:pt x="251" y="116"/>
                  </a:lnTo>
                  <a:lnTo>
                    <a:pt x="252" y="116"/>
                  </a:lnTo>
                  <a:lnTo>
                    <a:pt x="252" y="116"/>
                  </a:lnTo>
                  <a:lnTo>
                    <a:pt x="253" y="117"/>
                  </a:lnTo>
                  <a:lnTo>
                    <a:pt x="253" y="117"/>
                  </a:lnTo>
                  <a:lnTo>
                    <a:pt x="253" y="117"/>
                  </a:lnTo>
                  <a:lnTo>
                    <a:pt x="254" y="117"/>
                  </a:lnTo>
                  <a:lnTo>
                    <a:pt x="254" y="117"/>
                  </a:lnTo>
                  <a:lnTo>
                    <a:pt x="254" y="118"/>
                  </a:lnTo>
                  <a:lnTo>
                    <a:pt x="255" y="118"/>
                  </a:lnTo>
                  <a:lnTo>
                    <a:pt x="255" y="119"/>
                  </a:lnTo>
                  <a:lnTo>
                    <a:pt x="255" y="119"/>
                  </a:lnTo>
                  <a:lnTo>
                    <a:pt x="255" y="119"/>
                  </a:lnTo>
                  <a:lnTo>
                    <a:pt x="256" y="120"/>
                  </a:lnTo>
                  <a:lnTo>
                    <a:pt x="256" y="120"/>
                  </a:lnTo>
                  <a:lnTo>
                    <a:pt x="256" y="121"/>
                  </a:lnTo>
                  <a:lnTo>
                    <a:pt x="256" y="121"/>
                  </a:lnTo>
                  <a:lnTo>
                    <a:pt x="256" y="198"/>
                  </a:lnTo>
                  <a:lnTo>
                    <a:pt x="256" y="199"/>
                  </a:lnTo>
                  <a:lnTo>
                    <a:pt x="256" y="199"/>
                  </a:lnTo>
                  <a:lnTo>
                    <a:pt x="256" y="200"/>
                  </a:lnTo>
                  <a:lnTo>
                    <a:pt x="255" y="200"/>
                  </a:lnTo>
                  <a:lnTo>
                    <a:pt x="255" y="200"/>
                  </a:lnTo>
                  <a:lnTo>
                    <a:pt x="255" y="201"/>
                  </a:lnTo>
                  <a:lnTo>
                    <a:pt x="255" y="201"/>
                  </a:lnTo>
                  <a:lnTo>
                    <a:pt x="254" y="202"/>
                  </a:lnTo>
                  <a:lnTo>
                    <a:pt x="254" y="202"/>
                  </a:lnTo>
                  <a:lnTo>
                    <a:pt x="254" y="202"/>
                  </a:lnTo>
                  <a:lnTo>
                    <a:pt x="253" y="202"/>
                  </a:lnTo>
                  <a:lnTo>
                    <a:pt x="253" y="203"/>
                  </a:lnTo>
                  <a:lnTo>
                    <a:pt x="253" y="203"/>
                  </a:lnTo>
                  <a:lnTo>
                    <a:pt x="252" y="203"/>
                  </a:lnTo>
                  <a:lnTo>
                    <a:pt x="252" y="203"/>
                  </a:lnTo>
                  <a:lnTo>
                    <a:pt x="251" y="203"/>
                  </a:lnTo>
                  <a:lnTo>
                    <a:pt x="238" y="203"/>
                  </a:lnTo>
                  <a:lnTo>
                    <a:pt x="238" y="203"/>
                  </a:lnTo>
                  <a:lnTo>
                    <a:pt x="237" y="203"/>
                  </a:lnTo>
                  <a:lnTo>
                    <a:pt x="237" y="203"/>
                  </a:lnTo>
                  <a:lnTo>
                    <a:pt x="236" y="203"/>
                  </a:lnTo>
                  <a:lnTo>
                    <a:pt x="236" y="202"/>
                  </a:lnTo>
                  <a:lnTo>
                    <a:pt x="235" y="202"/>
                  </a:lnTo>
                  <a:lnTo>
                    <a:pt x="235" y="202"/>
                  </a:lnTo>
                  <a:lnTo>
                    <a:pt x="235" y="202"/>
                  </a:lnTo>
                  <a:lnTo>
                    <a:pt x="234" y="201"/>
                  </a:lnTo>
                  <a:lnTo>
                    <a:pt x="234" y="201"/>
                  </a:lnTo>
                  <a:lnTo>
                    <a:pt x="234" y="200"/>
                  </a:lnTo>
                  <a:lnTo>
                    <a:pt x="234" y="200"/>
                  </a:lnTo>
                  <a:lnTo>
                    <a:pt x="234" y="200"/>
                  </a:lnTo>
                  <a:lnTo>
                    <a:pt x="234" y="199"/>
                  </a:lnTo>
                  <a:lnTo>
                    <a:pt x="233" y="199"/>
                  </a:lnTo>
                  <a:lnTo>
                    <a:pt x="233" y="198"/>
                  </a:lnTo>
                  <a:lnTo>
                    <a:pt x="233" y="121"/>
                  </a:lnTo>
                  <a:lnTo>
                    <a:pt x="233" y="121"/>
                  </a:lnTo>
                  <a:lnTo>
                    <a:pt x="234" y="120"/>
                  </a:lnTo>
                  <a:lnTo>
                    <a:pt x="234" y="120"/>
                  </a:lnTo>
                  <a:lnTo>
                    <a:pt x="234" y="119"/>
                  </a:lnTo>
                  <a:lnTo>
                    <a:pt x="234" y="119"/>
                  </a:lnTo>
                  <a:lnTo>
                    <a:pt x="234" y="119"/>
                  </a:lnTo>
                  <a:lnTo>
                    <a:pt x="234" y="118"/>
                  </a:lnTo>
                  <a:lnTo>
                    <a:pt x="235" y="118"/>
                  </a:lnTo>
                  <a:lnTo>
                    <a:pt x="235" y="117"/>
                  </a:lnTo>
                  <a:lnTo>
                    <a:pt x="235" y="117"/>
                  </a:lnTo>
                  <a:lnTo>
                    <a:pt x="236" y="117"/>
                  </a:lnTo>
                  <a:lnTo>
                    <a:pt x="236" y="117"/>
                  </a:lnTo>
                  <a:lnTo>
                    <a:pt x="237" y="117"/>
                  </a:lnTo>
                  <a:lnTo>
                    <a:pt x="237" y="116"/>
                  </a:lnTo>
                  <a:lnTo>
                    <a:pt x="238" y="116"/>
                  </a:lnTo>
                  <a:close/>
                  <a:moveTo>
                    <a:pt x="178" y="116"/>
                  </a:moveTo>
                  <a:lnTo>
                    <a:pt x="178" y="116"/>
                  </a:lnTo>
                  <a:lnTo>
                    <a:pt x="192" y="116"/>
                  </a:lnTo>
                  <a:lnTo>
                    <a:pt x="192" y="116"/>
                  </a:lnTo>
                  <a:lnTo>
                    <a:pt x="193" y="116"/>
                  </a:lnTo>
                  <a:lnTo>
                    <a:pt x="193" y="117"/>
                  </a:lnTo>
                  <a:lnTo>
                    <a:pt x="194" y="117"/>
                  </a:lnTo>
                  <a:lnTo>
                    <a:pt x="194" y="117"/>
                  </a:lnTo>
                  <a:lnTo>
                    <a:pt x="194" y="117"/>
                  </a:lnTo>
                  <a:lnTo>
                    <a:pt x="195" y="117"/>
                  </a:lnTo>
                  <a:lnTo>
                    <a:pt x="195" y="118"/>
                  </a:lnTo>
                  <a:lnTo>
                    <a:pt x="195" y="118"/>
                  </a:lnTo>
                  <a:lnTo>
                    <a:pt x="196" y="119"/>
                  </a:lnTo>
                  <a:lnTo>
                    <a:pt x="196" y="119"/>
                  </a:lnTo>
                  <a:lnTo>
                    <a:pt x="196" y="119"/>
                  </a:lnTo>
                  <a:lnTo>
                    <a:pt x="196" y="120"/>
                  </a:lnTo>
                  <a:lnTo>
                    <a:pt x="196" y="120"/>
                  </a:lnTo>
                  <a:lnTo>
                    <a:pt x="196" y="121"/>
                  </a:lnTo>
                  <a:lnTo>
                    <a:pt x="196" y="121"/>
                  </a:lnTo>
                  <a:lnTo>
                    <a:pt x="196" y="198"/>
                  </a:lnTo>
                  <a:lnTo>
                    <a:pt x="196" y="199"/>
                  </a:lnTo>
                  <a:lnTo>
                    <a:pt x="196" y="199"/>
                  </a:lnTo>
                  <a:lnTo>
                    <a:pt x="196" y="200"/>
                  </a:lnTo>
                  <a:lnTo>
                    <a:pt x="196" y="200"/>
                  </a:lnTo>
                  <a:lnTo>
                    <a:pt x="196" y="200"/>
                  </a:lnTo>
                  <a:lnTo>
                    <a:pt x="196" y="201"/>
                  </a:lnTo>
                  <a:lnTo>
                    <a:pt x="195" y="201"/>
                  </a:lnTo>
                  <a:lnTo>
                    <a:pt x="195" y="202"/>
                  </a:lnTo>
                  <a:lnTo>
                    <a:pt x="195" y="202"/>
                  </a:lnTo>
                  <a:lnTo>
                    <a:pt x="194" y="202"/>
                  </a:lnTo>
                  <a:lnTo>
                    <a:pt x="194" y="202"/>
                  </a:lnTo>
                  <a:lnTo>
                    <a:pt x="194" y="203"/>
                  </a:lnTo>
                  <a:lnTo>
                    <a:pt x="193" y="203"/>
                  </a:lnTo>
                  <a:lnTo>
                    <a:pt x="193" y="203"/>
                  </a:lnTo>
                  <a:lnTo>
                    <a:pt x="192" y="203"/>
                  </a:lnTo>
                  <a:lnTo>
                    <a:pt x="192" y="203"/>
                  </a:lnTo>
                  <a:lnTo>
                    <a:pt x="178" y="203"/>
                  </a:lnTo>
                  <a:lnTo>
                    <a:pt x="178" y="203"/>
                  </a:lnTo>
                  <a:lnTo>
                    <a:pt x="177" y="203"/>
                  </a:lnTo>
                  <a:lnTo>
                    <a:pt x="177" y="203"/>
                  </a:lnTo>
                  <a:lnTo>
                    <a:pt x="177" y="203"/>
                  </a:lnTo>
                  <a:lnTo>
                    <a:pt x="176" y="202"/>
                  </a:lnTo>
                  <a:lnTo>
                    <a:pt x="176" y="202"/>
                  </a:lnTo>
                  <a:lnTo>
                    <a:pt x="175" y="202"/>
                  </a:lnTo>
                  <a:lnTo>
                    <a:pt x="175" y="202"/>
                  </a:lnTo>
                  <a:lnTo>
                    <a:pt x="175" y="201"/>
                  </a:lnTo>
                  <a:lnTo>
                    <a:pt x="175" y="201"/>
                  </a:lnTo>
                  <a:lnTo>
                    <a:pt x="174" y="200"/>
                  </a:lnTo>
                  <a:lnTo>
                    <a:pt x="174" y="200"/>
                  </a:lnTo>
                  <a:lnTo>
                    <a:pt x="174" y="200"/>
                  </a:lnTo>
                  <a:lnTo>
                    <a:pt x="174" y="199"/>
                  </a:lnTo>
                  <a:lnTo>
                    <a:pt x="174" y="199"/>
                  </a:lnTo>
                  <a:lnTo>
                    <a:pt x="174" y="198"/>
                  </a:lnTo>
                  <a:lnTo>
                    <a:pt x="174" y="121"/>
                  </a:lnTo>
                  <a:lnTo>
                    <a:pt x="174" y="121"/>
                  </a:lnTo>
                  <a:lnTo>
                    <a:pt x="174" y="120"/>
                  </a:lnTo>
                  <a:lnTo>
                    <a:pt x="174" y="120"/>
                  </a:lnTo>
                  <a:lnTo>
                    <a:pt x="174" y="119"/>
                  </a:lnTo>
                  <a:lnTo>
                    <a:pt x="174" y="119"/>
                  </a:lnTo>
                  <a:lnTo>
                    <a:pt x="175" y="119"/>
                  </a:lnTo>
                  <a:lnTo>
                    <a:pt x="175" y="118"/>
                  </a:lnTo>
                  <a:lnTo>
                    <a:pt x="175" y="118"/>
                  </a:lnTo>
                  <a:lnTo>
                    <a:pt x="175" y="117"/>
                  </a:lnTo>
                  <a:lnTo>
                    <a:pt x="176" y="117"/>
                  </a:lnTo>
                  <a:lnTo>
                    <a:pt x="176" y="117"/>
                  </a:lnTo>
                  <a:lnTo>
                    <a:pt x="177" y="117"/>
                  </a:lnTo>
                  <a:lnTo>
                    <a:pt x="177" y="117"/>
                  </a:lnTo>
                  <a:lnTo>
                    <a:pt x="177" y="116"/>
                  </a:lnTo>
                  <a:lnTo>
                    <a:pt x="178" y="116"/>
                  </a:lnTo>
                  <a:close/>
                  <a:moveTo>
                    <a:pt x="265" y="102"/>
                  </a:moveTo>
                  <a:lnTo>
                    <a:pt x="279" y="102"/>
                  </a:lnTo>
                  <a:lnTo>
                    <a:pt x="279" y="102"/>
                  </a:lnTo>
                  <a:lnTo>
                    <a:pt x="280" y="102"/>
                  </a:lnTo>
                  <a:lnTo>
                    <a:pt x="280" y="103"/>
                  </a:lnTo>
                  <a:lnTo>
                    <a:pt x="280" y="103"/>
                  </a:lnTo>
                  <a:lnTo>
                    <a:pt x="281" y="103"/>
                  </a:lnTo>
                  <a:lnTo>
                    <a:pt x="281" y="103"/>
                  </a:lnTo>
                  <a:lnTo>
                    <a:pt x="282" y="104"/>
                  </a:lnTo>
                  <a:lnTo>
                    <a:pt x="282" y="104"/>
                  </a:lnTo>
                  <a:lnTo>
                    <a:pt x="282" y="104"/>
                  </a:lnTo>
                  <a:lnTo>
                    <a:pt x="283" y="105"/>
                  </a:lnTo>
                  <a:lnTo>
                    <a:pt x="283" y="105"/>
                  </a:lnTo>
                  <a:lnTo>
                    <a:pt x="283" y="106"/>
                  </a:lnTo>
                  <a:lnTo>
                    <a:pt x="283" y="106"/>
                  </a:lnTo>
                  <a:lnTo>
                    <a:pt x="283" y="107"/>
                  </a:lnTo>
                  <a:lnTo>
                    <a:pt x="283" y="107"/>
                  </a:lnTo>
                  <a:lnTo>
                    <a:pt x="283" y="108"/>
                  </a:lnTo>
                  <a:lnTo>
                    <a:pt x="283" y="197"/>
                  </a:lnTo>
                  <a:lnTo>
                    <a:pt x="283" y="198"/>
                  </a:lnTo>
                  <a:lnTo>
                    <a:pt x="283" y="198"/>
                  </a:lnTo>
                  <a:lnTo>
                    <a:pt x="283" y="199"/>
                  </a:lnTo>
                  <a:lnTo>
                    <a:pt x="283" y="200"/>
                  </a:lnTo>
                  <a:lnTo>
                    <a:pt x="283" y="200"/>
                  </a:lnTo>
                  <a:lnTo>
                    <a:pt x="283" y="201"/>
                  </a:lnTo>
                  <a:lnTo>
                    <a:pt x="282" y="201"/>
                  </a:lnTo>
                  <a:lnTo>
                    <a:pt x="282" y="201"/>
                  </a:lnTo>
                  <a:lnTo>
                    <a:pt x="282" y="202"/>
                  </a:lnTo>
                  <a:lnTo>
                    <a:pt x="281" y="202"/>
                  </a:lnTo>
                  <a:lnTo>
                    <a:pt x="281" y="202"/>
                  </a:lnTo>
                  <a:lnTo>
                    <a:pt x="280" y="203"/>
                  </a:lnTo>
                  <a:lnTo>
                    <a:pt x="280" y="203"/>
                  </a:lnTo>
                  <a:lnTo>
                    <a:pt x="280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65" y="203"/>
                  </a:lnTo>
                  <a:lnTo>
                    <a:pt x="265" y="203"/>
                  </a:lnTo>
                  <a:lnTo>
                    <a:pt x="264" y="203"/>
                  </a:lnTo>
                  <a:lnTo>
                    <a:pt x="264" y="203"/>
                  </a:lnTo>
                  <a:lnTo>
                    <a:pt x="263" y="203"/>
                  </a:lnTo>
                  <a:lnTo>
                    <a:pt x="263" y="202"/>
                  </a:lnTo>
                  <a:lnTo>
                    <a:pt x="263" y="202"/>
                  </a:lnTo>
                  <a:lnTo>
                    <a:pt x="262" y="202"/>
                  </a:lnTo>
                  <a:lnTo>
                    <a:pt x="262" y="201"/>
                  </a:lnTo>
                  <a:lnTo>
                    <a:pt x="262" y="201"/>
                  </a:lnTo>
                  <a:lnTo>
                    <a:pt x="261" y="201"/>
                  </a:lnTo>
                  <a:lnTo>
                    <a:pt x="261" y="200"/>
                  </a:lnTo>
                  <a:lnTo>
                    <a:pt x="261" y="200"/>
                  </a:lnTo>
                  <a:lnTo>
                    <a:pt x="261" y="199"/>
                  </a:lnTo>
                  <a:lnTo>
                    <a:pt x="261" y="198"/>
                  </a:lnTo>
                  <a:lnTo>
                    <a:pt x="261" y="198"/>
                  </a:lnTo>
                  <a:lnTo>
                    <a:pt x="261" y="197"/>
                  </a:lnTo>
                  <a:lnTo>
                    <a:pt x="261" y="108"/>
                  </a:lnTo>
                  <a:lnTo>
                    <a:pt x="261" y="107"/>
                  </a:lnTo>
                  <a:lnTo>
                    <a:pt x="261" y="107"/>
                  </a:lnTo>
                  <a:lnTo>
                    <a:pt x="261" y="106"/>
                  </a:lnTo>
                  <a:lnTo>
                    <a:pt x="261" y="106"/>
                  </a:lnTo>
                  <a:lnTo>
                    <a:pt x="261" y="105"/>
                  </a:lnTo>
                  <a:lnTo>
                    <a:pt x="261" y="105"/>
                  </a:lnTo>
                  <a:lnTo>
                    <a:pt x="262" y="104"/>
                  </a:lnTo>
                  <a:lnTo>
                    <a:pt x="262" y="104"/>
                  </a:lnTo>
                  <a:lnTo>
                    <a:pt x="262" y="104"/>
                  </a:lnTo>
                  <a:lnTo>
                    <a:pt x="263" y="103"/>
                  </a:lnTo>
                  <a:lnTo>
                    <a:pt x="263" y="103"/>
                  </a:lnTo>
                  <a:lnTo>
                    <a:pt x="263" y="103"/>
                  </a:lnTo>
                  <a:lnTo>
                    <a:pt x="264" y="103"/>
                  </a:lnTo>
                  <a:lnTo>
                    <a:pt x="264" y="102"/>
                  </a:lnTo>
                  <a:lnTo>
                    <a:pt x="265" y="102"/>
                  </a:lnTo>
                  <a:lnTo>
                    <a:pt x="265" y="102"/>
                  </a:lnTo>
                  <a:close/>
                  <a:moveTo>
                    <a:pt x="208" y="102"/>
                  </a:moveTo>
                  <a:lnTo>
                    <a:pt x="221" y="102"/>
                  </a:lnTo>
                  <a:lnTo>
                    <a:pt x="221" y="102"/>
                  </a:lnTo>
                  <a:lnTo>
                    <a:pt x="222" y="102"/>
                  </a:lnTo>
                  <a:lnTo>
                    <a:pt x="222" y="103"/>
                  </a:lnTo>
                  <a:lnTo>
                    <a:pt x="223" y="103"/>
                  </a:lnTo>
                  <a:lnTo>
                    <a:pt x="223" y="103"/>
                  </a:lnTo>
                  <a:lnTo>
                    <a:pt x="224" y="103"/>
                  </a:lnTo>
                  <a:lnTo>
                    <a:pt x="224" y="104"/>
                  </a:lnTo>
                  <a:lnTo>
                    <a:pt x="224" y="104"/>
                  </a:lnTo>
                  <a:lnTo>
                    <a:pt x="225" y="104"/>
                  </a:lnTo>
                  <a:lnTo>
                    <a:pt x="225" y="105"/>
                  </a:lnTo>
                  <a:lnTo>
                    <a:pt x="225" y="105"/>
                  </a:lnTo>
                  <a:lnTo>
                    <a:pt x="225" y="106"/>
                  </a:lnTo>
                  <a:lnTo>
                    <a:pt x="225" y="106"/>
                  </a:lnTo>
                  <a:lnTo>
                    <a:pt x="226" y="107"/>
                  </a:lnTo>
                  <a:lnTo>
                    <a:pt x="226" y="107"/>
                  </a:lnTo>
                  <a:lnTo>
                    <a:pt x="226" y="108"/>
                  </a:lnTo>
                  <a:lnTo>
                    <a:pt x="226" y="197"/>
                  </a:lnTo>
                  <a:lnTo>
                    <a:pt x="226" y="198"/>
                  </a:lnTo>
                  <a:lnTo>
                    <a:pt x="226" y="198"/>
                  </a:lnTo>
                  <a:lnTo>
                    <a:pt x="225" y="199"/>
                  </a:lnTo>
                  <a:lnTo>
                    <a:pt x="225" y="200"/>
                  </a:lnTo>
                  <a:lnTo>
                    <a:pt x="225" y="200"/>
                  </a:lnTo>
                  <a:lnTo>
                    <a:pt x="225" y="201"/>
                  </a:lnTo>
                  <a:lnTo>
                    <a:pt x="225" y="201"/>
                  </a:lnTo>
                  <a:lnTo>
                    <a:pt x="224" y="201"/>
                  </a:lnTo>
                  <a:lnTo>
                    <a:pt x="224" y="202"/>
                  </a:lnTo>
                  <a:lnTo>
                    <a:pt x="224" y="202"/>
                  </a:lnTo>
                  <a:lnTo>
                    <a:pt x="223" y="202"/>
                  </a:lnTo>
                  <a:lnTo>
                    <a:pt x="223" y="203"/>
                  </a:lnTo>
                  <a:lnTo>
                    <a:pt x="222" y="203"/>
                  </a:lnTo>
                  <a:lnTo>
                    <a:pt x="222" y="203"/>
                  </a:lnTo>
                  <a:lnTo>
                    <a:pt x="221" y="203"/>
                  </a:lnTo>
                  <a:lnTo>
                    <a:pt x="221" y="203"/>
                  </a:lnTo>
                  <a:lnTo>
                    <a:pt x="208" y="203"/>
                  </a:lnTo>
                  <a:lnTo>
                    <a:pt x="207" y="203"/>
                  </a:lnTo>
                  <a:lnTo>
                    <a:pt x="207" y="203"/>
                  </a:lnTo>
                  <a:lnTo>
                    <a:pt x="206" y="203"/>
                  </a:lnTo>
                  <a:lnTo>
                    <a:pt x="206" y="203"/>
                  </a:lnTo>
                  <a:lnTo>
                    <a:pt x="205" y="202"/>
                  </a:lnTo>
                  <a:lnTo>
                    <a:pt x="205" y="202"/>
                  </a:lnTo>
                  <a:lnTo>
                    <a:pt x="205" y="202"/>
                  </a:lnTo>
                  <a:lnTo>
                    <a:pt x="204" y="201"/>
                  </a:lnTo>
                  <a:lnTo>
                    <a:pt x="204" y="201"/>
                  </a:lnTo>
                  <a:lnTo>
                    <a:pt x="204" y="201"/>
                  </a:lnTo>
                  <a:lnTo>
                    <a:pt x="204" y="200"/>
                  </a:lnTo>
                  <a:lnTo>
                    <a:pt x="203" y="200"/>
                  </a:lnTo>
                  <a:lnTo>
                    <a:pt x="203" y="199"/>
                  </a:lnTo>
                  <a:lnTo>
                    <a:pt x="203" y="198"/>
                  </a:lnTo>
                  <a:lnTo>
                    <a:pt x="203" y="198"/>
                  </a:lnTo>
                  <a:lnTo>
                    <a:pt x="203" y="197"/>
                  </a:lnTo>
                  <a:lnTo>
                    <a:pt x="203" y="108"/>
                  </a:lnTo>
                  <a:lnTo>
                    <a:pt x="203" y="107"/>
                  </a:lnTo>
                  <a:lnTo>
                    <a:pt x="203" y="107"/>
                  </a:lnTo>
                  <a:lnTo>
                    <a:pt x="203" y="106"/>
                  </a:lnTo>
                  <a:lnTo>
                    <a:pt x="203" y="106"/>
                  </a:lnTo>
                  <a:lnTo>
                    <a:pt x="204" y="105"/>
                  </a:lnTo>
                  <a:lnTo>
                    <a:pt x="204" y="105"/>
                  </a:lnTo>
                  <a:lnTo>
                    <a:pt x="204" y="104"/>
                  </a:lnTo>
                  <a:lnTo>
                    <a:pt x="204" y="104"/>
                  </a:lnTo>
                  <a:lnTo>
                    <a:pt x="205" y="104"/>
                  </a:lnTo>
                  <a:lnTo>
                    <a:pt x="205" y="103"/>
                  </a:lnTo>
                  <a:lnTo>
                    <a:pt x="205" y="103"/>
                  </a:lnTo>
                  <a:lnTo>
                    <a:pt x="206" y="103"/>
                  </a:lnTo>
                  <a:lnTo>
                    <a:pt x="206" y="103"/>
                  </a:lnTo>
                  <a:lnTo>
                    <a:pt x="207" y="102"/>
                  </a:lnTo>
                  <a:lnTo>
                    <a:pt x="207" y="102"/>
                  </a:lnTo>
                  <a:lnTo>
                    <a:pt x="208" y="102"/>
                  </a:lnTo>
                  <a:close/>
                  <a:moveTo>
                    <a:pt x="295" y="88"/>
                  </a:moveTo>
                  <a:lnTo>
                    <a:pt x="308" y="88"/>
                  </a:lnTo>
                  <a:lnTo>
                    <a:pt x="308" y="88"/>
                  </a:lnTo>
                  <a:lnTo>
                    <a:pt x="309" y="88"/>
                  </a:lnTo>
                  <a:lnTo>
                    <a:pt x="309" y="88"/>
                  </a:lnTo>
                  <a:lnTo>
                    <a:pt x="310" y="88"/>
                  </a:lnTo>
                  <a:lnTo>
                    <a:pt x="310" y="89"/>
                  </a:lnTo>
                  <a:lnTo>
                    <a:pt x="310" y="89"/>
                  </a:lnTo>
                  <a:lnTo>
                    <a:pt x="311" y="89"/>
                  </a:lnTo>
                  <a:lnTo>
                    <a:pt x="311" y="90"/>
                  </a:lnTo>
                  <a:lnTo>
                    <a:pt x="312" y="90"/>
                  </a:lnTo>
                  <a:lnTo>
                    <a:pt x="312" y="91"/>
                  </a:lnTo>
                  <a:lnTo>
                    <a:pt x="312" y="91"/>
                  </a:lnTo>
                  <a:lnTo>
                    <a:pt x="312" y="92"/>
                  </a:lnTo>
                  <a:lnTo>
                    <a:pt x="312" y="93"/>
                  </a:lnTo>
                  <a:lnTo>
                    <a:pt x="312" y="93"/>
                  </a:lnTo>
                  <a:lnTo>
                    <a:pt x="313" y="94"/>
                  </a:lnTo>
                  <a:lnTo>
                    <a:pt x="313" y="94"/>
                  </a:lnTo>
                  <a:lnTo>
                    <a:pt x="313" y="196"/>
                  </a:lnTo>
                  <a:lnTo>
                    <a:pt x="313" y="197"/>
                  </a:lnTo>
                  <a:lnTo>
                    <a:pt x="312" y="198"/>
                  </a:lnTo>
                  <a:lnTo>
                    <a:pt x="312" y="198"/>
                  </a:lnTo>
                  <a:lnTo>
                    <a:pt x="312" y="199"/>
                  </a:lnTo>
                  <a:lnTo>
                    <a:pt x="312" y="200"/>
                  </a:lnTo>
                  <a:lnTo>
                    <a:pt x="312" y="200"/>
                  </a:lnTo>
                  <a:lnTo>
                    <a:pt x="312" y="201"/>
                  </a:lnTo>
                  <a:lnTo>
                    <a:pt x="311" y="201"/>
                  </a:lnTo>
                  <a:lnTo>
                    <a:pt x="311" y="202"/>
                  </a:lnTo>
                  <a:lnTo>
                    <a:pt x="310" y="202"/>
                  </a:lnTo>
                  <a:lnTo>
                    <a:pt x="310" y="202"/>
                  </a:lnTo>
                  <a:lnTo>
                    <a:pt x="310" y="203"/>
                  </a:lnTo>
                  <a:lnTo>
                    <a:pt x="309" y="203"/>
                  </a:lnTo>
                  <a:lnTo>
                    <a:pt x="309" y="203"/>
                  </a:lnTo>
                  <a:lnTo>
                    <a:pt x="308" y="203"/>
                  </a:lnTo>
                  <a:lnTo>
                    <a:pt x="308" y="203"/>
                  </a:lnTo>
                  <a:lnTo>
                    <a:pt x="295" y="203"/>
                  </a:lnTo>
                  <a:lnTo>
                    <a:pt x="294" y="203"/>
                  </a:lnTo>
                  <a:lnTo>
                    <a:pt x="294" y="203"/>
                  </a:lnTo>
                  <a:lnTo>
                    <a:pt x="293" y="203"/>
                  </a:lnTo>
                  <a:lnTo>
                    <a:pt x="293" y="203"/>
                  </a:lnTo>
                  <a:lnTo>
                    <a:pt x="292" y="202"/>
                  </a:lnTo>
                  <a:lnTo>
                    <a:pt x="292" y="202"/>
                  </a:lnTo>
                  <a:lnTo>
                    <a:pt x="292" y="202"/>
                  </a:lnTo>
                  <a:lnTo>
                    <a:pt x="291" y="201"/>
                  </a:lnTo>
                  <a:lnTo>
                    <a:pt x="291" y="201"/>
                  </a:lnTo>
                  <a:lnTo>
                    <a:pt x="291" y="200"/>
                  </a:lnTo>
                  <a:lnTo>
                    <a:pt x="290" y="200"/>
                  </a:lnTo>
                  <a:lnTo>
                    <a:pt x="290" y="199"/>
                  </a:lnTo>
                  <a:lnTo>
                    <a:pt x="290" y="198"/>
                  </a:lnTo>
                  <a:lnTo>
                    <a:pt x="290" y="198"/>
                  </a:lnTo>
                  <a:lnTo>
                    <a:pt x="290" y="197"/>
                  </a:lnTo>
                  <a:lnTo>
                    <a:pt x="290" y="196"/>
                  </a:lnTo>
                  <a:lnTo>
                    <a:pt x="290" y="94"/>
                  </a:lnTo>
                  <a:lnTo>
                    <a:pt x="290" y="94"/>
                  </a:lnTo>
                  <a:lnTo>
                    <a:pt x="290" y="93"/>
                  </a:lnTo>
                  <a:lnTo>
                    <a:pt x="290" y="93"/>
                  </a:lnTo>
                  <a:lnTo>
                    <a:pt x="290" y="92"/>
                  </a:lnTo>
                  <a:lnTo>
                    <a:pt x="290" y="91"/>
                  </a:lnTo>
                  <a:lnTo>
                    <a:pt x="291" y="91"/>
                  </a:lnTo>
                  <a:lnTo>
                    <a:pt x="291" y="90"/>
                  </a:lnTo>
                  <a:lnTo>
                    <a:pt x="291" y="90"/>
                  </a:lnTo>
                  <a:lnTo>
                    <a:pt x="292" y="89"/>
                  </a:lnTo>
                  <a:lnTo>
                    <a:pt x="292" y="89"/>
                  </a:lnTo>
                  <a:lnTo>
                    <a:pt x="292" y="89"/>
                  </a:lnTo>
                  <a:lnTo>
                    <a:pt x="293" y="88"/>
                  </a:lnTo>
                  <a:lnTo>
                    <a:pt x="293" y="88"/>
                  </a:lnTo>
                  <a:lnTo>
                    <a:pt x="294" y="88"/>
                  </a:lnTo>
                  <a:lnTo>
                    <a:pt x="294" y="88"/>
                  </a:lnTo>
                  <a:lnTo>
                    <a:pt x="295" y="88"/>
                  </a:lnTo>
                  <a:close/>
                  <a:moveTo>
                    <a:pt x="271" y="55"/>
                  </a:moveTo>
                  <a:lnTo>
                    <a:pt x="313" y="55"/>
                  </a:lnTo>
                  <a:lnTo>
                    <a:pt x="313" y="55"/>
                  </a:lnTo>
                  <a:lnTo>
                    <a:pt x="313" y="55"/>
                  </a:lnTo>
                  <a:lnTo>
                    <a:pt x="313" y="80"/>
                  </a:lnTo>
                  <a:lnTo>
                    <a:pt x="295" y="80"/>
                  </a:lnTo>
                  <a:lnTo>
                    <a:pt x="295" y="72"/>
                  </a:lnTo>
                  <a:lnTo>
                    <a:pt x="238" y="107"/>
                  </a:lnTo>
                  <a:lnTo>
                    <a:pt x="225" y="100"/>
                  </a:lnTo>
                  <a:lnTo>
                    <a:pt x="226" y="99"/>
                  </a:lnTo>
                  <a:lnTo>
                    <a:pt x="207" y="88"/>
                  </a:lnTo>
                  <a:lnTo>
                    <a:pt x="152" y="120"/>
                  </a:lnTo>
                  <a:lnTo>
                    <a:pt x="140" y="113"/>
                  </a:lnTo>
                  <a:lnTo>
                    <a:pt x="207" y="73"/>
                  </a:lnTo>
                  <a:lnTo>
                    <a:pt x="219" y="80"/>
                  </a:lnTo>
                  <a:lnTo>
                    <a:pt x="219" y="80"/>
                  </a:lnTo>
                  <a:lnTo>
                    <a:pt x="238" y="92"/>
                  </a:lnTo>
                  <a:lnTo>
                    <a:pt x="282" y="65"/>
                  </a:lnTo>
                  <a:lnTo>
                    <a:pt x="271" y="65"/>
                  </a:lnTo>
                  <a:lnTo>
                    <a:pt x="271" y="55"/>
                  </a:lnTo>
                  <a:close/>
                  <a:moveTo>
                    <a:pt x="41" y="15"/>
                  </a:moveTo>
                  <a:lnTo>
                    <a:pt x="40" y="15"/>
                  </a:lnTo>
                  <a:lnTo>
                    <a:pt x="40" y="15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35" y="17"/>
                  </a:lnTo>
                  <a:lnTo>
                    <a:pt x="35" y="17"/>
                  </a:lnTo>
                  <a:lnTo>
                    <a:pt x="34" y="17"/>
                  </a:lnTo>
                  <a:lnTo>
                    <a:pt x="33" y="17"/>
                  </a:lnTo>
                  <a:lnTo>
                    <a:pt x="33" y="18"/>
                  </a:lnTo>
                  <a:lnTo>
                    <a:pt x="32" y="18"/>
                  </a:lnTo>
                  <a:lnTo>
                    <a:pt x="32" y="19"/>
                  </a:lnTo>
                  <a:lnTo>
                    <a:pt x="31" y="19"/>
                  </a:lnTo>
                  <a:lnTo>
                    <a:pt x="31" y="19"/>
                  </a:lnTo>
                  <a:lnTo>
                    <a:pt x="31" y="20"/>
                  </a:lnTo>
                  <a:lnTo>
                    <a:pt x="30" y="20"/>
                  </a:lnTo>
                  <a:lnTo>
                    <a:pt x="30" y="21"/>
                  </a:lnTo>
                  <a:lnTo>
                    <a:pt x="30" y="21"/>
                  </a:lnTo>
                  <a:lnTo>
                    <a:pt x="29" y="22"/>
                  </a:lnTo>
                  <a:lnTo>
                    <a:pt x="29" y="22"/>
                  </a:lnTo>
                  <a:lnTo>
                    <a:pt x="29" y="23"/>
                  </a:lnTo>
                  <a:lnTo>
                    <a:pt x="28" y="23"/>
                  </a:lnTo>
                  <a:lnTo>
                    <a:pt x="28" y="24"/>
                  </a:lnTo>
                  <a:lnTo>
                    <a:pt x="28" y="24"/>
                  </a:lnTo>
                  <a:lnTo>
                    <a:pt x="28" y="25"/>
                  </a:lnTo>
                  <a:lnTo>
                    <a:pt x="28" y="26"/>
                  </a:lnTo>
                  <a:lnTo>
                    <a:pt x="28" y="26"/>
                  </a:lnTo>
                  <a:lnTo>
                    <a:pt x="28" y="27"/>
                  </a:lnTo>
                  <a:lnTo>
                    <a:pt x="28" y="27"/>
                  </a:lnTo>
                  <a:lnTo>
                    <a:pt x="28" y="231"/>
                  </a:lnTo>
                  <a:lnTo>
                    <a:pt x="28" y="232"/>
                  </a:lnTo>
                  <a:lnTo>
                    <a:pt x="28" y="232"/>
                  </a:lnTo>
                  <a:lnTo>
                    <a:pt x="28" y="233"/>
                  </a:lnTo>
                  <a:lnTo>
                    <a:pt x="28" y="233"/>
                  </a:lnTo>
                  <a:lnTo>
                    <a:pt x="28" y="234"/>
                  </a:lnTo>
                  <a:lnTo>
                    <a:pt x="28" y="234"/>
                  </a:lnTo>
                  <a:lnTo>
                    <a:pt x="28" y="235"/>
                  </a:lnTo>
                  <a:lnTo>
                    <a:pt x="29" y="236"/>
                  </a:lnTo>
                  <a:lnTo>
                    <a:pt x="29" y="236"/>
                  </a:lnTo>
                  <a:lnTo>
                    <a:pt x="29" y="237"/>
                  </a:lnTo>
                  <a:lnTo>
                    <a:pt x="30" y="237"/>
                  </a:lnTo>
                  <a:lnTo>
                    <a:pt x="30" y="238"/>
                  </a:lnTo>
                  <a:lnTo>
                    <a:pt x="30" y="238"/>
                  </a:lnTo>
                  <a:lnTo>
                    <a:pt x="31" y="239"/>
                  </a:lnTo>
                  <a:lnTo>
                    <a:pt x="31" y="239"/>
                  </a:lnTo>
                  <a:lnTo>
                    <a:pt x="31" y="239"/>
                  </a:lnTo>
                  <a:lnTo>
                    <a:pt x="32" y="240"/>
                  </a:lnTo>
                  <a:lnTo>
                    <a:pt x="32" y="240"/>
                  </a:lnTo>
                  <a:lnTo>
                    <a:pt x="33" y="241"/>
                  </a:lnTo>
                  <a:lnTo>
                    <a:pt x="33" y="241"/>
                  </a:lnTo>
                  <a:lnTo>
                    <a:pt x="34" y="241"/>
                  </a:lnTo>
                  <a:lnTo>
                    <a:pt x="35" y="241"/>
                  </a:lnTo>
                  <a:lnTo>
                    <a:pt x="35" y="242"/>
                  </a:lnTo>
                  <a:lnTo>
                    <a:pt x="36" y="242"/>
                  </a:lnTo>
                  <a:lnTo>
                    <a:pt x="36" y="242"/>
                  </a:lnTo>
                  <a:lnTo>
                    <a:pt x="37" y="242"/>
                  </a:lnTo>
                  <a:lnTo>
                    <a:pt x="38" y="243"/>
                  </a:lnTo>
                  <a:lnTo>
                    <a:pt x="38" y="243"/>
                  </a:lnTo>
                  <a:lnTo>
                    <a:pt x="39" y="243"/>
                  </a:lnTo>
                  <a:lnTo>
                    <a:pt x="40" y="243"/>
                  </a:lnTo>
                  <a:lnTo>
                    <a:pt x="40" y="243"/>
                  </a:lnTo>
                  <a:lnTo>
                    <a:pt x="41" y="243"/>
                  </a:lnTo>
                  <a:lnTo>
                    <a:pt x="411" y="243"/>
                  </a:lnTo>
                  <a:lnTo>
                    <a:pt x="412" y="243"/>
                  </a:lnTo>
                  <a:lnTo>
                    <a:pt x="413" y="243"/>
                  </a:lnTo>
                  <a:lnTo>
                    <a:pt x="413" y="243"/>
                  </a:lnTo>
                  <a:lnTo>
                    <a:pt x="414" y="243"/>
                  </a:lnTo>
                  <a:lnTo>
                    <a:pt x="415" y="243"/>
                  </a:lnTo>
                  <a:lnTo>
                    <a:pt x="415" y="242"/>
                  </a:lnTo>
                  <a:lnTo>
                    <a:pt x="416" y="242"/>
                  </a:lnTo>
                  <a:lnTo>
                    <a:pt x="417" y="242"/>
                  </a:lnTo>
                  <a:lnTo>
                    <a:pt x="417" y="242"/>
                  </a:lnTo>
                  <a:lnTo>
                    <a:pt x="418" y="241"/>
                  </a:lnTo>
                  <a:lnTo>
                    <a:pt x="418" y="241"/>
                  </a:lnTo>
                  <a:lnTo>
                    <a:pt x="419" y="241"/>
                  </a:lnTo>
                  <a:lnTo>
                    <a:pt x="419" y="241"/>
                  </a:lnTo>
                  <a:lnTo>
                    <a:pt x="420" y="240"/>
                  </a:lnTo>
                  <a:lnTo>
                    <a:pt x="420" y="240"/>
                  </a:lnTo>
                  <a:lnTo>
                    <a:pt x="421" y="239"/>
                  </a:lnTo>
                  <a:lnTo>
                    <a:pt x="421" y="239"/>
                  </a:lnTo>
                  <a:lnTo>
                    <a:pt x="422" y="239"/>
                  </a:lnTo>
                  <a:lnTo>
                    <a:pt x="422" y="238"/>
                  </a:lnTo>
                  <a:lnTo>
                    <a:pt x="422" y="238"/>
                  </a:lnTo>
                  <a:lnTo>
                    <a:pt x="423" y="237"/>
                  </a:lnTo>
                  <a:lnTo>
                    <a:pt x="423" y="237"/>
                  </a:lnTo>
                  <a:lnTo>
                    <a:pt x="423" y="236"/>
                  </a:lnTo>
                  <a:lnTo>
                    <a:pt x="424" y="236"/>
                  </a:lnTo>
                  <a:lnTo>
                    <a:pt x="424" y="235"/>
                  </a:lnTo>
                  <a:lnTo>
                    <a:pt x="424" y="234"/>
                  </a:lnTo>
                  <a:lnTo>
                    <a:pt x="424" y="234"/>
                  </a:lnTo>
                  <a:lnTo>
                    <a:pt x="424" y="233"/>
                  </a:lnTo>
                  <a:lnTo>
                    <a:pt x="425" y="233"/>
                  </a:lnTo>
                  <a:lnTo>
                    <a:pt x="425" y="232"/>
                  </a:lnTo>
                  <a:lnTo>
                    <a:pt x="425" y="232"/>
                  </a:lnTo>
                  <a:lnTo>
                    <a:pt x="425" y="231"/>
                  </a:lnTo>
                  <a:lnTo>
                    <a:pt x="425" y="27"/>
                  </a:lnTo>
                  <a:lnTo>
                    <a:pt x="425" y="27"/>
                  </a:lnTo>
                  <a:lnTo>
                    <a:pt x="425" y="26"/>
                  </a:lnTo>
                  <a:lnTo>
                    <a:pt x="425" y="26"/>
                  </a:lnTo>
                  <a:lnTo>
                    <a:pt x="424" y="25"/>
                  </a:lnTo>
                  <a:lnTo>
                    <a:pt x="424" y="24"/>
                  </a:lnTo>
                  <a:lnTo>
                    <a:pt x="424" y="24"/>
                  </a:lnTo>
                  <a:lnTo>
                    <a:pt x="424" y="23"/>
                  </a:lnTo>
                  <a:lnTo>
                    <a:pt x="424" y="23"/>
                  </a:lnTo>
                  <a:lnTo>
                    <a:pt x="423" y="22"/>
                  </a:lnTo>
                  <a:lnTo>
                    <a:pt x="423" y="22"/>
                  </a:lnTo>
                  <a:lnTo>
                    <a:pt x="423" y="21"/>
                  </a:lnTo>
                  <a:lnTo>
                    <a:pt x="422" y="21"/>
                  </a:lnTo>
                  <a:lnTo>
                    <a:pt x="422" y="20"/>
                  </a:lnTo>
                  <a:lnTo>
                    <a:pt x="422" y="20"/>
                  </a:lnTo>
                  <a:lnTo>
                    <a:pt x="421" y="19"/>
                  </a:lnTo>
                  <a:lnTo>
                    <a:pt x="421" y="19"/>
                  </a:lnTo>
                  <a:lnTo>
                    <a:pt x="420" y="19"/>
                  </a:lnTo>
                  <a:lnTo>
                    <a:pt x="420" y="18"/>
                  </a:lnTo>
                  <a:lnTo>
                    <a:pt x="419" y="18"/>
                  </a:lnTo>
                  <a:lnTo>
                    <a:pt x="419" y="17"/>
                  </a:lnTo>
                  <a:lnTo>
                    <a:pt x="418" y="17"/>
                  </a:lnTo>
                  <a:lnTo>
                    <a:pt x="418" y="17"/>
                  </a:lnTo>
                  <a:lnTo>
                    <a:pt x="417" y="17"/>
                  </a:lnTo>
                  <a:lnTo>
                    <a:pt x="417" y="16"/>
                  </a:lnTo>
                  <a:lnTo>
                    <a:pt x="416" y="16"/>
                  </a:lnTo>
                  <a:lnTo>
                    <a:pt x="415" y="16"/>
                  </a:lnTo>
                  <a:lnTo>
                    <a:pt x="415" y="16"/>
                  </a:lnTo>
                  <a:lnTo>
                    <a:pt x="414" y="16"/>
                  </a:lnTo>
                  <a:lnTo>
                    <a:pt x="413" y="16"/>
                  </a:lnTo>
                  <a:lnTo>
                    <a:pt x="413" y="15"/>
                  </a:lnTo>
                  <a:lnTo>
                    <a:pt x="412" y="15"/>
                  </a:lnTo>
                  <a:lnTo>
                    <a:pt x="411" y="15"/>
                  </a:lnTo>
                  <a:lnTo>
                    <a:pt x="41" y="15"/>
                  </a:lnTo>
                  <a:close/>
                  <a:moveTo>
                    <a:pt x="14" y="0"/>
                  </a:moveTo>
                  <a:lnTo>
                    <a:pt x="15" y="0"/>
                  </a:lnTo>
                  <a:lnTo>
                    <a:pt x="437" y="0"/>
                  </a:lnTo>
                  <a:lnTo>
                    <a:pt x="438" y="0"/>
                  </a:lnTo>
                  <a:lnTo>
                    <a:pt x="439" y="0"/>
                  </a:lnTo>
                  <a:lnTo>
                    <a:pt x="440" y="0"/>
                  </a:lnTo>
                  <a:lnTo>
                    <a:pt x="440" y="0"/>
                  </a:lnTo>
                  <a:lnTo>
                    <a:pt x="441" y="0"/>
                  </a:lnTo>
                  <a:lnTo>
                    <a:pt x="442" y="0"/>
                  </a:lnTo>
                  <a:lnTo>
                    <a:pt x="442" y="0"/>
                  </a:lnTo>
                  <a:lnTo>
                    <a:pt x="443" y="1"/>
                  </a:lnTo>
                  <a:lnTo>
                    <a:pt x="444" y="1"/>
                  </a:lnTo>
                  <a:lnTo>
                    <a:pt x="445" y="1"/>
                  </a:lnTo>
                  <a:lnTo>
                    <a:pt x="445" y="1"/>
                  </a:lnTo>
                  <a:lnTo>
                    <a:pt x="446" y="2"/>
                  </a:lnTo>
                  <a:lnTo>
                    <a:pt x="446" y="2"/>
                  </a:lnTo>
                  <a:lnTo>
                    <a:pt x="447" y="3"/>
                  </a:lnTo>
                  <a:lnTo>
                    <a:pt x="447" y="3"/>
                  </a:lnTo>
                  <a:lnTo>
                    <a:pt x="448" y="3"/>
                  </a:lnTo>
                  <a:lnTo>
                    <a:pt x="449" y="4"/>
                  </a:lnTo>
                  <a:lnTo>
                    <a:pt x="449" y="4"/>
                  </a:lnTo>
                  <a:lnTo>
                    <a:pt x="449" y="5"/>
                  </a:lnTo>
                  <a:lnTo>
                    <a:pt x="450" y="5"/>
                  </a:lnTo>
                  <a:lnTo>
                    <a:pt x="450" y="6"/>
                  </a:lnTo>
                  <a:lnTo>
                    <a:pt x="451" y="7"/>
                  </a:lnTo>
                  <a:lnTo>
                    <a:pt x="451" y="7"/>
                  </a:lnTo>
                  <a:lnTo>
                    <a:pt x="451" y="8"/>
                  </a:lnTo>
                  <a:lnTo>
                    <a:pt x="452" y="8"/>
                  </a:lnTo>
                  <a:lnTo>
                    <a:pt x="452" y="9"/>
                  </a:lnTo>
                  <a:lnTo>
                    <a:pt x="452" y="10"/>
                  </a:lnTo>
                  <a:lnTo>
                    <a:pt x="452" y="10"/>
                  </a:lnTo>
                  <a:lnTo>
                    <a:pt x="452" y="11"/>
                  </a:lnTo>
                  <a:lnTo>
                    <a:pt x="452" y="12"/>
                  </a:lnTo>
                  <a:lnTo>
                    <a:pt x="452" y="12"/>
                  </a:lnTo>
                  <a:lnTo>
                    <a:pt x="452" y="13"/>
                  </a:lnTo>
                  <a:lnTo>
                    <a:pt x="452" y="245"/>
                  </a:lnTo>
                  <a:lnTo>
                    <a:pt x="452" y="246"/>
                  </a:lnTo>
                  <a:lnTo>
                    <a:pt x="452" y="247"/>
                  </a:lnTo>
                  <a:lnTo>
                    <a:pt x="452" y="247"/>
                  </a:lnTo>
                  <a:lnTo>
                    <a:pt x="452" y="248"/>
                  </a:lnTo>
                  <a:lnTo>
                    <a:pt x="452" y="249"/>
                  </a:lnTo>
                  <a:lnTo>
                    <a:pt x="452" y="249"/>
                  </a:lnTo>
                  <a:lnTo>
                    <a:pt x="452" y="250"/>
                  </a:lnTo>
                  <a:lnTo>
                    <a:pt x="451" y="250"/>
                  </a:lnTo>
                  <a:lnTo>
                    <a:pt x="451" y="251"/>
                  </a:lnTo>
                  <a:lnTo>
                    <a:pt x="451" y="252"/>
                  </a:lnTo>
                  <a:lnTo>
                    <a:pt x="450" y="252"/>
                  </a:lnTo>
                  <a:lnTo>
                    <a:pt x="450" y="253"/>
                  </a:lnTo>
                  <a:lnTo>
                    <a:pt x="449" y="253"/>
                  </a:lnTo>
                  <a:lnTo>
                    <a:pt x="449" y="254"/>
                  </a:lnTo>
                  <a:lnTo>
                    <a:pt x="449" y="254"/>
                  </a:lnTo>
                  <a:lnTo>
                    <a:pt x="448" y="255"/>
                  </a:lnTo>
                  <a:lnTo>
                    <a:pt x="447" y="255"/>
                  </a:lnTo>
                  <a:lnTo>
                    <a:pt x="447" y="256"/>
                  </a:lnTo>
                  <a:lnTo>
                    <a:pt x="446" y="256"/>
                  </a:lnTo>
                  <a:lnTo>
                    <a:pt x="446" y="257"/>
                  </a:lnTo>
                  <a:lnTo>
                    <a:pt x="445" y="257"/>
                  </a:lnTo>
                  <a:lnTo>
                    <a:pt x="445" y="257"/>
                  </a:lnTo>
                  <a:lnTo>
                    <a:pt x="444" y="257"/>
                  </a:lnTo>
                  <a:lnTo>
                    <a:pt x="443" y="258"/>
                  </a:lnTo>
                  <a:lnTo>
                    <a:pt x="442" y="258"/>
                  </a:lnTo>
                  <a:lnTo>
                    <a:pt x="442" y="258"/>
                  </a:lnTo>
                  <a:lnTo>
                    <a:pt x="441" y="258"/>
                  </a:lnTo>
                  <a:lnTo>
                    <a:pt x="440" y="259"/>
                  </a:lnTo>
                  <a:lnTo>
                    <a:pt x="440" y="259"/>
                  </a:lnTo>
                  <a:lnTo>
                    <a:pt x="439" y="259"/>
                  </a:lnTo>
                  <a:lnTo>
                    <a:pt x="438" y="259"/>
                  </a:lnTo>
                  <a:lnTo>
                    <a:pt x="437" y="259"/>
                  </a:lnTo>
                  <a:lnTo>
                    <a:pt x="15" y="259"/>
                  </a:lnTo>
                  <a:lnTo>
                    <a:pt x="14" y="259"/>
                  </a:lnTo>
                  <a:lnTo>
                    <a:pt x="13" y="259"/>
                  </a:lnTo>
                  <a:lnTo>
                    <a:pt x="13" y="259"/>
                  </a:lnTo>
                  <a:lnTo>
                    <a:pt x="12" y="259"/>
                  </a:lnTo>
                  <a:lnTo>
                    <a:pt x="11" y="258"/>
                  </a:lnTo>
                  <a:lnTo>
                    <a:pt x="10" y="258"/>
                  </a:lnTo>
                  <a:lnTo>
                    <a:pt x="10" y="258"/>
                  </a:lnTo>
                  <a:lnTo>
                    <a:pt x="9" y="258"/>
                  </a:lnTo>
                  <a:lnTo>
                    <a:pt x="8" y="257"/>
                  </a:lnTo>
                  <a:lnTo>
                    <a:pt x="8" y="257"/>
                  </a:lnTo>
                  <a:lnTo>
                    <a:pt x="7" y="257"/>
                  </a:lnTo>
                  <a:lnTo>
                    <a:pt x="7" y="257"/>
                  </a:lnTo>
                  <a:lnTo>
                    <a:pt x="6" y="256"/>
                  </a:lnTo>
                  <a:lnTo>
                    <a:pt x="5" y="256"/>
                  </a:lnTo>
                  <a:lnTo>
                    <a:pt x="5" y="255"/>
                  </a:lnTo>
                  <a:lnTo>
                    <a:pt x="4" y="255"/>
                  </a:lnTo>
                  <a:lnTo>
                    <a:pt x="4" y="254"/>
                  </a:lnTo>
                  <a:lnTo>
                    <a:pt x="3" y="254"/>
                  </a:lnTo>
                  <a:lnTo>
                    <a:pt x="3" y="253"/>
                  </a:lnTo>
                  <a:lnTo>
                    <a:pt x="2" y="253"/>
                  </a:lnTo>
                  <a:lnTo>
                    <a:pt x="2" y="252"/>
                  </a:lnTo>
                  <a:lnTo>
                    <a:pt x="2" y="252"/>
                  </a:lnTo>
                  <a:lnTo>
                    <a:pt x="1" y="251"/>
                  </a:lnTo>
                  <a:lnTo>
                    <a:pt x="1" y="250"/>
                  </a:lnTo>
                  <a:lnTo>
                    <a:pt x="1" y="250"/>
                  </a:lnTo>
                  <a:lnTo>
                    <a:pt x="0" y="249"/>
                  </a:lnTo>
                  <a:lnTo>
                    <a:pt x="0" y="249"/>
                  </a:lnTo>
                  <a:lnTo>
                    <a:pt x="0" y="248"/>
                  </a:lnTo>
                  <a:lnTo>
                    <a:pt x="0" y="247"/>
                  </a:lnTo>
                  <a:lnTo>
                    <a:pt x="0" y="247"/>
                  </a:lnTo>
                  <a:lnTo>
                    <a:pt x="0" y="246"/>
                  </a:lnTo>
                  <a:lnTo>
                    <a:pt x="0" y="245"/>
                  </a:lnTo>
                  <a:lnTo>
                    <a:pt x="0" y="13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9"/>
                  </a:lnTo>
                  <a:lnTo>
                    <a:pt x="1" y="8"/>
                  </a:lnTo>
                  <a:lnTo>
                    <a:pt x="1" y="8"/>
                  </a:lnTo>
                  <a:lnTo>
                    <a:pt x="1" y="7"/>
                  </a:lnTo>
                  <a:lnTo>
                    <a:pt x="2" y="7"/>
                  </a:lnTo>
                  <a:lnTo>
                    <a:pt x="2" y="6"/>
                  </a:lnTo>
                  <a:lnTo>
                    <a:pt x="2" y="5"/>
                  </a:lnTo>
                  <a:lnTo>
                    <a:pt x="3" y="5"/>
                  </a:lnTo>
                  <a:lnTo>
                    <a:pt x="3" y="4"/>
                  </a:lnTo>
                  <a:lnTo>
                    <a:pt x="4" y="4"/>
                  </a:lnTo>
                  <a:lnTo>
                    <a:pt x="4" y="3"/>
                  </a:lnTo>
                  <a:lnTo>
                    <a:pt x="5" y="3"/>
                  </a:lnTo>
                  <a:lnTo>
                    <a:pt x="5" y="3"/>
                  </a:lnTo>
                  <a:lnTo>
                    <a:pt x="6" y="2"/>
                  </a:lnTo>
                  <a:lnTo>
                    <a:pt x="7" y="2"/>
                  </a:lnTo>
                  <a:lnTo>
                    <a:pt x="7" y="1"/>
                  </a:lnTo>
                  <a:lnTo>
                    <a:pt x="8" y="1"/>
                  </a:lnTo>
                  <a:lnTo>
                    <a:pt x="8" y="1"/>
                  </a:lnTo>
                  <a:lnTo>
                    <a:pt x="9" y="1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3" y="0"/>
                  </a:lnTo>
                  <a:lnTo>
                    <a:pt x="13" y="0"/>
                  </a:lnTo>
                  <a:lnTo>
                    <a:pt x="14" y="0"/>
                  </a:ln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" name="textbox 112"/>
          <p:cNvSpPr/>
          <p:nvPr/>
        </p:nvSpPr>
        <p:spPr>
          <a:xfrm>
            <a:off x="1050929" y="2741986"/>
            <a:ext cx="1737360" cy="272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41"/>
              </a:lnSpc>
            </a:pPr>
            <a:endParaRPr lang="Arial" altLang="Arial" sz="100"/>
          </a:p>
          <a:p>
            <a:pPr marL="106045" indent="-93344" algn="l" rtl="0" eaLnBrk="0">
              <a:lnSpc>
                <a:spcPct val="116000"/>
              </a:lnSpc>
            </a:pPr>
            <a:r>
              <a:rPr sz="600" kern="0" spc="1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</a:t>
            </a:r>
            <a:r>
              <a:rPr sz="600" kern="0" spc="-34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700" kern="0" spc="1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智能化建造项目</a:t>
            </a:r>
            <a:r>
              <a:rPr sz="700" kern="0" spc="-9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00" kern="0" spc="1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，包</a:t>
            </a:r>
            <a:r>
              <a:rPr sz="700" kern="0" spc="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</a:t>
            </a:r>
            <a:r>
              <a:rPr sz="700" b="1" kern="0" spc="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数智平台应用、  BIM</a:t>
            </a:r>
            <a:r>
              <a:rPr sz="700" b="1" kern="0" spc="5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技术、智慧工地建造</a:t>
            </a:r>
            <a:r>
              <a:rPr sz="700" kern="0" spc="5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等智能化科技</a:t>
            </a:r>
            <a:endParaRPr lang="Microsoft YaHei" altLang="Microsoft YaHei" sz="700"/>
          </a:p>
        </p:txBody>
      </p:sp>
      <p:sp>
        <p:nvSpPr>
          <p:cNvPr id="114" name="textbox 114"/>
          <p:cNvSpPr/>
          <p:nvPr/>
        </p:nvSpPr>
        <p:spPr>
          <a:xfrm>
            <a:off x="2581570" y="1640806"/>
            <a:ext cx="1558925" cy="264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b="1" kern="0" spc="20">
                <a:solidFill>
                  <a:srgbClr val="0070C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项目特点与定位</a:t>
            </a:r>
            <a:endParaRPr lang="Microsoft YaHei" altLang="Microsoft YaHei" sz="17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487999" y="1940052"/>
            <a:ext cx="3737221" cy="42671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3988337" y="2797700"/>
            <a:ext cx="970280" cy="132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600" kern="0" spc="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.</a:t>
            </a:r>
            <a:r>
              <a:rPr sz="600" kern="0" spc="-340">
                <a:solidFill>
                  <a:srgbClr val="0070C0">
                    <a:alpha val="100000"/>
                  </a:srgbClr>
                </a:solidFill>
                <a:latin typeface="Wingdings"/>
                <a:ea typeface="Wingdings"/>
                <a:cs typeface="Wingdings"/>
              </a:rPr>
              <a:t> </a:t>
            </a:r>
            <a:r>
              <a:rPr sz="700" kern="0" spc="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广州市重点民生项</a:t>
            </a:r>
            <a:r>
              <a:rPr sz="700" kern="0" spc="-10">
                <a:solidFill>
                  <a:srgbClr val="1A1A1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700"/>
          </a:p>
        </p:txBody>
      </p:sp>
      <p:sp>
        <p:nvSpPr>
          <p:cNvPr id="120" name="textbox 120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193669" y="5639930"/>
            <a:ext cx="527507" cy="161239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2147307" y="8423225"/>
            <a:ext cx="462280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评估成绩</a:t>
            </a:r>
            <a:endParaRPr lang="Microsoft YaHei" altLang="Microsoft YaHei" sz="8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92898" y="3028136"/>
            <a:ext cx="1473250" cy="7620"/>
          </a:xfrm>
          <a:prstGeom prst="rect">
            <a:avLst/>
          </a:prstGeom>
        </p:spPr>
      </p:pic>
      <p:pic>
        <p:nvPicPr>
          <p:cNvPr id="128" name="picture 12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92898" y="3798925"/>
            <a:ext cx="1473250" cy="7620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6617818" y="9716515"/>
            <a:ext cx="99694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3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pic>
        <p:nvPicPr>
          <p:cNvPr id="136" name="picture 1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8520" y="7786115"/>
            <a:ext cx="1549908" cy="1056132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981955" y="7786115"/>
            <a:ext cx="1549908" cy="996696"/>
          </a:xfrm>
          <a:prstGeom prst="rect">
            <a:avLst/>
          </a:prstGeom>
        </p:spPr>
      </p:pic>
      <p:sp>
        <p:nvSpPr>
          <p:cNvPr id="140" name="rect"/>
          <p:cNvSpPr/>
          <p:nvPr/>
        </p:nvSpPr>
        <p:spPr>
          <a:xfrm>
            <a:off x="3398520" y="8636507"/>
            <a:ext cx="3133344" cy="21031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42" name="table 142"/>
          <p:cNvGraphicFramePr>
            <a:graphicFrameLocks noGrp="1"/>
          </p:cNvGraphicFramePr>
          <p:nvPr/>
        </p:nvGraphicFramePr>
        <p:xfrm>
          <a:off x="3390900" y="6749796"/>
          <a:ext cx="3148330" cy="2099945"/>
        </p:xfrm>
        <a:graphic>
          <a:graphicData uri="http://schemas.openxmlformats.org/drawingml/2006/table">
            <a:tbl>
              <a:tblPr/>
              <a:tblGrid>
                <a:gridCol w="1562100"/>
                <a:gridCol w="1586230"/>
              </a:tblGrid>
              <a:tr h="10261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1092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74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600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观摩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15240" algn="l" rtl="0" eaLnBrk="0">
                        <a:lnSpc>
                          <a:spcPct val="85000"/>
                        </a:lnSpc>
                        <a:spcBef>
                          <a:spcPts val="3"/>
                        </a:spcBef>
                      </a:pPr>
                      <a:r>
                        <a:rPr sz="8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86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444"/>
                        </a:lnSpc>
                      </a:pPr>
                      <a:endParaRPr lang="Arial" altLang="Arial" sz="3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12" name="group 12"/>
          <p:cNvGrpSpPr/>
          <p:nvPr/>
        </p:nvGrpSpPr>
        <p:grpSpPr>
          <a:xfrm rot="21600000">
            <a:off x="234784" y="6778752"/>
            <a:ext cx="3026143" cy="2064080"/>
            <a:chExt cx="3026143" cy="2064080"/>
          </a:xfrm>
        </p:grpSpPr>
        <p:pic>
          <p:nvPicPr>
            <p:cNvPr id="144" name="picture 14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3026143" cy="2064080"/>
            </a:xfrm>
            <a:prstGeom prst="rect">
              <a:avLst/>
            </a:prstGeom>
          </p:spPr>
        </p:pic>
        <p:sp>
          <p:nvSpPr>
            <p:cNvPr id="146" name="textbox 146"/>
            <p:cNvSpPr/>
            <p:nvPr/>
          </p:nvSpPr>
          <p:spPr>
            <a:xfrm>
              <a:off x="1339563" y="1889773"/>
              <a:ext cx="351790" cy="143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23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7000"/>
                </a:lnSpc>
              </a:pPr>
              <a:r>
                <a:rPr sz="8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主会场</a:t>
              </a:r>
              <a:endParaRPr lang="Microsoft YaHei" altLang="Microsoft YaHei" sz="800"/>
            </a:p>
          </p:txBody>
        </p:sp>
      </p:grpSp>
      <p:pic>
        <p:nvPicPr>
          <p:cNvPr id="148" name="picture 14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386328" y="3288791"/>
            <a:ext cx="1415796" cy="957072"/>
          </a:xfrm>
          <a:prstGeom prst="rect">
            <a:avLst/>
          </a:prstGeom>
        </p:spPr>
      </p:pic>
      <p:pic>
        <p:nvPicPr>
          <p:cNvPr id="150" name="picture 15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818888" y="3288791"/>
            <a:ext cx="1499616" cy="932688"/>
          </a:xfrm>
          <a:prstGeom prst="rect">
            <a:avLst/>
          </a:prstGeom>
        </p:spPr>
      </p:pic>
      <p:sp>
        <p:nvSpPr>
          <p:cNvPr id="152" name="rect"/>
          <p:cNvSpPr/>
          <p:nvPr/>
        </p:nvSpPr>
        <p:spPr>
          <a:xfrm>
            <a:off x="3386328" y="4111752"/>
            <a:ext cx="2938271" cy="156971"/>
          </a:xfrm>
          <a:prstGeom prst="rect">
            <a:avLst/>
          </a:prstGeom>
          <a:solidFill>
            <a:srgbClr val="7F7F7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54" name="table 154"/>
          <p:cNvGraphicFramePr>
            <a:graphicFrameLocks noGrp="1"/>
          </p:cNvGraphicFramePr>
          <p:nvPr/>
        </p:nvGraphicFramePr>
        <p:xfrm>
          <a:off x="3378708" y="2292095"/>
          <a:ext cx="2947035" cy="1960879"/>
        </p:xfrm>
        <a:graphic>
          <a:graphicData uri="http://schemas.openxmlformats.org/drawingml/2006/table">
            <a:tbl>
              <a:tblPr/>
              <a:tblGrid>
                <a:gridCol w="1431289"/>
                <a:gridCol w="1515745"/>
              </a:tblGrid>
              <a:tr h="9918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690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1000"/>
                        </a:lnSpc>
                      </a:pPr>
                      <a:r>
                        <a:rPr sz="7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观</a:t>
                      </a:r>
                      <a:r>
                        <a:rPr sz="7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摩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7625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8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6" name="table 156"/>
          <p:cNvGraphicFramePr>
            <a:graphicFrameLocks noGrp="1"/>
          </p:cNvGraphicFramePr>
          <p:nvPr/>
        </p:nvGraphicFramePr>
        <p:xfrm>
          <a:off x="423672" y="2292095"/>
          <a:ext cx="2811145" cy="1810384"/>
        </p:xfrm>
        <a:graphic>
          <a:graphicData uri="http://schemas.openxmlformats.org/drawingml/2006/table">
            <a:tbl>
              <a:tblPr/>
              <a:tblGrid>
                <a:gridCol w="2811145"/>
              </a:tblGrid>
              <a:tr h="1804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8" name="picture 15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31292" y="2299716"/>
            <a:ext cx="2796539" cy="1795271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286981" y="1603423"/>
            <a:ext cx="6005195" cy="570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76"/>
              </a:lnSpc>
            </a:pPr>
            <a:endParaRPr lang="Arial" altLang="Arial" sz="100"/>
          </a:p>
          <a:p>
            <a:pPr marL="12700" indent="205104" algn="l" rtl="0" eaLnBrk="0">
              <a:lnSpc>
                <a:spcPct val="132000"/>
              </a:lnSpc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依托项目智能化建造技术，场内实体质量及安全文明的优势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，项目于</a:t>
            </a:r>
            <a:r>
              <a:rPr sz="9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2023年9月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成功申报并举办了</a:t>
            </a:r>
            <a:r>
              <a:rPr sz="900" b="1" kern="0" spc="5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广州市“</a:t>
            </a:r>
            <a:r>
              <a:rPr sz="900" b="1" kern="0" spc="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b="1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质量月”</a:t>
            </a:r>
            <a:r>
              <a:rPr sz="900" b="1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现场观摩交流</a:t>
            </a:r>
            <a:r>
              <a:rPr sz="900" b="1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会活动，作为</a:t>
            </a:r>
            <a:r>
              <a:rPr sz="9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主会场</a:t>
            </a:r>
            <a:r>
              <a:rPr sz="900" b="1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迎接</a:t>
            </a:r>
            <a:r>
              <a:rPr sz="9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500余名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建筑行业专家到场观摩交流。观摩交流会以“增强质量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，推进高质量发展”为主题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，重点介绍</a:t>
            </a:r>
            <a:r>
              <a:rPr sz="9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智能化助推项目质量、科技、安全融合建造的经验</a:t>
            </a:r>
            <a:r>
              <a:rPr sz="900" b="1" kern="0" spc="5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</p:txBody>
      </p:sp>
      <p:sp>
        <p:nvSpPr>
          <p:cNvPr id="162" name="textbox 162"/>
          <p:cNvSpPr/>
          <p:nvPr/>
        </p:nvSpPr>
        <p:spPr>
          <a:xfrm>
            <a:off x="269264" y="6149619"/>
            <a:ext cx="6223634" cy="354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7000"/>
              </a:lnSpc>
            </a:pPr>
            <a:endParaRPr lang="Arial" altLang="Arial" sz="100"/>
          </a:p>
          <a:p>
            <a:pPr marL="12700" indent="231775" algn="l" rtl="0" eaLnBrk="0">
              <a:lnSpc>
                <a:spcPct val="129000"/>
              </a:lnSpc>
              <a:spcBef>
                <a:spcPts val="1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2023年9月、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10月份项目分别举办了中建四局                                      及省级                                                      。来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自省内 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各单位128名优秀选手</a:t>
            </a:r>
            <a:r>
              <a:rPr sz="800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8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同场竞技。本公司先后两次有6名选手从全省众多选手中脱颖而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，获个人奖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，并连获两场冠军。</a:t>
            </a:r>
            <a:endParaRPr lang="Microsoft YaHei" altLang="Microsoft YaHei" sz="8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176117" y="6169799"/>
            <a:ext cx="297357" cy="127076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832404" y="6162319"/>
            <a:ext cx="1017257" cy="148488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613710" y="6162319"/>
            <a:ext cx="259003" cy="147472"/>
          </a:xfrm>
          <a:prstGeom prst="rect">
            <a:avLst/>
          </a:prstGeom>
        </p:spPr>
      </p:pic>
      <p:pic>
        <p:nvPicPr>
          <p:cNvPr id="170" name="picture 17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981955" y="6757416"/>
            <a:ext cx="1549908" cy="1007364"/>
          </a:xfrm>
          <a:prstGeom prst="rect">
            <a:avLst/>
          </a:prstGeom>
        </p:spPr>
      </p:pic>
      <p:pic>
        <p:nvPicPr>
          <p:cNvPr id="172" name="picture 17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3398520" y="6765036"/>
            <a:ext cx="1549908" cy="1001267"/>
          </a:xfrm>
          <a:prstGeom prst="rect">
            <a:avLst/>
          </a:prstGeom>
        </p:spPr>
      </p:pic>
      <p:graphicFrame>
        <p:nvGraphicFramePr>
          <p:cNvPr id="174" name="table 174"/>
          <p:cNvGraphicFramePr>
            <a:graphicFrameLocks noGrp="1"/>
          </p:cNvGraphicFramePr>
          <p:nvPr/>
        </p:nvGraphicFramePr>
        <p:xfrm>
          <a:off x="4811267" y="2292095"/>
          <a:ext cx="1514475" cy="969009"/>
        </p:xfrm>
        <a:graphic>
          <a:graphicData uri="http://schemas.openxmlformats.org/drawingml/2006/table">
            <a:tbl>
              <a:tblPr/>
              <a:tblGrid>
                <a:gridCol w="1514475"/>
              </a:tblGrid>
              <a:tr h="9626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76" name="picture 17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818888" y="2299716"/>
            <a:ext cx="1499616" cy="954023"/>
          </a:xfrm>
          <a:prstGeom prst="rect">
            <a:avLst/>
          </a:prstGeom>
        </p:spPr>
      </p:pic>
      <p:graphicFrame>
        <p:nvGraphicFramePr>
          <p:cNvPr id="178" name="table 178"/>
          <p:cNvGraphicFramePr>
            <a:graphicFrameLocks noGrp="1"/>
          </p:cNvGraphicFramePr>
          <p:nvPr/>
        </p:nvGraphicFramePr>
        <p:xfrm>
          <a:off x="3390900" y="2292095"/>
          <a:ext cx="1406525" cy="969009"/>
        </p:xfrm>
        <a:graphic>
          <a:graphicData uri="http://schemas.openxmlformats.org/drawingml/2006/table">
            <a:tbl>
              <a:tblPr/>
              <a:tblGrid>
                <a:gridCol w="1406525"/>
              </a:tblGrid>
              <a:tr h="9626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0" name="picture 180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398520" y="2299716"/>
            <a:ext cx="1391411" cy="954023"/>
          </a:xfrm>
          <a:prstGeom prst="rect">
            <a:avLst/>
          </a:prstGeom>
        </p:spPr>
      </p:pic>
      <p:pic>
        <p:nvPicPr>
          <p:cNvPr id="182" name="picture 18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3043307" y="1023949"/>
            <a:ext cx="3583743" cy="277400"/>
          </a:xfrm>
          <a:prstGeom prst="rect">
            <a:avLst/>
          </a:prstGeom>
        </p:spPr>
      </p:pic>
      <p:pic>
        <p:nvPicPr>
          <p:cNvPr id="184" name="picture 18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3889743" y="5580125"/>
            <a:ext cx="2737306" cy="252717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431292" y="4111752"/>
            <a:ext cx="2796539" cy="169545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200"/>
          </a:p>
          <a:p>
            <a:pPr marL="1236980" algn="l" rtl="0" eaLnBrk="0">
              <a:lnSpc>
                <a:spcPct val="97000"/>
              </a:lnSpc>
              <a:spcBef>
                <a:spcPts val="2"/>
              </a:spcBef>
            </a:pPr>
            <a:r>
              <a:rPr sz="8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主会场</a:t>
            </a:r>
            <a:endParaRPr lang="Microsoft YaHei" altLang="Microsoft YaHei" sz="800"/>
          </a:p>
        </p:txBody>
      </p:sp>
      <p:pic>
        <p:nvPicPr>
          <p:cNvPr id="188" name="picture 188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4499012" y="6162319"/>
            <a:ext cx="1451571" cy="148488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pic>
        <p:nvPicPr>
          <p:cNvPr id="192" name="picture 19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3193669" y="5639930"/>
            <a:ext cx="527507" cy="161239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6614769" y="9718039"/>
            <a:ext cx="10223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1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4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135953" y="5405882"/>
            <a:ext cx="6525449" cy="3670744"/>
            <a:chExt cx="6525449" cy="3670744"/>
          </a:xfrm>
        </p:grpSpPr>
        <p:pic>
          <p:nvPicPr>
            <p:cNvPr id="196" name="picture 19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525449" cy="3670744"/>
            </a:xfrm>
            <a:prstGeom prst="rect">
              <a:avLst/>
            </a:prstGeom>
          </p:spPr>
        </p:pic>
        <p:pic>
          <p:nvPicPr>
            <p:cNvPr id="198" name="picture 19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287718" y="1557274"/>
              <a:ext cx="6094476" cy="1970531"/>
            </a:xfrm>
            <a:prstGeom prst="rect">
              <a:avLst/>
            </a:prstGeom>
          </p:spPr>
        </p:pic>
        <p:sp>
          <p:nvSpPr>
            <p:cNvPr id="200" name="textbox 200"/>
            <p:cNvSpPr/>
            <p:nvPr/>
          </p:nvSpPr>
          <p:spPr>
            <a:xfrm>
              <a:off x="269382" y="547770"/>
              <a:ext cx="6071234" cy="9302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45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8000"/>
                </a:lnSpc>
              </a:pPr>
              <a:r>
                <a:rPr sz="1000" b="1" kern="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2.1 工程数智平台</a:t>
              </a:r>
              <a:endParaRPr lang="Microsoft YaHei" altLang="Microsoft YaHei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r" rtl="0" eaLnBrk="0">
                <a:lnSpc>
                  <a:spcPts val="1179"/>
                </a:lnSpc>
                <a:spcBef>
                  <a:spcPts val="250"/>
                </a:spcBef>
              </a:pPr>
              <a:r>
                <a:rPr sz="800" kern="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数智平台是我们在里仁洞项目上深度应用的</a:t>
              </a:r>
              <a:r>
                <a:rPr sz="800" kern="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一款全过程建造协同管理的智能软件，通过工程管理数据的移动化、实时化</a:t>
              </a:r>
              <a:endParaRPr lang="Microsoft YaHei" altLang="Microsoft YaHei" sz="800"/>
            </a:p>
            <a:p>
              <a:pPr algn="r" rtl="0" eaLnBrk="0">
                <a:lnSpc>
                  <a:spcPts val="1177"/>
                </a:lnSpc>
                <a:spcBef>
                  <a:spcPts val="364"/>
                </a:spcBef>
              </a:pPr>
              <a:r>
                <a:rPr sz="800" kern="0" spc="50">
                  <a:solidFill>
                    <a:srgbClr val="12121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，数据输出的自动化、报表化</a:t>
              </a:r>
              <a:r>
                <a:rPr sz="800" kern="0" spc="120">
                  <a:solidFill>
                    <a:srgbClr val="12121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50">
                  <a:solidFill>
                    <a:srgbClr val="2C2C2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；工</a:t>
              </a:r>
              <a:r>
                <a:rPr sz="800" kern="0" spc="40">
                  <a:solidFill>
                    <a:srgbClr val="2C2C2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程进度记录的实时化</a:t>
              </a:r>
              <a:r>
                <a:rPr sz="800" kern="0" spc="130">
                  <a:solidFill>
                    <a:srgbClr val="2C2C2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800" kern="0" spc="40">
                  <a:solidFill>
                    <a:srgbClr val="050505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，形象化。共搭建质量、安全、工序、材料、工期等八大应用体系。</a:t>
              </a:r>
              <a:r>
                <a:rPr sz="800" kern="0" spc="40">
                  <a:solidFill>
                    <a:srgbClr val="0101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</a:t>
              </a:r>
              <a:endParaRPr lang="Microsoft YaHei" altLang="Microsoft YaHei" sz="800"/>
            </a:p>
            <a:p>
              <a:pPr algn="l" rtl="0" eaLnBrk="0">
                <a:lnSpc>
                  <a:spcPct val="101000"/>
                </a:lnSpc>
              </a:pPr>
              <a:endParaRPr lang="Arial" altLang="Arial" sz="300"/>
            </a:p>
            <a:p>
              <a:pPr marL="66039" algn="l" rtl="0" eaLnBrk="0">
                <a:lnSpc>
                  <a:spcPts val="1174"/>
                </a:lnSpc>
                <a:spcBef>
                  <a:spcPts val="1"/>
                </a:spcBef>
              </a:pPr>
              <a:r>
                <a:rPr sz="800" kern="0" spc="60">
                  <a:solidFill>
                    <a:srgbClr val="02020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台业务框架包含一线过程应用</a:t>
              </a:r>
              <a:r>
                <a:rPr sz="800" kern="0" spc="50">
                  <a:solidFill>
                    <a:srgbClr val="02020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、检查/评估及资料档案应用</a:t>
              </a:r>
              <a:r>
                <a:rPr sz="800" kern="0" spc="-10">
                  <a:solidFill>
                    <a:srgbClr val="02020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endParaRPr lang="Microsoft YaHei" altLang="Microsoft YaHei" sz="800"/>
            </a:p>
          </p:txBody>
        </p:sp>
        <p:pic>
          <p:nvPicPr>
            <p:cNvPr id="202" name="picture 2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087591" y="1393037"/>
              <a:ext cx="68618" cy="68960"/>
            </a:xfrm>
            <a:prstGeom prst="rect">
              <a:avLst/>
            </a:prstGeom>
          </p:spPr>
        </p:pic>
        <p:pic>
          <p:nvPicPr>
            <p:cNvPr id="204" name="picture 20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2902204" y="174243"/>
              <a:ext cx="3588892" cy="276879"/>
            </a:xfrm>
            <a:prstGeom prst="rect">
              <a:avLst/>
            </a:prstGeom>
          </p:spPr>
        </p:pic>
      </p:grpSp>
      <p:pic>
        <p:nvPicPr>
          <p:cNvPr id="206" name="picture 2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35953" y="849693"/>
            <a:ext cx="6517830" cy="3656774"/>
          </a:xfrm>
          <a:prstGeom prst="rect">
            <a:avLst/>
          </a:prstGeom>
        </p:spPr>
      </p:pic>
      <p:pic>
        <p:nvPicPr>
          <p:cNvPr id="208" name="picture 20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281427" y="2106167"/>
            <a:ext cx="2796539" cy="327660"/>
          </a:xfrm>
          <a:prstGeom prst="rect">
            <a:avLst/>
          </a:prstGeom>
        </p:spPr>
      </p:pic>
      <p:pic>
        <p:nvPicPr>
          <p:cNvPr id="210" name="picture 2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290572" y="3087623"/>
            <a:ext cx="2796539" cy="327659"/>
          </a:xfrm>
          <a:prstGeom prst="rect">
            <a:avLst/>
          </a:prstGeom>
        </p:spPr>
      </p:pic>
      <p:pic>
        <p:nvPicPr>
          <p:cNvPr id="212" name="picture 2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290572" y="3547871"/>
            <a:ext cx="2796539" cy="327660"/>
          </a:xfrm>
          <a:prstGeom prst="rect">
            <a:avLst/>
          </a:prstGeom>
        </p:spPr>
      </p:pic>
      <p:pic>
        <p:nvPicPr>
          <p:cNvPr id="214" name="picture 2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281427" y="2627376"/>
            <a:ext cx="2796539" cy="327659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3027974" y="2195128"/>
            <a:ext cx="861694" cy="1620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71"/>
              </a:lnSpc>
            </a:pPr>
            <a:endParaRPr lang="Arial" altLang="Arial" sz="100"/>
          </a:p>
          <a:p>
            <a:pPr marL="14604" algn="l" rtl="0" eaLnBrk="0">
              <a:lnSpc>
                <a:spcPct val="97000"/>
              </a:lnSpc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工程概述</a:t>
            </a:r>
            <a:endParaRPr lang="Microsoft YaHei" altLang="Microsoft YaHei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306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数智平台应用</a:t>
            </a:r>
            <a:endParaRPr lang="Microsoft YaHei" altLang="Microsoft YaHei" sz="1000"/>
          </a:p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22859" algn="l" rtl="0" eaLnBrk="0">
              <a:lnSpc>
                <a:spcPct val="97000"/>
              </a:lnSpc>
              <a:spcBef>
                <a:spcPts val="307"/>
              </a:spcBef>
            </a:pPr>
            <a:r>
              <a:rPr sz="1000" kern="0" spc="0">
                <a:ln w="3878" cap="flat" cmpd="sng">
                  <a:solidFill>
                    <a:srgbClr val="FFFFFF">
                      <a:alpha val="100000"/>
                    </a:srgbClr>
                  </a:solidFill>
                  <a:prstDash val="solid"/>
                  <a:bevel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BIM</a:t>
            </a:r>
            <a:r>
              <a:rPr sz="1000" b="1" kern="0" spc="1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协同管理</a:t>
            </a:r>
            <a:endParaRPr lang="Microsoft YaHei" altLang="Microsoft YaHei" sz="1000"/>
          </a:p>
          <a:p>
            <a:pPr algn="l" rtl="0" eaLnBrk="0">
              <a:lnSpc>
                <a:spcPct val="187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3970" algn="l" rtl="0" eaLnBrk="0">
              <a:lnSpc>
                <a:spcPct val="97000"/>
              </a:lnSpc>
              <a:spcBef>
                <a:spcPts val="2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智慧工地建造</a:t>
            </a:r>
            <a:endParaRPr lang="Microsoft YaHei" altLang="Microsoft YaHei" sz="1000"/>
          </a:p>
        </p:txBody>
      </p:sp>
      <p:sp>
        <p:nvSpPr>
          <p:cNvPr id="218" name="textbox 218"/>
          <p:cNvSpPr/>
          <p:nvPr/>
        </p:nvSpPr>
        <p:spPr>
          <a:xfrm>
            <a:off x="2392528" y="2194718"/>
            <a:ext cx="574040" cy="1621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  <a:endParaRPr lang="Microsoft YaHei" altLang="Microsoft YaHei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307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  <a:endParaRPr lang="Microsoft YaHei" altLang="Microsoft YaHei" sz="1000"/>
          </a:p>
          <a:p>
            <a:pPr algn="l" rtl="0" eaLnBrk="0">
              <a:lnSpc>
                <a:spcPct val="185000"/>
              </a:lnSpc>
            </a:pPr>
            <a:endParaRPr lang="Arial" altLang="Arial" sz="1000"/>
          </a:p>
          <a:p>
            <a:pPr marL="13334" algn="l" rtl="0" eaLnBrk="0">
              <a:lnSpc>
                <a:spcPct val="97000"/>
              </a:lnSpc>
              <a:spcBef>
                <a:spcPts val="307"/>
              </a:spcBef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  <a:endParaRPr lang="Microsoft YaHei" altLang="Microsoft YaHei" sz="10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  <a:endParaRPr lang="Microsoft YaHei" altLang="Microsoft YaHei" sz="1000"/>
          </a:p>
        </p:txBody>
      </p:sp>
      <p:pic>
        <p:nvPicPr>
          <p:cNvPr id="220" name="picture 22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80861" y="2237616"/>
            <a:ext cx="819057" cy="1033613"/>
          </a:xfrm>
          <a:prstGeom prst="rect">
            <a:avLst/>
          </a:prstGeom>
        </p:spPr>
      </p:pic>
      <p:sp>
        <p:nvSpPr>
          <p:cNvPr id="222" name="textbox 222"/>
          <p:cNvSpPr/>
          <p:nvPr/>
        </p:nvSpPr>
        <p:spPr>
          <a:xfrm>
            <a:off x="1793019" y="1722848"/>
            <a:ext cx="1604010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71"/>
              </a:lnSpc>
            </a:pPr>
            <a:r>
              <a:rPr sz="1900" b="1" kern="0" spc="130">
                <a:solidFill>
                  <a:srgbClr val="BBBBB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 </a:t>
            </a:r>
            <a:r>
              <a:rPr sz="1900" b="1" kern="0" spc="0">
                <a:solidFill>
                  <a:srgbClr val="BBBBB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Microsoft YaHei" altLang="Microsoft YaHei" sz="1900"/>
          </a:p>
        </p:txBody>
      </p:sp>
      <p:sp>
        <p:nvSpPr>
          <p:cNvPr id="224" name="textbox 224"/>
          <p:cNvSpPr/>
          <p:nvPr/>
        </p:nvSpPr>
        <p:spPr>
          <a:xfrm>
            <a:off x="514784" y="1529689"/>
            <a:ext cx="878839" cy="454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9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3200" b="1" kern="0" spc="150">
                <a:solidFill>
                  <a:srgbClr val="03A0E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3200"/>
          </a:p>
        </p:txBody>
      </p:sp>
      <p:sp>
        <p:nvSpPr>
          <p:cNvPr id="226" name="textbox 226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228" name="textbox 228"/>
          <p:cNvSpPr/>
          <p:nvPr/>
        </p:nvSpPr>
        <p:spPr>
          <a:xfrm>
            <a:off x="6620104" y="9718039"/>
            <a:ext cx="9715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76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5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graphicFrame>
        <p:nvGraphicFramePr>
          <p:cNvPr id="234" name="table 234"/>
          <p:cNvGraphicFramePr>
            <a:graphicFrameLocks noGrp="1"/>
          </p:cNvGraphicFramePr>
          <p:nvPr/>
        </p:nvGraphicFramePr>
        <p:xfrm>
          <a:off x="2119883" y="1612392"/>
          <a:ext cx="4020185" cy="2687955"/>
        </p:xfrm>
        <a:graphic>
          <a:graphicData uri="http://schemas.openxmlformats.org/drawingml/2006/table">
            <a:tbl>
              <a:tblPr/>
              <a:tblGrid>
                <a:gridCol w="1997075"/>
                <a:gridCol w="25400"/>
                <a:gridCol w="130810"/>
                <a:gridCol w="1866900"/>
              </a:tblGrid>
              <a:tr h="124333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1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4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3175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36" name="table 236"/>
          <p:cNvGraphicFramePr>
            <a:graphicFrameLocks noGrp="1"/>
          </p:cNvGraphicFramePr>
          <p:nvPr/>
        </p:nvGraphicFramePr>
        <p:xfrm>
          <a:off x="477012" y="6780276"/>
          <a:ext cx="2834640" cy="1845310"/>
        </p:xfrm>
        <a:graphic>
          <a:graphicData uri="http://schemas.openxmlformats.org/drawingml/2006/table">
            <a:tbl>
              <a:tblPr/>
              <a:tblGrid>
                <a:gridCol w="2834640"/>
              </a:tblGrid>
              <a:tr h="18389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38" name="picture 2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60420" y="6787896"/>
            <a:ext cx="2833115" cy="1831847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84631" y="6787895"/>
            <a:ext cx="2819400" cy="1830324"/>
          </a:xfrm>
          <a:prstGeom prst="rect">
            <a:avLst/>
          </a:prstGeom>
        </p:spPr>
      </p:pic>
      <p:graphicFrame>
        <p:nvGraphicFramePr>
          <p:cNvPr id="242" name="table 242"/>
          <p:cNvGraphicFramePr>
            <a:graphicFrameLocks noGrp="1"/>
          </p:cNvGraphicFramePr>
          <p:nvPr/>
        </p:nvGraphicFramePr>
        <p:xfrm>
          <a:off x="386956" y="1793049"/>
          <a:ext cx="1533524" cy="2454275"/>
        </p:xfrm>
        <a:graphic>
          <a:graphicData uri="http://schemas.openxmlformats.org/drawingml/2006/table">
            <a:tbl>
              <a:tblPr/>
              <a:tblGrid>
                <a:gridCol w="1533524"/>
              </a:tblGrid>
              <a:tr h="2447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ts val="1174"/>
                        </a:lnSpc>
                        <a:spcBef>
                          <a:spcPts val="3"/>
                        </a:spcBef>
                      </a:pPr>
                      <a:r>
                        <a:rPr sz="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数智平台质量管理方面主要应</a:t>
                      </a:r>
                      <a:endParaRPr lang="Microsoft YaHei" altLang="Microsoft YaHei" sz="800"/>
                    </a:p>
                    <a:p>
                      <a:pPr marL="43180" algn="l" rtl="0" eaLnBrk="0">
                        <a:lnSpc>
                          <a:spcPts val="1169"/>
                        </a:lnSpc>
                        <a:spcBef>
                          <a:spcPts val="370"/>
                        </a:spcBef>
                      </a:pPr>
                      <a:r>
                        <a:rPr sz="800" kern="0" spc="6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用有:</a:t>
                      </a:r>
                      <a:r>
                        <a:rPr sz="800" kern="0" spc="27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60">
                          <a:solidFill>
                            <a:srgbClr val="0E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工序验收、桩基验收、</a:t>
                      </a:r>
                      <a:endParaRPr lang="Microsoft YaHei" altLang="Microsoft YaHei" sz="800"/>
                    </a:p>
                    <a:p>
                      <a:pPr marL="48894" algn="l" rtl="0" eaLnBrk="0">
                        <a:lnSpc>
                          <a:spcPts val="1169"/>
                        </a:lnSpc>
                        <a:spcBef>
                          <a:spcPts val="372"/>
                        </a:spcBef>
                      </a:pPr>
                      <a:r>
                        <a:rPr sz="800" kern="0" spc="80">
                          <a:solidFill>
                            <a:srgbClr val="16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实测实量、问题关闭、材设验</a:t>
                      </a:r>
                      <a:endParaRPr lang="Microsoft YaHei" altLang="Microsoft YaHei" sz="800"/>
                    </a:p>
                    <a:p>
                      <a:pPr marL="45719" algn="l" rtl="0" eaLnBrk="0">
                        <a:lnSpc>
                          <a:spcPts val="1174"/>
                        </a:lnSpc>
                        <a:spcBef>
                          <a:spcPts val="370"/>
                        </a:spcBef>
                      </a:pPr>
                      <a:r>
                        <a:rPr sz="800" kern="0" spc="50">
                          <a:solidFill>
                            <a:srgbClr val="08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</a:t>
                      </a:r>
                      <a:r>
                        <a:rPr sz="800" kern="0" spc="250">
                          <a:solidFill>
                            <a:srgbClr val="08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50">
                          <a:solidFill>
                            <a:srgbClr val="1301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、施工样板、界面移交及混</a:t>
                      </a:r>
                      <a:endParaRPr lang="Microsoft YaHei" altLang="Microsoft YaHei" sz="800"/>
                    </a:p>
                    <a:p>
                      <a:pPr marL="45719" algn="l" rtl="0" eaLnBrk="0">
                        <a:lnSpc>
                          <a:spcPts val="1174"/>
                        </a:lnSpc>
                        <a:spcBef>
                          <a:spcPts val="367"/>
                        </a:spcBef>
                      </a:pPr>
                      <a:r>
                        <a:rPr sz="800" kern="0" spc="80">
                          <a:solidFill>
                            <a:srgbClr val="0C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凝土回弹。严抓零渗漏：外窗</a:t>
                      </a:r>
                      <a:endParaRPr lang="Microsoft YaHei" altLang="Microsoft YaHei" sz="800"/>
                    </a:p>
                    <a:p>
                      <a:pPr marL="45084" algn="l" rtl="0" eaLnBrk="0">
                        <a:lnSpc>
                          <a:spcPts val="1171"/>
                        </a:lnSpc>
                        <a:spcBef>
                          <a:spcPts val="367"/>
                        </a:spcBef>
                      </a:pPr>
                      <a:r>
                        <a:rPr sz="800" kern="0" spc="80">
                          <a:solidFill>
                            <a:srgbClr val="12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试水、卫生间沉池蓄水等防渗</a:t>
                      </a:r>
                      <a:endParaRPr lang="Microsoft YaHei" altLang="Microsoft YaHei" sz="800"/>
                    </a:p>
                    <a:p>
                      <a:pPr marL="43180" algn="l" rtl="0" eaLnBrk="0">
                        <a:lnSpc>
                          <a:spcPts val="1171"/>
                        </a:lnSpc>
                        <a:spcBef>
                          <a:spcPts val="372"/>
                        </a:spcBef>
                      </a:pPr>
                      <a:r>
                        <a:rPr sz="800" kern="0" spc="80">
                          <a:solidFill>
                            <a:srgbClr val="06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漏验收留痕，严格执行可视化</a:t>
                      </a:r>
                      <a:endParaRPr lang="Microsoft YaHei" altLang="Microsoft YaHei" sz="800"/>
                    </a:p>
                    <a:p>
                      <a:pPr marL="46990" algn="l" rtl="0" eaLnBrk="0">
                        <a:lnSpc>
                          <a:spcPts val="1177"/>
                        </a:lnSpc>
                        <a:spcBef>
                          <a:spcPts val="364"/>
                        </a:spcBef>
                      </a:pPr>
                      <a:r>
                        <a:rPr sz="800" kern="0" spc="80">
                          <a:solidFill>
                            <a:srgbClr val="03030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工序举牌验收，可视化、形象</a:t>
                      </a:r>
                      <a:endParaRPr lang="Microsoft YaHei" altLang="Microsoft YaHei" sz="8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40005" algn="l" rtl="0" eaLnBrk="0">
                        <a:lnSpc>
                          <a:spcPts val="1171"/>
                        </a:lnSpc>
                        <a:spcBef>
                          <a:spcPts val="2"/>
                        </a:spcBef>
                      </a:pPr>
                      <a:r>
                        <a:rPr sz="800" kern="0" spc="50">
                          <a:solidFill>
                            <a:srgbClr val="0101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化跟踪。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446DA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46DA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6DA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6DA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44" name="picture 2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127504" y="1620011"/>
            <a:ext cx="2136648" cy="1231392"/>
          </a:xfrm>
          <a:prstGeom prst="rect">
            <a:avLst/>
          </a:prstGeom>
        </p:spPr>
      </p:pic>
      <p:pic>
        <p:nvPicPr>
          <p:cNvPr id="246" name="picture 24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127504" y="3070859"/>
            <a:ext cx="1984248" cy="1225296"/>
          </a:xfrm>
          <a:prstGeom prst="rect">
            <a:avLst/>
          </a:prstGeom>
        </p:spPr>
      </p:pic>
      <p:graphicFrame>
        <p:nvGraphicFramePr>
          <p:cNvPr id="248" name="table 248"/>
          <p:cNvGraphicFramePr>
            <a:graphicFrameLocks noGrp="1"/>
          </p:cNvGraphicFramePr>
          <p:nvPr/>
        </p:nvGraphicFramePr>
        <p:xfrm>
          <a:off x="2119883" y="3063240"/>
          <a:ext cx="1983739" cy="1229359"/>
        </p:xfrm>
        <a:graphic>
          <a:graphicData uri="http://schemas.openxmlformats.org/drawingml/2006/table">
            <a:tbl>
              <a:tblPr/>
              <a:tblGrid>
                <a:gridCol w="1983739"/>
              </a:tblGrid>
              <a:tr h="12230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403859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8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卫生间蓄水工序实时上传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50" name="picture 2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148328" y="3070859"/>
            <a:ext cx="1984247" cy="1222248"/>
          </a:xfrm>
          <a:prstGeom prst="rect">
            <a:avLst/>
          </a:prstGeom>
        </p:spPr>
      </p:pic>
      <p:graphicFrame>
        <p:nvGraphicFramePr>
          <p:cNvPr id="252" name="table 252"/>
          <p:cNvGraphicFramePr>
            <a:graphicFrameLocks noGrp="1"/>
          </p:cNvGraphicFramePr>
          <p:nvPr/>
        </p:nvGraphicFramePr>
        <p:xfrm>
          <a:off x="4140708" y="1693164"/>
          <a:ext cx="1998979" cy="1133475"/>
        </p:xfrm>
        <a:graphic>
          <a:graphicData uri="http://schemas.openxmlformats.org/drawingml/2006/table">
            <a:tbl>
              <a:tblPr/>
              <a:tblGrid>
                <a:gridCol w="1998979"/>
              </a:tblGrid>
              <a:tr h="1127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54" name="picture 25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148328" y="1700783"/>
            <a:ext cx="1984247" cy="1118616"/>
          </a:xfrm>
          <a:prstGeom prst="rect">
            <a:avLst/>
          </a:prstGeom>
        </p:spPr>
      </p:pic>
      <p:sp>
        <p:nvSpPr>
          <p:cNvPr id="256" name="textbox 256"/>
          <p:cNvSpPr/>
          <p:nvPr/>
        </p:nvSpPr>
        <p:spPr>
          <a:xfrm>
            <a:off x="419390" y="6286246"/>
            <a:ext cx="5729604" cy="371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320" algn="l" rtl="0" eaLnBrk="0">
              <a:lnSpc>
                <a:spcPts val="1179"/>
              </a:lnSpc>
            </a:pP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数智平台质量管理流程：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70">
                <a:solidFill>
                  <a:srgbClr val="08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</a:t>
            </a:r>
            <a:r>
              <a:rPr sz="800" kern="0" spc="60">
                <a:solidFill>
                  <a:srgbClr val="08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自检     </a:t>
            </a:r>
            <a:r>
              <a:rPr sz="800" kern="0" spc="60">
                <a:solidFill>
                  <a:srgbClr val="1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监理单位验收&gt;甲方抽验。通过搭建全业务版图，借助数智平台的移动化、</a:t>
            </a:r>
            <a:endParaRPr lang="Microsoft YaHei" altLang="Microsoft YaHei" sz="8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ts val="1171"/>
              </a:lnSpc>
              <a:spcBef>
                <a:spcPts val="2"/>
              </a:spcBef>
            </a:pPr>
            <a:r>
              <a:rPr sz="800" kern="0" spc="40">
                <a:solidFill>
                  <a:srgbClr val="0101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可视化、形象化  </a:t>
            </a:r>
            <a:r>
              <a:rPr sz="800" kern="0" spc="4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800" kern="0" spc="3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数据化等优点开展常态化工程管理工作；</a:t>
            </a:r>
            <a:endParaRPr lang="Microsoft YaHei" altLang="Microsoft YaHei" sz="800"/>
          </a:p>
        </p:txBody>
      </p:sp>
      <p:pic>
        <p:nvPicPr>
          <p:cNvPr id="258" name="picture 25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307461" y="6327419"/>
            <a:ext cx="197104" cy="101079"/>
          </a:xfrm>
          <a:prstGeom prst="rect">
            <a:avLst/>
          </a:prstGeom>
        </p:spPr>
      </p:pic>
      <p:pic>
        <p:nvPicPr>
          <p:cNvPr id="260" name="picture 26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038157" y="1023949"/>
            <a:ext cx="3588892" cy="276879"/>
          </a:xfrm>
          <a:prstGeom prst="rect">
            <a:avLst/>
          </a:prstGeom>
        </p:spPr>
      </p:pic>
      <p:pic>
        <p:nvPicPr>
          <p:cNvPr id="262" name="picture 26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038157" y="5580125"/>
            <a:ext cx="3588892" cy="276879"/>
          </a:xfrm>
          <a:prstGeom prst="rect">
            <a:avLst/>
          </a:prstGeom>
        </p:spPr>
      </p:pic>
      <p:sp>
        <p:nvSpPr>
          <p:cNvPr id="264" name="textbox 264"/>
          <p:cNvSpPr/>
          <p:nvPr/>
        </p:nvSpPr>
        <p:spPr>
          <a:xfrm>
            <a:off x="484631" y="8628888"/>
            <a:ext cx="2818129" cy="14986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200"/>
          </a:p>
          <a:p>
            <a:pPr marL="974725" algn="l" rtl="0" eaLnBrk="0">
              <a:lnSpc>
                <a:spcPct val="97000"/>
              </a:lnSpc>
              <a:spcBef>
                <a:spcPts val="1"/>
              </a:spcBef>
            </a:pPr>
            <a:r>
              <a:rPr sz="8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施工单位自检验收</a:t>
            </a:r>
            <a:endParaRPr lang="Microsoft YaHei" altLang="Microsoft YaHei" sz="800"/>
          </a:p>
        </p:txBody>
      </p:sp>
      <p:sp>
        <p:nvSpPr>
          <p:cNvPr id="266" name="textbox 266"/>
          <p:cNvSpPr/>
          <p:nvPr/>
        </p:nvSpPr>
        <p:spPr>
          <a:xfrm>
            <a:off x="3360420" y="8619744"/>
            <a:ext cx="2816860" cy="14986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marL="972819" algn="l" rtl="0" eaLnBrk="0">
              <a:lnSpc>
                <a:spcPct val="98000"/>
              </a:lnSpc>
              <a:spcBef>
                <a:spcPts val="1"/>
              </a:spcBef>
            </a:pPr>
            <a:r>
              <a:rPr sz="8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质量工序报验流程</a:t>
            </a:r>
            <a:endParaRPr lang="Microsoft YaHei" altLang="Microsoft YaHei" sz="800"/>
          </a:p>
        </p:txBody>
      </p:sp>
      <p:sp>
        <p:nvSpPr>
          <p:cNvPr id="268" name="textbox 268"/>
          <p:cNvSpPr/>
          <p:nvPr/>
        </p:nvSpPr>
        <p:spPr>
          <a:xfrm>
            <a:off x="2127504" y="2854452"/>
            <a:ext cx="1984375" cy="14986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449580" algn="l" rtl="0" eaLnBrk="0">
              <a:lnSpc>
                <a:spcPct val="96000"/>
              </a:lnSpc>
            </a:pPr>
            <a:r>
              <a:rPr sz="8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实测实量数据实时上传</a:t>
            </a:r>
            <a:endParaRPr lang="Microsoft YaHei" altLang="Microsoft YaHei" sz="800"/>
          </a:p>
        </p:txBody>
      </p:sp>
      <p:sp>
        <p:nvSpPr>
          <p:cNvPr id="270" name="textbox 270"/>
          <p:cNvSpPr/>
          <p:nvPr/>
        </p:nvSpPr>
        <p:spPr>
          <a:xfrm>
            <a:off x="4148328" y="2851404"/>
            <a:ext cx="1984375" cy="14986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560069" algn="l" rtl="0" eaLnBrk="0">
              <a:lnSpc>
                <a:spcPct val="97000"/>
              </a:lnSpc>
            </a:pPr>
            <a:r>
              <a:rPr sz="8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工序验收实时上传</a:t>
            </a:r>
            <a:endParaRPr lang="Microsoft YaHei" altLang="Microsoft YaHei" sz="800"/>
          </a:p>
        </p:txBody>
      </p:sp>
      <p:sp>
        <p:nvSpPr>
          <p:cNvPr id="272" name="textbox 272"/>
          <p:cNvSpPr/>
          <p:nvPr/>
        </p:nvSpPr>
        <p:spPr>
          <a:xfrm>
            <a:off x="4148328" y="4149852"/>
            <a:ext cx="1984375" cy="14986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449580" algn="l" rtl="0" eaLnBrk="0">
              <a:lnSpc>
                <a:spcPct val="96000"/>
              </a:lnSpc>
              <a:spcBef>
                <a:spcPts val="1"/>
              </a:spcBef>
            </a:pPr>
            <a:r>
              <a:rPr sz="8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材料进场报验实时上传</a:t>
            </a:r>
            <a:endParaRPr lang="Microsoft YaHei" altLang="Microsoft YaHei" sz="800"/>
          </a:p>
        </p:txBody>
      </p:sp>
      <p:sp>
        <p:nvSpPr>
          <p:cNvPr id="274" name="textbox 274"/>
          <p:cNvSpPr/>
          <p:nvPr/>
        </p:nvSpPr>
        <p:spPr>
          <a:xfrm>
            <a:off x="405335" y="1398708"/>
            <a:ext cx="122555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2.2 质量数智化管理</a:t>
            </a:r>
            <a:endParaRPr lang="Microsoft YaHei" altLang="Microsoft YaHei" sz="1000"/>
          </a:p>
        </p:txBody>
      </p:sp>
      <p:sp>
        <p:nvSpPr>
          <p:cNvPr id="276" name="textbox 276"/>
          <p:cNvSpPr/>
          <p:nvPr/>
        </p:nvSpPr>
        <p:spPr>
          <a:xfrm>
            <a:off x="405335" y="5954883"/>
            <a:ext cx="122555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2.2 质量数智化管理</a:t>
            </a:r>
            <a:endParaRPr lang="Microsoft YaHei" altLang="Microsoft YaHei" sz="1000"/>
          </a:p>
        </p:txBody>
      </p:sp>
      <p:sp>
        <p:nvSpPr>
          <p:cNvPr id="278" name="textbox 278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280" name="textbox 280"/>
          <p:cNvSpPr/>
          <p:nvPr/>
        </p:nvSpPr>
        <p:spPr>
          <a:xfrm>
            <a:off x="6620104" y="9716515"/>
            <a:ext cx="97155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6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2" name="picture 2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284" name="picture 2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sp>
        <p:nvSpPr>
          <p:cNvPr id="286" name="rect"/>
          <p:cNvSpPr/>
          <p:nvPr/>
        </p:nvSpPr>
        <p:spPr>
          <a:xfrm>
            <a:off x="3488232" y="6645821"/>
            <a:ext cx="2965145" cy="7619"/>
          </a:xfrm>
          <a:prstGeom prst="rect">
            <a:avLst/>
          </a:prstGeom>
          <a:solidFill>
            <a:srgbClr val="D6556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88" name="table 288"/>
          <p:cNvGraphicFramePr>
            <a:graphicFrameLocks noGrp="1"/>
          </p:cNvGraphicFramePr>
          <p:nvPr/>
        </p:nvGraphicFramePr>
        <p:xfrm>
          <a:off x="425196" y="6501383"/>
          <a:ext cx="3288665" cy="2392680"/>
        </p:xfrm>
        <a:graphic>
          <a:graphicData uri="http://schemas.openxmlformats.org/drawingml/2006/table">
            <a:tbl>
              <a:tblPr/>
              <a:tblGrid>
                <a:gridCol w="3288665"/>
              </a:tblGrid>
              <a:tr h="1108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46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90" name="picture 2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20494" y="2424303"/>
            <a:ext cx="3334398" cy="1789633"/>
          </a:xfrm>
          <a:prstGeom prst="rect">
            <a:avLst/>
          </a:prstGeom>
        </p:spPr>
      </p:pic>
      <p:pic>
        <p:nvPicPr>
          <p:cNvPr id="292" name="picture 2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32816" y="7626096"/>
            <a:ext cx="3273552" cy="1260347"/>
          </a:xfrm>
          <a:prstGeom prst="rect">
            <a:avLst/>
          </a:prstGeom>
        </p:spPr>
      </p:pic>
      <p:pic>
        <p:nvPicPr>
          <p:cNvPr id="294" name="picture 2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32816" y="6509004"/>
            <a:ext cx="3273552" cy="1085088"/>
          </a:xfrm>
          <a:prstGeom prst="rect">
            <a:avLst/>
          </a:prstGeom>
        </p:spPr>
      </p:pic>
      <p:graphicFrame>
        <p:nvGraphicFramePr>
          <p:cNvPr id="296" name="table 296"/>
          <p:cNvGraphicFramePr>
            <a:graphicFrameLocks noGrp="1"/>
          </p:cNvGraphicFramePr>
          <p:nvPr/>
        </p:nvGraphicFramePr>
        <p:xfrm>
          <a:off x="3858767" y="7135266"/>
          <a:ext cx="2372360" cy="1475739"/>
        </p:xfrm>
        <a:graphic>
          <a:graphicData uri="http://schemas.openxmlformats.org/drawingml/2006/table">
            <a:tbl>
              <a:tblPr/>
              <a:tblGrid>
                <a:gridCol w="2372360"/>
              </a:tblGrid>
              <a:tr h="4933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82550" algn="l" rtl="0" eaLnBrk="0">
                        <a:lnSpc>
                          <a:spcPct val="134000"/>
                        </a:lnSpc>
                      </a:pPr>
                      <a:r>
                        <a:rPr sz="900" b="1" kern="0" spc="60">
                          <a:solidFill>
                            <a:srgbClr val="C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现场隐患：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每天总包、监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理巡场</a:t>
                      </a:r>
                      <a:r>
                        <a:rPr sz="8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，对每日隐患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通报及闭环、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目前每周按期闭环率达到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100%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EC5F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EC5F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8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83819" indent="-1270" algn="l" rtl="0" eaLnBrk="0">
                        <a:lnSpc>
                          <a:spcPct val="128000"/>
                        </a:lnSpc>
                        <a:spcBef>
                          <a:spcPts val="4"/>
                        </a:spcBef>
                      </a:pPr>
                      <a:r>
                        <a:rPr sz="900" b="1" kern="0" spc="60">
                          <a:solidFill>
                            <a:srgbClr val="C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现场违章：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对违章指挥、违章作业、违反劳动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纪律单位进行通报及统计</a:t>
                      </a:r>
                      <a:r>
                        <a:rPr sz="8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，项目暂无违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纪情况。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EC5F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EC5F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3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648"/>
                        </a:lnSpc>
                      </a:pPr>
                      <a:endParaRPr lang="Arial" altLang="Arial" sz="100"/>
                    </a:p>
                    <a:p>
                      <a:pPr marL="81914" indent="1270" algn="l" rtl="0" eaLnBrk="0">
                        <a:lnSpc>
                          <a:spcPct val="128000"/>
                        </a:lnSpc>
                      </a:pPr>
                      <a:r>
                        <a:rPr sz="900" b="1" kern="0" spc="40">
                          <a:solidFill>
                            <a:srgbClr val="C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高风险作业：</a:t>
                      </a:r>
                      <a:r>
                        <a:rPr sz="900" b="1" kern="0" spc="-90">
                          <a:solidFill>
                            <a:srgbClr val="C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明确当天及下阶段高风险作业     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项目及区域</a:t>
                      </a:r>
                      <a:r>
                        <a:rPr sz="8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，确保高风险作业监督到位；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EC5F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EC5F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98" name="textbox 298"/>
          <p:cNvSpPr/>
          <p:nvPr/>
        </p:nvSpPr>
        <p:spPr>
          <a:xfrm>
            <a:off x="405335" y="1398708"/>
            <a:ext cx="4779645" cy="562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2.3 安全数智化管理</a:t>
            </a:r>
            <a:endParaRPr lang="Microsoft YaHei" altLang="Microsoft Ya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algn="r" rtl="0" eaLnBrk="0">
              <a:lnSpc>
                <a:spcPts val="1283"/>
              </a:lnSpc>
              <a:spcBef>
                <a:spcPts val="2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本项目采用安全数智化管理，实现伤亡事故及工伤责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任事故数为零</a:t>
            </a:r>
            <a:endParaRPr lang="Microsoft YaHei" altLang="Microsoft YaHei" sz="900"/>
          </a:p>
        </p:txBody>
      </p:sp>
      <p:sp>
        <p:nvSpPr>
          <p:cNvPr id="300" name="textbox 300"/>
          <p:cNvSpPr/>
          <p:nvPr/>
        </p:nvSpPr>
        <p:spPr>
          <a:xfrm>
            <a:off x="405335" y="5954883"/>
            <a:ext cx="5137150" cy="490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2.3 安全数智化管理</a:t>
            </a:r>
            <a:endParaRPr lang="Microsoft YaHei" altLang="Microsoft YaHei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ts val="1282"/>
              </a:lnSpc>
              <a:spcBef>
                <a:spcPts val="6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通过对隐患统计的公开，引导各单位有效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治理、合理预防并起到监督管控的目的</a:t>
            </a:r>
            <a:endParaRPr lang="Microsoft YaHei" altLang="Microsoft YaHei" sz="9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5009476" y="2423972"/>
            <a:ext cx="1020128" cy="1789963"/>
            <a:chExt cx="1020128" cy="1789963"/>
          </a:xfrm>
        </p:grpSpPr>
        <p:pic>
          <p:nvPicPr>
            <p:cNvPr id="302" name="picture 30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020128" cy="1789963"/>
            </a:xfrm>
            <a:prstGeom prst="rect">
              <a:avLst/>
            </a:prstGeom>
          </p:spPr>
        </p:pic>
        <p:sp>
          <p:nvSpPr>
            <p:cNvPr id="304" name="textbox 304"/>
            <p:cNvSpPr/>
            <p:nvPr/>
          </p:nvSpPr>
          <p:spPr>
            <a:xfrm>
              <a:off x="-12700" y="-12700"/>
              <a:ext cx="1045844" cy="1826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230504" indent="-635" algn="l" rtl="0" eaLnBrk="0">
                <a:lnSpc>
                  <a:spcPct val="102000"/>
                </a:lnSpc>
                <a:spcBef>
                  <a:spcPts val="5"/>
                </a:spcBef>
              </a:pPr>
              <a:r>
                <a:rPr sz="900" kern="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相应生成各     </a:t>
              </a: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9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类报表信息</a:t>
              </a:r>
              <a:endParaRPr lang="Microsoft YaHei" altLang="Microsoft YaHei" sz="900"/>
            </a:p>
          </p:txBody>
        </p:sp>
      </p:grpSp>
      <p:graphicFrame>
        <p:nvGraphicFramePr>
          <p:cNvPr id="306" name="table 306"/>
          <p:cNvGraphicFramePr>
            <a:graphicFrameLocks noGrp="1"/>
          </p:cNvGraphicFramePr>
          <p:nvPr/>
        </p:nvGraphicFramePr>
        <p:xfrm>
          <a:off x="447560" y="2423972"/>
          <a:ext cx="1019810" cy="1789429"/>
        </p:xfrm>
        <a:graphic>
          <a:graphicData uri="http://schemas.openxmlformats.org/drawingml/2006/table">
            <a:tbl>
              <a:tblPr/>
              <a:tblGrid>
                <a:gridCol w="1019810"/>
              </a:tblGrid>
              <a:tr h="17830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609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609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609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609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8" name="group 18"/>
          <p:cNvGrpSpPr/>
          <p:nvPr/>
        </p:nvGrpSpPr>
        <p:grpSpPr>
          <a:xfrm rot="21600000">
            <a:off x="490448" y="2067839"/>
            <a:ext cx="5445531" cy="236562"/>
            <a:chExt cx="5445531" cy="236562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5445531" cy="236562"/>
              <a:chExt cx="5445531" cy="236562"/>
            </a:xfrm>
          </p:grpSpPr>
          <p:sp>
            <p:nvSpPr>
              <p:cNvPr id="308" name="path"/>
              <p:cNvSpPr/>
              <p:nvPr/>
            </p:nvSpPr>
            <p:spPr>
              <a:xfrm>
                <a:off x="0" y="0"/>
                <a:ext cx="815619" cy="231876"/>
              </a:xfrm>
              <a:custGeom>
                <a:rect l="0" t="0" r="0" b="0"/>
                <a:pathLst>
                  <a:path w="1284" h="365">
                    <a:moveTo>
                      <a:pt x="0" y="60"/>
                    </a:moveTo>
                    <a:moveTo>
                      <a:pt x="0" y="60"/>
                    </a:moveTo>
                    <a:cubicBezTo>
                      <a:pt x="0" y="27"/>
                      <a:pt x="27" y="0"/>
                      <a:pt x="60" y="0"/>
                    </a:cubicBezTo>
                    <a:lnTo>
                      <a:pt x="1224" y="0"/>
                    </a:lnTo>
                    <a:cubicBezTo>
                      <a:pt x="1256" y="0"/>
                      <a:pt x="1284" y="27"/>
                      <a:pt x="1284" y="60"/>
                    </a:cubicBezTo>
                    <a:lnTo>
                      <a:pt x="1284" y="302"/>
                    </a:lnTo>
                    <a:cubicBezTo>
                      <a:pt x="1284" y="336"/>
                      <a:pt x="1256" y="363"/>
                      <a:pt x="1224" y="365"/>
                    </a:cubicBezTo>
                    <a:lnTo>
                      <a:pt x="60" y="365"/>
                    </a:lnTo>
                    <a:cubicBezTo>
                      <a:pt x="27" y="363"/>
                      <a:pt x="0" y="336"/>
                      <a:pt x="0" y="302"/>
                    </a:cubicBezTo>
                    <a:lnTo>
                      <a:pt x="0" y="60"/>
                    </a:lnTo>
                  </a:path>
                </a:pathLst>
              </a:custGeom>
              <a:solidFill>
                <a:srgbClr val="56CA9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path"/>
              <p:cNvSpPr/>
              <p:nvPr/>
            </p:nvSpPr>
            <p:spPr>
              <a:xfrm>
                <a:off x="924826" y="0"/>
                <a:ext cx="815860" cy="231876"/>
              </a:xfrm>
              <a:custGeom>
                <a:rect l="0" t="0" r="0" b="0"/>
                <a:pathLst>
                  <a:path w="1284" h="365">
                    <a:moveTo>
                      <a:pt x="0" y="60"/>
                    </a:moveTo>
                    <a:moveTo>
                      <a:pt x="0" y="60"/>
                    </a:moveTo>
                    <a:cubicBezTo>
                      <a:pt x="0" y="27"/>
                      <a:pt x="27" y="0"/>
                      <a:pt x="60" y="0"/>
                    </a:cubicBezTo>
                    <a:lnTo>
                      <a:pt x="1222" y="0"/>
                    </a:lnTo>
                    <a:cubicBezTo>
                      <a:pt x="1256" y="0"/>
                      <a:pt x="1284" y="27"/>
                      <a:pt x="1284" y="60"/>
                    </a:cubicBezTo>
                    <a:lnTo>
                      <a:pt x="1284" y="302"/>
                    </a:lnTo>
                    <a:cubicBezTo>
                      <a:pt x="1284" y="336"/>
                      <a:pt x="1256" y="363"/>
                      <a:pt x="1222" y="365"/>
                    </a:cubicBezTo>
                    <a:lnTo>
                      <a:pt x="60" y="365"/>
                    </a:lnTo>
                    <a:cubicBezTo>
                      <a:pt x="27" y="363"/>
                      <a:pt x="0" y="336"/>
                      <a:pt x="0" y="302"/>
                    </a:cubicBezTo>
                    <a:lnTo>
                      <a:pt x="0" y="60"/>
                    </a:lnTo>
                  </a:path>
                </a:pathLst>
              </a:custGeom>
              <a:solidFill>
                <a:srgbClr val="FFBA5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2" name="path"/>
              <p:cNvSpPr/>
              <p:nvPr/>
            </p:nvSpPr>
            <p:spPr>
              <a:xfrm>
                <a:off x="1848891" y="4800"/>
                <a:ext cx="816864" cy="231761"/>
              </a:xfrm>
              <a:custGeom>
                <a:rect l="0" t="0" r="0" b="0"/>
                <a:pathLst>
                  <a:path w="1286" h="364">
                    <a:moveTo>
                      <a:pt x="0" y="62"/>
                    </a:moveTo>
                    <a:moveTo>
                      <a:pt x="0" y="62"/>
                    </a:moveTo>
                    <a:cubicBezTo>
                      <a:pt x="1" y="28"/>
                      <a:pt x="28" y="0"/>
                      <a:pt x="62" y="0"/>
                    </a:cubicBezTo>
                    <a:lnTo>
                      <a:pt x="1223" y="0"/>
                    </a:lnTo>
                    <a:cubicBezTo>
                      <a:pt x="1258" y="0"/>
                      <a:pt x="1285" y="28"/>
                      <a:pt x="1286" y="62"/>
                    </a:cubicBezTo>
                    <a:lnTo>
                      <a:pt x="1286" y="304"/>
                    </a:lnTo>
                    <a:cubicBezTo>
                      <a:pt x="1285" y="337"/>
                      <a:pt x="1258" y="364"/>
                      <a:pt x="1223" y="364"/>
                    </a:cubicBezTo>
                    <a:lnTo>
                      <a:pt x="62" y="364"/>
                    </a:lnTo>
                    <a:cubicBezTo>
                      <a:pt x="28" y="364"/>
                      <a:pt x="1" y="337"/>
                      <a:pt x="0" y="304"/>
                    </a:cubicBezTo>
                    <a:lnTo>
                      <a:pt x="0" y="62"/>
                    </a:lnTo>
                  </a:path>
                </a:pathLst>
              </a:custGeom>
              <a:solidFill>
                <a:srgbClr val="F1887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4" name="path"/>
              <p:cNvSpPr/>
              <p:nvPr/>
            </p:nvSpPr>
            <p:spPr>
              <a:xfrm>
                <a:off x="2789085" y="0"/>
                <a:ext cx="815454" cy="231876"/>
              </a:xfrm>
              <a:custGeom>
                <a:rect l="0" t="0" r="0" b="0"/>
                <a:pathLst>
                  <a:path w="1284" h="365">
                    <a:moveTo>
                      <a:pt x="0" y="60"/>
                    </a:moveTo>
                    <a:moveTo>
                      <a:pt x="0" y="60"/>
                    </a:moveTo>
                    <a:cubicBezTo>
                      <a:pt x="0" y="27"/>
                      <a:pt x="27" y="0"/>
                      <a:pt x="60" y="0"/>
                    </a:cubicBezTo>
                    <a:lnTo>
                      <a:pt x="1224" y="0"/>
                    </a:lnTo>
                    <a:cubicBezTo>
                      <a:pt x="1256" y="0"/>
                      <a:pt x="1284" y="27"/>
                      <a:pt x="1284" y="60"/>
                    </a:cubicBezTo>
                    <a:lnTo>
                      <a:pt x="1284" y="302"/>
                    </a:lnTo>
                    <a:cubicBezTo>
                      <a:pt x="1284" y="336"/>
                      <a:pt x="1256" y="363"/>
                      <a:pt x="1224" y="365"/>
                    </a:cubicBezTo>
                    <a:lnTo>
                      <a:pt x="60" y="365"/>
                    </a:lnTo>
                    <a:cubicBezTo>
                      <a:pt x="27" y="363"/>
                      <a:pt x="0" y="336"/>
                      <a:pt x="0" y="302"/>
                    </a:cubicBezTo>
                    <a:lnTo>
                      <a:pt x="0" y="60"/>
                    </a:lnTo>
                  </a:path>
                </a:pathLst>
              </a:custGeom>
              <a:solidFill>
                <a:srgbClr val="5E75B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6" name="path"/>
              <p:cNvSpPr/>
              <p:nvPr/>
            </p:nvSpPr>
            <p:spPr>
              <a:xfrm>
                <a:off x="3709492" y="0"/>
                <a:ext cx="815542" cy="231876"/>
              </a:xfrm>
              <a:custGeom>
                <a:rect l="0" t="0" r="0" b="0"/>
                <a:pathLst>
                  <a:path w="1284" h="365">
                    <a:moveTo>
                      <a:pt x="0" y="60"/>
                    </a:moveTo>
                    <a:moveTo>
                      <a:pt x="0" y="60"/>
                    </a:moveTo>
                    <a:cubicBezTo>
                      <a:pt x="0" y="27"/>
                      <a:pt x="27" y="0"/>
                      <a:pt x="60" y="0"/>
                    </a:cubicBezTo>
                    <a:lnTo>
                      <a:pt x="1224" y="0"/>
                    </a:lnTo>
                    <a:cubicBezTo>
                      <a:pt x="1256" y="0"/>
                      <a:pt x="1284" y="27"/>
                      <a:pt x="1284" y="60"/>
                    </a:cubicBezTo>
                    <a:lnTo>
                      <a:pt x="1284" y="302"/>
                    </a:lnTo>
                    <a:cubicBezTo>
                      <a:pt x="1284" y="336"/>
                      <a:pt x="1256" y="363"/>
                      <a:pt x="1224" y="365"/>
                    </a:cubicBezTo>
                    <a:lnTo>
                      <a:pt x="60" y="365"/>
                    </a:lnTo>
                    <a:cubicBezTo>
                      <a:pt x="27" y="363"/>
                      <a:pt x="0" y="336"/>
                      <a:pt x="0" y="302"/>
                    </a:cubicBezTo>
                    <a:lnTo>
                      <a:pt x="0" y="60"/>
                    </a:lnTo>
                  </a:path>
                </a:pathLst>
              </a:custGeom>
              <a:solidFill>
                <a:srgbClr val="F7B8A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8" name="path"/>
              <p:cNvSpPr/>
              <p:nvPr/>
            </p:nvSpPr>
            <p:spPr>
              <a:xfrm>
                <a:off x="4629899" y="0"/>
                <a:ext cx="815631" cy="231876"/>
              </a:xfrm>
              <a:custGeom>
                <a:rect l="0" t="0" r="0" b="0"/>
                <a:pathLst>
                  <a:path w="1284" h="365">
                    <a:moveTo>
                      <a:pt x="0" y="60"/>
                    </a:moveTo>
                    <a:moveTo>
                      <a:pt x="0" y="60"/>
                    </a:moveTo>
                    <a:cubicBezTo>
                      <a:pt x="0" y="27"/>
                      <a:pt x="27" y="0"/>
                      <a:pt x="60" y="0"/>
                    </a:cubicBezTo>
                    <a:lnTo>
                      <a:pt x="1224" y="0"/>
                    </a:lnTo>
                    <a:cubicBezTo>
                      <a:pt x="1256" y="0"/>
                      <a:pt x="1284" y="27"/>
                      <a:pt x="1284" y="60"/>
                    </a:cubicBezTo>
                    <a:lnTo>
                      <a:pt x="1284" y="302"/>
                    </a:lnTo>
                    <a:cubicBezTo>
                      <a:pt x="1284" y="336"/>
                      <a:pt x="1256" y="363"/>
                      <a:pt x="1224" y="365"/>
                    </a:cubicBezTo>
                    <a:lnTo>
                      <a:pt x="60" y="365"/>
                    </a:lnTo>
                    <a:cubicBezTo>
                      <a:pt x="27" y="363"/>
                      <a:pt x="0" y="336"/>
                      <a:pt x="0" y="302"/>
                    </a:cubicBezTo>
                    <a:lnTo>
                      <a:pt x="0" y="60"/>
                    </a:lnTo>
                  </a:path>
                </a:pathLst>
              </a:custGeom>
              <a:solidFill>
                <a:srgbClr val="DE1A3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20" name="textbox 320"/>
            <p:cNvSpPr/>
            <p:nvPr/>
          </p:nvSpPr>
          <p:spPr>
            <a:xfrm>
              <a:off x="-12700" y="-12700"/>
              <a:ext cx="5471159" cy="2730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400"/>
            </a:p>
            <a:p>
              <a:pPr marL="176529" algn="l" rtl="0" eaLnBrk="0">
                <a:lnSpc>
                  <a:spcPct val="98000"/>
                </a:lnSpc>
                <a:spcBef>
                  <a:spcPts val="4"/>
                </a:spcBef>
              </a:pPr>
              <a:r>
                <a:rPr sz="900" kern="0" spc="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               施工                   监理                   项目               公司平台              </a:t>
              </a:r>
              <a:r>
                <a:rPr sz="9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报表</a:t>
              </a:r>
              <a:endParaRPr lang="Microsoft YaHei" altLang="Microsoft YaHei" sz="900"/>
            </a:p>
          </p:txBody>
        </p:sp>
      </p:grpSp>
      <p:sp>
        <p:nvSpPr>
          <p:cNvPr id="322" name="textbox 322"/>
          <p:cNvSpPr/>
          <p:nvPr/>
        </p:nvSpPr>
        <p:spPr>
          <a:xfrm>
            <a:off x="586489" y="2540282"/>
            <a:ext cx="748665" cy="1519555"/>
          </a:xfrm>
          <a:prstGeom prst="rect">
            <a:avLst/>
          </a:prstGeom>
          <a:solidFill>
            <a:srgbClr val="5E95E8">
              <a:alpha val="99215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7078"/>
              </a:lnSpc>
            </a:pPr>
            <a:endParaRPr lang="Arial" altLang="Arial" sz="100"/>
          </a:p>
          <a:p>
            <a:pPr marL="130175" algn="l" rtl="0" eaLnBrk="0">
              <a:lnSpc>
                <a:spcPct val="96000"/>
              </a:lnSpc>
            </a:pP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体系配置</a:t>
            </a:r>
            <a:endParaRPr lang="Microsoft YaHei" altLang="Microsoft YaHei" sz="900"/>
          </a:p>
        </p:txBody>
      </p:sp>
      <p:pic>
        <p:nvPicPr>
          <p:cNvPr id="324" name="picture 3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038157" y="1023949"/>
            <a:ext cx="3588892" cy="276879"/>
          </a:xfrm>
          <a:prstGeom prst="rect">
            <a:avLst/>
          </a:prstGeom>
        </p:spPr>
      </p:pic>
      <p:pic>
        <p:nvPicPr>
          <p:cNvPr id="326" name="picture 3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038157" y="5580125"/>
            <a:ext cx="3588892" cy="276879"/>
          </a:xfrm>
          <a:prstGeom prst="rect">
            <a:avLst/>
          </a:prstGeom>
        </p:spPr>
      </p:pic>
      <p:graphicFrame>
        <p:nvGraphicFramePr>
          <p:cNvPr id="328" name="table 328"/>
          <p:cNvGraphicFramePr>
            <a:graphicFrameLocks noGrp="1"/>
          </p:cNvGraphicFramePr>
          <p:nvPr/>
        </p:nvGraphicFramePr>
        <p:xfrm>
          <a:off x="1721434" y="3052750"/>
          <a:ext cx="3176270" cy="280669"/>
        </p:xfrm>
        <a:graphic>
          <a:graphicData uri="http://schemas.openxmlformats.org/drawingml/2006/table">
            <a:tbl>
              <a:tblPr>
                <a:solidFill>
                  <a:srgbClr val="6096E6"/>
                </a:solidFill>
              </a:tblPr>
              <a:tblGrid>
                <a:gridCol w="3176270"/>
              </a:tblGrid>
              <a:tr h="2743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122237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参与安全检查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</a:tr>
            </a:tbl>
          </a:graphicData>
        </a:graphic>
      </p:graphicFrame>
      <p:sp>
        <p:nvSpPr>
          <p:cNvPr id="330" name="textbox 330"/>
          <p:cNvSpPr/>
          <p:nvPr/>
        </p:nvSpPr>
        <p:spPr>
          <a:xfrm>
            <a:off x="3928418" y="6773124"/>
            <a:ext cx="2269489" cy="35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55"/>
              </a:lnSpc>
            </a:pPr>
            <a:endParaRPr lang="Arial" altLang="Arial" sz="100"/>
          </a:p>
          <a:p>
            <a:pPr marL="12700" algn="l" rtl="0" eaLnBrk="0">
              <a:lnSpc>
                <a:spcPct val="127000"/>
              </a:lnSpc>
            </a:pPr>
            <a:r>
              <a:rPr sz="900" b="1" kern="0" spc="6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现场人车：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实时了解当日项目在场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的动态人员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数量及分布情况；</a:t>
            </a:r>
            <a:endParaRPr lang="Microsoft YaHei" altLang="Microsoft YaHei" sz="800"/>
          </a:p>
        </p:txBody>
      </p:sp>
      <p:graphicFrame>
        <p:nvGraphicFramePr>
          <p:cNvPr id="332" name="table 332"/>
          <p:cNvGraphicFramePr>
            <a:graphicFrameLocks noGrp="1"/>
          </p:cNvGraphicFramePr>
          <p:nvPr/>
        </p:nvGraphicFramePr>
        <p:xfrm>
          <a:off x="3118700" y="3798112"/>
          <a:ext cx="1769110" cy="280670"/>
        </p:xfrm>
        <a:graphic>
          <a:graphicData uri="http://schemas.openxmlformats.org/drawingml/2006/table">
            <a:tbl>
              <a:tblPr>
                <a:solidFill>
                  <a:srgbClr val="6096E6"/>
                </a:solidFill>
              </a:tblPr>
              <a:tblGrid>
                <a:gridCol w="1769110"/>
              </a:tblGrid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379729" algn="l" rtl="0" eaLnBrk="0">
                        <a:lnSpc>
                          <a:spcPts val="1321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填报</a:t>
                      </a: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</a:t>
                      </a: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更新危大工程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4" name="table 334"/>
          <p:cNvGraphicFramePr>
            <a:graphicFrameLocks noGrp="1"/>
          </p:cNvGraphicFramePr>
          <p:nvPr/>
        </p:nvGraphicFramePr>
        <p:xfrm>
          <a:off x="3118700" y="3412694"/>
          <a:ext cx="1769110" cy="280670"/>
        </p:xfrm>
        <a:graphic>
          <a:graphicData uri="http://schemas.openxmlformats.org/drawingml/2006/table">
            <a:tbl>
              <a:tblPr>
                <a:solidFill>
                  <a:srgbClr val="6096E6"/>
                </a:solidFill>
              </a:tblPr>
              <a:tblGrid>
                <a:gridCol w="1769110"/>
              </a:tblGrid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64135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进行审核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</a:tr>
            </a:tbl>
          </a:graphicData>
        </a:graphic>
      </p:graphicFrame>
      <p:sp>
        <p:nvSpPr>
          <p:cNvPr id="336" name="textbox 336"/>
          <p:cNvSpPr/>
          <p:nvPr/>
        </p:nvSpPr>
        <p:spPr>
          <a:xfrm>
            <a:off x="2315523" y="2567583"/>
            <a:ext cx="1967229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21"/>
              </a:lnSpc>
            </a:pP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创建周检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月检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9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专项检查任务</a:t>
            </a:r>
            <a:endParaRPr lang="Microsoft YaHei" altLang="Microsoft YaHei" sz="900"/>
          </a:p>
        </p:txBody>
      </p:sp>
      <p:graphicFrame>
        <p:nvGraphicFramePr>
          <p:cNvPr id="338" name="table 338"/>
          <p:cNvGraphicFramePr>
            <a:graphicFrameLocks noGrp="1"/>
          </p:cNvGraphicFramePr>
          <p:nvPr/>
        </p:nvGraphicFramePr>
        <p:xfrm>
          <a:off x="1721434" y="3412694"/>
          <a:ext cx="1023620" cy="280670"/>
        </p:xfrm>
        <a:graphic>
          <a:graphicData uri="http://schemas.openxmlformats.org/drawingml/2006/table">
            <a:tbl>
              <a:tblPr>
                <a:solidFill>
                  <a:srgbClr val="6096E6"/>
                </a:solidFill>
              </a:tblPr>
              <a:tblGrid>
                <a:gridCol w="1023620"/>
              </a:tblGrid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157479" algn="l" rtl="0" eaLnBrk="0">
                        <a:lnSpc>
                          <a:spcPct val="97000"/>
                        </a:lnSpc>
                      </a:pPr>
                      <a:r>
                        <a:rPr sz="9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申请安全验收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169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096E6"/>
                    </a:solidFill>
                  </a:tcPr>
                </a:tc>
              </a:tr>
            </a:tbl>
          </a:graphicData>
        </a:graphic>
      </p:graphicFrame>
      <p:sp>
        <p:nvSpPr>
          <p:cNvPr id="340" name="textbox 340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342" name="path"/>
          <p:cNvSpPr/>
          <p:nvPr/>
        </p:nvSpPr>
        <p:spPr>
          <a:xfrm>
            <a:off x="2781300" y="3493008"/>
            <a:ext cx="256032" cy="114300"/>
          </a:xfrm>
          <a:custGeom>
            <a:rect l="0" t="0" r="0" b="0"/>
            <a:pathLst>
              <a:path w="402" h="180">
                <a:moveTo>
                  <a:pt x="0" y="45"/>
                </a:moveTo>
                <a:lnTo>
                  <a:pt x="314" y="45"/>
                </a:lnTo>
                <a:lnTo>
                  <a:pt x="314" y="0"/>
                </a:lnTo>
                <a:lnTo>
                  <a:pt x="403" y="91"/>
                </a:lnTo>
                <a:lnTo>
                  <a:pt x="314" y="180"/>
                </a:lnTo>
                <a:lnTo>
                  <a:pt x="314" y="134"/>
                </a:lnTo>
                <a:lnTo>
                  <a:pt x="0" y="134"/>
                </a:lnTo>
                <a:lnTo>
                  <a:pt x="45" y="91"/>
                </a:lnTo>
                <a:lnTo>
                  <a:pt x="0" y="45"/>
                </a:lnTo>
              </a:path>
            </a:pathLst>
          </a:cu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4" name="path"/>
          <p:cNvSpPr/>
          <p:nvPr/>
        </p:nvSpPr>
        <p:spPr>
          <a:xfrm>
            <a:off x="3182111" y="2804159"/>
            <a:ext cx="112776" cy="256031"/>
          </a:xfrm>
          <a:custGeom>
            <a:rect l="0" t="0" r="0" b="0"/>
            <a:pathLst>
              <a:path w="177" h="402">
                <a:moveTo>
                  <a:pt x="134" y="0"/>
                </a:moveTo>
                <a:lnTo>
                  <a:pt x="134" y="314"/>
                </a:lnTo>
                <a:lnTo>
                  <a:pt x="177" y="314"/>
                </a:lnTo>
                <a:lnTo>
                  <a:pt x="88" y="403"/>
                </a:lnTo>
                <a:lnTo>
                  <a:pt x="0" y="314"/>
                </a:lnTo>
                <a:lnTo>
                  <a:pt x="43" y="314"/>
                </a:lnTo>
                <a:lnTo>
                  <a:pt x="43" y="0"/>
                </a:lnTo>
                <a:lnTo>
                  <a:pt x="88" y="45"/>
                </a:lnTo>
                <a:lnTo>
                  <a:pt x="134" y="0"/>
                </a:lnTo>
              </a:path>
            </a:pathLst>
          </a:cu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6" name="textbox 346"/>
          <p:cNvSpPr/>
          <p:nvPr/>
        </p:nvSpPr>
        <p:spPr>
          <a:xfrm>
            <a:off x="6619342" y="9718039"/>
            <a:ext cx="97789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1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7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" name="picture 3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350" name="picture 3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graphicFrame>
        <p:nvGraphicFramePr>
          <p:cNvPr id="352" name="table 352"/>
          <p:cNvGraphicFramePr>
            <a:graphicFrameLocks noGrp="1"/>
          </p:cNvGraphicFramePr>
          <p:nvPr/>
        </p:nvGraphicFramePr>
        <p:xfrm>
          <a:off x="385571" y="2382011"/>
          <a:ext cx="3352800" cy="1875790"/>
        </p:xfrm>
        <a:graphic>
          <a:graphicData uri="http://schemas.openxmlformats.org/drawingml/2006/table">
            <a:tbl>
              <a:tblPr/>
              <a:tblGrid>
                <a:gridCol w="3352800"/>
              </a:tblGrid>
              <a:tr h="1869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54" name="picture 3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93191" y="2389631"/>
            <a:ext cx="3337559" cy="1860804"/>
          </a:xfrm>
          <a:prstGeom prst="rect">
            <a:avLst/>
          </a:prstGeom>
        </p:spPr>
      </p:pic>
      <p:sp>
        <p:nvSpPr>
          <p:cNvPr id="356" name="textbox 356"/>
          <p:cNvSpPr/>
          <p:nvPr/>
        </p:nvSpPr>
        <p:spPr>
          <a:xfrm>
            <a:off x="385914" y="1398708"/>
            <a:ext cx="5577840" cy="843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3175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 科技数智化管理</a:t>
            </a:r>
            <a:endParaRPr lang="Microsoft YaHei" altLang="Microsoft YaHei" sz="1000"/>
          </a:p>
          <a:p>
            <a:pPr marL="12700" algn="l" rtl="0" eaLnBrk="0">
              <a:lnSpc>
                <a:spcPts val="1291"/>
              </a:lnSpc>
              <a:spcBef>
                <a:spcPts val="750"/>
              </a:spcBef>
            </a:pPr>
            <a:r>
              <a:rPr sz="900" kern="0" spc="90">
                <a:solidFill>
                  <a:srgbClr val="0F0F0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&gt;搭建全业务版图，借助数</a:t>
            </a:r>
            <a:r>
              <a:rPr sz="900" kern="0" spc="80">
                <a:solidFill>
                  <a:srgbClr val="0F0F0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智平台的移动化、可视化、形象化、数据化优点开展常态化工程管理工作</a:t>
            </a:r>
            <a:endParaRPr lang="Microsoft YaHei" altLang="Microsoft YaHei" sz="900"/>
          </a:p>
          <a:p>
            <a:pPr algn="r" rtl="0" eaLnBrk="0">
              <a:lnSpc>
                <a:spcPts val="1291"/>
              </a:lnSpc>
              <a:spcBef>
                <a:spcPts val="325"/>
              </a:spcBef>
            </a:pPr>
            <a:r>
              <a:rPr sz="900" kern="0" spc="8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&gt;以看板为核心，穿透质量、进度、安全、材料指标数据，视频</a:t>
            </a:r>
            <a:r>
              <a:rPr sz="900" kern="0" spc="7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监控与工序验收驱动形象进度相互印证</a:t>
            </a:r>
            <a:endParaRPr lang="Microsoft YaHei" altLang="Microsoft YaHei" sz="900"/>
          </a:p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ts val="1285"/>
              </a:lnSpc>
              <a:spcBef>
                <a:spcPts val="2"/>
              </a:spcBef>
            </a:pPr>
            <a:r>
              <a:rPr sz="900" kern="0" spc="7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&gt;实现线上各类管理操作及检查评估，将项目一线管理成果实时直观展示。</a:t>
            </a:r>
            <a:endParaRPr lang="Microsoft YaHei" altLang="Microsoft YaHei" sz="900"/>
          </a:p>
        </p:txBody>
      </p:sp>
      <p:graphicFrame>
        <p:nvGraphicFramePr>
          <p:cNvPr id="358" name="table 358"/>
          <p:cNvGraphicFramePr>
            <a:graphicFrameLocks noGrp="1"/>
          </p:cNvGraphicFramePr>
          <p:nvPr/>
        </p:nvGraphicFramePr>
        <p:xfrm>
          <a:off x="4008120" y="2382011"/>
          <a:ext cx="2322195" cy="1858645"/>
        </p:xfrm>
        <a:graphic>
          <a:graphicData uri="http://schemas.openxmlformats.org/drawingml/2006/table">
            <a:tbl>
              <a:tblPr/>
              <a:tblGrid>
                <a:gridCol w="1130300"/>
                <a:gridCol w="1191894"/>
              </a:tblGrid>
              <a:tr h="18586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60" name="table 360"/>
          <p:cNvGraphicFramePr>
            <a:graphicFrameLocks noGrp="1"/>
          </p:cNvGraphicFramePr>
          <p:nvPr/>
        </p:nvGraphicFramePr>
        <p:xfrm>
          <a:off x="3544646" y="7494460"/>
          <a:ext cx="2788284" cy="1216025"/>
        </p:xfrm>
        <a:graphic>
          <a:graphicData uri="http://schemas.openxmlformats.org/drawingml/2006/table">
            <a:tbl>
              <a:tblPr/>
              <a:tblGrid>
                <a:gridCol w="2788284"/>
              </a:tblGrid>
              <a:tr h="1209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190500" algn="l" rtl="0" eaLnBrk="0">
                        <a:lnSpc>
                          <a:spcPts val="1066"/>
                        </a:lnSpc>
                        <a:spcBef>
                          <a:spcPts val="1"/>
                        </a:spcBef>
                      </a:pPr>
                      <a:r>
                        <a:rPr sz="700" kern="0" spc="7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通过看板，各管理人员对全业务功能模块应用</a:t>
                      </a:r>
                      <a:r>
                        <a:rPr sz="700" kern="0" spc="6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数据实时监控</a:t>
                      </a:r>
                      <a:endParaRPr lang="Microsoft YaHei" altLang="Microsoft YaHei" sz="700"/>
                    </a:p>
                    <a:p>
                      <a:pPr marL="215265" algn="l" rtl="0" eaLnBrk="0">
                        <a:lnSpc>
                          <a:spcPts val="1050"/>
                        </a:lnSpc>
                        <a:spcBef>
                          <a:spcPts val="291"/>
                        </a:spcBef>
                      </a:pPr>
                      <a:r>
                        <a:rPr sz="700" kern="0" spc="30">
                          <a:solidFill>
                            <a:srgbClr val="0C0C0C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，即时督办。</a:t>
                      </a:r>
                      <a:endParaRPr lang="Microsoft YaHei" altLang="Microsoft YaHei" sz="700"/>
                    </a:p>
                    <a:p>
                      <a:pPr marL="189864" algn="l" rtl="0" eaLnBrk="0">
                        <a:lnSpc>
                          <a:spcPts val="1063"/>
                        </a:lnSpc>
                        <a:spcBef>
                          <a:spcPts val="293"/>
                        </a:spcBef>
                      </a:pPr>
                      <a:r>
                        <a:rPr sz="700" kern="0" spc="50">
                          <a:solidFill>
                            <a:srgbClr val="05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第三方评估单位对数据的真实性、及时性达标量进行巡检，</a:t>
                      </a:r>
                      <a:endParaRPr lang="Microsoft YaHei" altLang="Microsoft YaHei" sz="700"/>
                    </a:p>
                    <a:p>
                      <a:pPr marL="201295" algn="l" rtl="0" eaLnBrk="0">
                        <a:lnSpc>
                          <a:spcPts val="1060"/>
                        </a:lnSpc>
                        <a:spcBef>
                          <a:spcPts val="288"/>
                        </a:spcBef>
                      </a:pPr>
                      <a:r>
                        <a:rPr sz="700" kern="0" spc="50">
                          <a:solidFill>
                            <a:srgbClr val="03030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输出使用情况月报及分析报告，作为项目考</a:t>
                      </a:r>
                      <a:r>
                        <a:rPr sz="700" kern="0" spc="40">
                          <a:solidFill>
                            <a:srgbClr val="03030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核的一部分。</a:t>
                      </a:r>
                      <a:endParaRPr lang="Microsoft YaHei" altLang="Microsoft YaHei" sz="700"/>
                    </a:p>
                    <a:p>
                      <a:pPr marL="190500" algn="l" rtl="0" eaLnBrk="0">
                        <a:lnSpc>
                          <a:spcPts val="1066"/>
                        </a:lnSpc>
                        <a:spcBef>
                          <a:spcPts val="283"/>
                        </a:spcBef>
                      </a:pPr>
                      <a:r>
                        <a:rPr sz="7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深挖数据使用价值，</a:t>
                      </a:r>
                      <a:r>
                        <a:rPr sz="7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提供管理决策依据。</a:t>
                      </a:r>
                      <a:r>
                        <a:rPr sz="7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700" kern="0" spc="60">
                          <a:solidFill>
                            <a:srgbClr val="070707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《工程数智平台应</a:t>
                      </a:r>
                      <a:endParaRPr lang="Microsoft YaHei" altLang="Microsoft YaHei" sz="7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203200" algn="l" rtl="0" eaLnBrk="0">
                        <a:lnSpc>
                          <a:spcPts val="1066"/>
                        </a:lnSpc>
                        <a:spcBef>
                          <a:spcPts val="2"/>
                        </a:spcBef>
                      </a:pPr>
                      <a:r>
                        <a:rPr sz="700" kern="0" spc="7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用指引》</a:t>
                      </a:r>
                      <a:r>
                        <a:rPr sz="700" kern="0" spc="11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700" kern="0" spc="70">
                          <a:solidFill>
                            <a:srgbClr val="03030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工程数智平台监督考核机制·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6350" cap="flat" cmpd="sng" algn="ctr">
                      <a:solidFill>
                        <a:srgbClr val="FFBA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BA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BA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BA5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62" name="picture 3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131495" y="8471916"/>
            <a:ext cx="55536" cy="65722"/>
          </a:xfrm>
          <a:prstGeom prst="rect">
            <a:avLst/>
          </a:prstGeom>
        </p:spPr>
      </p:pic>
      <p:pic>
        <p:nvPicPr>
          <p:cNvPr id="364" name="picture 3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89616" y="8238756"/>
            <a:ext cx="119088" cy="119087"/>
          </a:xfrm>
          <a:prstGeom prst="rect">
            <a:avLst/>
          </a:prstGeom>
        </p:spPr>
      </p:pic>
      <p:pic>
        <p:nvPicPr>
          <p:cNvPr id="366" name="picture 3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589616" y="7896161"/>
            <a:ext cx="119088" cy="119087"/>
          </a:xfrm>
          <a:prstGeom prst="rect">
            <a:avLst/>
          </a:prstGeom>
        </p:spPr>
      </p:pic>
      <p:pic>
        <p:nvPicPr>
          <p:cNvPr id="368" name="picture 3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89616" y="7553552"/>
            <a:ext cx="119088" cy="119087"/>
          </a:xfrm>
          <a:prstGeom prst="rect">
            <a:avLst/>
          </a:prstGeom>
        </p:spPr>
      </p:pic>
      <p:pic>
        <p:nvPicPr>
          <p:cNvPr id="370" name="picture 37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26719" y="7472171"/>
            <a:ext cx="2567939" cy="1257300"/>
          </a:xfrm>
          <a:prstGeom prst="rect">
            <a:avLst/>
          </a:prstGeom>
        </p:spPr>
      </p:pic>
      <p:pic>
        <p:nvPicPr>
          <p:cNvPr id="372" name="picture 37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372762" y="6547548"/>
            <a:ext cx="2956449" cy="830402"/>
          </a:xfrm>
          <a:prstGeom prst="rect">
            <a:avLst/>
          </a:prstGeom>
        </p:spPr>
      </p:pic>
      <p:graphicFrame>
        <p:nvGraphicFramePr>
          <p:cNvPr id="374" name="table 374"/>
          <p:cNvGraphicFramePr>
            <a:graphicFrameLocks noGrp="1"/>
          </p:cNvGraphicFramePr>
          <p:nvPr/>
        </p:nvGraphicFramePr>
        <p:xfrm>
          <a:off x="5202935" y="2382011"/>
          <a:ext cx="1127125" cy="1858645"/>
        </p:xfrm>
        <a:graphic>
          <a:graphicData uri="http://schemas.openxmlformats.org/drawingml/2006/table">
            <a:tbl>
              <a:tblPr/>
              <a:tblGrid>
                <a:gridCol w="1127125"/>
              </a:tblGrid>
              <a:tr h="18522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76" name="picture 37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85671" y="6628435"/>
            <a:ext cx="2751560" cy="749527"/>
          </a:xfrm>
          <a:prstGeom prst="rect">
            <a:avLst/>
          </a:prstGeom>
        </p:spPr>
      </p:pic>
      <p:pic>
        <p:nvPicPr>
          <p:cNvPr id="378" name="picture 37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015740" y="2389632"/>
            <a:ext cx="1118616" cy="1834895"/>
          </a:xfrm>
          <a:prstGeom prst="rect">
            <a:avLst/>
          </a:prstGeom>
        </p:spPr>
      </p:pic>
      <p:pic>
        <p:nvPicPr>
          <p:cNvPr id="380" name="picture 38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210555" y="2389631"/>
            <a:ext cx="1112520" cy="1844040"/>
          </a:xfrm>
          <a:prstGeom prst="rect">
            <a:avLst/>
          </a:prstGeom>
        </p:spPr>
      </p:pic>
      <p:pic>
        <p:nvPicPr>
          <p:cNvPr id="382" name="picture 38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038157" y="1023949"/>
            <a:ext cx="3588892" cy="276879"/>
          </a:xfrm>
          <a:prstGeom prst="rect">
            <a:avLst/>
          </a:prstGeom>
        </p:spPr>
      </p:pic>
      <p:pic>
        <p:nvPicPr>
          <p:cNvPr id="384" name="picture 38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3038157" y="5580125"/>
            <a:ext cx="3588892" cy="276879"/>
          </a:xfrm>
          <a:prstGeom prst="rect">
            <a:avLst/>
          </a:prstGeom>
        </p:spPr>
      </p:pic>
      <p:sp>
        <p:nvSpPr>
          <p:cNvPr id="386" name="textbox 386"/>
          <p:cNvSpPr/>
          <p:nvPr/>
        </p:nvSpPr>
        <p:spPr>
          <a:xfrm>
            <a:off x="279908" y="6042152"/>
            <a:ext cx="1427480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8000"/>
              </a:lnSpc>
            </a:pPr>
            <a:endParaRPr lang="Arial" altLang="Arial" sz="100"/>
          </a:p>
          <a:p>
            <a:pPr marL="146685" algn="l" rtl="0" eaLnBrk="0">
              <a:lnSpc>
                <a:spcPct val="97000"/>
              </a:lnSpc>
              <a:spcBef>
                <a:spcPts val="1"/>
              </a:spcBef>
              <a:tabLst>
                <a:tab pos="214629"/>
              </a:tabLst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 科技数智化管理</a:t>
            </a:r>
            <a:endParaRPr lang="Microsoft YaHei" altLang="Microsoft YaHei" sz="1000"/>
          </a:p>
        </p:txBody>
      </p:sp>
      <p:sp>
        <p:nvSpPr>
          <p:cNvPr id="388" name="path"/>
          <p:cNvSpPr/>
          <p:nvPr/>
        </p:nvSpPr>
        <p:spPr>
          <a:xfrm>
            <a:off x="292608" y="6054852"/>
            <a:ext cx="134111" cy="153923"/>
          </a:xfrm>
          <a:custGeom>
            <a:rect l="0" t="0" r="0" b="0"/>
            <a:pathLst>
              <a:path w="211" h="241">
                <a:moveTo>
                  <a:pt x="0" y="0"/>
                </a:moveTo>
                <a:lnTo>
                  <a:pt x="211" y="120"/>
                </a:lnTo>
                <a:lnTo>
                  <a:pt x="0" y="242"/>
                </a:lnTo>
                <a:lnTo>
                  <a:pt x="0" y="0"/>
                </a:lnTo>
              </a:path>
            </a:pathLst>
          </a:custGeom>
          <a:solidFill>
            <a:srgbClr val="1181C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0" name="textbox 390"/>
          <p:cNvSpPr/>
          <p:nvPr/>
        </p:nvSpPr>
        <p:spPr>
          <a:xfrm>
            <a:off x="4544906" y="6332333"/>
            <a:ext cx="682625" cy="20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3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数据巡检</a:t>
            </a:r>
            <a:endParaRPr lang="Microsoft YaHei" altLang="Microsoft YaHei" sz="1200"/>
          </a:p>
        </p:txBody>
      </p:sp>
      <p:sp>
        <p:nvSpPr>
          <p:cNvPr id="392" name="textbox 392"/>
          <p:cNvSpPr/>
          <p:nvPr/>
        </p:nvSpPr>
        <p:spPr>
          <a:xfrm>
            <a:off x="1232019" y="6376365"/>
            <a:ext cx="681990" cy="203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6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在线运维</a:t>
            </a:r>
            <a:endParaRPr lang="Microsoft YaHei" altLang="Microsoft YaHei" sz="1200"/>
          </a:p>
        </p:txBody>
      </p:sp>
      <p:sp>
        <p:nvSpPr>
          <p:cNvPr id="394" name="textbox 394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396" name="textbox 396"/>
          <p:cNvSpPr/>
          <p:nvPr/>
        </p:nvSpPr>
        <p:spPr>
          <a:xfrm>
            <a:off x="6619037" y="9716515"/>
            <a:ext cx="98425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8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8" name="picture 3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25449" cy="3670744"/>
          </a:xfrm>
          <a:prstGeom prst="rect">
            <a:avLst/>
          </a:prstGeom>
        </p:spPr>
      </p:pic>
      <p:pic>
        <p:nvPicPr>
          <p:cNvPr id="400" name="picture 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850392"/>
            <a:ext cx="6525449" cy="3670045"/>
          </a:xfrm>
          <a:prstGeom prst="rect">
            <a:avLst/>
          </a:prstGeom>
        </p:spPr>
      </p:pic>
      <p:sp>
        <p:nvSpPr>
          <p:cNvPr id="402" name="textbox 402"/>
          <p:cNvSpPr/>
          <p:nvPr/>
        </p:nvSpPr>
        <p:spPr>
          <a:xfrm>
            <a:off x="5068823" y="8420100"/>
            <a:ext cx="1484630" cy="186054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04" name="picture 4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49040" y="6313931"/>
            <a:ext cx="1232916" cy="2185416"/>
          </a:xfrm>
          <a:prstGeom prst="rect">
            <a:avLst/>
          </a:prstGeom>
        </p:spPr>
      </p:pic>
      <p:sp>
        <p:nvSpPr>
          <p:cNvPr id="406" name="textbox 406"/>
          <p:cNvSpPr/>
          <p:nvPr/>
        </p:nvSpPr>
        <p:spPr>
          <a:xfrm>
            <a:off x="3739895" y="8420100"/>
            <a:ext cx="1243964" cy="18796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408" name="table 408"/>
          <p:cNvGraphicFramePr>
            <a:graphicFrameLocks noGrp="1"/>
          </p:cNvGraphicFramePr>
          <p:nvPr/>
        </p:nvGraphicFramePr>
        <p:xfrm>
          <a:off x="3741420" y="6304788"/>
          <a:ext cx="2818764" cy="2261870"/>
        </p:xfrm>
        <a:graphic>
          <a:graphicData uri="http://schemas.openxmlformats.org/drawingml/2006/table">
            <a:tbl>
              <a:tblPr/>
              <a:tblGrid>
                <a:gridCol w="1199515"/>
                <a:gridCol w="133985"/>
                <a:gridCol w="1485264"/>
              </a:tblGrid>
              <a:tr h="21310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08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980"/>
                        </a:lnSpc>
                      </a:pP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41020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800" kern="0" spc="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   应用所有模块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10" name="table 410"/>
          <p:cNvGraphicFramePr>
            <a:graphicFrameLocks noGrp="1"/>
          </p:cNvGraphicFramePr>
          <p:nvPr/>
        </p:nvGraphicFramePr>
        <p:xfrm>
          <a:off x="464108" y="6310477"/>
          <a:ext cx="1862454" cy="2301875"/>
        </p:xfrm>
        <a:graphic>
          <a:graphicData uri="http://schemas.openxmlformats.org/drawingml/2006/table">
            <a:tbl>
              <a:tblPr/>
              <a:tblGrid>
                <a:gridCol w="1862454"/>
              </a:tblGrid>
              <a:tr h="7931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677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0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57785" algn="l" rtl="0" eaLnBrk="0">
                        <a:lnSpc>
                          <a:spcPts val="1169"/>
                        </a:lnSpc>
                        <a:spcBef>
                          <a:spcPts val="2"/>
                        </a:spcBef>
                      </a:pPr>
                      <a:r>
                        <a:rPr sz="800" kern="0" spc="40">
                          <a:solidFill>
                            <a:srgbClr val="02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100%应用所有模块：</a:t>
                      </a:r>
                      <a:endParaRPr lang="Microsoft YaHei" altLang="Microsoft YaHei" sz="800"/>
                    </a:p>
                    <a:p>
                      <a:pPr marL="50165" algn="l" rtl="0" eaLnBrk="0">
                        <a:lnSpc>
                          <a:spcPts val="1174"/>
                        </a:lnSpc>
                        <a:spcBef>
                          <a:spcPts val="164"/>
                        </a:spcBef>
                      </a:pPr>
                      <a:r>
                        <a:rPr sz="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数智平台分项内容，覆盖从开工到交</a:t>
                      </a:r>
                      <a:endParaRPr lang="Microsoft YaHei" altLang="Microsoft YaHei" sz="800"/>
                    </a:p>
                    <a:p>
                      <a:pPr marL="49530" algn="l" rtl="0" eaLnBrk="0">
                        <a:lnSpc>
                          <a:spcPts val="1171"/>
                        </a:lnSpc>
                        <a:spcBef>
                          <a:spcPts val="158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付联合验收，所有工序验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收内容。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12" name="picture 4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079491" y="6312408"/>
            <a:ext cx="1473708" cy="2121407"/>
          </a:xfrm>
          <a:prstGeom prst="rect">
            <a:avLst/>
          </a:prstGeom>
        </p:spPr>
      </p:pic>
      <p:pic>
        <p:nvPicPr>
          <p:cNvPr id="414" name="picture 4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371344" y="6313932"/>
            <a:ext cx="1324355" cy="2106167"/>
          </a:xfrm>
          <a:prstGeom prst="rect">
            <a:avLst/>
          </a:prstGeom>
        </p:spPr>
      </p:pic>
      <p:graphicFrame>
        <p:nvGraphicFramePr>
          <p:cNvPr id="416" name="table 416"/>
          <p:cNvGraphicFramePr>
            <a:graphicFrameLocks noGrp="1"/>
          </p:cNvGraphicFramePr>
          <p:nvPr/>
        </p:nvGraphicFramePr>
        <p:xfrm>
          <a:off x="2082977" y="2717533"/>
          <a:ext cx="1732280" cy="1188720"/>
        </p:xfrm>
        <a:graphic>
          <a:graphicData uri="http://schemas.openxmlformats.org/drawingml/2006/table">
            <a:tbl>
              <a:tblPr/>
              <a:tblGrid>
                <a:gridCol w="1732280"/>
              </a:tblGrid>
              <a:tr h="11823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53975" algn="l" rtl="0" eaLnBrk="0">
                        <a:lnSpc>
                          <a:spcPts val="1171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1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100%数据及时上传</a:t>
                      </a:r>
                      <a:endParaRPr lang="Microsoft YaHei" altLang="Microsoft YaHei" sz="900"/>
                    </a:p>
                    <a:p>
                      <a:pPr marL="48259" algn="l" rtl="0" eaLnBrk="0">
                        <a:lnSpc>
                          <a:spcPts val="1171"/>
                        </a:lnSpc>
                        <a:spcBef>
                          <a:spcPts val="158"/>
                        </a:spcBef>
                      </a:pPr>
                      <a:r>
                        <a:rPr sz="900" kern="0" spc="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工序开始即录入上传平台</a:t>
                      </a:r>
                      <a:r>
                        <a:rPr sz="900" kern="0" spc="16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检查</a:t>
                      </a:r>
                      <a:endParaRPr lang="Microsoft YaHei" altLang="Microsoft YaHei" sz="900"/>
                    </a:p>
                    <a:p>
                      <a:pPr marL="48259" algn="l" rtl="0" eaLnBrk="0">
                        <a:lnSpc>
                          <a:spcPts val="1174"/>
                        </a:lnSpc>
                        <a:spcBef>
                          <a:spcPts val="164"/>
                        </a:spcBef>
                      </a:pPr>
                      <a:r>
                        <a:rPr sz="800" kern="0" spc="8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验收进度与实际现场施工进度</a:t>
                      </a:r>
                      <a:r>
                        <a:rPr sz="800" kern="0" spc="7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endParaRPr lang="Microsoft YaHei" altLang="Microsoft YaHei" sz="800"/>
                    </a:p>
                    <a:p>
                      <a:pPr marL="48259" algn="l" rtl="0" eaLnBrk="0">
                        <a:lnSpc>
                          <a:spcPts val="1171"/>
                        </a:lnSpc>
                        <a:spcBef>
                          <a:spcPts val="161"/>
                        </a:spcBef>
                      </a:pPr>
                      <a:r>
                        <a:rPr sz="800" kern="0" spc="5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—致性,</a:t>
                      </a:r>
                      <a:r>
                        <a:rPr sz="800" kern="0" spc="2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50">
                          <a:solidFill>
                            <a:srgbClr val="03030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工序验收不得倒置。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18" name="picture 4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375079" y="2954794"/>
            <a:ext cx="59778" cy="117220"/>
          </a:xfrm>
          <a:prstGeom prst="rect">
            <a:avLst/>
          </a:prstGeom>
        </p:spPr>
      </p:pic>
      <p:pic>
        <p:nvPicPr>
          <p:cNvPr id="420" name="picture 4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734108" y="2932710"/>
            <a:ext cx="68961" cy="143052"/>
          </a:xfrm>
          <a:prstGeom prst="rect">
            <a:avLst/>
          </a:prstGeom>
        </p:spPr>
      </p:pic>
      <p:graphicFrame>
        <p:nvGraphicFramePr>
          <p:cNvPr id="422" name="table 422"/>
          <p:cNvGraphicFramePr>
            <a:graphicFrameLocks noGrp="1"/>
          </p:cNvGraphicFramePr>
          <p:nvPr/>
        </p:nvGraphicFramePr>
        <p:xfrm>
          <a:off x="386956" y="2717533"/>
          <a:ext cx="1660525" cy="1188720"/>
        </p:xfrm>
        <a:graphic>
          <a:graphicData uri="http://schemas.openxmlformats.org/drawingml/2006/table">
            <a:tbl>
              <a:tblPr/>
              <a:tblGrid>
                <a:gridCol w="1660525"/>
              </a:tblGrid>
              <a:tr h="11823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52705" algn="l" rtl="0" eaLnBrk="0">
                        <a:lnSpc>
                          <a:spcPts val="1171"/>
                        </a:lnSpc>
                        <a:spcBef>
                          <a:spcPts val="1"/>
                        </a:spcBef>
                      </a:pPr>
                      <a:r>
                        <a:rPr sz="800" kern="0" spc="40">
                          <a:solidFill>
                            <a:srgbClr val="1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100%数据真实准确：</a:t>
                      </a:r>
                      <a:endParaRPr lang="Microsoft YaHei" altLang="Microsoft YaHei" sz="800"/>
                    </a:p>
                    <a:p>
                      <a:pPr marL="45084" algn="l" rtl="0" eaLnBrk="0">
                        <a:lnSpc>
                          <a:spcPts val="1171"/>
                        </a:lnSpc>
                        <a:spcBef>
                          <a:spcPts val="166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维护好项目初始化基础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信息包</a:t>
                      </a:r>
                      <a:endParaRPr lang="Microsoft YaHei" altLang="Microsoft YaHei" sz="900"/>
                    </a:p>
                    <a:p>
                      <a:pPr marL="45719" algn="l" rtl="0" eaLnBrk="0">
                        <a:lnSpc>
                          <a:spcPts val="1174"/>
                        </a:lnSpc>
                        <a:spcBef>
                          <a:spcPts val="161"/>
                        </a:spcBef>
                      </a:pPr>
                      <a:r>
                        <a:rPr sz="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括运营图、图纸，单位人员配</a:t>
                      </a:r>
                      <a:r>
                        <a:rPr sz="8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置</a:t>
                      </a:r>
                      <a:endParaRPr lang="Microsoft YaHei" altLang="Microsoft YaHei" sz="800"/>
                    </a:p>
                    <a:p>
                      <a:pPr marL="45084" algn="l" rtl="0" eaLnBrk="0">
                        <a:lnSpc>
                          <a:spcPct val="90000"/>
                        </a:lnSpc>
                        <a:spcBef>
                          <a:spcPts val="172"/>
                        </a:spcBef>
                      </a:pPr>
                      <a:r>
                        <a:rPr sz="1100" kern="0" spc="-1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等);</a:t>
                      </a:r>
                      <a:endParaRPr lang="Microsoft YaHei" altLang="Microsoft YaHei" sz="1100"/>
                    </a:p>
                    <a:p>
                      <a:pPr marL="40005" algn="l" rtl="0" eaLnBrk="0">
                        <a:lnSpc>
                          <a:spcPts val="1171"/>
                        </a:lnSpc>
                        <a:spcBef>
                          <a:spcPts val="137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拍照留痕与事实一致</a:t>
                      </a:r>
                      <a:endParaRPr lang="Microsoft YaHei" altLang="Microsoft YaHei" sz="900"/>
                    </a:p>
                    <a:p>
                      <a:pPr marL="45084" algn="l" rtl="0" eaLnBrk="0">
                        <a:lnSpc>
                          <a:spcPts val="1171"/>
                        </a:lnSpc>
                        <a:spcBef>
                          <a:spcPts val="166"/>
                        </a:spcBef>
                      </a:pP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线上数据与现场结果一</a:t>
                      </a:r>
                      <a:r>
                        <a:rPr sz="8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致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24" name="table 424"/>
          <p:cNvGraphicFramePr>
            <a:graphicFrameLocks noGrp="1"/>
          </p:cNvGraphicFramePr>
          <p:nvPr/>
        </p:nvGraphicFramePr>
        <p:xfrm>
          <a:off x="464108" y="7119746"/>
          <a:ext cx="1862454" cy="902970"/>
        </p:xfrm>
        <a:graphic>
          <a:graphicData uri="http://schemas.openxmlformats.org/drawingml/2006/table">
            <a:tbl>
              <a:tblPr/>
              <a:tblGrid>
                <a:gridCol w="1862454"/>
              </a:tblGrid>
              <a:tr h="896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57785" algn="l" rtl="0" eaLnBrk="0">
                        <a:lnSpc>
                          <a:spcPts val="1158"/>
                        </a:lnSpc>
                        <a:spcBef>
                          <a:spcPts val="2"/>
                        </a:spcBef>
                      </a:pPr>
                      <a:r>
                        <a:rPr sz="800" kern="0" spc="50">
                          <a:solidFill>
                            <a:srgbClr val="02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100%使用量达标:</a:t>
                      </a:r>
                      <a:endParaRPr lang="Microsoft YaHei" altLang="Microsoft YaHei" sz="800"/>
                    </a:p>
                    <a:p>
                      <a:pPr marL="44450" algn="l" rtl="0" eaLnBrk="0">
                        <a:lnSpc>
                          <a:spcPts val="1171"/>
                        </a:lnSpc>
                        <a:spcBef>
                          <a:spcPts val="169"/>
                        </a:spcBef>
                      </a:pPr>
                      <a:r>
                        <a:rPr sz="800" kern="0" spc="9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项目总、项目监理总监每周至少登</a:t>
                      </a:r>
                      <a:endParaRPr lang="Microsoft YaHei" altLang="Microsoft YaHei" sz="800"/>
                    </a:p>
                    <a:p>
                      <a:pPr marL="56514" algn="l" rtl="0" eaLnBrk="0">
                        <a:lnSpc>
                          <a:spcPts val="1161"/>
                        </a:lnSpc>
                        <a:spcBef>
                          <a:spcPts val="169"/>
                        </a:spcBef>
                      </a:pPr>
                      <a:r>
                        <a:rPr sz="900" kern="0" spc="1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陆1次查看</a:t>
                      </a:r>
                      <a:endParaRPr lang="Microsoft YaHei" altLang="Microsoft YaHei" sz="900"/>
                    </a:p>
                    <a:p>
                      <a:pPr marL="46990" algn="l" rtl="0" eaLnBrk="0">
                        <a:lnSpc>
                          <a:spcPts val="1177"/>
                        </a:lnSpc>
                        <a:spcBef>
                          <a:spcPts val="164"/>
                        </a:spcBef>
                      </a:pPr>
                      <a:r>
                        <a:rPr sz="800" kern="0" spc="7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工程相关人员按实际业务使用，原则</a:t>
                      </a:r>
                      <a:endParaRPr lang="Microsoft YaHei" altLang="Microsoft YaHei" sz="800"/>
                    </a:p>
                    <a:p>
                      <a:pPr marL="53975" algn="l" rtl="0" eaLnBrk="0">
                        <a:lnSpc>
                          <a:spcPts val="1161"/>
                        </a:lnSpc>
                        <a:spcBef>
                          <a:spcPts val="166"/>
                        </a:spcBef>
                      </a:pPr>
                      <a:r>
                        <a:rPr sz="800" kern="0" spc="7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上不得间隔5个工作日未操作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26" name="table 426"/>
          <p:cNvGraphicFramePr>
            <a:graphicFrameLocks noGrp="1"/>
          </p:cNvGraphicFramePr>
          <p:nvPr/>
        </p:nvGraphicFramePr>
        <p:xfrm>
          <a:off x="464108" y="6310477"/>
          <a:ext cx="1862454" cy="755650"/>
        </p:xfrm>
        <a:graphic>
          <a:graphicData uri="http://schemas.openxmlformats.org/drawingml/2006/table">
            <a:tbl>
              <a:tblPr/>
              <a:tblGrid>
                <a:gridCol w="1862454"/>
              </a:tblGrid>
              <a:tr h="749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57785" algn="l" rtl="0" eaLnBrk="0">
                        <a:lnSpc>
                          <a:spcPts val="1169"/>
                        </a:lnSpc>
                        <a:spcBef>
                          <a:spcPts val="1"/>
                        </a:spcBef>
                      </a:pPr>
                      <a:r>
                        <a:rPr sz="800" kern="0" spc="40">
                          <a:solidFill>
                            <a:srgbClr val="02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100%问题关闭率：</a:t>
                      </a:r>
                      <a:endParaRPr lang="Microsoft YaHei" altLang="Microsoft YaHei" sz="800"/>
                    </a:p>
                    <a:p>
                      <a:pPr marL="48259" algn="l" rtl="0" eaLnBrk="0">
                        <a:lnSpc>
                          <a:spcPts val="1169"/>
                        </a:lnSpc>
                        <a:spcBef>
                          <a:spcPts val="164"/>
                        </a:spcBef>
                      </a:pPr>
                      <a:r>
                        <a:rPr sz="800" kern="0" spc="8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施工、监理单位联合现场</a:t>
                      </a:r>
                      <a:r>
                        <a:rPr sz="800" kern="0" spc="7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检查，对存</a:t>
                      </a:r>
                      <a:endParaRPr lang="Microsoft YaHei" altLang="Microsoft YaHei" sz="800"/>
                    </a:p>
                    <a:p>
                      <a:pPr marL="44450" algn="l" rtl="0" eaLnBrk="0">
                        <a:lnSpc>
                          <a:spcPts val="1171"/>
                        </a:lnSpc>
                        <a:spcBef>
                          <a:spcPts val="166"/>
                        </a:spcBef>
                      </a:pPr>
                      <a:r>
                        <a:rPr sz="800" kern="0" spc="8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在的安全、质量问题上</a:t>
                      </a:r>
                      <a:r>
                        <a:rPr sz="800" kern="0" spc="70">
                          <a:solidFill>
                            <a:srgbClr val="02020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传平台，定期</a:t>
                      </a:r>
                      <a:endParaRPr lang="Microsoft YaHei" altLang="Microsoft YaHei" sz="800"/>
                    </a:p>
                    <a:p>
                      <a:pPr marL="61594" algn="l" rtl="0" eaLnBrk="0">
                        <a:lnSpc>
                          <a:spcPts val="1166"/>
                        </a:lnSpc>
                        <a:spcBef>
                          <a:spcPts val="166"/>
                        </a:spcBef>
                      </a:pPr>
                      <a:r>
                        <a:rPr sz="800" kern="0" spc="70">
                          <a:solidFill>
                            <a:srgbClr val="010101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内原位对照回复;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31306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28" name="picture 42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034961" y="2120036"/>
            <a:ext cx="55702" cy="103631"/>
          </a:xfrm>
          <a:prstGeom prst="rect">
            <a:avLst/>
          </a:prstGeom>
        </p:spPr>
      </p:pic>
      <p:sp>
        <p:nvSpPr>
          <p:cNvPr id="430" name="textbox 430"/>
          <p:cNvSpPr/>
          <p:nvPr/>
        </p:nvSpPr>
        <p:spPr>
          <a:xfrm>
            <a:off x="419303" y="1684528"/>
            <a:ext cx="2520314" cy="567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74"/>
              </a:lnSpc>
            </a:pPr>
            <a:r>
              <a:rPr sz="800" kern="0" spc="70">
                <a:solidFill>
                  <a:srgbClr val="1515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拍照留痕与事实一致，线上数据与现场结果一致</a:t>
            </a:r>
            <a:endParaRPr lang="Microsoft YaHei" altLang="Microsoft YaHei" sz="800"/>
          </a:p>
          <a:p>
            <a:pPr marL="22225" algn="l" rtl="0" eaLnBrk="0">
              <a:lnSpc>
                <a:spcPts val="1169"/>
              </a:lnSpc>
              <a:spcBef>
                <a:spcPts val="370"/>
              </a:spcBef>
            </a:pP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</a:t>
            </a:r>
            <a:r>
              <a:rPr sz="800" kern="0" spc="90">
                <a:solidFill>
                  <a:srgbClr val="0101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使用周期从开工</a:t>
            </a:r>
            <a:r>
              <a:rPr sz="800" kern="0" spc="80">
                <a:solidFill>
                  <a:srgbClr val="0101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到交付联合验收</a:t>
            </a:r>
            <a:endParaRPr lang="Microsoft YaHei" altLang="Microsoft YaHei" sz="8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algn="r" rtl="0" eaLnBrk="0">
              <a:lnSpc>
                <a:spcPts val="1177"/>
              </a:lnSpc>
              <a:spcBef>
                <a:spcPts val="3"/>
              </a:spcBef>
            </a:pPr>
            <a:r>
              <a:rPr sz="800" kern="0" spc="70">
                <a:solidFill>
                  <a:srgbClr val="0101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组织架构施工、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监理、建设单位分别设置专岗工</a:t>
            </a:r>
            <a:endParaRPr lang="Microsoft YaHei" altLang="Microsoft YaHei" sz="800"/>
          </a:p>
        </p:txBody>
      </p:sp>
      <p:pic>
        <p:nvPicPr>
          <p:cNvPr id="432" name="picture 43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038157" y="1023949"/>
            <a:ext cx="3588892" cy="276879"/>
          </a:xfrm>
          <a:prstGeom prst="rect">
            <a:avLst/>
          </a:prstGeom>
        </p:spPr>
      </p:pic>
      <p:pic>
        <p:nvPicPr>
          <p:cNvPr id="434" name="picture 43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038157" y="5580125"/>
            <a:ext cx="3588892" cy="276879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4764341" y="2574201"/>
            <a:ext cx="674280" cy="674281"/>
            <a:chExt cx="674280" cy="674281"/>
          </a:xfrm>
        </p:grpSpPr>
        <p:pic>
          <p:nvPicPr>
            <p:cNvPr id="436" name="picture 436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0" y="0"/>
              <a:ext cx="674280" cy="674281"/>
            </a:xfrm>
            <a:prstGeom prst="rect">
              <a:avLst/>
            </a:prstGeom>
          </p:spPr>
        </p:pic>
        <p:sp>
          <p:nvSpPr>
            <p:cNvPr id="438" name="textbox 438"/>
            <p:cNvSpPr/>
            <p:nvPr/>
          </p:nvSpPr>
          <p:spPr>
            <a:xfrm>
              <a:off x="-12700" y="-12700"/>
              <a:ext cx="699769" cy="709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7545"/>
                </a:lnSpc>
              </a:pPr>
              <a:endParaRPr lang="Arial" altLang="Arial" sz="100"/>
            </a:p>
            <a:p>
              <a:pPr marL="130810" algn="l" rtl="0" eaLnBrk="0">
                <a:lnSpc>
                  <a:spcPct val="95000"/>
                </a:lnSpc>
              </a:pPr>
              <a:r>
                <a:rPr sz="800" b="1" kern="0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5</a:t>
              </a:r>
              <a:r>
                <a:rPr sz="800" b="1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</a:t>
              </a:r>
              <a:r>
                <a:rPr sz="800" b="1" kern="0" spc="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100%</a:t>
              </a:r>
              <a:endParaRPr lang="Arial" altLang="Arial" sz="800"/>
            </a:p>
            <a:p>
              <a:pPr algn="l" rtl="0" eaLnBrk="0">
                <a:lnSpc>
                  <a:spcPct val="122000"/>
                </a:lnSpc>
              </a:pPr>
              <a:endParaRPr lang="Arial" altLang="Arial" sz="400"/>
            </a:p>
            <a:p>
              <a:pPr marL="133985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800" b="1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做实平台</a:t>
              </a:r>
              <a:endParaRPr lang="Microsoft YaHei" altLang="Microsoft YaHei" sz="8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215752" y="3191256"/>
            <a:ext cx="708291" cy="812291"/>
            <a:chExt cx="708291" cy="812291"/>
          </a:xfrm>
        </p:grpSpPr>
        <p:pic>
          <p:nvPicPr>
            <p:cNvPr id="440" name="picture 440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0" y="0"/>
              <a:ext cx="708291" cy="812291"/>
            </a:xfrm>
            <a:prstGeom prst="rect">
              <a:avLst/>
            </a:prstGeom>
          </p:spPr>
        </p:pic>
        <p:sp>
          <p:nvSpPr>
            <p:cNvPr id="442" name="textbox 442"/>
            <p:cNvSpPr/>
            <p:nvPr/>
          </p:nvSpPr>
          <p:spPr>
            <a:xfrm>
              <a:off x="-12700" y="-12700"/>
              <a:ext cx="734059" cy="8477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7428"/>
                </a:lnSpc>
              </a:pPr>
              <a:endParaRPr lang="Arial" altLang="Arial" sz="100"/>
            </a:p>
            <a:p>
              <a:pPr marL="132714" algn="l" rtl="0" eaLnBrk="0">
                <a:lnSpc>
                  <a:spcPct val="96000"/>
                </a:lnSpc>
              </a:pPr>
              <a:r>
                <a:rPr sz="8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800" b="1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</a:t>
              </a:r>
              <a:endParaRPr lang="Microsoft YaHei" altLang="Microsoft YaHei" sz="800"/>
            </a:p>
          </p:txBody>
        </p:sp>
      </p:grpSp>
      <p:pic>
        <p:nvPicPr>
          <p:cNvPr id="444" name="picture 44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143723" y="2511590"/>
            <a:ext cx="55702" cy="103631"/>
          </a:xfrm>
          <a:prstGeom prst="rect">
            <a:avLst/>
          </a:prstGeom>
        </p:spPr>
      </p:pic>
      <p:sp>
        <p:nvSpPr>
          <p:cNvPr id="446" name="textbox 446"/>
          <p:cNvSpPr/>
          <p:nvPr/>
        </p:nvSpPr>
        <p:spPr>
          <a:xfrm>
            <a:off x="414589" y="2271509"/>
            <a:ext cx="1456689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71"/>
              </a:lnSpc>
            </a:pPr>
            <a:r>
              <a:rPr sz="800" kern="0" spc="60">
                <a:solidFill>
                  <a:srgbClr val="15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程数智平台管理员，各尽其职</a:t>
            </a:r>
            <a:endParaRPr lang="Microsoft YaHei" altLang="Microsoft YaHei" sz="800"/>
          </a:p>
          <a:p>
            <a:pPr algn="l" rtl="0" eaLnBrk="0">
              <a:lnSpc>
                <a:spcPct val="104000"/>
              </a:lnSpc>
            </a:pPr>
            <a:endParaRPr lang="Arial" altLang="Arial" sz="300"/>
          </a:p>
          <a:p>
            <a:pPr marL="27305" algn="l" rtl="0" eaLnBrk="0">
              <a:lnSpc>
                <a:spcPts val="1166"/>
              </a:lnSpc>
              <a:spcBef>
                <a:spcPts val="3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</a:t>
            </a:r>
            <a:r>
              <a:rPr sz="900" kern="0" spc="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五个百分百</a:t>
            </a:r>
            <a:endParaRPr lang="Microsoft YaHei" altLang="Microsoft YaHei" sz="9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764341" y="1640878"/>
            <a:ext cx="674280" cy="674281"/>
            <a:chExt cx="674280" cy="674281"/>
          </a:xfrm>
        </p:grpSpPr>
        <p:pic>
          <p:nvPicPr>
            <p:cNvPr id="448" name="picture 448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0" y="0"/>
              <a:ext cx="674280" cy="674281"/>
            </a:xfrm>
            <a:prstGeom prst="rect">
              <a:avLst/>
            </a:prstGeom>
          </p:spPr>
        </p:pic>
        <p:sp>
          <p:nvSpPr>
            <p:cNvPr id="450" name="textbox 450"/>
            <p:cNvSpPr/>
            <p:nvPr/>
          </p:nvSpPr>
          <p:spPr>
            <a:xfrm>
              <a:off x="-12700" y="-12700"/>
              <a:ext cx="699769" cy="7105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9000"/>
                </a:lnSpc>
              </a:pPr>
              <a:endParaRPr lang="Arial" altLang="Arial" sz="1000"/>
            </a:p>
            <a:p>
              <a:pPr marL="297179" indent="-158114" algn="l" rtl="0" eaLnBrk="0">
                <a:lnSpc>
                  <a:spcPct val="102000"/>
                </a:lnSpc>
                <a:spcBef>
                  <a:spcPts val="6"/>
                </a:spcBef>
              </a:pPr>
              <a:r>
                <a:rPr sz="800" kern="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问题关闭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800" kern="0" spc="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endParaRPr lang="Microsoft YaHei" altLang="Microsoft YaHei" sz="8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750953" y="2285593"/>
            <a:ext cx="674280" cy="674281"/>
            <a:chExt cx="674280" cy="674281"/>
          </a:xfrm>
        </p:grpSpPr>
        <p:pic>
          <p:nvPicPr>
            <p:cNvPr id="452" name="picture 452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21600000">
              <a:off x="0" y="0"/>
              <a:ext cx="674280" cy="674281"/>
            </a:xfrm>
            <a:prstGeom prst="rect">
              <a:avLst/>
            </a:prstGeom>
          </p:spPr>
        </p:pic>
        <p:sp>
          <p:nvSpPr>
            <p:cNvPr id="454" name="textbox 454"/>
            <p:cNvSpPr/>
            <p:nvPr/>
          </p:nvSpPr>
          <p:spPr>
            <a:xfrm>
              <a:off x="-12700" y="-12700"/>
              <a:ext cx="699769" cy="7105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9000"/>
                </a:lnSpc>
              </a:pPr>
              <a:endParaRPr lang="Arial" altLang="Arial" sz="1000"/>
            </a:p>
            <a:p>
              <a:pPr marL="241300" indent="-109220" algn="l" rtl="0" eaLnBrk="0">
                <a:lnSpc>
                  <a:spcPct val="102000"/>
                </a:lnSpc>
                <a:spcBef>
                  <a:spcPts val="6"/>
                </a:spcBef>
              </a:pPr>
              <a:r>
                <a:rPr sz="8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应用所有</a:t>
              </a:r>
              <a:r>
                <a:rPr sz="8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8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</a:t>
              </a:r>
              <a:endParaRPr lang="Microsoft YaHei" altLang="Microsoft YaHei" sz="800"/>
            </a:p>
          </p:txBody>
        </p:sp>
      </p:grpSp>
      <p:sp>
        <p:nvSpPr>
          <p:cNvPr id="456" name="path"/>
          <p:cNvSpPr/>
          <p:nvPr/>
        </p:nvSpPr>
        <p:spPr>
          <a:xfrm>
            <a:off x="5332475" y="3171443"/>
            <a:ext cx="198120" cy="192023"/>
          </a:xfrm>
          <a:custGeom>
            <a:rect l="0" t="0" r="0" b="0"/>
            <a:pathLst>
              <a:path w="312" h="302">
                <a:moveTo>
                  <a:pt x="158" y="0"/>
                </a:moveTo>
                <a:lnTo>
                  <a:pt x="259" y="110"/>
                </a:lnTo>
                <a:lnTo>
                  <a:pt x="312" y="62"/>
                </a:lnTo>
                <a:lnTo>
                  <a:pt x="280" y="290"/>
                </a:lnTo>
                <a:lnTo>
                  <a:pt x="48" y="302"/>
                </a:lnTo>
                <a:lnTo>
                  <a:pt x="100" y="254"/>
                </a:lnTo>
                <a:lnTo>
                  <a:pt x="0" y="146"/>
                </a:lnTo>
                <a:lnTo>
                  <a:pt x="158" y="0"/>
                </a:lnTo>
              </a:path>
            </a:pathLst>
          </a:custGeom>
          <a:solidFill>
            <a:srgbClr val="B6C9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58" name="picture 45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5454878" y="3326066"/>
            <a:ext cx="674281" cy="674280"/>
          </a:xfrm>
          <a:prstGeom prst="rect">
            <a:avLst/>
          </a:prstGeom>
        </p:spPr>
      </p:pic>
      <p:grpSp>
        <p:nvGrpSpPr>
          <p:cNvPr id="30" name="group 30"/>
          <p:cNvGrpSpPr/>
          <p:nvPr/>
        </p:nvGrpSpPr>
        <p:grpSpPr>
          <a:xfrm rot="21600000">
            <a:off x="3876700" y="2285784"/>
            <a:ext cx="674280" cy="674280"/>
            <a:chExt cx="674280" cy="674280"/>
          </a:xfrm>
        </p:grpSpPr>
        <p:pic>
          <p:nvPicPr>
            <p:cNvPr id="460" name="picture 460"/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21600000">
              <a:off x="0" y="0"/>
              <a:ext cx="674280" cy="674280"/>
            </a:xfrm>
            <a:prstGeom prst="rect">
              <a:avLst/>
            </a:prstGeom>
          </p:spPr>
        </p:pic>
        <p:sp>
          <p:nvSpPr>
            <p:cNvPr id="462" name="textbox 462"/>
            <p:cNvSpPr/>
            <p:nvPr/>
          </p:nvSpPr>
          <p:spPr>
            <a:xfrm>
              <a:off x="-12700" y="-12700"/>
              <a:ext cx="699769" cy="7105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9000"/>
                </a:lnSpc>
              </a:pPr>
              <a:endParaRPr lang="Arial" altLang="Arial" sz="1000"/>
            </a:p>
            <a:p>
              <a:pPr marL="242570" indent="-109854" algn="l" rtl="0" eaLnBrk="0">
                <a:lnSpc>
                  <a:spcPct val="102000"/>
                </a:lnSpc>
                <a:spcBef>
                  <a:spcPts val="7"/>
                </a:spcBef>
              </a:pPr>
              <a:r>
                <a:rPr sz="8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800" b="1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</a:t>
              </a:r>
              <a:r>
                <a:rPr sz="800" b="1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800" kern="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</a:t>
              </a:r>
              <a:endParaRPr lang="Microsoft YaHei" altLang="Microsoft YaHei" sz="800"/>
            </a:p>
          </p:txBody>
        </p:sp>
      </p:grpSp>
      <p:sp>
        <p:nvSpPr>
          <p:cNvPr id="464" name="textbox 464"/>
          <p:cNvSpPr/>
          <p:nvPr/>
        </p:nvSpPr>
        <p:spPr>
          <a:xfrm>
            <a:off x="2371344" y="8420100"/>
            <a:ext cx="1329055" cy="186054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259079" algn="l" rtl="0" eaLnBrk="0">
              <a:lnSpc>
                <a:spcPts val="1108"/>
              </a:lnSpc>
            </a:pPr>
            <a:r>
              <a:rPr sz="8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100%问题关闭率</a:t>
            </a:r>
            <a:endParaRPr lang="Microsoft YaHei" altLang="Microsoft YaHei" sz="800"/>
          </a:p>
        </p:txBody>
      </p:sp>
      <p:sp>
        <p:nvSpPr>
          <p:cNvPr id="466" name="textbox 466"/>
          <p:cNvSpPr/>
          <p:nvPr/>
        </p:nvSpPr>
        <p:spPr>
          <a:xfrm>
            <a:off x="371680" y="5935516"/>
            <a:ext cx="122555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 科技数智化管理</a:t>
            </a:r>
            <a:endParaRPr lang="Microsoft YaHei" altLang="Microsoft YaHei" sz="1000"/>
          </a:p>
        </p:txBody>
      </p:sp>
      <p:sp>
        <p:nvSpPr>
          <p:cNvPr id="468" name="textbox 468"/>
          <p:cNvSpPr/>
          <p:nvPr/>
        </p:nvSpPr>
        <p:spPr>
          <a:xfrm>
            <a:off x="371680" y="1379328"/>
            <a:ext cx="122555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2.4 科技数智化管理</a:t>
            </a:r>
            <a:endParaRPr lang="Microsoft YaHei" altLang="Microsoft YaHei" sz="1000"/>
          </a:p>
        </p:txBody>
      </p:sp>
      <p:pic>
        <p:nvPicPr>
          <p:cNvPr id="470" name="picture 470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034961" y="1924266"/>
            <a:ext cx="1169504" cy="117220"/>
          </a:xfrm>
          <a:prstGeom prst="rect">
            <a:avLst/>
          </a:prstGeom>
        </p:spPr>
      </p:pic>
      <p:sp>
        <p:nvSpPr>
          <p:cNvPr id="472" name="textbox 472"/>
          <p:cNvSpPr/>
          <p:nvPr/>
        </p:nvSpPr>
        <p:spPr>
          <a:xfrm>
            <a:off x="3944695" y="8446884"/>
            <a:ext cx="85090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6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   使用量达标</a:t>
            </a:r>
            <a:endParaRPr lang="Microsoft YaHei" altLang="Microsoft YaHei" sz="800"/>
          </a:p>
        </p:txBody>
      </p:sp>
      <p:sp>
        <p:nvSpPr>
          <p:cNvPr id="474" name="textbox 474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476" name="textbox 476"/>
          <p:cNvSpPr/>
          <p:nvPr/>
        </p:nvSpPr>
        <p:spPr>
          <a:xfrm>
            <a:off x="5563270" y="3594798"/>
            <a:ext cx="462280" cy="14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6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800" kern="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使用达标</a:t>
            </a:r>
            <a:endParaRPr lang="Microsoft YaHei" altLang="Microsoft YaHei" sz="800"/>
          </a:p>
        </p:txBody>
      </p:sp>
      <p:sp>
        <p:nvSpPr>
          <p:cNvPr id="478" name="path"/>
          <p:cNvSpPr/>
          <p:nvPr/>
        </p:nvSpPr>
        <p:spPr>
          <a:xfrm>
            <a:off x="5483352" y="2657856"/>
            <a:ext cx="202691" cy="217931"/>
          </a:xfrm>
          <a:custGeom>
            <a:rect l="0" t="0" r="0" b="0"/>
            <a:pathLst>
              <a:path w="319" h="343">
                <a:moveTo>
                  <a:pt x="0" y="110"/>
                </a:moveTo>
                <a:lnTo>
                  <a:pt x="146" y="69"/>
                </a:lnTo>
                <a:lnTo>
                  <a:pt x="124" y="0"/>
                </a:lnTo>
                <a:lnTo>
                  <a:pt x="319" y="129"/>
                </a:lnTo>
                <a:lnTo>
                  <a:pt x="225" y="343"/>
                </a:lnTo>
                <a:lnTo>
                  <a:pt x="206" y="273"/>
                </a:lnTo>
                <a:lnTo>
                  <a:pt x="60" y="316"/>
                </a:lnTo>
                <a:lnTo>
                  <a:pt x="0" y="110"/>
                </a:lnTo>
              </a:path>
            </a:pathLst>
          </a:custGeom>
          <a:solidFill>
            <a:srgbClr val="B6C9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0" name="path"/>
          <p:cNvSpPr/>
          <p:nvPr/>
        </p:nvSpPr>
        <p:spPr>
          <a:xfrm>
            <a:off x="4590288" y="2659380"/>
            <a:ext cx="155447" cy="214883"/>
          </a:xfrm>
          <a:custGeom>
            <a:rect l="0" t="0" r="0" b="0"/>
            <a:pathLst>
              <a:path w="244" h="338">
                <a:moveTo>
                  <a:pt x="180" y="304"/>
                </a:moveTo>
                <a:lnTo>
                  <a:pt x="72" y="271"/>
                </a:lnTo>
                <a:lnTo>
                  <a:pt x="50" y="338"/>
                </a:lnTo>
                <a:lnTo>
                  <a:pt x="0" y="134"/>
                </a:lnTo>
                <a:lnTo>
                  <a:pt x="160" y="0"/>
                </a:lnTo>
                <a:lnTo>
                  <a:pt x="139" y="67"/>
                </a:lnTo>
                <a:lnTo>
                  <a:pt x="244" y="103"/>
                </a:lnTo>
                <a:lnTo>
                  <a:pt x="180" y="304"/>
                </a:lnTo>
              </a:path>
            </a:pathLst>
          </a:custGeom>
          <a:solidFill>
            <a:srgbClr val="B6C9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2" name="path"/>
          <p:cNvSpPr/>
          <p:nvPr/>
        </p:nvSpPr>
        <p:spPr>
          <a:xfrm>
            <a:off x="4988052" y="2374391"/>
            <a:ext cx="227076" cy="140208"/>
          </a:xfrm>
          <a:custGeom>
            <a:rect l="0" t="0" r="0" b="0"/>
            <a:pathLst>
              <a:path w="357" h="220">
                <a:moveTo>
                  <a:pt x="71" y="220"/>
                </a:moveTo>
                <a:lnTo>
                  <a:pt x="71" y="110"/>
                </a:lnTo>
                <a:lnTo>
                  <a:pt x="0" y="110"/>
                </a:lnTo>
                <a:lnTo>
                  <a:pt x="177" y="0"/>
                </a:lnTo>
                <a:lnTo>
                  <a:pt x="357" y="110"/>
                </a:lnTo>
                <a:lnTo>
                  <a:pt x="285" y="110"/>
                </a:lnTo>
                <a:lnTo>
                  <a:pt x="285" y="220"/>
                </a:lnTo>
                <a:lnTo>
                  <a:pt x="71" y="220"/>
                </a:lnTo>
              </a:path>
            </a:pathLst>
          </a:custGeom>
          <a:solidFill>
            <a:srgbClr val="B6C9F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4" name="textbox 484"/>
          <p:cNvSpPr/>
          <p:nvPr/>
        </p:nvSpPr>
        <p:spPr>
          <a:xfrm>
            <a:off x="4131330" y="8425839"/>
            <a:ext cx="118110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8"/>
              </a:lnSpc>
            </a:pP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</a:t>
            </a:r>
            <a:endParaRPr lang="Microsoft YaHei" altLang="Microsoft YaHei" sz="800"/>
          </a:p>
        </p:txBody>
      </p:sp>
      <p:sp>
        <p:nvSpPr>
          <p:cNvPr id="486" name="textbox 486"/>
          <p:cNvSpPr/>
          <p:nvPr/>
        </p:nvSpPr>
        <p:spPr>
          <a:xfrm>
            <a:off x="5525523" y="8425839"/>
            <a:ext cx="118110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8"/>
              </a:lnSpc>
            </a:pP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</a:t>
            </a:r>
            <a:endParaRPr lang="Microsoft YaHei" altLang="Microsoft YaHei" sz="800"/>
          </a:p>
        </p:txBody>
      </p:sp>
      <p:sp>
        <p:nvSpPr>
          <p:cNvPr id="488" name="textbox 488"/>
          <p:cNvSpPr/>
          <p:nvPr/>
        </p:nvSpPr>
        <p:spPr>
          <a:xfrm>
            <a:off x="6619189" y="9716515"/>
            <a:ext cx="98425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9</a:t>
            </a:r>
            <a:endParaRPr lang="DengXian" altLang="DengXian" sz="1200"/>
          </a:p>
        </p:txBody>
      </p:sp>
      <p:pic>
        <p:nvPicPr>
          <p:cNvPr id="490" name="picture 49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998931" y="7526617"/>
            <a:ext cx="60121" cy="117220"/>
          </a:xfrm>
          <a:prstGeom prst="rect">
            <a:avLst/>
          </a:prstGeom>
        </p:spPr>
      </p:pic>
      <p:pic>
        <p:nvPicPr>
          <p:cNvPr id="492" name="picture 49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1869033" y="7865821"/>
            <a:ext cx="60121" cy="117220"/>
          </a:xfrm>
          <a:prstGeom prst="rect">
            <a:avLst/>
          </a:prstGeom>
        </p:spPr>
      </p:pic>
      <p:pic>
        <p:nvPicPr>
          <p:cNvPr id="494" name="picture 494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3076981" y="2785871"/>
            <a:ext cx="62509" cy="1029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6" name="picture 4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5953" y="5405882"/>
            <a:ext cx="6517830" cy="3657345"/>
          </a:xfrm>
          <a:prstGeom prst="rect">
            <a:avLst/>
          </a:prstGeom>
        </p:spPr>
      </p:pic>
      <p:pic>
        <p:nvPicPr>
          <p:cNvPr id="498" name="picture 4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5953" y="849693"/>
            <a:ext cx="6517830" cy="3656774"/>
          </a:xfrm>
          <a:prstGeom prst="rect">
            <a:avLst/>
          </a:prstGeom>
        </p:spPr>
      </p:pic>
      <p:sp>
        <p:nvSpPr>
          <p:cNvPr id="500" name="textbox 500"/>
          <p:cNvSpPr/>
          <p:nvPr/>
        </p:nvSpPr>
        <p:spPr>
          <a:xfrm>
            <a:off x="350571" y="5935653"/>
            <a:ext cx="6099175" cy="693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10"/>
              </a:lnSpc>
            </a:pPr>
            <a:endParaRPr lang="Arial" altLang="Arial" sz="100"/>
          </a:p>
          <a:p>
            <a:pPr marL="36830" algn="l" rtl="0" eaLnBrk="0">
              <a:lnSpc>
                <a:spcPct val="97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3.1 机电深化设计</a:t>
            </a:r>
            <a:endParaRPr lang="Microsoft YaHei" altLang="Microsoft YaHei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indent="181610" algn="l" rtl="0" eaLnBrk="0">
              <a:lnSpc>
                <a:spcPct val="129000"/>
              </a:lnSpc>
              <a:spcBef>
                <a:spcPts val="3"/>
              </a:spcBef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本项目地下室三层建立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模型对机电进行净高分析及碰撞检测，</a:t>
            </a:r>
            <a:r>
              <a:rPr sz="900" kern="0" spc="7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发现679处硬碰撞</a:t>
            </a:r>
            <a:r>
              <a:rPr sz="900" kern="0" spc="-9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，通过模型深化设计及碰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撞调整后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，在施工过程中规避了冲突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，使整个项目在工序穿插、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工期及造价等问题得到提升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900"/>
          </a:p>
        </p:txBody>
      </p:sp>
      <p:graphicFrame>
        <p:nvGraphicFramePr>
          <p:cNvPr id="502" name="table 502"/>
          <p:cNvGraphicFramePr>
            <a:graphicFrameLocks noGrp="1"/>
          </p:cNvGraphicFramePr>
          <p:nvPr/>
        </p:nvGraphicFramePr>
        <p:xfrm>
          <a:off x="312420" y="6784847"/>
          <a:ext cx="2131694" cy="1676400"/>
        </p:xfrm>
        <a:graphic>
          <a:graphicData uri="http://schemas.openxmlformats.org/drawingml/2006/table">
            <a:tbl>
              <a:tblPr/>
              <a:tblGrid>
                <a:gridCol w="2131694"/>
              </a:tblGrid>
              <a:tr h="1670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04" name="picture 5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20040" y="6792467"/>
            <a:ext cx="2116836" cy="1661160"/>
          </a:xfrm>
          <a:prstGeom prst="rect">
            <a:avLst/>
          </a:prstGeom>
        </p:spPr>
      </p:pic>
      <p:graphicFrame>
        <p:nvGraphicFramePr>
          <p:cNvPr id="506" name="table 506"/>
          <p:cNvGraphicFramePr>
            <a:graphicFrameLocks noGrp="1"/>
          </p:cNvGraphicFramePr>
          <p:nvPr/>
        </p:nvGraphicFramePr>
        <p:xfrm>
          <a:off x="4529328" y="6765035"/>
          <a:ext cx="1955165" cy="1688464"/>
        </p:xfrm>
        <a:graphic>
          <a:graphicData uri="http://schemas.openxmlformats.org/drawingml/2006/table">
            <a:tbl>
              <a:tblPr/>
              <a:tblGrid>
                <a:gridCol w="1955165"/>
              </a:tblGrid>
              <a:tr h="1682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08" name="table 508"/>
          <p:cNvGraphicFramePr>
            <a:graphicFrameLocks noGrp="1"/>
          </p:cNvGraphicFramePr>
          <p:nvPr/>
        </p:nvGraphicFramePr>
        <p:xfrm>
          <a:off x="2508504" y="6772656"/>
          <a:ext cx="1934844" cy="1688464"/>
        </p:xfrm>
        <a:graphic>
          <a:graphicData uri="http://schemas.openxmlformats.org/drawingml/2006/table">
            <a:tbl>
              <a:tblPr/>
              <a:tblGrid>
                <a:gridCol w="1934844"/>
              </a:tblGrid>
              <a:tr h="1682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EBEB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0" name="picture 5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536948" y="6772655"/>
            <a:ext cx="1940051" cy="1673351"/>
          </a:xfrm>
          <a:prstGeom prst="rect">
            <a:avLst/>
          </a:prstGeom>
        </p:spPr>
      </p:pic>
      <p:pic>
        <p:nvPicPr>
          <p:cNvPr id="512" name="picture 5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516124" y="6780275"/>
            <a:ext cx="1920239" cy="1673351"/>
          </a:xfrm>
          <a:prstGeom prst="rect">
            <a:avLst/>
          </a:prstGeom>
        </p:spPr>
      </p:pic>
      <p:pic>
        <p:nvPicPr>
          <p:cNvPr id="514" name="picture 5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038157" y="5580125"/>
            <a:ext cx="3588892" cy="273527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2398776" y="1894331"/>
            <a:ext cx="2796540" cy="327660"/>
            <a:chExt cx="2796540" cy="327660"/>
          </a:xfrm>
        </p:grpSpPr>
        <p:sp>
          <p:nvSpPr>
            <p:cNvPr id="516" name="rect"/>
            <p:cNvSpPr/>
            <p:nvPr/>
          </p:nvSpPr>
          <p:spPr>
            <a:xfrm>
              <a:off x="0" y="0"/>
              <a:ext cx="2796540" cy="327659"/>
            </a:xfrm>
            <a:prstGeom prst="rect">
              <a:avLst/>
            </a:prstGeom>
            <a:solidFill>
              <a:srgbClr val="117FC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518" name="picture 51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796540" cy="327659"/>
            </a:xfrm>
            <a:prstGeom prst="rect">
              <a:avLst/>
            </a:prstGeom>
          </p:spPr>
        </p:pic>
        <p:sp>
          <p:nvSpPr>
            <p:cNvPr id="520" name="textbox 520"/>
            <p:cNvSpPr/>
            <p:nvPr/>
          </p:nvSpPr>
          <p:spPr>
            <a:xfrm>
              <a:off x="110833" y="87268"/>
              <a:ext cx="1208405" cy="1733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6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7000"/>
                </a:lnSpc>
              </a:pPr>
              <a:r>
                <a:rPr sz="1000" b="1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第一部分  工程概述</a:t>
              </a:r>
              <a:endParaRPr lang="Microsoft YaHei" altLang="Microsoft YaHei" sz="10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2397251" y="2412492"/>
            <a:ext cx="2796539" cy="327659"/>
            <a:chExt cx="2796539" cy="327659"/>
          </a:xfrm>
        </p:grpSpPr>
        <p:pic>
          <p:nvPicPr>
            <p:cNvPr id="522" name="picture 52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796539" cy="327659"/>
            </a:xfrm>
            <a:prstGeom prst="rect">
              <a:avLst/>
            </a:prstGeom>
          </p:spPr>
        </p:pic>
        <p:sp>
          <p:nvSpPr>
            <p:cNvPr id="524" name="textbox 524"/>
            <p:cNvSpPr/>
            <p:nvPr/>
          </p:nvSpPr>
          <p:spPr>
            <a:xfrm>
              <a:off x="-12700" y="-12700"/>
              <a:ext cx="2821939" cy="3663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600"/>
            </a:p>
            <a:p>
              <a:pPr marL="137160" algn="l" rtl="0" eaLnBrk="0">
                <a:lnSpc>
                  <a:spcPct val="98000"/>
                </a:lnSpc>
                <a:spcBef>
                  <a:spcPts val="5"/>
                </a:spcBef>
              </a:pPr>
              <a:r>
                <a:rPr sz="1000" b="1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第二部分   数智平台应用</a:t>
              </a:r>
              <a:endParaRPr lang="Microsoft YaHei" altLang="Microsoft YaHei" sz="10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2414016" y="2887980"/>
            <a:ext cx="2796539" cy="327659"/>
            <a:chExt cx="2796539" cy="327659"/>
          </a:xfrm>
        </p:grpSpPr>
        <p:pic>
          <p:nvPicPr>
            <p:cNvPr id="526" name="picture 526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0"/>
              <a:ext cx="2796539" cy="327659"/>
            </a:xfrm>
            <a:prstGeom prst="rect">
              <a:avLst/>
            </a:prstGeom>
          </p:spPr>
        </p:pic>
        <p:sp>
          <p:nvSpPr>
            <p:cNvPr id="528" name="textbox 528"/>
            <p:cNvSpPr/>
            <p:nvPr/>
          </p:nvSpPr>
          <p:spPr>
            <a:xfrm>
              <a:off x="-12700" y="-12700"/>
              <a:ext cx="2821939" cy="3663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600"/>
            </a:p>
            <a:p>
              <a:pPr marL="121285" algn="l" rtl="0" eaLnBrk="0">
                <a:lnSpc>
                  <a:spcPct val="97000"/>
                </a:lnSpc>
                <a:spcBef>
                  <a:spcPts val="4"/>
                </a:spcBef>
              </a:pPr>
              <a:r>
                <a:rPr sz="1000" b="1" kern="0" spc="1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第三部分</a:t>
              </a:r>
              <a:r>
                <a:rPr sz="1000" b="1" kern="0" spc="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000" kern="0" spc="0">
                  <a:ln w="3878" cap="flat" cmpd="sng">
                    <a:solidFill>
                      <a:srgbClr val="FFFFFF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BIM</a:t>
              </a:r>
              <a:r>
                <a:rPr sz="1000" b="1" kern="0" spc="1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协同管理</a:t>
              </a:r>
              <a:endParaRPr lang="Microsoft YaHei" altLang="Microsoft YaHei" sz="10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2407920" y="3334511"/>
            <a:ext cx="2796539" cy="327659"/>
            <a:chExt cx="2796539" cy="327659"/>
          </a:xfrm>
        </p:grpSpPr>
        <p:pic>
          <p:nvPicPr>
            <p:cNvPr id="530" name="picture 530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2796539" cy="327659"/>
            </a:xfrm>
            <a:prstGeom prst="rect">
              <a:avLst/>
            </a:prstGeom>
          </p:spPr>
        </p:pic>
        <p:sp>
          <p:nvSpPr>
            <p:cNvPr id="532" name="textbox 532"/>
            <p:cNvSpPr/>
            <p:nvPr/>
          </p:nvSpPr>
          <p:spPr>
            <a:xfrm>
              <a:off x="-12700" y="-12700"/>
              <a:ext cx="2821939" cy="3663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700"/>
            </a:p>
            <a:p>
              <a:pPr marL="127000" algn="l" rtl="0" eaLnBrk="0">
                <a:lnSpc>
                  <a:spcPct val="97000"/>
                </a:lnSpc>
              </a:pPr>
              <a:r>
                <a:rPr sz="1000" b="1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第四部分 智慧工地建造</a:t>
              </a:r>
              <a:endParaRPr lang="Microsoft YaHei" altLang="Microsoft YaHei" sz="1000"/>
            </a:p>
          </p:txBody>
        </p:sp>
      </p:grpSp>
      <p:pic>
        <p:nvPicPr>
          <p:cNvPr id="534" name="picture 53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980861" y="2237616"/>
            <a:ext cx="819057" cy="1033613"/>
          </a:xfrm>
          <a:prstGeom prst="rect">
            <a:avLst/>
          </a:prstGeom>
        </p:spPr>
      </p:pic>
      <p:sp>
        <p:nvSpPr>
          <p:cNvPr id="536" name="textbox 536"/>
          <p:cNvSpPr/>
          <p:nvPr/>
        </p:nvSpPr>
        <p:spPr>
          <a:xfrm>
            <a:off x="2516124" y="8522207"/>
            <a:ext cx="3957954" cy="193675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200"/>
          </a:p>
          <a:p>
            <a:pPr marL="1287780" algn="l" rtl="0" eaLnBrk="0">
              <a:lnSpc>
                <a:spcPct val="97000"/>
              </a:lnSpc>
              <a:spcBef>
                <a:spcPts val="1"/>
              </a:spcBef>
            </a:pP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</a:t>
            </a:r>
            <a:r>
              <a:rPr sz="8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管线无碰撞综合深化设计</a:t>
            </a:r>
            <a:endParaRPr lang="Microsoft YaHei" altLang="Microsoft YaHei" sz="800"/>
          </a:p>
        </p:txBody>
      </p:sp>
      <p:sp>
        <p:nvSpPr>
          <p:cNvPr id="538" name="textbox 538"/>
          <p:cNvSpPr/>
          <p:nvPr/>
        </p:nvSpPr>
        <p:spPr>
          <a:xfrm>
            <a:off x="723228" y="1397933"/>
            <a:ext cx="1176655" cy="598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6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4300" b="1" kern="0" spc="240">
                <a:solidFill>
                  <a:srgbClr val="03A0E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300"/>
          </a:p>
        </p:txBody>
      </p:sp>
      <p:sp>
        <p:nvSpPr>
          <p:cNvPr id="540" name="textbox 540"/>
          <p:cNvSpPr/>
          <p:nvPr/>
        </p:nvSpPr>
        <p:spPr>
          <a:xfrm>
            <a:off x="2041812" y="1537276"/>
            <a:ext cx="1604010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71"/>
              </a:lnSpc>
            </a:pPr>
            <a:r>
              <a:rPr sz="1900" b="1" kern="0" spc="130">
                <a:solidFill>
                  <a:srgbClr val="BBBBB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 </a:t>
            </a:r>
            <a:r>
              <a:rPr sz="1900" b="1" kern="0" spc="0">
                <a:solidFill>
                  <a:srgbClr val="BBBBB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Microsoft YaHei" altLang="Microsoft YaHei" sz="1900"/>
          </a:p>
        </p:txBody>
      </p:sp>
      <p:sp>
        <p:nvSpPr>
          <p:cNvPr id="542" name="textbox 542"/>
          <p:cNvSpPr/>
          <p:nvPr/>
        </p:nvSpPr>
        <p:spPr>
          <a:xfrm>
            <a:off x="320040" y="8522207"/>
            <a:ext cx="2129154" cy="196850"/>
          </a:xfrm>
          <a:prstGeom prst="rect">
            <a:avLst/>
          </a:prstGeom>
          <a:solidFill>
            <a:srgbClr val="7F7F7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200"/>
          </a:p>
          <a:p>
            <a:pPr marL="591184" algn="l" rtl="0" eaLnBrk="0">
              <a:lnSpc>
                <a:spcPct val="97000"/>
              </a:lnSpc>
              <a:spcBef>
                <a:spcPts val="1"/>
              </a:spcBef>
            </a:pPr>
            <a:r>
              <a:rPr sz="800" kern="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</a:t>
            </a:r>
            <a:r>
              <a:rPr sz="8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软件输模型深化</a:t>
            </a:r>
            <a:endParaRPr lang="Microsoft YaHei" altLang="Microsoft YaHei" sz="800"/>
          </a:p>
        </p:txBody>
      </p:sp>
      <p:sp>
        <p:nvSpPr>
          <p:cNvPr id="544" name="textbox 544"/>
          <p:cNvSpPr/>
          <p:nvPr/>
        </p:nvSpPr>
        <p:spPr>
          <a:xfrm>
            <a:off x="5907176" y="64413"/>
            <a:ext cx="810259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7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2023-11-20</a:t>
            </a:r>
            <a:endParaRPr lang="DengXian" altLang="DengXian" sz="1200"/>
          </a:p>
        </p:txBody>
      </p:sp>
      <p:sp>
        <p:nvSpPr>
          <p:cNvPr id="546" name="textbox 546"/>
          <p:cNvSpPr/>
          <p:nvPr/>
        </p:nvSpPr>
        <p:spPr>
          <a:xfrm>
            <a:off x="6542989" y="9716515"/>
            <a:ext cx="174625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10</a:t>
            </a:r>
            <a:endParaRPr lang="DengXian" altLang="DengXian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5527675" cy="8656319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https://d.book118.com/616004135210010052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Microsoft YaHei</vt:lpstr>
      <vt:lpstr>DengXian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2024-09-19T07:25:34.649</cp:lastPrinted>
  <dcterms:created xsi:type="dcterms:W3CDTF">2024-09-18T23:25:34Z</dcterms:created>
  <dcterms:modified xsi:type="dcterms:W3CDTF">2024-09-18T23:25:36Z</dcterms:modified>
</cp:coreProperties>
</file>