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70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tags" Target="../tags/tag51.xml" /><Relationship Id="rId2" Type="http://schemas.openxmlformats.org/officeDocument/2006/relationships/tags" Target="../tags/tag36.xml" /><Relationship Id="rId20" Type="http://schemas.openxmlformats.org/officeDocument/2006/relationships/tags" Target="../tags/tag52.xml" /><Relationship Id="rId21" Type="http://schemas.openxmlformats.org/officeDocument/2006/relationships/tags" Target="../tags/tag53.xml" /><Relationship Id="rId22" Type="http://schemas.openxmlformats.org/officeDocument/2006/relationships/tags" Target="../tags/tag54.xml" /><Relationship Id="rId23" Type="http://schemas.openxmlformats.org/officeDocument/2006/relationships/tags" Target="../tags/tag55.xml" /><Relationship Id="rId24" Type="http://schemas.openxmlformats.org/officeDocument/2006/relationships/tags" Target="../tags/tag56.xml" /><Relationship Id="rId25" Type="http://schemas.openxmlformats.org/officeDocument/2006/relationships/tags" Target="../tags/tag57.xml" /><Relationship Id="rId26" Type="http://schemas.openxmlformats.org/officeDocument/2006/relationships/tags" Target="../tags/tag58.xml" /><Relationship Id="rId27" Type="http://schemas.openxmlformats.org/officeDocument/2006/relationships/tags" Target="../tags/tag59.xml" /><Relationship Id="rId28" Type="http://schemas.openxmlformats.org/officeDocument/2006/relationships/tags" Target="../tags/tag60.xml" /><Relationship Id="rId29" Type="http://schemas.openxmlformats.org/officeDocument/2006/relationships/tags" Target="../tags/tag61.xml" /><Relationship Id="rId3" Type="http://schemas.openxmlformats.org/officeDocument/2006/relationships/image" Target="../media/image1.png" /><Relationship Id="rId30" Type="http://schemas.openxmlformats.org/officeDocument/2006/relationships/slideMaster" Target="../slideMasters/slideMaster2.xml" /><Relationship Id="rId4" Type="http://schemas.openxmlformats.org/officeDocument/2006/relationships/image" Target="../media/image2.svg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image" Target="../media/image4.svg" /><Relationship Id="rId20" Type="http://schemas.openxmlformats.org/officeDocument/2006/relationships/tags" Target="../tags/tag77.xml" /><Relationship Id="rId21" Type="http://schemas.openxmlformats.org/officeDocument/2006/relationships/tags" Target="../tags/tag78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62.xml" /><Relationship Id="rId4" Type="http://schemas.openxmlformats.org/officeDocument/2006/relationships/image" Target="../media/image5.png" /><Relationship Id="rId5" Type="http://schemas.openxmlformats.org/officeDocument/2006/relationships/image" Target="../media/image6.sv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image" Target="../media/image2.svg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83D25-B6B8-4B98-848C-FCF5BB90E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FF68A-0354-4CB8-909B-7191579F6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67A05-2841-4C87-BD8E-19F715B0E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9F5AC-4291-487B-9690-74877464F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C7087A-81EF-4BED-A113-42B65D044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A14FD8-4D62-40B4-BB99-200C473A3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6D11F4-D6B0-4373-84CD-8D5789C88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02CA1-7D11-4F80-B84A-01834128B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4CDD5-1469-4CAB-B40B-49F87ACD5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079EE-B011-4853-AD74-26897BA97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CD3CB-4047-4880-A7BA-BAB41A25B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图片 8" descr="波浪3资源 2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flipH="1">
            <a:off x="0" y="1166495"/>
            <a:ext cx="5691505" cy="5691505"/>
          </a:xfrm>
          <a:prstGeom prst="rect">
            <a:avLst/>
          </a:prstGeom>
        </p:spPr>
      </p:pic>
      <p:grpSp>
        <p:nvGrpSpPr>
          <p:cNvPr id="6" name="组合 5"/>
          <p:cNvGrpSpPr/>
          <p:nvPr userDrawn="1">
            <p:custDataLst>
              <p:tags r:id="rId6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5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6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2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3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5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6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7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V="1">
            <a:off x="8143875" y="0"/>
            <a:ext cx="4048125" cy="4048125"/>
          </a:xfrm>
          <a:prstGeom prst="rect">
            <a:avLst/>
          </a:prstGeom>
        </p:spPr>
      </p:pic>
      <p:pic>
        <p:nvPicPr>
          <p:cNvPr id="9" name="图片 4" descr="波浪3资源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0" y="1972310"/>
            <a:ext cx="4885690" cy="4885690"/>
          </a:xfrm>
          <a:prstGeom prst="rect">
            <a:avLst/>
          </a:prstGeom>
        </p:spPr>
      </p:pic>
      <p:sp>
        <p:nvSpPr>
          <p:cNvPr id="11" name="椭圆 10"/>
          <p:cNvSpPr/>
          <p:nvPr userDrawn="1">
            <p:custDataLst>
              <p:tags r:id="rId7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8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9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10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11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12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13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14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15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6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8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sp>
        <p:nvSpPr>
          <p:cNvPr id="23" name="椭圆 22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11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12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3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4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5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6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7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8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4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tags" Target="../tags/tag225.xml" /><Relationship Id="rId20" Type="http://schemas.openxmlformats.org/officeDocument/2006/relationships/tags" Target="../tags/tag243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15" Type="http://schemas.openxmlformats.org/officeDocument/2006/relationships/tags" Target="../tags/tag257.xml" /><Relationship Id="rId16" Type="http://schemas.openxmlformats.org/officeDocument/2006/relationships/tags" Target="../tags/tag258.xml" /><Relationship Id="rId17" Type="http://schemas.openxmlformats.org/officeDocument/2006/relationships/tags" Target="../tags/tag259.xml" /><Relationship Id="rId18" Type="http://schemas.openxmlformats.org/officeDocument/2006/relationships/tags" Target="../tags/tag260.xml" /><Relationship Id="rId19" Type="http://schemas.openxmlformats.org/officeDocument/2006/relationships/tags" Target="../tags/tag261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1524024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经剖宫产子宫切除术的单胎分娩的护理查房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剖宫产子宫切除术的单胎分娩的疾病相关知识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剖宫产子宫切除术的单胎分娩的疾病相关知识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剖宫产子宫切除术的定义和手术适应症</a:t>
            </a:r>
            <a:endParaRPr lang="zh-CN" altLang="en-US"/>
          </a:p>
        </p:txBody>
      </p:sp>
      <p:sp>
        <p:nvSpPr>
          <p:cNvPr id="13" name="任意多边形 12"/>
          <p:cNvSpPr/>
          <p:nvPr>
            <p:custDataLst>
              <p:tags r:id="rId2"/>
            </p:custDataLst>
          </p:nvPr>
        </p:nvSpPr>
        <p:spPr>
          <a:xfrm rot="2700000">
            <a:off x="4159556" y="1538634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标题"/>
          <p:cNvSpPr txBox="1"/>
          <p:nvPr>
            <p:custDataLst>
              <p:tags r:id="rId3"/>
            </p:custDataLst>
          </p:nvPr>
        </p:nvSpPr>
        <p:spPr>
          <a:xfrm>
            <a:off x="4601038" y="1705630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文本框 25"/>
          <p:cNvSpPr txBox="1"/>
          <p:nvPr>
            <p:custDataLst>
              <p:tags r:id="rId4"/>
            </p:custDataLst>
          </p:nvPr>
        </p:nvSpPr>
        <p:spPr>
          <a:xfrm>
            <a:off x="4601038" y="2486862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手术适应症：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23" name="任意多边形 22"/>
          <p:cNvSpPr/>
          <p:nvPr>
            <p:custDataLst>
              <p:tags r:id="rId5"/>
            </p:custDataLst>
          </p:nvPr>
        </p:nvSpPr>
        <p:spPr>
          <a:xfrm rot="2700000">
            <a:off x="1544572" y="1538634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标题"/>
          <p:cNvSpPr txBox="1"/>
          <p:nvPr>
            <p:custDataLst>
              <p:tags r:id="rId6"/>
            </p:custDataLst>
          </p:nvPr>
        </p:nvSpPr>
        <p:spPr>
          <a:xfrm>
            <a:off x="1986054" y="1705630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6" name="文本框 25"/>
          <p:cNvSpPr txBox="1"/>
          <p:nvPr>
            <p:custDataLst>
              <p:tags r:id="rId7"/>
            </p:custDataLst>
          </p:nvPr>
        </p:nvSpPr>
        <p:spPr>
          <a:xfrm>
            <a:off x="1986054" y="2486862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定义：剖宫产子宫切除术是指在剖宫产手术过程中，同时进行子宫切除的手术。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28" name="任意多边形 27"/>
          <p:cNvSpPr/>
          <p:nvPr>
            <p:custDataLst>
              <p:tags r:id="rId8"/>
            </p:custDataLst>
          </p:nvPr>
        </p:nvSpPr>
        <p:spPr>
          <a:xfrm rot="2700000">
            <a:off x="9389523" y="1538634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标题"/>
          <p:cNvSpPr txBox="1"/>
          <p:nvPr>
            <p:custDataLst>
              <p:tags r:id="rId9"/>
            </p:custDataLst>
          </p:nvPr>
        </p:nvSpPr>
        <p:spPr>
          <a:xfrm>
            <a:off x="9831005" y="1705630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1" name="文本框 25"/>
          <p:cNvSpPr txBox="1"/>
          <p:nvPr>
            <p:custDataLst>
              <p:tags r:id="rId10"/>
            </p:custDataLst>
          </p:nvPr>
        </p:nvSpPr>
        <p:spPr>
          <a:xfrm>
            <a:off x="9831005" y="2486862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严重的子宫肌瘤或子宫腺肌病。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33" name="任意多边形 32"/>
          <p:cNvSpPr/>
          <p:nvPr>
            <p:custDataLst>
              <p:tags r:id="rId11"/>
            </p:custDataLst>
          </p:nvPr>
        </p:nvSpPr>
        <p:spPr>
          <a:xfrm rot="2700000">
            <a:off x="6774539" y="1538634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标题"/>
          <p:cNvSpPr txBox="1"/>
          <p:nvPr>
            <p:custDataLst>
              <p:tags r:id="rId12"/>
            </p:custDataLst>
          </p:nvPr>
        </p:nvSpPr>
        <p:spPr>
          <a:xfrm>
            <a:off x="7216022" y="1705630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7" name="文本框 36"/>
          <p:cNvSpPr txBox="1"/>
          <p:nvPr>
            <p:custDataLst>
              <p:tags r:id="rId13"/>
            </p:custDataLst>
          </p:nvPr>
        </p:nvSpPr>
        <p:spPr>
          <a:xfrm>
            <a:off x="7216022" y="2486862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严重的产科并发症，如胎盘植入、前置胎盘等。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0" name="标题"/>
          <p:cNvSpPr txBox="1"/>
          <p:nvPr>
            <p:custDataLst>
              <p:tags r:id="rId14"/>
            </p:custDataLst>
          </p:nvPr>
        </p:nvSpPr>
        <p:spPr>
          <a:xfrm>
            <a:off x="3745586" y="1514321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4" name="标题"/>
          <p:cNvSpPr txBox="1"/>
          <p:nvPr>
            <p:custDataLst>
              <p:tags r:id="rId15"/>
            </p:custDataLst>
          </p:nvPr>
        </p:nvSpPr>
        <p:spPr>
          <a:xfrm>
            <a:off x="1130602" y="1514321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标题"/>
          <p:cNvSpPr txBox="1"/>
          <p:nvPr>
            <p:custDataLst>
              <p:tags r:id="rId16"/>
            </p:custDataLst>
          </p:nvPr>
        </p:nvSpPr>
        <p:spPr>
          <a:xfrm>
            <a:off x="8975553" y="1514321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34" name="标题"/>
          <p:cNvSpPr txBox="1"/>
          <p:nvPr>
            <p:custDataLst>
              <p:tags r:id="rId17"/>
            </p:custDataLst>
          </p:nvPr>
        </p:nvSpPr>
        <p:spPr>
          <a:xfrm>
            <a:off x="6360570" y="1514321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" name="任意多边形 3"/>
          <p:cNvSpPr/>
          <p:nvPr>
            <p:custDataLst>
              <p:tags r:id="rId18"/>
            </p:custDataLst>
          </p:nvPr>
        </p:nvSpPr>
        <p:spPr>
          <a:xfrm rot="2700000">
            <a:off x="4159556" y="3879131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标题"/>
          <p:cNvSpPr txBox="1"/>
          <p:nvPr>
            <p:custDataLst>
              <p:tags r:id="rId19"/>
            </p:custDataLst>
          </p:nvPr>
        </p:nvSpPr>
        <p:spPr>
          <a:xfrm>
            <a:off x="4601038" y="4046127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6" name="文本框 25"/>
          <p:cNvSpPr txBox="1"/>
          <p:nvPr>
            <p:custDataLst>
              <p:tags r:id="rId20"/>
            </p:custDataLst>
          </p:nvPr>
        </p:nvSpPr>
        <p:spPr>
          <a:xfrm>
            <a:off x="4601038" y="4827359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严重的子宫破裂，无法进行修补。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7" name="任意多边形 6"/>
          <p:cNvSpPr/>
          <p:nvPr>
            <p:custDataLst>
              <p:tags r:id="rId21"/>
            </p:custDataLst>
          </p:nvPr>
        </p:nvSpPr>
        <p:spPr>
          <a:xfrm rot="2700000">
            <a:off x="1544572" y="3879131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标题"/>
          <p:cNvSpPr txBox="1"/>
          <p:nvPr>
            <p:custDataLst>
              <p:tags r:id="rId22"/>
            </p:custDataLst>
          </p:nvPr>
        </p:nvSpPr>
        <p:spPr>
          <a:xfrm>
            <a:off x="1986054" y="4046127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23"/>
            </p:custDataLst>
          </p:nvPr>
        </p:nvSpPr>
        <p:spPr>
          <a:xfrm>
            <a:off x="1986054" y="4827359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严重的产后出血，经保守治疗无效。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24"/>
            </p:custDataLst>
          </p:nvPr>
        </p:nvSpPr>
        <p:spPr>
          <a:xfrm rot="2700000">
            <a:off x="9389523" y="3879131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标题"/>
          <p:cNvSpPr txBox="1"/>
          <p:nvPr>
            <p:custDataLst>
              <p:tags r:id="rId25"/>
            </p:custDataLst>
          </p:nvPr>
        </p:nvSpPr>
        <p:spPr>
          <a:xfrm>
            <a:off x="9831005" y="4046127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4" name="文本框 25"/>
          <p:cNvSpPr txBox="1"/>
          <p:nvPr>
            <p:custDataLst>
              <p:tags r:id="rId26"/>
            </p:custDataLst>
          </p:nvPr>
        </p:nvSpPr>
        <p:spPr>
          <a:xfrm>
            <a:off x="9831005" y="4827359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严重的产科并发症，如胎盘植入、前置胎盘等。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6" name="任意多边形 15"/>
          <p:cNvSpPr/>
          <p:nvPr>
            <p:custDataLst>
              <p:tags r:id="rId27"/>
            </p:custDataLst>
          </p:nvPr>
        </p:nvSpPr>
        <p:spPr>
          <a:xfrm rot="2700000">
            <a:off x="6774539" y="3879131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标题"/>
          <p:cNvSpPr txBox="1"/>
          <p:nvPr>
            <p:custDataLst>
              <p:tags r:id="rId28"/>
            </p:custDataLst>
          </p:nvPr>
        </p:nvSpPr>
        <p:spPr>
          <a:xfrm>
            <a:off x="7216022" y="4046127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0" name="文本框 19"/>
          <p:cNvSpPr txBox="1"/>
          <p:nvPr>
            <p:custDataLst>
              <p:tags r:id="rId29"/>
            </p:custDataLst>
          </p:nvPr>
        </p:nvSpPr>
        <p:spPr>
          <a:xfrm>
            <a:off x="7216022" y="4827359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严重的产科感染，如绒毛膜羊膜炎等。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21" name="标题"/>
          <p:cNvSpPr txBox="1"/>
          <p:nvPr>
            <p:custDataLst>
              <p:tags r:id="rId30"/>
            </p:custDataLst>
          </p:nvPr>
        </p:nvSpPr>
        <p:spPr>
          <a:xfrm>
            <a:off x="3745586" y="3854818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2" name="标题"/>
          <p:cNvSpPr txBox="1"/>
          <p:nvPr>
            <p:custDataLst>
              <p:tags r:id="rId31"/>
            </p:custDataLst>
          </p:nvPr>
        </p:nvSpPr>
        <p:spPr>
          <a:xfrm>
            <a:off x="1130602" y="3854818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7" name="标题"/>
          <p:cNvSpPr txBox="1"/>
          <p:nvPr>
            <p:custDataLst>
              <p:tags r:id="rId32"/>
            </p:custDataLst>
          </p:nvPr>
        </p:nvSpPr>
        <p:spPr>
          <a:xfrm>
            <a:off x="8975553" y="3854818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8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32" name="标题"/>
          <p:cNvSpPr txBox="1"/>
          <p:nvPr>
            <p:custDataLst>
              <p:tags r:id="rId33"/>
            </p:custDataLst>
          </p:nvPr>
        </p:nvSpPr>
        <p:spPr>
          <a:xfrm>
            <a:off x="6360570" y="3854818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单胎分娩的定义和生理特点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单胎分娩的风险包括：难产、产后出血、感染等。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单胎分娩是指一个胎儿通过阴道分娩的过程。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单胎分娩的生理特点包括：胎儿在子宫内发育成熟，分娩时子宫收缩，胎儿通过产道娩出。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单胎分娩的护理要点包括：监测胎儿发育情况，预防和治疗妊娠并发症，保证母婴安全。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剖宫产子宫切除术对单胎分娩的影响及风险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手术风险：出血、感染、麻醉意外等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术后并发症：子宫切除术后综合征、肠粘连等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胎儿风险：早产、低体重儿、胎儿窘迫等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产妇风险：产后出血、产后感染、产后抑郁等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长期影响：影响女性内分泌、性生活、心理等方面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0136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年龄：32岁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性别：女性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20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孕产史：G1P0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手术指征：经剖宫产子宫切除术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4"/>
            </p:custDataLst>
          </p:nvPr>
        </p:nvSpPr>
        <p:spPr>
          <a:xfrm>
            <a:off x="447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手术时间：2022年10月10日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6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0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4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术后恢复情况：良好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病史及症状表现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患者基本信息：年龄、性别、职业等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病史：既往病史、手术史、过敏史等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症状表现：腹痛、阴道出血、胎动异常等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检查结果：B超、胎心监护等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诊断：经剖宫产子宫切除术的单胎分娩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8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治疗方案：手术方案、术后护理等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诊断及手术过程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3353427" y="1364400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诊断：经剖宫产子宫切除术的单胎分娩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3353427" y="2356206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手术指征：存在子宫肌瘤、子宫内膜异位症等疾病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3353427" y="3348012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手术方式：经剖宫产子宫切除术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3353427" y="4339818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手术过程：切开子宫，取出胎儿，切除子宫，缝合伤口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矩形 3"/>
          <p:cNvSpPr/>
          <p:nvPr>
            <p:custDataLst>
              <p:tags r:id="rId6"/>
            </p:custDataLst>
          </p:nvPr>
        </p:nvSpPr>
        <p:spPr>
          <a:xfrm>
            <a:off x="3353427" y="5331624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术后护理：监测生命体征，预防感染，促进伤口愈合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https://d.book118.com/616015240242010051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7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7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7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7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7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7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7*l_h_i*1_8_2"/>
  <p:tag name="KSO_WM_UNIT_INDEX" val="1_8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8_1"/>
  <p:tag name="KSO_WM_UNIT_INDEX" val="1_8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7*l_h_i*1_7_2"/>
  <p:tag name="KSO_WM_UNIT_INDEX" val="1_7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8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2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6_1"/>
  <p:tag name="KSO_WM_UNIT_INDEX" val="1_6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6_2"/>
  <p:tag name="KSO_WM_UNIT_INDEX" val="1_6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6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Office Theme</vt:lpstr>
      <vt:lpstr>经剖宫产子宫切除术的单胎分娩的护理查房</vt:lpstr>
      <vt:lpstr>目录</vt:lpstr>
      <vt:lpstr>剖宫产子宫切除术的单胎分娩的疾病相关知识</vt:lpstr>
      <vt:lpstr>剖宫产子宫切除术的定义和手术适应症</vt:lpstr>
      <vt:lpstr>单胎分娩的定义和生理特点</vt:lpstr>
      <vt:lpstr>剖宫产子宫切除术对单胎分娩的影响及风险</vt:lpstr>
      <vt:lpstr>病例汇报</vt:lpstr>
      <vt:lpstr>患者基本信息</vt:lpstr>
      <vt:lpstr>病史及症状表现</vt:lpstr>
      <vt:lpstr>诊断及手术过程</vt:lpstr>
      <vt:lpstr>护理诊断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2024-09-18T01:28:41.708</cp:lastPrinted>
  <dcterms:created xsi:type="dcterms:W3CDTF">2024-09-17T17:28:41Z</dcterms:created>
  <dcterms:modified xsi:type="dcterms:W3CDTF">2024-09-17T17:28:44Z</dcterms:modified>
</cp:coreProperties>
</file>