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4133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57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71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2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22.xml" /><Relationship Id="rId11" Type="http://schemas.openxmlformats.org/officeDocument/2006/relationships/tags" Target="../tags/tag23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tags" Target="../tags/tag2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tags" Target="../tags/tag34.xml" /><Relationship Id="rId14" Type="http://schemas.openxmlformats.org/officeDocument/2006/relationships/tags" Target="../tags/tag35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5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10" Type="http://schemas.openxmlformats.org/officeDocument/2006/relationships/tags" Target="../tags/tag43.xml" /><Relationship Id="rId11" Type="http://schemas.openxmlformats.org/officeDocument/2006/relationships/tags" Target="../tags/tag44.xml" /><Relationship Id="rId12" Type="http://schemas.openxmlformats.org/officeDocument/2006/relationships/tags" Target="../tags/tag45.xml" /><Relationship Id="rId13" Type="http://schemas.openxmlformats.org/officeDocument/2006/relationships/tags" Target="../tags/tag46.xml" /><Relationship Id="rId14" Type="http://schemas.openxmlformats.org/officeDocument/2006/relationships/tags" Target="../tags/tag47.xml" /><Relationship Id="rId15" Type="http://schemas.openxmlformats.org/officeDocument/2006/relationships/tags" Target="../tags/tag48.xml" /><Relationship Id="rId16" Type="http://schemas.openxmlformats.org/officeDocument/2006/relationships/tags" Target="../tags/tag49.xml" /><Relationship Id="rId17" Type="http://schemas.openxmlformats.org/officeDocument/2006/relationships/tags" Target="../tags/tag50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36.xml" /><Relationship Id="rId3" Type="http://schemas.openxmlformats.org/officeDocument/2006/relationships/image" Target="../media/image7.png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tags" Target="../tags/tag41.xml" /><Relationship Id="rId9" Type="http://schemas.openxmlformats.org/officeDocument/2006/relationships/tags" Target="../tags/tag4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59.xml" /><Relationship Id="rId11" Type="http://schemas.openxmlformats.org/officeDocument/2006/relationships/tags" Target="../tags/tag60.xml" /><Relationship Id="rId12" Type="http://schemas.openxmlformats.org/officeDocument/2006/relationships/tags" Target="../tags/tag61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83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75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image" Target="../media/image3.jpeg" /><Relationship Id="rId6" Type="http://schemas.openxmlformats.org/officeDocument/2006/relationships/tags" Target="../tags/tag88.xml" /><Relationship Id="rId7" Type="http://schemas.openxmlformats.org/officeDocument/2006/relationships/tags" Target="../tags/tag89.xml" /><Relationship Id="rId8" Type="http://schemas.openxmlformats.org/officeDocument/2006/relationships/tags" Target="../tags/tag90.xml" /><Relationship Id="rId9" Type="http://schemas.openxmlformats.org/officeDocument/2006/relationships/tags" Target="../tags/tag91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0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18.xml" /><Relationship Id="rId11" Type="http://schemas.openxmlformats.org/officeDocument/2006/relationships/tags" Target="../tags/tag119.xml" /><Relationship Id="rId12" Type="http://schemas.openxmlformats.org/officeDocument/2006/relationships/tags" Target="../tags/tag120.xml" /><Relationship Id="rId13" Type="http://schemas.openxmlformats.org/officeDocument/2006/relationships/tags" Target="../tags/tag121.xml" /><Relationship Id="rId14" Type="http://schemas.openxmlformats.org/officeDocument/2006/relationships/tags" Target="../tags/tag122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11.xml" /><Relationship Id="rId3" Type="http://schemas.openxmlformats.org/officeDocument/2006/relationships/image" Target="../media/image2.png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tags" Target="../tags/tag117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6B3D95-54E3-472C-8F08-04D2794803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95F32B-9327-4D49-8B38-DC16E02EE7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4A9E95-0C16-44AD-92A9-31FEEFF7C2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FB6520-0C24-4028-BD2B-6E42C1FF03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FDCAEE7-4989-4102-BEF2-58DDA77E1D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17ABD8-8054-44E0-BCE3-10FEA05CA6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510AC34-7328-462A-954C-F63BA9973D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3F5F5E-141A-4E80-B6B1-3B5B39D580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05EC86-9B60-4D96-8D44-38511EF675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3FAFFA-819C-4B84-8B28-253F4AC899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FCC710-40C0-47A0-848D-E87749D858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>
            <a:avLst/>
          </a:prstGeom>
          <a:noFill/>
        </p:spPr>
        <p:txBody>
          <a:bodyPr wrap="square" lIns="71755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>
            <a:avLst/>
          </a:prstGeom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6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4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80000"/>
              </a:lnSpc>
              <a:buClrTx/>
              <a:buSzTx/>
              <a:buFontTx/>
              <a:buNone/>
              <a:defRPr kumimoji="0" lang="en-US" altLang="zh-CN" sz="4000" b="0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2142"/>
            <a:ext cx="12192000" cy="6853716"/>
          </a:xfrm>
          <a:prstGeom prst="rect">
            <a:avLst/>
          </a:prstGeom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>
            <a:avLst/>
          </a:prstGeom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>
            <a:avLst/>
          </a:prstGeom>
          <a:noFill/>
        </p:spPr>
        <p:txBody>
          <a:bodyPr wrap="square" lIns="14414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3200" b="0" i="0" u="none" strike="noStrike" kern="1200" cap="all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>
            <a:avLst/>
          </a:prstGeom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MiSans Normal"/>
                <a:ea typeface="MiSans Normal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MiSans Normal"/>
                <a:ea typeface="MiSans Normal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30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3.jpeg" /><Relationship Id="rId13" Type="http://schemas.openxmlformats.org/officeDocument/2006/relationships/tags" Target="../tags/tag123.xml" /><Relationship Id="rId14" Type="http://schemas.openxmlformats.org/officeDocument/2006/relationships/tags" Target="../tags/tag124.xml" /><Relationship Id="rId15" Type="http://schemas.openxmlformats.org/officeDocument/2006/relationships/tags" Target="../tags/tag125.xml" /><Relationship Id="rId16" Type="http://schemas.openxmlformats.org/officeDocument/2006/relationships/tags" Target="../tags/tag126.xml" /><Relationship Id="rId17" Type="http://schemas.openxmlformats.org/officeDocument/2006/relationships/tags" Target="../tags/tag127.xml" /><Relationship Id="rId18" Type="http://schemas.openxmlformats.org/officeDocument/2006/relationships/tags" Target="../tags/tag128.xml" /><Relationship Id="rId19" Type="http://schemas.openxmlformats.org/officeDocument/2006/relationships/tags" Target="../tags/tag12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30.xml" /><Relationship Id="rId21" Type="http://schemas.openxmlformats.org/officeDocument/2006/relationships/tags" Target="../tags/tag131.xml" /><Relationship Id="rId22" Type="http://schemas.openxmlformats.org/officeDocument/2006/relationships/tags" Target="../tags/tag132.xml" /><Relationship Id="rId23" Type="http://schemas.openxmlformats.org/officeDocument/2006/relationships/tags" Target="../tags/tag133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/>
          <a:p>
            <a:pPr marL="0" marR="0" lvl="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4123" r:id="rId2"/>
    <p:sldLayoutId id="2147484124" r:id="rId3"/>
    <p:sldLayoutId id="2147484125" r:id="rId4"/>
    <p:sldLayoutId id="2147484126" r:id="rId5"/>
    <p:sldLayoutId id="2147484127" r:id="rId6"/>
    <p:sldLayoutId id="2147484128" r:id="rId7"/>
    <p:sldLayoutId id="2147484129" r:id="rId8"/>
    <p:sldLayoutId id="2147484130" r:id="rId9"/>
    <p:sldLayoutId id="2147484131" r:id="rId10"/>
    <p:sldLayoutId id="2147484132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300" normalizeH="0" baseline="0" noProof="1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12" Type="http://schemas.openxmlformats.org/officeDocument/2006/relationships/tags" Target="../tags/tag147.xml" /><Relationship Id="rId13" Type="http://schemas.openxmlformats.org/officeDocument/2006/relationships/tags" Target="../tags/tag148.xml" /><Relationship Id="rId14" Type="http://schemas.openxmlformats.org/officeDocument/2006/relationships/tags" Target="../tags/tag149.xml" /><Relationship Id="rId15" Type="http://schemas.openxmlformats.org/officeDocument/2006/relationships/tags" Target="../tags/tag150.xml" /><Relationship Id="rId16" Type="http://schemas.openxmlformats.org/officeDocument/2006/relationships/tags" Target="../tags/tag151.xml" /><Relationship Id="rId17" Type="http://schemas.openxmlformats.org/officeDocument/2006/relationships/tags" Target="../tags/tag152.xml" /><Relationship Id="rId18" Type="http://schemas.openxmlformats.org/officeDocument/2006/relationships/tags" Target="../tags/tag153.xml" /><Relationship Id="rId19" Type="http://schemas.openxmlformats.org/officeDocument/2006/relationships/tags" Target="../tags/tag154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55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tags" Target="../tags/tag14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tags" Target="../tags/tag165.xml" /><Relationship Id="rId9" Type="http://schemas.openxmlformats.org/officeDocument/2006/relationships/tags" Target="../tags/tag16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67.xml" /><Relationship Id="rId3" Type="http://schemas.openxmlformats.org/officeDocument/2006/relationships/tags" Target="../tags/tag168.xml" /><Relationship Id="rId4" Type="http://schemas.openxmlformats.org/officeDocument/2006/relationships/tags" Target="../tags/tag169.xml" /><Relationship Id="rId5" Type="http://schemas.openxmlformats.org/officeDocument/2006/relationships/tags" Target="../tags/tag17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9.xml" /><Relationship Id="rId11" Type="http://schemas.openxmlformats.org/officeDocument/2006/relationships/tags" Target="../tags/tag180.xml" /><Relationship Id="rId12" Type="http://schemas.openxmlformats.org/officeDocument/2006/relationships/tags" Target="../tags/tag181.xml" /><Relationship Id="rId13" Type="http://schemas.openxmlformats.org/officeDocument/2006/relationships/tags" Target="../tags/tag182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tags" Target="../tags/tag17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2.xml" /><Relationship Id="rId11" Type="http://schemas.openxmlformats.org/officeDocument/2006/relationships/tags" Target="../tags/tag203.xml" /><Relationship Id="rId12" Type="http://schemas.openxmlformats.org/officeDocument/2006/relationships/tags" Target="../tags/tag204.xml" /><Relationship Id="rId13" Type="http://schemas.openxmlformats.org/officeDocument/2006/relationships/tags" Target="../tags/tag205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Relationship Id="rId5" Type="http://schemas.openxmlformats.org/officeDocument/2006/relationships/tags" Target="../tags/tag197.xml" /><Relationship Id="rId6" Type="http://schemas.openxmlformats.org/officeDocument/2006/relationships/tags" Target="../tags/tag198.xml" /><Relationship Id="rId7" Type="http://schemas.openxmlformats.org/officeDocument/2006/relationships/tags" Target="../tags/tag199.xml" /><Relationship Id="rId8" Type="http://schemas.openxmlformats.org/officeDocument/2006/relationships/tags" Target="../tags/tag200.xml" /><Relationship Id="rId9" Type="http://schemas.openxmlformats.org/officeDocument/2006/relationships/tags" Target="../tags/tag20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6.xml" /><Relationship Id="rId11" Type="http://schemas.openxmlformats.org/officeDocument/2006/relationships/tags" Target="../tags/tag227.xml" /><Relationship Id="rId12" Type="http://schemas.openxmlformats.org/officeDocument/2006/relationships/tags" Target="../tags/tag228.xml" /><Relationship Id="rId13" Type="http://schemas.openxmlformats.org/officeDocument/2006/relationships/tags" Target="../tags/tag229.xml" /><Relationship Id="rId14" Type="http://schemas.openxmlformats.org/officeDocument/2006/relationships/tags" Target="../tags/tag230.xml" /><Relationship Id="rId15" Type="http://schemas.openxmlformats.org/officeDocument/2006/relationships/tags" Target="../tags/tag231.xml" /><Relationship Id="rId16" Type="http://schemas.openxmlformats.org/officeDocument/2006/relationships/tags" Target="../tags/tag232.xml" /><Relationship Id="rId17" Type="http://schemas.openxmlformats.org/officeDocument/2006/relationships/tags" Target="../tags/tag233.xml" /><Relationship Id="rId18" Type="http://schemas.openxmlformats.org/officeDocument/2006/relationships/tags" Target="../tags/tag234.xml" /><Relationship Id="rId19" Type="http://schemas.openxmlformats.org/officeDocument/2006/relationships/tags" Target="../tags/tag235.xml" /><Relationship Id="rId2" Type="http://schemas.openxmlformats.org/officeDocument/2006/relationships/tags" Target="../tags/tag218.xml" /><Relationship Id="rId20" Type="http://schemas.openxmlformats.org/officeDocument/2006/relationships/tags" Target="../tags/tag236.xml" /><Relationship Id="rId21" Type="http://schemas.openxmlformats.org/officeDocument/2006/relationships/tags" Target="../tags/tag237.xml" /><Relationship Id="rId3" Type="http://schemas.openxmlformats.org/officeDocument/2006/relationships/tags" Target="../tags/tag219.xml" /><Relationship Id="rId4" Type="http://schemas.openxmlformats.org/officeDocument/2006/relationships/tags" Target="../tags/tag220.xml" /><Relationship Id="rId5" Type="http://schemas.openxmlformats.org/officeDocument/2006/relationships/tags" Target="../tags/tag221.xml" /><Relationship Id="rId6" Type="http://schemas.openxmlformats.org/officeDocument/2006/relationships/tags" Target="../tags/tag222.xml" /><Relationship Id="rId7" Type="http://schemas.openxmlformats.org/officeDocument/2006/relationships/tags" Target="../tags/tag223.xml" /><Relationship Id="rId8" Type="http://schemas.openxmlformats.org/officeDocument/2006/relationships/tags" Target="../tags/tag224.xml" /><Relationship Id="rId9" Type="http://schemas.openxmlformats.org/officeDocument/2006/relationships/tags" Target="../tags/tag22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38.xml" /><Relationship Id="rId3" Type="http://schemas.openxmlformats.org/officeDocument/2006/relationships/tags" Target="../tags/tag239.xml" /><Relationship Id="rId4" Type="http://schemas.openxmlformats.org/officeDocument/2006/relationships/tags" Target="../tags/tag240.xml" /><Relationship Id="rId5" Type="http://schemas.openxmlformats.org/officeDocument/2006/relationships/tags" Target="../tags/tag24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42.xml" /><Relationship Id="rId3" Type="http://schemas.openxmlformats.org/officeDocument/2006/relationships/tags" Target="../tags/tag243.xml" /><Relationship Id="rId4" Type="http://schemas.openxmlformats.org/officeDocument/2006/relationships/tags" Target="../tags/tag24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53.xml" /><Relationship Id="rId11" Type="http://schemas.openxmlformats.org/officeDocument/2006/relationships/tags" Target="../tags/tag254.xml" /><Relationship Id="rId12" Type="http://schemas.openxmlformats.org/officeDocument/2006/relationships/tags" Target="../tags/tag255.xml" /><Relationship Id="rId13" Type="http://schemas.openxmlformats.org/officeDocument/2006/relationships/tags" Target="../tags/tag256.xml" /><Relationship Id="rId2" Type="http://schemas.openxmlformats.org/officeDocument/2006/relationships/tags" Target="../tags/tag245.xml" /><Relationship Id="rId3" Type="http://schemas.openxmlformats.org/officeDocument/2006/relationships/tags" Target="../tags/tag246.xml" /><Relationship Id="rId4" Type="http://schemas.openxmlformats.org/officeDocument/2006/relationships/tags" Target="../tags/tag247.xml" /><Relationship Id="rId5" Type="http://schemas.openxmlformats.org/officeDocument/2006/relationships/tags" Target="../tags/tag248.xml" /><Relationship Id="rId6" Type="http://schemas.openxmlformats.org/officeDocument/2006/relationships/tags" Target="../tags/tag249.xml" /><Relationship Id="rId7" Type="http://schemas.openxmlformats.org/officeDocument/2006/relationships/tags" Target="../tags/tag250.xml" /><Relationship Id="rId8" Type="http://schemas.openxmlformats.org/officeDocument/2006/relationships/tags" Target="../tags/tag251.xml" /><Relationship Id="rId9" Type="http://schemas.openxmlformats.org/officeDocument/2006/relationships/tags" Target="../tags/tag25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6023215142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添加副标题</a:t>
            </a:r>
            <a:endParaRPr lang="zh-CN" altLang="en-US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>
            <a:normAutofit fontScale="93333"/>
          </a:bodyPr>
          <a:lstStyle/>
          <a:p>
            <a:r>
              <a:rPr lang="zh-CN" altLang="en-US"/>
              <a:t>教育科技的进步与发展</a:t>
            </a:r>
            <a:endParaRPr lang="zh-CN" altLang="en-US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>
            <a:normAutofit fontScale="92857" lnSpcReduction="10000"/>
          </a:bodyPr>
          <a:lstStyle/>
          <a:p>
            <a:r>
              <a:rPr lang="zh-CN" altLang="en-US"/>
              <a:t>汇报人：</a:t>
            </a:r>
            <a:r>
              <a:rPr lang="en-US" altLang="zh-CN"/>
              <a:t>XX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910" name="标题 2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>
            <a:normAutofit fontScale="95000"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目录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912" name="文本占位符 6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048914" name="矩形 21"/>
          <p:cNvSpPr/>
          <p:nvPr>
            <p:custDataLst>
              <p:tags r:id="rId5"/>
            </p:custDataLst>
          </p:nvPr>
        </p:nvSpPr>
        <p:spPr>
          <a:xfrm>
            <a:off x="4431665" y="659765"/>
            <a:ext cx="3238500" cy="151638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6"/>
            </p:custDataLst>
          </p:nvPr>
        </p:nvSpPr>
        <p:spPr>
          <a:xfrm>
            <a:off x="4777105" y="1535430"/>
            <a:ext cx="2847975" cy="8166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58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7"/>
            </p:custDataLst>
          </p:nvPr>
        </p:nvSpPr>
        <p:spPr>
          <a:xfrm>
            <a:off x="4659630" y="779145"/>
            <a:ext cx="2800985" cy="828040"/>
          </a:xfrm>
          <a:prstGeom prst="rect">
            <a:avLst/>
          </a:prstGeom>
          <a:noFill/>
        </p:spPr>
        <p:txBody>
          <a:bodyPr wrap="square" lIns="0" tIns="0" rIns="0" bIns="0" rtlCol="0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教育科技的发展历程</a:t>
            </a:r>
            <a:endParaRPr lang="zh-CN" altLang="en-US" sz="20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3"/>
          <p:cNvSpPr/>
          <p:nvPr>
            <p:custDataLst>
              <p:tags r:id="rId8"/>
            </p:custDataLst>
          </p:nvPr>
        </p:nvSpPr>
        <p:spPr>
          <a:xfrm>
            <a:off x="4431665" y="2574925"/>
            <a:ext cx="3238500" cy="151638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9"/>
            </p:custDataLst>
          </p:nvPr>
        </p:nvSpPr>
        <p:spPr>
          <a:xfrm>
            <a:off x="4777105" y="3449955"/>
            <a:ext cx="2847975" cy="8166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58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10"/>
            </p:custDataLst>
          </p:nvPr>
        </p:nvSpPr>
        <p:spPr>
          <a:xfrm>
            <a:off x="4659630" y="2694305"/>
            <a:ext cx="2800985" cy="828040"/>
          </a:xfrm>
          <a:prstGeom prst="rect">
            <a:avLst/>
          </a:prstGeom>
          <a:noFill/>
        </p:spPr>
        <p:txBody>
          <a:bodyPr wrap="square" lIns="0" tIns="0" rIns="0" bIns="0" rtlCol="0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教育科技的重要性和影响</a:t>
            </a:r>
            <a:endParaRPr lang="zh-CN" altLang="en-US" sz="20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10"/>
          <p:cNvSpPr/>
          <p:nvPr>
            <p:custDataLst>
              <p:tags r:id="rId11"/>
            </p:custDataLst>
          </p:nvPr>
        </p:nvSpPr>
        <p:spPr>
          <a:xfrm>
            <a:off x="4431665" y="4490085"/>
            <a:ext cx="3238500" cy="151638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2"/>
            </p:custDataLst>
          </p:nvPr>
        </p:nvSpPr>
        <p:spPr>
          <a:xfrm>
            <a:off x="4777105" y="5365115"/>
            <a:ext cx="2847975" cy="8166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58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3"/>
            </p:custDataLst>
          </p:nvPr>
        </p:nvSpPr>
        <p:spPr>
          <a:xfrm>
            <a:off x="4659630" y="4609465"/>
            <a:ext cx="2800985" cy="828040"/>
          </a:xfrm>
          <a:prstGeom prst="rect">
            <a:avLst/>
          </a:prstGeom>
          <a:noFill/>
        </p:spPr>
        <p:txBody>
          <a:bodyPr wrap="square" lIns="0" tIns="0" rIns="0" bIns="0" rtlCol="0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教育科技的应用场景和案例</a:t>
            </a:r>
            <a:endParaRPr lang="zh-CN" altLang="en-US" sz="20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40"/>
          <p:cNvSpPr/>
          <p:nvPr>
            <p:custDataLst>
              <p:tags r:id="rId14"/>
            </p:custDataLst>
          </p:nvPr>
        </p:nvSpPr>
        <p:spPr>
          <a:xfrm>
            <a:off x="8164830" y="1617345"/>
            <a:ext cx="3238500" cy="151638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5"/>
            </p:custDataLst>
          </p:nvPr>
        </p:nvSpPr>
        <p:spPr>
          <a:xfrm>
            <a:off x="8509635" y="2493010"/>
            <a:ext cx="2847975" cy="8166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58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6"/>
            </p:custDataLst>
          </p:nvPr>
        </p:nvSpPr>
        <p:spPr>
          <a:xfrm>
            <a:off x="8392795" y="1736725"/>
            <a:ext cx="2800800" cy="828000"/>
          </a:xfrm>
          <a:prstGeom prst="rect">
            <a:avLst/>
          </a:prstGeom>
          <a:noFill/>
        </p:spPr>
        <p:txBody>
          <a:bodyPr wrap="square" lIns="0" tIns="0" rIns="0" bIns="0" rtlCol="0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教育科技的挑战和问题</a:t>
            </a:r>
            <a:endParaRPr lang="zh-CN" altLang="en-US" sz="20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45"/>
          <p:cNvSpPr/>
          <p:nvPr>
            <p:custDataLst>
              <p:tags r:id="rId17"/>
            </p:custDataLst>
          </p:nvPr>
        </p:nvSpPr>
        <p:spPr>
          <a:xfrm>
            <a:off x="8164830" y="3532505"/>
            <a:ext cx="3238500" cy="151638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8"/>
            </p:custDataLst>
          </p:nvPr>
        </p:nvSpPr>
        <p:spPr>
          <a:xfrm>
            <a:off x="8509635" y="4407535"/>
            <a:ext cx="2847975" cy="8166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5833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4800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lang="en-US" altLang="zh-CN" sz="4800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9"/>
            </p:custDataLst>
          </p:nvPr>
        </p:nvSpPr>
        <p:spPr>
          <a:xfrm>
            <a:off x="8392795" y="3651885"/>
            <a:ext cx="2800800" cy="828000"/>
          </a:xfrm>
          <a:prstGeom prst="rect">
            <a:avLst/>
          </a:prstGeom>
          <a:noFill/>
        </p:spPr>
        <p:txBody>
          <a:bodyPr wrap="square" lIns="0" tIns="0" rIns="0" bIns="0" rtlCol="0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教育科技的未来展望和策略建议</a:t>
            </a:r>
            <a:endParaRPr lang="zh-CN" altLang="en-US" sz="2000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9004" name="文本占位符 4"/>
          <p:cNvSpPr>
            <a:spLocks noGrp="1"/>
          </p:cNvSpPr>
          <p:nvPr>
            <p:ph type="body" idx="5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PART 01</a:t>
            </a:r>
            <a:endParaRPr lang="zh-CN" altLang="en-US"/>
          </a:p>
        </p:txBody>
      </p:sp>
      <p:sp>
        <p:nvSpPr>
          <p:cNvPr id="1049006" name="标题 14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教育科技的发展历程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90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早期的教育技术</a:t>
            </a:r>
            <a:endParaRPr lang="zh-CN" altLang="en-US"/>
          </a:p>
        </p:txBody>
      </p:sp>
      <p:sp>
        <p:nvSpPr>
          <p:cNvPr id="1049082" name="五边形 30"/>
          <p:cNvSpPr/>
          <p:nvPr>
            <p:custDataLst>
              <p:tags r:id="rId2"/>
            </p:custDataLst>
          </p:nvPr>
        </p:nvSpPr>
        <p:spPr>
          <a:xfrm>
            <a:off x="608330" y="3207818"/>
            <a:ext cx="2907263" cy="1181764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84" name="燕尾形 36"/>
          <p:cNvSpPr/>
          <p:nvPr>
            <p:custDataLst>
              <p:tags r:id="rId3"/>
            </p:custDataLst>
          </p:nvPr>
        </p:nvSpPr>
        <p:spPr>
          <a:xfrm>
            <a:off x="3220372" y="320781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86" name="燕尾形 37"/>
          <p:cNvSpPr/>
          <p:nvPr>
            <p:custDataLst>
              <p:tags r:id="rId4"/>
            </p:custDataLst>
          </p:nvPr>
        </p:nvSpPr>
        <p:spPr>
          <a:xfrm>
            <a:off x="8444456" y="320781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88" name="燕尾形 38"/>
          <p:cNvSpPr/>
          <p:nvPr>
            <p:custDataLst>
              <p:tags r:id="rId5"/>
            </p:custDataLst>
          </p:nvPr>
        </p:nvSpPr>
        <p:spPr>
          <a:xfrm>
            <a:off x="5832414" y="320781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090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4162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投影仪：用于展示动态影像和图片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文本框 6"/>
          <p:cNvSpPr txBox="1"/>
          <p:nvPr>
            <p:custDataLst>
              <p:tags r:id="rId7"/>
            </p:custDataLst>
          </p:nvPr>
        </p:nvSpPr>
        <p:spPr>
          <a:xfrm>
            <a:off x="608330" y="155458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幻灯片：用于展示静态图片和文字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文本框 7"/>
          <p:cNvSpPr txBox="1"/>
          <p:nvPr>
            <p:custDataLst>
              <p:tags r:id="rId8"/>
            </p:custDataLst>
          </p:nvPr>
        </p:nvSpPr>
        <p:spPr>
          <a:xfrm>
            <a:off x="5830652" y="155458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录音机：用于播放音频资料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4162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电视：用于播放视频资料，提供更生动的教育内容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915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数字教育的兴起</a:t>
            </a:r>
            <a:endParaRPr lang="zh-CN" altLang="en-US"/>
          </a:p>
        </p:txBody>
      </p:sp>
      <p:sp>
        <p:nvSpPr>
          <p:cNvPr id="1049156" name="矩形 31"/>
          <p:cNvSpPr/>
          <p:nvPr>
            <p:custDataLst>
              <p:tags r:id="rId2"/>
            </p:custDataLst>
          </p:nvPr>
        </p:nvSpPr>
        <p:spPr>
          <a:xfrm>
            <a:off x="2554517" y="1319530"/>
            <a:ext cx="7077656" cy="109142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数字教育的发展背景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4"/>
          <p:cNvSpPr/>
          <p:nvPr>
            <p:custDataLst>
              <p:tags r:id="rId3"/>
            </p:custDataLst>
          </p:nvPr>
        </p:nvSpPr>
        <p:spPr>
          <a:xfrm>
            <a:off x="2554517" y="2599100"/>
            <a:ext cx="7077656" cy="109142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数字教育与传统教育的区别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5"/>
          <p:cNvSpPr/>
          <p:nvPr>
            <p:custDataLst>
              <p:tags r:id="rId4"/>
            </p:custDataLst>
          </p:nvPr>
        </p:nvSpPr>
        <p:spPr>
          <a:xfrm>
            <a:off x="2554517" y="3878671"/>
            <a:ext cx="7077656" cy="109142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数字教育在教育科技中的地位和作用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7"/>
          <p:cNvSpPr/>
          <p:nvPr>
            <p:custDataLst>
              <p:tags r:id="rId5"/>
            </p:custDataLst>
          </p:nvPr>
        </p:nvSpPr>
        <p:spPr>
          <a:xfrm>
            <a:off x="2554517" y="5158241"/>
            <a:ext cx="7077656" cy="1091429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数字教育的发展趋势和未来展望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22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lstStyle/>
          <a:p>
            <a:r>
              <a:rPr lang="zh-CN" altLang="en-US"/>
              <a:t>人工智能在教育中的应用</a:t>
            </a:r>
            <a:endParaRPr lang="zh-CN" altLang="en-US"/>
          </a:p>
        </p:txBody>
      </p:sp>
      <p:sp>
        <p:nvSpPr>
          <p:cNvPr id="1049222" name="圆角矩形 26"/>
          <p:cNvSpPr/>
          <p:nvPr>
            <p:custDataLst>
              <p:tags r:id="rId2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24" name="圆角矩形 28"/>
          <p:cNvSpPr/>
          <p:nvPr>
            <p:custDataLst>
              <p:tags r:id="rId3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1049226" name="文本框 31"/>
          <p:cNvSpPr txBox="1"/>
          <p:nvPr>
            <p:custDataLst>
              <p:tags r:id="rId4"/>
            </p:custDataLst>
          </p:nvPr>
        </p:nvSpPr>
        <p:spPr>
          <a:xfrm>
            <a:off x="763306" y="2204989"/>
            <a:ext cx="2282857" cy="3405111"/>
          </a:xfrm>
          <a:prstGeom prst="rect">
            <a:avLst/>
          </a:prstGeom>
          <a:noFill/>
        </p:spPr>
        <p:txBody>
          <a:bodyPr wrap="square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人工智能技术可以为学生提供个性化的学习体验，根据学生的学习习惯和需求，制定个性化的学习计划。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29"/>
          <p:cNvSpPr/>
          <p:nvPr>
            <p:custDataLst>
              <p:tags r:id="rId5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30" name="圆角矩形 32"/>
          <p:cNvSpPr/>
          <p:nvPr>
            <p:custDataLst>
              <p:tags r:id="rId6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32" name="文本框 34"/>
          <p:cNvSpPr txBox="1"/>
          <p:nvPr>
            <p:custDataLst>
              <p:tags r:id="rId7"/>
            </p:custDataLst>
          </p:nvPr>
        </p:nvSpPr>
        <p:spPr>
          <a:xfrm>
            <a:off x="3557953" y="220498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人工智能可以辅助教师进行教学管理，减轻教师的工作负担，提高教学效率。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3"/>
          <p:cNvSpPr/>
          <p:nvPr>
            <p:custDataLst>
              <p:tags r:id="rId8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36" name="圆角矩形 4"/>
          <p:cNvSpPr/>
          <p:nvPr>
            <p:custDataLst>
              <p:tags r:id="rId9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38" name="文本框 5"/>
          <p:cNvSpPr txBox="1"/>
          <p:nvPr>
            <p:custDataLst>
              <p:tags r:id="rId10"/>
            </p:custDataLst>
          </p:nvPr>
        </p:nvSpPr>
        <p:spPr>
          <a:xfrm>
            <a:off x="6349425" y="220498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人工智能技术可以帮助学生进行语言学习，通过智能语音识别和自然语言处理技术，提高学生的口语和听力能力。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8"/>
          <p:cNvSpPr/>
          <p:nvPr>
            <p:custDataLst>
              <p:tags r:id="rId11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49242" name="圆角矩形 9"/>
          <p:cNvSpPr/>
          <p:nvPr>
            <p:custDataLst>
              <p:tags r:id="rId12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049244" name="文本框 10"/>
          <p:cNvSpPr txBox="1"/>
          <p:nvPr>
            <p:custDataLst>
              <p:tags r:id="rId13"/>
            </p:custDataLst>
          </p:nvPr>
        </p:nvSpPr>
        <p:spPr>
          <a:xfrm>
            <a:off x="9141531" y="220498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人工智能可以为学生提供虚拟现实和增强现实的学习体验，帮助学生更好地理解抽象的概念和知识。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30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未来教育技术的发展趋势</a:t>
            </a:r>
            <a:endParaRPr lang="zh-CN" altLang="en-US"/>
          </a:p>
        </p:txBody>
      </p:sp>
      <p:sp>
        <p:nvSpPr>
          <p:cNvPr id="1049304" name="五边形 30"/>
          <p:cNvSpPr/>
          <p:nvPr>
            <p:custDataLst>
              <p:tags r:id="rId2"/>
            </p:custDataLst>
          </p:nvPr>
        </p:nvSpPr>
        <p:spPr>
          <a:xfrm>
            <a:off x="608330" y="3207818"/>
            <a:ext cx="2907263" cy="1181764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06" name="燕尾形 36"/>
          <p:cNvSpPr/>
          <p:nvPr>
            <p:custDataLst>
              <p:tags r:id="rId3"/>
            </p:custDataLst>
          </p:nvPr>
        </p:nvSpPr>
        <p:spPr>
          <a:xfrm>
            <a:off x="3220372" y="320781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08" name="燕尾形 37"/>
          <p:cNvSpPr/>
          <p:nvPr>
            <p:custDataLst>
              <p:tags r:id="rId4"/>
            </p:custDataLst>
          </p:nvPr>
        </p:nvSpPr>
        <p:spPr>
          <a:xfrm>
            <a:off x="8444456" y="320781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10" name="燕尾形 38"/>
          <p:cNvSpPr/>
          <p:nvPr>
            <p:custDataLst>
              <p:tags r:id="rId5"/>
            </p:custDataLst>
          </p:nvPr>
        </p:nvSpPr>
        <p:spPr>
          <a:xfrm>
            <a:off x="5832414" y="320781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12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4162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虚拟现实技术：利用虚拟现实和增强现实技术，为学生提供沉浸式学习体验，增强学习兴趣和动力。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文本框 6"/>
          <p:cNvSpPr txBox="1"/>
          <p:nvPr>
            <p:custDataLst>
              <p:tags r:id="rId7"/>
            </p:custDataLst>
          </p:nvPr>
        </p:nvSpPr>
        <p:spPr>
          <a:xfrm>
            <a:off x="608330" y="155458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个性化教育：利用大数据和人工智能技术，为每个学生量身定制个性化学习计划，提高教育质量。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7"/>
          <p:cNvSpPr txBox="1"/>
          <p:nvPr>
            <p:custDataLst>
              <p:tags r:id="rId8"/>
            </p:custDataLst>
          </p:nvPr>
        </p:nvSpPr>
        <p:spPr>
          <a:xfrm>
            <a:off x="5830652" y="155458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人工智能教师：利用人工智能技术，开发智能教师助理，为学生提供更加精准的学习辅导和反馈。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4162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 fontScale="92857" lnSpcReduction="10000"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在线学习平台：利用互联网技术，建立全球范围内的在线学习平台，打破地域限制，让更多人接受优质教育资源。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376" name="文本占位符 4"/>
          <p:cNvSpPr>
            <a:spLocks noGrp="1"/>
          </p:cNvSpPr>
          <p:nvPr>
            <p:ph type="body" idx="5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PART 02</a:t>
            </a:r>
            <a:endParaRPr lang="zh-CN" altLang="en-US"/>
          </a:p>
        </p:txBody>
      </p:sp>
      <p:sp>
        <p:nvSpPr>
          <p:cNvPr id="1049378" name="标题 14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教育科技的重要性和影响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45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教育科技对教育公平的推动</a:t>
            </a:r>
            <a:endParaRPr lang="zh-CN" altLang="en-US"/>
          </a:p>
        </p:txBody>
      </p:sp>
      <p:sp>
        <p:nvSpPr>
          <p:cNvPr id="1049454" name="矩形 3"/>
          <p:cNvSpPr/>
          <p:nvPr>
            <p:custDataLst>
              <p:tags r:id="rId2"/>
            </p:custDataLst>
          </p:nvPr>
        </p:nvSpPr>
        <p:spPr>
          <a:xfrm>
            <a:off x="1450759" y="1319530"/>
            <a:ext cx="9831404" cy="1080935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6" name="矩形 13"/>
          <p:cNvSpPr/>
          <p:nvPr>
            <p:custDataLst>
              <p:tags r:id="rId3"/>
            </p:custDataLst>
          </p:nvPr>
        </p:nvSpPr>
        <p:spPr>
          <a:xfrm>
            <a:off x="903550" y="1319530"/>
            <a:ext cx="266624" cy="108093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58" name="文本框 4"/>
          <p:cNvSpPr txBox="1"/>
          <p:nvPr>
            <p:custDataLst>
              <p:tags r:id="rId4"/>
            </p:custDataLst>
          </p:nvPr>
        </p:nvSpPr>
        <p:spPr>
          <a:xfrm>
            <a:off x="1732256" y="1412924"/>
            <a:ext cx="9406923" cy="8942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打破地域限制，让更多地区的学生获得优质教育资源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39"/>
          <p:cNvSpPr/>
          <p:nvPr>
            <p:custDataLst>
              <p:tags r:id="rId5"/>
            </p:custDataLst>
          </p:nvPr>
        </p:nvSpPr>
        <p:spPr>
          <a:xfrm>
            <a:off x="1450759" y="2602708"/>
            <a:ext cx="9831404" cy="1080935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2" name="矩形 5"/>
          <p:cNvSpPr/>
          <p:nvPr>
            <p:custDataLst>
              <p:tags r:id="rId6"/>
            </p:custDataLst>
          </p:nvPr>
        </p:nvSpPr>
        <p:spPr>
          <a:xfrm>
            <a:off x="903550" y="2602708"/>
            <a:ext cx="266624" cy="1080935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4" name="文本框 41"/>
          <p:cNvSpPr txBox="1"/>
          <p:nvPr>
            <p:custDataLst>
              <p:tags r:id="rId7"/>
            </p:custDataLst>
          </p:nvPr>
        </p:nvSpPr>
        <p:spPr>
          <a:xfrm>
            <a:off x="1732256" y="2696102"/>
            <a:ext cx="9406923" cy="8942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降低教育成本，让贫困地区的学生也能享受到高质量的教育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12"/>
          <p:cNvSpPr/>
          <p:nvPr>
            <p:custDataLst>
              <p:tags r:id="rId8"/>
            </p:custDataLst>
          </p:nvPr>
        </p:nvSpPr>
        <p:spPr>
          <a:xfrm>
            <a:off x="1450759" y="3885886"/>
            <a:ext cx="9831404" cy="1080935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68" name="矩形 17"/>
          <p:cNvSpPr/>
          <p:nvPr>
            <p:custDataLst>
              <p:tags r:id="rId9"/>
            </p:custDataLst>
          </p:nvPr>
        </p:nvSpPr>
        <p:spPr>
          <a:xfrm>
            <a:off x="903550" y="3885886"/>
            <a:ext cx="266624" cy="108093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0" name="文本框 19"/>
          <p:cNvSpPr txBox="1"/>
          <p:nvPr>
            <p:custDataLst>
              <p:tags r:id="rId10"/>
            </p:custDataLst>
          </p:nvPr>
        </p:nvSpPr>
        <p:spPr>
          <a:xfrm>
            <a:off x="1732256" y="3979280"/>
            <a:ext cx="9406923" cy="8942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提高教育效率，减轻教师负担，提升教学质量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9"/>
          <p:cNvSpPr/>
          <p:nvPr>
            <p:custDataLst>
              <p:tags r:id="rId11"/>
            </p:custDataLst>
          </p:nvPr>
        </p:nvSpPr>
        <p:spPr>
          <a:xfrm>
            <a:off x="1450759" y="5168407"/>
            <a:ext cx="9831404" cy="1080935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4" name="矩形 26"/>
          <p:cNvSpPr/>
          <p:nvPr>
            <p:custDataLst>
              <p:tags r:id="rId12"/>
            </p:custDataLst>
          </p:nvPr>
        </p:nvSpPr>
        <p:spPr>
          <a:xfrm>
            <a:off x="903550" y="5168407"/>
            <a:ext cx="266624" cy="1080935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76" name="文本框 27"/>
          <p:cNvSpPr txBox="1"/>
          <p:nvPr>
            <p:custDataLst>
              <p:tags r:id="rId13"/>
            </p:custDataLst>
          </p:nvPr>
        </p:nvSpPr>
        <p:spPr>
          <a:xfrm>
            <a:off x="1732256" y="5261801"/>
            <a:ext cx="9406923" cy="8942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促进教育资源的均衡分配，缩小城乡教育差距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53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教育科技对教育质量的提升</a:t>
            </a:r>
            <a:endParaRPr lang="zh-CN" altLang="en-US"/>
          </a:p>
        </p:txBody>
      </p:sp>
      <p:sp>
        <p:nvSpPr>
          <p:cNvPr id="1049536" name="圆角矩形 3"/>
          <p:cNvSpPr/>
          <p:nvPr>
            <p:custDataLst>
              <p:tags r:id="rId2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圆角矩形 4"/>
          <p:cNvSpPr/>
          <p:nvPr>
            <p:custDataLst>
              <p:tags r:id="rId3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0" name="圆角矩形 5"/>
          <p:cNvSpPr/>
          <p:nvPr>
            <p:custDataLst>
              <p:tags r:id="rId4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圆角矩形 6"/>
          <p:cNvSpPr/>
          <p:nvPr>
            <p:custDataLst>
              <p:tags r:id="rId5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4" name="圆角矩形 9"/>
          <p:cNvSpPr/>
          <p:nvPr>
            <p:custDataLst>
              <p:tags r:id="rId6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10"/>
          <p:cNvSpPr/>
          <p:nvPr>
            <p:custDataLst>
              <p:tags r:id="rId7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8" name="圆角矩形 11"/>
          <p:cNvSpPr/>
          <p:nvPr>
            <p:custDataLst>
              <p:tags r:id="rId8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12"/>
          <p:cNvSpPr/>
          <p:nvPr>
            <p:custDataLst>
              <p:tags r:id="rId9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2" name="文本框 7"/>
          <p:cNvSpPr txBox="1"/>
          <p:nvPr>
            <p:custDataLst>
              <p:tags r:id="rId10"/>
            </p:custDataLst>
          </p:nvPr>
        </p:nvSpPr>
        <p:spPr>
          <a:xfrm>
            <a:off x="1069249" y="3925808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提高了教育效率和效果，减少了教育资源的浪费和重复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54" name="文本框 8"/>
          <p:cNvSpPr txBox="1"/>
          <p:nvPr>
            <p:custDataLst>
              <p:tags r:id="rId11"/>
            </p:custDataLst>
          </p:nvPr>
        </p:nvSpPr>
        <p:spPr>
          <a:xfrm>
            <a:off x="1069249" y="5199553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推动了教育公平和普及，让更多人有机会接受高质量的教育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56" name="文本框 13"/>
          <p:cNvSpPr txBox="1"/>
          <p:nvPr>
            <p:custDataLst>
              <p:tags r:id="rId12"/>
            </p:custDataLst>
          </p:nvPr>
        </p:nvSpPr>
        <p:spPr>
          <a:xfrm>
            <a:off x="1069249" y="1403821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提供了丰富的教育资源和工具，提高了教育内容的多样性和趣味性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558" name="文本框 14"/>
          <p:cNvSpPr txBox="1"/>
          <p:nvPr>
            <p:custDataLst>
              <p:tags r:id="rId13"/>
            </p:custDataLst>
          </p:nvPr>
        </p:nvSpPr>
        <p:spPr>
          <a:xfrm>
            <a:off x="1069249" y="2678840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促进了个性化教学和自主学习，满足了不同学生的需求和发展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61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教育科技对教育模式的创新</a:t>
            </a:r>
            <a:endParaRPr lang="zh-CN" altLang="en-US"/>
          </a:p>
        </p:txBody>
      </p:sp>
      <p:sp>
        <p:nvSpPr>
          <p:cNvPr id="1049618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18"/>
          <p:cNvSpPr/>
          <p:nvPr>
            <p:custDataLst>
              <p:tags r:id="rId4"/>
            </p:custDataLst>
          </p:nvPr>
        </p:nvSpPr>
        <p:spPr>
          <a:xfrm>
            <a:off x="6439191" y="2344347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任意多边形 19"/>
          <p:cNvSpPr/>
          <p:nvPr>
            <p:custDataLst>
              <p:tags r:id="rId5"/>
            </p:custDataLst>
          </p:nvPr>
        </p:nvSpPr>
        <p:spPr>
          <a:xfrm flipV="1">
            <a:off x="6311667" y="1704805"/>
            <a:ext cx="2489617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4"/>
          <p:cNvSpPr/>
          <p:nvPr>
            <p:custDataLst>
              <p:tags r:id="rId8"/>
            </p:custDataLst>
          </p:nvPr>
        </p:nvSpPr>
        <p:spPr>
          <a:xfrm>
            <a:off x="736495" y="2344347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5"/>
          <p:cNvSpPr/>
          <p:nvPr>
            <p:custDataLst>
              <p:tags r:id="rId9"/>
            </p:custDataLst>
          </p:nvPr>
        </p:nvSpPr>
        <p:spPr>
          <a:xfrm flipV="1">
            <a:off x="608330" y="1704805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495" y="3053740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远程教育：打破地域限制，使优质教育资源得以共享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191" y="3053740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在线学习平台：提供丰富的学习资源和工具，促进自主学习和协作学习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8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任意多边形 11"/>
          <p:cNvSpPr/>
          <p:nvPr>
            <p:custDataLst>
              <p:tags r:id="rId14"/>
            </p:custDataLst>
          </p:nvPr>
        </p:nvSpPr>
        <p:spPr>
          <a:xfrm>
            <a:off x="3661217" y="2356523"/>
            <a:ext cx="2234029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12"/>
          <p:cNvSpPr/>
          <p:nvPr>
            <p:custDataLst>
              <p:tags r:id="rId15"/>
            </p:custDataLst>
          </p:nvPr>
        </p:nvSpPr>
        <p:spPr>
          <a:xfrm flipV="1">
            <a:off x="3533693" y="1718262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25"/>
          <p:cNvSpPr/>
          <p:nvPr>
            <p:custDataLst>
              <p:tags r:id="rId18"/>
            </p:custDataLst>
          </p:nvPr>
        </p:nvSpPr>
        <p:spPr>
          <a:xfrm>
            <a:off x="9216523" y="2381515"/>
            <a:ext cx="2235485" cy="3371432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任意多边形 26"/>
          <p:cNvSpPr/>
          <p:nvPr>
            <p:custDataLst>
              <p:tags r:id="rId19"/>
            </p:custDataLst>
          </p:nvPr>
        </p:nvSpPr>
        <p:spPr>
          <a:xfrm flipV="1">
            <a:off x="9089640" y="1743254"/>
            <a:ext cx="2488160" cy="1196385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164" y="3090908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虚拟现实与增强现实技术：创新教学方式，提高学习体验和效果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217" y="3065916"/>
            <a:ext cx="2234029" cy="2012826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个性化学习：根据学生需求和能力，提供定制化的学习方案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7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教育科技对社会发展的影响</a:t>
            </a:r>
            <a:endParaRPr lang="zh-CN" altLang="en-US"/>
          </a:p>
        </p:txBody>
      </p:sp>
      <p:sp>
        <p:nvSpPr>
          <p:cNvPr id="1049716" name="正文"/>
          <p:cNvSpPr txBox="1"/>
          <p:nvPr>
            <p:custDataLst>
              <p:tags r:id="rId2"/>
            </p:custDataLst>
          </p:nvPr>
        </p:nvSpPr>
        <p:spPr>
          <a:xfrm>
            <a:off x="2289796" y="1319530"/>
            <a:ext cx="7606058" cy="10055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提高教育质量：教育科技的应用使得教育资源更加丰富，提高了教育质量和教学效率。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正文"/>
          <p:cNvSpPr txBox="1"/>
          <p:nvPr>
            <p:custDataLst>
              <p:tags r:id="rId3"/>
            </p:custDataLst>
          </p:nvPr>
        </p:nvSpPr>
        <p:spPr>
          <a:xfrm>
            <a:off x="2289796" y="2627738"/>
            <a:ext cx="7606058" cy="10055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促进教育公平：教育科技打破了地域和时间的限制，使得更多人能够接受高质量的教育，促进了教育公平。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正文"/>
          <p:cNvSpPr txBox="1"/>
          <p:nvPr>
            <p:custDataLst>
              <p:tags r:id="rId4"/>
            </p:custDataLst>
          </p:nvPr>
        </p:nvSpPr>
        <p:spPr>
          <a:xfrm>
            <a:off x="2289796" y="3935945"/>
            <a:ext cx="7606058" cy="10055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培养创新人才：教育科技的应用激发了学生的创新精神和实践能力，培养了更多的创新人才。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正文"/>
          <p:cNvSpPr txBox="1"/>
          <p:nvPr>
            <p:custDataLst>
              <p:tags r:id="rId5"/>
            </p:custDataLst>
          </p:nvPr>
        </p:nvSpPr>
        <p:spPr>
          <a:xfrm>
            <a:off x="2289796" y="5244153"/>
            <a:ext cx="7606058" cy="10055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推动经济发展：教育科技的应用提高了劳动力的素质和技能，为经济发展提供了强有力的人才保障。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780" name="文本占位符 4"/>
          <p:cNvSpPr>
            <a:spLocks noGrp="1"/>
          </p:cNvSpPr>
          <p:nvPr>
            <p:ph type="body" idx="5"/>
            <p:custDataLst>
              <p:tags r:id="rId2"/>
            </p:custDataLst>
          </p:nvPr>
        </p:nvSpPr>
        <p:spPr/>
        <p:txBody>
          <a:bodyPr>
            <a:normAutofit fontScale="93750" lnSpcReduction="20000"/>
          </a:bodyPr>
          <a:lstStyle/>
          <a:p>
            <a:r>
              <a:rPr lang="zh-CN" altLang="en-US"/>
              <a:t>PART 03</a:t>
            </a:r>
            <a:endParaRPr lang="zh-CN" altLang="en-US"/>
          </a:p>
        </p:txBody>
      </p:sp>
      <p:sp>
        <p:nvSpPr>
          <p:cNvPr id="1049782" name="标题 14"/>
          <p:cNvSpPr>
            <a:spLocks noGrp="1"/>
          </p:cNvSpPr>
          <p:nvPr>
            <p:ph type="title" idx="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教育科技的应用场景和案例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85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lstStyle/>
          <a:p>
            <a:r>
              <a:rPr lang="zh-CN" altLang="en-US"/>
              <a:t>在线教育平台的兴起和影响</a:t>
            </a:r>
            <a:endParaRPr lang="zh-CN" altLang="en-US"/>
          </a:p>
        </p:txBody>
      </p:sp>
      <p:sp>
        <p:nvSpPr>
          <p:cNvPr id="1049858" name="圆角矩形 3"/>
          <p:cNvSpPr/>
          <p:nvPr>
            <p:custDataLst>
              <p:tags r:id="rId2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圆角矩形 4"/>
          <p:cNvSpPr/>
          <p:nvPr>
            <p:custDataLst>
              <p:tags r:id="rId3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2" name="圆角矩形 5"/>
          <p:cNvSpPr/>
          <p:nvPr>
            <p:custDataLst>
              <p:tags r:id="rId4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圆角矩形 6"/>
          <p:cNvSpPr/>
          <p:nvPr>
            <p:custDataLst>
              <p:tags r:id="rId5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6" name="圆角矩形 9"/>
          <p:cNvSpPr/>
          <p:nvPr>
            <p:custDataLst>
              <p:tags r:id="rId6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圆角矩形 10"/>
          <p:cNvSpPr/>
          <p:nvPr>
            <p:custDataLst>
              <p:tags r:id="rId7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0" name="圆角矩形 11"/>
          <p:cNvSpPr/>
          <p:nvPr>
            <p:custDataLst>
              <p:tags r:id="rId8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圆角矩形 12"/>
          <p:cNvSpPr/>
          <p:nvPr>
            <p:custDataLst>
              <p:tags r:id="rId9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文本框 7"/>
          <p:cNvSpPr txBox="1"/>
          <p:nvPr>
            <p:custDataLst>
              <p:tags r:id="rId10"/>
            </p:custDataLst>
          </p:nvPr>
        </p:nvSpPr>
        <p:spPr>
          <a:xfrm>
            <a:off x="1069249" y="3925808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在线教育平台的优势和特点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876" name="文本框 8"/>
          <p:cNvSpPr txBox="1"/>
          <p:nvPr>
            <p:custDataLst>
              <p:tags r:id="rId11"/>
            </p:custDataLst>
          </p:nvPr>
        </p:nvSpPr>
        <p:spPr>
          <a:xfrm>
            <a:off x="1069249" y="5199553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在线教育平台对传统教育的影响和挑战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878" name="文本框 13"/>
          <p:cNvSpPr txBox="1"/>
          <p:nvPr>
            <p:custDataLst>
              <p:tags r:id="rId12"/>
            </p:custDataLst>
          </p:nvPr>
        </p:nvSpPr>
        <p:spPr>
          <a:xfrm>
            <a:off x="1069249" y="1403821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在线教育平台的定义和功能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880" name="文本框 14"/>
          <p:cNvSpPr txBox="1"/>
          <p:nvPr>
            <p:custDataLst>
              <p:tags r:id="rId13"/>
            </p:custDataLst>
          </p:nvPr>
        </p:nvSpPr>
        <p:spPr>
          <a:xfrm>
            <a:off x="1069249" y="2678840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在线教育平台的兴起背景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https://d.book118.com/616023215142010034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TYPE" val="i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5"/>
  <p:tag name="KSO_WM_UNIT_INDEX" val="5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6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8"/>
  <p:tag name="KSO_WM_UNIT_INDEX" val="8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4*i*10"/>
  <p:tag name="KSO_WM_UNIT_INDEX" val="10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3"/>
  <p:tag name="KSO_WM_UNIT_INDEX" val="3"/>
  <p:tag name="KSO_WM_UNIT_LAYERLEVEL" val="1"/>
  <p:tag name="KSO_WM_UNIT_TYPE" val="i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4"/>
  <p:tag name="KSO_WM_UNIT_INDEX" val="4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5"/>
  <p:tag name="KSO_WM_UNIT_INDEX" val="5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3"/>
  <p:tag name="KSO_WM_UNIT_INDEX" val="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4"/>
  <p:tag name="KSO_WM_UNIT_INDEX" val="4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5"/>
  <p:tag name="KSO_WM_UNIT_INDEX" val="5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3"/>
  <p:tag name="KSO_WM_UNIT_INDEX" val="3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4"/>
  <p:tag name="KSO_WM_UNIT_INDEX" val="4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5"/>
  <p:tag name="KSO_WM_UNIT_INDEX" val="5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3"/>
  <p:tag name="KSO_WM_UNIT_INDEX" val="3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4"/>
  <p:tag name="KSO_WM_UNIT_INDEX" val="4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5"/>
  <p:tag name="KSO_WM_UNIT_INDEX" val="5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3"/>
  <p:tag name="KSO_WM_UNIT_INDEX" val="3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4"/>
  <p:tag name="KSO_WM_UNIT_INDEX" val="4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5"/>
  <p:tag name="KSO_WM_UNIT_INDEX" val="5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3"/>
  <p:tag name="KSO_WM_UNIT_INDEX" val="3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4"/>
  <p:tag name="KSO_WM_UNIT_INDEX" val="4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5"/>
  <p:tag name="KSO_WM_UNIT_INDEX" val="5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133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  <p:tag name="KSO_WM_TEMPLATE_THUMBS_INDEX" val="1、9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137.xml><?xml version="1.0" encoding="utf-8"?>
<p:tagLst xmlns:p="http://schemas.openxmlformats.org/presentationml/2006/main">
  <p:tag name="KSO_WM_BEAUTIFY_FLAG" val="#wm#"/>
  <p:tag name="KSO_WM_SLIDE_CONTENT_AREA" val="{&quot;left&quot;:&quot;34.25&quot;,&quot;top&quot;:&quot;125.7&quot;,&quot;width&quot;:&quot;613.8&quot;,&quot;height&quot;:&quot;293.2&quot;}"/>
  <p:tag name="KSO_WM_SLIDE_ID" val="custom2023027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  <p:tag name="KSO_WM_TEMPLATE_THUMBS_INDEX" val="1、9"/>
</p:tagLst>
</file>

<file path=ppt/tags/tag1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i*1_1_2"/>
  <p:tag name="KSO_WM_UNIT_INDEX" val="1_1_2"/>
  <p:tag name="KSO_WM_UNIT_LAYERLEVEL" val="1_1_1"/>
  <p:tag name="KSO_WM_UNIT_SUBTYPE" val="d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i*1_2_2"/>
  <p:tag name="KSO_WM_UNIT_INDEX" val="1_2_2"/>
  <p:tag name="KSO_WM_UNIT_LAYERLEVEL" val="1_1_1"/>
  <p:tag name="KSO_WM_UNIT_SUBTYPE" val="d"/>
  <p:tag name="KSO_WM_UNIT_TYPE" val="l_h_i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i*1_3_2"/>
  <p:tag name="KSO_WM_UNIT_INDEX" val="1_3_2"/>
  <p:tag name="KSO_WM_UNIT_LAYERLEVEL" val="1_1_1"/>
  <p:tag name="KSO_WM_UNIT_SUBTYPE" val="d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i*1_4_2"/>
  <p:tag name="KSO_WM_UNIT_INDEX" val="1_4_2"/>
  <p:tag name="KSO_WM_UNIT_LAYERLEVEL" val="1_1_1"/>
  <p:tag name="KSO_WM_UNIT_SUBTYPE" val="d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i*1_5_2"/>
  <p:tag name="KSO_WM_UNIT_INDEX" val="1_5_2"/>
  <p:tag name="KSO_WM_UNIT_LAYERLEVEL" val="1_1_1"/>
  <p:tag name="KSO_WM_UNIT_SUBTYPE" val="d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2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439.05,&quot;width&quot;:542.3499999999999}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5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5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73_5"/>
  <p:tag name="KSO_WM_SLIDE_INDEX" val="5"/>
  <p:tag name="KSO_WM_SLIDE_ITEM_CNT" val="5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6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58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00122070312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1_1"/>
  <p:tag name="KSO_WM_UNIT_INDEX" val="1_1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2_1"/>
  <p:tag name="KSO_WM_UNIT_INDEX" val="1_2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3_1"/>
  <p:tag name="KSO_WM_UNIT_INDEX" val="1_3_1"/>
  <p:tag name="KSO_WM_UNIT_LAYERLEVEL" val="1_1_1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i*1_4_1"/>
  <p:tag name="KSO_WM_UNIT_INDEX" val="1_4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YPE" val="l_h_f"/>
  <p:tag name="KSO_WM_UNIT_VALUE" val="12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2"/>
  <p:tag name="KSO_WM_UNIT_TYPE" val="e"/>
  <p:tag name="KSO_WM_UNIT_VALUE" val="6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93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2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2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2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2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2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2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2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2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2.85406494140625,&quot;width&quot;:863.6500854492188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2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1_1"/>
  <p:tag name="KSO_WM_UNIT_INDEX" val="1_1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2_1"/>
  <p:tag name="KSO_WM_UNIT_INDEX" val="1_2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3_1"/>
  <p:tag name="KSO_WM_UNIT_INDEX" val="1_3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1.54998779296875,&quot;width&quot;:441}"/>
  <p:tag name="KSO_WM_TAG_VERSION" val="3.0"/>
  <p:tag name="KSO_WM_TEMPLATE_CATEGORY" val="diagram"/>
  <p:tag name="KSO_WM_TEMPLATE_INDEX" val="20231262"/>
  <p:tag name="KSO_WM_UNIT_COMPATIBLE" val="0"/>
  <p:tag name="KSO_WM_UNIT_DIAGRAM_ISNUMVISUAL" val="0"/>
  <p:tag name="KSO_WM_UNIT_DIAGRAM_ISREFERUNIT" val="0"/>
  <p:tag name="KSO_WM_UNIT_HIGHLIGHT" val="0"/>
  <p:tag name="KSO_WM_UNIT_ID" val="diagram20231262_3*l_h_f*1_4_1"/>
  <p:tag name="KSO_WM_UNIT_INDEX" val="1_4_1"/>
  <p:tag name="KSO_WM_UNIT_LAYERLEVEL" val="1_1_1"/>
  <p:tag name="KSO_WM_UNIT_NOCLEAR" val="0"/>
  <p:tag name="KSO_WM_UNIT_PRESET_TEXT" val="单击添加文本具体内容，简明扼要地阐述您的观点。根据需要可酌情增减文字,单击添加文本具体内容，简明扼要地阐述您的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3"/>
  <p:tag name="KSO_WM_UNIT_TYPE" val="e"/>
  <p:tag name="KSO_WM_UNIT_VALUE" val="6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44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9"/>
</p:tagLst>
</file>

<file path=ppt/tags/tag2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2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2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24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2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25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5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5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15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4">
      <vt:lpstr>Arial</vt:lpstr>
      <vt:lpstr>Calibri</vt:lpstr>
      <vt:lpstr>MiSans Heavy</vt:lpstr>
      <vt:lpstr>MiSans Normal</vt:lpstr>
      <vt:lpstr>Wingdings</vt:lpstr>
      <vt:lpstr>Calibri Light</vt:lpstr>
      <vt:lpstr>微软雅黑</vt:lpstr>
      <vt:lpstr>宋体</vt:lpstr>
      <vt:lpstr>Office Theme</vt:lpstr>
      <vt:lpstr>教育科技的进步与发展</vt:lpstr>
      <vt:lpstr>目录</vt:lpstr>
      <vt:lpstr>教育科技的发展历程</vt:lpstr>
      <vt:lpstr>早期的教育技术</vt:lpstr>
      <vt:lpstr>数字教育的兴起</vt:lpstr>
      <vt:lpstr>人工智能在教育中的应用</vt:lpstr>
      <vt:lpstr>未来教育技术的发展趋势</vt:lpstr>
      <vt:lpstr>教育科技的重要性和影响</vt:lpstr>
      <vt:lpstr>教育科技对教育公平的推动</vt:lpstr>
      <vt:lpstr>教育科技对教育质量的提升</vt:lpstr>
      <vt:lpstr>教育科技对教育模式的创新</vt:lpstr>
      <vt:lpstr>教育科技对社会发展的影响</vt:lpstr>
      <vt:lpstr>教育科技的应用场景和案例</vt:lpstr>
      <vt:lpstr>在线教育平台的兴起和影响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2024-09-03T23:13:58.184</cp:lastPrinted>
  <dcterms:created xsi:type="dcterms:W3CDTF">2024-09-03T15:13:58Z</dcterms:created>
  <dcterms:modified xsi:type="dcterms:W3CDTF">2024-09-03T15:14:01Z</dcterms:modified>
</cp:coreProperties>
</file>