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4"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tags" Target="tags/tag85.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 Target="slides/slide1.xml" /><Relationship Id="rId30"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4250AB-CEF9-49D5-84C0-BC9E6FCA98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6D2ECB-B8C2-4501-AC3F-55F2CC6D92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C1736B-52F0-4852-A6C0-F4BA4E3023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EA74C6-77C5-44F8-AFBE-401B6725BC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B07713-ECA1-4097-8A7C-51326508F9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1132BB-BD9B-41D9-BB03-FF5CE84B6D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9DA2A2-D980-4201-AD23-DEBA932FA3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B52FE5-7154-4D86-88DD-EC3915C345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A53341-8B55-4E07-BF14-6087854449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2D1520-2307-41A4-82B4-1EFD07A08F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A3C7D2-0722-4F8F-A91E-1625C68CEF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7.xml" /><Relationship Id="rId13" Type="http://schemas.openxmlformats.org/officeDocument/2006/relationships/tags" Target="../tags/tag58.xml" /><Relationship Id="rId14" Type="http://schemas.openxmlformats.org/officeDocument/2006/relationships/tags" Target="../tags/tag59.xml" /><Relationship Id="rId15" Type="http://schemas.openxmlformats.org/officeDocument/2006/relationships/tags" Target="../tags/tag60.xml" /><Relationship Id="rId16" Type="http://schemas.openxmlformats.org/officeDocument/2006/relationships/tags" Target="../tags/tag61.xml" /><Relationship Id="rId17" Type="http://schemas.openxmlformats.org/officeDocument/2006/relationships/tags" Target="../tags/tag6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阿里巴巴普惠体"/>
                <a:ea typeface="阿里巴巴普惠体"/>
                <a:cs typeface="阿里巴巴普惠体"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阿里巴巴普惠体"/>
                <a:ea typeface="阿里巴巴普惠体"/>
                <a:cs typeface="阿里巴巴普惠体"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阿里巴巴普惠体"/>
                <a:ea typeface="阿里巴巴普惠体"/>
                <a:cs typeface="阿里巴巴普惠体"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Tree>
    <p:custDataLst>
      <p:tags r:id="rId17"/>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阿里巴巴普惠体"/>
          <a:ea typeface="阿里巴巴普惠体"/>
          <a:cs typeface="阿里巴巴普惠体" panose="00020600040101010101"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阿里巴巴普惠体"/>
          <a:ea typeface="阿里巴巴普惠体"/>
          <a:cs typeface="阿里巴巴普惠体" panose="00020600040101010101"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阿里巴巴普惠体"/>
          <a:ea typeface="阿里巴巴普惠体"/>
          <a:cs typeface="阿里巴巴普惠体" panose="00020600040101010101"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阿里巴巴普惠体"/>
          <a:ea typeface="阿里巴巴普惠体"/>
          <a:cs typeface="阿里巴巴普惠体" panose="00020600040101010101"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阿里巴巴普惠体"/>
          <a:ea typeface="阿里巴巴普惠体"/>
          <a:cs typeface="阿里巴巴普惠体" panose="00020600040101010101"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阿里巴巴普惠体"/>
          <a:ea typeface="阿里巴巴普惠体"/>
          <a:cs typeface="阿里巴巴普惠体" panose="0002060004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63.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image" Target="../media/image6.png" /><Relationship Id="rId8" Type="http://schemas.openxmlformats.org/officeDocument/2006/relationships/image" Target="../media/image7.svg" /><Relationship Id="rId9" Type="http://schemas.openxmlformats.org/officeDocument/2006/relationships/image" Target="../media/image8.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tags" Target="../tags/tag6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tags" Target="../tags/tag6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tags" Target="../tags/tag6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tags" Target="../tags/tag6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tags" Target="../tags/tag6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tags" Target="../tags/tag6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tags" Target="../tags/tag7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tags" Target="../tags/tag7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tags" Target="../tags/tag7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tags" Target="../tags/tag7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tags" Target="../tags/tag7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tags" Target="../tags/tag7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tags" Target="../tags/tag7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tags" Target="../tags/tag7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tags" Target="../tags/tag7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tags" Target="../tags/tag7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tags" Target="../tags/tag8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tags" Target="../tags/tag81.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tags" Target="../tags/tag8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tags" Target="../tags/tag8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tags" Target="../tags/tag84.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6110001000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
          <p:cNvPicPr>
            <a:picLocks noChangeAspect="1"/>
          </p:cNvPicPr>
          <p:nvPr/>
        </p:nvPicPr>
        <p:blipFill>
          <a:blip r:embed="rId2"/>
          <a:stretch>
            <a:fillRect/>
          </a:stretch>
        </p:blipFill>
        <p:spPr>
          <a:xfrm>
            <a:off x="0" y="0"/>
            <a:ext cx="12192000" cy="6858000"/>
          </a:xfrm>
          <a:prstGeom prst="rect">
            <a:avLst/>
          </a:prstGeom>
        </p:spPr>
      </p:pic>
      <p:pic>
        <p:nvPicPr>
          <p:cNvPr id="5" name="图片 4" descr="1"/>
          <p:cNvPicPr>
            <a:picLocks noChangeAspect="1"/>
          </p:cNvPicPr>
          <p:nvPr/>
        </p:nvPicPr>
        <p:blipFill>
          <a:blip r:embed="rId3"/>
          <a:srcRect t="37617" b="6098"/>
          <a:stretch>
            <a:fillRect/>
          </a:stretch>
        </p:blipFill>
        <p:spPr>
          <a:xfrm>
            <a:off x="0" y="3429000"/>
            <a:ext cx="12192000" cy="3429000"/>
          </a:xfrm>
          <a:prstGeom prst="rect">
            <a:avLst/>
          </a:prstGeom>
        </p:spPr>
      </p:pic>
      <p:sp>
        <p:nvSpPr>
          <p:cNvPr id="79" name="文本框 78"/>
          <p:cNvSpPr txBox="1"/>
          <p:nvPr/>
        </p:nvSpPr>
        <p:spPr>
          <a:xfrm>
            <a:off x="929005" y="2218690"/>
            <a:ext cx="10316210" cy="21228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altLang="zh-CN" sz="6600" b="1">
                <a:gradFill>
                  <a:gsLst>
                    <a:gs pos="100000">
                      <a:srgbClr val="FFC000"/>
                    </a:gs>
                    <a:gs pos="85000">
                      <a:srgbClr val="FF0000"/>
                    </a:gs>
                    <a:gs pos="0">
                      <a:srgbClr val="CC3300"/>
                    </a:gs>
                  </a:gsLst>
                  <a:path path="circle">
                    <a:fillToRect l="50000" t="-80000" r="50000" b="180000"/>
                  </a:path>
                </a:gradFill>
                <a:latin typeface="思源宋体 CN Heavy" panose="02020900000000000000" pitchFamily="18" charset="-122"/>
                <a:ea typeface="思源宋体 CN Heavy" panose="02020900000000000000" pitchFamily="18" charset="-122"/>
                <a:cs typeface="+mn-ea"/>
                <a:sym typeface="+mn-lt"/>
              </a:rPr>
              <a:t>41</a:t>
            </a:r>
            <a:r>
              <a:rPr lang="zh-CN" altLang="en-US" sz="6600" b="1">
                <a:gradFill>
                  <a:gsLst>
                    <a:gs pos="100000">
                      <a:srgbClr val="FFC000"/>
                    </a:gs>
                    <a:gs pos="85000">
                      <a:srgbClr val="FF0000"/>
                    </a:gs>
                    <a:gs pos="0">
                      <a:srgbClr val="CC3300"/>
                    </a:gs>
                  </a:gsLst>
                  <a:path path="circle">
                    <a:fillToRect l="50000" t="-80000" r="50000" b="180000"/>
                  </a:path>
                </a:gradFill>
                <a:latin typeface="思源宋体 CN Heavy" panose="02020900000000000000" pitchFamily="18" charset="-122"/>
                <a:ea typeface="思源宋体 CN Heavy" panose="02020900000000000000" pitchFamily="18" charset="-122"/>
                <a:cs typeface="+mn-ea"/>
                <a:sym typeface="+mn-lt"/>
              </a:rPr>
              <a:t>个关键词</a:t>
            </a:r>
            <a:r>
              <a:rPr lang="zh-CN" altLang="en-US" sz="6600" b="1" smtClean="0">
                <a:gradFill>
                  <a:gsLst>
                    <a:gs pos="100000">
                      <a:srgbClr val="FFC000"/>
                    </a:gs>
                    <a:gs pos="85000">
                      <a:srgbClr val="FF0000"/>
                    </a:gs>
                    <a:gs pos="0">
                      <a:srgbClr val="CC3300"/>
                    </a:gs>
                  </a:gsLst>
                  <a:path path="circle">
                    <a:fillToRect l="50000" t="-80000" r="50000" b="180000"/>
                  </a:path>
                </a:gradFill>
                <a:latin typeface="思源宋体 CN Heavy" panose="02020900000000000000" pitchFamily="18" charset="-122"/>
                <a:ea typeface="思源宋体 CN Heavy" panose="02020900000000000000" pitchFamily="18" charset="-122"/>
                <a:cs typeface="+mn-ea"/>
                <a:sym typeface="+mn-lt"/>
              </a:rPr>
              <a:t>，读</a:t>
            </a:r>
            <a:r>
              <a:rPr lang="zh-CN" altLang="en-US" sz="6600" b="1">
                <a:gradFill>
                  <a:gsLst>
                    <a:gs pos="100000">
                      <a:srgbClr val="FFC000"/>
                    </a:gs>
                    <a:gs pos="85000">
                      <a:srgbClr val="FF0000"/>
                    </a:gs>
                    <a:gs pos="0">
                      <a:srgbClr val="CC3300"/>
                    </a:gs>
                  </a:gsLst>
                  <a:path path="circle">
                    <a:fillToRect l="50000" t="-80000" r="50000" b="180000"/>
                  </a:path>
                </a:gradFill>
                <a:latin typeface="思源宋体 CN Heavy" panose="02020900000000000000" pitchFamily="18" charset="-122"/>
                <a:ea typeface="思源宋体 CN Heavy" panose="02020900000000000000" pitchFamily="18" charset="-122"/>
                <a:cs typeface="+mn-ea"/>
                <a:sym typeface="+mn-lt"/>
              </a:rPr>
              <a:t>懂</a:t>
            </a:r>
            <a:r>
              <a:rPr lang="en-US" altLang="zh-CN" sz="6600" b="1">
                <a:gradFill>
                  <a:gsLst>
                    <a:gs pos="100000">
                      <a:srgbClr val="FFC000"/>
                    </a:gs>
                    <a:gs pos="85000">
                      <a:srgbClr val="FF0000"/>
                    </a:gs>
                    <a:gs pos="0">
                      <a:srgbClr val="CC3300"/>
                    </a:gs>
                  </a:gsLst>
                  <a:path path="circle">
                    <a:fillToRect l="50000" t="-80000" r="50000" b="180000"/>
                  </a:path>
                </a:gradFill>
                <a:latin typeface="思源宋体 CN Heavy" panose="02020900000000000000" pitchFamily="18" charset="-122"/>
                <a:ea typeface="思源宋体 CN Heavy" panose="02020900000000000000" pitchFamily="18" charset="-122"/>
                <a:cs typeface="+mn-ea"/>
                <a:sym typeface="+mn-lt"/>
              </a:rPr>
              <a:t>2024</a:t>
            </a:r>
            <a:r>
              <a:rPr lang="zh-CN" altLang="en-US" sz="6600" b="1" smtClean="0">
                <a:gradFill>
                  <a:gsLst>
                    <a:gs pos="100000">
                      <a:srgbClr val="FFC000"/>
                    </a:gs>
                    <a:gs pos="85000">
                      <a:srgbClr val="FF0000"/>
                    </a:gs>
                    <a:gs pos="0">
                      <a:srgbClr val="CC3300"/>
                    </a:gs>
                  </a:gsLst>
                  <a:path path="circle">
                    <a:fillToRect l="50000" t="-80000" r="50000" b="180000"/>
                  </a:path>
                </a:gradFill>
                <a:latin typeface="思源宋体 CN Heavy" panose="02020900000000000000" pitchFamily="18" charset="-122"/>
                <a:ea typeface="思源宋体 CN Heavy" panose="02020900000000000000" pitchFamily="18" charset="-122"/>
                <a:cs typeface="+mn-ea"/>
                <a:sym typeface="+mn-lt"/>
              </a:rPr>
              <a:t>年</a:t>
            </a:r>
            <a:endParaRPr lang="en-US" altLang="zh-CN" sz="6600" b="1" smtClean="0">
              <a:gradFill>
                <a:gsLst>
                  <a:gs pos="100000">
                    <a:srgbClr val="FFC000"/>
                  </a:gs>
                  <a:gs pos="85000">
                    <a:srgbClr val="FF0000"/>
                  </a:gs>
                  <a:gs pos="0">
                    <a:srgbClr val="CC3300"/>
                  </a:gs>
                </a:gsLst>
                <a:path path="circle">
                  <a:fillToRect l="50000" t="-80000" r="50000" b="180000"/>
                </a:path>
              </a:gradFill>
              <a:latin typeface="思源宋体 CN Heavy" panose="02020900000000000000" pitchFamily="18" charset="-122"/>
              <a:ea typeface="思源宋体 CN Heavy" panose="02020900000000000000" pitchFamily="18" charset="-122"/>
              <a:cs typeface="+mn-ea"/>
              <a:sym typeface="+mn-lt"/>
            </a:endParaRPr>
          </a:p>
          <a:p>
            <a:pPr algn="ctr">
              <a:lnSpc>
                <a:spcPct val="100000"/>
              </a:lnSpc>
            </a:pPr>
            <a:r>
              <a:rPr lang="zh-CN" altLang="en-US" sz="6600" b="1" smtClean="0">
                <a:gradFill>
                  <a:gsLst>
                    <a:gs pos="100000">
                      <a:srgbClr val="FFC000"/>
                    </a:gs>
                    <a:gs pos="85000">
                      <a:srgbClr val="FF0000"/>
                    </a:gs>
                    <a:gs pos="0">
                      <a:srgbClr val="CC3300"/>
                    </a:gs>
                  </a:gsLst>
                  <a:path path="circle">
                    <a:fillToRect l="50000" t="-80000" r="50000" b="180000"/>
                  </a:path>
                </a:gradFill>
                <a:latin typeface="思源宋体 CN Heavy" panose="02020900000000000000" pitchFamily="18" charset="-122"/>
                <a:ea typeface="思源宋体 CN Heavy" panose="02020900000000000000" pitchFamily="18" charset="-122"/>
                <a:cs typeface="+mn-ea"/>
                <a:sym typeface="+mn-lt"/>
              </a:rPr>
              <a:t>政</a:t>
            </a:r>
            <a:r>
              <a:rPr lang="zh-CN" altLang="en-US" sz="6600" b="1">
                <a:gradFill>
                  <a:gsLst>
                    <a:gs pos="100000">
                      <a:srgbClr val="FFC000"/>
                    </a:gs>
                    <a:gs pos="85000">
                      <a:srgbClr val="FF0000"/>
                    </a:gs>
                    <a:gs pos="0">
                      <a:srgbClr val="CC3300"/>
                    </a:gs>
                  </a:gsLst>
                  <a:path path="circle">
                    <a:fillToRect l="50000" t="-80000" r="50000" b="180000"/>
                  </a:path>
                </a:gradFill>
                <a:latin typeface="思源宋体 CN Heavy" panose="02020900000000000000" pitchFamily="18" charset="-122"/>
                <a:ea typeface="思源宋体 CN Heavy" panose="02020900000000000000" pitchFamily="18" charset="-122"/>
                <a:cs typeface="+mn-ea"/>
                <a:sym typeface="+mn-lt"/>
              </a:rPr>
              <a:t>府工作报告</a:t>
            </a:r>
            <a:endParaRPr lang="zh-CN" altLang="en-US" sz="6600" b="1">
              <a:gradFill>
                <a:gsLst>
                  <a:gs pos="100000">
                    <a:srgbClr val="FFC000"/>
                  </a:gs>
                  <a:gs pos="85000">
                    <a:srgbClr val="FF0000"/>
                  </a:gs>
                  <a:gs pos="0">
                    <a:srgbClr val="CC3300"/>
                  </a:gs>
                </a:gsLst>
                <a:path path="circle">
                  <a:fillToRect l="50000" t="-80000" r="50000" b="180000"/>
                </a:path>
              </a:gradFill>
              <a:latin typeface="思源宋体 CN Heavy" panose="02020900000000000000" pitchFamily="18" charset="-122"/>
              <a:ea typeface="思源宋体 CN Heavy" panose="02020900000000000000" pitchFamily="18" charset="-122"/>
              <a:cs typeface="+mn-ea"/>
              <a:sym typeface="+mn-lt"/>
            </a:endParaRPr>
          </a:p>
        </p:txBody>
      </p:sp>
      <p:grpSp>
        <p:nvGrpSpPr>
          <p:cNvPr id="8" name="组合 7"/>
          <p:cNvGrpSpPr/>
          <p:nvPr/>
        </p:nvGrpSpPr>
        <p:grpSpPr>
          <a:xfrm>
            <a:off x="1518920" y="1285240"/>
            <a:ext cx="9725660" cy="889000"/>
            <a:chOff x="2392" y="1544"/>
            <a:chExt cx="15316" cy="1400"/>
          </a:xfrm>
        </p:grpSpPr>
        <p:sp>
          <p:nvSpPr>
            <p:cNvPr id="6" name="文本框 5"/>
            <p:cNvSpPr txBox="1"/>
            <p:nvPr/>
          </p:nvSpPr>
          <p:spPr>
            <a:xfrm>
              <a:off x="2392" y="1734"/>
              <a:ext cx="15317" cy="12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4400" b="1">
                  <a:gradFill>
                    <a:gsLst>
                      <a:gs pos="100000">
                        <a:srgbClr val="FFC000"/>
                      </a:gs>
                      <a:gs pos="85000">
                        <a:srgbClr val="FF0000"/>
                      </a:gs>
                      <a:gs pos="0">
                        <a:srgbClr val="CC3300"/>
                      </a:gs>
                    </a:gsLst>
                    <a:path path="circle">
                      <a:fillToRect l="50000" t="-80000" r="50000" b="180000"/>
                    </a:path>
                  </a:gradFill>
                  <a:latin typeface="思源宋体 CN Heavy" panose="02020900000000000000" pitchFamily="18" charset="-122"/>
                  <a:ea typeface="思源宋体 CN Heavy" panose="02020900000000000000" pitchFamily="18" charset="-122"/>
                  <a:cs typeface="+mn-ea"/>
                  <a:sym typeface="+mn-lt"/>
                </a:rPr>
                <a:t>全国</a:t>
              </a:r>
              <a:r>
                <a:rPr lang="en-US" altLang="zh-CN" sz="4400" b="1">
                  <a:gradFill>
                    <a:gsLst>
                      <a:gs pos="100000">
                        <a:srgbClr val="FFC000"/>
                      </a:gs>
                      <a:gs pos="85000">
                        <a:srgbClr val="FF0000"/>
                      </a:gs>
                      <a:gs pos="0">
                        <a:srgbClr val="CC3300"/>
                      </a:gs>
                    </a:gsLst>
                    <a:path path="circle">
                      <a:fillToRect l="50000" t="-80000" r="50000" b="180000"/>
                    </a:path>
                  </a:gradFill>
                  <a:latin typeface="思源宋体 CN Heavy" panose="02020900000000000000" pitchFamily="18" charset="-122"/>
                  <a:ea typeface="思源宋体 CN Heavy" panose="02020900000000000000" pitchFamily="18" charset="-122"/>
                  <a:cs typeface="+mn-ea"/>
                  <a:sym typeface="+mn-lt"/>
                </a:rPr>
                <a:t>       2024</a:t>
              </a:r>
              <a:r>
                <a:rPr lang="zh-CN" altLang="en-US" sz="4400" b="1">
                  <a:gradFill>
                    <a:gsLst>
                      <a:gs pos="100000">
                        <a:srgbClr val="FFC000"/>
                      </a:gs>
                      <a:gs pos="85000">
                        <a:srgbClr val="FF0000"/>
                      </a:gs>
                      <a:gs pos="0">
                        <a:srgbClr val="CC3300"/>
                      </a:gs>
                    </a:gsLst>
                    <a:path path="circle">
                      <a:fillToRect l="50000" t="-80000" r="50000" b="180000"/>
                    </a:path>
                  </a:gradFill>
                  <a:latin typeface="思源宋体 CN Heavy" panose="02020900000000000000" pitchFamily="18" charset="-122"/>
                  <a:ea typeface="思源宋体 CN Heavy" panose="02020900000000000000" pitchFamily="18" charset="-122"/>
                  <a:cs typeface="+mn-ea"/>
                  <a:sym typeface="+mn-lt"/>
                </a:rPr>
                <a:t>两会</a:t>
              </a:r>
              <a:endParaRPr lang="zh-CN" altLang="en-US" sz="4400" b="1">
                <a:gradFill>
                  <a:gsLst>
                    <a:gs pos="100000">
                      <a:srgbClr val="FFC000"/>
                    </a:gs>
                    <a:gs pos="85000">
                      <a:srgbClr val="FF0000"/>
                    </a:gs>
                    <a:gs pos="0">
                      <a:srgbClr val="CC3300"/>
                    </a:gs>
                  </a:gsLst>
                  <a:path path="circle">
                    <a:fillToRect l="50000" t="-80000" r="50000" b="180000"/>
                  </a:path>
                </a:gradFill>
                <a:latin typeface="思源宋体 CN Heavy" panose="02020900000000000000" pitchFamily="18" charset="-122"/>
                <a:ea typeface="思源宋体 CN Heavy" panose="02020900000000000000" pitchFamily="18" charset="-122"/>
                <a:cs typeface="+mn-ea"/>
                <a:sym typeface="+mn-lt"/>
              </a:endParaRPr>
            </a:p>
          </p:txBody>
        </p:sp>
        <p:pic>
          <p:nvPicPr>
            <p:cNvPr id="7" name="图片 6" descr="51miz-E263040-3C015BD6"/>
            <p:cNvPicPr>
              <a:picLocks noChangeAspect="1"/>
            </p:cNvPicPr>
            <p:nvPr/>
          </p:nvPicPr>
          <p:blipFill>
            <a:blip r:embed="rId4"/>
            <a:stretch>
              <a:fillRect/>
            </a:stretch>
          </p:blipFill>
          <p:spPr>
            <a:xfrm>
              <a:off x="8340" y="1544"/>
              <a:ext cx="1400" cy="1400"/>
            </a:xfrm>
            <a:prstGeom prst="rect">
              <a:avLst/>
            </a:prstGeom>
          </p:spPr>
        </p:pic>
      </p:grpSp>
      <p:grpSp>
        <p:nvGrpSpPr>
          <p:cNvPr id="53" name="组合 52"/>
          <p:cNvGrpSpPr/>
          <p:nvPr/>
        </p:nvGrpSpPr>
        <p:grpSpPr>
          <a:xfrm>
            <a:off x="371475" y="292735"/>
            <a:ext cx="11363063" cy="306705"/>
            <a:chOff x="585" y="761"/>
            <a:chExt cx="17895" cy="483"/>
          </a:xfrm>
        </p:grpSpPr>
        <p:sp>
          <p:nvSpPr>
            <p:cNvPr id="24" name="文本框 23"/>
            <p:cNvSpPr txBox="1"/>
            <p:nvPr/>
          </p:nvSpPr>
          <p:spPr>
            <a:xfrm>
              <a:off x="585" y="761"/>
              <a:ext cx="2369" cy="48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cap="all">
                  <a:solidFill>
                    <a:schemeClr val="tx1">
                      <a:lumMod val="85000"/>
                      <a:lumOff val="15000"/>
                    </a:schemeClr>
                  </a:solidFill>
                  <a:uFillTx/>
                  <a:latin typeface="思源宋体 CN Heavy" panose="02020900000000000000" pitchFamily="18" charset="-122"/>
                  <a:ea typeface="思源宋体 CN Heavy" panose="02020900000000000000" pitchFamily="18" charset="-122"/>
                  <a:cs typeface="阿里巴巴普惠体" panose="00020600040101010101" charset="-122"/>
                </a:rPr>
                <a:t>your logo</a:t>
              </a:r>
              <a:endParaRPr lang="en-US" altLang="zh-CN" sz="1400" cap="all">
                <a:solidFill>
                  <a:schemeClr val="tx1">
                    <a:lumMod val="85000"/>
                    <a:lumOff val="15000"/>
                  </a:schemeClr>
                </a:solidFill>
                <a:uFillTx/>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nvGrpSpPr>
            <p:cNvPr id="27" name="组合 26"/>
            <p:cNvGrpSpPr/>
            <p:nvPr/>
          </p:nvGrpSpPr>
          <p:grpSpPr>
            <a:xfrm>
              <a:off x="18079" y="956"/>
              <a:ext cx="401" cy="161"/>
              <a:chOff x="7562" y="618"/>
              <a:chExt cx="718" cy="240"/>
            </a:xfrm>
          </p:grpSpPr>
          <p:cxnSp>
            <p:nvCxnSpPr>
              <p:cNvPr id="25" name="直接连接符 24"/>
              <p:cNvCxnSpPr/>
              <p:nvPr/>
            </p:nvCxnSpPr>
            <p:spPr>
              <a:xfrm>
                <a:off x="7764" y="618"/>
                <a:ext cx="512" cy="0"/>
              </a:xfrm>
              <a:prstGeom prst="line">
                <a:avLst/>
              </a:prstGeom>
              <a:ln w="38100" cap="rnd">
                <a:solidFill>
                  <a:srgbClr val="921818"/>
                </a:solidFill>
                <a:round/>
              </a:ln>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nvCxnSpPr>
            <p:spPr>
              <a:xfrm>
                <a:off x="7562" y="858"/>
                <a:ext cx="718" cy="0"/>
              </a:xfrm>
              <a:prstGeom prst="line">
                <a:avLst/>
              </a:prstGeom>
              <a:ln w="38100" cap="rnd">
                <a:solidFill>
                  <a:srgbClr val="921818"/>
                </a:solidFill>
                <a:round/>
              </a:ln>
            </p:spPr>
            <p:style>
              <a:lnRef idx="1">
                <a:schemeClr val="accent1"/>
              </a:lnRef>
              <a:fillRef idx="0">
                <a:schemeClr val="accent1"/>
              </a:fillRef>
              <a:effectRef idx="0">
                <a:schemeClr val="accent1"/>
              </a:effectRef>
              <a:fontRef idx="minor">
                <a:schemeClr val="tx1"/>
              </a:fontRef>
            </p:style>
          </p:cxnSp>
        </p:grpSp>
      </p:grpSp>
      <p:grpSp>
        <p:nvGrpSpPr>
          <p:cNvPr id="67" name="组合 66"/>
          <p:cNvGrpSpPr/>
          <p:nvPr/>
        </p:nvGrpSpPr>
        <p:grpSpPr>
          <a:xfrm>
            <a:off x="447675" y="1128395"/>
            <a:ext cx="95250" cy="2729865"/>
            <a:chOff x="1155" y="1777"/>
            <a:chExt cx="150" cy="4299"/>
          </a:xfrm>
        </p:grpSpPr>
        <p:cxnSp>
          <p:nvCxnSpPr>
            <p:cNvPr id="33" name="直接连接符 32"/>
            <p:cNvCxnSpPr/>
            <p:nvPr/>
          </p:nvCxnSpPr>
          <p:spPr>
            <a:xfrm flipH="1">
              <a:off x="1215" y="1777"/>
              <a:ext cx="0" cy="2865"/>
            </a:xfrm>
            <a:prstGeom prst="line">
              <a:avLst/>
            </a:prstGeom>
            <a:ln>
              <a:solidFill>
                <a:srgbClr val="DCDCDC"/>
              </a:solidFill>
            </a:ln>
          </p:spPr>
          <p:style>
            <a:lnRef idx="1">
              <a:schemeClr val="accent1"/>
            </a:lnRef>
            <a:fillRef idx="0">
              <a:schemeClr val="accent1"/>
            </a:fillRef>
            <a:effectRef idx="0">
              <a:schemeClr val="accent1"/>
            </a:effectRef>
            <a:fontRef idx="minor">
              <a:schemeClr val="tx1"/>
            </a:fontRef>
          </p:style>
        </p:cxnSp>
        <p:grpSp>
          <p:nvGrpSpPr>
            <p:cNvPr id="51" name="组合 50"/>
            <p:cNvGrpSpPr/>
            <p:nvPr/>
          </p:nvGrpSpPr>
          <p:grpSpPr>
            <a:xfrm>
              <a:off x="1155" y="5152"/>
              <a:ext cx="150" cy="924"/>
              <a:chOff x="1155" y="4822"/>
              <a:chExt cx="150" cy="924"/>
            </a:xfrm>
          </p:grpSpPr>
          <p:sp>
            <p:nvSpPr>
              <p:cNvPr id="34" name="椭圆 33"/>
              <p:cNvSpPr/>
              <p:nvPr/>
            </p:nvSpPr>
            <p:spPr>
              <a:xfrm>
                <a:off x="1155" y="4822"/>
                <a:ext cx="150" cy="150"/>
              </a:xfrm>
              <a:prstGeom prst="ellipse">
                <a:avLst/>
              </a:prstGeom>
              <a:solidFill>
                <a:srgbClr val="92181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35" name="椭圆 34"/>
              <p:cNvSpPr/>
              <p:nvPr/>
            </p:nvSpPr>
            <p:spPr>
              <a:xfrm>
                <a:off x="1155" y="5080"/>
                <a:ext cx="150" cy="150"/>
              </a:xfrm>
              <a:prstGeom prst="ellipse">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36" name="椭圆 35"/>
              <p:cNvSpPr/>
              <p:nvPr/>
            </p:nvSpPr>
            <p:spPr>
              <a:xfrm>
                <a:off x="1155" y="5338"/>
                <a:ext cx="150" cy="150"/>
              </a:xfrm>
              <a:prstGeom prst="ellipse">
                <a:avLst/>
              </a:prstGeom>
              <a:solidFill>
                <a:srgbClr val="92181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37" name="椭圆 36"/>
              <p:cNvSpPr/>
              <p:nvPr/>
            </p:nvSpPr>
            <p:spPr>
              <a:xfrm>
                <a:off x="1155" y="5596"/>
                <a:ext cx="150" cy="150"/>
              </a:xfrm>
              <a:prstGeom prst="ellipse">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grpSp>
      </p:grpSp>
      <p:sp>
        <p:nvSpPr>
          <p:cNvPr id="29" name="文本框 28"/>
          <p:cNvSpPr txBox="1"/>
          <p:nvPr/>
        </p:nvSpPr>
        <p:spPr>
          <a:xfrm>
            <a:off x="11480165" y="1300480"/>
            <a:ext cx="367030" cy="3278505"/>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200">
                <a:latin typeface="阿里巴巴普惠体"/>
                <a:ea typeface="阿里巴巴普惠体"/>
                <a:cs typeface="阿里巴巴普惠体" panose="00020600040101010101" charset="-122"/>
              </a:rPr>
              <a:t>党</a:t>
            </a:r>
            <a:r>
              <a:rPr lang="en-US" altLang="zh-CN" sz="1200">
                <a:latin typeface="阿里巴巴普惠体"/>
                <a:ea typeface="阿里巴巴普惠体"/>
                <a:cs typeface="阿里巴巴普惠体" panose="00020600040101010101" charset="-122"/>
              </a:rPr>
              <a:t>/</a:t>
            </a:r>
            <a:r>
              <a:rPr lang="zh-CN" altLang="en-US" sz="1200">
                <a:latin typeface="阿里巴巴普惠体"/>
                <a:ea typeface="阿里巴巴普惠体"/>
                <a:cs typeface="阿里巴巴普惠体" panose="00020600040101010101" charset="-122"/>
              </a:rPr>
              <a:t>政</a:t>
            </a:r>
            <a:r>
              <a:rPr lang="en-US" altLang="zh-CN" sz="1200">
                <a:latin typeface="阿里巴巴普惠体"/>
                <a:ea typeface="阿里巴巴普惠体"/>
                <a:cs typeface="阿里巴巴普惠体" panose="00020600040101010101" charset="-122"/>
              </a:rPr>
              <a:t>/</a:t>
            </a:r>
            <a:r>
              <a:rPr lang="zh-CN" altLang="en-US" sz="1200">
                <a:latin typeface="阿里巴巴普惠体"/>
                <a:ea typeface="阿里巴巴普惠体"/>
                <a:cs typeface="阿里巴巴普惠体" panose="00020600040101010101" charset="-122"/>
              </a:rPr>
              <a:t>宣</a:t>
            </a:r>
            <a:r>
              <a:rPr lang="en-US" altLang="zh-CN" sz="1200">
                <a:latin typeface="阿里巴巴普惠体"/>
                <a:ea typeface="阿里巴巴普惠体"/>
                <a:cs typeface="阿里巴巴普惠体" panose="00020600040101010101" charset="-122"/>
              </a:rPr>
              <a:t>/</a:t>
            </a:r>
            <a:r>
              <a:rPr lang="zh-CN" altLang="en-US" sz="1200">
                <a:latin typeface="阿里巴巴普惠体"/>
                <a:ea typeface="阿里巴巴普惠体"/>
                <a:cs typeface="阿里巴巴普惠体" panose="00020600040101010101" charset="-122"/>
              </a:rPr>
              <a:t>传</a:t>
            </a:r>
            <a:r>
              <a:rPr lang="en-US" altLang="zh-CN" sz="1200">
                <a:latin typeface="阿里巴巴普惠体"/>
                <a:ea typeface="阿里巴巴普惠体"/>
                <a:cs typeface="阿里巴巴普惠体" panose="00020600040101010101" charset="-122"/>
              </a:rPr>
              <a:t>/</a:t>
            </a:r>
            <a:r>
              <a:rPr lang="zh-CN" altLang="en-US" sz="1200">
                <a:latin typeface="阿里巴巴普惠体"/>
                <a:ea typeface="阿里巴巴普惠体"/>
                <a:cs typeface="阿里巴巴普惠体" panose="00020600040101010101" charset="-122"/>
              </a:rPr>
              <a:t>汇</a:t>
            </a:r>
            <a:r>
              <a:rPr lang="en-US" altLang="zh-CN" sz="1200">
                <a:latin typeface="阿里巴巴普惠体"/>
                <a:ea typeface="阿里巴巴普惠体"/>
                <a:cs typeface="阿里巴巴普惠体" panose="00020600040101010101" charset="-122"/>
              </a:rPr>
              <a:t>/</a:t>
            </a:r>
            <a:r>
              <a:rPr lang="zh-CN" altLang="en-US" sz="1200">
                <a:latin typeface="阿里巴巴普惠体"/>
                <a:ea typeface="阿里巴巴普惠体"/>
                <a:cs typeface="阿里巴巴普惠体" panose="00020600040101010101" charset="-122"/>
              </a:rPr>
              <a:t>报</a:t>
            </a:r>
            <a:endParaRPr lang="zh-CN" altLang="en-US" sz="1200">
              <a:latin typeface="阿里巴巴普惠体"/>
              <a:ea typeface="阿里巴巴普惠体"/>
              <a:cs typeface="阿里巴巴普惠体" panose="00020600040101010101" charset="-122"/>
            </a:endParaRPr>
          </a:p>
        </p:txBody>
      </p:sp>
      <p:cxnSp>
        <p:nvCxnSpPr>
          <p:cNvPr id="14" name="直接连接符 13"/>
          <p:cNvCxnSpPr/>
          <p:nvPr/>
        </p:nvCxnSpPr>
        <p:spPr>
          <a:xfrm>
            <a:off x="573405" y="6488113"/>
            <a:ext cx="2853055" cy="0"/>
          </a:xfrm>
          <a:prstGeom prst="line">
            <a:avLst/>
          </a:prstGeom>
          <a:ln w="9525">
            <a:solidFill>
              <a:srgbClr val="EFC2B0">
                <a:alpha val="20000"/>
              </a:srgbClr>
            </a:solidFill>
          </a:ln>
        </p:spPr>
        <p:style>
          <a:lnRef idx="1">
            <a:schemeClr val="accent1"/>
          </a:lnRef>
          <a:fillRef idx="0">
            <a:schemeClr val="accent1"/>
          </a:fillRef>
          <a:effectRef idx="0">
            <a:schemeClr val="accent1"/>
          </a:effectRef>
          <a:fontRef idx="minor">
            <a:schemeClr val="tx1"/>
          </a:fontRef>
        </p:style>
      </p:cxnSp>
      <p:grpSp>
        <p:nvGrpSpPr>
          <p:cNvPr id="28" name="组合 27"/>
          <p:cNvGrpSpPr/>
          <p:nvPr/>
        </p:nvGrpSpPr>
        <p:grpSpPr>
          <a:xfrm>
            <a:off x="593725" y="6174740"/>
            <a:ext cx="428625" cy="199390"/>
            <a:chOff x="4255" y="8416"/>
            <a:chExt cx="929" cy="432"/>
          </a:xfrm>
        </p:grpSpPr>
        <p:grpSp>
          <p:nvGrpSpPr>
            <p:cNvPr id="9" name="组合 8"/>
            <p:cNvGrpSpPr/>
            <p:nvPr/>
          </p:nvGrpSpPr>
          <p:grpSpPr>
            <a:xfrm>
              <a:off x="4752" y="8416"/>
              <a:ext cx="432" cy="432"/>
              <a:chOff x="4752" y="8419"/>
              <a:chExt cx="432" cy="432"/>
            </a:xfrm>
          </p:grpSpPr>
          <p:sp>
            <p:nvSpPr>
              <p:cNvPr id="20" name="椭圆 19"/>
              <p:cNvSpPr/>
              <p:nvPr/>
            </p:nvSpPr>
            <p:spPr>
              <a:xfrm>
                <a:off x="4752" y="8419"/>
                <a:ext cx="432" cy="432"/>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pic>
            <p:nvPicPr>
              <p:cNvPr id="21" name="图片 20" descr="3b32303039333134393bbcfdcdb7"/>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874" y="8541"/>
                <a:ext cx="188" cy="188"/>
              </a:xfrm>
              <a:prstGeom prst="rect">
                <a:avLst/>
              </a:prstGeom>
            </p:spPr>
          </p:pic>
        </p:grpSp>
        <p:grpSp>
          <p:nvGrpSpPr>
            <p:cNvPr id="10" name="组合 9"/>
            <p:cNvGrpSpPr/>
            <p:nvPr/>
          </p:nvGrpSpPr>
          <p:grpSpPr>
            <a:xfrm>
              <a:off x="4255" y="8416"/>
              <a:ext cx="432" cy="432"/>
              <a:chOff x="4255" y="8416"/>
              <a:chExt cx="432" cy="432"/>
            </a:xfrm>
          </p:grpSpPr>
          <p:sp>
            <p:nvSpPr>
              <p:cNvPr id="19" name="椭圆 18"/>
              <p:cNvSpPr/>
              <p:nvPr/>
            </p:nvSpPr>
            <p:spPr>
              <a:xfrm>
                <a:off x="4255" y="8416"/>
                <a:ext cx="432" cy="432"/>
              </a:xfrm>
              <a:prstGeom prst="ellipse">
                <a:avLst/>
              </a:prstGeom>
              <a:solidFill>
                <a:srgbClr val="FFFFFF">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pic>
            <p:nvPicPr>
              <p:cNvPr id="22" name="图片 21" descr="3b32303039333134393bbcfdcdb7"/>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flipH="1">
                <a:off x="4378" y="8539"/>
                <a:ext cx="186" cy="186"/>
              </a:xfrm>
              <a:prstGeom prst="rect">
                <a:avLst/>
              </a:prstGeom>
            </p:spPr>
          </p:pic>
        </p:grpSp>
      </p:grpSp>
      <p:sp>
        <p:nvSpPr>
          <p:cNvPr id="11" name="文本框 10"/>
          <p:cNvSpPr txBox="1"/>
          <p:nvPr/>
        </p:nvSpPr>
        <p:spPr>
          <a:xfrm>
            <a:off x="1257300" y="6111875"/>
            <a:ext cx="1857375"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FEC696"/>
                </a:solidFill>
                <a:latin typeface="阿里巴巴普惠体"/>
                <a:ea typeface="阿里巴巴普惠体"/>
                <a:cs typeface="阿里巴巴普惠体" panose="00020600040101010101" charset="-122"/>
              </a:rPr>
              <a:t>演讲人：</a:t>
            </a:r>
            <a:endParaRPr lang="zh-CN" altLang="en-US" sz="1600">
              <a:solidFill>
                <a:srgbClr val="FEC696"/>
              </a:solidFill>
              <a:latin typeface="阿里巴巴普惠体"/>
              <a:ea typeface="阿里巴巴普惠体"/>
              <a:cs typeface="阿里巴巴普惠体" panose="00020600040101010101" charset="-122"/>
            </a:endParaRPr>
          </a:p>
        </p:txBody>
      </p:sp>
      <p:pic>
        <p:nvPicPr>
          <p:cNvPr id="40" name="图片 39" descr="28b319ac4a8f547fcc222c8bfd683f687e1ddf1fa0566-HpHPQQ"/>
          <p:cNvPicPr>
            <a:picLocks noChangeAspect="1"/>
          </p:cNvPicPr>
          <p:nvPr/>
        </p:nvPicPr>
        <p:blipFill>
          <a:blip r:embed="rId9">
            <a:lum bright="6000" contrast="6000"/>
          </a:blip>
          <a:stretch>
            <a:fillRect/>
          </a:stretch>
        </p:blipFill>
        <p:spPr>
          <a:xfrm rot="16200000">
            <a:off x="2587375" y="5946886"/>
            <a:ext cx="182880" cy="1078643"/>
          </a:xfrm>
          <a:prstGeom prst="rect">
            <a:avLst/>
          </a:prstGeom>
        </p:spPr>
      </p:pic>
      <p:pic>
        <p:nvPicPr>
          <p:cNvPr id="12" name="图片 11" descr="1"/>
          <p:cNvPicPr>
            <a:picLocks noChangeAspect="1"/>
          </p:cNvPicPr>
          <p:nvPr/>
        </p:nvPicPr>
        <p:blipFill>
          <a:blip r:embed="rId3"/>
          <a:srcRect l="84297" t="18428" r="3594" b="64936"/>
          <a:stretch>
            <a:fillRect/>
          </a:stretch>
        </p:blipFill>
        <p:spPr>
          <a:xfrm>
            <a:off x="9629775" y="895985"/>
            <a:ext cx="1476375" cy="1013460"/>
          </a:xfrm>
          <a:prstGeom prst="rect">
            <a:avLst/>
          </a:prstGeom>
        </p:spPr>
      </p:pic>
    </p:spTree>
    <p:custDataLst>
      <p:tags r:id="rId10"/>
    </p:custDataLst>
  </p:cSld>
  <p:clrMapOvr>
    <a:masterClrMapping/>
  </p:clrMapOvr>
  <p:transition spd="slow">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5" presetClass="entr" presetSubtype="0" dur="500" fill="hold" grpId="0" nodeType="afterEffect">
                                  <p:stCondLst>
                                    <p:cond delay="0"/>
                                  </p:stCondLst>
                                  <p:iterate type="lt">
                                    <p:tmPct val="10000"/>
                                  </p:iterate>
                                  <p:childTnLst>
                                    <p:set>
                                      <p:cBhvr>
                                        <p:cTn id="6" dur="1" fill="hold">
                                          <p:stCondLst>
                                            <p:cond delay="0"/>
                                          </p:stCondLst>
                                        </p:cTn>
                                        <p:tgtEl>
                                          <p:spTgt spid="79"/>
                                        </p:tgtEl>
                                        <p:attrNameLst>
                                          <p:attrName>style.visibility</p:attrName>
                                        </p:attrNameLst>
                                      </p:cBhvr>
                                      <p:to>
                                        <p:strVal val="visible"/>
                                      </p:to>
                                    </p:set>
                                    <p:animEffect transition="in" filter="fade">
                                      <p:cBhvr>
                                        <p:cTn id="7" dur="500"/>
                                        <p:tgtEl>
                                          <p:spTgt spid="79"/>
                                        </p:tgtEl>
                                      </p:cBhvr>
                                    </p:animEffect>
                                    <p:anim calcmode="lin" valueType="num">
                                      <p:cBhvr>
                                        <p:cTn id="8" dur="500" fill="hold"/>
                                        <p:tgtEl>
                                          <p:spTgt spid="79"/>
                                        </p:tgtEl>
                                        <p:attrNameLst>
                                          <p:attrName>ppt_w</p:attrName>
                                        </p:attrNameLst>
                                      </p:cBhvr>
                                      <p:tavLst>
                                        <p:tav tm="0" fmla="#ppt_w*sin(2.5*pi*$)">
                                          <p:val>
                                            <p:fltVal val="0"/>
                                          </p:val>
                                        </p:tav>
                                        <p:tav tm="100000">
                                          <p:val>
                                            <p:fltVal val="1"/>
                                          </p:val>
                                        </p:tav>
                                      </p:tavLst>
                                    </p:anim>
                                    <p:anim calcmode="lin" valueType="num">
                                      <p:cBhvr>
                                        <p:cTn id="9" dur="500" fill="hold"/>
                                        <p:tgtEl>
                                          <p:spTgt spid="7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
          <p:cNvPicPr>
            <a:picLocks noChangeAspect="1"/>
          </p:cNvPicPr>
          <p:nvPr/>
        </p:nvPicPr>
        <p:blipFill>
          <a:blip r:embed="rId2"/>
          <a:stretch>
            <a:fillRect/>
          </a:stretch>
        </p:blipFill>
        <p:spPr>
          <a:xfrm>
            <a:off x="0" y="0"/>
            <a:ext cx="12192000" cy="6858000"/>
          </a:xfrm>
          <a:prstGeom prst="rect">
            <a:avLst/>
          </a:prstGeom>
        </p:spPr>
      </p:pic>
      <p:pic>
        <p:nvPicPr>
          <p:cNvPr id="5" name="图片 4" descr="1"/>
          <p:cNvPicPr>
            <a:picLocks noChangeAspect="1"/>
          </p:cNvPicPr>
          <p:nvPr/>
        </p:nvPicPr>
        <p:blipFill>
          <a:blip r:embed="rId3"/>
          <a:srcRect t="37617" b="6098"/>
          <a:stretch>
            <a:fillRect/>
          </a:stretch>
        </p:blipFill>
        <p:spPr>
          <a:xfrm>
            <a:off x="0" y="3429000"/>
            <a:ext cx="12192000" cy="3429000"/>
          </a:xfrm>
          <a:prstGeom prst="rect">
            <a:avLst/>
          </a:prstGeom>
        </p:spPr>
      </p:pic>
      <p:grpSp>
        <p:nvGrpSpPr>
          <p:cNvPr id="53" name="组合 52"/>
          <p:cNvGrpSpPr/>
          <p:nvPr/>
        </p:nvGrpSpPr>
        <p:grpSpPr>
          <a:xfrm>
            <a:off x="371475" y="292735"/>
            <a:ext cx="11363063" cy="306705"/>
            <a:chOff x="585" y="761"/>
            <a:chExt cx="17895" cy="483"/>
          </a:xfrm>
        </p:grpSpPr>
        <p:sp>
          <p:nvSpPr>
            <p:cNvPr id="24" name="文本框 23"/>
            <p:cNvSpPr txBox="1"/>
            <p:nvPr/>
          </p:nvSpPr>
          <p:spPr>
            <a:xfrm>
              <a:off x="585" y="761"/>
              <a:ext cx="2369" cy="48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cap="all">
                  <a:solidFill>
                    <a:schemeClr val="tx1">
                      <a:lumMod val="85000"/>
                      <a:lumOff val="15000"/>
                    </a:schemeClr>
                  </a:solidFill>
                  <a:uFillTx/>
                  <a:latin typeface="思源宋体 CN Heavy" panose="02020900000000000000" pitchFamily="18" charset="-122"/>
                  <a:ea typeface="思源宋体 CN Heavy" panose="02020900000000000000" pitchFamily="18" charset="-122"/>
                  <a:cs typeface="阿里巴巴普惠体" panose="00020600040101010101" charset="-122"/>
                </a:rPr>
                <a:t>your logo</a:t>
              </a:r>
              <a:endParaRPr lang="en-US" altLang="zh-CN" sz="1400" cap="all">
                <a:solidFill>
                  <a:schemeClr val="tx1">
                    <a:lumMod val="85000"/>
                    <a:lumOff val="15000"/>
                  </a:schemeClr>
                </a:solidFill>
                <a:uFillTx/>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nvGrpSpPr>
            <p:cNvPr id="27" name="组合 26"/>
            <p:cNvGrpSpPr/>
            <p:nvPr/>
          </p:nvGrpSpPr>
          <p:grpSpPr>
            <a:xfrm>
              <a:off x="18079" y="956"/>
              <a:ext cx="401" cy="161"/>
              <a:chOff x="7562" y="618"/>
              <a:chExt cx="718" cy="240"/>
            </a:xfrm>
          </p:grpSpPr>
          <p:cxnSp>
            <p:nvCxnSpPr>
              <p:cNvPr id="25" name="直接连接符 24"/>
              <p:cNvCxnSpPr/>
              <p:nvPr/>
            </p:nvCxnSpPr>
            <p:spPr>
              <a:xfrm>
                <a:off x="7764" y="618"/>
                <a:ext cx="512" cy="0"/>
              </a:xfrm>
              <a:prstGeom prst="line">
                <a:avLst/>
              </a:prstGeom>
              <a:ln w="38100" cap="rnd">
                <a:solidFill>
                  <a:srgbClr val="921818"/>
                </a:solidFill>
                <a:round/>
              </a:ln>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nvCxnSpPr>
            <p:spPr>
              <a:xfrm>
                <a:off x="7562" y="858"/>
                <a:ext cx="718" cy="0"/>
              </a:xfrm>
              <a:prstGeom prst="line">
                <a:avLst/>
              </a:prstGeom>
              <a:ln w="38100" cap="rnd">
                <a:solidFill>
                  <a:srgbClr val="921818"/>
                </a:solidFill>
                <a:round/>
              </a:ln>
            </p:spPr>
            <p:style>
              <a:lnRef idx="1">
                <a:schemeClr val="accent1"/>
              </a:lnRef>
              <a:fillRef idx="0">
                <a:schemeClr val="accent1"/>
              </a:fillRef>
              <a:effectRef idx="0">
                <a:schemeClr val="accent1"/>
              </a:effectRef>
              <a:fontRef idx="minor">
                <a:schemeClr val="tx1"/>
              </a:fontRef>
            </p:style>
          </p:cxnSp>
        </p:grpSp>
      </p:grpSp>
      <p:grpSp>
        <p:nvGrpSpPr>
          <p:cNvPr id="67" name="组合 66"/>
          <p:cNvGrpSpPr/>
          <p:nvPr/>
        </p:nvGrpSpPr>
        <p:grpSpPr>
          <a:xfrm>
            <a:off x="447675" y="1128395"/>
            <a:ext cx="95250" cy="2729865"/>
            <a:chOff x="1155" y="1777"/>
            <a:chExt cx="150" cy="4299"/>
          </a:xfrm>
        </p:grpSpPr>
        <p:cxnSp>
          <p:nvCxnSpPr>
            <p:cNvPr id="33" name="直接连接符 32"/>
            <p:cNvCxnSpPr/>
            <p:nvPr/>
          </p:nvCxnSpPr>
          <p:spPr>
            <a:xfrm flipH="1">
              <a:off x="1215" y="1777"/>
              <a:ext cx="0" cy="2865"/>
            </a:xfrm>
            <a:prstGeom prst="line">
              <a:avLst/>
            </a:prstGeom>
            <a:ln>
              <a:solidFill>
                <a:srgbClr val="DCDCDC"/>
              </a:solidFill>
            </a:ln>
          </p:spPr>
          <p:style>
            <a:lnRef idx="1">
              <a:schemeClr val="accent1"/>
            </a:lnRef>
            <a:fillRef idx="0">
              <a:schemeClr val="accent1"/>
            </a:fillRef>
            <a:effectRef idx="0">
              <a:schemeClr val="accent1"/>
            </a:effectRef>
            <a:fontRef idx="minor">
              <a:schemeClr val="tx1"/>
            </a:fontRef>
          </p:style>
        </p:cxnSp>
        <p:grpSp>
          <p:nvGrpSpPr>
            <p:cNvPr id="51" name="组合 50"/>
            <p:cNvGrpSpPr/>
            <p:nvPr/>
          </p:nvGrpSpPr>
          <p:grpSpPr>
            <a:xfrm>
              <a:off x="1155" y="5152"/>
              <a:ext cx="150" cy="924"/>
              <a:chOff x="1155" y="4822"/>
              <a:chExt cx="150" cy="924"/>
            </a:xfrm>
          </p:grpSpPr>
          <p:sp>
            <p:nvSpPr>
              <p:cNvPr id="34" name="椭圆 33"/>
              <p:cNvSpPr/>
              <p:nvPr/>
            </p:nvSpPr>
            <p:spPr>
              <a:xfrm>
                <a:off x="1155" y="4822"/>
                <a:ext cx="150" cy="150"/>
              </a:xfrm>
              <a:prstGeom prst="ellipse">
                <a:avLst/>
              </a:prstGeom>
              <a:solidFill>
                <a:srgbClr val="92181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35" name="椭圆 34"/>
              <p:cNvSpPr/>
              <p:nvPr/>
            </p:nvSpPr>
            <p:spPr>
              <a:xfrm>
                <a:off x="1155" y="5080"/>
                <a:ext cx="150" cy="150"/>
              </a:xfrm>
              <a:prstGeom prst="ellipse">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36" name="椭圆 35"/>
              <p:cNvSpPr/>
              <p:nvPr/>
            </p:nvSpPr>
            <p:spPr>
              <a:xfrm>
                <a:off x="1155" y="5338"/>
                <a:ext cx="150" cy="150"/>
              </a:xfrm>
              <a:prstGeom prst="ellipse">
                <a:avLst/>
              </a:prstGeom>
              <a:solidFill>
                <a:srgbClr val="92181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37" name="椭圆 36"/>
              <p:cNvSpPr/>
              <p:nvPr/>
            </p:nvSpPr>
            <p:spPr>
              <a:xfrm>
                <a:off x="1155" y="5596"/>
                <a:ext cx="150" cy="150"/>
              </a:xfrm>
              <a:prstGeom prst="ellipse">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grpSp>
      </p:grpSp>
      <p:sp>
        <p:nvSpPr>
          <p:cNvPr id="29" name="文本框 28"/>
          <p:cNvSpPr txBox="1"/>
          <p:nvPr/>
        </p:nvSpPr>
        <p:spPr>
          <a:xfrm>
            <a:off x="11480165" y="1300480"/>
            <a:ext cx="367030" cy="3278505"/>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200">
                <a:latin typeface="阿里巴巴普惠体"/>
                <a:ea typeface="阿里巴巴普惠体"/>
                <a:cs typeface="阿里巴巴普惠体" panose="00020600040101010101" charset="-122"/>
              </a:rPr>
              <a:t>党</a:t>
            </a:r>
            <a:r>
              <a:rPr lang="en-US" altLang="zh-CN" sz="1200">
                <a:latin typeface="阿里巴巴普惠体"/>
                <a:ea typeface="阿里巴巴普惠体"/>
                <a:cs typeface="阿里巴巴普惠体" panose="00020600040101010101" charset="-122"/>
              </a:rPr>
              <a:t>/</a:t>
            </a:r>
            <a:r>
              <a:rPr lang="zh-CN" altLang="en-US" sz="1200">
                <a:latin typeface="阿里巴巴普惠体"/>
                <a:ea typeface="阿里巴巴普惠体"/>
                <a:cs typeface="阿里巴巴普惠体" panose="00020600040101010101" charset="-122"/>
              </a:rPr>
              <a:t>政</a:t>
            </a:r>
            <a:r>
              <a:rPr lang="en-US" altLang="zh-CN" sz="1200">
                <a:latin typeface="阿里巴巴普惠体"/>
                <a:ea typeface="阿里巴巴普惠体"/>
                <a:cs typeface="阿里巴巴普惠体" panose="00020600040101010101" charset="-122"/>
              </a:rPr>
              <a:t>/</a:t>
            </a:r>
            <a:r>
              <a:rPr lang="zh-CN" altLang="en-US" sz="1200">
                <a:latin typeface="阿里巴巴普惠体"/>
                <a:ea typeface="阿里巴巴普惠体"/>
                <a:cs typeface="阿里巴巴普惠体" panose="00020600040101010101" charset="-122"/>
              </a:rPr>
              <a:t>宣</a:t>
            </a:r>
            <a:r>
              <a:rPr lang="en-US" altLang="zh-CN" sz="1200">
                <a:latin typeface="阿里巴巴普惠体"/>
                <a:ea typeface="阿里巴巴普惠体"/>
                <a:cs typeface="阿里巴巴普惠体" panose="00020600040101010101" charset="-122"/>
              </a:rPr>
              <a:t>/</a:t>
            </a:r>
            <a:r>
              <a:rPr lang="zh-CN" altLang="en-US" sz="1200">
                <a:latin typeface="阿里巴巴普惠体"/>
                <a:ea typeface="阿里巴巴普惠体"/>
                <a:cs typeface="阿里巴巴普惠体" panose="00020600040101010101" charset="-122"/>
              </a:rPr>
              <a:t>传</a:t>
            </a:r>
            <a:r>
              <a:rPr lang="en-US" altLang="zh-CN" sz="1200">
                <a:latin typeface="阿里巴巴普惠体"/>
                <a:ea typeface="阿里巴巴普惠体"/>
                <a:cs typeface="阿里巴巴普惠体" panose="00020600040101010101" charset="-122"/>
              </a:rPr>
              <a:t>/</a:t>
            </a:r>
            <a:r>
              <a:rPr lang="zh-CN" altLang="en-US" sz="1200">
                <a:latin typeface="阿里巴巴普惠体"/>
                <a:ea typeface="阿里巴巴普惠体"/>
                <a:cs typeface="阿里巴巴普惠体" panose="00020600040101010101" charset="-122"/>
              </a:rPr>
              <a:t>汇</a:t>
            </a:r>
            <a:r>
              <a:rPr lang="en-US" altLang="zh-CN" sz="1200">
                <a:latin typeface="阿里巴巴普惠体"/>
                <a:ea typeface="阿里巴巴普惠体"/>
                <a:cs typeface="阿里巴巴普惠体" panose="00020600040101010101" charset="-122"/>
              </a:rPr>
              <a:t>/</a:t>
            </a:r>
            <a:r>
              <a:rPr lang="zh-CN" altLang="en-US" sz="1200">
                <a:latin typeface="阿里巴巴普惠体"/>
                <a:ea typeface="阿里巴巴普惠体"/>
                <a:cs typeface="阿里巴巴普惠体" panose="00020600040101010101" charset="-122"/>
              </a:rPr>
              <a:t>报</a:t>
            </a:r>
            <a:endParaRPr lang="zh-CN" altLang="en-US" sz="1200">
              <a:latin typeface="阿里巴巴普惠体"/>
              <a:ea typeface="阿里巴巴普惠体"/>
              <a:cs typeface="阿里巴巴普惠体" panose="00020600040101010101" charset="-122"/>
            </a:endParaRPr>
          </a:p>
        </p:txBody>
      </p:sp>
      <p:sp>
        <p:nvSpPr>
          <p:cNvPr id="2" name="文本框 1"/>
          <p:cNvSpPr txBox="1"/>
          <p:nvPr/>
        </p:nvSpPr>
        <p:spPr>
          <a:xfrm>
            <a:off x="1657350" y="2219325"/>
            <a:ext cx="8763000" cy="20916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spcAft>
                <a:spcPct val="0"/>
              </a:spcAft>
            </a:pPr>
            <a:r>
              <a:rPr lang="zh-CN" altLang="en-US" sz="2000">
                <a:latin typeface="阿里巴巴普惠体"/>
                <a:ea typeface="阿里巴巴普惠体"/>
                <a:cs typeface="阿里巴巴普惠体" panose="00020600040101010101" charset="-122"/>
              </a:rPr>
              <a:t>第十四届全国人民代表大会第二次会议3月5日上午在北京人民大会堂开幕。近3000名全国人大代表肩负人民重托出席大会，履行宪法和法律赋予的神圣职责。</a:t>
            </a:r>
            <a:endParaRPr lang="zh-CN" altLang="en-US" sz="2000">
              <a:latin typeface="阿里巴巴普惠体"/>
              <a:ea typeface="阿里巴巴普惠体"/>
              <a:cs typeface="阿里巴巴普惠体" panose="00020600040101010101" charset="-122"/>
            </a:endParaRPr>
          </a:p>
          <a:p>
            <a:pPr>
              <a:lnSpc>
                <a:spcPct val="130000"/>
              </a:lnSpc>
              <a:spcBef>
                <a:spcPct val="0"/>
              </a:spcBef>
              <a:spcAft>
                <a:spcPct val="0"/>
              </a:spcAft>
            </a:pPr>
            <a:r>
              <a:rPr lang="zh-CN" altLang="en-US" sz="2000">
                <a:latin typeface="阿里巴巴普惠体"/>
                <a:ea typeface="阿里巴巴普惠体"/>
                <a:cs typeface="阿里巴巴普惠体" panose="00020600040101010101" charset="-122"/>
              </a:rPr>
              <a:t>人民大会堂大礼堂气氛隆重热烈。主席台帷幕正中的国徽在鲜艳的红旗映衬下熠熠生辉。</a:t>
            </a:r>
            <a:endParaRPr lang="zh-CN" altLang="en-US" sz="2000">
              <a:latin typeface="阿里巴巴普惠体"/>
              <a:ea typeface="阿里巴巴普惠体"/>
              <a:cs typeface="阿里巴巴普惠体" panose="00020600040101010101" charset="-122"/>
            </a:endParaRPr>
          </a:p>
        </p:txBody>
      </p:sp>
      <p:sp>
        <p:nvSpPr>
          <p:cNvPr id="12" name="文本框 11"/>
          <p:cNvSpPr txBox="1"/>
          <p:nvPr/>
        </p:nvSpPr>
        <p:spPr>
          <a:xfrm>
            <a:off x="4006215" y="1128395"/>
            <a:ext cx="3953510" cy="9220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sz="5400" b="1">
                <a:gradFill>
                  <a:gsLst>
                    <a:gs pos="100000">
                      <a:srgbClr val="FFC000"/>
                    </a:gs>
                    <a:gs pos="85000">
                      <a:srgbClr val="FF0000"/>
                    </a:gs>
                    <a:gs pos="0">
                      <a:srgbClr val="CC3300"/>
                    </a:gs>
                  </a:gsLst>
                  <a:path path="circle">
                    <a:fillToRect l="50000" t="-80000" r="50000" b="180000"/>
                  </a:path>
                </a:gradFill>
                <a:latin typeface="思源宋体 CN Heavy" panose="02020900000000000000" pitchFamily="18" charset="-122"/>
                <a:ea typeface="思源宋体 CN Heavy" panose="02020900000000000000" pitchFamily="18" charset="-122"/>
                <a:cs typeface="+mn-ea"/>
                <a:sym typeface="+mn-lt"/>
              </a:rPr>
              <a:t>前言导读</a:t>
            </a:r>
            <a:endParaRPr lang="zh-CN" sz="5400" b="1">
              <a:gradFill>
                <a:gsLst>
                  <a:gs pos="100000">
                    <a:srgbClr val="FFC000"/>
                  </a:gs>
                  <a:gs pos="85000">
                    <a:srgbClr val="FF0000"/>
                  </a:gs>
                  <a:gs pos="0">
                    <a:srgbClr val="CC3300"/>
                  </a:gs>
                </a:gsLst>
                <a:path path="circle">
                  <a:fillToRect l="50000" t="-80000" r="50000" b="180000"/>
                </a:path>
              </a:gradFill>
              <a:latin typeface="思源宋体 CN Heavy" panose="02020900000000000000" pitchFamily="18" charset="-122"/>
              <a:ea typeface="思源宋体 CN Heavy" panose="02020900000000000000" pitchFamily="18" charset="-122"/>
              <a:cs typeface="+mn-ea"/>
              <a:sym typeface="+mn-lt"/>
            </a:endParaRPr>
          </a:p>
        </p:txBody>
      </p:sp>
    </p:spTree>
    <p:custDataLst>
      <p:tags r:id="rId4"/>
    </p:custDataLst>
  </p:cSld>
  <p:clrMapOvr>
    <a:masterClrMapping/>
  </p:clrMapOvr>
  <p:transition spd="slow">
    <p:wedg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
          <p:cNvPicPr>
            <a:picLocks noChangeAspect="1"/>
          </p:cNvPicPr>
          <p:nvPr/>
        </p:nvPicPr>
        <p:blipFill>
          <a:blip r:embed="rId2"/>
          <a:stretch>
            <a:fillRect/>
          </a:stretch>
        </p:blipFill>
        <p:spPr>
          <a:xfrm>
            <a:off x="0" y="0"/>
            <a:ext cx="12192000" cy="6858000"/>
          </a:xfrm>
          <a:prstGeom prst="rect">
            <a:avLst/>
          </a:prstGeom>
        </p:spPr>
      </p:pic>
      <p:pic>
        <p:nvPicPr>
          <p:cNvPr id="5" name="图片 4" descr="1"/>
          <p:cNvPicPr>
            <a:picLocks noChangeAspect="1"/>
          </p:cNvPicPr>
          <p:nvPr/>
        </p:nvPicPr>
        <p:blipFill>
          <a:blip r:embed="rId3"/>
          <a:srcRect t="37617" b="6098"/>
          <a:stretch>
            <a:fillRect/>
          </a:stretch>
        </p:blipFill>
        <p:spPr>
          <a:xfrm>
            <a:off x="0" y="3429000"/>
            <a:ext cx="12192000" cy="3429000"/>
          </a:xfrm>
          <a:prstGeom prst="rect">
            <a:avLst/>
          </a:prstGeom>
        </p:spPr>
      </p:pic>
      <p:sp>
        <p:nvSpPr>
          <p:cNvPr id="79" name="文本框 78"/>
          <p:cNvSpPr txBox="1"/>
          <p:nvPr/>
        </p:nvSpPr>
        <p:spPr>
          <a:xfrm>
            <a:off x="2223770" y="76200"/>
            <a:ext cx="879284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41</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个关键词</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，读</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懂</a:t>
            </a: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2024</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年政</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府工作报告</a:t>
            </a:r>
            <a:endPar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endParaRPr>
          </a:p>
        </p:txBody>
      </p:sp>
      <p:pic>
        <p:nvPicPr>
          <p:cNvPr id="6" name="图片 5" descr="1"/>
          <p:cNvPicPr>
            <a:picLocks noChangeAspect="1"/>
          </p:cNvPicPr>
          <p:nvPr/>
        </p:nvPicPr>
        <p:blipFill>
          <a:blip r:embed="rId4"/>
          <a:srcRect l="26719" t="55347" r="45625" b="26517"/>
          <a:stretch>
            <a:fillRect/>
          </a:stretch>
        </p:blipFill>
        <p:spPr>
          <a:xfrm>
            <a:off x="247650" y="38100"/>
            <a:ext cx="1769110" cy="579755"/>
          </a:xfrm>
          <a:prstGeom prst="rect">
            <a:avLst/>
          </a:prstGeom>
        </p:spPr>
      </p:pic>
      <p:sp>
        <p:nvSpPr>
          <p:cNvPr id="3" name="矩形 2"/>
          <p:cNvSpPr/>
          <p:nvPr/>
        </p:nvSpPr>
        <p:spPr>
          <a:xfrm>
            <a:off x="247650" y="617220"/>
            <a:ext cx="11696700" cy="6021705"/>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grpSp>
        <p:nvGrpSpPr>
          <p:cNvPr id="8" name="组合 7"/>
          <p:cNvGrpSpPr/>
          <p:nvPr/>
        </p:nvGrpSpPr>
        <p:grpSpPr>
          <a:xfrm>
            <a:off x="767080" y="987425"/>
            <a:ext cx="10626090" cy="762000"/>
            <a:chOff x="1208" y="1710"/>
            <a:chExt cx="16734" cy="1200"/>
          </a:xfrm>
        </p:grpSpPr>
        <p:sp>
          <p:nvSpPr>
            <p:cNvPr id="58" name="矩形: 圆角 57"/>
            <p:cNvSpPr/>
            <p:nvPr/>
          </p:nvSpPr>
          <p:spPr>
            <a:xfrm>
              <a:off x="2786" y="1710"/>
              <a:ext cx="15157" cy="1201"/>
            </a:xfrm>
            <a:prstGeom prst="roundRect">
              <a:avLst>
                <a:gd name="adj" fmla="val 50000"/>
              </a:avLst>
            </a:prstGeom>
            <a:gradFill>
              <a:gsLst>
                <a:gs pos="28000">
                  <a:schemeClr val="bg1"/>
                </a:gs>
                <a:gs pos="100000">
                  <a:schemeClr val="bg1"/>
                </a:gs>
              </a:gsLst>
              <a:lin ang="0" scaled="1"/>
            </a:gradFill>
            <a:ln>
              <a:gradFill flip="none" rotWithShape="1">
                <a:gsLst>
                  <a:gs pos="0">
                    <a:srgbClr val="FDE7E7">
                      <a:alpha val="0"/>
                    </a:srgbClr>
                  </a:gs>
                  <a:gs pos="100000">
                    <a:srgbClr val="F9BDBD"/>
                  </a:gs>
                </a:gsLst>
                <a:lin ang="0" scaled="1"/>
              </a:gradFill>
            </a:ln>
            <a:effectLst>
              <a:outerShdw blurRad="127000" dist="63500" dir="2700000" algn="tl" rotWithShape="0">
                <a:srgbClr val="F9BDBD">
                  <a:alpha val="20000"/>
                </a:srgbClr>
              </a:outerShdw>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0000" tIns="144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360045"/>
              <a:endParaRPr lang="zh-CN" altLang="en-US" sz="1200">
                <a:solidFill>
                  <a:schemeClr val="dk1">
                    <a:hueOff val="0"/>
                    <a:satOff val="0"/>
                    <a:lumOff val="0"/>
                    <a:alphaOff val="0"/>
                  </a:schemeClr>
                </a:solidFill>
                <a:cs typeface="阿里巴巴普惠体" panose="00020600040101010101" charset="-122"/>
              </a:endParaRPr>
            </a:p>
          </p:txBody>
        </p:sp>
        <p:grpSp>
          <p:nvGrpSpPr>
            <p:cNvPr id="62" name="组合 61"/>
            <p:cNvGrpSpPr/>
            <p:nvPr/>
          </p:nvGrpSpPr>
          <p:grpSpPr>
            <a:xfrm>
              <a:off x="1208" y="1710"/>
              <a:ext cx="2656" cy="1201"/>
              <a:chOff x="797834" y="5569348"/>
              <a:chExt cx="1686321" cy="665513"/>
            </a:xfrm>
          </p:grpSpPr>
          <p:sp>
            <p:nvSpPr>
              <p:cNvPr id="57" name="矩形: 圆角 56"/>
              <p:cNvSpPr/>
              <p:nvPr/>
            </p:nvSpPr>
            <p:spPr>
              <a:xfrm>
                <a:off x="797834" y="5569348"/>
                <a:ext cx="1609725" cy="665513"/>
              </a:xfrm>
              <a:prstGeom prst="roundRect">
                <a:avLst>
                  <a:gd name="adj" fmla="val 50000"/>
                </a:avLst>
              </a:prstGeom>
              <a:gradFill>
                <a:gsLst>
                  <a:gs pos="2752">
                    <a:srgbClr val="F34747"/>
                  </a:gs>
                  <a:gs pos="57000">
                    <a:srgbClr val="E1100F"/>
                  </a:gs>
                  <a:gs pos="100000">
                    <a:srgbClr val="B4040E"/>
                  </a:gs>
                </a:gsLst>
                <a:lin ang="2700000" scaled="1"/>
              </a:gradFill>
              <a:ln>
                <a:noFill/>
              </a:ln>
              <a:effectLst>
                <a:outerShdw blurRad="127000" dist="63500" dir="2700000" algn="tl" rotWithShape="0">
                  <a:srgbClr val="F34747">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360000" tIns="36000" rIns="360000" bIns="113792" numCol="1" spcCol="1270" anchor="t" anchorCtr="0">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mj-ea"/>
                  <a:ea typeface="+mj-ea"/>
                  <a:cs typeface="阿里巴巴普惠体" panose="00020600040101010101" charset="-122"/>
                </a:endParaRPr>
              </a:p>
            </p:txBody>
          </p:sp>
          <p:sp>
            <p:nvSpPr>
              <p:cNvPr id="61" name="文本框 60"/>
              <p:cNvSpPr txBox="1"/>
              <p:nvPr/>
            </p:nvSpPr>
            <p:spPr>
              <a:xfrm>
                <a:off x="825684" y="5716458"/>
                <a:ext cx="1658471" cy="40174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rPr>
                  <a:t>关键词一</a:t>
                </a:r>
                <a:endParaRPr lang="zh-CN" altLang="en-US" sz="24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sp>
          <p:nvSpPr>
            <p:cNvPr id="7" name="文本框 6"/>
            <p:cNvSpPr txBox="1"/>
            <p:nvPr/>
          </p:nvSpPr>
          <p:spPr>
            <a:xfrm>
              <a:off x="4344" y="1945"/>
              <a:ext cx="10151" cy="77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rPr>
                <a:t>国内生产总值增长（GDP）5%左右</a:t>
              </a:r>
              <a:endPar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endParaRPr>
            </a:p>
          </p:txBody>
        </p:sp>
      </p:grpSp>
      <p:sp>
        <p:nvSpPr>
          <p:cNvPr id="14" name="任意多边形: 形状 13"/>
          <p:cNvSpPr/>
          <p:nvPr/>
        </p:nvSpPr>
        <p:spPr>
          <a:xfrm>
            <a:off x="766762" y="2675292"/>
            <a:ext cx="4236245" cy="3696934"/>
          </a:xfrm>
          <a:custGeom>
            <a:gdLst>
              <a:gd name="connsiteX0" fmla="*/ 0 w 7843837"/>
              <a:gd name="connsiteY0" fmla="*/ 0 h 2016000"/>
              <a:gd name="connsiteX1" fmla="*/ 7843837 w 7843837"/>
              <a:gd name="connsiteY1" fmla="*/ 0 h 2016000"/>
              <a:gd name="connsiteX2" fmla="*/ 7843837 w 7843837"/>
              <a:gd name="connsiteY2" fmla="*/ 2016000 h 2016000"/>
              <a:gd name="connsiteX3" fmla="*/ 0 w 7843837"/>
              <a:gd name="connsiteY3" fmla="*/ 2016000 h 2016000"/>
              <a:gd name="connsiteX4" fmla="*/ 0 w 7843837"/>
              <a:gd name="connsiteY4" fmla="*/ 0 h 2016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843837" h="2016000">
                <a:moveTo>
                  <a:pt x="0" y="0"/>
                </a:moveTo>
                <a:lnTo>
                  <a:pt x="7843837" y="0"/>
                </a:lnTo>
                <a:lnTo>
                  <a:pt x="7843837" y="2016000"/>
                </a:lnTo>
                <a:lnTo>
                  <a:pt x="0" y="2016000"/>
                </a:lnTo>
                <a:lnTo>
                  <a:pt x="0" y="0"/>
                </a:lnTo>
                <a:close/>
              </a:path>
            </a:pathLst>
          </a:custGeom>
          <a:ln>
            <a:solidFill>
              <a:srgbClr val="FBD5D5"/>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0000" tIns="180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0" lvl="1" algn="just" defTabSz="711200">
              <a:lnSpc>
                <a:spcPct val="150000"/>
              </a:lnSpc>
              <a:spcBef>
                <a:spcPct val="0"/>
              </a:spcBef>
              <a:spcAft>
                <a:spcPts val="500"/>
              </a:spcAft>
            </a:pPr>
            <a:endParaRPr lang="zh-CN" sz="1200" kern="1200">
              <a:cs typeface="阿里巴巴普惠体" panose="00020600040101010101" charset="-122"/>
            </a:endParaRPr>
          </a:p>
        </p:txBody>
      </p:sp>
      <p:sp>
        <p:nvSpPr>
          <p:cNvPr id="15" name="矩形: 圆顶角 14"/>
          <p:cNvSpPr/>
          <p:nvPr/>
        </p:nvSpPr>
        <p:spPr>
          <a:xfrm>
            <a:off x="766445" y="2174240"/>
            <a:ext cx="4236085" cy="850900"/>
          </a:xfrm>
          <a:prstGeom prst="round2SameRect">
            <a:avLst/>
          </a:prstGeom>
          <a:gradFill>
            <a:gsLst>
              <a:gs pos="0">
                <a:srgbClr val="FEF8BD"/>
              </a:gs>
              <a:gs pos="91000">
                <a:srgbClr val="F8A242"/>
              </a:gs>
            </a:gsLst>
            <a:lin ang="2700000" scaled="1"/>
          </a:grad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lvl="1"/>
            <a:endParaRPr lang="zh-CN" altLang="en-US">
              <a:cs typeface="阿里巴巴普惠体" panose="00020600040101010101" charset="-122"/>
            </a:endParaRPr>
          </a:p>
        </p:txBody>
      </p:sp>
      <p:sp>
        <p:nvSpPr>
          <p:cNvPr id="10" name="文本框 9"/>
          <p:cNvSpPr txBox="1"/>
          <p:nvPr/>
        </p:nvSpPr>
        <p:spPr>
          <a:xfrm>
            <a:off x="1008459" y="2161086"/>
            <a:ext cx="3648075" cy="833319"/>
          </a:xfrm>
          <a:prstGeom prst="rect">
            <a:avLst/>
          </a:prstGeom>
          <a:no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ctr" defTabSz="914400" rtl="0" eaLnBrk="1" latinLnBrk="0" hangingPunct="1">
              <a:defRPr sz="1400" kern="1200">
                <a:solidFill>
                  <a:srgbClr val="7B030C"/>
                </a:solidFill>
                <a:latin typeface="+mj-ea"/>
                <a:ea typeface="+mj-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rPr>
              <a:t>报告原文</a:t>
            </a:r>
            <a:endPar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endParaRPr>
          </a:p>
        </p:txBody>
      </p:sp>
      <p:sp>
        <p:nvSpPr>
          <p:cNvPr id="9" name="文本框 8"/>
          <p:cNvSpPr txBox="1"/>
          <p:nvPr/>
        </p:nvSpPr>
        <p:spPr>
          <a:xfrm>
            <a:off x="1009650" y="3190875"/>
            <a:ext cx="3752850" cy="30803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经济增长预期目标为5%左右，考虑了促进就业增收、防范化解风险等需要，并与“十四五”规划和基本实现现代化的目标相衔接，也考虑了经济增长潜力和支撑条件，体现了积极进取、奋发有为的要求。实现今年预期目标并非易事，需要政策聚焦发力、工作加倍努力、各方面齐心协力。</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sp>
        <p:nvSpPr>
          <p:cNvPr id="11" name="右大括号 10"/>
          <p:cNvSpPr/>
          <p:nvPr/>
        </p:nvSpPr>
        <p:spPr>
          <a:xfrm>
            <a:off x="5177155" y="2166620"/>
            <a:ext cx="294640" cy="4189730"/>
          </a:xfrm>
          <a:prstGeom prst="rightBrace">
            <a:avLst>
              <a:gd name="adj1" fmla="val 37841"/>
              <a:gd name="adj2" fmla="val 50000"/>
            </a:avLst>
          </a:prstGeom>
          <a:ln w="12700">
            <a:solidFill>
              <a:srgbClr val="F9BDBD"/>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3" name="文本框 12"/>
          <p:cNvSpPr txBox="1"/>
          <p:nvPr/>
        </p:nvSpPr>
        <p:spPr>
          <a:xfrm>
            <a:off x="5848350" y="3114675"/>
            <a:ext cx="5562600" cy="23069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2020年—2023年，中国GDP实际增速分别为2.3%、8.1%、3%、5.2%。其中，2022年未能实现GDP增速目标，2024年的GDP增速目标与2023年目标持平。</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国际货币基金组织、世界银行、经济合作与发展组织等国际机构对于中国2024年经济增长最新预测值多在4.5%至4.7%之间；国内机构方面，中国科学院预测科学研究中心于1月9日发布的《2024中国经济预测与展望》预计，2024年全年GDP增速为5.3%左右。</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grpSp>
        <p:nvGrpSpPr>
          <p:cNvPr id="17" name="组合 16"/>
          <p:cNvGrpSpPr/>
          <p:nvPr/>
        </p:nvGrpSpPr>
        <p:grpSpPr>
          <a:xfrm>
            <a:off x="5928360" y="2194560"/>
            <a:ext cx="5095240" cy="701040"/>
            <a:chOff x="9336" y="3456"/>
            <a:chExt cx="8024" cy="1104"/>
          </a:xfrm>
        </p:grpSpPr>
        <p:sp>
          <p:nvSpPr>
            <p:cNvPr id="28" name="矩形 27"/>
            <p:cNvSpPr/>
            <p:nvPr/>
          </p:nvSpPr>
          <p:spPr>
            <a:xfrm>
              <a:off x="9336" y="4198"/>
              <a:ext cx="8025" cy="363"/>
            </a:xfrm>
            <a:prstGeom prst="rect">
              <a:avLst/>
            </a:prstGeom>
            <a:gradFill flip="none" rotWithShape="1">
              <a:gsLst>
                <a:gs pos="99083">
                  <a:srgbClr val="FDE7E7">
                    <a:alpha val="0"/>
                  </a:srgbClr>
                </a:gs>
                <a:gs pos="0">
                  <a:srgbClr val="F9BDBD"/>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6" name="文本框 15"/>
            <p:cNvSpPr txBox="1"/>
            <p:nvPr/>
          </p:nvSpPr>
          <p:spPr>
            <a:xfrm>
              <a:off x="9437" y="3456"/>
              <a:ext cx="5745" cy="101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rPr>
                <a:t>解读</a:t>
              </a:r>
              <a:endPar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pic>
        <p:nvPicPr>
          <p:cNvPr id="18" name="图片 17" descr="51miz-E841634-2A13232F"/>
          <p:cNvPicPr>
            <a:picLocks noChangeAspect="1"/>
          </p:cNvPicPr>
          <p:nvPr/>
        </p:nvPicPr>
        <p:blipFill>
          <a:blip r:embed="rId5"/>
          <a:stretch>
            <a:fillRect/>
          </a:stretch>
        </p:blipFill>
        <p:spPr>
          <a:xfrm>
            <a:off x="10406380" y="2110105"/>
            <a:ext cx="987425" cy="643890"/>
          </a:xfrm>
          <a:prstGeom prst="rect">
            <a:avLst/>
          </a:prstGeom>
        </p:spPr>
      </p:pic>
    </p:spTree>
    <p:custDataLst>
      <p:tags r:id="rId6"/>
    </p:custDataLst>
  </p:cSld>
  <p:clrMapOvr>
    <a:masterClrMapping/>
  </p:clrMapOvr>
  <p:transition spd="slow">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5" presetClass="entr" presetSubtype="0" dur="500" fill="hold" grpId="0" nodeType="afterEffect">
                                  <p:stCondLst>
                                    <p:cond delay="0"/>
                                  </p:stCondLst>
                                  <p:iterate type="lt">
                                    <p:tmPct val="10000"/>
                                  </p:iterate>
                                  <p:childTnLst>
                                    <p:set>
                                      <p:cBhvr>
                                        <p:cTn id="6" dur="1" fill="hold">
                                          <p:stCondLst>
                                            <p:cond delay="0"/>
                                          </p:stCondLst>
                                        </p:cTn>
                                        <p:tgtEl>
                                          <p:spTgt spid="79"/>
                                        </p:tgtEl>
                                        <p:attrNameLst>
                                          <p:attrName>style.visibility</p:attrName>
                                        </p:attrNameLst>
                                      </p:cBhvr>
                                      <p:to>
                                        <p:strVal val="visible"/>
                                      </p:to>
                                    </p:set>
                                    <p:animEffect transition="in" filter="fade">
                                      <p:cBhvr>
                                        <p:cTn id="7" dur="500"/>
                                        <p:tgtEl>
                                          <p:spTgt spid="79"/>
                                        </p:tgtEl>
                                      </p:cBhvr>
                                    </p:animEffect>
                                    <p:anim calcmode="lin" valueType="num">
                                      <p:cBhvr>
                                        <p:cTn id="8" dur="500" fill="hold"/>
                                        <p:tgtEl>
                                          <p:spTgt spid="79"/>
                                        </p:tgtEl>
                                        <p:attrNameLst>
                                          <p:attrName>ppt_w</p:attrName>
                                        </p:attrNameLst>
                                      </p:cBhvr>
                                      <p:tavLst>
                                        <p:tav tm="0" fmla="#ppt_w*sin(2.5*pi*$)">
                                          <p:val>
                                            <p:fltVal val="0"/>
                                          </p:val>
                                        </p:tav>
                                        <p:tav tm="100000">
                                          <p:val>
                                            <p:fltVal val="1"/>
                                          </p:val>
                                        </p:tav>
                                      </p:tavLst>
                                    </p:anim>
                                    <p:anim calcmode="lin" valueType="num">
                                      <p:cBhvr>
                                        <p:cTn id="9" dur="500" fill="hold"/>
                                        <p:tgtEl>
                                          <p:spTgt spid="79"/>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500"/>
                                        <p:tgtEl>
                                          <p:spTgt spid="8"/>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dur="100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42" presetClass="entr" presetSubtype="0" dur="100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1000"/>
                                        <p:tgtEl>
                                          <p:spTgt spid="14"/>
                                        </p:tgtEl>
                                      </p:cBhvr>
                                    </p:animEffect>
                                    <p:anim calcmode="lin" valueType="num">
                                      <p:cBhvr>
                                        <p:cTn id="30" dur="1000" fill="hold"/>
                                        <p:tgtEl>
                                          <p:spTgt spid="14"/>
                                        </p:tgtEl>
                                        <p:attrNameLst>
                                          <p:attrName>ppt_x</p:attrName>
                                        </p:attrNameLst>
                                      </p:cBhvr>
                                      <p:tavLst>
                                        <p:tav tm="0">
                                          <p:val>
                                            <p:strVal val="#ppt_x"/>
                                          </p:val>
                                        </p:tav>
                                        <p:tav tm="100000">
                                          <p:val>
                                            <p:strVal val="#ppt_x"/>
                                          </p:val>
                                        </p:tav>
                                      </p:tavLst>
                                    </p:anim>
                                    <p:anim calcmode="lin" valueType="num">
                                      <p:cBhvr>
                                        <p:cTn id="3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42" presetClass="entr" presetSubtype="0" dur="100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000"/>
                                        <p:tgtEl>
                                          <p:spTgt spid="11"/>
                                        </p:tgtEl>
                                      </p:cBhvr>
                                    </p:animEffect>
                                    <p:anim calcmode="lin" valueType="num">
                                      <p:cBhvr>
                                        <p:cTn id="44" dur="1000" fill="hold"/>
                                        <p:tgtEl>
                                          <p:spTgt spid="11"/>
                                        </p:tgtEl>
                                        <p:attrNameLst>
                                          <p:attrName>ppt_x</p:attrName>
                                        </p:attrNameLst>
                                      </p:cBhvr>
                                      <p:tavLst>
                                        <p:tav tm="0">
                                          <p:val>
                                            <p:strVal val="#ppt_x"/>
                                          </p:val>
                                        </p:tav>
                                        <p:tav tm="100000">
                                          <p:val>
                                            <p:strVal val="#ppt_x"/>
                                          </p:val>
                                        </p:tav>
                                      </p:tavLst>
                                    </p:anim>
                                    <p:anim calcmode="lin" valueType="num">
                                      <p:cBhvr>
                                        <p:cTn id="4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42" presetClass="entr" presetSubtype="0" dur="1000" fill="hold" nodeType="click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anim calcmode="lin" valueType="num">
                                      <p:cBhvr>
                                        <p:cTn id="51" dur="1000" fill="hold"/>
                                        <p:tgtEl>
                                          <p:spTgt spid="17"/>
                                        </p:tgtEl>
                                        <p:attrNameLst>
                                          <p:attrName>ppt_x</p:attrName>
                                        </p:attrNameLst>
                                      </p:cBhvr>
                                      <p:tavLst>
                                        <p:tav tm="0">
                                          <p:val>
                                            <p:strVal val="#ppt_x"/>
                                          </p:val>
                                        </p:tav>
                                        <p:tav tm="100000">
                                          <p:val>
                                            <p:strVal val="#ppt_x"/>
                                          </p:val>
                                        </p:tav>
                                      </p:tavLst>
                                    </p:anim>
                                    <p:anim calcmode="lin" valueType="num">
                                      <p:cBhvr>
                                        <p:cTn id="5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100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1000"/>
                                        <p:tgtEl>
                                          <p:spTgt spid="13"/>
                                        </p:tgtEl>
                                      </p:cBhvr>
                                    </p:animEffect>
                                    <p:anim calcmode="lin" valueType="num">
                                      <p:cBhvr>
                                        <p:cTn id="58" dur="1000" fill="hold"/>
                                        <p:tgtEl>
                                          <p:spTgt spid="13"/>
                                        </p:tgtEl>
                                        <p:attrNameLst>
                                          <p:attrName>ppt_x</p:attrName>
                                        </p:attrNameLst>
                                      </p:cBhvr>
                                      <p:tavLst>
                                        <p:tav tm="0">
                                          <p:val>
                                            <p:strVal val="#ppt_x"/>
                                          </p:val>
                                        </p:tav>
                                        <p:tav tm="100000">
                                          <p:val>
                                            <p:strVal val="#ppt_x"/>
                                          </p:val>
                                        </p:tav>
                                      </p:tavLst>
                                    </p:anim>
                                    <p:anim calcmode="lin" valueType="num">
                                      <p:cBhvr>
                                        <p:cTn id="5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10" grpId="0"/>
      <p:bldP spid="15" grpId="0"/>
      <p:bldP spid="14" grpId="0"/>
      <p:bldP spid="9" grpId="0"/>
      <p:bldP spid="11" grpId="0"/>
      <p:bldP spid="13"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
          <p:cNvPicPr>
            <a:picLocks noChangeAspect="1"/>
          </p:cNvPicPr>
          <p:nvPr/>
        </p:nvPicPr>
        <p:blipFill>
          <a:blip r:embed="rId2"/>
          <a:stretch>
            <a:fillRect/>
          </a:stretch>
        </p:blipFill>
        <p:spPr>
          <a:xfrm>
            <a:off x="0" y="0"/>
            <a:ext cx="12192000" cy="6858000"/>
          </a:xfrm>
          <a:prstGeom prst="rect">
            <a:avLst/>
          </a:prstGeom>
        </p:spPr>
      </p:pic>
      <p:pic>
        <p:nvPicPr>
          <p:cNvPr id="5" name="图片 4" descr="1"/>
          <p:cNvPicPr>
            <a:picLocks noChangeAspect="1"/>
          </p:cNvPicPr>
          <p:nvPr/>
        </p:nvPicPr>
        <p:blipFill>
          <a:blip r:embed="rId3"/>
          <a:srcRect t="37617" b="6098"/>
          <a:stretch>
            <a:fillRect/>
          </a:stretch>
        </p:blipFill>
        <p:spPr>
          <a:xfrm>
            <a:off x="0" y="3429000"/>
            <a:ext cx="12192000" cy="3429000"/>
          </a:xfrm>
          <a:prstGeom prst="rect">
            <a:avLst/>
          </a:prstGeom>
        </p:spPr>
      </p:pic>
      <p:sp>
        <p:nvSpPr>
          <p:cNvPr id="79" name="文本框 78"/>
          <p:cNvSpPr txBox="1"/>
          <p:nvPr/>
        </p:nvSpPr>
        <p:spPr>
          <a:xfrm>
            <a:off x="2223770" y="76200"/>
            <a:ext cx="879284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41</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个关键词</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，读</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懂</a:t>
            </a: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2024</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年政</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府工作报告</a:t>
            </a:r>
            <a:endPar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endParaRPr>
          </a:p>
        </p:txBody>
      </p:sp>
      <p:pic>
        <p:nvPicPr>
          <p:cNvPr id="6" name="图片 5" descr="1"/>
          <p:cNvPicPr>
            <a:picLocks noChangeAspect="1"/>
          </p:cNvPicPr>
          <p:nvPr/>
        </p:nvPicPr>
        <p:blipFill>
          <a:blip r:embed="rId4"/>
          <a:srcRect l="26719" t="55347" r="45625" b="26517"/>
          <a:stretch>
            <a:fillRect/>
          </a:stretch>
        </p:blipFill>
        <p:spPr>
          <a:xfrm>
            <a:off x="247650" y="38100"/>
            <a:ext cx="1769110" cy="579755"/>
          </a:xfrm>
          <a:prstGeom prst="rect">
            <a:avLst/>
          </a:prstGeom>
        </p:spPr>
      </p:pic>
      <p:sp>
        <p:nvSpPr>
          <p:cNvPr id="3" name="矩形 2"/>
          <p:cNvSpPr/>
          <p:nvPr/>
        </p:nvSpPr>
        <p:spPr>
          <a:xfrm>
            <a:off x="247650" y="617220"/>
            <a:ext cx="11696700" cy="6021705"/>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grpSp>
        <p:nvGrpSpPr>
          <p:cNvPr id="8" name="组合 7"/>
          <p:cNvGrpSpPr/>
          <p:nvPr/>
        </p:nvGrpSpPr>
        <p:grpSpPr>
          <a:xfrm>
            <a:off x="767080" y="987425"/>
            <a:ext cx="10626725" cy="762635"/>
            <a:chOff x="1208" y="1710"/>
            <a:chExt cx="16735" cy="1201"/>
          </a:xfrm>
        </p:grpSpPr>
        <p:sp>
          <p:nvSpPr>
            <p:cNvPr id="58" name="矩形: 圆角 57"/>
            <p:cNvSpPr/>
            <p:nvPr/>
          </p:nvSpPr>
          <p:spPr>
            <a:xfrm>
              <a:off x="2786" y="1710"/>
              <a:ext cx="15157" cy="1201"/>
            </a:xfrm>
            <a:prstGeom prst="roundRect">
              <a:avLst>
                <a:gd name="adj" fmla="val 50000"/>
              </a:avLst>
            </a:prstGeom>
            <a:gradFill>
              <a:gsLst>
                <a:gs pos="28000">
                  <a:schemeClr val="bg1"/>
                </a:gs>
                <a:gs pos="100000">
                  <a:schemeClr val="bg1"/>
                </a:gs>
              </a:gsLst>
              <a:lin ang="0" scaled="1"/>
            </a:gradFill>
            <a:ln>
              <a:gradFill flip="none" rotWithShape="1">
                <a:gsLst>
                  <a:gs pos="0">
                    <a:srgbClr val="FDE7E7">
                      <a:alpha val="0"/>
                    </a:srgbClr>
                  </a:gs>
                  <a:gs pos="100000">
                    <a:srgbClr val="F9BDBD"/>
                  </a:gs>
                </a:gsLst>
                <a:lin ang="0" scaled="1"/>
              </a:gradFill>
            </a:ln>
            <a:effectLst>
              <a:outerShdw blurRad="127000" dist="63500" dir="2700000" algn="tl" rotWithShape="0">
                <a:srgbClr val="F9BDBD">
                  <a:alpha val="20000"/>
                </a:srgbClr>
              </a:outerShdw>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0000" tIns="144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360045"/>
              <a:endParaRPr lang="zh-CN" altLang="en-US" sz="1200">
                <a:solidFill>
                  <a:schemeClr val="dk1">
                    <a:hueOff val="0"/>
                    <a:satOff val="0"/>
                    <a:lumOff val="0"/>
                    <a:alphaOff val="0"/>
                  </a:schemeClr>
                </a:solidFill>
                <a:cs typeface="阿里巴巴普惠体" panose="00020600040101010101" charset="-122"/>
              </a:endParaRPr>
            </a:p>
          </p:txBody>
        </p:sp>
        <p:grpSp>
          <p:nvGrpSpPr>
            <p:cNvPr id="62" name="组合 61"/>
            <p:cNvGrpSpPr/>
            <p:nvPr/>
          </p:nvGrpSpPr>
          <p:grpSpPr>
            <a:xfrm>
              <a:off x="1208" y="1710"/>
              <a:ext cx="2656" cy="1201"/>
              <a:chOff x="797834" y="5569348"/>
              <a:chExt cx="1686321" cy="665513"/>
            </a:xfrm>
          </p:grpSpPr>
          <p:sp>
            <p:nvSpPr>
              <p:cNvPr id="57" name="矩形: 圆角 56"/>
              <p:cNvSpPr/>
              <p:nvPr/>
            </p:nvSpPr>
            <p:spPr>
              <a:xfrm>
                <a:off x="797834" y="5569348"/>
                <a:ext cx="1609725" cy="665513"/>
              </a:xfrm>
              <a:prstGeom prst="roundRect">
                <a:avLst>
                  <a:gd name="adj" fmla="val 50000"/>
                </a:avLst>
              </a:prstGeom>
              <a:gradFill>
                <a:gsLst>
                  <a:gs pos="2752">
                    <a:srgbClr val="F34747"/>
                  </a:gs>
                  <a:gs pos="57000">
                    <a:srgbClr val="E1100F"/>
                  </a:gs>
                  <a:gs pos="100000">
                    <a:srgbClr val="B4040E"/>
                  </a:gs>
                </a:gsLst>
                <a:lin ang="2700000" scaled="1"/>
              </a:gradFill>
              <a:ln>
                <a:noFill/>
              </a:ln>
              <a:effectLst>
                <a:outerShdw blurRad="127000" dist="63500" dir="2700000" algn="tl" rotWithShape="0">
                  <a:srgbClr val="F34747">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360000" tIns="36000" rIns="360000" bIns="113792" numCol="1" spcCol="1270" anchor="t" anchorCtr="0">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mj-ea"/>
                  <a:ea typeface="+mj-ea"/>
                  <a:cs typeface="阿里巴巴普惠体" panose="00020600040101010101" charset="-122"/>
                </a:endParaRPr>
              </a:p>
            </p:txBody>
          </p:sp>
          <p:sp>
            <p:nvSpPr>
              <p:cNvPr id="61" name="文本框 60"/>
              <p:cNvSpPr txBox="1"/>
              <p:nvPr/>
            </p:nvSpPr>
            <p:spPr>
              <a:xfrm>
                <a:off x="825684" y="5716458"/>
                <a:ext cx="1658471" cy="40174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rPr>
                  <a:t>关键词二</a:t>
                </a:r>
                <a:endParaRPr lang="zh-CN" altLang="en-US" sz="24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sp>
          <p:nvSpPr>
            <p:cNvPr id="7" name="文本框 6"/>
            <p:cNvSpPr txBox="1"/>
            <p:nvPr/>
          </p:nvSpPr>
          <p:spPr>
            <a:xfrm>
              <a:off x="4344" y="1945"/>
              <a:ext cx="10151" cy="77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rPr>
                <a:t>新质生产力</a:t>
              </a:r>
              <a:endPar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endParaRPr>
            </a:p>
          </p:txBody>
        </p:sp>
      </p:grpSp>
      <p:sp>
        <p:nvSpPr>
          <p:cNvPr id="14" name="任意多边形: 形状 13"/>
          <p:cNvSpPr/>
          <p:nvPr/>
        </p:nvSpPr>
        <p:spPr>
          <a:xfrm>
            <a:off x="766762" y="2675292"/>
            <a:ext cx="4236245" cy="3696934"/>
          </a:xfrm>
          <a:custGeom>
            <a:gdLst>
              <a:gd name="connsiteX0" fmla="*/ 0 w 7843837"/>
              <a:gd name="connsiteY0" fmla="*/ 0 h 2016000"/>
              <a:gd name="connsiteX1" fmla="*/ 7843837 w 7843837"/>
              <a:gd name="connsiteY1" fmla="*/ 0 h 2016000"/>
              <a:gd name="connsiteX2" fmla="*/ 7843837 w 7843837"/>
              <a:gd name="connsiteY2" fmla="*/ 2016000 h 2016000"/>
              <a:gd name="connsiteX3" fmla="*/ 0 w 7843837"/>
              <a:gd name="connsiteY3" fmla="*/ 2016000 h 2016000"/>
              <a:gd name="connsiteX4" fmla="*/ 0 w 7843837"/>
              <a:gd name="connsiteY4" fmla="*/ 0 h 2016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843837" h="2016000">
                <a:moveTo>
                  <a:pt x="0" y="0"/>
                </a:moveTo>
                <a:lnTo>
                  <a:pt x="7843837" y="0"/>
                </a:lnTo>
                <a:lnTo>
                  <a:pt x="7843837" y="2016000"/>
                </a:lnTo>
                <a:lnTo>
                  <a:pt x="0" y="2016000"/>
                </a:lnTo>
                <a:lnTo>
                  <a:pt x="0" y="0"/>
                </a:lnTo>
                <a:close/>
              </a:path>
            </a:pathLst>
          </a:custGeom>
          <a:ln>
            <a:solidFill>
              <a:srgbClr val="FBD5D5"/>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0000" tIns="180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0" lvl="1" algn="just" defTabSz="711200">
              <a:lnSpc>
                <a:spcPct val="150000"/>
              </a:lnSpc>
              <a:spcBef>
                <a:spcPct val="0"/>
              </a:spcBef>
              <a:spcAft>
                <a:spcPts val="500"/>
              </a:spcAft>
            </a:pPr>
            <a:endParaRPr lang="zh-CN" sz="1200" kern="1200">
              <a:cs typeface="阿里巴巴普惠体" panose="00020600040101010101" charset="-122"/>
            </a:endParaRPr>
          </a:p>
        </p:txBody>
      </p:sp>
      <p:sp>
        <p:nvSpPr>
          <p:cNvPr id="15" name="矩形: 圆顶角 14"/>
          <p:cNvSpPr/>
          <p:nvPr/>
        </p:nvSpPr>
        <p:spPr>
          <a:xfrm>
            <a:off x="766445" y="2174240"/>
            <a:ext cx="4236085" cy="850900"/>
          </a:xfrm>
          <a:prstGeom prst="round2SameRect">
            <a:avLst/>
          </a:prstGeom>
          <a:gradFill>
            <a:gsLst>
              <a:gs pos="0">
                <a:srgbClr val="FEF8BD"/>
              </a:gs>
              <a:gs pos="91000">
                <a:srgbClr val="F8A242"/>
              </a:gs>
            </a:gsLst>
            <a:lin ang="2700000" scaled="1"/>
          </a:grad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lvl="1"/>
            <a:endParaRPr lang="zh-CN" altLang="en-US">
              <a:cs typeface="阿里巴巴普惠体" panose="00020600040101010101" charset="-122"/>
            </a:endParaRPr>
          </a:p>
        </p:txBody>
      </p:sp>
      <p:sp>
        <p:nvSpPr>
          <p:cNvPr id="10" name="文本框 9"/>
          <p:cNvSpPr txBox="1"/>
          <p:nvPr/>
        </p:nvSpPr>
        <p:spPr>
          <a:xfrm>
            <a:off x="1008459" y="2161086"/>
            <a:ext cx="3648075" cy="833319"/>
          </a:xfrm>
          <a:prstGeom prst="rect">
            <a:avLst/>
          </a:prstGeom>
          <a:no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ctr" defTabSz="914400" rtl="0" eaLnBrk="1" latinLnBrk="0" hangingPunct="1">
              <a:defRPr sz="1400" kern="1200">
                <a:solidFill>
                  <a:srgbClr val="7B030C"/>
                </a:solidFill>
                <a:latin typeface="+mj-ea"/>
                <a:ea typeface="+mj-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rPr>
              <a:t>报告原文</a:t>
            </a:r>
            <a:endPar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endParaRPr>
          </a:p>
        </p:txBody>
      </p:sp>
      <p:sp>
        <p:nvSpPr>
          <p:cNvPr id="9" name="文本框 8"/>
          <p:cNvSpPr txBox="1"/>
          <p:nvPr/>
        </p:nvSpPr>
        <p:spPr>
          <a:xfrm>
            <a:off x="1009650" y="3190875"/>
            <a:ext cx="3752850" cy="24161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大力推进现代化产业体系建设，加快发展新质生产力。充分发挥创新主导作用，以科技创新推动产业创新，加快推进新型工业化，提高全要素生产率，不断塑造发展新动能新优势，促进社会生产力实现新的跃升。</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sp>
        <p:nvSpPr>
          <p:cNvPr id="11" name="右大括号 10"/>
          <p:cNvSpPr/>
          <p:nvPr/>
        </p:nvSpPr>
        <p:spPr>
          <a:xfrm>
            <a:off x="5177155" y="2166620"/>
            <a:ext cx="294640" cy="4189730"/>
          </a:xfrm>
          <a:prstGeom prst="rightBrace">
            <a:avLst>
              <a:gd name="adj1" fmla="val 37841"/>
              <a:gd name="adj2" fmla="val 50000"/>
            </a:avLst>
          </a:prstGeom>
          <a:ln w="12700">
            <a:solidFill>
              <a:srgbClr val="F9BDBD"/>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3" name="文本框 12"/>
          <p:cNvSpPr txBox="1"/>
          <p:nvPr/>
        </p:nvSpPr>
        <p:spPr>
          <a:xfrm>
            <a:off x="5848350" y="3114675"/>
            <a:ext cx="5562600" cy="30410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rPr>
              <a:t>当前，先进计算技术、数智化机器设备、数智化劳动者等生产技术和生产要素的创新正在为人类社会带来新一轮的技术变革。新质生产力强调以创新为主导，正契合新一轮的科技革命。新质生产力强调技术革命性突破、生产要素创新性配置、产业深度转型升级。</a:t>
            </a:r>
            <a:endPar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endParaRPr>
          </a:p>
          <a:p>
            <a:pPr lvl="0" algn="l">
              <a:lnSpc>
                <a:spcPct val="120000"/>
              </a:lnSpc>
              <a:spcBef>
                <a:spcPct val="0"/>
              </a:spcBef>
              <a:spcAft>
                <a:spcPct val="0"/>
              </a:spcAft>
              <a:buClrTx/>
              <a:buSzTx/>
              <a:buFontTx/>
            </a:pPr>
            <a:r>
              <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rPr>
              <a:t>发展新质生产力需要各界深度合作。国家层面，需要加快建设数字基础设施、营造良好营商环境和创新环境、完善科研体制、扩大对外开放力度等。企业层面，需要发挥企业的创新引领作用和主体地位，通过加强企业间合作、完善高技术人才培养体系建设，进一步激发中小企业主体活力。</a:t>
            </a:r>
            <a:endPar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endParaRPr>
          </a:p>
        </p:txBody>
      </p:sp>
      <p:grpSp>
        <p:nvGrpSpPr>
          <p:cNvPr id="17" name="组合 16"/>
          <p:cNvGrpSpPr/>
          <p:nvPr/>
        </p:nvGrpSpPr>
        <p:grpSpPr>
          <a:xfrm>
            <a:off x="5928360" y="2194560"/>
            <a:ext cx="5095240" cy="701040"/>
            <a:chOff x="9336" y="3456"/>
            <a:chExt cx="8024" cy="1104"/>
          </a:xfrm>
        </p:grpSpPr>
        <p:sp>
          <p:nvSpPr>
            <p:cNvPr id="28" name="矩形 27"/>
            <p:cNvSpPr/>
            <p:nvPr/>
          </p:nvSpPr>
          <p:spPr>
            <a:xfrm>
              <a:off x="9336" y="4198"/>
              <a:ext cx="8025" cy="363"/>
            </a:xfrm>
            <a:prstGeom prst="rect">
              <a:avLst/>
            </a:prstGeom>
            <a:gradFill flip="none" rotWithShape="1">
              <a:gsLst>
                <a:gs pos="99083">
                  <a:srgbClr val="FDE7E7">
                    <a:alpha val="0"/>
                  </a:srgbClr>
                </a:gs>
                <a:gs pos="0">
                  <a:srgbClr val="F9BDBD"/>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6" name="文本框 15"/>
            <p:cNvSpPr txBox="1"/>
            <p:nvPr/>
          </p:nvSpPr>
          <p:spPr>
            <a:xfrm>
              <a:off x="9437" y="3456"/>
              <a:ext cx="5745" cy="101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rPr>
                <a:t>解读</a:t>
              </a:r>
              <a:endPar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pic>
        <p:nvPicPr>
          <p:cNvPr id="18" name="图片 17" descr="51miz-E841634-2A13232F"/>
          <p:cNvPicPr>
            <a:picLocks noChangeAspect="1"/>
          </p:cNvPicPr>
          <p:nvPr/>
        </p:nvPicPr>
        <p:blipFill>
          <a:blip r:embed="rId5"/>
          <a:stretch>
            <a:fillRect/>
          </a:stretch>
        </p:blipFill>
        <p:spPr>
          <a:xfrm>
            <a:off x="10406380" y="2110105"/>
            <a:ext cx="987425" cy="643890"/>
          </a:xfrm>
          <a:prstGeom prst="rect">
            <a:avLst/>
          </a:prstGeom>
        </p:spPr>
      </p:pic>
    </p:spTree>
    <p:custDataLst>
      <p:tags r:id="rId6"/>
    </p:custDataLst>
  </p:cSld>
  <p:clrMapOvr>
    <a:masterClrMapping/>
  </p:clrMapOvr>
  <p:transition spd="slow">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5" presetClass="entr" presetSubtype="0" dur="500" fill="hold" grpId="0" nodeType="afterEffect">
                                  <p:stCondLst>
                                    <p:cond delay="0"/>
                                  </p:stCondLst>
                                  <p:iterate type="lt">
                                    <p:tmPct val="10000"/>
                                  </p:iterate>
                                  <p:childTnLst>
                                    <p:set>
                                      <p:cBhvr>
                                        <p:cTn id="6" dur="1" fill="hold">
                                          <p:stCondLst>
                                            <p:cond delay="0"/>
                                          </p:stCondLst>
                                        </p:cTn>
                                        <p:tgtEl>
                                          <p:spTgt spid="79"/>
                                        </p:tgtEl>
                                        <p:attrNameLst>
                                          <p:attrName>style.visibility</p:attrName>
                                        </p:attrNameLst>
                                      </p:cBhvr>
                                      <p:to>
                                        <p:strVal val="visible"/>
                                      </p:to>
                                    </p:set>
                                    <p:animEffect transition="in" filter="fade">
                                      <p:cBhvr>
                                        <p:cTn id="7" dur="500"/>
                                        <p:tgtEl>
                                          <p:spTgt spid="79"/>
                                        </p:tgtEl>
                                      </p:cBhvr>
                                    </p:animEffect>
                                    <p:anim calcmode="lin" valueType="num">
                                      <p:cBhvr>
                                        <p:cTn id="8" dur="500" fill="hold"/>
                                        <p:tgtEl>
                                          <p:spTgt spid="79"/>
                                        </p:tgtEl>
                                        <p:attrNameLst>
                                          <p:attrName>ppt_w</p:attrName>
                                        </p:attrNameLst>
                                      </p:cBhvr>
                                      <p:tavLst>
                                        <p:tav tm="0" fmla="#ppt_w*sin(2.5*pi*$)">
                                          <p:val>
                                            <p:fltVal val="0"/>
                                          </p:val>
                                        </p:tav>
                                        <p:tav tm="100000">
                                          <p:val>
                                            <p:fltVal val="1"/>
                                          </p:val>
                                        </p:tav>
                                      </p:tavLst>
                                    </p:anim>
                                    <p:anim calcmode="lin" valueType="num">
                                      <p:cBhvr>
                                        <p:cTn id="9" dur="500" fill="hold"/>
                                        <p:tgtEl>
                                          <p:spTgt spid="79"/>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500"/>
                                        <p:tgtEl>
                                          <p:spTgt spid="8"/>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dur="100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42" presetClass="entr" presetSubtype="0" dur="100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1000"/>
                                        <p:tgtEl>
                                          <p:spTgt spid="14"/>
                                        </p:tgtEl>
                                      </p:cBhvr>
                                    </p:animEffect>
                                    <p:anim calcmode="lin" valueType="num">
                                      <p:cBhvr>
                                        <p:cTn id="30" dur="1000" fill="hold"/>
                                        <p:tgtEl>
                                          <p:spTgt spid="14"/>
                                        </p:tgtEl>
                                        <p:attrNameLst>
                                          <p:attrName>ppt_x</p:attrName>
                                        </p:attrNameLst>
                                      </p:cBhvr>
                                      <p:tavLst>
                                        <p:tav tm="0">
                                          <p:val>
                                            <p:strVal val="#ppt_x"/>
                                          </p:val>
                                        </p:tav>
                                        <p:tav tm="100000">
                                          <p:val>
                                            <p:strVal val="#ppt_x"/>
                                          </p:val>
                                        </p:tav>
                                      </p:tavLst>
                                    </p:anim>
                                    <p:anim calcmode="lin" valueType="num">
                                      <p:cBhvr>
                                        <p:cTn id="3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42" presetClass="entr" presetSubtype="0" dur="100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000"/>
                                        <p:tgtEl>
                                          <p:spTgt spid="11"/>
                                        </p:tgtEl>
                                      </p:cBhvr>
                                    </p:animEffect>
                                    <p:anim calcmode="lin" valueType="num">
                                      <p:cBhvr>
                                        <p:cTn id="44" dur="1000" fill="hold"/>
                                        <p:tgtEl>
                                          <p:spTgt spid="11"/>
                                        </p:tgtEl>
                                        <p:attrNameLst>
                                          <p:attrName>ppt_x</p:attrName>
                                        </p:attrNameLst>
                                      </p:cBhvr>
                                      <p:tavLst>
                                        <p:tav tm="0">
                                          <p:val>
                                            <p:strVal val="#ppt_x"/>
                                          </p:val>
                                        </p:tav>
                                        <p:tav tm="100000">
                                          <p:val>
                                            <p:strVal val="#ppt_x"/>
                                          </p:val>
                                        </p:tav>
                                      </p:tavLst>
                                    </p:anim>
                                    <p:anim calcmode="lin" valueType="num">
                                      <p:cBhvr>
                                        <p:cTn id="4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42" presetClass="entr" presetSubtype="0" dur="1000" fill="hold" nodeType="click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anim calcmode="lin" valueType="num">
                                      <p:cBhvr>
                                        <p:cTn id="51" dur="1000" fill="hold"/>
                                        <p:tgtEl>
                                          <p:spTgt spid="17"/>
                                        </p:tgtEl>
                                        <p:attrNameLst>
                                          <p:attrName>ppt_x</p:attrName>
                                        </p:attrNameLst>
                                      </p:cBhvr>
                                      <p:tavLst>
                                        <p:tav tm="0">
                                          <p:val>
                                            <p:strVal val="#ppt_x"/>
                                          </p:val>
                                        </p:tav>
                                        <p:tav tm="100000">
                                          <p:val>
                                            <p:strVal val="#ppt_x"/>
                                          </p:val>
                                        </p:tav>
                                      </p:tavLst>
                                    </p:anim>
                                    <p:anim calcmode="lin" valueType="num">
                                      <p:cBhvr>
                                        <p:cTn id="5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100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1000"/>
                                        <p:tgtEl>
                                          <p:spTgt spid="13"/>
                                        </p:tgtEl>
                                      </p:cBhvr>
                                    </p:animEffect>
                                    <p:anim calcmode="lin" valueType="num">
                                      <p:cBhvr>
                                        <p:cTn id="58" dur="1000" fill="hold"/>
                                        <p:tgtEl>
                                          <p:spTgt spid="13"/>
                                        </p:tgtEl>
                                        <p:attrNameLst>
                                          <p:attrName>ppt_x</p:attrName>
                                        </p:attrNameLst>
                                      </p:cBhvr>
                                      <p:tavLst>
                                        <p:tav tm="0">
                                          <p:val>
                                            <p:strVal val="#ppt_x"/>
                                          </p:val>
                                        </p:tav>
                                        <p:tav tm="100000">
                                          <p:val>
                                            <p:strVal val="#ppt_x"/>
                                          </p:val>
                                        </p:tav>
                                      </p:tavLst>
                                    </p:anim>
                                    <p:anim calcmode="lin" valueType="num">
                                      <p:cBhvr>
                                        <p:cTn id="5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10" grpId="0"/>
      <p:bldP spid="15" grpId="0"/>
      <p:bldP spid="14" grpId="0"/>
      <p:bldP spid="9" grpId="0"/>
      <p:bldP spid="11" grpId="0"/>
      <p:bldP spid="13"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
          <p:cNvPicPr>
            <a:picLocks noChangeAspect="1"/>
          </p:cNvPicPr>
          <p:nvPr/>
        </p:nvPicPr>
        <p:blipFill>
          <a:blip r:embed="rId2"/>
          <a:stretch>
            <a:fillRect/>
          </a:stretch>
        </p:blipFill>
        <p:spPr>
          <a:xfrm>
            <a:off x="0" y="0"/>
            <a:ext cx="12192000" cy="6858000"/>
          </a:xfrm>
          <a:prstGeom prst="rect">
            <a:avLst/>
          </a:prstGeom>
        </p:spPr>
      </p:pic>
      <p:pic>
        <p:nvPicPr>
          <p:cNvPr id="5" name="图片 4" descr="1"/>
          <p:cNvPicPr>
            <a:picLocks noChangeAspect="1"/>
          </p:cNvPicPr>
          <p:nvPr/>
        </p:nvPicPr>
        <p:blipFill>
          <a:blip r:embed="rId3"/>
          <a:srcRect t="37617" b="6098"/>
          <a:stretch>
            <a:fillRect/>
          </a:stretch>
        </p:blipFill>
        <p:spPr>
          <a:xfrm>
            <a:off x="0" y="3429000"/>
            <a:ext cx="12192000" cy="3429000"/>
          </a:xfrm>
          <a:prstGeom prst="rect">
            <a:avLst/>
          </a:prstGeom>
        </p:spPr>
      </p:pic>
      <p:sp>
        <p:nvSpPr>
          <p:cNvPr id="79" name="文本框 78"/>
          <p:cNvSpPr txBox="1"/>
          <p:nvPr/>
        </p:nvSpPr>
        <p:spPr>
          <a:xfrm>
            <a:off x="2223770" y="76200"/>
            <a:ext cx="879284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41</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个关键词</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，读</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懂</a:t>
            </a: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2024</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年政</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府工作报告</a:t>
            </a:r>
            <a:endPar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endParaRPr>
          </a:p>
        </p:txBody>
      </p:sp>
      <p:pic>
        <p:nvPicPr>
          <p:cNvPr id="6" name="图片 5" descr="1"/>
          <p:cNvPicPr>
            <a:picLocks noChangeAspect="1"/>
          </p:cNvPicPr>
          <p:nvPr/>
        </p:nvPicPr>
        <p:blipFill>
          <a:blip r:embed="rId4"/>
          <a:srcRect l="26719" t="55347" r="45625" b="26517"/>
          <a:stretch>
            <a:fillRect/>
          </a:stretch>
        </p:blipFill>
        <p:spPr>
          <a:xfrm>
            <a:off x="247650" y="38100"/>
            <a:ext cx="1769110" cy="579755"/>
          </a:xfrm>
          <a:prstGeom prst="rect">
            <a:avLst/>
          </a:prstGeom>
        </p:spPr>
      </p:pic>
      <p:sp>
        <p:nvSpPr>
          <p:cNvPr id="3" name="矩形 2"/>
          <p:cNvSpPr/>
          <p:nvPr/>
        </p:nvSpPr>
        <p:spPr>
          <a:xfrm>
            <a:off x="247650" y="617220"/>
            <a:ext cx="11696700" cy="6021705"/>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grpSp>
        <p:nvGrpSpPr>
          <p:cNvPr id="8" name="组合 7"/>
          <p:cNvGrpSpPr/>
          <p:nvPr/>
        </p:nvGrpSpPr>
        <p:grpSpPr>
          <a:xfrm>
            <a:off x="767080" y="987425"/>
            <a:ext cx="10626725" cy="762635"/>
            <a:chOff x="1208" y="1710"/>
            <a:chExt cx="16735" cy="1201"/>
          </a:xfrm>
        </p:grpSpPr>
        <p:sp>
          <p:nvSpPr>
            <p:cNvPr id="58" name="矩形: 圆角 57"/>
            <p:cNvSpPr/>
            <p:nvPr/>
          </p:nvSpPr>
          <p:spPr>
            <a:xfrm>
              <a:off x="2786" y="1710"/>
              <a:ext cx="15157" cy="1201"/>
            </a:xfrm>
            <a:prstGeom prst="roundRect">
              <a:avLst>
                <a:gd name="adj" fmla="val 50000"/>
              </a:avLst>
            </a:prstGeom>
            <a:gradFill>
              <a:gsLst>
                <a:gs pos="28000">
                  <a:schemeClr val="bg1"/>
                </a:gs>
                <a:gs pos="100000">
                  <a:schemeClr val="bg1"/>
                </a:gs>
              </a:gsLst>
              <a:lin ang="0" scaled="1"/>
            </a:gradFill>
            <a:ln>
              <a:gradFill flip="none" rotWithShape="1">
                <a:gsLst>
                  <a:gs pos="0">
                    <a:srgbClr val="FDE7E7">
                      <a:alpha val="0"/>
                    </a:srgbClr>
                  </a:gs>
                  <a:gs pos="100000">
                    <a:srgbClr val="F9BDBD"/>
                  </a:gs>
                </a:gsLst>
                <a:lin ang="0" scaled="1"/>
              </a:gradFill>
            </a:ln>
            <a:effectLst>
              <a:outerShdw blurRad="127000" dist="63500" dir="2700000" algn="tl" rotWithShape="0">
                <a:srgbClr val="F9BDBD">
                  <a:alpha val="20000"/>
                </a:srgbClr>
              </a:outerShdw>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0000" tIns="144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360045"/>
              <a:endParaRPr lang="zh-CN" altLang="en-US" sz="1200">
                <a:solidFill>
                  <a:schemeClr val="dk1">
                    <a:hueOff val="0"/>
                    <a:satOff val="0"/>
                    <a:lumOff val="0"/>
                    <a:alphaOff val="0"/>
                  </a:schemeClr>
                </a:solidFill>
                <a:cs typeface="阿里巴巴普惠体" panose="00020600040101010101" charset="-122"/>
              </a:endParaRPr>
            </a:p>
          </p:txBody>
        </p:sp>
        <p:grpSp>
          <p:nvGrpSpPr>
            <p:cNvPr id="62" name="组合 61"/>
            <p:cNvGrpSpPr/>
            <p:nvPr/>
          </p:nvGrpSpPr>
          <p:grpSpPr>
            <a:xfrm>
              <a:off x="1208" y="1710"/>
              <a:ext cx="2656" cy="1201"/>
              <a:chOff x="797834" y="5569348"/>
              <a:chExt cx="1686321" cy="665513"/>
            </a:xfrm>
          </p:grpSpPr>
          <p:sp>
            <p:nvSpPr>
              <p:cNvPr id="57" name="矩形: 圆角 56"/>
              <p:cNvSpPr/>
              <p:nvPr/>
            </p:nvSpPr>
            <p:spPr>
              <a:xfrm>
                <a:off x="797834" y="5569348"/>
                <a:ext cx="1609725" cy="665513"/>
              </a:xfrm>
              <a:prstGeom prst="roundRect">
                <a:avLst>
                  <a:gd name="adj" fmla="val 50000"/>
                </a:avLst>
              </a:prstGeom>
              <a:gradFill>
                <a:gsLst>
                  <a:gs pos="2752">
                    <a:srgbClr val="F34747"/>
                  </a:gs>
                  <a:gs pos="57000">
                    <a:srgbClr val="E1100F"/>
                  </a:gs>
                  <a:gs pos="100000">
                    <a:srgbClr val="B4040E"/>
                  </a:gs>
                </a:gsLst>
                <a:lin ang="2700000" scaled="1"/>
              </a:gradFill>
              <a:ln>
                <a:noFill/>
              </a:ln>
              <a:effectLst>
                <a:outerShdw blurRad="127000" dist="63500" dir="2700000" algn="tl" rotWithShape="0">
                  <a:srgbClr val="F34747">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360000" tIns="36000" rIns="360000" bIns="113792" numCol="1" spcCol="1270" anchor="t" anchorCtr="0">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mj-ea"/>
                  <a:ea typeface="+mj-ea"/>
                  <a:cs typeface="阿里巴巴普惠体" panose="00020600040101010101" charset="-122"/>
                </a:endParaRPr>
              </a:p>
            </p:txBody>
          </p:sp>
          <p:sp>
            <p:nvSpPr>
              <p:cNvPr id="61" name="文本框 60"/>
              <p:cNvSpPr txBox="1"/>
              <p:nvPr/>
            </p:nvSpPr>
            <p:spPr>
              <a:xfrm>
                <a:off x="825684" y="5716458"/>
                <a:ext cx="1658471" cy="40174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rPr>
                  <a:t>关键词三</a:t>
                </a:r>
                <a:endParaRPr lang="zh-CN" altLang="en-US" sz="24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sp>
          <p:nvSpPr>
            <p:cNvPr id="7" name="文本框 6"/>
            <p:cNvSpPr txBox="1"/>
            <p:nvPr/>
          </p:nvSpPr>
          <p:spPr>
            <a:xfrm>
              <a:off x="4344" y="1945"/>
              <a:ext cx="10151" cy="77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rPr>
                <a:t>发行超长期特别国债</a:t>
              </a:r>
              <a:endPar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endParaRPr>
            </a:p>
          </p:txBody>
        </p:sp>
      </p:grpSp>
      <p:sp>
        <p:nvSpPr>
          <p:cNvPr id="14" name="任意多边形: 形状 13"/>
          <p:cNvSpPr/>
          <p:nvPr/>
        </p:nvSpPr>
        <p:spPr>
          <a:xfrm>
            <a:off x="766762" y="2675292"/>
            <a:ext cx="4236245" cy="3696934"/>
          </a:xfrm>
          <a:custGeom>
            <a:gdLst>
              <a:gd name="connsiteX0" fmla="*/ 0 w 7843837"/>
              <a:gd name="connsiteY0" fmla="*/ 0 h 2016000"/>
              <a:gd name="connsiteX1" fmla="*/ 7843837 w 7843837"/>
              <a:gd name="connsiteY1" fmla="*/ 0 h 2016000"/>
              <a:gd name="connsiteX2" fmla="*/ 7843837 w 7843837"/>
              <a:gd name="connsiteY2" fmla="*/ 2016000 h 2016000"/>
              <a:gd name="connsiteX3" fmla="*/ 0 w 7843837"/>
              <a:gd name="connsiteY3" fmla="*/ 2016000 h 2016000"/>
              <a:gd name="connsiteX4" fmla="*/ 0 w 7843837"/>
              <a:gd name="connsiteY4" fmla="*/ 0 h 2016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843837" h="2016000">
                <a:moveTo>
                  <a:pt x="0" y="0"/>
                </a:moveTo>
                <a:lnTo>
                  <a:pt x="7843837" y="0"/>
                </a:lnTo>
                <a:lnTo>
                  <a:pt x="7843837" y="2016000"/>
                </a:lnTo>
                <a:lnTo>
                  <a:pt x="0" y="2016000"/>
                </a:lnTo>
                <a:lnTo>
                  <a:pt x="0" y="0"/>
                </a:lnTo>
                <a:close/>
              </a:path>
            </a:pathLst>
          </a:custGeom>
          <a:ln>
            <a:solidFill>
              <a:srgbClr val="FBD5D5"/>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0000" tIns="180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0" lvl="1" algn="just" defTabSz="711200">
              <a:lnSpc>
                <a:spcPct val="150000"/>
              </a:lnSpc>
              <a:spcBef>
                <a:spcPct val="0"/>
              </a:spcBef>
              <a:spcAft>
                <a:spcPts val="500"/>
              </a:spcAft>
            </a:pPr>
            <a:endParaRPr lang="zh-CN" sz="1200" kern="1200">
              <a:cs typeface="阿里巴巴普惠体" panose="00020600040101010101" charset="-122"/>
            </a:endParaRPr>
          </a:p>
        </p:txBody>
      </p:sp>
      <p:sp>
        <p:nvSpPr>
          <p:cNvPr id="15" name="矩形: 圆顶角 14"/>
          <p:cNvSpPr/>
          <p:nvPr/>
        </p:nvSpPr>
        <p:spPr>
          <a:xfrm>
            <a:off x="766445" y="2174240"/>
            <a:ext cx="4236085" cy="850900"/>
          </a:xfrm>
          <a:prstGeom prst="round2SameRect">
            <a:avLst/>
          </a:prstGeom>
          <a:gradFill>
            <a:gsLst>
              <a:gs pos="0">
                <a:srgbClr val="FEF8BD"/>
              </a:gs>
              <a:gs pos="91000">
                <a:srgbClr val="F8A242"/>
              </a:gs>
            </a:gsLst>
            <a:lin ang="2700000" scaled="1"/>
          </a:grad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lvl="1"/>
            <a:endParaRPr lang="zh-CN" altLang="en-US">
              <a:cs typeface="阿里巴巴普惠体" panose="00020600040101010101" charset="-122"/>
            </a:endParaRPr>
          </a:p>
        </p:txBody>
      </p:sp>
      <p:sp>
        <p:nvSpPr>
          <p:cNvPr id="10" name="文本框 9"/>
          <p:cNvSpPr txBox="1"/>
          <p:nvPr/>
        </p:nvSpPr>
        <p:spPr>
          <a:xfrm>
            <a:off x="1008459" y="2161086"/>
            <a:ext cx="3648075" cy="833319"/>
          </a:xfrm>
          <a:prstGeom prst="rect">
            <a:avLst/>
          </a:prstGeom>
          <a:no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ctr" defTabSz="914400" rtl="0" eaLnBrk="1" latinLnBrk="0" hangingPunct="1">
              <a:defRPr sz="1400" kern="1200">
                <a:solidFill>
                  <a:srgbClr val="7B030C"/>
                </a:solidFill>
                <a:latin typeface="+mj-ea"/>
                <a:ea typeface="+mj-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rPr>
              <a:t>报告原文</a:t>
            </a:r>
            <a:endPar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endParaRPr>
          </a:p>
        </p:txBody>
      </p:sp>
      <p:sp>
        <p:nvSpPr>
          <p:cNvPr id="9" name="文本框 8"/>
          <p:cNvSpPr txBox="1"/>
          <p:nvPr/>
        </p:nvSpPr>
        <p:spPr>
          <a:xfrm>
            <a:off x="1009650" y="3190875"/>
            <a:ext cx="3752850" cy="20840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为系统解决强国建设、民族复兴进程中一些重大项目建设的资金问题，从今年开始拟连续几年发行超长期特别国债，专项用于国家重大战略实施和重点领域安全能力建设，今年先发行1万亿元。</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sp>
        <p:nvSpPr>
          <p:cNvPr id="11" name="右大括号 10"/>
          <p:cNvSpPr/>
          <p:nvPr/>
        </p:nvSpPr>
        <p:spPr>
          <a:xfrm>
            <a:off x="5177155" y="2166620"/>
            <a:ext cx="294640" cy="4189730"/>
          </a:xfrm>
          <a:prstGeom prst="rightBrace">
            <a:avLst>
              <a:gd name="adj1" fmla="val 37841"/>
              <a:gd name="adj2" fmla="val 50000"/>
            </a:avLst>
          </a:prstGeom>
          <a:ln w="12700">
            <a:solidFill>
              <a:srgbClr val="F9BDBD"/>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3" name="文本框 12"/>
          <p:cNvSpPr txBox="1"/>
          <p:nvPr/>
        </p:nvSpPr>
        <p:spPr>
          <a:xfrm>
            <a:off x="5848350" y="3114675"/>
            <a:ext cx="5562600" cy="24161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超长期债券”一般指10年期以上的债券。历史上我国发行过15年期、20年期、30年期和50年期四个期限的超长期国债。当前国债发行市场以30年和50年的期限为主。发行超长期国债体现中央加杠杆稳定经济、更好统筹发展的决心。同时，以超长期特别国债来匹配相关中长期项目的建设需求，有助于缓解地方的偿债压力，进一步降低融资成本。</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grpSp>
        <p:nvGrpSpPr>
          <p:cNvPr id="17" name="组合 16"/>
          <p:cNvGrpSpPr/>
          <p:nvPr/>
        </p:nvGrpSpPr>
        <p:grpSpPr>
          <a:xfrm>
            <a:off x="5928360" y="2194560"/>
            <a:ext cx="5095240" cy="701040"/>
            <a:chOff x="9336" y="3456"/>
            <a:chExt cx="8024" cy="1104"/>
          </a:xfrm>
        </p:grpSpPr>
        <p:sp>
          <p:nvSpPr>
            <p:cNvPr id="28" name="矩形 27"/>
            <p:cNvSpPr/>
            <p:nvPr/>
          </p:nvSpPr>
          <p:spPr>
            <a:xfrm>
              <a:off x="9336" y="4198"/>
              <a:ext cx="8025" cy="363"/>
            </a:xfrm>
            <a:prstGeom prst="rect">
              <a:avLst/>
            </a:prstGeom>
            <a:gradFill flip="none" rotWithShape="1">
              <a:gsLst>
                <a:gs pos="99083">
                  <a:srgbClr val="FDE7E7">
                    <a:alpha val="0"/>
                  </a:srgbClr>
                </a:gs>
                <a:gs pos="0">
                  <a:srgbClr val="F9BDBD"/>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6" name="文本框 15"/>
            <p:cNvSpPr txBox="1"/>
            <p:nvPr/>
          </p:nvSpPr>
          <p:spPr>
            <a:xfrm>
              <a:off x="9437" y="3456"/>
              <a:ext cx="5745" cy="101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rPr>
                <a:t>解读</a:t>
              </a:r>
              <a:endPar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pic>
        <p:nvPicPr>
          <p:cNvPr id="18" name="图片 17" descr="51miz-E841634-2A13232F"/>
          <p:cNvPicPr>
            <a:picLocks noChangeAspect="1"/>
          </p:cNvPicPr>
          <p:nvPr/>
        </p:nvPicPr>
        <p:blipFill>
          <a:blip r:embed="rId5"/>
          <a:stretch>
            <a:fillRect/>
          </a:stretch>
        </p:blipFill>
        <p:spPr>
          <a:xfrm>
            <a:off x="10406380" y="2110105"/>
            <a:ext cx="987425" cy="643890"/>
          </a:xfrm>
          <a:prstGeom prst="rect">
            <a:avLst/>
          </a:prstGeom>
        </p:spPr>
      </p:pic>
    </p:spTree>
    <p:custDataLst>
      <p:tags r:id="rId6"/>
    </p:custDataLst>
  </p:cSld>
  <p:clrMapOvr>
    <a:masterClrMapping/>
  </p:clrMapOvr>
  <p:transition spd="slow">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5" presetClass="entr" presetSubtype="0" dur="500" fill="hold" grpId="0" nodeType="afterEffect">
                                  <p:stCondLst>
                                    <p:cond delay="0"/>
                                  </p:stCondLst>
                                  <p:iterate type="lt">
                                    <p:tmPct val="10000"/>
                                  </p:iterate>
                                  <p:childTnLst>
                                    <p:set>
                                      <p:cBhvr>
                                        <p:cTn id="6" dur="1" fill="hold">
                                          <p:stCondLst>
                                            <p:cond delay="0"/>
                                          </p:stCondLst>
                                        </p:cTn>
                                        <p:tgtEl>
                                          <p:spTgt spid="79"/>
                                        </p:tgtEl>
                                        <p:attrNameLst>
                                          <p:attrName>style.visibility</p:attrName>
                                        </p:attrNameLst>
                                      </p:cBhvr>
                                      <p:to>
                                        <p:strVal val="visible"/>
                                      </p:to>
                                    </p:set>
                                    <p:animEffect transition="in" filter="fade">
                                      <p:cBhvr>
                                        <p:cTn id="7" dur="500"/>
                                        <p:tgtEl>
                                          <p:spTgt spid="79"/>
                                        </p:tgtEl>
                                      </p:cBhvr>
                                    </p:animEffect>
                                    <p:anim calcmode="lin" valueType="num">
                                      <p:cBhvr>
                                        <p:cTn id="8" dur="500" fill="hold"/>
                                        <p:tgtEl>
                                          <p:spTgt spid="79"/>
                                        </p:tgtEl>
                                        <p:attrNameLst>
                                          <p:attrName>ppt_w</p:attrName>
                                        </p:attrNameLst>
                                      </p:cBhvr>
                                      <p:tavLst>
                                        <p:tav tm="0" fmla="#ppt_w*sin(2.5*pi*$)">
                                          <p:val>
                                            <p:fltVal val="0"/>
                                          </p:val>
                                        </p:tav>
                                        <p:tav tm="100000">
                                          <p:val>
                                            <p:fltVal val="1"/>
                                          </p:val>
                                        </p:tav>
                                      </p:tavLst>
                                    </p:anim>
                                    <p:anim calcmode="lin" valueType="num">
                                      <p:cBhvr>
                                        <p:cTn id="9" dur="500" fill="hold"/>
                                        <p:tgtEl>
                                          <p:spTgt spid="79"/>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500"/>
                                        <p:tgtEl>
                                          <p:spTgt spid="8"/>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dur="100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42" presetClass="entr" presetSubtype="0" dur="100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1000"/>
                                        <p:tgtEl>
                                          <p:spTgt spid="14"/>
                                        </p:tgtEl>
                                      </p:cBhvr>
                                    </p:animEffect>
                                    <p:anim calcmode="lin" valueType="num">
                                      <p:cBhvr>
                                        <p:cTn id="30" dur="1000" fill="hold"/>
                                        <p:tgtEl>
                                          <p:spTgt spid="14"/>
                                        </p:tgtEl>
                                        <p:attrNameLst>
                                          <p:attrName>ppt_x</p:attrName>
                                        </p:attrNameLst>
                                      </p:cBhvr>
                                      <p:tavLst>
                                        <p:tav tm="0">
                                          <p:val>
                                            <p:strVal val="#ppt_x"/>
                                          </p:val>
                                        </p:tav>
                                        <p:tav tm="100000">
                                          <p:val>
                                            <p:strVal val="#ppt_x"/>
                                          </p:val>
                                        </p:tav>
                                      </p:tavLst>
                                    </p:anim>
                                    <p:anim calcmode="lin" valueType="num">
                                      <p:cBhvr>
                                        <p:cTn id="3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42" presetClass="entr" presetSubtype="0" dur="100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000"/>
                                        <p:tgtEl>
                                          <p:spTgt spid="11"/>
                                        </p:tgtEl>
                                      </p:cBhvr>
                                    </p:animEffect>
                                    <p:anim calcmode="lin" valueType="num">
                                      <p:cBhvr>
                                        <p:cTn id="44" dur="1000" fill="hold"/>
                                        <p:tgtEl>
                                          <p:spTgt spid="11"/>
                                        </p:tgtEl>
                                        <p:attrNameLst>
                                          <p:attrName>ppt_x</p:attrName>
                                        </p:attrNameLst>
                                      </p:cBhvr>
                                      <p:tavLst>
                                        <p:tav tm="0">
                                          <p:val>
                                            <p:strVal val="#ppt_x"/>
                                          </p:val>
                                        </p:tav>
                                        <p:tav tm="100000">
                                          <p:val>
                                            <p:strVal val="#ppt_x"/>
                                          </p:val>
                                        </p:tav>
                                      </p:tavLst>
                                    </p:anim>
                                    <p:anim calcmode="lin" valueType="num">
                                      <p:cBhvr>
                                        <p:cTn id="4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42" presetClass="entr" presetSubtype="0" dur="1000" fill="hold" nodeType="click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anim calcmode="lin" valueType="num">
                                      <p:cBhvr>
                                        <p:cTn id="51" dur="1000" fill="hold"/>
                                        <p:tgtEl>
                                          <p:spTgt spid="17"/>
                                        </p:tgtEl>
                                        <p:attrNameLst>
                                          <p:attrName>ppt_x</p:attrName>
                                        </p:attrNameLst>
                                      </p:cBhvr>
                                      <p:tavLst>
                                        <p:tav tm="0">
                                          <p:val>
                                            <p:strVal val="#ppt_x"/>
                                          </p:val>
                                        </p:tav>
                                        <p:tav tm="100000">
                                          <p:val>
                                            <p:strVal val="#ppt_x"/>
                                          </p:val>
                                        </p:tav>
                                      </p:tavLst>
                                    </p:anim>
                                    <p:anim calcmode="lin" valueType="num">
                                      <p:cBhvr>
                                        <p:cTn id="5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100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1000"/>
                                        <p:tgtEl>
                                          <p:spTgt spid="13"/>
                                        </p:tgtEl>
                                      </p:cBhvr>
                                    </p:animEffect>
                                    <p:anim calcmode="lin" valueType="num">
                                      <p:cBhvr>
                                        <p:cTn id="58" dur="1000" fill="hold"/>
                                        <p:tgtEl>
                                          <p:spTgt spid="13"/>
                                        </p:tgtEl>
                                        <p:attrNameLst>
                                          <p:attrName>ppt_x</p:attrName>
                                        </p:attrNameLst>
                                      </p:cBhvr>
                                      <p:tavLst>
                                        <p:tav tm="0">
                                          <p:val>
                                            <p:strVal val="#ppt_x"/>
                                          </p:val>
                                        </p:tav>
                                        <p:tav tm="100000">
                                          <p:val>
                                            <p:strVal val="#ppt_x"/>
                                          </p:val>
                                        </p:tav>
                                      </p:tavLst>
                                    </p:anim>
                                    <p:anim calcmode="lin" valueType="num">
                                      <p:cBhvr>
                                        <p:cTn id="5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10" grpId="0"/>
      <p:bldP spid="15" grpId="0"/>
      <p:bldP spid="14" grpId="0"/>
      <p:bldP spid="9" grpId="0"/>
      <p:bldP spid="11" grpId="0"/>
      <p:bldP spid="1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
          <p:cNvPicPr>
            <a:picLocks noChangeAspect="1"/>
          </p:cNvPicPr>
          <p:nvPr/>
        </p:nvPicPr>
        <p:blipFill>
          <a:blip r:embed="rId2"/>
          <a:stretch>
            <a:fillRect/>
          </a:stretch>
        </p:blipFill>
        <p:spPr>
          <a:xfrm>
            <a:off x="0" y="0"/>
            <a:ext cx="12192000" cy="6858000"/>
          </a:xfrm>
          <a:prstGeom prst="rect">
            <a:avLst/>
          </a:prstGeom>
        </p:spPr>
      </p:pic>
      <p:pic>
        <p:nvPicPr>
          <p:cNvPr id="5" name="图片 4" descr="1"/>
          <p:cNvPicPr>
            <a:picLocks noChangeAspect="1"/>
          </p:cNvPicPr>
          <p:nvPr/>
        </p:nvPicPr>
        <p:blipFill>
          <a:blip r:embed="rId3"/>
          <a:srcRect t="37617" b="6098"/>
          <a:stretch>
            <a:fillRect/>
          </a:stretch>
        </p:blipFill>
        <p:spPr>
          <a:xfrm>
            <a:off x="0" y="3429000"/>
            <a:ext cx="12192000" cy="3429000"/>
          </a:xfrm>
          <a:prstGeom prst="rect">
            <a:avLst/>
          </a:prstGeom>
        </p:spPr>
      </p:pic>
      <p:sp>
        <p:nvSpPr>
          <p:cNvPr id="79" name="文本框 78"/>
          <p:cNvSpPr txBox="1"/>
          <p:nvPr/>
        </p:nvSpPr>
        <p:spPr>
          <a:xfrm>
            <a:off x="2223770" y="76200"/>
            <a:ext cx="879284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41</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个关键词</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，读</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懂</a:t>
            </a: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2024</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年政</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府工作报告</a:t>
            </a:r>
            <a:endPar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endParaRPr>
          </a:p>
        </p:txBody>
      </p:sp>
      <p:pic>
        <p:nvPicPr>
          <p:cNvPr id="6" name="图片 5" descr="1"/>
          <p:cNvPicPr>
            <a:picLocks noChangeAspect="1"/>
          </p:cNvPicPr>
          <p:nvPr/>
        </p:nvPicPr>
        <p:blipFill>
          <a:blip r:embed="rId4"/>
          <a:srcRect l="26719" t="55347" r="45625" b="26517"/>
          <a:stretch>
            <a:fillRect/>
          </a:stretch>
        </p:blipFill>
        <p:spPr>
          <a:xfrm>
            <a:off x="247650" y="38100"/>
            <a:ext cx="1769110" cy="579755"/>
          </a:xfrm>
          <a:prstGeom prst="rect">
            <a:avLst/>
          </a:prstGeom>
        </p:spPr>
      </p:pic>
      <p:sp>
        <p:nvSpPr>
          <p:cNvPr id="3" name="矩形 2"/>
          <p:cNvSpPr/>
          <p:nvPr/>
        </p:nvSpPr>
        <p:spPr>
          <a:xfrm>
            <a:off x="247650" y="617220"/>
            <a:ext cx="11696700" cy="6021705"/>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grpSp>
        <p:nvGrpSpPr>
          <p:cNvPr id="8" name="组合 7"/>
          <p:cNvGrpSpPr/>
          <p:nvPr/>
        </p:nvGrpSpPr>
        <p:grpSpPr>
          <a:xfrm>
            <a:off x="767080" y="987425"/>
            <a:ext cx="10626725" cy="762635"/>
            <a:chOff x="1208" y="1710"/>
            <a:chExt cx="16735" cy="1201"/>
          </a:xfrm>
        </p:grpSpPr>
        <p:sp>
          <p:nvSpPr>
            <p:cNvPr id="58" name="矩形: 圆角 57"/>
            <p:cNvSpPr/>
            <p:nvPr/>
          </p:nvSpPr>
          <p:spPr>
            <a:xfrm>
              <a:off x="2786" y="1710"/>
              <a:ext cx="15157" cy="1201"/>
            </a:xfrm>
            <a:prstGeom prst="roundRect">
              <a:avLst>
                <a:gd name="adj" fmla="val 50000"/>
              </a:avLst>
            </a:prstGeom>
            <a:gradFill>
              <a:gsLst>
                <a:gs pos="28000">
                  <a:schemeClr val="bg1"/>
                </a:gs>
                <a:gs pos="100000">
                  <a:schemeClr val="bg1"/>
                </a:gs>
              </a:gsLst>
              <a:lin ang="0" scaled="1"/>
            </a:gradFill>
            <a:ln>
              <a:gradFill flip="none" rotWithShape="1">
                <a:gsLst>
                  <a:gs pos="0">
                    <a:srgbClr val="FDE7E7">
                      <a:alpha val="0"/>
                    </a:srgbClr>
                  </a:gs>
                  <a:gs pos="100000">
                    <a:srgbClr val="F9BDBD"/>
                  </a:gs>
                </a:gsLst>
                <a:lin ang="0" scaled="1"/>
              </a:gradFill>
            </a:ln>
            <a:effectLst>
              <a:outerShdw blurRad="127000" dist="63500" dir="2700000" algn="tl" rotWithShape="0">
                <a:srgbClr val="F9BDBD">
                  <a:alpha val="20000"/>
                </a:srgbClr>
              </a:outerShdw>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0000" tIns="144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360045"/>
              <a:endParaRPr lang="zh-CN" altLang="en-US" sz="1200">
                <a:solidFill>
                  <a:schemeClr val="dk1">
                    <a:hueOff val="0"/>
                    <a:satOff val="0"/>
                    <a:lumOff val="0"/>
                    <a:alphaOff val="0"/>
                  </a:schemeClr>
                </a:solidFill>
                <a:cs typeface="阿里巴巴普惠体" panose="00020600040101010101" charset="-122"/>
              </a:endParaRPr>
            </a:p>
          </p:txBody>
        </p:sp>
        <p:grpSp>
          <p:nvGrpSpPr>
            <p:cNvPr id="62" name="组合 61"/>
            <p:cNvGrpSpPr/>
            <p:nvPr/>
          </p:nvGrpSpPr>
          <p:grpSpPr>
            <a:xfrm>
              <a:off x="1208" y="1710"/>
              <a:ext cx="2656" cy="1201"/>
              <a:chOff x="797834" y="5569348"/>
              <a:chExt cx="1686321" cy="665513"/>
            </a:xfrm>
          </p:grpSpPr>
          <p:sp>
            <p:nvSpPr>
              <p:cNvPr id="57" name="矩形: 圆角 56"/>
              <p:cNvSpPr/>
              <p:nvPr/>
            </p:nvSpPr>
            <p:spPr>
              <a:xfrm>
                <a:off x="797834" y="5569348"/>
                <a:ext cx="1609725" cy="665513"/>
              </a:xfrm>
              <a:prstGeom prst="roundRect">
                <a:avLst>
                  <a:gd name="adj" fmla="val 50000"/>
                </a:avLst>
              </a:prstGeom>
              <a:gradFill>
                <a:gsLst>
                  <a:gs pos="2752">
                    <a:srgbClr val="F34747"/>
                  </a:gs>
                  <a:gs pos="57000">
                    <a:srgbClr val="E1100F"/>
                  </a:gs>
                  <a:gs pos="100000">
                    <a:srgbClr val="B4040E"/>
                  </a:gs>
                </a:gsLst>
                <a:lin ang="2700000" scaled="1"/>
              </a:gradFill>
              <a:ln>
                <a:noFill/>
              </a:ln>
              <a:effectLst>
                <a:outerShdw blurRad="127000" dist="63500" dir="2700000" algn="tl" rotWithShape="0">
                  <a:srgbClr val="F34747">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360000" tIns="36000" rIns="360000" bIns="113792" numCol="1" spcCol="1270" anchor="t" anchorCtr="0">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mj-ea"/>
                  <a:ea typeface="+mj-ea"/>
                  <a:cs typeface="阿里巴巴普惠体" panose="00020600040101010101" charset="-122"/>
                </a:endParaRPr>
              </a:p>
            </p:txBody>
          </p:sp>
          <p:sp>
            <p:nvSpPr>
              <p:cNvPr id="61" name="文本框 60"/>
              <p:cNvSpPr txBox="1"/>
              <p:nvPr/>
            </p:nvSpPr>
            <p:spPr>
              <a:xfrm>
                <a:off x="825684" y="5716458"/>
                <a:ext cx="1658471" cy="40174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rPr>
                  <a:t>关键词四</a:t>
                </a:r>
                <a:endParaRPr lang="zh-CN" altLang="en-US" sz="24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sp>
          <p:nvSpPr>
            <p:cNvPr id="7" name="文本框 6"/>
            <p:cNvSpPr txBox="1"/>
            <p:nvPr/>
          </p:nvSpPr>
          <p:spPr>
            <a:xfrm>
              <a:off x="4344" y="1945"/>
              <a:ext cx="10151" cy="77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rPr>
                <a:t>进一步落实一揽子化债方案</a:t>
              </a:r>
              <a:endPar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endParaRPr>
            </a:p>
          </p:txBody>
        </p:sp>
      </p:grpSp>
      <p:sp>
        <p:nvSpPr>
          <p:cNvPr id="14" name="任意多边形: 形状 13"/>
          <p:cNvSpPr/>
          <p:nvPr/>
        </p:nvSpPr>
        <p:spPr>
          <a:xfrm>
            <a:off x="766762" y="2675292"/>
            <a:ext cx="4236245" cy="3696934"/>
          </a:xfrm>
          <a:custGeom>
            <a:gdLst>
              <a:gd name="connsiteX0" fmla="*/ 0 w 7843837"/>
              <a:gd name="connsiteY0" fmla="*/ 0 h 2016000"/>
              <a:gd name="connsiteX1" fmla="*/ 7843837 w 7843837"/>
              <a:gd name="connsiteY1" fmla="*/ 0 h 2016000"/>
              <a:gd name="connsiteX2" fmla="*/ 7843837 w 7843837"/>
              <a:gd name="connsiteY2" fmla="*/ 2016000 h 2016000"/>
              <a:gd name="connsiteX3" fmla="*/ 0 w 7843837"/>
              <a:gd name="connsiteY3" fmla="*/ 2016000 h 2016000"/>
              <a:gd name="connsiteX4" fmla="*/ 0 w 7843837"/>
              <a:gd name="connsiteY4" fmla="*/ 0 h 2016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843837" h="2016000">
                <a:moveTo>
                  <a:pt x="0" y="0"/>
                </a:moveTo>
                <a:lnTo>
                  <a:pt x="7843837" y="0"/>
                </a:lnTo>
                <a:lnTo>
                  <a:pt x="7843837" y="2016000"/>
                </a:lnTo>
                <a:lnTo>
                  <a:pt x="0" y="2016000"/>
                </a:lnTo>
                <a:lnTo>
                  <a:pt x="0" y="0"/>
                </a:lnTo>
                <a:close/>
              </a:path>
            </a:pathLst>
          </a:custGeom>
          <a:ln>
            <a:solidFill>
              <a:srgbClr val="FBD5D5"/>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0000" tIns="180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0" lvl="1" algn="just" defTabSz="711200">
              <a:lnSpc>
                <a:spcPct val="150000"/>
              </a:lnSpc>
              <a:spcBef>
                <a:spcPct val="0"/>
              </a:spcBef>
              <a:spcAft>
                <a:spcPts val="500"/>
              </a:spcAft>
            </a:pPr>
            <a:endParaRPr lang="zh-CN" sz="1200" kern="1200">
              <a:cs typeface="阿里巴巴普惠体" panose="00020600040101010101" charset="-122"/>
            </a:endParaRPr>
          </a:p>
        </p:txBody>
      </p:sp>
      <p:sp>
        <p:nvSpPr>
          <p:cNvPr id="15" name="矩形: 圆顶角 14"/>
          <p:cNvSpPr/>
          <p:nvPr/>
        </p:nvSpPr>
        <p:spPr>
          <a:xfrm>
            <a:off x="766445" y="2174240"/>
            <a:ext cx="4236085" cy="850900"/>
          </a:xfrm>
          <a:prstGeom prst="round2SameRect">
            <a:avLst/>
          </a:prstGeom>
          <a:gradFill>
            <a:gsLst>
              <a:gs pos="0">
                <a:srgbClr val="FEF8BD"/>
              </a:gs>
              <a:gs pos="91000">
                <a:srgbClr val="F8A242"/>
              </a:gs>
            </a:gsLst>
            <a:lin ang="2700000" scaled="1"/>
          </a:grad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lvl="1"/>
            <a:endParaRPr lang="zh-CN" altLang="en-US">
              <a:cs typeface="阿里巴巴普惠体" panose="00020600040101010101" charset="-122"/>
            </a:endParaRPr>
          </a:p>
        </p:txBody>
      </p:sp>
      <p:sp>
        <p:nvSpPr>
          <p:cNvPr id="10" name="文本框 9"/>
          <p:cNvSpPr txBox="1"/>
          <p:nvPr/>
        </p:nvSpPr>
        <p:spPr>
          <a:xfrm>
            <a:off x="1008459" y="2161086"/>
            <a:ext cx="3648075" cy="833319"/>
          </a:xfrm>
          <a:prstGeom prst="rect">
            <a:avLst/>
          </a:prstGeom>
          <a:no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ctr" defTabSz="914400" rtl="0" eaLnBrk="1" latinLnBrk="0" hangingPunct="1">
              <a:defRPr sz="1400" kern="1200">
                <a:solidFill>
                  <a:srgbClr val="7B030C"/>
                </a:solidFill>
                <a:latin typeface="+mj-ea"/>
                <a:ea typeface="+mj-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rPr>
              <a:t>报告原文</a:t>
            </a:r>
            <a:endPar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endParaRPr>
          </a:p>
        </p:txBody>
      </p:sp>
      <p:sp>
        <p:nvSpPr>
          <p:cNvPr id="9" name="文本框 8"/>
          <p:cNvSpPr txBox="1"/>
          <p:nvPr/>
        </p:nvSpPr>
        <p:spPr>
          <a:xfrm>
            <a:off x="1009650" y="3190875"/>
            <a:ext cx="3752850" cy="14198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统筹好地方债务风险化解和稳定发展，进一步落实一揽子化债方案，妥善化解存量债务风险、严防新增债务风险。</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sp>
        <p:nvSpPr>
          <p:cNvPr id="11" name="右大括号 10"/>
          <p:cNvSpPr/>
          <p:nvPr/>
        </p:nvSpPr>
        <p:spPr>
          <a:xfrm>
            <a:off x="5177155" y="2166620"/>
            <a:ext cx="294640" cy="4189730"/>
          </a:xfrm>
          <a:prstGeom prst="rightBrace">
            <a:avLst>
              <a:gd name="adj1" fmla="val 37841"/>
              <a:gd name="adj2" fmla="val 50000"/>
            </a:avLst>
          </a:prstGeom>
          <a:ln w="12700">
            <a:solidFill>
              <a:srgbClr val="F9BDBD"/>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3" name="文本框 12"/>
          <p:cNvSpPr txBox="1"/>
          <p:nvPr/>
        </p:nvSpPr>
        <p:spPr>
          <a:xfrm>
            <a:off x="5848350" y="3114675"/>
            <a:ext cx="5562600" cy="30410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rPr>
              <a:t>近年来，随着经济面临下行压力和地方政府举债规模扩大，地方债务风险日益凸显。2023年7月中共中央政治局会议提出，要有效防范化解地方债务风险，制定实施一揽子化债方案。此后在财政部等部门的推动下，20多个省份相继发行了约1.4万亿元特殊再融资债券，来偿还存量政府债务，实现展期降息，缓释风险的作用。</a:t>
            </a:r>
            <a:endPar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endParaRPr>
          </a:p>
          <a:p>
            <a:pPr lvl="0" algn="l">
              <a:lnSpc>
                <a:spcPct val="120000"/>
              </a:lnSpc>
              <a:spcBef>
                <a:spcPct val="0"/>
              </a:spcBef>
              <a:spcAft>
                <a:spcPct val="0"/>
              </a:spcAft>
              <a:buClrTx/>
              <a:buSzTx/>
              <a:buFontTx/>
            </a:pPr>
            <a:r>
              <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rPr>
              <a:t>2024年，一揽子化债方案的进一步落实，将有助于系统性化解地方债务风险，同时也意味着全面系统化解地方债务风险的速度正在加快。政府工作报告中“妥善”和“严防”的提法更是将对待存量债务风险与新增债务风险的要求予以明确。</a:t>
            </a:r>
            <a:endPar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endParaRPr>
          </a:p>
        </p:txBody>
      </p:sp>
      <p:grpSp>
        <p:nvGrpSpPr>
          <p:cNvPr id="17" name="组合 16"/>
          <p:cNvGrpSpPr/>
          <p:nvPr/>
        </p:nvGrpSpPr>
        <p:grpSpPr>
          <a:xfrm>
            <a:off x="5928360" y="2194560"/>
            <a:ext cx="5095240" cy="701040"/>
            <a:chOff x="9336" y="3456"/>
            <a:chExt cx="8024" cy="1104"/>
          </a:xfrm>
        </p:grpSpPr>
        <p:sp>
          <p:nvSpPr>
            <p:cNvPr id="28" name="矩形 27"/>
            <p:cNvSpPr/>
            <p:nvPr/>
          </p:nvSpPr>
          <p:spPr>
            <a:xfrm>
              <a:off x="9336" y="4198"/>
              <a:ext cx="8025" cy="363"/>
            </a:xfrm>
            <a:prstGeom prst="rect">
              <a:avLst/>
            </a:prstGeom>
            <a:gradFill flip="none" rotWithShape="1">
              <a:gsLst>
                <a:gs pos="99083">
                  <a:srgbClr val="FDE7E7">
                    <a:alpha val="0"/>
                  </a:srgbClr>
                </a:gs>
                <a:gs pos="0">
                  <a:srgbClr val="F9BDBD"/>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6" name="文本框 15"/>
            <p:cNvSpPr txBox="1"/>
            <p:nvPr/>
          </p:nvSpPr>
          <p:spPr>
            <a:xfrm>
              <a:off x="9437" y="3456"/>
              <a:ext cx="5745" cy="101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rPr>
                <a:t>解读</a:t>
              </a:r>
              <a:endPar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pic>
        <p:nvPicPr>
          <p:cNvPr id="18" name="图片 17" descr="51miz-E841634-2A13232F"/>
          <p:cNvPicPr>
            <a:picLocks noChangeAspect="1"/>
          </p:cNvPicPr>
          <p:nvPr/>
        </p:nvPicPr>
        <p:blipFill>
          <a:blip r:embed="rId5"/>
          <a:stretch>
            <a:fillRect/>
          </a:stretch>
        </p:blipFill>
        <p:spPr>
          <a:xfrm>
            <a:off x="10406380" y="2110105"/>
            <a:ext cx="987425" cy="643890"/>
          </a:xfrm>
          <a:prstGeom prst="rect">
            <a:avLst/>
          </a:prstGeom>
        </p:spPr>
      </p:pic>
    </p:spTree>
    <p:custDataLst>
      <p:tags r:id="rId6"/>
    </p:custDataLst>
  </p:cSld>
  <p:clrMapOvr>
    <a:masterClrMapping/>
  </p:clrMapOvr>
  <p:transition spd="slow">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5" presetClass="entr" presetSubtype="0" dur="500" fill="hold" grpId="0" nodeType="afterEffect">
                                  <p:stCondLst>
                                    <p:cond delay="0"/>
                                  </p:stCondLst>
                                  <p:iterate type="lt">
                                    <p:tmPct val="10000"/>
                                  </p:iterate>
                                  <p:childTnLst>
                                    <p:set>
                                      <p:cBhvr>
                                        <p:cTn id="6" dur="1" fill="hold">
                                          <p:stCondLst>
                                            <p:cond delay="0"/>
                                          </p:stCondLst>
                                        </p:cTn>
                                        <p:tgtEl>
                                          <p:spTgt spid="79"/>
                                        </p:tgtEl>
                                        <p:attrNameLst>
                                          <p:attrName>style.visibility</p:attrName>
                                        </p:attrNameLst>
                                      </p:cBhvr>
                                      <p:to>
                                        <p:strVal val="visible"/>
                                      </p:to>
                                    </p:set>
                                    <p:animEffect transition="in" filter="fade">
                                      <p:cBhvr>
                                        <p:cTn id="7" dur="500"/>
                                        <p:tgtEl>
                                          <p:spTgt spid="79"/>
                                        </p:tgtEl>
                                      </p:cBhvr>
                                    </p:animEffect>
                                    <p:anim calcmode="lin" valueType="num">
                                      <p:cBhvr>
                                        <p:cTn id="8" dur="500" fill="hold"/>
                                        <p:tgtEl>
                                          <p:spTgt spid="79"/>
                                        </p:tgtEl>
                                        <p:attrNameLst>
                                          <p:attrName>ppt_w</p:attrName>
                                        </p:attrNameLst>
                                      </p:cBhvr>
                                      <p:tavLst>
                                        <p:tav tm="0" fmla="#ppt_w*sin(2.5*pi*$)">
                                          <p:val>
                                            <p:fltVal val="0"/>
                                          </p:val>
                                        </p:tav>
                                        <p:tav tm="100000">
                                          <p:val>
                                            <p:fltVal val="1"/>
                                          </p:val>
                                        </p:tav>
                                      </p:tavLst>
                                    </p:anim>
                                    <p:anim calcmode="lin" valueType="num">
                                      <p:cBhvr>
                                        <p:cTn id="9" dur="500" fill="hold"/>
                                        <p:tgtEl>
                                          <p:spTgt spid="79"/>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500"/>
                                        <p:tgtEl>
                                          <p:spTgt spid="8"/>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dur="100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42" presetClass="entr" presetSubtype="0" dur="100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1000"/>
                                        <p:tgtEl>
                                          <p:spTgt spid="14"/>
                                        </p:tgtEl>
                                      </p:cBhvr>
                                    </p:animEffect>
                                    <p:anim calcmode="lin" valueType="num">
                                      <p:cBhvr>
                                        <p:cTn id="30" dur="1000" fill="hold"/>
                                        <p:tgtEl>
                                          <p:spTgt spid="14"/>
                                        </p:tgtEl>
                                        <p:attrNameLst>
                                          <p:attrName>ppt_x</p:attrName>
                                        </p:attrNameLst>
                                      </p:cBhvr>
                                      <p:tavLst>
                                        <p:tav tm="0">
                                          <p:val>
                                            <p:strVal val="#ppt_x"/>
                                          </p:val>
                                        </p:tav>
                                        <p:tav tm="100000">
                                          <p:val>
                                            <p:strVal val="#ppt_x"/>
                                          </p:val>
                                        </p:tav>
                                      </p:tavLst>
                                    </p:anim>
                                    <p:anim calcmode="lin" valueType="num">
                                      <p:cBhvr>
                                        <p:cTn id="3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42" presetClass="entr" presetSubtype="0" dur="100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000"/>
                                        <p:tgtEl>
                                          <p:spTgt spid="11"/>
                                        </p:tgtEl>
                                      </p:cBhvr>
                                    </p:animEffect>
                                    <p:anim calcmode="lin" valueType="num">
                                      <p:cBhvr>
                                        <p:cTn id="44" dur="1000" fill="hold"/>
                                        <p:tgtEl>
                                          <p:spTgt spid="11"/>
                                        </p:tgtEl>
                                        <p:attrNameLst>
                                          <p:attrName>ppt_x</p:attrName>
                                        </p:attrNameLst>
                                      </p:cBhvr>
                                      <p:tavLst>
                                        <p:tav tm="0">
                                          <p:val>
                                            <p:strVal val="#ppt_x"/>
                                          </p:val>
                                        </p:tav>
                                        <p:tav tm="100000">
                                          <p:val>
                                            <p:strVal val="#ppt_x"/>
                                          </p:val>
                                        </p:tav>
                                      </p:tavLst>
                                    </p:anim>
                                    <p:anim calcmode="lin" valueType="num">
                                      <p:cBhvr>
                                        <p:cTn id="4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42" presetClass="entr" presetSubtype="0" dur="1000" fill="hold" nodeType="click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anim calcmode="lin" valueType="num">
                                      <p:cBhvr>
                                        <p:cTn id="51" dur="1000" fill="hold"/>
                                        <p:tgtEl>
                                          <p:spTgt spid="17"/>
                                        </p:tgtEl>
                                        <p:attrNameLst>
                                          <p:attrName>ppt_x</p:attrName>
                                        </p:attrNameLst>
                                      </p:cBhvr>
                                      <p:tavLst>
                                        <p:tav tm="0">
                                          <p:val>
                                            <p:strVal val="#ppt_x"/>
                                          </p:val>
                                        </p:tav>
                                        <p:tav tm="100000">
                                          <p:val>
                                            <p:strVal val="#ppt_x"/>
                                          </p:val>
                                        </p:tav>
                                      </p:tavLst>
                                    </p:anim>
                                    <p:anim calcmode="lin" valueType="num">
                                      <p:cBhvr>
                                        <p:cTn id="5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100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1000"/>
                                        <p:tgtEl>
                                          <p:spTgt spid="13"/>
                                        </p:tgtEl>
                                      </p:cBhvr>
                                    </p:animEffect>
                                    <p:anim calcmode="lin" valueType="num">
                                      <p:cBhvr>
                                        <p:cTn id="58" dur="1000" fill="hold"/>
                                        <p:tgtEl>
                                          <p:spTgt spid="13"/>
                                        </p:tgtEl>
                                        <p:attrNameLst>
                                          <p:attrName>ppt_x</p:attrName>
                                        </p:attrNameLst>
                                      </p:cBhvr>
                                      <p:tavLst>
                                        <p:tav tm="0">
                                          <p:val>
                                            <p:strVal val="#ppt_x"/>
                                          </p:val>
                                        </p:tav>
                                        <p:tav tm="100000">
                                          <p:val>
                                            <p:strVal val="#ppt_x"/>
                                          </p:val>
                                        </p:tav>
                                      </p:tavLst>
                                    </p:anim>
                                    <p:anim calcmode="lin" valueType="num">
                                      <p:cBhvr>
                                        <p:cTn id="5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10" grpId="0"/>
      <p:bldP spid="15" grpId="0"/>
      <p:bldP spid="14" grpId="0"/>
      <p:bldP spid="9" grpId="0"/>
      <p:bldP spid="11" grpId="0"/>
      <p:bldP spid="1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
          <p:cNvPicPr>
            <a:picLocks noChangeAspect="1"/>
          </p:cNvPicPr>
          <p:nvPr/>
        </p:nvPicPr>
        <p:blipFill>
          <a:blip r:embed="rId2"/>
          <a:stretch>
            <a:fillRect/>
          </a:stretch>
        </p:blipFill>
        <p:spPr>
          <a:xfrm>
            <a:off x="0" y="0"/>
            <a:ext cx="12192000" cy="6858000"/>
          </a:xfrm>
          <a:prstGeom prst="rect">
            <a:avLst/>
          </a:prstGeom>
        </p:spPr>
      </p:pic>
      <p:pic>
        <p:nvPicPr>
          <p:cNvPr id="5" name="图片 4" descr="1"/>
          <p:cNvPicPr>
            <a:picLocks noChangeAspect="1"/>
          </p:cNvPicPr>
          <p:nvPr/>
        </p:nvPicPr>
        <p:blipFill>
          <a:blip r:embed="rId3"/>
          <a:srcRect t="37617" b="6098"/>
          <a:stretch>
            <a:fillRect/>
          </a:stretch>
        </p:blipFill>
        <p:spPr>
          <a:xfrm>
            <a:off x="0" y="3429000"/>
            <a:ext cx="12192000" cy="3429000"/>
          </a:xfrm>
          <a:prstGeom prst="rect">
            <a:avLst/>
          </a:prstGeom>
        </p:spPr>
      </p:pic>
      <p:sp>
        <p:nvSpPr>
          <p:cNvPr id="79" name="文本框 78"/>
          <p:cNvSpPr txBox="1"/>
          <p:nvPr/>
        </p:nvSpPr>
        <p:spPr>
          <a:xfrm>
            <a:off x="2223770" y="76200"/>
            <a:ext cx="879284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41</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个关键词</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，读</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懂</a:t>
            </a: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2024</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年政</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府工作报告</a:t>
            </a:r>
            <a:endPar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endParaRPr>
          </a:p>
        </p:txBody>
      </p:sp>
      <p:pic>
        <p:nvPicPr>
          <p:cNvPr id="6" name="图片 5" descr="1"/>
          <p:cNvPicPr>
            <a:picLocks noChangeAspect="1"/>
          </p:cNvPicPr>
          <p:nvPr/>
        </p:nvPicPr>
        <p:blipFill>
          <a:blip r:embed="rId4"/>
          <a:srcRect l="26719" t="55347" r="45625" b="26517"/>
          <a:stretch>
            <a:fillRect/>
          </a:stretch>
        </p:blipFill>
        <p:spPr>
          <a:xfrm>
            <a:off x="247650" y="38100"/>
            <a:ext cx="1769110" cy="579755"/>
          </a:xfrm>
          <a:prstGeom prst="rect">
            <a:avLst/>
          </a:prstGeom>
        </p:spPr>
      </p:pic>
      <p:sp>
        <p:nvSpPr>
          <p:cNvPr id="3" name="矩形 2"/>
          <p:cNvSpPr/>
          <p:nvPr/>
        </p:nvSpPr>
        <p:spPr>
          <a:xfrm>
            <a:off x="247650" y="617220"/>
            <a:ext cx="11696700" cy="6021705"/>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grpSp>
        <p:nvGrpSpPr>
          <p:cNvPr id="8" name="组合 7"/>
          <p:cNvGrpSpPr/>
          <p:nvPr/>
        </p:nvGrpSpPr>
        <p:grpSpPr>
          <a:xfrm>
            <a:off x="767080" y="987425"/>
            <a:ext cx="10626725" cy="762635"/>
            <a:chOff x="1208" y="1710"/>
            <a:chExt cx="16735" cy="1201"/>
          </a:xfrm>
        </p:grpSpPr>
        <p:sp>
          <p:nvSpPr>
            <p:cNvPr id="58" name="矩形: 圆角 57"/>
            <p:cNvSpPr/>
            <p:nvPr/>
          </p:nvSpPr>
          <p:spPr>
            <a:xfrm>
              <a:off x="2786" y="1710"/>
              <a:ext cx="15157" cy="1201"/>
            </a:xfrm>
            <a:prstGeom prst="roundRect">
              <a:avLst>
                <a:gd name="adj" fmla="val 50000"/>
              </a:avLst>
            </a:prstGeom>
            <a:gradFill>
              <a:gsLst>
                <a:gs pos="28000">
                  <a:schemeClr val="bg1"/>
                </a:gs>
                <a:gs pos="100000">
                  <a:schemeClr val="bg1"/>
                </a:gs>
              </a:gsLst>
              <a:lin ang="0" scaled="1"/>
            </a:gradFill>
            <a:ln>
              <a:gradFill flip="none" rotWithShape="1">
                <a:gsLst>
                  <a:gs pos="0">
                    <a:srgbClr val="FDE7E7">
                      <a:alpha val="0"/>
                    </a:srgbClr>
                  </a:gs>
                  <a:gs pos="100000">
                    <a:srgbClr val="F9BDBD"/>
                  </a:gs>
                </a:gsLst>
                <a:lin ang="0" scaled="1"/>
              </a:gradFill>
            </a:ln>
            <a:effectLst>
              <a:outerShdw blurRad="127000" dist="63500" dir="2700000" algn="tl" rotWithShape="0">
                <a:srgbClr val="F9BDBD">
                  <a:alpha val="20000"/>
                </a:srgbClr>
              </a:outerShdw>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0000" tIns="144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360045"/>
              <a:endParaRPr lang="zh-CN" altLang="en-US" sz="1200">
                <a:solidFill>
                  <a:schemeClr val="dk1">
                    <a:hueOff val="0"/>
                    <a:satOff val="0"/>
                    <a:lumOff val="0"/>
                    <a:alphaOff val="0"/>
                  </a:schemeClr>
                </a:solidFill>
                <a:cs typeface="阿里巴巴普惠体" panose="00020600040101010101" charset="-122"/>
              </a:endParaRPr>
            </a:p>
          </p:txBody>
        </p:sp>
        <p:grpSp>
          <p:nvGrpSpPr>
            <p:cNvPr id="62" name="组合 61"/>
            <p:cNvGrpSpPr/>
            <p:nvPr/>
          </p:nvGrpSpPr>
          <p:grpSpPr>
            <a:xfrm>
              <a:off x="1208" y="1710"/>
              <a:ext cx="2656" cy="1201"/>
              <a:chOff x="797834" y="5569348"/>
              <a:chExt cx="1686321" cy="665513"/>
            </a:xfrm>
          </p:grpSpPr>
          <p:sp>
            <p:nvSpPr>
              <p:cNvPr id="57" name="矩形: 圆角 56"/>
              <p:cNvSpPr/>
              <p:nvPr/>
            </p:nvSpPr>
            <p:spPr>
              <a:xfrm>
                <a:off x="797834" y="5569348"/>
                <a:ext cx="1609725" cy="665513"/>
              </a:xfrm>
              <a:prstGeom prst="roundRect">
                <a:avLst>
                  <a:gd name="adj" fmla="val 50000"/>
                </a:avLst>
              </a:prstGeom>
              <a:gradFill>
                <a:gsLst>
                  <a:gs pos="2752">
                    <a:srgbClr val="F34747"/>
                  </a:gs>
                  <a:gs pos="57000">
                    <a:srgbClr val="E1100F"/>
                  </a:gs>
                  <a:gs pos="100000">
                    <a:srgbClr val="B4040E"/>
                  </a:gs>
                </a:gsLst>
                <a:lin ang="2700000" scaled="1"/>
              </a:gradFill>
              <a:ln>
                <a:noFill/>
              </a:ln>
              <a:effectLst>
                <a:outerShdw blurRad="127000" dist="63500" dir="2700000" algn="tl" rotWithShape="0">
                  <a:srgbClr val="F34747">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360000" tIns="36000" rIns="360000" bIns="113792" numCol="1" spcCol="1270" anchor="t" anchorCtr="0">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mj-ea"/>
                  <a:ea typeface="+mj-ea"/>
                  <a:cs typeface="阿里巴巴普惠体" panose="00020600040101010101" charset="-122"/>
                </a:endParaRPr>
              </a:p>
            </p:txBody>
          </p:sp>
          <p:sp>
            <p:nvSpPr>
              <p:cNvPr id="61" name="文本框 60"/>
              <p:cNvSpPr txBox="1"/>
              <p:nvPr/>
            </p:nvSpPr>
            <p:spPr>
              <a:xfrm>
                <a:off x="825684" y="5716458"/>
                <a:ext cx="1658471" cy="40174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rPr>
                  <a:t>关键词五</a:t>
                </a:r>
                <a:endParaRPr lang="zh-CN" altLang="en-US" sz="24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sp>
          <p:nvSpPr>
            <p:cNvPr id="7" name="文本框 6"/>
            <p:cNvSpPr txBox="1"/>
            <p:nvPr/>
          </p:nvSpPr>
          <p:spPr>
            <a:xfrm>
              <a:off x="4344" y="1945"/>
              <a:ext cx="10151" cy="77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rPr>
                <a:t>赤字率拟按3%安排</a:t>
              </a:r>
              <a:endPar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endParaRPr>
            </a:p>
          </p:txBody>
        </p:sp>
      </p:grpSp>
      <p:sp>
        <p:nvSpPr>
          <p:cNvPr id="14" name="任意多边形: 形状 13"/>
          <p:cNvSpPr/>
          <p:nvPr/>
        </p:nvSpPr>
        <p:spPr>
          <a:xfrm>
            <a:off x="766762" y="2675292"/>
            <a:ext cx="4236245" cy="3696934"/>
          </a:xfrm>
          <a:custGeom>
            <a:gdLst>
              <a:gd name="connsiteX0" fmla="*/ 0 w 7843837"/>
              <a:gd name="connsiteY0" fmla="*/ 0 h 2016000"/>
              <a:gd name="connsiteX1" fmla="*/ 7843837 w 7843837"/>
              <a:gd name="connsiteY1" fmla="*/ 0 h 2016000"/>
              <a:gd name="connsiteX2" fmla="*/ 7843837 w 7843837"/>
              <a:gd name="connsiteY2" fmla="*/ 2016000 h 2016000"/>
              <a:gd name="connsiteX3" fmla="*/ 0 w 7843837"/>
              <a:gd name="connsiteY3" fmla="*/ 2016000 h 2016000"/>
              <a:gd name="connsiteX4" fmla="*/ 0 w 7843837"/>
              <a:gd name="connsiteY4" fmla="*/ 0 h 2016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843837" h="2016000">
                <a:moveTo>
                  <a:pt x="0" y="0"/>
                </a:moveTo>
                <a:lnTo>
                  <a:pt x="7843837" y="0"/>
                </a:lnTo>
                <a:lnTo>
                  <a:pt x="7843837" y="2016000"/>
                </a:lnTo>
                <a:lnTo>
                  <a:pt x="0" y="2016000"/>
                </a:lnTo>
                <a:lnTo>
                  <a:pt x="0" y="0"/>
                </a:lnTo>
                <a:close/>
              </a:path>
            </a:pathLst>
          </a:custGeom>
          <a:ln>
            <a:solidFill>
              <a:srgbClr val="FBD5D5"/>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0000" tIns="180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0" lvl="1" algn="just" defTabSz="711200">
              <a:lnSpc>
                <a:spcPct val="150000"/>
              </a:lnSpc>
              <a:spcBef>
                <a:spcPct val="0"/>
              </a:spcBef>
              <a:spcAft>
                <a:spcPts val="500"/>
              </a:spcAft>
            </a:pPr>
            <a:endParaRPr lang="zh-CN" sz="1200" kern="1200">
              <a:cs typeface="阿里巴巴普惠体" panose="00020600040101010101" charset="-122"/>
            </a:endParaRPr>
          </a:p>
        </p:txBody>
      </p:sp>
      <p:sp>
        <p:nvSpPr>
          <p:cNvPr id="15" name="矩形: 圆顶角 14"/>
          <p:cNvSpPr/>
          <p:nvPr/>
        </p:nvSpPr>
        <p:spPr>
          <a:xfrm>
            <a:off x="766445" y="2174240"/>
            <a:ext cx="4236085" cy="850900"/>
          </a:xfrm>
          <a:prstGeom prst="round2SameRect">
            <a:avLst/>
          </a:prstGeom>
          <a:gradFill>
            <a:gsLst>
              <a:gs pos="0">
                <a:srgbClr val="FEF8BD"/>
              </a:gs>
              <a:gs pos="91000">
                <a:srgbClr val="F8A242"/>
              </a:gs>
            </a:gsLst>
            <a:lin ang="2700000" scaled="1"/>
          </a:grad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lvl="1"/>
            <a:endParaRPr lang="zh-CN" altLang="en-US">
              <a:cs typeface="阿里巴巴普惠体" panose="00020600040101010101" charset="-122"/>
            </a:endParaRPr>
          </a:p>
        </p:txBody>
      </p:sp>
      <p:sp>
        <p:nvSpPr>
          <p:cNvPr id="10" name="文本框 9"/>
          <p:cNvSpPr txBox="1"/>
          <p:nvPr/>
        </p:nvSpPr>
        <p:spPr>
          <a:xfrm>
            <a:off x="1008459" y="2161086"/>
            <a:ext cx="3648075" cy="833319"/>
          </a:xfrm>
          <a:prstGeom prst="rect">
            <a:avLst/>
          </a:prstGeom>
          <a:no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ctr" defTabSz="914400" rtl="0" eaLnBrk="1" latinLnBrk="0" hangingPunct="1">
              <a:defRPr sz="1400" kern="1200">
                <a:solidFill>
                  <a:srgbClr val="7B030C"/>
                </a:solidFill>
                <a:latin typeface="+mj-ea"/>
                <a:ea typeface="+mj-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rPr>
              <a:t>报告原文</a:t>
            </a:r>
            <a:endPar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endParaRPr>
          </a:p>
        </p:txBody>
      </p:sp>
      <p:sp>
        <p:nvSpPr>
          <p:cNvPr id="9" name="文本框 8"/>
          <p:cNvSpPr txBox="1"/>
          <p:nvPr/>
        </p:nvSpPr>
        <p:spPr>
          <a:xfrm>
            <a:off x="1009650" y="3190875"/>
            <a:ext cx="3752850" cy="1087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字率拟按3%安排，赤字规模4.06万亿元，比上年年初预算增加1800亿元。</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sp>
        <p:nvSpPr>
          <p:cNvPr id="11" name="右大括号 10"/>
          <p:cNvSpPr/>
          <p:nvPr/>
        </p:nvSpPr>
        <p:spPr>
          <a:xfrm>
            <a:off x="5177155" y="2166620"/>
            <a:ext cx="294640" cy="4189730"/>
          </a:xfrm>
          <a:prstGeom prst="rightBrace">
            <a:avLst>
              <a:gd name="adj1" fmla="val 37841"/>
              <a:gd name="adj2" fmla="val 50000"/>
            </a:avLst>
          </a:prstGeom>
          <a:ln w="12700">
            <a:solidFill>
              <a:srgbClr val="F9BDBD"/>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3" name="文本框 12"/>
          <p:cNvSpPr txBox="1"/>
          <p:nvPr/>
        </p:nvSpPr>
        <p:spPr>
          <a:xfrm>
            <a:off x="5848350" y="3114675"/>
            <a:ext cx="5562600" cy="20840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2023年初制定的财政赤字率目标为3%，因为2023年四季度增发特别国债，赤字率到3.8%。2023年底召开的中央经济工作会议定调，继续实施积极的财政政策。虽然2024年赤字率拟按3%安排，但是财政支出的绝对额相比2023年预算增加1800亿元，依然符合积极财政的政策预期。</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grpSp>
        <p:nvGrpSpPr>
          <p:cNvPr id="17" name="组合 16"/>
          <p:cNvGrpSpPr/>
          <p:nvPr/>
        </p:nvGrpSpPr>
        <p:grpSpPr>
          <a:xfrm>
            <a:off x="5928360" y="2194560"/>
            <a:ext cx="5095240" cy="701040"/>
            <a:chOff x="9336" y="3456"/>
            <a:chExt cx="8024" cy="1104"/>
          </a:xfrm>
        </p:grpSpPr>
        <p:sp>
          <p:nvSpPr>
            <p:cNvPr id="28" name="矩形 27"/>
            <p:cNvSpPr/>
            <p:nvPr/>
          </p:nvSpPr>
          <p:spPr>
            <a:xfrm>
              <a:off x="9336" y="4198"/>
              <a:ext cx="8025" cy="363"/>
            </a:xfrm>
            <a:prstGeom prst="rect">
              <a:avLst/>
            </a:prstGeom>
            <a:gradFill flip="none" rotWithShape="1">
              <a:gsLst>
                <a:gs pos="99083">
                  <a:srgbClr val="FDE7E7">
                    <a:alpha val="0"/>
                  </a:srgbClr>
                </a:gs>
                <a:gs pos="0">
                  <a:srgbClr val="F9BDBD"/>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6" name="文本框 15"/>
            <p:cNvSpPr txBox="1"/>
            <p:nvPr/>
          </p:nvSpPr>
          <p:spPr>
            <a:xfrm>
              <a:off x="9437" y="3456"/>
              <a:ext cx="5745" cy="101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rPr>
                <a:t>解读</a:t>
              </a:r>
              <a:endPar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pic>
        <p:nvPicPr>
          <p:cNvPr id="18" name="图片 17" descr="51miz-E841634-2A13232F"/>
          <p:cNvPicPr>
            <a:picLocks noChangeAspect="1"/>
          </p:cNvPicPr>
          <p:nvPr/>
        </p:nvPicPr>
        <p:blipFill>
          <a:blip r:embed="rId5"/>
          <a:stretch>
            <a:fillRect/>
          </a:stretch>
        </p:blipFill>
        <p:spPr>
          <a:xfrm>
            <a:off x="10406380" y="2110105"/>
            <a:ext cx="987425" cy="643890"/>
          </a:xfrm>
          <a:prstGeom prst="rect">
            <a:avLst/>
          </a:prstGeom>
        </p:spPr>
      </p:pic>
    </p:spTree>
    <p:custDataLst>
      <p:tags r:id="rId6"/>
    </p:custDataLst>
  </p:cSld>
  <p:clrMapOvr>
    <a:masterClrMapping/>
  </p:clrMapOvr>
  <p:transition spd="slow">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5" presetClass="entr" presetSubtype="0" dur="500" fill="hold" grpId="0" nodeType="afterEffect">
                                  <p:stCondLst>
                                    <p:cond delay="0"/>
                                  </p:stCondLst>
                                  <p:iterate type="lt">
                                    <p:tmPct val="10000"/>
                                  </p:iterate>
                                  <p:childTnLst>
                                    <p:set>
                                      <p:cBhvr>
                                        <p:cTn id="6" dur="1" fill="hold">
                                          <p:stCondLst>
                                            <p:cond delay="0"/>
                                          </p:stCondLst>
                                        </p:cTn>
                                        <p:tgtEl>
                                          <p:spTgt spid="79"/>
                                        </p:tgtEl>
                                        <p:attrNameLst>
                                          <p:attrName>style.visibility</p:attrName>
                                        </p:attrNameLst>
                                      </p:cBhvr>
                                      <p:to>
                                        <p:strVal val="visible"/>
                                      </p:to>
                                    </p:set>
                                    <p:animEffect transition="in" filter="fade">
                                      <p:cBhvr>
                                        <p:cTn id="7" dur="500"/>
                                        <p:tgtEl>
                                          <p:spTgt spid="79"/>
                                        </p:tgtEl>
                                      </p:cBhvr>
                                    </p:animEffect>
                                    <p:anim calcmode="lin" valueType="num">
                                      <p:cBhvr>
                                        <p:cTn id="8" dur="500" fill="hold"/>
                                        <p:tgtEl>
                                          <p:spTgt spid="79"/>
                                        </p:tgtEl>
                                        <p:attrNameLst>
                                          <p:attrName>ppt_w</p:attrName>
                                        </p:attrNameLst>
                                      </p:cBhvr>
                                      <p:tavLst>
                                        <p:tav tm="0" fmla="#ppt_w*sin(2.5*pi*$)">
                                          <p:val>
                                            <p:fltVal val="0"/>
                                          </p:val>
                                        </p:tav>
                                        <p:tav tm="100000">
                                          <p:val>
                                            <p:fltVal val="1"/>
                                          </p:val>
                                        </p:tav>
                                      </p:tavLst>
                                    </p:anim>
                                    <p:anim calcmode="lin" valueType="num">
                                      <p:cBhvr>
                                        <p:cTn id="9" dur="500" fill="hold"/>
                                        <p:tgtEl>
                                          <p:spTgt spid="79"/>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500"/>
                                        <p:tgtEl>
                                          <p:spTgt spid="8"/>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dur="100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42" presetClass="entr" presetSubtype="0" dur="100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1000"/>
                                        <p:tgtEl>
                                          <p:spTgt spid="14"/>
                                        </p:tgtEl>
                                      </p:cBhvr>
                                    </p:animEffect>
                                    <p:anim calcmode="lin" valueType="num">
                                      <p:cBhvr>
                                        <p:cTn id="30" dur="1000" fill="hold"/>
                                        <p:tgtEl>
                                          <p:spTgt spid="14"/>
                                        </p:tgtEl>
                                        <p:attrNameLst>
                                          <p:attrName>ppt_x</p:attrName>
                                        </p:attrNameLst>
                                      </p:cBhvr>
                                      <p:tavLst>
                                        <p:tav tm="0">
                                          <p:val>
                                            <p:strVal val="#ppt_x"/>
                                          </p:val>
                                        </p:tav>
                                        <p:tav tm="100000">
                                          <p:val>
                                            <p:strVal val="#ppt_x"/>
                                          </p:val>
                                        </p:tav>
                                      </p:tavLst>
                                    </p:anim>
                                    <p:anim calcmode="lin" valueType="num">
                                      <p:cBhvr>
                                        <p:cTn id="3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42" presetClass="entr" presetSubtype="0" dur="100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000"/>
                                        <p:tgtEl>
                                          <p:spTgt spid="11"/>
                                        </p:tgtEl>
                                      </p:cBhvr>
                                    </p:animEffect>
                                    <p:anim calcmode="lin" valueType="num">
                                      <p:cBhvr>
                                        <p:cTn id="44" dur="1000" fill="hold"/>
                                        <p:tgtEl>
                                          <p:spTgt spid="11"/>
                                        </p:tgtEl>
                                        <p:attrNameLst>
                                          <p:attrName>ppt_x</p:attrName>
                                        </p:attrNameLst>
                                      </p:cBhvr>
                                      <p:tavLst>
                                        <p:tav tm="0">
                                          <p:val>
                                            <p:strVal val="#ppt_x"/>
                                          </p:val>
                                        </p:tav>
                                        <p:tav tm="100000">
                                          <p:val>
                                            <p:strVal val="#ppt_x"/>
                                          </p:val>
                                        </p:tav>
                                      </p:tavLst>
                                    </p:anim>
                                    <p:anim calcmode="lin" valueType="num">
                                      <p:cBhvr>
                                        <p:cTn id="4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42" presetClass="entr" presetSubtype="0" dur="1000" fill="hold" nodeType="click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anim calcmode="lin" valueType="num">
                                      <p:cBhvr>
                                        <p:cTn id="51" dur="1000" fill="hold"/>
                                        <p:tgtEl>
                                          <p:spTgt spid="17"/>
                                        </p:tgtEl>
                                        <p:attrNameLst>
                                          <p:attrName>ppt_x</p:attrName>
                                        </p:attrNameLst>
                                      </p:cBhvr>
                                      <p:tavLst>
                                        <p:tav tm="0">
                                          <p:val>
                                            <p:strVal val="#ppt_x"/>
                                          </p:val>
                                        </p:tav>
                                        <p:tav tm="100000">
                                          <p:val>
                                            <p:strVal val="#ppt_x"/>
                                          </p:val>
                                        </p:tav>
                                      </p:tavLst>
                                    </p:anim>
                                    <p:anim calcmode="lin" valueType="num">
                                      <p:cBhvr>
                                        <p:cTn id="5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100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1000"/>
                                        <p:tgtEl>
                                          <p:spTgt spid="13"/>
                                        </p:tgtEl>
                                      </p:cBhvr>
                                    </p:animEffect>
                                    <p:anim calcmode="lin" valueType="num">
                                      <p:cBhvr>
                                        <p:cTn id="58" dur="1000" fill="hold"/>
                                        <p:tgtEl>
                                          <p:spTgt spid="13"/>
                                        </p:tgtEl>
                                        <p:attrNameLst>
                                          <p:attrName>ppt_x</p:attrName>
                                        </p:attrNameLst>
                                      </p:cBhvr>
                                      <p:tavLst>
                                        <p:tav tm="0">
                                          <p:val>
                                            <p:strVal val="#ppt_x"/>
                                          </p:val>
                                        </p:tav>
                                        <p:tav tm="100000">
                                          <p:val>
                                            <p:strVal val="#ppt_x"/>
                                          </p:val>
                                        </p:tav>
                                      </p:tavLst>
                                    </p:anim>
                                    <p:anim calcmode="lin" valueType="num">
                                      <p:cBhvr>
                                        <p:cTn id="5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10" grpId="0"/>
      <p:bldP spid="15" grpId="0"/>
      <p:bldP spid="14" grpId="0"/>
      <p:bldP spid="9" grpId="0"/>
      <p:bldP spid="11" grpId="0"/>
      <p:bldP spid="13"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
          <p:cNvPicPr>
            <a:picLocks noChangeAspect="1"/>
          </p:cNvPicPr>
          <p:nvPr/>
        </p:nvPicPr>
        <p:blipFill>
          <a:blip r:embed="rId2"/>
          <a:stretch>
            <a:fillRect/>
          </a:stretch>
        </p:blipFill>
        <p:spPr>
          <a:xfrm>
            <a:off x="0" y="0"/>
            <a:ext cx="12192000" cy="6858000"/>
          </a:xfrm>
          <a:prstGeom prst="rect">
            <a:avLst/>
          </a:prstGeom>
        </p:spPr>
      </p:pic>
      <p:pic>
        <p:nvPicPr>
          <p:cNvPr id="5" name="图片 4" descr="1"/>
          <p:cNvPicPr>
            <a:picLocks noChangeAspect="1"/>
          </p:cNvPicPr>
          <p:nvPr/>
        </p:nvPicPr>
        <p:blipFill>
          <a:blip r:embed="rId3"/>
          <a:srcRect t="37617" b="6098"/>
          <a:stretch>
            <a:fillRect/>
          </a:stretch>
        </p:blipFill>
        <p:spPr>
          <a:xfrm>
            <a:off x="0" y="3429000"/>
            <a:ext cx="12192000" cy="3429000"/>
          </a:xfrm>
          <a:prstGeom prst="rect">
            <a:avLst/>
          </a:prstGeom>
        </p:spPr>
      </p:pic>
      <p:sp>
        <p:nvSpPr>
          <p:cNvPr id="79" name="文本框 78"/>
          <p:cNvSpPr txBox="1"/>
          <p:nvPr/>
        </p:nvSpPr>
        <p:spPr>
          <a:xfrm>
            <a:off x="2223770" y="76200"/>
            <a:ext cx="879284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41</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个关键词</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，读</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懂</a:t>
            </a: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2024</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年政</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府工作报告</a:t>
            </a:r>
            <a:endPar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endParaRPr>
          </a:p>
        </p:txBody>
      </p:sp>
      <p:pic>
        <p:nvPicPr>
          <p:cNvPr id="6" name="图片 5" descr="1"/>
          <p:cNvPicPr>
            <a:picLocks noChangeAspect="1"/>
          </p:cNvPicPr>
          <p:nvPr/>
        </p:nvPicPr>
        <p:blipFill>
          <a:blip r:embed="rId4"/>
          <a:srcRect l="26719" t="55347" r="45625" b="26517"/>
          <a:stretch>
            <a:fillRect/>
          </a:stretch>
        </p:blipFill>
        <p:spPr>
          <a:xfrm>
            <a:off x="247650" y="38100"/>
            <a:ext cx="1769110" cy="579755"/>
          </a:xfrm>
          <a:prstGeom prst="rect">
            <a:avLst/>
          </a:prstGeom>
        </p:spPr>
      </p:pic>
      <p:sp>
        <p:nvSpPr>
          <p:cNvPr id="3" name="矩形 2"/>
          <p:cNvSpPr/>
          <p:nvPr/>
        </p:nvSpPr>
        <p:spPr>
          <a:xfrm>
            <a:off x="247650" y="617220"/>
            <a:ext cx="11696700" cy="6021705"/>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grpSp>
        <p:nvGrpSpPr>
          <p:cNvPr id="8" name="组合 7"/>
          <p:cNvGrpSpPr/>
          <p:nvPr/>
        </p:nvGrpSpPr>
        <p:grpSpPr>
          <a:xfrm>
            <a:off x="767080" y="987425"/>
            <a:ext cx="10626725" cy="762635"/>
            <a:chOff x="1208" y="1710"/>
            <a:chExt cx="16735" cy="1201"/>
          </a:xfrm>
        </p:grpSpPr>
        <p:sp>
          <p:nvSpPr>
            <p:cNvPr id="58" name="矩形: 圆角 57"/>
            <p:cNvSpPr/>
            <p:nvPr/>
          </p:nvSpPr>
          <p:spPr>
            <a:xfrm>
              <a:off x="2786" y="1710"/>
              <a:ext cx="15157" cy="1201"/>
            </a:xfrm>
            <a:prstGeom prst="roundRect">
              <a:avLst>
                <a:gd name="adj" fmla="val 50000"/>
              </a:avLst>
            </a:prstGeom>
            <a:gradFill>
              <a:gsLst>
                <a:gs pos="28000">
                  <a:schemeClr val="bg1"/>
                </a:gs>
                <a:gs pos="100000">
                  <a:schemeClr val="bg1"/>
                </a:gs>
              </a:gsLst>
              <a:lin ang="0" scaled="1"/>
            </a:gradFill>
            <a:ln>
              <a:gradFill flip="none" rotWithShape="1">
                <a:gsLst>
                  <a:gs pos="0">
                    <a:srgbClr val="FDE7E7">
                      <a:alpha val="0"/>
                    </a:srgbClr>
                  </a:gs>
                  <a:gs pos="100000">
                    <a:srgbClr val="F9BDBD"/>
                  </a:gs>
                </a:gsLst>
                <a:lin ang="0" scaled="1"/>
              </a:gradFill>
            </a:ln>
            <a:effectLst>
              <a:outerShdw blurRad="127000" dist="63500" dir="2700000" algn="tl" rotWithShape="0">
                <a:srgbClr val="F9BDBD">
                  <a:alpha val="20000"/>
                </a:srgbClr>
              </a:outerShdw>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0000" tIns="144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360045"/>
              <a:endParaRPr lang="zh-CN" altLang="en-US" sz="1200">
                <a:solidFill>
                  <a:schemeClr val="dk1">
                    <a:hueOff val="0"/>
                    <a:satOff val="0"/>
                    <a:lumOff val="0"/>
                    <a:alphaOff val="0"/>
                  </a:schemeClr>
                </a:solidFill>
                <a:cs typeface="阿里巴巴普惠体" panose="00020600040101010101" charset="-122"/>
              </a:endParaRPr>
            </a:p>
          </p:txBody>
        </p:sp>
        <p:grpSp>
          <p:nvGrpSpPr>
            <p:cNvPr id="62" name="组合 61"/>
            <p:cNvGrpSpPr/>
            <p:nvPr/>
          </p:nvGrpSpPr>
          <p:grpSpPr>
            <a:xfrm>
              <a:off x="1208" y="1710"/>
              <a:ext cx="2656" cy="1201"/>
              <a:chOff x="797834" y="5569348"/>
              <a:chExt cx="1686321" cy="665513"/>
            </a:xfrm>
          </p:grpSpPr>
          <p:sp>
            <p:nvSpPr>
              <p:cNvPr id="57" name="矩形: 圆角 56"/>
              <p:cNvSpPr/>
              <p:nvPr/>
            </p:nvSpPr>
            <p:spPr>
              <a:xfrm>
                <a:off x="797834" y="5569348"/>
                <a:ext cx="1609725" cy="665513"/>
              </a:xfrm>
              <a:prstGeom prst="roundRect">
                <a:avLst>
                  <a:gd name="adj" fmla="val 50000"/>
                </a:avLst>
              </a:prstGeom>
              <a:gradFill>
                <a:gsLst>
                  <a:gs pos="2752">
                    <a:srgbClr val="F34747"/>
                  </a:gs>
                  <a:gs pos="57000">
                    <a:srgbClr val="E1100F"/>
                  </a:gs>
                  <a:gs pos="100000">
                    <a:srgbClr val="B4040E"/>
                  </a:gs>
                </a:gsLst>
                <a:lin ang="2700000" scaled="1"/>
              </a:gradFill>
              <a:ln>
                <a:noFill/>
              </a:ln>
              <a:effectLst>
                <a:outerShdw blurRad="127000" dist="63500" dir="2700000" algn="tl" rotWithShape="0">
                  <a:srgbClr val="F34747">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360000" tIns="36000" rIns="360000" bIns="113792" numCol="1" spcCol="1270" anchor="t" anchorCtr="0">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mj-ea"/>
                  <a:ea typeface="+mj-ea"/>
                  <a:cs typeface="阿里巴巴普惠体" panose="00020600040101010101" charset="-122"/>
                </a:endParaRPr>
              </a:p>
            </p:txBody>
          </p:sp>
          <p:sp>
            <p:nvSpPr>
              <p:cNvPr id="61" name="文本框 60"/>
              <p:cNvSpPr txBox="1"/>
              <p:nvPr/>
            </p:nvSpPr>
            <p:spPr>
              <a:xfrm>
                <a:off x="825684" y="5716458"/>
                <a:ext cx="1658471" cy="40174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rPr>
                  <a:t>关键词六</a:t>
                </a:r>
                <a:endParaRPr lang="zh-CN" altLang="en-US" sz="24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sp>
          <p:nvSpPr>
            <p:cNvPr id="7" name="文本框 6"/>
            <p:cNvSpPr txBox="1"/>
            <p:nvPr/>
          </p:nvSpPr>
          <p:spPr>
            <a:xfrm>
              <a:off x="4344" y="1945"/>
              <a:ext cx="10151" cy="77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rPr>
                <a:t>城镇新增就业预期目标为1200万人左右</a:t>
              </a:r>
              <a:endPar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endParaRPr>
            </a:p>
          </p:txBody>
        </p:sp>
      </p:grpSp>
      <p:sp>
        <p:nvSpPr>
          <p:cNvPr id="14" name="任意多边形: 形状 13"/>
          <p:cNvSpPr/>
          <p:nvPr/>
        </p:nvSpPr>
        <p:spPr>
          <a:xfrm>
            <a:off x="766762" y="2675292"/>
            <a:ext cx="4236245" cy="3696934"/>
          </a:xfrm>
          <a:custGeom>
            <a:gdLst>
              <a:gd name="connsiteX0" fmla="*/ 0 w 7843837"/>
              <a:gd name="connsiteY0" fmla="*/ 0 h 2016000"/>
              <a:gd name="connsiteX1" fmla="*/ 7843837 w 7843837"/>
              <a:gd name="connsiteY1" fmla="*/ 0 h 2016000"/>
              <a:gd name="connsiteX2" fmla="*/ 7843837 w 7843837"/>
              <a:gd name="connsiteY2" fmla="*/ 2016000 h 2016000"/>
              <a:gd name="connsiteX3" fmla="*/ 0 w 7843837"/>
              <a:gd name="connsiteY3" fmla="*/ 2016000 h 2016000"/>
              <a:gd name="connsiteX4" fmla="*/ 0 w 7843837"/>
              <a:gd name="connsiteY4" fmla="*/ 0 h 2016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843837" h="2016000">
                <a:moveTo>
                  <a:pt x="0" y="0"/>
                </a:moveTo>
                <a:lnTo>
                  <a:pt x="7843837" y="0"/>
                </a:lnTo>
                <a:lnTo>
                  <a:pt x="7843837" y="2016000"/>
                </a:lnTo>
                <a:lnTo>
                  <a:pt x="0" y="2016000"/>
                </a:lnTo>
                <a:lnTo>
                  <a:pt x="0" y="0"/>
                </a:lnTo>
                <a:close/>
              </a:path>
            </a:pathLst>
          </a:custGeom>
          <a:ln>
            <a:solidFill>
              <a:srgbClr val="FBD5D5"/>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0000" tIns="180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0" lvl="1" algn="just" defTabSz="711200">
              <a:lnSpc>
                <a:spcPct val="150000"/>
              </a:lnSpc>
              <a:spcBef>
                <a:spcPct val="0"/>
              </a:spcBef>
              <a:spcAft>
                <a:spcPts val="500"/>
              </a:spcAft>
            </a:pPr>
            <a:endParaRPr lang="zh-CN" sz="1200" kern="1200">
              <a:cs typeface="阿里巴巴普惠体" panose="00020600040101010101" charset="-122"/>
            </a:endParaRPr>
          </a:p>
        </p:txBody>
      </p:sp>
      <p:sp>
        <p:nvSpPr>
          <p:cNvPr id="15" name="矩形: 圆顶角 14"/>
          <p:cNvSpPr/>
          <p:nvPr/>
        </p:nvSpPr>
        <p:spPr>
          <a:xfrm>
            <a:off x="766445" y="2174240"/>
            <a:ext cx="4236085" cy="850900"/>
          </a:xfrm>
          <a:prstGeom prst="round2SameRect">
            <a:avLst/>
          </a:prstGeom>
          <a:gradFill>
            <a:gsLst>
              <a:gs pos="0">
                <a:srgbClr val="FEF8BD"/>
              </a:gs>
              <a:gs pos="91000">
                <a:srgbClr val="F8A242"/>
              </a:gs>
            </a:gsLst>
            <a:lin ang="2700000" scaled="1"/>
          </a:grad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lvl="1"/>
            <a:endParaRPr lang="zh-CN" altLang="en-US">
              <a:cs typeface="阿里巴巴普惠体" panose="00020600040101010101" charset="-122"/>
            </a:endParaRPr>
          </a:p>
        </p:txBody>
      </p:sp>
      <p:sp>
        <p:nvSpPr>
          <p:cNvPr id="10" name="文本框 9"/>
          <p:cNvSpPr txBox="1"/>
          <p:nvPr/>
        </p:nvSpPr>
        <p:spPr>
          <a:xfrm>
            <a:off x="1008459" y="2161086"/>
            <a:ext cx="3648075" cy="833319"/>
          </a:xfrm>
          <a:prstGeom prst="rect">
            <a:avLst/>
          </a:prstGeom>
          <a:no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ctr" defTabSz="914400" rtl="0" eaLnBrk="1" latinLnBrk="0" hangingPunct="1">
              <a:defRPr sz="1400" kern="1200">
                <a:solidFill>
                  <a:srgbClr val="7B030C"/>
                </a:solidFill>
                <a:latin typeface="+mj-ea"/>
                <a:ea typeface="+mj-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rPr>
              <a:t>报告原文</a:t>
            </a:r>
            <a:endPar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endParaRPr>
          </a:p>
        </p:txBody>
      </p:sp>
      <p:sp>
        <p:nvSpPr>
          <p:cNvPr id="9" name="文本框 8"/>
          <p:cNvSpPr txBox="1"/>
          <p:nvPr/>
        </p:nvSpPr>
        <p:spPr>
          <a:xfrm>
            <a:off x="1009650" y="3190875"/>
            <a:ext cx="3752850" cy="7556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城镇新增就业1200万人以上，城镇调查失业率5.5%左右。</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sp>
        <p:nvSpPr>
          <p:cNvPr id="11" name="右大括号 10"/>
          <p:cNvSpPr/>
          <p:nvPr/>
        </p:nvSpPr>
        <p:spPr>
          <a:xfrm>
            <a:off x="5177155" y="2166620"/>
            <a:ext cx="294640" cy="4189730"/>
          </a:xfrm>
          <a:prstGeom prst="rightBrace">
            <a:avLst>
              <a:gd name="adj1" fmla="val 37841"/>
              <a:gd name="adj2" fmla="val 50000"/>
            </a:avLst>
          </a:prstGeom>
          <a:ln w="12700">
            <a:solidFill>
              <a:srgbClr val="F9BDBD"/>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3" name="文本框 12"/>
          <p:cNvSpPr txBox="1"/>
          <p:nvPr/>
        </p:nvSpPr>
        <p:spPr>
          <a:xfrm>
            <a:off x="5848350" y="3114675"/>
            <a:ext cx="5562600" cy="30410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rPr>
              <a:t>1200万左右的城镇新增就业人口目标与2023年目标持平。过去三年，全国城镇新增就业人数均超额完成目标，分别达1269万、1206万、1244万。</a:t>
            </a:r>
            <a:endPar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endParaRPr>
          </a:p>
          <a:p>
            <a:pPr lvl="0" algn="l">
              <a:lnSpc>
                <a:spcPct val="120000"/>
              </a:lnSpc>
              <a:spcBef>
                <a:spcPct val="0"/>
              </a:spcBef>
              <a:spcAft>
                <a:spcPct val="0"/>
              </a:spcAft>
              <a:buClrTx/>
              <a:buSzTx/>
              <a:buFontTx/>
            </a:pPr>
            <a:r>
              <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rPr>
              <a:t>2024年全国高校毕业生规模预计超1170万，再创历史新高。叠加超300万中等职业教育毕业生与外出务工农民工增量，意味着2024年就业总量的压力仍然存在。</a:t>
            </a:r>
            <a:endPar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endParaRPr>
          </a:p>
          <a:p>
            <a:pPr lvl="0" algn="l">
              <a:lnSpc>
                <a:spcPct val="120000"/>
              </a:lnSpc>
              <a:spcBef>
                <a:spcPct val="0"/>
              </a:spcBef>
              <a:spcAft>
                <a:spcPct val="0"/>
              </a:spcAft>
              <a:buClrTx/>
              <a:buSzTx/>
              <a:buFontTx/>
            </a:pPr>
            <a:r>
              <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rPr>
              <a:t>2024年政府工作报告也针对促就业提出多条举措，包括加强财税、金融等政策对稳就业的支持，加大促就业专项政策力度。落实和完善稳岗返还、专项贷款、就业和社保补贴等政策，加强对就业容量大的行业企业支持等。</a:t>
            </a:r>
            <a:endPar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endParaRPr>
          </a:p>
        </p:txBody>
      </p:sp>
      <p:grpSp>
        <p:nvGrpSpPr>
          <p:cNvPr id="17" name="组合 16"/>
          <p:cNvGrpSpPr/>
          <p:nvPr/>
        </p:nvGrpSpPr>
        <p:grpSpPr>
          <a:xfrm>
            <a:off x="5928360" y="2194560"/>
            <a:ext cx="5095240" cy="701040"/>
            <a:chOff x="9336" y="3456"/>
            <a:chExt cx="8024" cy="1104"/>
          </a:xfrm>
        </p:grpSpPr>
        <p:sp>
          <p:nvSpPr>
            <p:cNvPr id="28" name="矩形 27"/>
            <p:cNvSpPr/>
            <p:nvPr/>
          </p:nvSpPr>
          <p:spPr>
            <a:xfrm>
              <a:off x="9336" y="4198"/>
              <a:ext cx="8025" cy="363"/>
            </a:xfrm>
            <a:prstGeom prst="rect">
              <a:avLst/>
            </a:prstGeom>
            <a:gradFill flip="none" rotWithShape="1">
              <a:gsLst>
                <a:gs pos="99083">
                  <a:srgbClr val="FDE7E7">
                    <a:alpha val="0"/>
                  </a:srgbClr>
                </a:gs>
                <a:gs pos="0">
                  <a:srgbClr val="F9BDBD"/>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6" name="文本框 15"/>
            <p:cNvSpPr txBox="1"/>
            <p:nvPr/>
          </p:nvSpPr>
          <p:spPr>
            <a:xfrm>
              <a:off x="9437" y="3456"/>
              <a:ext cx="5745" cy="101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rPr>
                <a:t>解读</a:t>
              </a:r>
              <a:endPar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pic>
        <p:nvPicPr>
          <p:cNvPr id="18" name="图片 17" descr="51miz-E841634-2A13232F"/>
          <p:cNvPicPr>
            <a:picLocks noChangeAspect="1"/>
          </p:cNvPicPr>
          <p:nvPr/>
        </p:nvPicPr>
        <p:blipFill>
          <a:blip r:embed="rId5"/>
          <a:stretch>
            <a:fillRect/>
          </a:stretch>
        </p:blipFill>
        <p:spPr>
          <a:xfrm>
            <a:off x="10406380" y="2110105"/>
            <a:ext cx="987425" cy="643890"/>
          </a:xfrm>
          <a:prstGeom prst="rect">
            <a:avLst/>
          </a:prstGeom>
        </p:spPr>
      </p:pic>
    </p:spTree>
    <p:custDataLst>
      <p:tags r:id="rId6"/>
    </p:custDataLst>
  </p:cSld>
  <p:clrMapOvr>
    <a:masterClrMapping/>
  </p:clrMapOvr>
  <p:transition spd="slow">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5" presetClass="entr" presetSubtype="0" dur="500" fill="hold" grpId="0" nodeType="afterEffect">
                                  <p:stCondLst>
                                    <p:cond delay="0"/>
                                  </p:stCondLst>
                                  <p:iterate type="lt">
                                    <p:tmPct val="10000"/>
                                  </p:iterate>
                                  <p:childTnLst>
                                    <p:set>
                                      <p:cBhvr>
                                        <p:cTn id="6" dur="1" fill="hold">
                                          <p:stCondLst>
                                            <p:cond delay="0"/>
                                          </p:stCondLst>
                                        </p:cTn>
                                        <p:tgtEl>
                                          <p:spTgt spid="79"/>
                                        </p:tgtEl>
                                        <p:attrNameLst>
                                          <p:attrName>style.visibility</p:attrName>
                                        </p:attrNameLst>
                                      </p:cBhvr>
                                      <p:to>
                                        <p:strVal val="visible"/>
                                      </p:to>
                                    </p:set>
                                    <p:animEffect transition="in" filter="fade">
                                      <p:cBhvr>
                                        <p:cTn id="7" dur="500"/>
                                        <p:tgtEl>
                                          <p:spTgt spid="79"/>
                                        </p:tgtEl>
                                      </p:cBhvr>
                                    </p:animEffect>
                                    <p:anim calcmode="lin" valueType="num">
                                      <p:cBhvr>
                                        <p:cTn id="8" dur="500" fill="hold"/>
                                        <p:tgtEl>
                                          <p:spTgt spid="79"/>
                                        </p:tgtEl>
                                        <p:attrNameLst>
                                          <p:attrName>ppt_w</p:attrName>
                                        </p:attrNameLst>
                                      </p:cBhvr>
                                      <p:tavLst>
                                        <p:tav tm="0" fmla="#ppt_w*sin(2.5*pi*$)">
                                          <p:val>
                                            <p:fltVal val="0"/>
                                          </p:val>
                                        </p:tav>
                                        <p:tav tm="100000">
                                          <p:val>
                                            <p:fltVal val="1"/>
                                          </p:val>
                                        </p:tav>
                                      </p:tavLst>
                                    </p:anim>
                                    <p:anim calcmode="lin" valueType="num">
                                      <p:cBhvr>
                                        <p:cTn id="9" dur="500" fill="hold"/>
                                        <p:tgtEl>
                                          <p:spTgt spid="79"/>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500"/>
                                        <p:tgtEl>
                                          <p:spTgt spid="8"/>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dur="100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42" presetClass="entr" presetSubtype="0" dur="100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1000"/>
                                        <p:tgtEl>
                                          <p:spTgt spid="14"/>
                                        </p:tgtEl>
                                      </p:cBhvr>
                                    </p:animEffect>
                                    <p:anim calcmode="lin" valueType="num">
                                      <p:cBhvr>
                                        <p:cTn id="30" dur="1000" fill="hold"/>
                                        <p:tgtEl>
                                          <p:spTgt spid="14"/>
                                        </p:tgtEl>
                                        <p:attrNameLst>
                                          <p:attrName>ppt_x</p:attrName>
                                        </p:attrNameLst>
                                      </p:cBhvr>
                                      <p:tavLst>
                                        <p:tav tm="0">
                                          <p:val>
                                            <p:strVal val="#ppt_x"/>
                                          </p:val>
                                        </p:tav>
                                        <p:tav tm="100000">
                                          <p:val>
                                            <p:strVal val="#ppt_x"/>
                                          </p:val>
                                        </p:tav>
                                      </p:tavLst>
                                    </p:anim>
                                    <p:anim calcmode="lin" valueType="num">
                                      <p:cBhvr>
                                        <p:cTn id="3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42" presetClass="entr" presetSubtype="0" dur="100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000"/>
                                        <p:tgtEl>
                                          <p:spTgt spid="11"/>
                                        </p:tgtEl>
                                      </p:cBhvr>
                                    </p:animEffect>
                                    <p:anim calcmode="lin" valueType="num">
                                      <p:cBhvr>
                                        <p:cTn id="44" dur="1000" fill="hold"/>
                                        <p:tgtEl>
                                          <p:spTgt spid="11"/>
                                        </p:tgtEl>
                                        <p:attrNameLst>
                                          <p:attrName>ppt_x</p:attrName>
                                        </p:attrNameLst>
                                      </p:cBhvr>
                                      <p:tavLst>
                                        <p:tav tm="0">
                                          <p:val>
                                            <p:strVal val="#ppt_x"/>
                                          </p:val>
                                        </p:tav>
                                        <p:tav tm="100000">
                                          <p:val>
                                            <p:strVal val="#ppt_x"/>
                                          </p:val>
                                        </p:tav>
                                      </p:tavLst>
                                    </p:anim>
                                    <p:anim calcmode="lin" valueType="num">
                                      <p:cBhvr>
                                        <p:cTn id="4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42" presetClass="entr" presetSubtype="0" dur="1000" fill="hold" nodeType="click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anim calcmode="lin" valueType="num">
                                      <p:cBhvr>
                                        <p:cTn id="51" dur="1000" fill="hold"/>
                                        <p:tgtEl>
                                          <p:spTgt spid="17"/>
                                        </p:tgtEl>
                                        <p:attrNameLst>
                                          <p:attrName>ppt_x</p:attrName>
                                        </p:attrNameLst>
                                      </p:cBhvr>
                                      <p:tavLst>
                                        <p:tav tm="0">
                                          <p:val>
                                            <p:strVal val="#ppt_x"/>
                                          </p:val>
                                        </p:tav>
                                        <p:tav tm="100000">
                                          <p:val>
                                            <p:strVal val="#ppt_x"/>
                                          </p:val>
                                        </p:tav>
                                      </p:tavLst>
                                    </p:anim>
                                    <p:anim calcmode="lin" valueType="num">
                                      <p:cBhvr>
                                        <p:cTn id="5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100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1000"/>
                                        <p:tgtEl>
                                          <p:spTgt spid="13"/>
                                        </p:tgtEl>
                                      </p:cBhvr>
                                    </p:animEffect>
                                    <p:anim calcmode="lin" valueType="num">
                                      <p:cBhvr>
                                        <p:cTn id="58" dur="1000" fill="hold"/>
                                        <p:tgtEl>
                                          <p:spTgt spid="13"/>
                                        </p:tgtEl>
                                        <p:attrNameLst>
                                          <p:attrName>ppt_x</p:attrName>
                                        </p:attrNameLst>
                                      </p:cBhvr>
                                      <p:tavLst>
                                        <p:tav tm="0">
                                          <p:val>
                                            <p:strVal val="#ppt_x"/>
                                          </p:val>
                                        </p:tav>
                                        <p:tav tm="100000">
                                          <p:val>
                                            <p:strVal val="#ppt_x"/>
                                          </p:val>
                                        </p:tav>
                                      </p:tavLst>
                                    </p:anim>
                                    <p:anim calcmode="lin" valueType="num">
                                      <p:cBhvr>
                                        <p:cTn id="5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10" grpId="0"/>
      <p:bldP spid="15" grpId="0"/>
      <p:bldP spid="14" grpId="0"/>
      <p:bldP spid="9" grpId="0"/>
      <p:bldP spid="11" grpId="0"/>
      <p:bldP spid="13"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
          <p:cNvPicPr>
            <a:picLocks noChangeAspect="1"/>
          </p:cNvPicPr>
          <p:nvPr/>
        </p:nvPicPr>
        <p:blipFill>
          <a:blip r:embed="rId2"/>
          <a:stretch>
            <a:fillRect/>
          </a:stretch>
        </p:blipFill>
        <p:spPr>
          <a:xfrm>
            <a:off x="0" y="0"/>
            <a:ext cx="12192000" cy="6858000"/>
          </a:xfrm>
          <a:prstGeom prst="rect">
            <a:avLst/>
          </a:prstGeom>
        </p:spPr>
      </p:pic>
      <p:pic>
        <p:nvPicPr>
          <p:cNvPr id="5" name="图片 4" descr="1"/>
          <p:cNvPicPr>
            <a:picLocks noChangeAspect="1"/>
          </p:cNvPicPr>
          <p:nvPr/>
        </p:nvPicPr>
        <p:blipFill>
          <a:blip r:embed="rId3"/>
          <a:srcRect t="37617" b="6098"/>
          <a:stretch>
            <a:fillRect/>
          </a:stretch>
        </p:blipFill>
        <p:spPr>
          <a:xfrm>
            <a:off x="0" y="3429000"/>
            <a:ext cx="12192000" cy="3429000"/>
          </a:xfrm>
          <a:prstGeom prst="rect">
            <a:avLst/>
          </a:prstGeom>
        </p:spPr>
      </p:pic>
      <p:sp>
        <p:nvSpPr>
          <p:cNvPr id="79" name="文本框 78"/>
          <p:cNvSpPr txBox="1"/>
          <p:nvPr/>
        </p:nvSpPr>
        <p:spPr>
          <a:xfrm>
            <a:off x="2223770" y="76200"/>
            <a:ext cx="879284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41</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个关键词</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，读</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懂</a:t>
            </a: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2024</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年政</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府工作报告</a:t>
            </a:r>
            <a:endPar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endParaRPr>
          </a:p>
        </p:txBody>
      </p:sp>
      <p:pic>
        <p:nvPicPr>
          <p:cNvPr id="6" name="图片 5" descr="1"/>
          <p:cNvPicPr>
            <a:picLocks noChangeAspect="1"/>
          </p:cNvPicPr>
          <p:nvPr/>
        </p:nvPicPr>
        <p:blipFill>
          <a:blip r:embed="rId4"/>
          <a:srcRect l="26719" t="55347" r="45625" b="26517"/>
          <a:stretch>
            <a:fillRect/>
          </a:stretch>
        </p:blipFill>
        <p:spPr>
          <a:xfrm>
            <a:off x="247650" y="38100"/>
            <a:ext cx="1769110" cy="579755"/>
          </a:xfrm>
          <a:prstGeom prst="rect">
            <a:avLst/>
          </a:prstGeom>
        </p:spPr>
      </p:pic>
      <p:sp>
        <p:nvSpPr>
          <p:cNvPr id="3" name="矩形 2"/>
          <p:cNvSpPr/>
          <p:nvPr/>
        </p:nvSpPr>
        <p:spPr>
          <a:xfrm>
            <a:off x="247650" y="617220"/>
            <a:ext cx="11696700" cy="6021705"/>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grpSp>
        <p:nvGrpSpPr>
          <p:cNvPr id="8" name="组合 7"/>
          <p:cNvGrpSpPr/>
          <p:nvPr/>
        </p:nvGrpSpPr>
        <p:grpSpPr>
          <a:xfrm>
            <a:off x="767080" y="987425"/>
            <a:ext cx="10626725" cy="762635"/>
            <a:chOff x="1208" y="1710"/>
            <a:chExt cx="16735" cy="1201"/>
          </a:xfrm>
        </p:grpSpPr>
        <p:sp>
          <p:nvSpPr>
            <p:cNvPr id="58" name="矩形: 圆角 57"/>
            <p:cNvSpPr/>
            <p:nvPr/>
          </p:nvSpPr>
          <p:spPr>
            <a:xfrm>
              <a:off x="2786" y="1710"/>
              <a:ext cx="15157" cy="1201"/>
            </a:xfrm>
            <a:prstGeom prst="roundRect">
              <a:avLst>
                <a:gd name="adj" fmla="val 50000"/>
              </a:avLst>
            </a:prstGeom>
            <a:gradFill>
              <a:gsLst>
                <a:gs pos="28000">
                  <a:schemeClr val="bg1"/>
                </a:gs>
                <a:gs pos="100000">
                  <a:schemeClr val="bg1"/>
                </a:gs>
              </a:gsLst>
              <a:lin ang="0" scaled="1"/>
            </a:gradFill>
            <a:ln>
              <a:gradFill flip="none" rotWithShape="1">
                <a:gsLst>
                  <a:gs pos="0">
                    <a:srgbClr val="FDE7E7">
                      <a:alpha val="0"/>
                    </a:srgbClr>
                  </a:gs>
                  <a:gs pos="100000">
                    <a:srgbClr val="F9BDBD"/>
                  </a:gs>
                </a:gsLst>
                <a:lin ang="0" scaled="1"/>
              </a:gradFill>
            </a:ln>
            <a:effectLst>
              <a:outerShdw blurRad="127000" dist="63500" dir="2700000" algn="tl" rotWithShape="0">
                <a:srgbClr val="F9BDBD">
                  <a:alpha val="20000"/>
                </a:srgbClr>
              </a:outerShdw>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0000" tIns="144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360045"/>
              <a:endParaRPr lang="zh-CN" altLang="en-US" sz="1200">
                <a:solidFill>
                  <a:schemeClr val="dk1">
                    <a:hueOff val="0"/>
                    <a:satOff val="0"/>
                    <a:lumOff val="0"/>
                    <a:alphaOff val="0"/>
                  </a:schemeClr>
                </a:solidFill>
                <a:cs typeface="阿里巴巴普惠体" panose="00020600040101010101" charset="-122"/>
              </a:endParaRPr>
            </a:p>
          </p:txBody>
        </p:sp>
        <p:grpSp>
          <p:nvGrpSpPr>
            <p:cNvPr id="62" name="组合 61"/>
            <p:cNvGrpSpPr/>
            <p:nvPr/>
          </p:nvGrpSpPr>
          <p:grpSpPr>
            <a:xfrm>
              <a:off x="1208" y="1710"/>
              <a:ext cx="2656" cy="1201"/>
              <a:chOff x="797834" y="5569348"/>
              <a:chExt cx="1686321" cy="665513"/>
            </a:xfrm>
          </p:grpSpPr>
          <p:sp>
            <p:nvSpPr>
              <p:cNvPr id="57" name="矩形: 圆角 56"/>
              <p:cNvSpPr/>
              <p:nvPr/>
            </p:nvSpPr>
            <p:spPr>
              <a:xfrm>
                <a:off x="797834" y="5569348"/>
                <a:ext cx="1609725" cy="665513"/>
              </a:xfrm>
              <a:prstGeom prst="roundRect">
                <a:avLst>
                  <a:gd name="adj" fmla="val 50000"/>
                </a:avLst>
              </a:prstGeom>
              <a:gradFill>
                <a:gsLst>
                  <a:gs pos="2752">
                    <a:srgbClr val="F34747"/>
                  </a:gs>
                  <a:gs pos="57000">
                    <a:srgbClr val="E1100F"/>
                  </a:gs>
                  <a:gs pos="100000">
                    <a:srgbClr val="B4040E"/>
                  </a:gs>
                </a:gsLst>
                <a:lin ang="2700000" scaled="1"/>
              </a:gradFill>
              <a:ln>
                <a:noFill/>
              </a:ln>
              <a:effectLst>
                <a:outerShdw blurRad="127000" dist="63500" dir="2700000" algn="tl" rotWithShape="0">
                  <a:srgbClr val="F34747">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360000" tIns="36000" rIns="360000" bIns="113792" numCol="1" spcCol="1270" anchor="t" anchorCtr="0">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mj-ea"/>
                  <a:ea typeface="+mj-ea"/>
                  <a:cs typeface="阿里巴巴普惠体" panose="00020600040101010101" charset="-122"/>
                </a:endParaRPr>
              </a:p>
            </p:txBody>
          </p:sp>
          <p:sp>
            <p:nvSpPr>
              <p:cNvPr id="61" name="文本框 60"/>
              <p:cNvSpPr txBox="1"/>
              <p:nvPr/>
            </p:nvSpPr>
            <p:spPr>
              <a:xfrm>
                <a:off x="825684" y="5716458"/>
                <a:ext cx="1658471" cy="40174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rPr>
                  <a:t>关键词七</a:t>
                </a:r>
                <a:endParaRPr lang="zh-CN" altLang="en-US" sz="24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sp>
          <p:nvSpPr>
            <p:cNvPr id="7" name="文本框 6"/>
            <p:cNvSpPr txBox="1"/>
            <p:nvPr/>
          </p:nvSpPr>
          <p:spPr>
            <a:xfrm>
              <a:off x="4344" y="1945"/>
              <a:ext cx="10151" cy="77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rPr>
                <a:t>居民消费价格涨幅3%左右</a:t>
              </a:r>
              <a:endPar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endParaRPr>
            </a:p>
          </p:txBody>
        </p:sp>
      </p:grpSp>
      <p:sp>
        <p:nvSpPr>
          <p:cNvPr id="14" name="任意多边形: 形状 13"/>
          <p:cNvSpPr/>
          <p:nvPr/>
        </p:nvSpPr>
        <p:spPr>
          <a:xfrm>
            <a:off x="766762" y="2675292"/>
            <a:ext cx="4236245" cy="3696934"/>
          </a:xfrm>
          <a:custGeom>
            <a:gdLst>
              <a:gd name="connsiteX0" fmla="*/ 0 w 7843837"/>
              <a:gd name="connsiteY0" fmla="*/ 0 h 2016000"/>
              <a:gd name="connsiteX1" fmla="*/ 7843837 w 7843837"/>
              <a:gd name="connsiteY1" fmla="*/ 0 h 2016000"/>
              <a:gd name="connsiteX2" fmla="*/ 7843837 w 7843837"/>
              <a:gd name="connsiteY2" fmla="*/ 2016000 h 2016000"/>
              <a:gd name="connsiteX3" fmla="*/ 0 w 7843837"/>
              <a:gd name="connsiteY3" fmla="*/ 2016000 h 2016000"/>
              <a:gd name="connsiteX4" fmla="*/ 0 w 7843837"/>
              <a:gd name="connsiteY4" fmla="*/ 0 h 2016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843837" h="2016000">
                <a:moveTo>
                  <a:pt x="0" y="0"/>
                </a:moveTo>
                <a:lnTo>
                  <a:pt x="7843837" y="0"/>
                </a:lnTo>
                <a:lnTo>
                  <a:pt x="7843837" y="2016000"/>
                </a:lnTo>
                <a:lnTo>
                  <a:pt x="0" y="2016000"/>
                </a:lnTo>
                <a:lnTo>
                  <a:pt x="0" y="0"/>
                </a:lnTo>
                <a:close/>
              </a:path>
            </a:pathLst>
          </a:custGeom>
          <a:ln>
            <a:solidFill>
              <a:srgbClr val="FBD5D5"/>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0000" tIns="180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0" lvl="1" algn="just" defTabSz="711200">
              <a:lnSpc>
                <a:spcPct val="150000"/>
              </a:lnSpc>
              <a:spcBef>
                <a:spcPct val="0"/>
              </a:spcBef>
              <a:spcAft>
                <a:spcPts val="500"/>
              </a:spcAft>
            </a:pPr>
            <a:endParaRPr lang="zh-CN" sz="1200" kern="1200">
              <a:cs typeface="阿里巴巴普惠体" panose="00020600040101010101" charset="-122"/>
            </a:endParaRPr>
          </a:p>
        </p:txBody>
      </p:sp>
      <p:sp>
        <p:nvSpPr>
          <p:cNvPr id="15" name="矩形: 圆顶角 14"/>
          <p:cNvSpPr/>
          <p:nvPr/>
        </p:nvSpPr>
        <p:spPr>
          <a:xfrm>
            <a:off x="766445" y="2174240"/>
            <a:ext cx="4236085" cy="850900"/>
          </a:xfrm>
          <a:prstGeom prst="round2SameRect">
            <a:avLst/>
          </a:prstGeom>
          <a:gradFill>
            <a:gsLst>
              <a:gs pos="0">
                <a:srgbClr val="FEF8BD"/>
              </a:gs>
              <a:gs pos="91000">
                <a:srgbClr val="F8A242"/>
              </a:gs>
            </a:gsLst>
            <a:lin ang="2700000" scaled="1"/>
          </a:grad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lvl="1"/>
            <a:endParaRPr lang="zh-CN" altLang="en-US">
              <a:cs typeface="阿里巴巴普惠体" panose="00020600040101010101" charset="-122"/>
            </a:endParaRPr>
          </a:p>
        </p:txBody>
      </p:sp>
      <p:sp>
        <p:nvSpPr>
          <p:cNvPr id="10" name="文本框 9"/>
          <p:cNvSpPr txBox="1"/>
          <p:nvPr/>
        </p:nvSpPr>
        <p:spPr>
          <a:xfrm>
            <a:off x="1008459" y="2161086"/>
            <a:ext cx="3648075" cy="833319"/>
          </a:xfrm>
          <a:prstGeom prst="rect">
            <a:avLst/>
          </a:prstGeom>
          <a:no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ctr" defTabSz="914400" rtl="0" eaLnBrk="1" latinLnBrk="0" hangingPunct="1">
              <a:defRPr sz="1400" kern="1200">
                <a:solidFill>
                  <a:srgbClr val="7B030C"/>
                </a:solidFill>
                <a:latin typeface="+mj-ea"/>
                <a:ea typeface="+mj-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rPr>
              <a:t>报告原文</a:t>
            </a:r>
            <a:endPar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endParaRPr>
          </a:p>
        </p:txBody>
      </p:sp>
      <p:sp>
        <p:nvSpPr>
          <p:cNvPr id="9" name="文本框 8"/>
          <p:cNvSpPr txBox="1"/>
          <p:nvPr/>
        </p:nvSpPr>
        <p:spPr>
          <a:xfrm>
            <a:off x="1009650" y="3190875"/>
            <a:ext cx="3752850" cy="4235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居民消费价格涨幅3%左右。</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sp>
        <p:nvSpPr>
          <p:cNvPr id="11" name="右大括号 10"/>
          <p:cNvSpPr/>
          <p:nvPr/>
        </p:nvSpPr>
        <p:spPr>
          <a:xfrm>
            <a:off x="5177155" y="2166620"/>
            <a:ext cx="294640" cy="4189730"/>
          </a:xfrm>
          <a:prstGeom prst="rightBrace">
            <a:avLst>
              <a:gd name="adj1" fmla="val 37841"/>
              <a:gd name="adj2" fmla="val 50000"/>
            </a:avLst>
          </a:prstGeom>
          <a:ln w="12700">
            <a:solidFill>
              <a:srgbClr val="F9BDBD"/>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3" name="文本框 12"/>
          <p:cNvSpPr txBox="1"/>
          <p:nvPr/>
        </p:nvSpPr>
        <p:spPr>
          <a:xfrm>
            <a:off x="5848350" y="3114675"/>
            <a:ext cx="5562600" cy="30803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作为反映消费需求的一项重要指标，2023年CPI（居民消费价格指数）整体低位运行，四个月出现负增长，其中10至12月连续三个月负增长。2024年1月CPI则为同比下降0.8%，创2009年9月以来最大降幅。价格低位运行，在一定程度上反映了有效需求不足等问题。</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1月17日，国家统计局局长康义表示，随着中央经济工作会议系列政策的出台和落实，有效需求不足的问题会得到逐步缓解，居民消费价格有望随之企稳回升。预计2024年价格会温和上涨。</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grpSp>
        <p:nvGrpSpPr>
          <p:cNvPr id="17" name="组合 16"/>
          <p:cNvGrpSpPr/>
          <p:nvPr/>
        </p:nvGrpSpPr>
        <p:grpSpPr>
          <a:xfrm>
            <a:off x="5928360" y="2194560"/>
            <a:ext cx="5095240" cy="701040"/>
            <a:chOff x="9336" y="3456"/>
            <a:chExt cx="8024" cy="1104"/>
          </a:xfrm>
        </p:grpSpPr>
        <p:sp>
          <p:nvSpPr>
            <p:cNvPr id="28" name="矩形 27"/>
            <p:cNvSpPr/>
            <p:nvPr/>
          </p:nvSpPr>
          <p:spPr>
            <a:xfrm>
              <a:off x="9336" y="4198"/>
              <a:ext cx="8025" cy="363"/>
            </a:xfrm>
            <a:prstGeom prst="rect">
              <a:avLst/>
            </a:prstGeom>
            <a:gradFill flip="none" rotWithShape="1">
              <a:gsLst>
                <a:gs pos="99083">
                  <a:srgbClr val="FDE7E7">
                    <a:alpha val="0"/>
                  </a:srgbClr>
                </a:gs>
                <a:gs pos="0">
                  <a:srgbClr val="F9BDBD"/>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6" name="文本框 15"/>
            <p:cNvSpPr txBox="1"/>
            <p:nvPr/>
          </p:nvSpPr>
          <p:spPr>
            <a:xfrm>
              <a:off x="9437" y="3456"/>
              <a:ext cx="5745" cy="101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rPr>
                <a:t>解读</a:t>
              </a:r>
              <a:endPar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pic>
        <p:nvPicPr>
          <p:cNvPr id="18" name="图片 17" descr="51miz-E841634-2A13232F"/>
          <p:cNvPicPr>
            <a:picLocks noChangeAspect="1"/>
          </p:cNvPicPr>
          <p:nvPr/>
        </p:nvPicPr>
        <p:blipFill>
          <a:blip r:embed="rId5"/>
          <a:stretch>
            <a:fillRect/>
          </a:stretch>
        </p:blipFill>
        <p:spPr>
          <a:xfrm>
            <a:off x="10406380" y="2110105"/>
            <a:ext cx="987425" cy="643890"/>
          </a:xfrm>
          <a:prstGeom prst="rect">
            <a:avLst/>
          </a:prstGeom>
        </p:spPr>
      </p:pic>
    </p:spTree>
    <p:custDataLst>
      <p:tags r:id="rId6"/>
    </p:custDataLst>
  </p:cSld>
  <p:clrMapOvr>
    <a:masterClrMapping/>
  </p:clrMapOvr>
  <p:transition spd="slow">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5" presetClass="entr" presetSubtype="0" dur="500" fill="hold" grpId="0" nodeType="afterEffect">
                                  <p:stCondLst>
                                    <p:cond delay="0"/>
                                  </p:stCondLst>
                                  <p:iterate type="lt">
                                    <p:tmPct val="10000"/>
                                  </p:iterate>
                                  <p:childTnLst>
                                    <p:set>
                                      <p:cBhvr>
                                        <p:cTn id="6" dur="1" fill="hold">
                                          <p:stCondLst>
                                            <p:cond delay="0"/>
                                          </p:stCondLst>
                                        </p:cTn>
                                        <p:tgtEl>
                                          <p:spTgt spid="79"/>
                                        </p:tgtEl>
                                        <p:attrNameLst>
                                          <p:attrName>style.visibility</p:attrName>
                                        </p:attrNameLst>
                                      </p:cBhvr>
                                      <p:to>
                                        <p:strVal val="visible"/>
                                      </p:to>
                                    </p:set>
                                    <p:animEffect transition="in" filter="fade">
                                      <p:cBhvr>
                                        <p:cTn id="7" dur="500"/>
                                        <p:tgtEl>
                                          <p:spTgt spid="79"/>
                                        </p:tgtEl>
                                      </p:cBhvr>
                                    </p:animEffect>
                                    <p:anim calcmode="lin" valueType="num">
                                      <p:cBhvr>
                                        <p:cTn id="8" dur="500" fill="hold"/>
                                        <p:tgtEl>
                                          <p:spTgt spid="79"/>
                                        </p:tgtEl>
                                        <p:attrNameLst>
                                          <p:attrName>ppt_w</p:attrName>
                                        </p:attrNameLst>
                                      </p:cBhvr>
                                      <p:tavLst>
                                        <p:tav tm="0" fmla="#ppt_w*sin(2.5*pi*$)">
                                          <p:val>
                                            <p:fltVal val="0"/>
                                          </p:val>
                                        </p:tav>
                                        <p:tav tm="100000">
                                          <p:val>
                                            <p:fltVal val="1"/>
                                          </p:val>
                                        </p:tav>
                                      </p:tavLst>
                                    </p:anim>
                                    <p:anim calcmode="lin" valueType="num">
                                      <p:cBhvr>
                                        <p:cTn id="9" dur="500" fill="hold"/>
                                        <p:tgtEl>
                                          <p:spTgt spid="79"/>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500"/>
                                        <p:tgtEl>
                                          <p:spTgt spid="8"/>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dur="100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42" presetClass="entr" presetSubtype="0" dur="100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1000"/>
                                        <p:tgtEl>
                                          <p:spTgt spid="14"/>
                                        </p:tgtEl>
                                      </p:cBhvr>
                                    </p:animEffect>
                                    <p:anim calcmode="lin" valueType="num">
                                      <p:cBhvr>
                                        <p:cTn id="30" dur="1000" fill="hold"/>
                                        <p:tgtEl>
                                          <p:spTgt spid="14"/>
                                        </p:tgtEl>
                                        <p:attrNameLst>
                                          <p:attrName>ppt_x</p:attrName>
                                        </p:attrNameLst>
                                      </p:cBhvr>
                                      <p:tavLst>
                                        <p:tav tm="0">
                                          <p:val>
                                            <p:strVal val="#ppt_x"/>
                                          </p:val>
                                        </p:tav>
                                        <p:tav tm="100000">
                                          <p:val>
                                            <p:strVal val="#ppt_x"/>
                                          </p:val>
                                        </p:tav>
                                      </p:tavLst>
                                    </p:anim>
                                    <p:anim calcmode="lin" valueType="num">
                                      <p:cBhvr>
                                        <p:cTn id="3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42" presetClass="entr" presetSubtype="0" dur="100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000"/>
                                        <p:tgtEl>
                                          <p:spTgt spid="11"/>
                                        </p:tgtEl>
                                      </p:cBhvr>
                                    </p:animEffect>
                                    <p:anim calcmode="lin" valueType="num">
                                      <p:cBhvr>
                                        <p:cTn id="44" dur="1000" fill="hold"/>
                                        <p:tgtEl>
                                          <p:spTgt spid="11"/>
                                        </p:tgtEl>
                                        <p:attrNameLst>
                                          <p:attrName>ppt_x</p:attrName>
                                        </p:attrNameLst>
                                      </p:cBhvr>
                                      <p:tavLst>
                                        <p:tav tm="0">
                                          <p:val>
                                            <p:strVal val="#ppt_x"/>
                                          </p:val>
                                        </p:tav>
                                        <p:tav tm="100000">
                                          <p:val>
                                            <p:strVal val="#ppt_x"/>
                                          </p:val>
                                        </p:tav>
                                      </p:tavLst>
                                    </p:anim>
                                    <p:anim calcmode="lin" valueType="num">
                                      <p:cBhvr>
                                        <p:cTn id="4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42" presetClass="entr" presetSubtype="0" dur="1000" fill="hold" nodeType="click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anim calcmode="lin" valueType="num">
                                      <p:cBhvr>
                                        <p:cTn id="51" dur="1000" fill="hold"/>
                                        <p:tgtEl>
                                          <p:spTgt spid="17"/>
                                        </p:tgtEl>
                                        <p:attrNameLst>
                                          <p:attrName>ppt_x</p:attrName>
                                        </p:attrNameLst>
                                      </p:cBhvr>
                                      <p:tavLst>
                                        <p:tav tm="0">
                                          <p:val>
                                            <p:strVal val="#ppt_x"/>
                                          </p:val>
                                        </p:tav>
                                        <p:tav tm="100000">
                                          <p:val>
                                            <p:strVal val="#ppt_x"/>
                                          </p:val>
                                        </p:tav>
                                      </p:tavLst>
                                    </p:anim>
                                    <p:anim calcmode="lin" valueType="num">
                                      <p:cBhvr>
                                        <p:cTn id="5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100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1000"/>
                                        <p:tgtEl>
                                          <p:spTgt spid="13"/>
                                        </p:tgtEl>
                                      </p:cBhvr>
                                    </p:animEffect>
                                    <p:anim calcmode="lin" valueType="num">
                                      <p:cBhvr>
                                        <p:cTn id="58" dur="1000" fill="hold"/>
                                        <p:tgtEl>
                                          <p:spTgt spid="13"/>
                                        </p:tgtEl>
                                        <p:attrNameLst>
                                          <p:attrName>ppt_x</p:attrName>
                                        </p:attrNameLst>
                                      </p:cBhvr>
                                      <p:tavLst>
                                        <p:tav tm="0">
                                          <p:val>
                                            <p:strVal val="#ppt_x"/>
                                          </p:val>
                                        </p:tav>
                                        <p:tav tm="100000">
                                          <p:val>
                                            <p:strVal val="#ppt_x"/>
                                          </p:val>
                                        </p:tav>
                                      </p:tavLst>
                                    </p:anim>
                                    <p:anim calcmode="lin" valueType="num">
                                      <p:cBhvr>
                                        <p:cTn id="5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10" grpId="0"/>
      <p:bldP spid="15" grpId="0"/>
      <p:bldP spid="14" grpId="0"/>
      <p:bldP spid="9" grpId="0"/>
      <p:bldP spid="11" grpId="0"/>
      <p:bldP spid="13"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
          <p:cNvPicPr>
            <a:picLocks noChangeAspect="1"/>
          </p:cNvPicPr>
          <p:nvPr/>
        </p:nvPicPr>
        <p:blipFill>
          <a:blip r:embed="rId2"/>
          <a:stretch>
            <a:fillRect/>
          </a:stretch>
        </p:blipFill>
        <p:spPr>
          <a:xfrm>
            <a:off x="0" y="0"/>
            <a:ext cx="12192000" cy="6858000"/>
          </a:xfrm>
          <a:prstGeom prst="rect">
            <a:avLst/>
          </a:prstGeom>
        </p:spPr>
      </p:pic>
      <p:pic>
        <p:nvPicPr>
          <p:cNvPr id="5" name="图片 4" descr="1"/>
          <p:cNvPicPr>
            <a:picLocks noChangeAspect="1"/>
          </p:cNvPicPr>
          <p:nvPr/>
        </p:nvPicPr>
        <p:blipFill>
          <a:blip r:embed="rId3"/>
          <a:srcRect t="37617" b="6098"/>
          <a:stretch>
            <a:fillRect/>
          </a:stretch>
        </p:blipFill>
        <p:spPr>
          <a:xfrm>
            <a:off x="0" y="3429000"/>
            <a:ext cx="12192000" cy="3429000"/>
          </a:xfrm>
          <a:prstGeom prst="rect">
            <a:avLst/>
          </a:prstGeom>
        </p:spPr>
      </p:pic>
      <p:sp>
        <p:nvSpPr>
          <p:cNvPr id="79" name="文本框 78"/>
          <p:cNvSpPr txBox="1"/>
          <p:nvPr/>
        </p:nvSpPr>
        <p:spPr>
          <a:xfrm>
            <a:off x="2223770" y="76200"/>
            <a:ext cx="879284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41</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个关键词</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，读</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懂</a:t>
            </a: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2024</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年政</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府工作报告</a:t>
            </a:r>
            <a:endPar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endParaRPr>
          </a:p>
        </p:txBody>
      </p:sp>
      <p:pic>
        <p:nvPicPr>
          <p:cNvPr id="6" name="图片 5" descr="1"/>
          <p:cNvPicPr>
            <a:picLocks noChangeAspect="1"/>
          </p:cNvPicPr>
          <p:nvPr/>
        </p:nvPicPr>
        <p:blipFill>
          <a:blip r:embed="rId4"/>
          <a:srcRect l="26719" t="55347" r="45625" b="26517"/>
          <a:stretch>
            <a:fillRect/>
          </a:stretch>
        </p:blipFill>
        <p:spPr>
          <a:xfrm>
            <a:off x="247650" y="38100"/>
            <a:ext cx="1769110" cy="579755"/>
          </a:xfrm>
          <a:prstGeom prst="rect">
            <a:avLst/>
          </a:prstGeom>
        </p:spPr>
      </p:pic>
      <p:sp>
        <p:nvSpPr>
          <p:cNvPr id="3" name="矩形 2"/>
          <p:cNvSpPr/>
          <p:nvPr/>
        </p:nvSpPr>
        <p:spPr>
          <a:xfrm>
            <a:off x="247650" y="617220"/>
            <a:ext cx="11696700" cy="6021705"/>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grpSp>
        <p:nvGrpSpPr>
          <p:cNvPr id="8" name="组合 7"/>
          <p:cNvGrpSpPr/>
          <p:nvPr/>
        </p:nvGrpSpPr>
        <p:grpSpPr>
          <a:xfrm>
            <a:off x="767080" y="987425"/>
            <a:ext cx="10626725" cy="762635"/>
            <a:chOff x="1208" y="1710"/>
            <a:chExt cx="16735" cy="1201"/>
          </a:xfrm>
        </p:grpSpPr>
        <p:sp>
          <p:nvSpPr>
            <p:cNvPr id="58" name="矩形: 圆角 57"/>
            <p:cNvSpPr/>
            <p:nvPr/>
          </p:nvSpPr>
          <p:spPr>
            <a:xfrm>
              <a:off x="2786" y="1710"/>
              <a:ext cx="15157" cy="1201"/>
            </a:xfrm>
            <a:prstGeom prst="roundRect">
              <a:avLst>
                <a:gd name="adj" fmla="val 50000"/>
              </a:avLst>
            </a:prstGeom>
            <a:gradFill>
              <a:gsLst>
                <a:gs pos="28000">
                  <a:schemeClr val="bg1"/>
                </a:gs>
                <a:gs pos="100000">
                  <a:schemeClr val="bg1"/>
                </a:gs>
              </a:gsLst>
              <a:lin ang="0" scaled="1"/>
            </a:gradFill>
            <a:ln>
              <a:gradFill flip="none" rotWithShape="1">
                <a:gsLst>
                  <a:gs pos="0">
                    <a:srgbClr val="FDE7E7">
                      <a:alpha val="0"/>
                    </a:srgbClr>
                  </a:gs>
                  <a:gs pos="100000">
                    <a:srgbClr val="F9BDBD"/>
                  </a:gs>
                </a:gsLst>
                <a:lin ang="0" scaled="1"/>
              </a:gradFill>
            </a:ln>
            <a:effectLst>
              <a:outerShdw blurRad="127000" dist="63500" dir="2700000" algn="tl" rotWithShape="0">
                <a:srgbClr val="F9BDBD">
                  <a:alpha val="20000"/>
                </a:srgbClr>
              </a:outerShdw>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0000" tIns="144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360045"/>
              <a:endParaRPr lang="zh-CN" altLang="en-US" sz="1200">
                <a:solidFill>
                  <a:schemeClr val="dk1">
                    <a:hueOff val="0"/>
                    <a:satOff val="0"/>
                    <a:lumOff val="0"/>
                    <a:alphaOff val="0"/>
                  </a:schemeClr>
                </a:solidFill>
                <a:cs typeface="阿里巴巴普惠体" panose="00020600040101010101" charset="-122"/>
              </a:endParaRPr>
            </a:p>
          </p:txBody>
        </p:sp>
        <p:grpSp>
          <p:nvGrpSpPr>
            <p:cNvPr id="62" name="组合 61"/>
            <p:cNvGrpSpPr/>
            <p:nvPr/>
          </p:nvGrpSpPr>
          <p:grpSpPr>
            <a:xfrm>
              <a:off x="1208" y="1710"/>
              <a:ext cx="2656" cy="1201"/>
              <a:chOff x="797834" y="5569348"/>
              <a:chExt cx="1686321" cy="665513"/>
            </a:xfrm>
          </p:grpSpPr>
          <p:sp>
            <p:nvSpPr>
              <p:cNvPr id="57" name="矩形: 圆角 56"/>
              <p:cNvSpPr/>
              <p:nvPr/>
            </p:nvSpPr>
            <p:spPr>
              <a:xfrm>
                <a:off x="797834" y="5569348"/>
                <a:ext cx="1609725" cy="665513"/>
              </a:xfrm>
              <a:prstGeom prst="roundRect">
                <a:avLst>
                  <a:gd name="adj" fmla="val 50000"/>
                </a:avLst>
              </a:prstGeom>
              <a:gradFill>
                <a:gsLst>
                  <a:gs pos="2752">
                    <a:srgbClr val="F34747"/>
                  </a:gs>
                  <a:gs pos="57000">
                    <a:srgbClr val="E1100F"/>
                  </a:gs>
                  <a:gs pos="100000">
                    <a:srgbClr val="B4040E"/>
                  </a:gs>
                </a:gsLst>
                <a:lin ang="2700000" scaled="1"/>
              </a:gradFill>
              <a:ln>
                <a:noFill/>
              </a:ln>
              <a:effectLst>
                <a:outerShdw blurRad="127000" dist="63500" dir="2700000" algn="tl" rotWithShape="0">
                  <a:srgbClr val="F34747">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360000" tIns="36000" rIns="360000" bIns="113792" numCol="1" spcCol="1270" anchor="t" anchorCtr="0">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mj-ea"/>
                  <a:ea typeface="+mj-ea"/>
                  <a:cs typeface="阿里巴巴普惠体" panose="00020600040101010101" charset="-122"/>
                </a:endParaRPr>
              </a:p>
            </p:txBody>
          </p:sp>
          <p:sp>
            <p:nvSpPr>
              <p:cNvPr id="61" name="文本框 60"/>
              <p:cNvSpPr txBox="1"/>
              <p:nvPr/>
            </p:nvSpPr>
            <p:spPr>
              <a:xfrm>
                <a:off x="825684" y="5716458"/>
                <a:ext cx="1658471" cy="40174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rPr>
                  <a:t>关键词八</a:t>
                </a:r>
                <a:endParaRPr lang="zh-CN" altLang="en-US" sz="24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sp>
          <p:nvSpPr>
            <p:cNvPr id="7" name="文本框 6"/>
            <p:cNvSpPr txBox="1"/>
            <p:nvPr/>
          </p:nvSpPr>
          <p:spPr>
            <a:xfrm>
              <a:off x="4344" y="1945"/>
              <a:ext cx="10151" cy="77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rPr>
                <a:t>促进消费稳定增长 培育壮大新型消费</a:t>
              </a:r>
              <a:endPar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endParaRPr>
            </a:p>
          </p:txBody>
        </p:sp>
      </p:grpSp>
      <p:sp>
        <p:nvSpPr>
          <p:cNvPr id="14" name="任意多边形: 形状 13"/>
          <p:cNvSpPr/>
          <p:nvPr/>
        </p:nvSpPr>
        <p:spPr>
          <a:xfrm>
            <a:off x="766762" y="2675292"/>
            <a:ext cx="4236245" cy="3696934"/>
          </a:xfrm>
          <a:custGeom>
            <a:gdLst>
              <a:gd name="connsiteX0" fmla="*/ 0 w 7843837"/>
              <a:gd name="connsiteY0" fmla="*/ 0 h 2016000"/>
              <a:gd name="connsiteX1" fmla="*/ 7843837 w 7843837"/>
              <a:gd name="connsiteY1" fmla="*/ 0 h 2016000"/>
              <a:gd name="connsiteX2" fmla="*/ 7843837 w 7843837"/>
              <a:gd name="connsiteY2" fmla="*/ 2016000 h 2016000"/>
              <a:gd name="connsiteX3" fmla="*/ 0 w 7843837"/>
              <a:gd name="connsiteY3" fmla="*/ 2016000 h 2016000"/>
              <a:gd name="connsiteX4" fmla="*/ 0 w 7843837"/>
              <a:gd name="connsiteY4" fmla="*/ 0 h 2016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843837" h="2016000">
                <a:moveTo>
                  <a:pt x="0" y="0"/>
                </a:moveTo>
                <a:lnTo>
                  <a:pt x="7843837" y="0"/>
                </a:lnTo>
                <a:lnTo>
                  <a:pt x="7843837" y="2016000"/>
                </a:lnTo>
                <a:lnTo>
                  <a:pt x="0" y="2016000"/>
                </a:lnTo>
                <a:lnTo>
                  <a:pt x="0" y="0"/>
                </a:lnTo>
                <a:close/>
              </a:path>
            </a:pathLst>
          </a:custGeom>
          <a:ln>
            <a:solidFill>
              <a:srgbClr val="FBD5D5"/>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0000" tIns="180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0" lvl="1" algn="just" defTabSz="711200">
              <a:lnSpc>
                <a:spcPct val="150000"/>
              </a:lnSpc>
              <a:spcBef>
                <a:spcPct val="0"/>
              </a:spcBef>
              <a:spcAft>
                <a:spcPts val="500"/>
              </a:spcAft>
            </a:pPr>
            <a:endParaRPr lang="zh-CN" sz="1200" kern="1200">
              <a:cs typeface="阿里巴巴普惠体" panose="00020600040101010101" charset="-122"/>
            </a:endParaRPr>
          </a:p>
        </p:txBody>
      </p:sp>
      <p:sp>
        <p:nvSpPr>
          <p:cNvPr id="15" name="矩形: 圆顶角 14"/>
          <p:cNvSpPr/>
          <p:nvPr/>
        </p:nvSpPr>
        <p:spPr>
          <a:xfrm>
            <a:off x="766445" y="2174240"/>
            <a:ext cx="4236085" cy="850900"/>
          </a:xfrm>
          <a:prstGeom prst="round2SameRect">
            <a:avLst/>
          </a:prstGeom>
          <a:gradFill>
            <a:gsLst>
              <a:gs pos="0">
                <a:srgbClr val="FEF8BD"/>
              </a:gs>
              <a:gs pos="91000">
                <a:srgbClr val="F8A242"/>
              </a:gs>
            </a:gsLst>
            <a:lin ang="2700000" scaled="1"/>
          </a:grad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lvl="1"/>
            <a:endParaRPr lang="zh-CN" altLang="en-US">
              <a:cs typeface="阿里巴巴普惠体" panose="00020600040101010101" charset="-122"/>
            </a:endParaRPr>
          </a:p>
        </p:txBody>
      </p:sp>
      <p:sp>
        <p:nvSpPr>
          <p:cNvPr id="10" name="文本框 9"/>
          <p:cNvSpPr txBox="1"/>
          <p:nvPr/>
        </p:nvSpPr>
        <p:spPr>
          <a:xfrm>
            <a:off x="1008459" y="2161086"/>
            <a:ext cx="3648075" cy="833319"/>
          </a:xfrm>
          <a:prstGeom prst="rect">
            <a:avLst/>
          </a:prstGeom>
          <a:no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ctr" defTabSz="914400" rtl="0" eaLnBrk="1" latinLnBrk="0" hangingPunct="1">
              <a:defRPr sz="1400" kern="1200">
                <a:solidFill>
                  <a:srgbClr val="7B030C"/>
                </a:solidFill>
                <a:latin typeface="+mj-ea"/>
                <a:ea typeface="+mj-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rPr>
              <a:t>报告原文</a:t>
            </a:r>
            <a:endPar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endParaRPr>
          </a:p>
        </p:txBody>
      </p:sp>
      <p:sp>
        <p:nvSpPr>
          <p:cNvPr id="9" name="文本框 8"/>
          <p:cNvSpPr txBox="1"/>
          <p:nvPr/>
        </p:nvSpPr>
        <p:spPr>
          <a:xfrm>
            <a:off x="1009650" y="3190875"/>
            <a:ext cx="3752850" cy="24161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促进消费稳定增长。从增加收入、优化供给、减少限制性措施等方面综合施策，激发消费潜能。培育壮大新型消费，实施数字消费、绿色消费、健康消费促进政策，积极培育智能家居、文娱旅游、体育赛事、国货“潮品”等新的消费增长点。</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sp>
        <p:nvSpPr>
          <p:cNvPr id="11" name="右大括号 10"/>
          <p:cNvSpPr/>
          <p:nvPr/>
        </p:nvSpPr>
        <p:spPr>
          <a:xfrm>
            <a:off x="5177155" y="2166620"/>
            <a:ext cx="294640" cy="4189730"/>
          </a:xfrm>
          <a:prstGeom prst="rightBrace">
            <a:avLst>
              <a:gd name="adj1" fmla="val 37841"/>
              <a:gd name="adj2" fmla="val 50000"/>
            </a:avLst>
          </a:prstGeom>
          <a:ln w="12700">
            <a:solidFill>
              <a:srgbClr val="F9BDBD"/>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3" name="文本框 12"/>
          <p:cNvSpPr txBox="1"/>
          <p:nvPr/>
        </p:nvSpPr>
        <p:spPr>
          <a:xfrm>
            <a:off x="5848350" y="2977515"/>
            <a:ext cx="5562600" cy="36309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rPr>
              <a:t>国家统计局数据显示，2023年，我国最终消费支出拉动经济增长4.3个百分点，比上年提高3.1个百分点，对经济增长的贡献率为82.5%，提高了43.1个百分点，消费的基础性作用更加显著。</a:t>
            </a:r>
            <a:endPar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endParaRPr>
          </a:p>
          <a:p>
            <a:pPr lvl="0" algn="l">
              <a:lnSpc>
                <a:spcPct val="120000"/>
              </a:lnSpc>
              <a:spcBef>
                <a:spcPct val="0"/>
              </a:spcBef>
              <a:spcAft>
                <a:spcPct val="0"/>
              </a:spcAft>
              <a:buClrTx/>
              <a:buSzTx/>
              <a:buFontTx/>
            </a:pPr>
            <a:r>
              <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rPr>
              <a:t>我国稳居全球第二大消费市场，庞大的内需市场是客观存在的。未来将如何促进消费更稳定地增长，从而持续拉动经济增长？首先，要促进收入增长，没有收入基础，老百姓就不敢消费；其次，要丰富消费的供给业态，消费领域的新业态、新场景、新技术能够激发和满足消费新需求，成为推动消费增长的新动能；第三，要加快全国统一大市场建设，打通市场的堵点、断点，降低商品和服务在各市场之间的流动成本，让经济更好地循环起来。</a:t>
            </a:r>
            <a:endPar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endParaRPr>
          </a:p>
        </p:txBody>
      </p:sp>
      <p:grpSp>
        <p:nvGrpSpPr>
          <p:cNvPr id="17" name="组合 16"/>
          <p:cNvGrpSpPr/>
          <p:nvPr/>
        </p:nvGrpSpPr>
        <p:grpSpPr>
          <a:xfrm>
            <a:off x="5928360" y="2194560"/>
            <a:ext cx="5095240" cy="701040"/>
            <a:chOff x="9336" y="3456"/>
            <a:chExt cx="8024" cy="1104"/>
          </a:xfrm>
        </p:grpSpPr>
        <p:sp>
          <p:nvSpPr>
            <p:cNvPr id="28" name="矩形 27"/>
            <p:cNvSpPr/>
            <p:nvPr/>
          </p:nvSpPr>
          <p:spPr>
            <a:xfrm>
              <a:off x="9336" y="4198"/>
              <a:ext cx="8025" cy="363"/>
            </a:xfrm>
            <a:prstGeom prst="rect">
              <a:avLst/>
            </a:prstGeom>
            <a:gradFill flip="none" rotWithShape="1">
              <a:gsLst>
                <a:gs pos="99083">
                  <a:srgbClr val="FDE7E7">
                    <a:alpha val="0"/>
                  </a:srgbClr>
                </a:gs>
                <a:gs pos="0">
                  <a:srgbClr val="F9BDBD"/>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6" name="文本框 15"/>
            <p:cNvSpPr txBox="1"/>
            <p:nvPr/>
          </p:nvSpPr>
          <p:spPr>
            <a:xfrm>
              <a:off x="9437" y="3456"/>
              <a:ext cx="5745" cy="101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rPr>
                <a:t>解读</a:t>
              </a:r>
              <a:endPar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pic>
        <p:nvPicPr>
          <p:cNvPr id="18" name="图片 17" descr="51miz-E841634-2A13232F"/>
          <p:cNvPicPr>
            <a:picLocks noChangeAspect="1"/>
          </p:cNvPicPr>
          <p:nvPr/>
        </p:nvPicPr>
        <p:blipFill>
          <a:blip r:embed="rId5"/>
          <a:stretch>
            <a:fillRect/>
          </a:stretch>
        </p:blipFill>
        <p:spPr>
          <a:xfrm>
            <a:off x="10406380" y="2110105"/>
            <a:ext cx="987425" cy="643890"/>
          </a:xfrm>
          <a:prstGeom prst="rect">
            <a:avLst/>
          </a:prstGeom>
        </p:spPr>
      </p:pic>
    </p:spTree>
    <p:custDataLst>
      <p:tags r:id="rId6"/>
    </p:custDataLst>
  </p:cSld>
  <p:clrMapOvr>
    <a:masterClrMapping/>
  </p:clrMapOvr>
  <p:transition spd="slow">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5" presetClass="entr" presetSubtype="0" dur="500" fill="hold" grpId="0" nodeType="afterEffect">
                                  <p:stCondLst>
                                    <p:cond delay="0"/>
                                  </p:stCondLst>
                                  <p:iterate type="lt">
                                    <p:tmPct val="10000"/>
                                  </p:iterate>
                                  <p:childTnLst>
                                    <p:set>
                                      <p:cBhvr>
                                        <p:cTn id="6" dur="1" fill="hold">
                                          <p:stCondLst>
                                            <p:cond delay="0"/>
                                          </p:stCondLst>
                                        </p:cTn>
                                        <p:tgtEl>
                                          <p:spTgt spid="79"/>
                                        </p:tgtEl>
                                        <p:attrNameLst>
                                          <p:attrName>style.visibility</p:attrName>
                                        </p:attrNameLst>
                                      </p:cBhvr>
                                      <p:to>
                                        <p:strVal val="visible"/>
                                      </p:to>
                                    </p:set>
                                    <p:animEffect transition="in" filter="fade">
                                      <p:cBhvr>
                                        <p:cTn id="7" dur="500"/>
                                        <p:tgtEl>
                                          <p:spTgt spid="79"/>
                                        </p:tgtEl>
                                      </p:cBhvr>
                                    </p:animEffect>
                                    <p:anim calcmode="lin" valueType="num">
                                      <p:cBhvr>
                                        <p:cTn id="8" dur="500" fill="hold"/>
                                        <p:tgtEl>
                                          <p:spTgt spid="79"/>
                                        </p:tgtEl>
                                        <p:attrNameLst>
                                          <p:attrName>ppt_w</p:attrName>
                                        </p:attrNameLst>
                                      </p:cBhvr>
                                      <p:tavLst>
                                        <p:tav tm="0" fmla="#ppt_w*sin(2.5*pi*$)">
                                          <p:val>
                                            <p:fltVal val="0"/>
                                          </p:val>
                                        </p:tav>
                                        <p:tav tm="100000">
                                          <p:val>
                                            <p:fltVal val="1"/>
                                          </p:val>
                                        </p:tav>
                                      </p:tavLst>
                                    </p:anim>
                                    <p:anim calcmode="lin" valueType="num">
                                      <p:cBhvr>
                                        <p:cTn id="9" dur="500" fill="hold"/>
                                        <p:tgtEl>
                                          <p:spTgt spid="79"/>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500"/>
                                        <p:tgtEl>
                                          <p:spTgt spid="8"/>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dur="100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42" presetClass="entr" presetSubtype="0" dur="100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1000"/>
                                        <p:tgtEl>
                                          <p:spTgt spid="14"/>
                                        </p:tgtEl>
                                      </p:cBhvr>
                                    </p:animEffect>
                                    <p:anim calcmode="lin" valueType="num">
                                      <p:cBhvr>
                                        <p:cTn id="30" dur="1000" fill="hold"/>
                                        <p:tgtEl>
                                          <p:spTgt spid="14"/>
                                        </p:tgtEl>
                                        <p:attrNameLst>
                                          <p:attrName>ppt_x</p:attrName>
                                        </p:attrNameLst>
                                      </p:cBhvr>
                                      <p:tavLst>
                                        <p:tav tm="0">
                                          <p:val>
                                            <p:strVal val="#ppt_x"/>
                                          </p:val>
                                        </p:tav>
                                        <p:tav tm="100000">
                                          <p:val>
                                            <p:strVal val="#ppt_x"/>
                                          </p:val>
                                        </p:tav>
                                      </p:tavLst>
                                    </p:anim>
                                    <p:anim calcmode="lin" valueType="num">
                                      <p:cBhvr>
                                        <p:cTn id="3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42" presetClass="entr" presetSubtype="0" dur="100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000"/>
                                        <p:tgtEl>
                                          <p:spTgt spid="11"/>
                                        </p:tgtEl>
                                      </p:cBhvr>
                                    </p:animEffect>
                                    <p:anim calcmode="lin" valueType="num">
                                      <p:cBhvr>
                                        <p:cTn id="44" dur="1000" fill="hold"/>
                                        <p:tgtEl>
                                          <p:spTgt spid="11"/>
                                        </p:tgtEl>
                                        <p:attrNameLst>
                                          <p:attrName>ppt_x</p:attrName>
                                        </p:attrNameLst>
                                      </p:cBhvr>
                                      <p:tavLst>
                                        <p:tav tm="0">
                                          <p:val>
                                            <p:strVal val="#ppt_x"/>
                                          </p:val>
                                        </p:tav>
                                        <p:tav tm="100000">
                                          <p:val>
                                            <p:strVal val="#ppt_x"/>
                                          </p:val>
                                        </p:tav>
                                      </p:tavLst>
                                    </p:anim>
                                    <p:anim calcmode="lin" valueType="num">
                                      <p:cBhvr>
                                        <p:cTn id="4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42" presetClass="entr" presetSubtype="0" dur="1000" fill="hold" nodeType="click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anim calcmode="lin" valueType="num">
                                      <p:cBhvr>
                                        <p:cTn id="51" dur="1000" fill="hold"/>
                                        <p:tgtEl>
                                          <p:spTgt spid="17"/>
                                        </p:tgtEl>
                                        <p:attrNameLst>
                                          <p:attrName>ppt_x</p:attrName>
                                        </p:attrNameLst>
                                      </p:cBhvr>
                                      <p:tavLst>
                                        <p:tav tm="0">
                                          <p:val>
                                            <p:strVal val="#ppt_x"/>
                                          </p:val>
                                        </p:tav>
                                        <p:tav tm="100000">
                                          <p:val>
                                            <p:strVal val="#ppt_x"/>
                                          </p:val>
                                        </p:tav>
                                      </p:tavLst>
                                    </p:anim>
                                    <p:anim calcmode="lin" valueType="num">
                                      <p:cBhvr>
                                        <p:cTn id="5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100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1000"/>
                                        <p:tgtEl>
                                          <p:spTgt spid="13"/>
                                        </p:tgtEl>
                                      </p:cBhvr>
                                    </p:animEffect>
                                    <p:anim calcmode="lin" valueType="num">
                                      <p:cBhvr>
                                        <p:cTn id="58" dur="1000" fill="hold"/>
                                        <p:tgtEl>
                                          <p:spTgt spid="13"/>
                                        </p:tgtEl>
                                        <p:attrNameLst>
                                          <p:attrName>ppt_x</p:attrName>
                                        </p:attrNameLst>
                                      </p:cBhvr>
                                      <p:tavLst>
                                        <p:tav tm="0">
                                          <p:val>
                                            <p:strVal val="#ppt_x"/>
                                          </p:val>
                                        </p:tav>
                                        <p:tav tm="100000">
                                          <p:val>
                                            <p:strVal val="#ppt_x"/>
                                          </p:val>
                                        </p:tav>
                                      </p:tavLst>
                                    </p:anim>
                                    <p:anim calcmode="lin" valueType="num">
                                      <p:cBhvr>
                                        <p:cTn id="5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10" grpId="0"/>
      <p:bldP spid="15" grpId="0"/>
      <p:bldP spid="14" grpId="0"/>
      <p:bldP spid="9" grpId="0"/>
      <p:bldP spid="11" grpId="0"/>
      <p:bldP spid="13"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
          <p:cNvPicPr>
            <a:picLocks noChangeAspect="1"/>
          </p:cNvPicPr>
          <p:nvPr/>
        </p:nvPicPr>
        <p:blipFill>
          <a:blip r:embed="rId2"/>
          <a:stretch>
            <a:fillRect/>
          </a:stretch>
        </p:blipFill>
        <p:spPr>
          <a:xfrm>
            <a:off x="0" y="0"/>
            <a:ext cx="12192000" cy="6858000"/>
          </a:xfrm>
          <a:prstGeom prst="rect">
            <a:avLst/>
          </a:prstGeom>
        </p:spPr>
      </p:pic>
      <p:pic>
        <p:nvPicPr>
          <p:cNvPr id="5" name="图片 4" descr="1"/>
          <p:cNvPicPr>
            <a:picLocks noChangeAspect="1"/>
          </p:cNvPicPr>
          <p:nvPr/>
        </p:nvPicPr>
        <p:blipFill>
          <a:blip r:embed="rId3"/>
          <a:srcRect t="37617" b="6098"/>
          <a:stretch>
            <a:fillRect/>
          </a:stretch>
        </p:blipFill>
        <p:spPr>
          <a:xfrm>
            <a:off x="0" y="3429000"/>
            <a:ext cx="12192000" cy="3429000"/>
          </a:xfrm>
          <a:prstGeom prst="rect">
            <a:avLst/>
          </a:prstGeom>
        </p:spPr>
      </p:pic>
      <p:sp>
        <p:nvSpPr>
          <p:cNvPr id="79" name="文本框 78"/>
          <p:cNvSpPr txBox="1"/>
          <p:nvPr/>
        </p:nvSpPr>
        <p:spPr>
          <a:xfrm>
            <a:off x="2223770" y="76200"/>
            <a:ext cx="879284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41</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个关键词</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，读</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懂</a:t>
            </a: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2024</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年政</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府工作报告</a:t>
            </a:r>
            <a:endPar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endParaRPr>
          </a:p>
        </p:txBody>
      </p:sp>
      <p:pic>
        <p:nvPicPr>
          <p:cNvPr id="6" name="图片 5" descr="1"/>
          <p:cNvPicPr>
            <a:picLocks noChangeAspect="1"/>
          </p:cNvPicPr>
          <p:nvPr/>
        </p:nvPicPr>
        <p:blipFill>
          <a:blip r:embed="rId4"/>
          <a:srcRect l="26719" t="55347" r="45625" b="26517"/>
          <a:stretch>
            <a:fillRect/>
          </a:stretch>
        </p:blipFill>
        <p:spPr>
          <a:xfrm>
            <a:off x="247650" y="38100"/>
            <a:ext cx="1769110" cy="579755"/>
          </a:xfrm>
          <a:prstGeom prst="rect">
            <a:avLst/>
          </a:prstGeom>
        </p:spPr>
      </p:pic>
      <p:sp>
        <p:nvSpPr>
          <p:cNvPr id="3" name="矩形 2"/>
          <p:cNvSpPr/>
          <p:nvPr/>
        </p:nvSpPr>
        <p:spPr>
          <a:xfrm>
            <a:off x="247650" y="617220"/>
            <a:ext cx="11696700" cy="6021705"/>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grpSp>
        <p:nvGrpSpPr>
          <p:cNvPr id="8" name="组合 7"/>
          <p:cNvGrpSpPr/>
          <p:nvPr/>
        </p:nvGrpSpPr>
        <p:grpSpPr>
          <a:xfrm>
            <a:off x="767080" y="987425"/>
            <a:ext cx="10626725" cy="762635"/>
            <a:chOff x="1208" y="1710"/>
            <a:chExt cx="16735" cy="1201"/>
          </a:xfrm>
        </p:grpSpPr>
        <p:sp>
          <p:nvSpPr>
            <p:cNvPr id="58" name="矩形: 圆角 57"/>
            <p:cNvSpPr/>
            <p:nvPr/>
          </p:nvSpPr>
          <p:spPr>
            <a:xfrm>
              <a:off x="2786" y="1710"/>
              <a:ext cx="15157" cy="1201"/>
            </a:xfrm>
            <a:prstGeom prst="roundRect">
              <a:avLst>
                <a:gd name="adj" fmla="val 50000"/>
              </a:avLst>
            </a:prstGeom>
            <a:gradFill>
              <a:gsLst>
                <a:gs pos="28000">
                  <a:schemeClr val="bg1"/>
                </a:gs>
                <a:gs pos="100000">
                  <a:schemeClr val="bg1"/>
                </a:gs>
              </a:gsLst>
              <a:lin ang="0" scaled="1"/>
            </a:gradFill>
            <a:ln>
              <a:gradFill flip="none" rotWithShape="1">
                <a:gsLst>
                  <a:gs pos="0">
                    <a:srgbClr val="FDE7E7">
                      <a:alpha val="0"/>
                    </a:srgbClr>
                  </a:gs>
                  <a:gs pos="100000">
                    <a:srgbClr val="F9BDBD"/>
                  </a:gs>
                </a:gsLst>
                <a:lin ang="0" scaled="1"/>
              </a:gradFill>
            </a:ln>
            <a:effectLst>
              <a:outerShdw blurRad="127000" dist="63500" dir="2700000" algn="tl" rotWithShape="0">
                <a:srgbClr val="F9BDBD">
                  <a:alpha val="20000"/>
                </a:srgbClr>
              </a:outerShdw>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0000" tIns="144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360045"/>
              <a:endParaRPr lang="zh-CN" altLang="en-US" sz="1200">
                <a:solidFill>
                  <a:schemeClr val="dk1">
                    <a:hueOff val="0"/>
                    <a:satOff val="0"/>
                    <a:lumOff val="0"/>
                    <a:alphaOff val="0"/>
                  </a:schemeClr>
                </a:solidFill>
                <a:cs typeface="阿里巴巴普惠体" panose="00020600040101010101" charset="-122"/>
              </a:endParaRPr>
            </a:p>
          </p:txBody>
        </p:sp>
        <p:grpSp>
          <p:nvGrpSpPr>
            <p:cNvPr id="62" name="组合 61"/>
            <p:cNvGrpSpPr/>
            <p:nvPr/>
          </p:nvGrpSpPr>
          <p:grpSpPr>
            <a:xfrm>
              <a:off x="1208" y="1710"/>
              <a:ext cx="2656" cy="1201"/>
              <a:chOff x="797834" y="5569348"/>
              <a:chExt cx="1686321" cy="665513"/>
            </a:xfrm>
          </p:grpSpPr>
          <p:sp>
            <p:nvSpPr>
              <p:cNvPr id="57" name="矩形: 圆角 56"/>
              <p:cNvSpPr/>
              <p:nvPr/>
            </p:nvSpPr>
            <p:spPr>
              <a:xfrm>
                <a:off x="797834" y="5569348"/>
                <a:ext cx="1609725" cy="665513"/>
              </a:xfrm>
              <a:prstGeom prst="roundRect">
                <a:avLst>
                  <a:gd name="adj" fmla="val 50000"/>
                </a:avLst>
              </a:prstGeom>
              <a:gradFill>
                <a:gsLst>
                  <a:gs pos="2752">
                    <a:srgbClr val="F34747"/>
                  </a:gs>
                  <a:gs pos="57000">
                    <a:srgbClr val="E1100F"/>
                  </a:gs>
                  <a:gs pos="100000">
                    <a:srgbClr val="B4040E"/>
                  </a:gs>
                </a:gsLst>
                <a:lin ang="2700000" scaled="1"/>
              </a:gradFill>
              <a:ln>
                <a:noFill/>
              </a:ln>
              <a:effectLst>
                <a:outerShdw blurRad="127000" dist="63500" dir="2700000" algn="tl" rotWithShape="0">
                  <a:srgbClr val="F34747">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360000" tIns="36000" rIns="360000" bIns="113792" numCol="1" spcCol="1270" anchor="t" anchorCtr="0">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mj-ea"/>
                  <a:ea typeface="+mj-ea"/>
                  <a:cs typeface="阿里巴巴普惠体" panose="00020600040101010101" charset="-122"/>
                </a:endParaRPr>
              </a:p>
            </p:txBody>
          </p:sp>
          <p:sp>
            <p:nvSpPr>
              <p:cNvPr id="61" name="文本框 60"/>
              <p:cNvSpPr txBox="1"/>
              <p:nvPr/>
            </p:nvSpPr>
            <p:spPr>
              <a:xfrm>
                <a:off x="825684" y="5716458"/>
                <a:ext cx="1658471" cy="40174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rPr>
                  <a:t>关键词九</a:t>
                </a:r>
                <a:endParaRPr lang="zh-CN" altLang="en-US" sz="24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sp>
          <p:nvSpPr>
            <p:cNvPr id="7" name="文本框 6"/>
            <p:cNvSpPr txBox="1"/>
            <p:nvPr/>
          </p:nvSpPr>
          <p:spPr>
            <a:xfrm>
              <a:off x="4344" y="1945"/>
              <a:ext cx="10151" cy="77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rPr>
                <a:t>增强资本市场内在稳定性</a:t>
              </a:r>
              <a:endPar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endParaRPr>
            </a:p>
          </p:txBody>
        </p:sp>
      </p:grpSp>
      <p:sp>
        <p:nvSpPr>
          <p:cNvPr id="14" name="任意多边形: 形状 13"/>
          <p:cNvSpPr/>
          <p:nvPr/>
        </p:nvSpPr>
        <p:spPr>
          <a:xfrm>
            <a:off x="766762" y="2675292"/>
            <a:ext cx="4236245" cy="3696934"/>
          </a:xfrm>
          <a:custGeom>
            <a:gdLst>
              <a:gd name="connsiteX0" fmla="*/ 0 w 7843837"/>
              <a:gd name="connsiteY0" fmla="*/ 0 h 2016000"/>
              <a:gd name="connsiteX1" fmla="*/ 7843837 w 7843837"/>
              <a:gd name="connsiteY1" fmla="*/ 0 h 2016000"/>
              <a:gd name="connsiteX2" fmla="*/ 7843837 w 7843837"/>
              <a:gd name="connsiteY2" fmla="*/ 2016000 h 2016000"/>
              <a:gd name="connsiteX3" fmla="*/ 0 w 7843837"/>
              <a:gd name="connsiteY3" fmla="*/ 2016000 h 2016000"/>
              <a:gd name="connsiteX4" fmla="*/ 0 w 7843837"/>
              <a:gd name="connsiteY4" fmla="*/ 0 h 2016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843837" h="2016000">
                <a:moveTo>
                  <a:pt x="0" y="0"/>
                </a:moveTo>
                <a:lnTo>
                  <a:pt x="7843837" y="0"/>
                </a:lnTo>
                <a:lnTo>
                  <a:pt x="7843837" y="2016000"/>
                </a:lnTo>
                <a:lnTo>
                  <a:pt x="0" y="2016000"/>
                </a:lnTo>
                <a:lnTo>
                  <a:pt x="0" y="0"/>
                </a:lnTo>
                <a:close/>
              </a:path>
            </a:pathLst>
          </a:custGeom>
          <a:ln>
            <a:solidFill>
              <a:srgbClr val="FBD5D5"/>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0000" tIns="180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0" lvl="1" algn="just" defTabSz="711200">
              <a:lnSpc>
                <a:spcPct val="150000"/>
              </a:lnSpc>
              <a:spcBef>
                <a:spcPct val="0"/>
              </a:spcBef>
              <a:spcAft>
                <a:spcPts val="500"/>
              </a:spcAft>
            </a:pPr>
            <a:endParaRPr lang="zh-CN" sz="1200" kern="1200">
              <a:cs typeface="阿里巴巴普惠体" panose="00020600040101010101" charset="-122"/>
            </a:endParaRPr>
          </a:p>
        </p:txBody>
      </p:sp>
      <p:sp>
        <p:nvSpPr>
          <p:cNvPr id="15" name="矩形: 圆顶角 14"/>
          <p:cNvSpPr/>
          <p:nvPr/>
        </p:nvSpPr>
        <p:spPr>
          <a:xfrm>
            <a:off x="766445" y="2174240"/>
            <a:ext cx="4236085" cy="850900"/>
          </a:xfrm>
          <a:prstGeom prst="round2SameRect">
            <a:avLst/>
          </a:prstGeom>
          <a:gradFill>
            <a:gsLst>
              <a:gs pos="0">
                <a:srgbClr val="FEF8BD"/>
              </a:gs>
              <a:gs pos="91000">
                <a:srgbClr val="F8A242"/>
              </a:gs>
            </a:gsLst>
            <a:lin ang="2700000" scaled="1"/>
          </a:grad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lvl="1"/>
            <a:endParaRPr lang="zh-CN" altLang="en-US">
              <a:cs typeface="阿里巴巴普惠体" panose="00020600040101010101" charset="-122"/>
            </a:endParaRPr>
          </a:p>
        </p:txBody>
      </p:sp>
      <p:sp>
        <p:nvSpPr>
          <p:cNvPr id="10" name="文本框 9"/>
          <p:cNvSpPr txBox="1"/>
          <p:nvPr/>
        </p:nvSpPr>
        <p:spPr>
          <a:xfrm>
            <a:off x="1008459" y="2161086"/>
            <a:ext cx="3648075" cy="833319"/>
          </a:xfrm>
          <a:prstGeom prst="rect">
            <a:avLst/>
          </a:prstGeom>
          <a:no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ctr" defTabSz="914400" rtl="0" eaLnBrk="1" latinLnBrk="0" hangingPunct="1">
              <a:defRPr sz="1400" kern="1200">
                <a:solidFill>
                  <a:srgbClr val="7B030C"/>
                </a:solidFill>
                <a:latin typeface="+mj-ea"/>
                <a:ea typeface="+mj-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rPr>
              <a:t>报告原文</a:t>
            </a:r>
            <a:endPar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endParaRPr>
          </a:p>
        </p:txBody>
      </p:sp>
      <p:sp>
        <p:nvSpPr>
          <p:cNvPr id="9" name="文本框 8"/>
          <p:cNvSpPr txBox="1"/>
          <p:nvPr/>
        </p:nvSpPr>
        <p:spPr>
          <a:xfrm>
            <a:off x="1009650" y="3190875"/>
            <a:ext cx="3752850" cy="4235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增强资本市场内在稳定性。</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sp>
        <p:nvSpPr>
          <p:cNvPr id="11" name="右大括号 10"/>
          <p:cNvSpPr/>
          <p:nvPr/>
        </p:nvSpPr>
        <p:spPr>
          <a:xfrm>
            <a:off x="5177155" y="2166620"/>
            <a:ext cx="294640" cy="4189730"/>
          </a:xfrm>
          <a:prstGeom prst="rightBrace">
            <a:avLst>
              <a:gd name="adj1" fmla="val 37841"/>
              <a:gd name="adj2" fmla="val 50000"/>
            </a:avLst>
          </a:prstGeom>
          <a:ln w="12700">
            <a:solidFill>
              <a:srgbClr val="F9BDBD"/>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3" name="文本框 12"/>
          <p:cNvSpPr txBox="1"/>
          <p:nvPr/>
        </p:nvSpPr>
        <p:spPr>
          <a:xfrm>
            <a:off x="5848350" y="2977515"/>
            <a:ext cx="5562600" cy="30410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rPr>
              <a:t>政府工作报告首次出现这一提法，为今年资本市场改革发展工作任务指明了方向，回应了包括投资者在内的市场各方对当下资本市场的关切。去年以来，A股市场如何走出低迷行情的轮回，引起热议。新春上班伊始，证监会便召开了十余场系列座谈会，也让市场各方对新任证监会主席吴清的履职和A股市场有了新期待。增强资本市场内在稳定性，最关键的一步是从制度入手，继续大力推进长期制度的改革，特别是健全资本市场的基础性制度。法治是市场稳定的基石，唯有通过长期、稳定、透明的规则制度，带给市场透明的预期，才能让资本市场行稳致远。</a:t>
            </a:r>
            <a:endPar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endParaRPr>
          </a:p>
        </p:txBody>
      </p:sp>
      <p:grpSp>
        <p:nvGrpSpPr>
          <p:cNvPr id="17" name="组合 16"/>
          <p:cNvGrpSpPr/>
          <p:nvPr/>
        </p:nvGrpSpPr>
        <p:grpSpPr>
          <a:xfrm>
            <a:off x="5928360" y="2194560"/>
            <a:ext cx="5095240" cy="701040"/>
            <a:chOff x="9336" y="3456"/>
            <a:chExt cx="8024" cy="1104"/>
          </a:xfrm>
        </p:grpSpPr>
        <p:sp>
          <p:nvSpPr>
            <p:cNvPr id="28" name="矩形 27"/>
            <p:cNvSpPr/>
            <p:nvPr/>
          </p:nvSpPr>
          <p:spPr>
            <a:xfrm>
              <a:off x="9336" y="4198"/>
              <a:ext cx="8025" cy="363"/>
            </a:xfrm>
            <a:prstGeom prst="rect">
              <a:avLst/>
            </a:prstGeom>
            <a:gradFill flip="none" rotWithShape="1">
              <a:gsLst>
                <a:gs pos="99083">
                  <a:srgbClr val="FDE7E7">
                    <a:alpha val="0"/>
                  </a:srgbClr>
                </a:gs>
                <a:gs pos="0">
                  <a:srgbClr val="F9BDBD"/>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6" name="文本框 15"/>
            <p:cNvSpPr txBox="1"/>
            <p:nvPr/>
          </p:nvSpPr>
          <p:spPr>
            <a:xfrm>
              <a:off x="9437" y="3456"/>
              <a:ext cx="5745" cy="101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rPr>
                <a:t>解读</a:t>
              </a:r>
              <a:endPar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pic>
        <p:nvPicPr>
          <p:cNvPr id="18" name="图片 17" descr="51miz-E841634-2A13232F"/>
          <p:cNvPicPr>
            <a:picLocks noChangeAspect="1"/>
          </p:cNvPicPr>
          <p:nvPr/>
        </p:nvPicPr>
        <p:blipFill>
          <a:blip r:embed="rId5"/>
          <a:stretch>
            <a:fillRect/>
          </a:stretch>
        </p:blipFill>
        <p:spPr>
          <a:xfrm>
            <a:off x="10406380" y="2110105"/>
            <a:ext cx="987425" cy="643890"/>
          </a:xfrm>
          <a:prstGeom prst="rect">
            <a:avLst/>
          </a:prstGeom>
        </p:spPr>
      </p:pic>
    </p:spTree>
    <p:custDataLst>
      <p:tags r:id="rId6"/>
    </p:custDataLst>
  </p:cSld>
  <p:clrMapOvr>
    <a:masterClrMapping/>
  </p:clrMapOvr>
  <p:transition spd="slow">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5" presetClass="entr" presetSubtype="0" dur="500" fill="hold" grpId="0" nodeType="afterEffect">
                                  <p:stCondLst>
                                    <p:cond delay="0"/>
                                  </p:stCondLst>
                                  <p:iterate type="lt">
                                    <p:tmPct val="10000"/>
                                  </p:iterate>
                                  <p:childTnLst>
                                    <p:set>
                                      <p:cBhvr>
                                        <p:cTn id="6" dur="1" fill="hold">
                                          <p:stCondLst>
                                            <p:cond delay="0"/>
                                          </p:stCondLst>
                                        </p:cTn>
                                        <p:tgtEl>
                                          <p:spTgt spid="79"/>
                                        </p:tgtEl>
                                        <p:attrNameLst>
                                          <p:attrName>style.visibility</p:attrName>
                                        </p:attrNameLst>
                                      </p:cBhvr>
                                      <p:to>
                                        <p:strVal val="visible"/>
                                      </p:to>
                                    </p:set>
                                    <p:animEffect transition="in" filter="fade">
                                      <p:cBhvr>
                                        <p:cTn id="7" dur="500"/>
                                        <p:tgtEl>
                                          <p:spTgt spid="79"/>
                                        </p:tgtEl>
                                      </p:cBhvr>
                                    </p:animEffect>
                                    <p:anim calcmode="lin" valueType="num">
                                      <p:cBhvr>
                                        <p:cTn id="8" dur="500" fill="hold"/>
                                        <p:tgtEl>
                                          <p:spTgt spid="79"/>
                                        </p:tgtEl>
                                        <p:attrNameLst>
                                          <p:attrName>ppt_w</p:attrName>
                                        </p:attrNameLst>
                                      </p:cBhvr>
                                      <p:tavLst>
                                        <p:tav tm="0" fmla="#ppt_w*sin(2.5*pi*$)">
                                          <p:val>
                                            <p:fltVal val="0"/>
                                          </p:val>
                                        </p:tav>
                                        <p:tav tm="100000">
                                          <p:val>
                                            <p:fltVal val="1"/>
                                          </p:val>
                                        </p:tav>
                                      </p:tavLst>
                                    </p:anim>
                                    <p:anim calcmode="lin" valueType="num">
                                      <p:cBhvr>
                                        <p:cTn id="9" dur="500" fill="hold"/>
                                        <p:tgtEl>
                                          <p:spTgt spid="79"/>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500"/>
                                        <p:tgtEl>
                                          <p:spTgt spid="8"/>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dur="100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42" presetClass="entr" presetSubtype="0" dur="100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1000"/>
                                        <p:tgtEl>
                                          <p:spTgt spid="14"/>
                                        </p:tgtEl>
                                      </p:cBhvr>
                                    </p:animEffect>
                                    <p:anim calcmode="lin" valueType="num">
                                      <p:cBhvr>
                                        <p:cTn id="30" dur="1000" fill="hold"/>
                                        <p:tgtEl>
                                          <p:spTgt spid="14"/>
                                        </p:tgtEl>
                                        <p:attrNameLst>
                                          <p:attrName>ppt_x</p:attrName>
                                        </p:attrNameLst>
                                      </p:cBhvr>
                                      <p:tavLst>
                                        <p:tav tm="0">
                                          <p:val>
                                            <p:strVal val="#ppt_x"/>
                                          </p:val>
                                        </p:tav>
                                        <p:tav tm="100000">
                                          <p:val>
                                            <p:strVal val="#ppt_x"/>
                                          </p:val>
                                        </p:tav>
                                      </p:tavLst>
                                    </p:anim>
                                    <p:anim calcmode="lin" valueType="num">
                                      <p:cBhvr>
                                        <p:cTn id="3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42" presetClass="entr" presetSubtype="0" dur="100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000"/>
                                        <p:tgtEl>
                                          <p:spTgt spid="11"/>
                                        </p:tgtEl>
                                      </p:cBhvr>
                                    </p:animEffect>
                                    <p:anim calcmode="lin" valueType="num">
                                      <p:cBhvr>
                                        <p:cTn id="44" dur="1000" fill="hold"/>
                                        <p:tgtEl>
                                          <p:spTgt spid="11"/>
                                        </p:tgtEl>
                                        <p:attrNameLst>
                                          <p:attrName>ppt_x</p:attrName>
                                        </p:attrNameLst>
                                      </p:cBhvr>
                                      <p:tavLst>
                                        <p:tav tm="0">
                                          <p:val>
                                            <p:strVal val="#ppt_x"/>
                                          </p:val>
                                        </p:tav>
                                        <p:tav tm="100000">
                                          <p:val>
                                            <p:strVal val="#ppt_x"/>
                                          </p:val>
                                        </p:tav>
                                      </p:tavLst>
                                    </p:anim>
                                    <p:anim calcmode="lin" valueType="num">
                                      <p:cBhvr>
                                        <p:cTn id="4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42" presetClass="entr" presetSubtype="0" dur="1000" fill="hold" nodeType="click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anim calcmode="lin" valueType="num">
                                      <p:cBhvr>
                                        <p:cTn id="51" dur="1000" fill="hold"/>
                                        <p:tgtEl>
                                          <p:spTgt spid="17"/>
                                        </p:tgtEl>
                                        <p:attrNameLst>
                                          <p:attrName>ppt_x</p:attrName>
                                        </p:attrNameLst>
                                      </p:cBhvr>
                                      <p:tavLst>
                                        <p:tav tm="0">
                                          <p:val>
                                            <p:strVal val="#ppt_x"/>
                                          </p:val>
                                        </p:tav>
                                        <p:tav tm="100000">
                                          <p:val>
                                            <p:strVal val="#ppt_x"/>
                                          </p:val>
                                        </p:tav>
                                      </p:tavLst>
                                    </p:anim>
                                    <p:anim calcmode="lin" valueType="num">
                                      <p:cBhvr>
                                        <p:cTn id="5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100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1000"/>
                                        <p:tgtEl>
                                          <p:spTgt spid="13"/>
                                        </p:tgtEl>
                                      </p:cBhvr>
                                    </p:animEffect>
                                    <p:anim calcmode="lin" valueType="num">
                                      <p:cBhvr>
                                        <p:cTn id="58" dur="1000" fill="hold"/>
                                        <p:tgtEl>
                                          <p:spTgt spid="13"/>
                                        </p:tgtEl>
                                        <p:attrNameLst>
                                          <p:attrName>ppt_x</p:attrName>
                                        </p:attrNameLst>
                                      </p:cBhvr>
                                      <p:tavLst>
                                        <p:tav tm="0">
                                          <p:val>
                                            <p:strVal val="#ppt_x"/>
                                          </p:val>
                                        </p:tav>
                                        <p:tav tm="100000">
                                          <p:val>
                                            <p:strVal val="#ppt_x"/>
                                          </p:val>
                                        </p:tav>
                                      </p:tavLst>
                                    </p:anim>
                                    <p:anim calcmode="lin" valueType="num">
                                      <p:cBhvr>
                                        <p:cTn id="5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10" grpId="0"/>
      <p:bldP spid="15" grpId="0"/>
      <p:bldP spid="14" grpId="0"/>
      <p:bldP spid="9" grpId="0"/>
      <p:bldP spid="11" grpId="0"/>
      <p:bldP spid="13"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
          <p:cNvPicPr>
            <a:picLocks noChangeAspect="1"/>
          </p:cNvPicPr>
          <p:nvPr/>
        </p:nvPicPr>
        <p:blipFill>
          <a:blip r:embed="rId2"/>
          <a:stretch>
            <a:fillRect/>
          </a:stretch>
        </p:blipFill>
        <p:spPr>
          <a:xfrm>
            <a:off x="0" y="0"/>
            <a:ext cx="12192000" cy="6858000"/>
          </a:xfrm>
          <a:prstGeom prst="rect">
            <a:avLst/>
          </a:prstGeom>
        </p:spPr>
      </p:pic>
      <p:pic>
        <p:nvPicPr>
          <p:cNvPr id="5" name="图片 4" descr="1"/>
          <p:cNvPicPr>
            <a:picLocks noChangeAspect="1"/>
          </p:cNvPicPr>
          <p:nvPr/>
        </p:nvPicPr>
        <p:blipFill>
          <a:blip r:embed="rId3"/>
          <a:srcRect t="37617" b="6098"/>
          <a:stretch>
            <a:fillRect/>
          </a:stretch>
        </p:blipFill>
        <p:spPr>
          <a:xfrm>
            <a:off x="0" y="3429000"/>
            <a:ext cx="12192000" cy="3429000"/>
          </a:xfrm>
          <a:prstGeom prst="rect">
            <a:avLst/>
          </a:prstGeom>
        </p:spPr>
      </p:pic>
      <p:sp>
        <p:nvSpPr>
          <p:cNvPr id="79" name="文本框 78"/>
          <p:cNvSpPr txBox="1"/>
          <p:nvPr/>
        </p:nvSpPr>
        <p:spPr>
          <a:xfrm>
            <a:off x="2223770" y="76200"/>
            <a:ext cx="879284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41</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个关键词</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，读</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懂</a:t>
            </a: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2024</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年政</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府工作报告</a:t>
            </a:r>
            <a:endPar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endParaRPr>
          </a:p>
        </p:txBody>
      </p:sp>
      <p:pic>
        <p:nvPicPr>
          <p:cNvPr id="6" name="图片 5" descr="1"/>
          <p:cNvPicPr>
            <a:picLocks noChangeAspect="1"/>
          </p:cNvPicPr>
          <p:nvPr/>
        </p:nvPicPr>
        <p:blipFill>
          <a:blip r:embed="rId4"/>
          <a:srcRect l="26719" t="55347" r="45625" b="26517"/>
          <a:stretch>
            <a:fillRect/>
          </a:stretch>
        </p:blipFill>
        <p:spPr>
          <a:xfrm>
            <a:off x="247650" y="38100"/>
            <a:ext cx="1769110" cy="579755"/>
          </a:xfrm>
          <a:prstGeom prst="rect">
            <a:avLst/>
          </a:prstGeom>
        </p:spPr>
      </p:pic>
      <p:sp>
        <p:nvSpPr>
          <p:cNvPr id="3" name="矩形 2"/>
          <p:cNvSpPr/>
          <p:nvPr/>
        </p:nvSpPr>
        <p:spPr>
          <a:xfrm>
            <a:off x="247650" y="617220"/>
            <a:ext cx="11696700" cy="6021705"/>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grpSp>
        <p:nvGrpSpPr>
          <p:cNvPr id="8" name="组合 7"/>
          <p:cNvGrpSpPr/>
          <p:nvPr/>
        </p:nvGrpSpPr>
        <p:grpSpPr>
          <a:xfrm>
            <a:off x="767080" y="987425"/>
            <a:ext cx="10626725" cy="762635"/>
            <a:chOff x="1208" y="1710"/>
            <a:chExt cx="16735" cy="1201"/>
          </a:xfrm>
        </p:grpSpPr>
        <p:sp>
          <p:nvSpPr>
            <p:cNvPr id="58" name="矩形: 圆角 57"/>
            <p:cNvSpPr/>
            <p:nvPr/>
          </p:nvSpPr>
          <p:spPr>
            <a:xfrm>
              <a:off x="2786" y="1710"/>
              <a:ext cx="15157" cy="1201"/>
            </a:xfrm>
            <a:prstGeom prst="roundRect">
              <a:avLst>
                <a:gd name="adj" fmla="val 50000"/>
              </a:avLst>
            </a:prstGeom>
            <a:gradFill>
              <a:gsLst>
                <a:gs pos="28000">
                  <a:schemeClr val="bg1"/>
                </a:gs>
                <a:gs pos="100000">
                  <a:schemeClr val="bg1"/>
                </a:gs>
              </a:gsLst>
              <a:lin ang="0" scaled="1"/>
            </a:gradFill>
            <a:ln>
              <a:gradFill flip="none" rotWithShape="1">
                <a:gsLst>
                  <a:gs pos="0">
                    <a:srgbClr val="FDE7E7">
                      <a:alpha val="0"/>
                    </a:srgbClr>
                  </a:gs>
                  <a:gs pos="100000">
                    <a:srgbClr val="F9BDBD"/>
                  </a:gs>
                </a:gsLst>
                <a:lin ang="0" scaled="1"/>
              </a:gradFill>
            </a:ln>
            <a:effectLst>
              <a:outerShdw blurRad="127000" dist="63500" dir="2700000" algn="tl" rotWithShape="0">
                <a:srgbClr val="F9BDBD">
                  <a:alpha val="20000"/>
                </a:srgbClr>
              </a:outerShdw>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0000" tIns="144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360045"/>
              <a:endParaRPr lang="zh-CN" altLang="en-US" sz="1200">
                <a:solidFill>
                  <a:schemeClr val="dk1">
                    <a:hueOff val="0"/>
                    <a:satOff val="0"/>
                    <a:lumOff val="0"/>
                    <a:alphaOff val="0"/>
                  </a:schemeClr>
                </a:solidFill>
                <a:cs typeface="阿里巴巴普惠体" panose="00020600040101010101" charset="-122"/>
              </a:endParaRPr>
            </a:p>
          </p:txBody>
        </p:sp>
        <p:grpSp>
          <p:nvGrpSpPr>
            <p:cNvPr id="62" name="组合 61"/>
            <p:cNvGrpSpPr/>
            <p:nvPr/>
          </p:nvGrpSpPr>
          <p:grpSpPr>
            <a:xfrm>
              <a:off x="1208" y="1710"/>
              <a:ext cx="2656" cy="1201"/>
              <a:chOff x="797834" y="5569348"/>
              <a:chExt cx="1686321" cy="665513"/>
            </a:xfrm>
          </p:grpSpPr>
          <p:sp>
            <p:nvSpPr>
              <p:cNvPr id="57" name="矩形: 圆角 56"/>
              <p:cNvSpPr/>
              <p:nvPr/>
            </p:nvSpPr>
            <p:spPr>
              <a:xfrm>
                <a:off x="797834" y="5569348"/>
                <a:ext cx="1609725" cy="665513"/>
              </a:xfrm>
              <a:prstGeom prst="roundRect">
                <a:avLst>
                  <a:gd name="adj" fmla="val 50000"/>
                </a:avLst>
              </a:prstGeom>
              <a:gradFill>
                <a:gsLst>
                  <a:gs pos="2752">
                    <a:srgbClr val="F34747"/>
                  </a:gs>
                  <a:gs pos="57000">
                    <a:srgbClr val="E1100F"/>
                  </a:gs>
                  <a:gs pos="100000">
                    <a:srgbClr val="B4040E"/>
                  </a:gs>
                </a:gsLst>
                <a:lin ang="2700000" scaled="1"/>
              </a:gradFill>
              <a:ln>
                <a:noFill/>
              </a:ln>
              <a:effectLst>
                <a:outerShdw blurRad="127000" dist="63500" dir="2700000" algn="tl" rotWithShape="0">
                  <a:srgbClr val="F34747">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360000" tIns="36000" rIns="360000" bIns="113792" numCol="1" spcCol="1270" anchor="t" anchorCtr="0">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mj-ea"/>
                  <a:ea typeface="+mj-ea"/>
                  <a:cs typeface="阿里巴巴普惠体" panose="00020600040101010101" charset="-122"/>
                </a:endParaRPr>
              </a:p>
            </p:txBody>
          </p:sp>
          <p:sp>
            <p:nvSpPr>
              <p:cNvPr id="61" name="文本框 60"/>
              <p:cNvSpPr txBox="1"/>
              <p:nvPr/>
            </p:nvSpPr>
            <p:spPr>
              <a:xfrm>
                <a:off x="825684" y="5716458"/>
                <a:ext cx="1658471" cy="40174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rPr>
                  <a:t>关键词十</a:t>
                </a:r>
                <a:endParaRPr lang="zh-CN" altLang="en-US" sz="24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sp>
          <p:nvSpPr>
            <p:cNvPr id="7" name="文本框 6"/>
            <p:cNvSpPr txBox="1"/>
            <p:nvPr/>
          </p:nvSpPr>
          <p:spPr>
            <a:xfrm>
              <a:off x="4344" y="1945"/>
              <a:ext cx="10151" cy="77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rPr>
                <a:t>稳妥推进中小金融机构风险处置</a:t>
              </a:r>
              <a:endPar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endParaRPr>
            </a:p>
          </p:txBody>
        </p:sp>
      </p:grpSp>
      <p:sp>
        <p:nvSpPr>
          <p:cNvPr id="14" name="任意多边形: 形状 13"/>
          <p:cNvSpPr/>
          <p:nvPr/>
        </p:nvSpPr>
        <p:spPr>
          <a:xfrm>
            <a:off x="766762" y="2675292"/>
            <a:ext cx="4236245" cy="3696934"/>
          </a:xfrm>
          <a:custGeom>
            <a:gdLst>
              <a:gd name="connsiteX0" fmla="*/ 0 w 7843837"/>
              <a:gd name="connsiteY0" fmla="*/ 0 h 2016000"/>
              <a:gd name="connsiteX1" fmla="*/ 7843837 w 7843837"/>
              <a:gd name="connsiteY1" fmla="*/ 0 h 2016000"/>
              <a:gd name="connsiteX2" fmla="*/ 7843837 w 7843837"/>
              <a:gd name="connsiteY2" fmla="*/ 2016000 h 2016000"/>
              <a:gd name="connsiteX3" fmla="*/ 0 w 7843837"/>
              <a:gd name="connsiteY3" fmla="*/ 2016000 h 2016000"/>
              <a:gd name="connsiteX4" fmla="*/ 0 w 7843837"/>
              <a:gd name="connsiteY4" fmla="*/ 0 h 2016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843837" h="2016000">
                <a:moveTo>
                  <a:pt x="0" y="0"/>
                </a:moveTo>
                <a:lnTo>
                  <a:pt x="7843837" y="0"/>
                </a:lnTo>
                <a:lnTo>
                  <a:pt x="7843837" y="2016000"/>
                </a:lnTo>
                <a:lnTo>
                  <a:pt x="0" y="2016000"/>
                </a:lnTo>
                <a:lnTo>
                  <a:pt x="0" y="0"/>
                </a:lnTo>
                <a:close/>
              </a:path>
            </a:pathLst>
          </a:custGeom>
          <a:ln>
            <a:solidFill>
              <a:srgbClr val="FBD5D5"/>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0000" tIns="180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0" lvl="1" algn="just" defTabSz="711200">
              <a:lnSpc>
                <a:spcPct val="150000"/>
              </a:lnSpc>
              <a:spcBef>
                <a:spcPct val="0"/>
              </a:spcBef>
              <a:spcAft>
                <a:spcPts val="500"/>
              </a:spcAft>
            </a:pPr>
            <a:endParaRPr lang="zh-CN" sz="1200" kern="1200">
              <a:cs typeface="阿里巴巴普惠体" panose="00020600040101010101" charset="-122"/>
            </a:endParaRPr>
          </a:p>
        </p:txBody>
      </p:sp>
      <p:sp>
        <p:nvSpPr>
          <p:cNvPr id="15" name="矩形: 圆顶角 14"/>
          <p:cNvSpPr/>
          <p:nvPr/>
        </p:nvSpPr>
        <p:spPr>
          <a:xfrm>
            <a:off x="766445" y="2174240"/>
            <a:ext cx="4236085" cy="850900"/>
          </a:xfrm>
          <a:prstGeom prst="round2SameRect">
            <a:avLst/>
          </a:prstGeom>
          <a:gradFill>
            <a:gsLst>
              <a:gs pos="0">
                <a:srgbClr val="FEF8BD"/>
              </a:gs>
              <a:gs pos="91000">
                <a:srgbClr val="F8A242"/>
              </a:gs>
            </a:gsLst>
            <a:lin ang="2700000" scaled="1"/>
          </a:grad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lvl="1"/>
            <a:endParaRPr lang="zh-CN" altLang="en-US">
              <a:cs typeface="阿里巴巴普惠体" panose="00020600040101010101" charset="-122"/>
            </a:endParaRPr>
          </a:p>
        </p:txBody>
      </p:sp>
      <p:sp>
        <p:nvSpPr>
          <p:cNvPr id="10" name="文本框 9"/>
          <p:cNvSpPr txBox="1"/>
          <p:nvPr/>
        </p:nvSpPr>
        <p:spPr>
          <a:xfrm>
            <a:off x="1008459" y="2161086"/>
            <a:ext cx="3648075" cy="833319"/>
          </a:xfrm>
          <a:prstGeom prst="rect">
            <a:avLst/>
          </a:prstGeom>
          <a:no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ctr" defTabSz="914400" rtl="0" eaLnBrk="1" latinLnBrk="0" hangingPunct="1">
              <a:defRPr sz="1400" kern="1200">
                <a:solidFill>
                  <a:srgbClr val="7B030C"/>
                </a:solidFill>
                <a:latin typeface="+mj-ea"/>
                <a:ea typeface="+mj-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rPr>
              <a:t>报告原文</a:t>
            </a:r>
            <a:endPar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endParaRPr>
          </a:p>
        </p:txBody>
      </p:sp>
      <p:sp>
        <p:nvSpPr>
          <p:cNvPr id="9" name="文本框 8"/>
          <p:cNvSpPr txBox="1"/>
          <p:nvPr/>
        </p:nvSpPr>
        <p:spPr>
          <a:xfrm>
            <a:off x="1009650" y="3190875"/>
            <a:ext cx="3752850" cy="30803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更好统筹发展和安全，有效防范化解重点领域风险。坚持以高质量发展促进高水平安全，以高水平安全保障高质量发展，标本兼治化解房地产、地方债务、中小金融机构等风险，维护经济金融大局稳定。稳妥有序处置风险隐患。稳妥推进一些地方的中小金融机构风险处置。严厉打击非法金融活动。</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sp>
        <p:nvSpPr>
          <p:cNvPr id="11" name="右大括号 10"/>
          <p:cNvSpPr/>
          <p:nvPr/>
        </p:nvSpPr>
        <p:spPr>
          <a:xfrm>
            <a:off x="5177155" y="2166620"/>
            <a:ext cx="294640" cy="4189730"/>
          </a:xfrm>
          <a:prstGeom prst="rightBrace">
            <a:avLst>
              <a:gd name="adj1" fmla="val 37841"/>
              <a:gd name="adj2" fmla="val 50000"/>
            </a:avLst>
          </a:prstGeom>
          <a:ln w="12700">
            <a:solidFill>
              <a:srgbClr val="F9BDBD"/>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3" name="文本框 12"/>
          <p:cNvSpPr txBox="1"/>
          <p:nvPr/>
        </p:nvSpPr>
        <p:spPr>
          <a:xfrm>
            <a:off x="5848350" y="2977515"/>
            <a:ext cx="5562600" cy="27482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2023年10月召开的中央金融工作会议要求，“及时处置中小金融机构风险”。这也是金融管理部门在2024年的工作重点之一。央行、金融监管总局均在其2024年工作会议中对推动化解中小金融机构风险作出专门部署。</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政府工作报告中提出稳妥推进一些地方的中小金融机构风险处置，是防范化解重点领域风险的一部分，也是以金融稳定发展促进经济高质量发展的必要要求。</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grpSp>
        <p:nvGrpSpPr>
          <p:cNvPr id="17" name="组合 16"/>
          <p:cNvGrpSpPr/>
          <p:nvPr/>
        </p:nvGrpSpPr>
        <p:grpSpPr>
          <a:xfrm>
            <a:off x="5928360" y="2194560"/>
            <a:ext cx="5095240" cy="701040"/>
            <a:chOff x="9336" y="3456"/>
            <a:chExt cx="8024" cy="1104"/>
          </a:xfrm>
        </p:grpSpPr>
        <p:sp>
          <p:nvSpPr>
            <p:cNvPr id="28" name="矩形 27"/>
            <p:cNvSpPr/>
            <p:nvPr/>
          </p:nvSpPr>
          <p:spPr>
            <a:xfrm>
              <a:off x="9336" y="4198"/>
              <a:ext cx="8025" cy="363"/>
            </a:xfrm>
            <a:prstGeom prst="rect">
              <a:avLst/>
            </a:prstGeom>
            <a:gradFill flip="none" rotWithShape="1">
              <a:gsLst>
                <a:gs pos="99083">
                  <a:srgbClr val="FDE7E7">
                    <a:alpha val="0"/>
                  </a:srgbClr>
                </a:gs>
                <a:gs pos="0">
                  <a:srgbClr val="F9BDBD"/>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6" name="文本框 15"/>
            <p:cNvSpPr txBox="1"/>
            <p:nvPr/>
          </p:nvSpPr>
          <p:spPr>
            <a:xfrm>
              <a:off x="9437" y="3456"/>
              <a:ext cx="5745" cy="101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rPr>
                <a:t>解读</a:t>
              </a:r>
              <a:endPar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pic>
        <p:nvPicPr>
          <p:cNvPr id="18" name="图片 17" descr="51miz-E841634-2A13232F"/>
          <p:cNvPicPr>
            <a:picLocks noChangeAspect="1"/>
          </p:cNvPicPr>
          <p:nvPr/>
        </p:nvPicPr>
        <p:blipFill>
          <a:blip r:embed="rId5"/>
          <a:stretch>
            <a:fillRect/>
          </a:stretch>
        </p:blipFill>
        <p:spPr>
          <a:xfrm>
            <a:off x="10406380" y="2110105"/>
            <a:ext cx="987425" cy="643890"/>
          </a:xfrm>
          <a:prstGeom prst="rect">
            <a:avLst/>
          </a:prstGeom>
        </p:spPr>
      </p:pic>
    </p:spTree>
    <p:custDataLst>
      <p:tags r:id="rId6"/>
    </p:custDataLst>
  </p:cSld>
  <p:clrMapOvr>
    <a:masterClrMapping/>
  </p:clrMapOvr>
  <p:transition spd="slow">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5" presetClass="entr" presetSubtype="0" dur="500" fill="hold" grpId="0" nodeType="afterEffect">
                                  <p:stCondLst>
                                    <p:cond delay="0"/>
                                  </p:stCondLst>
                                  <p:iterate type="lt">
                                    <p:tmPct val="10000"/>
                                  </p:iterate>
                                  <p:childTnLst>
                                    <p:set>
                                      <p:cBhvr>
                                        <p:cTn id="6" dur="1" fill="hold">
                                          <p:stCondLst>
                                            <p:cond delay="0"/>
                                          </p:stCondLst>
                                        </p:cTn>
                                        <p:tgtEl>
                                          <p:spTgt spid="79"/>
                                        </p:tgtEl>
                                        <p:attrNameLst>
                                          <p:attrName>style.visibility</p:attrName>
                                        </p:attrNameLst>
                                      </p:cBhvr>
                                      <p:to>
                                        <p:strVal val="visible"/>
                                      </p:to>
                                    </p:set>
                                    <p:animEffect transition="in" filter="fade">
                                      <p:cBhvr>
                                        <p:cTn id="7" dur="500"/>
                                        <p:tgtEl>
                                          <p:spTgt spid="79"/>
                                        </p:tgtEl>
                                      </p:cBhvr>
                                    </p:animEffect>
                                    <p:anim calcmode="lin" valueType="num">
                                      <p:cBhvr>
                                        <p:cTn id="8" dur="500" fill="hold"/>
                                        <p:tgtEl>
                                          <p:spTgt spid="79"/>
                                        </p:tgtEl>
                                        <p:attrNameLst>
                                          <p:attrName>ppt_w</p:attrName>
                                        </p:attrNameLst>
                                      </p:cBhvr>
                                      <p:tavLst>
                                        <p:tav tm="0" fmla="#ppt_w*sin(2.5*pi*$)">
                                          <p:val>
                                            <p:fltVal val="0"/>
                                          </p:val>
                                        </p:tav>
                                        <p:tav tm="100000">
                                          <p:val>
                                            <p:fltVal val="1"/>
                                          </p:val>
                                        </p:tav>
                                      </p:tavLst>
                                    </p:anim>
                                    <p:anim calcmode="lin" valueType="num">
                                      <p:cBhvr>
                                        <p:cTn id="9" dur="500" fill="hold"/>
                                        <p:tgtEl>
                                          <p:spTgt spid="79"/>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500"/>
                                        <p:tgtEl>
                                          <p:spTgt spid="8"/>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dur="100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42" presetClass="entr" presetSubtype="0" dur="100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1000"/>
                                        <p:tgtEl>
                                          <p:spTgt spid="14"/>
                                        </p:tgtEl>
                                      </p:cBhvr>
                                    </p:animEffect>
                                    <p:anim calcmode="lin" valueType="num">
                                      <p:cBhvr>
                                        <p:cTn id="30" dur="1000" fill="hold"/>
                                        <p:tgtEl>
                                          <p:spTgt spid="14"/>
                                        </p:tgtEl>
                                        <p:attrNameLst>
                                          <p:attrName>ppt_x</p:attrName>
                                        </p:attrNameLst>
                                      </p:cBhvr>
                                      <p:tavLst>
                                        <p:tav tm="0">
                                          <p:val>
                                            <p:strVal val="#ppt_x"/>
                                          </p:val>
                                        </p:tav>
                                        <p:tav tm="100000">
                                          <p:val>
                                            <p:strVal val="#ppt_x"/>
                                          </p:val>
                                        </p:tav>
                                      </p:tavLst>
                                    </p:anim>
                                    <p:anim calcmode="lin" valueType="num">
                                      <p:cBhvr>
                                        <p:cTn id="3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42" presetClass="entr" presetSubtype="0" dur="100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000"/>
                                        <p:tgtEl>
                                          <p:spTgt spid="11"/>
                                        </p:tgtEl>
                                      </p:cBhvr>
                                    </p:animEffect>
                                    <p:anim calcmode="lin" valueType="num">
                                      <p:cBhvr>
                                        <p:cTn id="44" dur="1000" fill="hold"/>
                                        <p:tgtEl>
                                          <p:spTgt spid="11"/>
                                        </p:tgtEl>
                                        <p:attrNameLst>
                                          <p:attrName>ppt_x</p:attrName>
                                        </p:attrNameLst>
                                      </p:cBhvr>
                                      <p:tavLst>
                                        <p:tav tm="0">
                                          <p:val>
                                            <p:strVal val="#ppt_x"/>
                                          </p:val>
                                        </p:tav>
                                        <p:tav tm="100000">
                                          <p:val>
                                            <p:strVal val="#ppt_x"/>
                                          </p:val>
                                        </p:tav>
                                      </p:tavLst>
                                    </p:anim>
                                    <p:anim calcmode="lin" valueType="num">
                                      <p:cBhvr>
                                        <p:cTn id="4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42" presetClass="entr" presetSubtype="0" dur="1000" fill="hold" nodeType="click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anim calcmode="lin" valueType="num">
                                      <p:cBhvr>
                                        <p:cTn id="51" dur="1000" fill="hold"/>
                                        <p:tgtEl>
                                          <p:spTgt spid="17"/>
                                        </p:tgtEl>
                                        <p:attrNameLst>
                                          <p:attrName>ppt_x</p:attrName>
                                        </p:attrNameLst>
                                      </p:cBhvr>
                                      <p:tavLst>
                                        <p:tav tm="0">
                                          <p:val>
                                            <p:strVal val="#ppt_x"/>
                                          </p:val>
                                        </p:tav>
                                        <p:tav tm="100000">
                                          <p:val>
                                            <p:strVal val="#ppt_x"/>
                                          </p:val>
                                        </p:tav>
                                      </p:tavLst>
                                    </p:anim>
                                    <p:anim calcmode="lin" valueType="num">
                                      <p:cBhvr>
                                        <p:cTn id="5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100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1000"/>
                                        <p:tgtEl>
                                          <p:spTgt spid="13"/>
                                        </p:tgtEl>
                                      </p:cBhvr>
                                    </p:animEffect>
                                    <p:anim calcmode="lin" valueType="num">
                                      <p:cBhvr>
                                        <p:cTn id="58" dur="1000" fill="hold"/>
                                        <p:tgtEl>
                                          <p:spTgt spid="13"/>
                                        </p:tgtEl>
                                        <p:attrNameLst>
                                          <p:attrName>ppt_x</p:attrName>
                                        </p:attrNameLst>
                                      </p:cBhvr>
                                      <p:tavLst>
                                        <p:tav tm="0">
                                          <p:val>
                                            <p:strVal val="#ppt_x"/>
                                          </p:val>
                                        </p:tav>
                                        <p:tav tm="100000">
                                          <p:val>
                                            <p:strVal val="#ppt_x"/>
                                          </p:val>
                                        </p:tav>
                                      </p:tavLst>
                                    </p:anim>
                                    <p:anim calcmode="lin" valueType="num">
                                      <p:cBhvr>
                                        <p:cTn id="5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10" grpId="0"/>
      <p:bldP spid="15" grpId="0"/>
      <p:bldP spid="14" grpId="0"/>
      <p:bldP spid="9" grpId="0"/>
      <p:bldP spid="11" grpId="0"/>
      <p:bldP spid="13"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
          <p:cNvPicPr>
            <a:picLocks noChangeAspect="1"/>
          </p:cNvPicPr>
          <p:nvPr/>
        </p:nvPicPr>
        <p:blipFill>
          <a:blip r:embed="rId2"/>
          <a:stretch>
            <a:fillRect/>
          </a:stretch>
        </p:blipFill>
        <p:spPr>
          <a:xfrm>
            <a:off x="0" y="0"/>
            <a:ext cx="12192000" cy="6858000"/>
          </a:xfrm>
          <a:prstGeom prst="rect">
            <a:avLst/>
          </a:prstGeom>
        </p:spPr>
      </p:pic>
      <p:pic>
        <p:nvPicPr>
          <p:cNvPr id="5" name="图片 4" descr="1"/>
          <p:cNvPicPr>
            <a:picLocks noChangeAspect="1"/>
          </p:cNvPicPr>
          <p:nvPr/>
        </p:nvPicPr>
        <p:blipFill>
          <a:blip r:embed="rId3"/>
          <a:srcRect t="37617" b="6098"/>
          <a:stretch>
            <a:fillRect/>
          </a:stretch>
        </p:blipFill>
        <p:spPr>
          <a:xfrm>
            <a:off x="0" y="3429000"/>
            <a:ext cx="12192000" cy="3429000"/>
          </a:xfrm>
          <a:prstGeom prst="rect">
            <a:avLst/>
          </a:prstGeom>
        </p:spPr>
      </p:pic>
      <p:sp>
        <p:nvSpPr>
          <p:cNvPr id="79" name="文本框 78"/>
          <p:cNvSpPr txBox="1"/>
          <p:nvPr/>
        </p:nvSpPr>
        <p:spPr>
          <a:xfrm>
            <a:off x="2223770" y="76200"/>
            <a:ext cx="879284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41</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个关键词</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，读</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懂</a:t>
            </a: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2024</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年政</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府工作报告</a:t>
            </a:r>
            <a:endPar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endParaRPr>
          </a:p>
        </p:txBody>
      </p:sp>
      <p:pic>
        <p:nvPicPr>
          <p:cNvPr id="6" name="图片 5" descr="1"/>
          <p:cNvPicPr>
            <a:picLocks noChangeAspect="1"/>
          </p:cNvPicPr>
          <p:nvPr/>
        </p:nvPicPr>
        <p:blipFill>
          <a:blip r:embed="rId4"/>
          <a:srcRect l="26719" t="55347" r="45625" b="26517"/>
          <a:stretch>
            <a:fillRect/>
          </a:stretch>
        </p:blipFill>
        <p:spPr>
          <a:xfrm>
            <a:off x="247650" y="38100"/>
            <a:ext cx="1769110" cy="579755"/>
          </a:xfrm>
          <a:prstGeom prst="rect">
            <a:avLst/>
          </a:prstGeom>
        </p:spPr>
      </p:pic>
      <p:sp>
        <p:nvSpPr>
          <p:cNvPr id="3" name="矩形 2"/>
          <p:cNvSpPr/>
          <p:nvPr/>
        </p:nvSpPr>
        <p:spPr>
          <a:xfrm>
            <a:off x="247650" y="617220"/>
            <a:ext cx="11696700" cy="6021705"/>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grpSp>
        <p:nvGrpSpPr>
          <p:cNvPr id="8" name="组合 7"/>
          <p:cNvGrpSpPr/>
          <p:nvPr/>
        </p:nvGrpSpPr>
        <p:grpSpPr>
          <a:xfrm>
            <a:off x="590550" y="987425"/>
            <a:ext cx="10803255" cy="762635"/>
            <a:chOff x="930" y="1710"/>
            <a:chExt cx="17013" cy="1201"/>
          </a:xfrm>
        </p:grpSpPr>
        <p:sp>
          <p:nvSpPr>
            <p:cNvPr id="58" name="矩形: 圆角 57"/>
            <p:cNvSpPr/>
            <p:nvPr/>
          </p:nvSpPr>
          <p:spPr>
            <a:xfrm>
              <a:off x="2786" y="1710"/>
              <a:ext cx="15157" cy="1201"/>
            </a:xfrm>
            <a:prstGeom prst="roundRect">
              <a:avLst>
                <a:gd name="adj" fmla="val 50000"/>
              </a:avLst>
            </a:prstGeom>
            <a:gradFill>
              <a:gsLst>
                <a:gs pos="28000">
                  <a:schemeClr val="bg1"/>
                </a:gs>
                <a:gs pos="100000">
                  <a:schemeClr val="bg1"/>
                </a:gs>
              </a:gsLst>
              <a:lin ang="0" scaled="1"/>
            </a:gradFill>
            <a:ln>
              <a:gradFill flip="none" rotWithShape="1">
                <a:gsLst>
                  <a:gs pos="0">
                    <a:srgbClr val="FDE7E7">
                      <a:alpha val="0"/>
                    </a:srgbClr>
                  </a:gs>
                  <a:gs pos="100000">
                    <a:srgbClr val="F9BDBD"/>
                  </a:gs>
                </a:gsLst>
                <a:lin ang="0" scaled="1"/>
              </a:gradFill>
            </a:ln>
            <a:effectLst>
              <a:outerShdw blurRad="127000" dist="63500" dir="2700000" algn="tl" rotWithShape="0">
                <a:srgbClr val="F9BDBD">
                  <a:alpha val="20000"/>
                </a:srgbClr>
              </a:outerShdw>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0000" tIns="144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360045"/>
              <a:endParaRPr lang="zh-CN" altLang="en-US" sz="1200">
                <a:solidFill>
                  <a:schemeClr val="dk1">
                    <a:hueOff val="0"/>
                    <a:satOff val="0"/>
                    <a:lumOff val="0"/>
                    <a:alphaOff val="0"/>
                  </a:schemeClr>
                </a:solidFill>
                <a:cs typeface="阿里巴巴普惠体" panose="00020600040101010101" charset="-122"/>
              </a:endParaRPr>
            </a:p>
          </p:txBody>
        </p:sp>
        <p:grpSp>
          <p:nvGrpSpPr>
            <p:cNvPr id="62" name="组合 61"/>
            <p:cNvGrpSpPr/>
            <p:nvPr/>
          </p:nvGrpSpPr>
          <p:grpSpPr>
            <a:xfrm>
              <a:off x="930" y="1710"/>
              <a:ext cx="3092" cy="1201"/>
              <a:chOff x="621329" y="5569348"/>
              <a:chExt cx="1963142" cy="665513"/>
            </a:xfrm>
          </p:grpSpPr>
          <p:sp>
            <p:nvSpPr>
              <p:cNvPr id="57" name="矩形: 圆角 56"/>
              <p:cNvSpPr/>
              <p:nvPr/>
            </p:nvSpPr>
            <p:spPr>
              <a:xfrm>
                <a:off x="797834" y="5569348"/>
                <a:ext cx="1609725" cy="665513"/>
              </a:xfrm>
              <a:prstGeom prst="roundRect">
                <a:avLst>
                  <a:gd name="adj" fmla="val 50000"/>
                </a:avLst>
              </a:prstGeom>
              <a:gradFill>
                <a:gsLst>
                  <a:gs pos="2752">
                    <a:srgbClr val="F34747"/>
                  </a:gs>
                  <a:gs pos="57000">
                    <a:srgbClr val="E1100F"/>
                  </a:gs>
                  <a:gs pos="100000">
                    <a:srgbClr val="B4040E"/>
                  </a:gs>
                </a:gsLst>
                <a:lin ang="2700000" scaled="1"/>
              </a:gradFill>
              <a:ln>
                <a:noFill/>
              </a:ln>
              <a:effectLst>
                <a:outerShdw blurRad="127000" dist="63500" dir="2700000" algn="tl" rotWithShape="0">
                  <a:srgbClr val="F34747">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360000" tIns="36000" rIns="360000" bIns="113792" numCol="1" spcCol="1270" anchor="t" anchorCtr="0">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mj-ea"/>
                  <a:ea typeface="+mj-ea"/>
                  <a:cs typeface="阿里巴巴普惠体" panose="00020600040101010101" charset="-122"/>
                </a:endParaRPr>
              </a:p>
            </p:txBody>
          </p:sp>
          <p:sp>
            <p:nvSpPr>
              <p:cNvPr id="61" name="文本框 60"/>
              <p:cNvSpPr txBox="1"/>
              <p:nvPr/>
            </p:nvSpPr>
            <p:spPr>
              <a:xfrm>
                <a:off x="621329" y="5716193"/>
                <a:ext cx="1963142" cy="37514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2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rPr>
                  <a:t>关键词十一</a:t>
                </a:r>
                <a:endParaRPr lang="zh-CN" altLang="en-US" sz="22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sp>
          <p:nvSpPr>
            <p:cNvPr id="7" name="文本框 6"/>
            <p:cNvSpPr txBox="1"/>
            <p:nvPr/>
          </p:nvSpPr>
          <p:spPr>
            <a:xfrm>
              <a:off x="4344" y="1945"/>
              <a:ext cx="12473" cy="77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rPr>
                <a:t>提高民营企业贷款占比、扩大发债融资规模</a:t>
              </a:r>
              <a:endPar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endParaRPr>
            </a:p>
          </p:txBody>
        </p:sp>
      </p:grpSp>
      <p:sp>
        <p:nvSpPr>
          <p:cNvPr id="14" name="任意多边形: 形状 13"/>
          <p:cNvSpPr/>
          <p:nvPr/>
        </p:nvSpPr>
        <p:spPr>
          <a:xfrm>
            <a:off x="766762" y="2675292"/>
            <a:ext cx="4236245" cy="3696934"/>
          </a:xfrm>
          <a:custGeom>
            <a:gdLst>
              <a:gd name="connsiteX0" fmla="*/ 0 w 7843837"/>
              <a:gd name="connsiteY0" fmla="*/ 0 h 2016000"/>
              <a:gd name="connsiteX1" fmla="*/ 7843837 w 7843837"/>
              <a:gd name="connsiteY1" fmla="*/ 0 h 2016000"/>
              <a:gd name="connsiteX2" fmla="*/ 7843837 w 7843837"/>
              <a:gd name="connsiteY2" fmla="*/ 2016000 h 2016000"/>
              <a:gd name="connsiteX3" fmla="*/ 0 w 7843837"/>
              <a:gd name="connsiteY3" fmla="*/ 2016000 h 2016000"/>
              <a:gd name="connsiteX4" fmla="*/ 0 w 7843837"/>
              <a:gd name="connsiteY4" fmla="*/ 0 h 2016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843837" h="2016000">
                <a:moveTo>
                  <a:pt x="0" y="0"/>
                </a:moveTo>
                <a:lnTo>
                  <a:pt x="7843837" y="0"/>
                </a:lnTo>
                <a:lnTo>
                  <a:pt x="7843837" y="2016000"/>
                </a:lnTo>
                <a:lnTo>
                  <a:pt x="0" y="2016000"/>
                </a:lnTo>
                <a:lnTo>
                  <a:pt x="0" y="0"/>
                </a:lnTo>
                <a:close/>
              </a:path>
            </a:pathLst>
          </a:custGeom>
          <a:ln>
            <a:solidFill>
              <a:srgbClr val="FBD5D5"/>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0000" tIns="180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0" lvl="1" algn="just" defTabSz="711200">
              <a:lnSpc>
                <a:spcPct val="150000"/>
              </a:lnSpc>
              <a:spcBef>
                <a:spcPct val="0"/>
              </a:spcBef>
              <a:spcAft>
                <a:spcPts val="500"/>
              </a:spcAft>
            </a:pPr>
            <a:endParaRPr lang="zh-CN" sz="1200" kern="1200">
              <a:cs typeface="阿里巴巴普惠体" panose="00020600040101010101" charset="-122"/>
            </a:endParaRPr>
          </a:p>
        </p:txBody>
      </p:sp>
      <p:sp>
        <p:nvSpPr>
          <p:cNvPr id="15" name="矩形: 圆顶角 14"/>
          <p:cNvSpPr/>
          <p:nvPr/>
        </p:nvSpPr>
        <p:spPr>
          <a:xfrm>
            <a:off x="766445" y="2174240"/>
            <a:ext cx="4236085" cy="850900"/>
          </a:xfrm>
          <a:prstGeom prst="round2SameRect">
            <a:avLst/>
          </a:prstGeom>
          <a:gradFill>
            <a:gsLst>
              <a:gs pos="0">
                <a:srgbClr val="FEF8BD"/>
              </a:gs>
              <a:gs pos="91000">
                <a:srgbClr val="F8A242"/>
              </a:gs>
            </a:gsLst>
            <a:lin ang="2700000" scaled="1"/>
          </a:grad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lvl="1"/>
            <a:endParaRPr lang="zh-CN" altLang="en-US">
              <a:cs typeface="阿里巴巴普惠体" panose="00020600040101010101" charset="-122"/>
            </a:endParaRPr>
          </a:p>
        </p:txBody>
      </p:sp>
      <p:sp>
        <p:nvSpPr>
          <p:cNvPr id="10" name="文本框 9"/>
          <p:cNvSpPr txBox="1"/>
          <p:nvPr/>
        </p:nvSpPr>
        <p:spPr>
          <a:xfrm>
            <a:off x="1008459" y="2161086"/>
            <a:ext cx="3648075" cy="833319"/>
          </a:xfrm>
          <a:prstGeom prst="rect">
            <a:avLst/>
          </a:prstGeom>
          <a:no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ctr" defTabSz="914400" rtl="0" eaLnBrk="1" latinLnBrk="0" hangingPunct="1">
              <a:defRPr sz="1400" kern="1200">
                <a:solidFill>
                  <a:srgbClr val="7B030C"/>
                </a:solidFill>
                <a:latin typeface="+mj-ea"/>
                <a:ea typeface="+mj-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rPr>
              <a:t>报告原文</a:t>
            </a:r>
            <a:endPar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endParaRPr>
          </a:p>
        </p:txBody>
      </p:sp>
      <p:sp>
        <p:nvSpPr>
          <p:cNvPr id="9" name="文本框 8"/>
          <p:cNvSpPr txBox="1"/>
          <p:nvPr/>
        </p:nvSpPr>
        <p:spPr>
          <a:xfrm>
            <a:off x="1009650" y="3190875"/>
            <a:ext cx="3752850" cy="1087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提高民营企业贷款占比、扩大发债融资规模，加强对个体工商户分类帮扶支持。</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sp>
        <p:nvSpPr>
          <p:cNvPr id="11" name="右大括号 10"/>
          <p:cNvSpPr/>
          <p:nvPr/>
        </p:nvSpPr>
        <p:spPr>
          <a:xfrm>
            <a:off x="5177155" y="2166620"/>
            <a:ext cx="294640" cy="4189730"/>
          </a:xfrm>
          <a:prstGeom prst="rightBrace">
            <a:avLst>
              <a:gd name="adj1" fmla="val 37841"/>
              <a:gd name="adj2" fmla="val 50000"/>
            </a:avLst>
          </a:prstGeom>
          <a:ln w="12700">
            <a:solidFill>
              <a:srgbClr val="F9BDBD"/>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3" name="文本框 12"/>
          <p:cNvSpPr txBox="1"/>
          <p:nvPr/>
        </p:nvSpPr>
        <p:spPr>
          <a:xfrm>
            <a:off x="5848350" y="2977515"/>
            <a:ext cx="5562600" cy="30803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在经济面临下行压力挑战下，民营企业盈利能力出现下降，同时杠杆率出现攀升，信用风险暴露加剧，民企债信用风险抬升。投资者对民企及其债券的信任度下降，导致民企的融资环境恶化，民企融资难、融资贵的问题持续存在。政府工作报告提到“提高民企贷款占比和扩大融资规模”，尤其是下沉到个体工商户这些经济的“毛细血管”，更进一步从政策上支持企业拓宽融资渠道，将提振债券市场投资者对民企的信心。</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grpSp>
        <p:nvGrpSpPr>
          <p:cNvPr id="17" name="组合 16"/>
          <p:cNvGrpSpPr/>
          <p:nvPr/>
        </p:nvGrpSpPr>
        <p:grpSpPr>
          <a:xfrm>
            <a:off x="5928360" y="2194560"/>
            <a:ext cx="5095240" cy="701040"/>
            <a:chOff x="9336" y="3456"/>
            <a:chExt cx="8024" cy="1104"/>
          </a:xfrm>
        </p:grpSpPr>
        <p:sp>
          <p:nvSpPr>
            <p:cNvPr id="28" name="矩形 27"/>
            <p:cNvSpPr/>
            <p:nvPr/>
          </p:nvSpPr>
          <p:spPr>
            <a:xfrm>
              <a:off x="9336" y="4198"/>
              <a:ext cx="8025" cy="363"/>
            </a:xfrm>
            <a:prstGeom prst="rect">
              <a:avLst/>
            </a:prstGeom>
            <a:gradFill flip="none" rotWithShape="1">
              <a:gsLst>
                <a:gs pos="99083">
                  <a:srgbClr val="FDE7E7">
                    <a:alpha val="0"/>
                  </a:srgbClr>
                </a:gs>
                <a:gs pos="0">
                  <a:srgbClr val="F9BDBD"/>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6" name="文本框 15"/>
            <p:cNvSpPr txBox="1"/>
            <p:nvPr/>
          </p:nvSpPr>
          <p:spPr>
            <a:xfrm>
              <a:off x="9437" y="3456"/>
              <a:ext cx="5745" cy="101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rPr>
                <a:t>解读</a:t>
              </a:r>
              <a:endPar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pic>
        <p:nvPicPr>
          <p:cNvPr id="18" name="图片 17" descr="51miz-E841634-2A13232F"/>
          <p:cNvPicPr>
            <a:picLocks noChangeAspect="1"/>
          </p:cNvPicPr>
          <p:nvPr/>
        </p:nvPicPr>
        <p:blipFill>
          <a:blip r:embed="rId5"/>
          <a:stretch>
            <a:fillRect/>
          </a:stretch>
        </p:blipFill>
        <p:spPr>
          <a:xfrm>
            <a:off x="10406380" y="2110105"/>
            <a:ext cx="987425" cy="643890"/>
          </a:xfrm>
          <a:prstGeom prst="rect">
            <a:avLst/>
          </a:prstGeom>
        </p:spPr>
      </p:pic>
    </p:spTree>
    <p:custDataLst>
      <p:tags r:id="rId6"/>
    </p:custDataLst>
  </p:cSld>
  <p:clrMapOvr>
    <a:masterClrMapping/>
  </p:clrMapOvr>
  <p:transition spd="slow">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5" presetClass="entr" presetSubtype="0" dur="500" fill="hold" grpId="0" nodeType="afterEffect">
                                  <p:stCondLst>
                                    <p:cond delay="0"/>
                                  </p:stCondLst>
                                  <p:iterate type="lt">
                                    <p:tmPct val="10000"/>
                                  </p:iterate>
                                  <p:childTnLst>
                                    <p:set>
                                      <p:cBhvr>
                                        <p:cTn id="6" dur="1" fill="hold">
                                          <p:stCondLst>
                                            <p:cond delay="0"/>
                                          </p:stCondLst>
                                        </p:cTn>
                                        <p:tgtEl>
                                          <p:spTgt spid="79"/>
                                        </p:tgtEl>
                                        <p:attrNameLst>
                                          <p:attrName>style.visibility</p:attrName>
                                        </p:attrNameLst>
                                      </p:cBhvr>
                                      <p:to>
                                        <p:strVal val="visible"/>
                                      </p:to>
                                    </p:set>
                                    <p:animEffect transition="in" filter="fade">
                                      <p:cBhvr>
                                        <p:cTn id="7" dur="500"/>
                                        <p:tgtEl>
                                          <p:spTgt spid="79"/>
                                        </p:tgtEl>
                                      </p:cBhvr>
                                    </p:animEffect>
                                    <p:anim calcmode="lin" valueType="num">
                                      <p:cBhvr>
                                        <p:cTn id="8" dur="500" fill="hold"/>
                                        <p:tgtEl>
                                          <p:spTgt spid="79"/>
                                        </p:tgtEl>
                                        <p:attrNameLst>
                                          <p:attrName>ppt_w</p:attrName>
                                        </p:attrNameLst>
                                      </p:cBhvr>
                                      <p:tavLst>
                                        <p:tav tm="0" fmla="#ppt_w*sin(2.5*pi*$)">
                                          <p:val>
                                            <p:fltVal val="0"/>
                                          </p:val>
                                        </p:tav>
                                        <p:tav tm="100000">
                                          <p:val>
                                            <p:fltVal val="1"/>
                                          </p:val>
                                        </p:tav>
                                      </p:tavLst>
                                    </p:anim>
                                    <p:anim calcmode="lin" valueType="num">
                                      <p:cBhvr>
                                        <p:cTn id="9" dur="500" fill="hold"/>
                                        <p:tgtEl>
                                          <p:spTgt spid="79"/>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500"/>
                                        <p:tgtEl>
                                          <p:spTgt spid="8"/>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dur="100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42" presetClass="entr" presetSubtype="0" dur="100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1000"/>
                                        <p:tgtEl>
                                          <p:spTgt spid="14"/>
                                        </p:tgtEl>
                                      </p:cBhvr>
                                    </p:animEffect>
                                    <p:anim calcmode="lin" valueType="num">
                                      <p:cBhvr>
                                        <p:cTn id="30" dur="1000" fill="hold"/>
                                        <p:tgtEl>
                                          <p:spTgt spid="14"/>
                                        </p:tgtEl>
                                        <p:attrNameLst>
                                          <p:attrName>ppt_x</p:attrName>
                                        </p:attrNameLst>
                                      </p:cBhvr>
                                      <p:tavLst>
                                        <p:tav tm="0">
                                          <p:val>
                                            <p:strVal val="#ppt_x"/>
                                          </p:val>
                                        </p:tav>
                                        <p:tav tm="100000">
                                          <p:val>
                                            <p:strVal val="#ppt_x"/>
                                          </p:val>
                                        </p:tav>
                                      </p:tavLst>
                                    </p:anim>
                                    <p:anim calcmode="lin" valueType="num">
                                      <p:cBhvr>
                                        <p:cTn id="3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42" presetClass="entr" presetSubtype="0" dur="100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000"/>
                                        <p:tgtEl>
                                          <p:spTgt spid="11"/>
                                        </p:tgtEl>
                                      </p:cBhvr>
                                    </p:animEffect>
                                    <p:anim calcmode="lin" valueType="num">
                                      <p:cBhvr>
                                        <p:cTn id="44" dur="1000" fill="hold"/>
                                        <p:tgtEl>
                                          <p:spTgt spid="11"/>
                                        </p:tgtEl>
                                        <p:attrNameLst>
                                          <p:attrName>ppt_x</p:attrName>
                                        </p:attrNameLst>
                                      </p:cBhvr>
                                      <p:tavLst>
                                        <p:tav tm="0">
                                          <p:val>
                                            <p:strVal val="#ppt_x"/>
                                          </p:val>
                                        </p:tav>
                                        <p:tav tm="100000">
                                          <p:val>
                                            <p:strVal val="#ppt_x"/>
                                          </p:val>
                                        </p:tav>
                                      </p:tavLst>
                                    </p:anim>
                                    <p:anim calcmode="lin" valueType="num">
                                      <p:cBhvr>
                                        <p:cTn id="4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42" presetClass="entr" presetSubtype="0" dur="1000" fill="hold" nodeType="click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anim calcmode="lin" valueType="num">
                                      <p:cBhvr>
                                        <p:cTn id="51" dur="1000" fill="hold"/>
                                        <p:tgtEl>
                                          <p:spTgt spid="17"/>
                                        </p:tgtEl>
                                        <p:attrNameLst>
                                          <p:attrName>ppt_x</p:attrName>
                                        </p:attrNameLst>
                                      </p:cBhvr>
                                      <p:tavLst>
                                        <p:tav tm="0">
                                          <p:val>
                                            <p:strVal val="#ppt_x"/>
                                          </p:val>
                                        </p:tav>
                                        <p:tav tm="100000">
                                          <p:val>
                                            <p:strVal val="#ppt_x"/>
                                          </p:val>
                                        </p:tav>
                                      </p:tavLst>
                                    </p:anim>
                                    <p:anim calcmode="lin" valueType="num">
                                      <p:cBhvr>
                                        <p:cTn id="5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100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1000"/>
                                        <p:tgtEl>
                                          <p:spTgt spid="13"/>
                                        </p:tgtEl>
                                      </p:cBhvr>
                                    </p:animEffect>
                                    <p:anim calcmode="lin" valueType="num">
                                      <p:cBhvr>
                                        <p:cTn id="58" dur="1000" fill="hold"/>
                                        <p:tgtEl>
                                          <p:spTgt spid="13"/>
                                        </p:tgtEl>
                                        <p:attrNameLst>
                                          <p:attrName>ppt_x</p:attrName>
                                        </p:attrNameLst>
                                      </p:cBhvr>
                                      <p:tavLst>
                                        <p:tav tm="0">
                                          <p:val>
                                            <p:strVal val="#ppt_x"/>
                                          </p:val>
                                        </p:tav>
                                        <p:tav tm="100000">
                                          <p:val>
                                            <p:strVal val="#ppt_x"/>
                                          </p:val>
                                        </p:tav>
                                      </p:tavLst>
                                    </p:anim>
                                    <p:anim calcmode="lin" valueType="num">
                                      <p:cBhvr>
                                        <p:cTn id="5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10" grpId="0"/>
      <p:bldP spid="15" grpId="0"/>
      <p:bldP spid="14" grpId="0"/>
      <p:bldP spid="9" grpId="0"/>
      <p:bldP spid="11" grpId="0"/>
      <p:bldP spid="13"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
          <p:cNvPicPr>
            <a:picLocks noChangeAspect="1"/>
          </p:cNvPicPr>
          <p:nvPr/>
        </p:nvPicPr>
        <p:blipFill>
          <a:blip r:embed="rId2"/>
          <a:stretch>
            <a:fillRect/>
          </a:stretch>
        </p:blipFill>
        <p:spPr>
          <a:xfrm>
            <a:off x="0" y="0"/>
            <a:ext cx="12192000" cy="6858000"/>
          </a:xfrm>
          <a:prstGeom prst="rect">
            <a:avLst/>
          </a:prstGeom>
        </p:spPr>
      </p:pic>
      <p:pic>
        <p:nvPicPr>
          <p:cNvPr id="5" name="图片 4" descr="1"/>
          <p:cNvPicPr>
            <a:picLocks noChangeAspect="1"/>
          </p:cNvPicPr>
          <p:nvPr/>
        </p:nvPicPr>
        <p:blipFill>
          <a:blip r:embed="rId3"/>
          <a:srcRect t="37617" b="6098"/>
          <a:stretch>
            <a:fillRect/>
          </a:stretch>
        </p:blipFill>
        <p:spPr>
          <a:xfrm>
            <a:off x="0" y="3429000"/>
            <a:ext cx="12192000" cy="3429000"/>
          </a:xfrm>
          <a:prstGeom prst="rect">
            <a:avLst/>
          </a:prstGeom>
        </p:spPr>
      </p:pic>
      <p:sp>
        <p:nvSpPr>
          <p:cNvPr id="79" name="文本框 78"/>
          <p:cNvSpPr txBox="1"/>
          <p:nvPr/>
        </p:nvSpPr>
        <p:spPr>
          <a:xfrm>
            <a:off x="2223770" y="76200"/>
            <a:ext cx="879284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41</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个关键词</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，读</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懂</a:t>
            </a: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2024</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年政</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府工作报告</a:t>
            </a:r>
            <a:endPar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endParaRPr>
          </a:p>
        </p:txBody>
      </p:sp>
      <p:pic>
        <p:nvPicPr>
          <p:cNvPr id="6" name="图片 5" descr="1"/>
          <p:cNvPicPr>
            <a:picLocks noChangeAspect="1"/>
          </p:cNvPicPr>
          <p:nvPr/>
        </p:nvPicPr>
        <p:blipFill>
          <a:blip r:embed="rId4"/>
          <a:srcRect l="26719" t="55347" r="45625" b="26517"/>
          <a:stretch>
            <a:fillRect/>
          </a:stretch>
        </p:blipFill>
        <p:spPr>
          <a:xfrm>
            <a:off x="247650" y="38100"/>
            <a:ext cx="1769110" cy="579755"/>
          </a:xfrm>
          <a:prstGeom prst="rect">
            <a:avLst/>
          </a:prstGeom>
        </p:spPr>
      </p:pic>
      <p:sp>
        <p:nvSpPr>
          <p:cNvPr id="3" name="矩形 2"/>
          <p:cNvSpPr/>
          <p:nvPr/>
        </p:nvSpPr>
        <p:spPr>
          <a:xfrm>
            <a:off x="247650" y="617220"/>
            <a:ext cx="11696700" cy="6021705"/>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grpSp>
        <p:nvGrpSpPr>
          <p:cNvPr id="8" name="组合 7"/>
          <p:cNvGrpSpPr/>
          <p:nvPr/>
        </p:nvGrpSpPr>
        <p:grpSpPr>
          <a:xfrm>
            <a:off x="590550" y="987425"/>
            <a:ext cx="10803255" cy="762635"/>
            <a:chOff x="930" y="1710"/>
            <a:chExt cx="17013" cy="1201"/>
          </a:xfrm>
        </p:grpSpPr>
        <p:sp>
          <p:nvSpPr>
            <p:cNvPr id="58" name="矩形: 圆角 57"/>
            <p:cNvSpPr/>
            <p:nvPr/>
          </p:nvSpPr>
          <p:spPr>
            <a:xfrm>
              <a:off x="2786" y="1710"/>
              <a:ext cx="15157" cy="1201"/>
            </a:xfrm>
            <a:prstGeom prst="roundRect">
              <a:avLst>
                <a:gd name="adj" fmla="val 50000"/>
              </a:avLst>
            </a:prstGeom>
            <a:gradFill>
              <a:gsLst>
                <a:gs pos="28000">
                  <a:schemeClr val="bg1"/>
                </a:gs>
                <a:gs pos="100000">
                  <a:schemeClr val="bg1"/>
                </a:gs>
              </a:gsLst>
              <a:lin ang="0" scaled="1"/>
            </a:gradFill>
            <a:ln>
              <a:gradFill flip="none" rotWithShape="1">
                <a:gsLst>
                  <a:gs pos="0">
                    <a:srgbClr val="FDE7E7">
                      <a:alpha val="0"/>
                    </a:srgbClr>
                  </a:gs>
                  <a:gs pos="100000">
                    <a:srgbClr val="F9BDBD"/>
                  </a:gs>
                </a:gsLst>
                <a:lin ang="0" scaled="1"/>
              </a:gradFill>
            </a:ln>
            <a:effectLst>
              <a:outerShdw blurRad="127000" dist="63500" dir="2700000" algn="tl" rotWithShape="0">
                <a:srgbClr val="F9BDBD">
                  <a:alpha val="20000"/>
                </a:srgbClr>
              </a:outerShdw>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0000" tIns="144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360045"/>
              <a:endParaRPr lang="zh-CN" altLang="en-US" sz="1200">
                <a:solidFill>
                  <a:schemeClr val="dk1">
                    <a:hueOff val="0"/>
                    <a:satOff val="0"/>
                    <a:lumOff val="0"/>
                    <a:alphaOff val="0"/>
                  </a:schemeClr>
                </a:solidFill>
                <a:cs typeface="阿里巴巴普惠体" panose="00020600040101010101" charset="-122"/>
              </a:endParaRPr>
            </a:p>
          </p:txBody>
        </p:sp>
        <p:grpSp>
          <p:nvGrpSpPr>
            <p:cNvPr id="62" name="组合 61"/>
            <p:cNvGrpSpPr/>
            <p:nvPr/>
          </p:nvGrpSpPr>
          <p:grpSpPr>
            <a:xfrm>
              <a:off x="930" y="1710"/>
              <a:ext cx="3092" cy="1201"/>
              <a:chOff x="621329" y="5569348"/>
              <a:chExt cx="1963142" cy="665513"/>
            </a:xfrm>
          </p:grpSpPr>
          <p:sp>
            <p:nvSpPr>
              <p:cNvPr id="57" name="矩形: 圆角 56"/>
              <p:cNvSpPr/>
              <p:nvPr/>
            </p:nvSpPr>
            <p:spPr>
              <a:xfrm>
                <a:off x="797834" y="5569348"/>
                <a:ext cx="1609725" cy="665513"/>
              </a:xfrm>
              <a:prstGeom prst="roundRect">
                <a:avLst>
                  <a:gd name="adj" fmla="val 50000"/>
                </a:avLst>
              </a:prstGeom>
              <a:gradFill>
                <a:gsLst>
                  <a:gs pos="2752">
                    <a:srgbClr val="F34747"/>
                  </a:gs>
                  <a:gs pos="57000">
                    <a:srgbClr val="E1100F"/>
                  </a:gs>
                  <a:gs pos="100000">
                    <a:srgbClr val="B4040E"/>
                  </a:gs>
                </a:gsLst>
                <a:lin ang="2700000" scaled="1"/>
              </a:gradFill>
              <a:ln>
                <a:noFill/>
              </a:ln>
              <a:effectLst>
                <a:outerShdw blurRad="127000" dist="63500" dir="2700000" algn="tl" rotWithShape="0">
                  <a:srgbClr val="F34747">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360000" tIns="36000" rIns="360000" bIns="113792" numCol="1" spcCol="1270" anchor="t" anchorCtr="0">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mj-ea"/>
                  <a:ea typeface="+mj-ea"/>
                  <a:cs typeface="阿里巴巴普惠体" panose="00020600040101010101" charset="-122"/>
                </a:endParaRPr>
              </a:p>
            </p:txBody>
          </p:sp>
          <p:sp>
            <p:nvSpPr>
              <p:cNvPr id="61" name="文本框 60"/>
              <p:cNvSpPr txBox="1"/>
              <p:nvPr/>
            </p:nvSpPr>
            <p:spPr>
              <a:xfrm>
                <a:off x="621329" y="5716193"/>
                <a:ext cx="1963142" cy="37514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2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rPr>
                  <a:t>关键词十二</a:t>
                </a:r>
                <a:endParaRPr lang="en-US" altLang="zh-CN" sz="22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sp>
          <p:nvSpPr>
            <p:cNvPr id="7" name="文本框 6"/>
            <p:cNvSpPr txBox="1"/>
            <p:nvPr/>
          </p:nvSpPr>
          <p:spPr>
            <a:xfrm>
              <a:off x="4344" y="1945"/>
              <a:ext cx="12473" cy="77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rPr>
                <a:t>推动产业链供应链优化升级</a:t>
              </a:r>
              <a:endPar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endParaRPr>
            </a:p>
          </p:txBody>
        </p:sp>
      </p:grpSp>
      <p:sp>
        <p:nvSpPr>
          <p:cNvPr id="14" name="任意多边形: 形状 13"/>
          <p:cNvSpPr/>
          <p:nvPr/>
        </p:nvSpPr>
        <p:spPr>
          <a:xfrm>
            <a:off x="766762" y="2675292"/>
            <a:ext cx="4236245" cy="3696934"/>
          </a:xfrm>
          <a:custGeom>
            <a:gdLst>
              <a:gd name="connsiteX0" fmla="*/ 0 w 7843837"/>
              <a:gd name="connsiteY0" fmla="*/ 0 h 2016000"/>
              <a:gd name="connsiteX1" fmla="*/ 7843837 w 7843837"/>
              <a:gd name="connsiteY1" fmla="*/ 0 h 2016000"/>
              <a:gd name="connsiteX2" fmla="*/ 7843837 w 7843837"/>
              <a:gd name="connsiteY2" fmla="*/ 2016000 h 2016000"/>
              <a:gd name="connsiteX3" fmla="*/ 0 w 7843837"/>
              <a:gd name="connsiteY3" fmla="*/ 2016000 h 2016000"/>
              <a:gd name="connsiteX4" fmla="*/ 0 w 7843837"/>
              <a:gd name="connsiteY4" fmla="*/ 0 h 2016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843837" h="2016000">
                <a:moveTo>
                  <a:pt x="0" y="0"/>
                </a:moveTo>
                <a:lnTo>
                  <a:pt x="7843837" y="0"/>
                </a:lnTo>
                <a:lnTo>
                  <a:pt x="7843837" y="2016000"/>
                </a:lnTo>
                <a:lnTo>
                  <a:pt x="0" y="2016000"/>
                </a:lnTo>
                <a:lnTo>
                  <a:pt x="0" y="0"/>
                </a:lnTo>
                <a:close/>
              </a:path>
            </a:pathLst>
          </a:custGeom>
          <a:ln>
            <a:solidFill>
              <a:srgbClr val="FBD5D5"/>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0000" tIns="180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0" lvl="1" algn="just" defTabSz="711200">
              <a:lnSpc>
                <a:spcPct val="150000"/>
              </a:lnSpc>
              <a:spcBef>
                <a:spcPct val="0"/>
              </a:spcBef>
              <a:spcAft>
                <a:spcPts val="500"/>
              </a:spcAft>
            </a:pPr>
            <a:endParaRPr lang="zh-CN" sz="1200" kern="1200">
              <a:cs typeface="阿里巴巴普惠体" panose="00020600040101010101" charset="-122"/>
            </a:endParaRPr>
          </a:p>
        </p:txBody>
      </p:sp>
      <p:sp>
        <p:nvSpPr>
          <p:cNvPr id="15" name="矩形: 圆顶角 14"/>
          <p:cNvSpPr/>
          <p:nvPr/>
        </p:nvSpPr>
        <p:spPr>
          <a:xfrm>
            <a:off x="766445" y="2174240"/>
            <a:ext cx="4236085" cy="850900"/>
          </a:xfrm>
          <a:prstGeom prst="round2SameRect">
            <a:avLst/>
          </a:prstGeom>
          <a:gradFill>
            <a:gsLst>
              <a:gs pos="0">
                <a:srgbClr val="FEF8BD"/>
              </a:gs>
              <a:gs pos="91000">
                <a:srgbClr val="F8A242"/>
              </a:gs>
            </a:gsLst>
            <a:lin ang="2700000" scaled="1"/>
          </a:grad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lvl="1"/>
            <a:endParaRPr lang="zh-CN" altLang="en-US">
              <a:cs typeface="阿里巴巴普惠体" panose="00020600040101010101" charset="-122"/>
            </a:endParaRPr>
          </a:p>
        </p:txBody>
      </p:sp>
      <p:sp>
        <p:nvSpPr>
          <p:cNvPr id="10" name="文本框 9"/>
          <p:cNvSpPr txBox="1"/>
          <p:nvPr/>
        </p:nvSpPr>
        <p:spPr>
          <a:xfrm>
            <a:off x="1008459" y="2161086"/>
            <a:ext cx="3648075" cy="833319"/>
          </a:xfrm>
          <a:prstGeom prst="rect">
            <a:avLst/>
          </a:prstGeom>
          <a:no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ctr" defTabSz="914400" rtl="0" eaLnBrk="1" latinLnBrk="0" hangingPunct="1">
              <a:defRPr sz="1400" kern="1200">
                <a:solidFill>
                  <a:srgbClr val="7B030C"/>
                </a:solidFill>
                <a:latin typeface="+mj-ea"/>
                <a:ea typeface="+mj-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rPr>
              <a:t>报告原文</a:t>
            </a:r>
            <a:endPar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endParaRPr>
          </a:p>
        </p:txBody>
      </p:sp>
      <p:sp>
        <p:nvSpPr>
          <p:cNvPr id="9" name="文本框 8"/>
          <p:cNvSpPr txBox="1"/>
          <p:nvPr/>
        </p:nvSpPr>
        <p:spPr>
          <a:xfrm>
            <a:off x="1009650" y="3190875"/>
            <a:ext cx="3752850" cy="14198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实施制造业重点产业链高质量发展行动，着力补齐短板、拉长长板、锻造新板，增强产业链供应链韧性和竞争力。</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sp>
        <p:nvSpPr>
          <p:cNvPr id="11" name="右大括号 10"/>
          <p:cNvSpPr/>
          <p:nvPr/>
        </p:nvSpPr>
        <p:spPr>
          <a:xfrm>
            <a:off x="5177155" y="2166620"/>
            <a:ext cx="294640" cy="4189730"/>
          </a:xfrm>
          <a:prstGeom prst="rightBrace">
            <a:avLst>
              <a:gd name="adj1" fmla="val 37841"/>
              <a:gd name="adj2" fmla="val 50000"/>
            </a:avLst>
          </a:prstGeom>
          <a:ln w="12700">
            <a:solidFill>
              <a:srgbClr val="F9BDBD"/>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3" name="文本框 12"/>
          <p:cNvSpPr txBox="1"/>
          <p:nvPr/>
        </p:nvSpPr>
        <p:spPr>
          <a:xfrm>
            <a:off x="5848350" y="2977515"/>
            <a:ext cx="5562600" cy="33356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rPr>
              <a:t>我国制造业已形成完备的产业体系，但同时还面临着基础制造工艺设备、核心零部件、关键材料进口依赖度高、发展不充分等问题。</a:t>
            </a:r>
            <a:endPar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endParaRPr>
          </a:p>
          <a:p>
            <a:pPr lvl="0" algn="l">
              <a:lnSpc>
                <a:spcPct val="120000"/>
              </a:lnSpc>
              <a:spcBef>
                <a:spcPct val="0"/>
              </a:spcBef>
              <a:spcAft>
                <a:spcPct val="0"/>
              </a:spcAft>
              <a:buClrTx/>
              <a:buSzTx/>
              <a:buFontTx/>
            </a:pPr>
            <a:r>
              <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rPr>
              <a:t>补短板指聚焦产业发展重点领域、薄弱环节，如基础材料、集成电路、工业母机、基础软件等领域，积极应对“卡脖子”风险，攻克产业关键核心技术和规模化应用创新成果。拉长板则需要不断提升重点产业链的韧性和竞争力，巩固如轨道交通装备、船舶与海洋工程装备、电力装备、新能源汽车、太阳能光伏等优势产业的领先地位。而造新板则需要在诸如通用人工智能、生物制造、量子信息、氢能等未来产业进行前瞻布局。</a:t>
            </a:r>
            <a:endPar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endParaRPr>
          </a:p>
        </p:txBody>
      </p:sp>
      <p:grpSp>
        <p:nvGrpSpPr>
          <p:cNvPr id="17" name="组合 16"/>
          <p:cNvGrpSpPr/>
          <p:nvPr/>
        </p:nvGrpSpPr>
        <p:grpSpPr>
          <a:xfrm>
            <a:off x="5928360" y="2194560"/>
            <a:ext cx="5095240" cy="701040"/>
            <a:chOff x="9336" y="3456"/>
            <a:chExt cx="8024" cy="1104"/>
          </a:xfrm>
        </p:grpSpPr>
        <p:sp>
          <p:nvSpPr>
            <p:cNvPr id="28" name="矩形 27"/>
            <p:cNvSpPr/>
            <p:nvPr/>
          </p:nvSpPr>
          <p:spPr>
            <a:xfrm>
              <a:off x="9336" y="4198"/>
              <a:ext cx="8025" cy="363"/>
            </a:xfrm>
            <a:prstGeom prst="rect">
              <a:avLst/>
            </a:prstGeom>
            <a:gradFill flip="none" rotWithShape="1">
              <a:gsLst>
                <a:gs pos="99083">
                  <a:srgbClr val="FDE7E7">
                    <a:alpha val="0"/>
                  </a:srgbClr>
                </a:gs>
                <a:gs pos="0">
                  <a:srgbClr val="F9BDBD"/>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6" name="文本框 15"/>
            <p:cNvSpPr txBox="1"/>
            <p:nvPr/>
          </p:nvSpPr>
          <p:spPr>
            <a:xfrm>
              <a:off x="9437" y="3456"/>
              <a:ext cx="5745" cy="101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rPr>
                <a:t>解读</a:t>
              </a:r>
              <a:endPar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pic>
        <p:nvPicPr>
          <p:cNvPr id="18" name="图片 17" descr="51miz-E841634-2A13232F"/>
          <p:cNvPicPr>
            <a:picLocks noChangeAspect="1"/>
          </p:cNvPicPr>
          <p:nvPr/>
        </p:nvPicPr>
        <p:blipFill>
          <a:blip r:embed="rId5"/>
          <a:stretch>
            <a:fillRect/>
          </a:stretch>
        </p:blipFill>
        <p:spPr>
          <a:xfrm>
            <a:off x="10406380" y="2110105"/>
            <a:ext cx="987425" cy="643890"/>
          </a:xfrm>
          <a:prstGeom prst="rect">
            <a:avLst/>
          </a:prstGeom>
        </p:spPr>
      </p:pic>
    </p:spTree>
    <p:custDataLst>
      <p:tags r:id="rId6"/>
    </p:custDataLst>
  </p:cSld>
  <p:clrMapOvr>
    <a:masterClrMapping/>
  </p:clrMapOvr>
  <p:transition spd="slow">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5" presetClass="entr" presetSubtype="0" dur="500" fill="hold" grpId="0" nodeType="afterEffect">
                                  <p:stCondLst>
                                    <p:cond delay="0"/>
                                  </p:stCondLst>
                                  <p:iterate type="lt">
                                    <p:tmPct val="10000"/>
                                  </p:iterate>
                                  <p:childTnLst>
                                    <p:set>
                                      <p:cBhvr>
                                        <p:cTn id="6" dur="1" fill="hold">
                                          <p:stCondLst>
                                            <p:cond delay="0"/>
                                          </p:stCondLst>
                                        </p:cTn>
                                        <p:tgtEl>
                                          <p:spTgt spid="79"/>
                                        </p:tgtEl>
                                        <p:attrNameLst>
                                          <p:attrName>style.visibility</p:attrName>
                                        </p:attrNameLst>
                                      </p:cBhvr>
                                      <p:to>
                                        <p:strVal val="visible"/>
                                      </p:to>
                                    </p:set>
                                    <p:animEffect transition="in" filter="fade">
                                      <p:cBhvr>
                                        <p:cTn id="7" dur="500"/>
                                        <p:tgtEl>
                                          <p:spTgt spid="79"/>
                                        </p:tgtEl>
                                      </p:cBhvr>
                                    </p:animEffect>
                                    <p:anim calcmode="lin" valueType="num">
                                      <p:cBhvr>
                                        <p:cTn id="8" dur="500" fill="hold"/>
                                        <p:tgtEl>
                                          <p:spTgt spid="79"/>
                                        </p:tgtEl>
                                        <p:attrNameLst>
                                          <p:attrName>ppt_w</p:attrName>
                                        </p:attrNameLst>
                                      </p:cBhvr>
                                      <p:tavLst>
                                        <p:tav tm="0" fmla="#ppt_w*sin(2.5*pi*$)">
                                          <p:val>
                                            <p:fltVal val="0"/>
                                          </p:val>
                                        </p:tav>
                                        <p:tav tm="100000">
                                          <p:val>
                                            <p:fltVal val="1"/>
                                          </p:val>
                                        </p:tav>
                                      </p:tavLst>
                                    </p:anim>
                                    <p:anim calcmode="lin" valueType="num">
                                      <p:cBhvr>
                                        <p:cTn id="9" dur="500" fill="hold"/>
                                        <p:tgtEl>
                                          <p:spTgt spid="79"/>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500"/>
                                        <p:tgtEl>
                                          <p:spTgt spid="8"/>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dur="100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42" presetClass="entr" presetSubtype="0" dur="100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1000"/>
                                        <p:tgtEl>
                                          <p:spTgt spid="14"/>
                                        </p:tgtEl>
                                      </p:cBhvr>
                                    </p:animEffect>
                                    <p:anim calcmode="lin" valueType="num">
                                      <p:cBhvr>
                                        <p:cTn id="30" dur="1000" fill="hold"/>
                                        <p:tgtEl>
                                          <p:spTgt spid="14"/>
                                        </p:tgtEl>
                                        <p:attrNameLst>
                                          <p:attrName>ppt_x</p:attrName>
                                        </p:attrNameLst>
                                      </p:cBhvr>
                                      <p:tavLst>
                                        <p:tav tm="0">
                                          <p:val>
                                            <p:strVal val="#ppt_x"/>
                                          </p:val>
                                        </p:tav>
                                        <p:tav tm="100000">
                                          <p:val>
                                            <p:strVal val="#ppt_x"/>
                                          </p:val>
                                        </p:tav>
                                      </p:tavLst>
                                    </p:anim>
                                    <p:anim calcmode="lin" valueType="num">
                                      <p:cBhvr>
                                        <p:cTn id="3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42" presetClass="entr" presetSubtype="0" dur="100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000"/>
                                        <p:tgtEl>
                                          <p:spTgt spid="11"/>
                                        </p:tgtEl>
                                      </p:cBhvr>
                                    </p:animEffect>
                                    <p:anim calcmode="lin" valueType="num">
                                      <p:cBhvr>
                                        <p:cTn id="44" dur="1000" fill="hold"/>
                                        <p:tgtEl>
                                          <p:spTgt spid="11"/>
                                        </p:tgtEl>
                                        <p:attrNameLst>
                                          <p:attrName>ppt_x</p:attrName>
                                        </p:attrNameLst>
                                      </p:cBhvr>
                                      <p:tavLst>
                                        <p:tav tm="0">
                                          <p:val>
                                            <p:strVal val="#ppt_x"/>
                                          </p:val>
                                        </p:tav>
                                        <p:tav tm="100000">
                                          <p:val>
                                            <p:strVal val="#ppt_x"/>
                                          </p:val>
                                        </p:tav>
                                      </p:tavLst>
                                    </p:anim>
                                    <p:anim calcmode="lin" valueType="num">
                                      <p:cBhvr>
                                        <p:cTn id="4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42" presetClass="entr" presetSubtype="0" dur="1000" fill="hold" nodeType="click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anim calcmode="lin" valueType="num">
                                      <p:cBhvr>
                                        <p:cTn id="51" dur="1000" fill="hold"/>
                                        <p:tgtEl>
                                          <p:spTgt spid="17"/>
                                        </p:tgtEl>
                                        <p:attrNameLst>
                                          <p:attrName>ppt_x</p:attrName>
                                        </p:attrNameLst>
                                      </p:cBhvr>
                                      <p:tavLst>
                                        <p:tav tm="0">
                                          <p:val>
                                            <p:strVal val="#ppt_x"/>
                                          </p:val>
                                        </p:tav>
                                        <p:tav tm="100000">
                                          <p:val>
                                            <p:strVal val="#ppt_x"/>
                                          </p:val>
                                        </p:tav>
                                      </p:tavLst>
                                    </p:anim>
                                    <p:anim calcmode="lin" valueType="num">
                                      <p:cBhvr>
                                        <p:cTn id="5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100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1000"/>
                                        <p:tgtEl>
                                          <p:spTgt spid="13"/>
                                        </p:tgtEl>
                                      </p:cBhvr>
                                    </p:animEffect>
                                    <p:anim calcmode="lin" valueType="num">
                                      <p:cBhvr>
                                        <p:cTn id="58" dur="1000" fill="hold"/>
                                        <p:tgtEl>
                                          <p:spTgt spid="13"/>
                                        </p:tgtEl>
                                        <p:attrNameLst>
                                          <p:attrName>ppt_x</p:attrName>
                                        </p:attrNameLst>
                                      </p:cBhvr>
                                      <p:tavLst>
                                        <p:tav tm="0">
                                          <p:val>
                                            <p:strVal val="#ppt_x"/>
                                          </p:val>
                                        </p:tav>
                                        <p:tav tm="100000">
                                          <p:val>
                                            <p:strVal val="#ppt_x"/>
                                          </p:val>
                                        </p:tav>
                                      </p:tavLst>
                                    </p:anim>
                                    <p:anim calcmode="lin" valueType="num">
                                      <p:cBhvr>
                                        <p:cTn id="5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10" grpId="0"/>
      <p:bldP spid="15" grpId="0"/>
      <p:bldP spid="14" grpId="0"/>
      <p:bldP spid="9" grpId="0"/>
      <p:bldP spid="11" grpId="0"/>
      <p:bldP spid="13"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
          <p:cNvPicPr>
            <a:picLocks noChangeAspect="1"/>
          </p:cNvPicPr>
          <p:nvPr/>
        </p:nvPicPr>
        <p:blipFill>
          <a:blip r:embed="rId2"/>
          <a:stretch>
            <a:fillRect/>
          </a:stretch>
        </p:blipFill>
        <p:spPr>
          <a:xfrm>
            <a:off x="0" y="0"/>
            <a:ext cx="12192000" cy="6858000"/>
          </a:xfrm>
          <a:prstGeom prst="rect">
            <a:avLst/>
          </a:prstGeom>
        </p:spPr>
      </p:pic>
      <p:pic>
        <p:nvPicPr>
          <p:cNvPr id="5" name="图片 4" descr="1"/>
          <p:cNvPicPr>
            <a:picLocks noChangeAspect="1"/>
          </p:cNvPicPr>
          <p:nvPr/>
        </p:nvPicPr>
        <p:blipFill>
          <a:blip r:embed="rId3"/>
          <a:srcRect t="37617" b="6098"/>
          <a:stretch>
            <a:fillRect/>
          </a:stretch>
        </p:blipFill>
        <p:spPr>
          <a:xfrm>
            <a:off x="0" y="3429000"/>
            <a:ext cx="12192000" cy="3429000"/>
          </a:xfrm>
          <a:prstGeom prst="rect">
            <a:avLst/>
          </a:prstGeom>
        </p:spPr>
      </p:pic>
      <p:sp>
        <p:nvSpPr>
          <p:cNvPr id="79" name="文本框 78"/>
          <p:cNvSpPr txBox="1"/>
          <p:nvPr/>
        </p:nvSpPr>
        <p:spPr>
          <a:xfrm>
            <a:off x="2223770" y="76200"/>
            <a:ext cx="879284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41</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个关键词</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，读</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懂</a:t>
            </a: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2024</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年政</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府工作报告</a:t>
            </a:r>
            <a:endPar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endParaRPr>
          </a:p>
        </p:txBody>
      </p:sp>
      <p:pic>
        <p:nvPicPr>
          <p:cNvPr id="6" name="图片 5" descr="1"/>
          <p:cNvPicPr>
            <a:picLocks noChangeAspect="1"/>
          </p:cNvPicPr>
          <p:nvPr/>
        </p:nvPicPr>
        <p:blipFill>
          <a:blip r:embed="rId4"/>
          <a:srcRect l="26719" t="55347" r="45625" b="26517"/>
          <a:stretch>
            <a:fillRect/>
          </a:stretch>
        </p:blipFill>
        <p:spPr>
          <a:xfrm>
            <a:off x="247650" y="38100"/>
            <a:ext cx="1769110" cy="579755"/>
          </a:xfrm>
          <a:prstGeom prst="rect">
            <a:avLst/>
          </a:prstGeom>
        </p:spPr>
      </p:pic>
      <p:sp>
        <p:nvSpPr>
          <p:cNvPr id="3" name="矩形 2"/>
          <p:cNvSpPr/>
          <p:nvPr/>
        </p:nvSpPr>
        <p:spPr>
          <a:xfrm>
            <a:off x="247650" y="617220"/>
            <a:ext cx="11696700" cy="6021705"/>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grpSp>
        <p:nvGrpSpPr>
          <p:cNvPr id="8" name="组合 7"/>
          <p:cNvGrpSpPr/>
          <p:nvPr/>
        </p:nvGrpSpPr>
        <p:grpSpPr>
          <a:xfrm>
            <a:off x="590550" y="987425"/>
            <a:ext cx="10803255" cy="762635"/>
            <a:chOff x="930" y="1710"/>
            <a:chExt cx="17013" cy="1201"/>
          </a:xfrm>
        </p:grpSpPr>
        <p:sp>
          <p:nvSpPr>
            <p:cNvPr id="58" name="矩形: 圆角 57"/>
            <p:cNvSpPr/>
            <p:nvPr/>
          </p:nvSpPr>
          <p:spPr>
            <a:xfrm>
              <a:off x="2786" y="1710"/>
              <a:ext cx="15157" cy="1201"/>
            </a:xfrm>
            <a:prstGeom prst="roundRect">
              <a:avLst>
                <a:gd name="adj" fmla="val 50000"/>
              </a:avLst>
            </a:prstGeom>
            <a:gradFill>
              <a:gsLst>
                <a:gs pos="28000">
                  <a:schemeClr val="bg1"/>
                </a:gs>
                <a:gs pos="100000">
                  <a:schemeClr val="bg1"/>
                </a:gs>
              </a:gsLst>
              <a:lin ang="0" scaled="1"/>
            </a:gradFill>
            <a:ln>
              <a:gradFill flip="none" rotWithShape="1">
                <a:gsLst>
                  <a:gs pos="0">
                    <a:srgbClr val="FDE7E7">
                      <a:alpha val="0"/>
                    </a:srgbClr>
                  </a:gs>
                  <a:gs pos="100000">
                    <a:srgbClr val="F9BDBD"/>
                  </a:gs>
                </a:gsLst>
                <a:lin ang="0" scaled="1"/>
              </a:gradFill>
            </a:ln>
            <a:effectLst>
              <a:outerShdw blurRad="127000" dist="63500" dir="2700000" algn="tl" rotWithShape="0">
                <a:srgbClr val="F9BDBD">
                  <a:alpha val="20000"/>
                </a:srgbClr>
              </a:outerShdw>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0000" tIns="144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360045"/>
              <a:endParaRPr lang="zh-CN" altLang="en-US" sz="1200">
                <a:solidFill>
                  <a:schemeClr val="dk1">
                    <a:hueOff val="0"/>
                    <a:satOff val="0"/>
                    <a:lumOff val="0"/>
                    <a:alphaOff val="0"/>
                  </a:schemeClr>
                </a:solidFill>
                <a:cs typeface="阿里巴巴普惠体" panose="00020600040101010101" charset="-122"/>
              </a:endParaRPr>
            </a:p>
          </p:txBody>
        </p:sp>
        <p:grpSp>
          <p:nvGrpSpPr>
            <p:cNvPr id="62" name="组合 61"/>
            <p:cNvGrpSpPr/>
            <p:nvPr/>
          </p:nvGrpSpPr>
          <p:grpSpPr>
            <a:xfrm>
              <a:off x="930" y="1710"/>
              <a:ext cx="3092" cy="1201"/>
              <a:chOff x="621329" y="5569348"/>
              <a:chExt cx="1963142" cy="665513"/>
            </a:xfrm>
          </p:grpSpPr>
          <p:sp>
            <p:nvSpPr>
              <p:cNvPr id="57" name="矩形: 圆角 56"/>
              <p:cNvSpPr/>
              <p:nvPr/>
            </p:nvSpPr>
            <p:spPr>
              <a:xfrm>
                <a:off x="797834" y="5569348"/>
                <a:ext cx="1609725" cy="665513"/>
              </a:xfrm>
              <a:prstGeom prst="roundRect">
                <a:avLst>
                  <a:gd name="adj" fmla="val 50000"/>
                </a:avLst>
              </a:prstGeom>
              <a:gradFill>
                <a:gsLst>
                  <a:gs pos="2752">
                    <a:srgbClr val="F34747"/>
                  </a:gs>
                  <a:gs pos="57000">
                    <a:srgbClr val="E1100F"/>
                  </a:gs>
                  <a:gs pos="100000">
                    <a:srgbClr val="B4040E"/>
                  </a:gs>
                </a:gsLst>
                <a:lin ang="2700000" scaled="1"/>
              </a:gradFill>
              <a:ln>
                <a:noFill/>
              </a:ln>
              <a:effectLst>
                <a:outerShdw blurRad="127000" dist="63500" dir="2700000" algn="tl" rotWithShape="0">
                  <a:srgbClr val="F34747">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360000" tIns="36000" rIns="360000" bIns="113792" numCol="1" spcCol="1270" anchor="t" anchorCtr="0">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mj-ea"/>
                  <a:ea typeface="+mj-ea"/>
                  <a:cs typeface="阿里巴巴普惠体" panose="00020600040101010101" charset="-122"/>
                </a:endParaRPr>
              </a:p>
            </p:txBody>
          </p:sp>
          <p:sp>
            <p:nvSpPr>
              <p:cNvPr id="61" name="文本框 60"/>
              <p:cNvSpPr txBox="1"/>
              <p:nvPr/>
            </p:nvSpPr>
            <p:spPr>
              <a:xfrm>
                <a:off x="621329" y="5716193"/>
                <a:ext cx="1963142" cy="37514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2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rPr>
                  <a:t>关键词十三</a:t>
                </a:r>
                <a:endParaRPr lang="en-US" altLang="zh-CN" sz="22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sp>
          <p:nvSpPr>
            <p:cNvPr id="7" name="文本框 6"/>
            <p:cNvSpPr txBox="1"/>
            <p:nvPr/>
          </p:nvSpPr>
          <p:spPr>
            <a:xfrm>
              <a:off x="4344" y="1945"/>
              <a:ext cx="12473" cy="77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rPr>
                <a:t>打造“投资中国”品牌</a:t>
              </a:r>
              <a:endPar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endParaRPr>
            </a:p>
          </p:txBody>
        </p:sp>
      </p:grpSp>
      <p:sp>
        <p:nvSpPr>
          <p:cNvPr id="14" name="任意多边形: 形状 13"/>
          <p:cNvSpPr/>
          <p:nvPr/>
        </p:nvSpPr>
        <p:spPr>
          <a:xfrm>
            <a:off x="766762" y="2675292"/>
            <a:ext cx="4236245" cy="3696934"/>
          </a:xfrm>
          <a:custGeom>
            <a:gdLst>
              <a:gd name="connsiteX0" fmla="*/ 0 w 7843837"/>
              <a:gd name="connsiteY0" fmla="*/ 0 h 2016000"/>
              <a:gd name="connsiteX1" fmla="*/ 7843837 w 7843837"/>
              <a:gd name="connsiteY1" fmla="*/ 0 h 2016000"/>
              <a:gd name="connsiteX2" fmla="*/ 7843837 w 7843837"/>
              <a:gd name="connsiteY2" fmla="*/ 2016000 h 2016000"/>
              <a:gd name="connsiteX3" fmla="*/ 0 w 7843837"/>
              <a:gd name="connsiteY3" fmla="*/ 2016000 h 2016000"/>
              <a:gd name="connsiteX4" fmla="*/ 0 w 7843837"/>
              <a:gd name="connsiteY4" fmla="*/ 0 h 2016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843837" h="2016000">
                <a:moveTo>
                  <a:pt x="0" y="0"/>
                </a:moveTo>
                <a:lnTo>
                  <a:pt x="7843837" y="0"/>
                </a:lnTo>
                <a:lnTo>
                  <a:pt x="7843837" y="2016000"/>
                </a:lnTo>
                <a:lnTo>
                  <a:pt x="0" y="2016000"/>
                </a:lnTo>
                <a:lnTo>
                  <a:pt x="0" y="0"/>
                </a:lnTo>
                <a:close/>
              </a:path>
            </a:pathLst>
          </a:custGeom>
          <a:ln>
            <a:solidFill>
              <a:srgbClr val="FBD5D5"/>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0000" tIns="180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0" lvl="1" algn="just" defTabSz="711200">
              <a:lnSpc>
                <a:spcPct val="150000"/>
              </a:lnSpc>
              <a:spcBef>
                <a:spcPct val="0"/>
              </a:spcBef>
              <a:spcAft>
                <a:spcPts val="500"/>
              </a:spcAft>
            </a:pPr>
            <a:endParaRPr lang="zh-CN" sz="1200" kern="1200">
              <a:cs typeface="阿里巴巴普惠体" panose="00020600040101010101" charset="-122"/>
            </a:endParaRPr>
          </a:p>
        </p:txBody>
      </p:sp>
      <p:sp>
        <p:nvSpPr>
          <p:cNvPr id="15" name="矩形: 圆顶角 14"/>
          <p:cNvSpPr/>
          <p:nvPr/>
        </p:nvSpPr>
        <p:spPr>
          <a:xfrm>
            <a:off x="766445" y="2174240"/>
            <a:ext cx="4236085" cy="850900"/>
          </a:xfrm>
          <a:prstGeom prst="round2SameRect">
            <a:avLst/>
          </a:prstGeom>
          <a:gradFill>
            <a:gsLst>
              <a:gs pos="0">
                <a:srgbClr val="FEF8BD"/>
              </a:gs>
              <a:gs pos="91000">
                <a:srgbClr val="F8A242"/>
              </a:gs>
            </a:gsLst>
            <a:lin ang="2700000" scaled="1"/>
          </a:grad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lvl="1"/>
            <a:endParaRPr lang="zh-CN" altLang="en-US">
              <a:cs typeface="阿里巴巴普惠体" panose="00020600040101010101" charset="-122"/>
            </a:endParaRPr>
          </a:p>
        </p:txBody>
      </p:sp>
      <p:sp>
        <p:nvSpPr>
          <p:cNvPr id="10" name="文本框 9"/>
          <p:cNvSpPr txBox="1"/>
          <p:nvPr/>
        </p:nvSpPr>
        <p:spPr>
          <a:xfrm>
            <a:off x="1008459" y="2161086"/>
            <a:ext cx="3648075" cy="833319"/>
          </a:xfrm>
          <a:prstGeom prst="rect">
            <a:avLst/>
          </a:prstGeom>
          <a:no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ctr" defTabSz="914400" rtl="0" eaLnBrk="1" latinLnBrk="0" hangingPunct="1">
              <a:defRPr sz="1400" kern="1200">
                <a:solidFill>
                  <a:srgbClr val="7B030C"/>
                </a:solidFill>
                <a:latin typeface="+mj-ea"/>
                <a:ea typeface="+mj-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rPr>
              <a:t>报告原文</a:t>
            </a:r>
            <a:endPar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endParaRPr>
          </a:p>
        </p:txBody>
      </p:sp>
      <p:sp>
        <p:nvSpPr>
          <p:cNvPr id="9" name="文本框 8"/>
          <p:cNvSpPr txBox="1"/>
          <p:nvPr/>
        </p:nvSpPr>
        <p:spPr>
          <a:xfrm>
            <a:off x="1009650" y="3190875"/>
            <a:ext cx="3752850" cy="274574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rPr>
              <a:t>加大吸引外资力度。继续缩减外资准入负面清单，全面取消制造业领域外资准入限制措施，放宽电信、医疗等服务业市场准入。扩大鼓励外商投资产业目录，鼓励外资企业境内再投资。落实好外资企业国民待遇，保障依法平等参与政府采购、招标投标、标准制定，推动解决数据跨境流动等问题。加强外商投资服务保障，打造“投资中国”品牌。</a:t>
            </a:r>
            <a:endPar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endParaRPr>
          </a:p>
        </p:txBody>
      </p:sp>
      <p:sp>
        <p:nvSpPr>
          <p:cNvPr id="11" name="右大括号 10"/>
          <p:cNvSpPr/>
          <p:nvPr/>
        </p:nvSpPr>
        <p:spPr>
          <a:xfrm>
            <a:off x="5177155" y="2166620"/>
            <a:ext cx="294640" cy="4189730"/>
          </a:xfrm>
          <a:prstGeom prst="rightBrace">
            <a:avLst>
              <a:gd name="adj1" fmla="val 37841"/>
              <a:gd name="adj2" fmla="val 50000"/>
            </a:avLst>
          </a:prstGeom>
          <a:ln w="12700">
            <a:solidFill>
              <a:srgbClr val="F9BDBD"/>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3" name="文本框 12"/>
          <p:cNvSpPr txBox="1"/>
          <p:nvPr/>
        </p:nvSpPr>
        <p:spPr>
          <a:xfrm>
            <a:off x="5848350" y="2977515"/>
            <a:ext cx="5562600" cy="37090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1400">
                <a:solidFill>
                  <a:schemeClr val="tx1">
                    <a:lumMod val="75000"/>
                    <a:lumOff val="25000"/>
                  </a:schemeClr>
                </a:solidFill>
                <a:latin typeface="阿里巴巴普惠体"/>
                <a:ea typeface="阿里巴巴普惠体"/>
                <a:cs typeface="阿里巴巴普惠体" panose="00020600040101010101" charset="-122"/>
                <a:sym typeface="+mn-ea"/>
              </a:rPr>
              <a:t>大力吸引和利用外资是高水平开放的重要内容。外商投资能推动资源合理配置，促进市场化改革，对中国经济发展有重要作用。与此同时，外商投资是衔接国内经济循环与国际经济循环的枢纽。更大力度吸引和利用外资，改善外商投资营商环境，建立高水平开放型经济制度，才能为国内经济大循环提供制度保障；才能广泛利用全球资源，多增加就业机会，提高全社会收入水平；才能更好强化我国与世界经济的联系，避免脱离全球供应链体系，稳定提升我国在全球供应链中的地位，为建立安全可控的供应链体系奠定基础。</a:t>
            </a:r>
            <a:endParaRPr lang="zh-CN" altLang="en-US" sz="1400">
              <a:solidFill>
                <a:schemeClr val="tx1">
                  <a:lumMod val="75000"/>
                  <a:lumOff val="25000"/>
                </a:schemeClr>
              </a:solidFill>
              <a:latin typeface="阿里巴巴普惠体"/>
              <a:ea typeface="阿里巴巴普惠体"/>
              <a:cs typeface="阿里巴巴普惠体" panose="00020600040101010101" charset="-122"/>
              <a:sym typeface="+mn-ea"/>
            </a:endParaRPr>
          </a:p>
          <a:p>
            <a:pPr lvl="0" algn="l">
              <a:lnSpc>
                <a:spcPct val="120000"/>
              </a:lnSpc>
              <a:spcBef>
                <a:spcPct val="0"/>
              </a:spcBef>
              <a:spcAft>
                <a:spcPct val="0"/>
              </a:spcAft>
              <a:buClrTx/>
              <a:buSzTx/>
              <a:buFontTx/>
            </a:pPr>
            <a:r>
              <a:rPr lang="zh-CN" altLang="en-US" sz="1400">
                <a:solidFill>
                  <a:schemeClr val="tx1">
                    <a:lumMod val="75000"/>
                    <a:lumOff val="25000"/>
                  </a:schemeClr>
                </a:solidFill>
                <a:latin typeface="阿里巴巴普惠体"/>
                <a:ea typeface="阿里巴巴普惠体"/>
                <a:cs typeface="阿里巴巴普惠体" panose="00020600040101010101" charset="-122"/>
                <a:sym typeface="+mn-ea"/>
              </a:rPr>
              <a:t>其中，在产业政策、科技政策、资质许可、注册登记、上市融资、税收和合规补贴的激励政策、开业条件、服务价格等具体方面，给予外资企业国民待遇；进一步完善知识产权保护的法律体系，平等对待国内外所有企业、个人及投资者的知识产权。依法依规高效解决外资企业关心的问题，只有真正落实好外资企业的国民待遇，才能给予外资企业更大的投资信心。</a:t>
            </a:r>
            <a:endParaRPr lang="zh-CN" altLang="en-US" sz="1400">
              <a:solidFill>
                <a:schemeClr val="tx1">
                  <a:lumMod val="75000"/>
                  <a:lumOff val="25000"/>
                </a:schemeClr>
              </a:solidFill>
              <a:latin typeface="阿里巴巴普惠体"/>
              <a:ea typeface="阿里巴巴普惠体"/>
              <a:cs typeface="阿里巴巴普惠体" panose="00020600040101010101" charset="-122"/>
              <a:sym typeface="+mn-ea"/>
            </a:endParaRPr>
          </a:p>
        </p:txBody>
      </p:sp>
      <p:grpSp>
        <p:nvGrpSpPr>
          <p:cNvPr id="17" name="组合 16"/>
          <p:cNvGrpSpPr/>
          <p:nvPr/>
        </p:nvGrpSpPr>
        <p:grpSpPr>
          <a:xfrm>
            <a:off x="5928360" y="2194560"/>
            <a:ext cx="5095240" cy="701040"/>
            <a:chOff x="9336" y="3456"/>
            <a:chExt cx="8024" cy="1104"/>
          </a:xfrm>
        </p:grpSpPr>
        <p:sp>
          <p:nvSpPr>
            <p:cNvPr id="28" name="矩形 27"/>
            <p:cNvSpPr/>
            <p:nvPr/>
          </p:nvSpPr>
          <p:spPr>
            <a:xfrm>
              <a:off x="9336" y="4198"/>
              <a:ext cx="8025" cy="363"/>
            </a:xfrm>
            <a:prstGeom prst="rect">
              <a:avLst/>
            </a:prstGeom>
            <a:gradFill flip="none" rotWithShape="1">
              <a:gsLst>
                <a:gs pos="99083">
                  <a:srgbClr val="FDE7E7">
                    <a:alpha val="0"/>
                  </a:srgbClr>
                </a:gs>
                <a:gs pos="0">
                  <a:srgbClr val="F9BDBD"/>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6" name="文本框 15"/>
            <p:cNvSpPr txBox="1"/>
            <p:nvPr/>
          </p:nvSpPr>
          <p:spPr>
            <a:xfrm>
              <a:off x="9437" y="3456"/>
              <a:ext cx="5745" cy="101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rPr>
                <a:t>解读</a:t>
              </a:r>
              <a:endPar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pic>
        <p:nvPicPr>
          <p:cNvPr id="18" name="图片 17" descr="51miz-E841634-2A13232F"/>
          <p:cNvPicPr>
            <a:picLocks noChangeAspect="1"/>
          </p:cNvPicPr>
          <p:nvPr/>
        </p:nvPicPr>
        <p:blipFill>
          <a:blip r:embed="rId5"/>
          <a:stretch>
            <a:fillRect/>
          </a:stretch>
        </p:blipFill>
        <p:spPr>
          <a:xfrm>
            <a:off x="10406380" y="2110105"/>
            <a:ext cx="987425" cy="643890"/>
          </a:xfrm>
          <a:prstGeom prst="rect">
            <a:avLst/>
          </a:prstGeom>
        </p:spPr>
      </p:pic>
    </p:spTree>
    <p:custDataLst>
      <p:tags r:id="rId6"/>
    </p:custDataLst>
  </p:cSld>
  <p:clrMapOvr>
    <a:masterClrMapping/>
  </p:clrMapOvr>
  <p:transition spd="slow">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5" presetClass="entr" presetSubtype="0" dur="500" fill="hold" grpId="0" nodeType="afterEffect">
                                  <p:stCondLst>
                                    <p:cond delay="0"/>
                                  </p:stCondLst>
                                  <p:iterate type="lt">
                                    <p:tmPct val="10000"/>
                                  </p:iterate>
                                  <p:childTnLst>
                                    <p:set>
                                      <p:cBhvr>
                                        <p:cTn id="6" dur="1" fill="hold">
                                          <p:stCondLst>
                                            <p:cond delay="0"/>
                                          </p:stCondLst>
                                        </p:cTn>
                                        <p:tgtEl>
                                          <p:spTgt spid="79"/>
                                        </p:tgtEl>
                                        <p:attrNameLst>
                                          <p:attrName>style.visibility</p:attrName>
                                        </p:attrNameLst>
                                      </p:cBhvr>
                                      <p:to>
                                        <p:strVal val="visible"/>
                                      </p:to>
                                    </p:set>
                                    <p:animEffect transition="in" filter="fade">
                                      <p:cBhvr>
                                        <p:cTn id="7" dur="500"/>
                                        <p:tgtEl>
                                          <p:spTgt spid="79"/>
                                        </p:tgtEl>
                                      </p:cBhvr>
                                    </p:animEffect>
                                    <p:anim calcmode="lin" valueType="num">
                                      <p:cBhvr>
                                        <p:cTn id="8" dur="500" fill="hold"/>
                                        <p:tgtEl>
                                          <p:spTgt spid="79"/>
                                        </p:tgtEl>
                                        <p:attrNameLst>
                                          <p:attrName>ppt_w</p:attrName>
                                        </p:attrNameLst>
                                      </p:cBhvr>
                                      <p:tavLst>
                                        <p:tav tm="0" fmla="#ppt_w*sin(2.5*pi*$)">
                                          <p:val>
                                            <p:fltVal val="0"/>
                                          </p:val>
                                        </p:tav>
                                        <p:tav tm="100000">
                                          <p:val>
                                            <p:fltVal val="1"/>
                                          </p:val>
                                        </p:tav>
                                      </p:tavLst>
                                    </p:anim>
                                    <p:anim calcmode="lin" valueType="num">
                                      <p:cBhvr>
                                        <p:cTn id="9" dur="500" fill="hold"/>
                                        <p:tgtEl>
                                          <p:spTgt spid="79"/>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500"/>
                                        <p:tgtEl>
                                          <p:spTgt spid="8"/>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dur="100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42" presetClass="entr" presetSubtype="0" dur="100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1000"/>
                                        <p:tgtEl>
                                          <p:spTgt spid="14"/>
                                        </p:tgtEl>
                                      </p:cBhvr>
                                    </p:animEffect>
                                    <p:anim calcmode="lin" valueType="num">
                                      <p:cBhvr>
                                        <p:cTn id="30" dur="1000" fill="hold"/>
                                        <p:tgtEl>
                                          <p:spTgt spid="14"/>
                                        </p:tgtEl>
                                        <p:attrNameLst>
                                          <p:attrName>ppt_x</p:attrName>
                                        </p:attrNameLst>
                                      </p:cBhvr>
                                      <p:tavLst>
                                        <p:tav tm="0">
                                          <p:val>
                                            <p:strVal val="#ppt_x"/>
                                          </p:val>
                                        </p:tav>
                                        <p:tav tm="100000">
                                          <p:val>
                                            <p:strVal val="#ppt_x"/>
                                          </p:val>
                                        </p:tav>
                                      </p:tavLst>
                                    </p:anim>
                                    <p:anim calcmode="lin" valueType="num">
                                      <p:cBhvr>
                                        <p:cTn id="3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42" presetClass="entr" presetSubtype="0" dur="100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000"/>
                                        <p:tgtEl>
                                          <p:spTgt spid="11"/>
                                        </p:tgtEl>
                                      </p:cBhvr>
                                    </p:animEffect>
                                    <p:anim calcmode="lin" valueType="num">
                                      <p:cBhvr>
                                        <p:cTn id="44" dur="1000" fill="hold"/>
                                        <p:tgtEl>
                                          <p:spTgt spid="11"/>
                                        </p:tgtEl>
                                        <p:attrNameLst>
                                          <p:attrName>ppt_x</p:attrName>
                                        </p:attrNameLst>
                                      </p:cBhvr>
                                      <p:tavLst>
                                        <p:tav tm="0">
                                          <p:val>
                                            <p:strVal val="#ppt_x"/>
                                          </p:val>
                                        </p:tav>
                                        <p:tav tm="100000">
                                          <p:val>
                                            <p:strVal val="#ppt_x"/>
                                          </p:val>
                                        </p:tav>
                                      </p:tavLst>
                                    </p:anim>
                                    <p:anim calcmode="lin" valueType="num">
                                      <p:cBhvr>
                                        <p:cTn id="4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42" presetClass="entr" presetSubtype="0" dur="1000" fill="hold" nodeType="click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anim calcmode="lin" valueType="num">
                                      <p:cBhvr>
                                        <p:cTn id="51" dur="1000" fill="hold"/>
                                        <p:tgtEl>
                                          <p:spTgt spid="17"/>
                                        </p:tgtEl>
                                        <p:attrNameLst>
                                          <p:attrName>ppt_x</p:attrName>
                                        </p:attrNameLst>
                                      </p:cBhvr>
                                      <p:tavLst>
                                        <p:tav tm="0">
                                          <p:val>
                                            <p:strVal val="#ppt_x"/>
                                          </p:val>
                                        </p:tav>
                                        <p:tav tm="100000">
                                          <p:val>
                                            <p:strVal val="#ppt_x"/>
                                          </p:val>
                                        </p:tav>
                                      </p:tavLst>
                                    </p:anim>
                                    <p:anim calcmode="lin" valueType="num">
                                      <p:cBhvr>
                                        <p:cTn id="5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100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1000"/>
                                        <p:tgtEl>
                                          <p:spTgt spid="13"/>
                                        </p:tgtEl>
                                      </p:cBhvr>
                                    </p:animEffect>
                                    <p:anim calcmode="lin" valueType="num">
                                      <p:cBhvr>
                                        <p:cTn id="58" dur="1000" fill="hold"/>
                                        <p:tgtEl>
                                          <p:spTgt spid="13"/>
                                        </p:tgtEl>
                                        <p:attrNameLst>
                                          <p:attrName>ppt_x</p:attrName>
                                        </p:attrNameLst>
                                      </p:cBhvr>
                                      <p:tavLst>
                                        <p:tav tm="0">
                                          <p:val>
                                            <p:strVal val="#ppt_x"/>
                                          </p:val>
                                        </p:tav>
                                        <p:tav tm="100000">
                                          <p:val>
                                            <p:strVal val="#ppt_x"/>
                                          </p:val>
                                        </p:tav>
                                      </p:tavLst>
                                    </p:anim>
                                    <p:anim calcmode="lin" valueType="num">
                                      <p:cBhvr>
                                        <p:cTn id="5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10" grpId="0"/>
      <p:bldP spid="15" grpId="0"/>
      <p:bldP spid="14" grpId="0"/>
      <p:bldP spid="9" grpId="0"/>
      <p:bldP spid="11" grpId="0"/>
      <p:bldP spid="13"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
          <p:cNvPicPr>
            <a:picLocks noChangeAspect="1"/>
          </p:cNvPicPr>
          <p:nvPr/>
        </p:nvPicPr>
        <p:blipFill>
          <a:blip r:embed="rId2"/>
          <a:stretch>
            <a:fillRect/>
          </a:stretch>
        </p:blipFill>
        <p:spPr>
          <a:xfrm>
            <a:off x="0" y="0"/>
            <a:ext cx="12192000" cy="6858000"/>
          </a:xfrm>
          <a:prstGeom prst="rect">
            <a:avLst/>
          </a:prstGeom>
        </p:spPr>
      </p:pic>
      <p:pic>
        <p:nvPicPr>
          <p:cNvPr id="5" name="图片 4" descr="1"/>
          <p:cNvPicPr>
            <a:picLocks noChangeAspect="1"/>
          </p:cNvPicPr>
          <p:nvPr/>
        </p:nvPicPr>
        <p:blipFill>
          <a:blip r:embed="rId3"/>
          <a:srcRect t="37617" b="6098"/>
          <a:stretch>
            <a:fillRect/>
          </a:stretch>
        </p:blipFill>
        <p:spPr>
          <a:xfrm>
            <a:off x="0" y="3429000"/>
            <a:ext cx="12192000" cy="3429000"/>
          </a:xfrm>
          <a:prstGeom prst="rect">
            <a:avLst/>
          </a:prstGeom>
        </p:spPr>
      </p:pic>
      <p:sp>
        <p:nvSpPr>
          <p:cNvPr id="79" name="文本框 78"/>
          <p:cNvSpPr txBox="1"/>
          <p:nvPr/>
        </p:nvSpPr>
        <p:spPr>
          <a:xfrm>
            <a:off x="2223770" y="76200"/>
            <a:ext cx="879284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41</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个关键词</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，读</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懂</a:t>
            </a: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2024</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年政</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府工作报告</a:t>
            </a:r>
            <a:endPar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endParaRPr>
          </a:p>
        </p:txBody>
      </p:sp>
      <p:pic>
        <p:nvPicPr>
          <p:cNvPr id="6" name="图片 5" descr="1"/>
          <p:cNvPicPr>
            <a:picLocks noChangeAspect="1"/>
          </p:cNvPicPr>
          <p:nvPr/>
        </p:nvPicPr>
        <p:blipFill>
          <a:blip r:embed="rId4"/>
          <a:srcRect l="26719" t="55347" r="45625" b="26517"/>
          <a:stretch>
            <a:fillRect/>
          </a:stretch>
        </p:blipFill>
        <p:spPr>
          <a:xfrm>
            <a:off x="247650" y="38100"/>
            <a:ext cx="1769110" cy="579755"/>
          </a:xfrm>
          <a:prstGeom prst="rect">
            <a:avLst/>
          </a:prstGeom>
        </p:spPr>
      </p:pic>
      <p:sp>
        <p:nvSpPr>
          <p:cNvPr id="3" name="矩形 2"/>
          <p:cNvSpPr/>
          <p:nvPr/>
        </p:nvSpPr>
        <p:spPr>
          <a:xfrm>
            <a:off x="247650" y="617220"/>
            <a:ext cx="11696700" cy="6021705"/>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grpSp>
        <p:nvGrpSpPr>
          <p:cNvPr id="8" name="组合 7"/>
          <p:cNvGrpSpPr/>
          <p:nvPr/>
        </p:nvGrpSpPr>
        <p:grpSpPr>
          <a:xfrm>
            <a:off x="590550" y="987425"/>
            <a:ext cx="10803255" cy="762635"/>
            <a:chOff x="930" y="1710"/>
            <a:chExt cx="17013" cy="1201"/>
          </a:xfrm>
        </p:grpSpPr>
        <p:sp>
          <p:nvSpPr>
            <p:cNvPr id="58" name="矩形: 圆角 57"/>
            <p:cNvSpPr/>
            <p:nvPr/>
          </p:nvSpPr>
          <p:spPr>
            <a:xfrm>
              <a:off x="2786" y="1710"/>
              <a:ext cx="15157" cy="1201"/>
            </a:xfrm>
            <a:prstGeom prst="roundRect">
              <a:avLst>
                <a:gd name="adj" fmla="val 50000"/>
              </a:avLst>
            </a:prstGeom>
            <a:gradFill>
              <a:gsLst>
                <a:gs pos="28000">
                  <a:schemeClr val="bg1"/>
                </a:gs>
                <a:gs pos="100000">
                  <a:schemeClr val="bg1"/>
                </a:gs>
              </a:gsLst>
              <a:lin ang="0" scaled="1"/>
            </a:gradFill>
            <a:ln>
              <a:gradFill flip="none" rotWithShape="1">
                <a:gsLst>
                  <a:gs pos="0">
                    <a:srgbClr val="FDE7E7">
                      <a:alpha val="0"/>
                    </a:srgbClr>
                  </a:gs>
                  <a:gs pos="100000">
                    <a:srgbClr val="F9BDBD"/>
                  </a:gs>
                </a:gsLst>
                <a:lin ang="0" scaled="1"/>
              </a:gradFill>
            </a:ln>
            <a:effectLst>
              <a:outerShdw blurRad="127000" dist="63500" dir="2700000" algn="tl" rotWithShape="0">
                <a:srgbClr val="F9BDBD">
                  <a:alpha val="20000"/>
                </a:srgbClr>
              </a:outerShdw>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0000" tIns="144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360045"/>
              <a:endParaRPr lang="zh-CN" altLang="en-US" sz="1200">
                <a:solidFill>
                  <a:schemeClr val="dk1">
                    <a:hueOff val="0"/>
                    <a:satOff val="0"/>
                    <a:lumOff val="0"/>
                    <a:alphaOff val="0"/>
                  </a:schemeClr>
                </a:solidFill>
                <a:cs typeface="阿里巴巴普惠体" panose="00020600040101010101" charset="-122"/>
              </a:endParaRPr>
            </a:p>
          </p:txBody>
        </p:sp>
        <p:grpSp>
          <p:nvGrpSpPr>
            <p:cNvPr id="62" name="组合 61"/>
            <p:cNvGrpSpPr/>
            <p:nvPr/>
          </p:nvGrpSpPr>
          <p:grpSpPr>
            <a:xfrm>
              <a:off x="930" y="1710"/>
              <a:ext cx="3092" cy="1201"/>
              <a:chOff x="621329" y="5569348"/>
              <a:chExt cx="1963142" cy="665513"/>
            </a:xfrm>
          </p:grpSpPr>
          <p:sp>
            <p:nvSpPr>
              <p:cNvPr id="57" name="矩形: 圆角 56"/>
              <p:cNvSpPr/>
              <p:nvPr/>
            </p:nvSpPr>
            <p:spPr>
              <a:xfrm>
                <a:off x="797834" y="5569348"/>
                <a:ext cx="1609725" cy="665513"/>
              </a:xfrm>
              <a:prstGeom prst="roundRect">
                <a:avLst>
                  <a:gd name="adj" fmla="val 50000"/>
                </a:avLst>
              </a:prstGeom>
              <a:gradFill>
                <a:gsLst>
                  <a:gs pos="2752">
                    <a:srgbClr val="F34747"/>
                  </a:gs>
                  <a:gs pos="57000">
                    <a:srgbClr val="E1100F"/>
                  </a:gs>
                  <a:gs pos="100000">
                    <a:srgbClr val="B4040E"/>
                  </a:gs>
                </a:gsLst>
                <a:lin ang="2700000" scaled="1"/>
              </a:gradFill>
              <a:ln>
                <a:noFill/>
              </a:ln>
              <a:effectLst>
                <a:outerShdw blurRad="127000" dist="63500" dir="2700000" algn="tl" rotWithShape="0">
                  <a:srgbClr val="F34747">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360000" tIns="36000" rIns="360000" bIns="113792" numCol="1" spcCol="1270" anchor="t" anchorCtr="0">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mj-ea"/>
                  <a:ea typeface="+mj-ea"/>
                  <a:cs typeface="阿里巴巴普惠体" panose="00020600040101010101" charset="-122"/>
                </a:endParaRPr>
              </a:p>
            </p:txBody>
          </p:sp>
          <p:sp>
            <p:nvSpPr>
              <p:cNvPr id="61" name="文本框 60"/>
              <p:cNvSpPr txBox="1"/>
              <p:nvPr/>
            </p:nvSpPr>
            <p:spPr>
              <a:xfrm>
                <a:off x="621329" y="5716193"/>
                <a:ext cx="1963142" cy="37514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2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rPr>
                  <a:t>关键词十四</a:t>
                </a:r>
                <a:endParaRPr lang="en-US" altLang="zh-CN" sz="22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sp>
          <p:nvSpPr>
            <p:cNvPr id="7" name="文本框 6"/>
            <p:cNvSpPr txBox="1"/>
            <p:nvPr/>
          </p:nvSpPr>
          <p:spPr>
            <a:xfrm>
              <a:off x="4344" y="1945"/>
              <a:ext cx="12473" cy="77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rPr>
                <a:t>清理拖欠企业账款</a:t>
              </a:r>
              <a:endPar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endParaRPr>
            </a:p>
          </p:txBody>
        </p:sp>
      </p:grpSp>
      <p:sp>
        <p:nvSpPr>
          <p:cNvPr id="14" name="任意多边形: 形状 13"/>
          <p:cNvSpPr/>
          <p:nvPr/>
        </p:nvSpPr>
        <p:spPr>
          <a:xfrm>
            <a:off x="766762" y="2675292"/>
            <a:ext cx="4236245" cy="3696934"/>
          </a:xfrm>
          <a:custGeom>
            <a:gdLst>
              <a:gd name="connsiteX0" fmla="*/ 0 w 7843837"/>
              <a:gd name="connsiteY0" fmla="*/ 0 h 2016000"/>
              <a:gd name="connsiteX1" fmla="*/ 7843837 w 7843837"/>
              <a:gd name="connsiteY1" fmla="*/ 0 h 2016000"/>
              <a:gd name="connsiteX2" fmla="*/ 7843837 w 7843837"/>
              <a:gd name="connsiteY2" fmla="*/ 2016000 h 2016000"/>
              <a:gd name="connsiteX3" fmla="*/ 0 w 7843837"/>
              <a:gd name="connsiteY3" fmla="*/ 2016000 h 2016000"/>
              <a:gd name="connsiteX4" fmla="*/ 0 w 7843837"/>
              <a:gd name="connsiteY4" fmla="*/ 0 h 2016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843837" h="2016000">
                <a:moveTo>
                  <a:pt x="0" y="0"/>
                </a:moveTo>
                <a:lnTo>
                  <a:pt x="7843837" y="0"/>
                </a:lnTo>
                <a:lnTo>
                  <a:pt x="7843837" y="2016000"/>
                </a:lnTo>
                <a:lnTo>
                  <a:pt x="0" y="2016000"/>
                </a:lnTo>
                <a:lnTo>
                  <a:pt x="0" y="0"/>
                </a:lnTo>
                <a:close/>
              </a:path>
            </a:pathLst>
          </a:custGeom>
          <a:ln>
            <a:solidFill>
              <a:srgbClr val="FBD5D5"/>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0000" tIns="180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0" lvl="1" algn="just" defTabSz="711200">
              <a:lnSpc>
                <a:spcPct val="150000"/>
              </a:lnSpc>
              <a:spcBef>
                <a:spcPct val="0"/>
              </a:spcBef>
              <a:spcAft>
                <a:spcPts val="500"/>
              </a:spcAft>
            </a:pPr>
            <a:endParaRPr lang="zh-CN" sz="1200" kern="1200">
              <a:cs typeface="阿里巴巴普惠体" panose="00020600040101010101" charset="-122"/>
            </a:endParaRPr>
          </a:p>
        </p:txBody>
      </p:sp>
      <p:sp>
        <p:nvSpPr>
          <p:cNvPr id="15" name="矩形: 圆顶角 14"/>
          <p:cNvSpPr/>
          <p:nvPr/>
        </p:nvSpPr>
        <p:spPr>
          <a:xfrm>
            <a:off x="766445" y="2174240"/>
            <a:ext cx="4236085" cy="850900"/>
          </a:xfrm>
          <a:prstGeom prst="round2SameRect">
            <a:avLst/>
          </a:prstGeom>
          <a:gradFill>
            <a:gsLst>
              <a:gs pos="0">
                <a:srgbClr val="FEF8BD"/>
              </a:gs>
              <a:gs pos="91000">
                <a:srgbClr val="F8A242"/>
              </a:gs>
            </a:gsLst>
            <a:lin ang="2700000" scaled="1"/>
          </a:grad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lvl="1"/>
            <a:endParaRPr lang="zh-CN" altLang="en-US">
              <a:cs typeface="阿里巴巴普惠体" panose="00020600040101010101" charset="-122"/>
            </a:endParaRPr>
          </a:p>
        </p:txBody>
      </p:sp>
      <p:sp>
        <p:nvSpPr>
          <p:cNvPr id="10" name="文本框 9"/>
          <p:cNvSpPr txBox="1"/>
          <p:nvPr/>
        </p:nvSpPr>
        <p:spPr>
          <a:xfrm>
            <a:off x="1008459" y="2161086"/>
            <a:ext cx="3648075" cy="833319"/>
          </a:xfrm>
          <a:prstGeom prst="rect">
            <a:avLst/>
          </a:prstGeom>
          <a:no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ctr" defTabSz="914400" rtl="0" eaLnBrk="1" latinLnBrk="0" hangingPunct="1">
              <a:defRPr sz="1400" kern="1200">
                <a:solidFill>
                  <a:srgbClr val="7B030C"/>
                </a:solidFill>
                <a:latin typeface="+mj-ea"/>
                <a:ea typeface="+mj-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rPr>
              <a:t>报告原文</a:t>
            </a:r>
            <a:endPar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endParaRPr>
          </a:p>
        </p:txBody>
      </p:sp>
      <p:sp>
        <p:nvSpPr>
          <p:cNvPr id="9" name="文本框 8"/>
          <p:cNvSpPr txBox="1"/>
          <p:nvPr/>
        </p:nvSpPr>
        <p:spPr>
          <a:xfrm>
            <a:off x="1009650" y="3190875"/>
            <a:ext cx="3752850" cy="1087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实施降低物流成本行动，健全防范化解拖欠企业账款长效机制，坚决查处乱收费、乱罚款、乱摊派。</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sp>
        <p:nvSpPr>
          <p:cNvPr id="11" name="右大括号 10"/>
          <p:cNvSpPr/>
          <p:nvPr/>
        </p:nvSpPr>
        <p:spPr>
          <a:xfrm>
            <a:off x="5177155" y="2166620"/>
            <a:ext cx="294640" cy="4189730"/>
          </a:xfrm>
          <a:prstGeom prst="rightBrace">
            <a:avLst>
              <a:gd name="adj1" fmla="val 37841"/>
              <a:gd name="adj2" fmla="val 50000"/>
            </a:avLst>
          </a:prstGeom>
          <a:ln w="12700">
            <a:solidFill>
              <a:srgbClr val="F9BDBD"/>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3" name="文本框 12"/>
          <p:cNvSpPr txBox="1"/>
          <p:nvPr/>
        </p:nvSpPr>
        <p:spPr>
          <a:xfrm>
            <a:off x="5848350" y="2977515"/>
            <a:ext cx="5562600" cy="34124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解决好企业账款拖欠问题，事关企业生产经营和投资预期，也是深化改革扩大开放，推进公平竞争，持续改善营商环境的重要组成部分。</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2023年9月20日，国务院总理李强主持召开国务院常务会议，审议通过了《清理拖欠企业账款专项行动方案》。此前7月，中共中央、国务院发布的《关于促进民营经济发展壮大的意见》，也明确要求要严格执行《保障中小企业款项支付条例》，机关、事业单位和大型企业不得拒绝或延迟支付中小企业和个体工商户款项。</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grpSp>
        <p:nvGrpSpPr>
          <p:cNvPr id="17" name="组合 16"/>
          <p:cNvGrpSpPr/>
          <p:nvPr/>
        </p:nvGrpSpPr>
        <p:grpSpPr>
          <a:xfrm>
            <a:off x="5928360" y="2194560"/>
            <a:ext cx="5095240" cy="701040"/>
            <a:chOff x="9336" y="3456"/>
            <a:chExt cx="8024" cy="1104"/>
          </a:xfrm>
        </p:grpSpPr>
        <p:sp>
          <p:nvSpPr>
            <p:cNvPr id="28" name="矩形 27"/>
            <p:cNvSpPr/>
            <p:nvPr/>
          </p:nvSpPr>
          <p:spPr>
            <a:xfrm>
              <a:off x="9336" y="4198"/>
              <a:ext cx="8025" cy="363"/>
            </a:xfrm>
            <a:prstGeom prst="rect">
              <a:avLst/>
            </a:prstGeom>
            <a:gradFill flip="none" rotWithShape="1">
              <a:gsLst>
                <a:gs pos="99083">
                  <a:srgbClr val="FDE7E7">
                    <a:alpha val="0"/>
                  </a:srgbClr>
                </a:gs>
                <a:gs pos="0">
                  <a:srgbClr val="F9BDBD"/>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6" name="文本框 15"/>
            <p:cNvSpPr txBox="1"/>
            <p:nvPr/>
          </p:nvSpPr>
          <p:spPr>
            <a:xfrm>
              <a:off x="9437" y="3456"/>
              <a:ext cx="5745" cy="101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rPr>
                <a:t>解读</a:t>
              </a:r>
              <a:endPar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pic>
        <p:nvPicPr>
          <p:cNvPr id="18" name="图片 17" descr="51miz-E841634-2A13232F"/>
          <p:cNvPicPr>
            <a:picLocks noChangeAspect="1"/>
          </p:cNvPicPr>
          <p:nvPr/>
        </p:nvPicPr>
        <p:blipFill>
          <a:blip r:embed="rId5"/>
          <a:stretch>
            <a:fillRect/>
          </a:stretch>
        </p:blipFill>
        <p:spPr>
          <a:xfrm>
            <a:off x="10406380" y="2110105"/>
            <a:ext cx="987425" cy="643890"/>
          </a:xfrm>
          <a:prstGeom prst="rect">
            <a:avLst/>
          </a:prstGeom>
        </p:spPr>
      </p:pic>
    </p:spTree>
    <p:custDataLst>
      <p:tags r:id="rId6"/>
    </p:custDataLst>
  </p:cSld>
  <p:clrMapOvr>
    <a:masterClrMapping/>
  </p:clrMapOvr>
  <p:transition spd="slow">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5" presetClass="entr" presetSubtype="0" dur="500" fill="hold" grpId="0" nodeType="afterEffect">
                                  <p:stCondLst>
                                    <p:cond delay="0"/>
                                  </p:stCondLst>
                                  <p:iterate type="lt">
                                    <p:tmPct val="10000"/>
                                  </p:iterate>
                                  <p:childTnLst>
                                    <p:set>
                                      <p:cBhvr>
                                        <p:cTn id="6" dur="1" fill="hold">
                                          <p:stCondLst>
                                            <p:cond delay="0"/>
                                          </p:stCondLst>
                                        </p:cTn>
                                        <p:tgtEl>
                                          <p:spTgt spid="79"/>
                                        </p:tgtEl>
                                        <p:attrNameLst>
                                          <p:attrName>style.visibility</p:attrName>
                                        </p:attrNameLst>
                                      </p:cBhvr>
                                      <p:to>
                                        <p:strVal val="visible"/>
                                      </p:to>
                                    </p:set>
                                    <p:animEffect transition="in" filter="fade">
                                      <p:cBhvr>
                                        <p:cTn id="7" dur="500"/>
                                        <p:tgtEl>
                                          <p:spTgt spid="79"/>
                                        </p:tgtEl>
                                      </p:cBhvr>
                                    </p:animEffect>
                                    <p:anim calcmode="lin" valueType="num">
                                      <p:cBhvr>
                                        <p:cTn id="8" dur="500" fill="hold"/>
                                        <p:tgtEl>
                                          <p:spTgt spid="79"/>
                                        </p:tgtEl>
                                        <p:attrNameLst>
                                          <p:attrName>ppt_w</p:attrName>
                                        </p:attrNameLst>
                                      </p:cBhvr>
                                      <p:tavLst>
                                        <p:tav tm="0" fmla="#ppt_w*sin(2.5*pi*$)">
                                          <p:val>
                                            <p:fltVal val="0"/>
                                          </p:val>
                                        </p:tav>
                                        <p:tav tm="100000">
                                          <p:val>
                                            <p:fltVal val="1"/>
                                          </p:val>
                                        </p:tav>
                                      </p:tavLst>
                                    </p:anim>
                                    <p:anim calcmode="lin" valueType="num">
                                      <p:cBhvr>
                                        <p:cTn id="9" dur="500" fill="hold"/>
                                        <p:tgtEl>
                                          <p:spTgt spid="79"/>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500"/>
                                        <p:tgtEl>
                                          <p:spTgt spid="8"/>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dur="100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42" presetClass="entr" presetSubtype="0" dur="100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1000"/>
                                        <p:tgtEl>
                                          <p:spTgt spid="14"/>
                                        </p:tgtEl>
                                      </p:cBhvr>
                                    </p:animEffect>
                                    <p:anim calcmode="lin" valueType="num">
                                      <p:cBhvr>
                                        <p:cTn id="30" dur="1000" fill="hold"/>
                                        <p:tgtEl>
                                          <p:spTgt spid="14"/>
                                        </p:tgtEl>
                                        <p:attrNameLst>
                                          <p:attrName>ppt_x</p:attrName>
                                        </p:attrNameLst>
                                      </p:cBhvr>
                                      <p:tavLst>
                                        <p:tav tm="0">
                                          <p:val>
                                            <p:strVal val="#ppt_x"/>
                                          </p:val>
                                        </p:tav>
                                        <p:tav tm="100000">
                                          <p:val>
                                            <p:strVal val="#ppt_x"/>
                                          </p:val>
                                        </p:tav>
                                      </p:tavLst>
                                    </p:anim>
                                    <p:anim calcmode="lin" valueType="num">
                                      <p:cBhvr>
                                        <p:cTn id="3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42" presetClass="entr" presetSubtype="0" dur="100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000"/>
                                        <p:tgtEl>
                                          <p:spTgt spid="11"/>
                                        </p:tgtEl>
                                      </p:cBhvr>
                                    </p:animEffect>
                                    <p:anim calcmode="lin" valueType="num">
                                      <p:cBhvr>
                                        <p:cTn id="44" dur="1000" fill="hold"/>
                                        <p:tgtEl>
                                          <p:spTgt spid="11"/>
                                        </p:tgtEl>
                                        <p:attrNameLst>
                                          <p:attrName>ppt_x</p:attrName>
                                        </p:attrNameLst>
                                      </p:cBhvr>
                                      <p:tavLst>
                                        <p:tav tm="0">
                                          <p:val>
                                            <p:strVal val="#ppt_x"/>
                                          </p:val>
                                        </p:tav>
                                        <p:tav tm="100000">
                                          <p:val>
                                            <p:strVal val="#ppt_x"/>
                                          </p:val>
                                        </p:tav>
                                      </p:tavLst>
                                    </p:anim>
                                    <p:anim calcmode="lin" valueType="num">
                                      <p:cBhvr>
                                        <p:cTn id="4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42" presetClass="entr" presetSubtype="0" dur="1000" fill="hold" nodeType="click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anim calcmode="lin" valueType="num">
                                      <p:cBhvr>
                                        <p:cTn id="51" dur="1000" fill="hold"/>
                                        <p:tgtEl>
                                          <p:spTgt spid="17"/>
                                        </p:tgtEl>
                                        <p:attrNameLst>
                                          <p:attrName>ppt_x</p:attrName>
                                        </p:attrNameLst>
                                      </p:cBhvr>
                                      <p:tavLst>
                                        <p:tav tm="0">
                                          <p:val>
                                            <p:strVal val="#ppt_x"/>
                                          </p:val>
                                        </p:tav>
                                        <p:tav tm="100000">
                                          <p:val>
                                            <p:strVal val="#ppt_x"/>
                                          </p:val>
                                        </p:tav>
                                      </p:tavLst>
                                    </p:anim>
                                    <p:anim calcmode="lin" valueType="num">
                                      <p:cBhvr>
                                        <p:cTn id="5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100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1000"/>
                                        <p:tgtEl>
                                          <p:spTgt spid="13"/>
                                        </p:tgtEl>
                                      </p:cBhvr>
                                    </p:animEffect>
                                    <p:anim calcmode="lin" valueType="num">
                                      <p:cBhvr>
                                        <p:cTn id="58" dur="1000" fill="hold"/>
                                        <p:tgtEl>
                                          <p:spTgt spid="13"/>
                                        </p:tgtEl>
                                        <p:attrNameLst>
                                          <p:attrName>ppt_x</p:attrName>
                                        </p:attrNameLst>
                                      </p:cBhvr>
                                      <p:tavLst>
                                        <p:tav tm="0">
                                          <p:val>
                                            <p:strVal val="#ppt_x"/>
                                          </p:val>
                                        </p:tav>
                                        <p:tav tm="100000">
                                          <p:val>
                                            <p:strVal val="#ppt_x"/>
                                          </p:val>
                                        </p:tav>
                                      </p:tavLst>
                                    </p:anim>
                                    <p:anim calcmode="lin" valueType="num">
                                      <p:cBhvr>
                                        <p:cTn id="5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10" grpId="0"/>
      <p:bldP spid="15" grpId="0"/>
      <p:bldP spid="14" grpId="0"/>
      <p:bldP spid="9" grpId="0"/>
      <p:bldP spid="11" grpId="0"/>
      <p:bldP spid="13"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
          <p:cNvPicPr>
            <a:picLocks noChangeAspect="1"/>
          </p:cNvPicPr>
          <p:nvPr/>
        </p:nvPicPr>
        <p:blipFill>
          <a:blip r:embed="rId2"/>
          <a:stretch>
            <a:fillRect/>
          </a:stretch>
        </p:blipFill>
        <p:spPr>
          <a:xfrm>
            <a:off x="0" y="0"/>
            <a:ext cx="12192000" cy="6858000"/>
          </a:xfrm>
          <a:prstGeom prst="rect">
            <a:avLst/>
          </a:prstGeom>
        </p:spPr>
      </p:pic>
      <p:pic>
        <p:nvPicPr>
          <p:cNvPr id="5" name="图片 4" descr="1"/>
          <p:cNvPicPr>
            <a:picLocks noChangeAspect="1"/>
          </p:cNvPicPr>
          <p:nvPr/>
        </p:nvPicPr>
        <p:blipFill>
          <a:blip r:embed="rId3"/>
          <a:srcRect t="37617" b="6098"/>
          <a:stretch>
            <a:fillRect/>
          </a:stretch>
        </p:blipFill>
        <p:spPr>
          <a:xfrm>
            <a:off x="0" y="3429000"/>
            <a:ext cx="12192000" cy="3429000"/>
          </a:xfrm>
          <a:prstGeom prst="rect">
            <a:avLst/>
          </a:prstGeom>
        </p:spPr>
      </p:pic>
      <p:sp>
        <p:nvSpPr>
          <p:cNvPr id="79" name="文本框 78"/>
          <p:cNvSpPr txBox="1"/>
          <p:nvPr/>
        </p:nvSpPr>
        <p:spPr>
          <a:xfrm>
            <a:off x="2223770" y="76200"/>
            <a:ext cx="879284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41</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个关键词</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，读</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懂</a:t>
            </a: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2024</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年政</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府工作报告</a:t>
            </a:r>
            <a:endPar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endParaRPr>
          </a:p>
        </p:txBody>
      </p:sp>
      <p:pic>
        <p:nvPicPr>
          <p:cNvPr id="6" name="图片 5" descr="1"/>
          <p:cNvPicPr>
            <a:picLocks noChangeAspect="1"/>
          </p:cNvPicPr>
          <p:nvPr/>
        </p:nvPicPr>
        <p:blipFill>
          <a:blip r:embed="rId4"/>
          <a:srcRect l="26719" t="55347" r="45625" b="26517"/>
          <a:stretch>
            <a:fillRect/>
          </a:stretch>
        </p:blipFill>
        <p:spPr>
          <a:xfrm>
            <a:off x="247650" y="38100"/>
            <a:ext cx="1769110" cy="579755"/>
          </a:xfrm>
          <a:prstGeom prst="rect">
            <a:avLst/>
          </a:prstGeom>
        </p:spPr>
      </p:pic>
      <p:sp>
        <p:nvSpPr>
          <p:cNvPr id="3" name="矩形 2"/>
          <p:cNvSpPr/>
          <p:nvPr/>
        </p:nvSpPr>
        <p:spPr>
          <a:xfrm>
            <a:off x="247650" y="617220"/>
            <a:ext cx="11696700" cy="6021705"/>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grpSp>
        <p:nvGrpSpPr>
          <p:cNvPr id="8" name="组合 7"/>
          <p:cNvGrpSpPr/>
          <p:nvPr/>
        </p:nvGrpSpPr>
        <p:grpSpPr>
          <a:xfrm>
            <a:off x="590550" y="987425"/>
            <a:ext cx="10803255" cy="762635"/>
            <a:chOff x="930" y="1710"/>
            <a:chExt cx="17013" cy="1201"/>
          </a:xfrm>
        </p:grpSpPr>
        <p:sp>
          <p:nvSpPr>
            <p:cNvPr id="58" name="矩形: 圆角 57"/>
            <p:cNvSpPr/>
            <p:nvPr/>
          </p:nvSpPr>
          <p:spPr>
            <a:xfrm>
              <a:off x="2786" y="1710"/>
              <a:ext cx="15157" cy="1201"/>
            </a:xfrm>
            <a:prstGeom prst="roundRect">
              <a:avLst>
                <a:gd name="adj" fmla="val 50000"/>
              </a:avLst>
            </a:prstGeom>
            <a:gradFill>
              <a:gsLst>
                <a:gs pos="28000">
                  <a:schemeClr val="bg1"/>
                </a:gs>
                <a:gs pos="100000">
                  <a:schemeClr val="bg1"/>
                </a:gs>
              </a:gsLst>
              <a:lin ang="0" scaled="1"/>
            </a:gradFill>
            <a:ln>
              <a:gradFill flip="none" rotWithShape="1">
                <a:gsLst>
                  <a:gs pos="0">
                    <a:srgbClr val="FDE7E7">
                      <a:alpha val="0"/>
                    </a:srgbClr>
                  </a:gs>
                  <a:gs pos="100000">
                    <a:srgbClr val="F9BDBD"/>
                  </a:gs>
                </a:gsLst>
                <a:lin ang="0" scaled="1"/>
              </a:gradFill>
            </a:ln>
            <a:effectLst>
              <a:outerShdw blurRad="127000" dist="63500" dir="2700000" algn="tl" rotWithShape="0">
                <a:srgbClr val="F9BDBD">
                  <a:alpha val="20000"/>
                </a:srgbClr>
              </a:outerShdw>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0000" tIns="144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360045"/>
              <a:endParaRPr lang="zh-CN" altLang="en-US" sz="1200">
                <a:solidFill>
                  <a:schemeClr val="dk1">
                    <a:hueOff val="0"/>
                    <a:satOff val="0"/>
                    <a:lumOff val="0"/>
                    <a:alphaOff val="0"/>
                  </a:schemeClr>
                </a:solidFill>
                <a:cs typeface="阿里巴巴普惠体" panose="00020600040101010101" charset="-122"/>
              </a:endParaRPr>
            </a:p>
          </p:txBody>
        </p:sp>
        <p:grpSp>
          <p:nvGrpSpPr>
            <p:cNvPr id="62" name="组合 61"/>
            <p:cNvGrpSpPr/>
            <p:nvPr/>
          </p:nvGrpSpPr>
          <p:grpSpPr>
            <a:xfrm>
              <a:off x="930" y="1710"/>
              <a:ext cx="3092" cy="1201"/>
              <a:chOff x="621329" y="5569348"/>
              <a:chExt cx="1963142" cy="665513"/>
            </a:xfrm>
          </p:grpSpPr>
          <p:sp>
            <p:nvSpPr>
              <p:cNvPr id="57" name="矩形: 圆角 56"/>
              <p:cNvSpPr/>
              <p:nvPr/>
            </p:nvSpPr>
            <p:spPr>
              <a:xfrm>
                <a:off x="797834" y="5569348"/>
                <a:ext cx="1609725" cy="665513"/>
              </a:xfrm>
              <a:prstGeom prst="roundRect">
                <a:avLst>
                  <a:gd name="adj" fmla="val 50000"/>
                </a:avLst>
              </a:prstGeom>
              <a:gradFill>
                <a:gsLst>
                  <a:gs pos="2752">
                    <a:srgbClr val="F34747"/>
                  </a:gs>
                  <a:gs pos="57000">
                    <a:srgbClr val="E1100F"/>
                  </a:gs>
                  <a:gs pos="100000">
                    <a:srgbClr val="B4040E"/>
                  </a:gs>
                </a:gsLst>
                <a:lin ang="2700000" scaled="1"/>
              </a:gradFill>
              <a:ln>
                <a:noFill/>
              </a:ln>
              <a:effectLst>
                <a:outerShdw blurRad="127000" dist="63500" dir="2700000" algn="tl" rotWithShape="0">
                  <a:srgbClr val="F34747">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360000" tIns="36000" rIns="360000" bIns="113792" numCol="1" spcCol="1270" anchor="t" anchorCtr="0">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mj-ea"/>
                  <a:ea typeface="+mj-ea"/>
                  <a:cs typeface="阿里巴巴普惠体" panose="00020600040101010101" charset="-122"/>
                </a:endParaRPr>
              </a:p>
            </p:txBody>
          </p:sp>
          <p:sp>
            <p:nvSpPr>
              <p:cNvPr id="61" name="文本框 60"/>
              <p:cNvSpPr txBox="1"/>
              <p:nvPr/>
            </p:nvSpPr>
            <p:spPr>
              <a:xfrm>
                <a:off x="621329" y="5716193"/>
                <a:ext cx="1963142" cy="37514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2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rPr>
                  <a:t>关键词十五</a:t>
                </a:r>
                <a:endParaRPr lang="en-US" altLang="zh-CN" sz="22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sp>
          <p:nvSpPr>
            <p:cNvPr id="7" name="文本框 6"/>
            <p:cNvSpPr txBox="1"/>
            <p:nvPr/>
          </p:nvSpPr>
          <p:spPr>
            <a:xfrm>
              <a:off x="4344" y="1945"/>
              <a:ext cx="12473" cy="77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rPr>
                <a:t>做强做优主业</a:t>
              </a:r>
              <a:endPar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endParaRPr>
            </a:p>
          </p:txBody>
        </p:sp>
      </p:grpSp>
      <p:sp>
        <p:nvSpPr>
          <p:cNvPr id="14" name="任意多边形: 形状 13"/>
          <p:cNvSpPr/>
          <p:nvPr/>
        </p:nvSpPr>
        <p:spPr>
          <a:xfrm>
            <a:off x="766762" y="2675292"/>
            <a:ext cx="4236245" cy="3696934"/>
          </a:xfrm>
          <a:custGeom>
            <a:gdLst>
              <a:gd name="connsiteX0" fmla="*/ 0 w 7843837"/>
              <a:gd name="connsiteY0" fmla="*/ 0 h 2016000"/>
              <a:gd name="connsiteX1" fmla="*/ 7843837 w 7843837"/>
              <a:gd name="connsiteY1" fmla="*/ 0 h 2016000"/>
              <a:gd name="connsiteX2" fmla="*/ 7843837 w 7843837"/>
              <a:gd name="connsiteY2" fmla="*/ 2016000 h 2016000"/>
              <a:gd name="connsiteX3" fmla="*/ 0 w 7843837"/>
              <a:gd name="connsiteY3" fmla="*/ 2016000 h 2016000"/>
              <a:gd name="connsiteX4" fmla="*/ 0 w 7843837"/>
              <a:gd name="connsiteY4" fmla="*/ 0 h 2016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843837" h="2016000">
                <a:moveTo>
                  <a:pt x="0" y="0"/>
                </a:moveTo>
                <a:lnTo>
                  <a:pt x="7843837" y="0"/>
                </a:lnTo>
                <a:lnTo>
                  <a:pt x="7843837" y="2016000"/>
                </a:lnTo>
                <a:lnTo>
                  <a:pt x="0" y="2016000"/>
                </a:lnTo>
                <a:lnTo>
                  <a:pt x="0" y="0"/>
                </a:lnTo>
                <a:close/>
              </a:path>
            </a:pathLst>
          </a:custGeom>
          <a:ln>
            <a:solidFill>
              <a:srgbClr val="FBD5D5"/>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0000" tIns="180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0" lvl="1" algn="just" defTabSz="711200">
              <a:lnSpc>
                <a:spcPct val="150000"/>
              </a:lnSpc>
              <a:spcBef>
                <a:spcPct val="0"/>
              </a:spcBef>
              <a:spcAft>
                <a:spcPts val="500"/>
              </a:spcAft>
            </a:pPr>
            <a:endParaRPr lang="zh-CN" sz="1200" kern="1200">
              <a:cs typeface="阿里巴巴普惠体" panose="00020600040101010101" charset="-122"/>
            </a:endParaRPr>
          </a:p>
        </p:txBody>
      </p:sp>
      <p:sp>
        <p:nvSpPr>
          <p:cNvPr id="15" name="矩形: 圆顶角 14"/>
          <p:cNvSpPr/>
          <p:nvPr/>
        </p:nvSpPr>
        <p:spPr>
          <a:xfrm>
            <a:off x="766445" y="2174240"/>
            <a:ext cx="4236085" cy="850900"/>
          </a:xfrm>
          <a:prstGeom prst="round2SameRect">
            <a:avLst/>
          </a:prstGeom>
          <a:gradFill>
            <a:gsLst>
              <a:gs pos="0">
                <a:srgbClr val="FEF8BD"/>
              </a:gs>
              <a:gs pos="91000">
                <a:srgbClr val="F8A242"/>
              </a:gs>
            </a:gsLst>
            <a:lin ang="2700000" scaled="1"/>
          </a:grad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lvl="1"/>
            <a:endParaRPr lang="zh-CN" altLang="en-US">
              <a:cs typeface="阿里巴巴普惠体" panose="00020600040101010101" charset="-122"/>
            </a:endParaRPr>
          </a:p>
        </p:txBody>
      </p:sp>
      <p:sp>
        <p:nvSpPr>
          <p:cNvPr id="10" name="文本框 9"/>
          <p:cNvSpPr txBox="1"/>
          <p:nvPr/>
        </p:nvSpPr>
        <p:spPr>
          <a:xfrm>
            <a:off x="1008459" y="2161086"/>
            <a:ext cx="3648075" cy="833319"/>
          </a:xfrm>
          <a:prstGeom prst="rect">
            <a:avLst/>
          </a:prstGeom>
          <a:no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ctr" defTabSz="914400" rtl="0" eaLnBrk="1" latinLnBrk="0" hangingPunct="1">
              <a:defRPr sz="1400" kern="1200">
                <a:solidFill>
                  <a:srgbClr val="7B030C"/>
                </a:solidFill>
                <a:latin typeface="+mj-ea"/>
                <a:ea typeface="+mj-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rPr>
              <a:t>报告原文</a:t>
            </a:r>
            <a:endPar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endParaRPr>
          </a:p>
        </p:txBody>
      </p:sp>
      <p:sp>
        <p:nvSpPr>
          <p:cNvPr id="9" name="文本框 8"/>
          <p:cNvSpPr txBox="1"/>
          <p:nvPr/>
        </p:nvSpPr>
        <p:spPr>
          <a:xfrm>
            <a:off x="1009650" y="3190875"/>
            <a:ext cx="3752850" cy="7556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深入实施国有企业改革深化提升行动，做强做优主业。</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sp>
        <p:nvSpPr>
          <p:cNvPr id="11" name="右大括号 10"/>
          <p:cNvSpPr/>
          <p:nvPr/>
        </p:nvSpPr>
        <p:spPr>
          <a:xfrm>
            <a:off x="5177155" y="2166620"/>
            <a:ext cx="294640" cy="4189730"/>
          </a:xfrm>
          <a:prstGeom prst="rightBrace">
            <a:avLst>
              <a:gd name="adj1" fmla="val 37841"/>
              <a:gd name="adj2" fmla="val 50000"/>
            </a:avLst>
          </a:prstGeom>
          <a:ln w="12700">
            <a:solidFill>
              <a:srgbClr val="F9BDBD"/>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3" name="文本框 12"/>
          <p:cNvSpPr txBox="1"/>
          <p:nvPr/>
        </p:nvSpPr>
        <p:spPr>
          <a:xfrm>
            <a:off x="5848350" y="2977515"/>
            <a:ext cx="5562600" cy="33356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rPr>
              <a:t>过往一直强调的“做强做优做大国资国企”，在今年的政府工作报告中进一步明确为“做强做优主业”。这或许意味着国企发展改革的导向出现部分调整，防止盲目求大。</a:t>
            </a:r>
            <a:endPar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endParaRPr>
          </a:p>
          <a:p>
            <a:pPr lvl="0" algn="l">
              <a:lnSpc>
                <a:spcPct val="120000"/>
              </a:lnSpc>
              <a:spcBef>
                <a:spcPct val="0"/>
              </a:spcBef>
              <a:spcAft>
                <a:spcPct val="0"/>
              </a:spcAft>
              <a:buClrTx/>
              <a:buSzTx/>
              <a:buFontTx/>
            </a:pPr>
            <a:r>
              <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rPr>
              <a:t>经过上一轮国企改革三年行动，中国特色现代企业制度和以管资本为主的国资监管体制已经成熟定型。因此，新一轮国有企业改革深化提升行动将功能使命类改革任务摆在首要位置，突出围绕国家使命，更为强调增强核心功能、提高核心竞争力，要求切实发挥国企在建设现代化产业体系、构建新发展格局中的科技创新、产业控制、安全支撑作用，更好地服务实现高水平科技自立自强、确保产业链供应链稳定畅通、保障能源资源安全。</a:t>
            </a:r>
            <a:endParaRPr lang="zh-CN" altLang="en-US" sz="1600">
              <a:solidFill>
                <a:schemeClr val="tx1">
                  <a:lumMod val="75000"/>
                  <a:lumOff val="25000"/>
                </a:schemeClr>
              </a:solidFill>
              <a:latin typeface="阿里巴巴普惠体"/>
              <a:ea typeface="阿里巴巴普惠体"/>
              <a:cs typeface="阿里巴巴普惠体" panose="00020600040101010101" charset="-122"/>
              <a:sym typeface="+mn-ea"/>
            </a:endParaRPr>
          </a:p>
        </p:txBody>
      </p:sp>
      <p:grpSp>
        <p:nvGrpSpPr>
          <p:cNvPr id="17" name="组合 16"/>
          <p:cNvGrpSpPr/>
          <p:nvPr/>
        </p:nvGrpSpPr>
        <p:grpSpPr>
          <a:xfrm>
            <a:off x="5928360" y="2194560"/>
            <a:ext cx="5095240" cy="701040"/>
            <a:chOff x="9336" y="3456"/>
            <a:chExt cx="8024" cy="1104"/>
          </a:xfrm>
        </p:grpSpPr>
        <p:sp>
          <p:nvSpPr>
            <p:cNvPr id="28" name="矩形 27"/>
            <p:cNvSpPr/>
            <p:nvPr/>
          </p:nvSpPr>
          <p:spPr>
            <a:xfrm>
              <a:off x="9336" y="4198"/>
              <a:ext cx="8025" cy="363"/>
            </a:xfrm>
            <a:prstGeom prst="rect">
              <a:avLst/>
            </a:prstGeom>
            <a:gradFill flip="none" rotWithShape="1">
              <a:gsLst>
                <a:gs pos="99083">
                  <a:srgbClr val="FDE7E7">
                    <a:alpha val="0"/>
                  </a:srgbClr>
                </a:gs>
                <a:gs pos="0">
                  <a:srgbClr val="F9BDBD"/>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6" name="文本框 15"/>
            <p:cNvSpPr txBox="1"/>
            <p:nvPr/>
          </p:nvSpPr>
          <p:spPr>
            <a:xfrm>
              <a:off x="9437" y="3456"/>
              <a:ext cx="5745" cy="101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rPr>
                <a:t>解读</a:t>
              </a:r>
              <a:endPar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pic>
        <p:nvPicPr>
          <p:cNvPr id="18" name="图片 17" descr="51miz-E841634-2A13232F"/>
          <p:cNvPicPr>
            <a:picLocks noChangeAspect="1"/>
          </p:cNvPicPr>
          <p:nvPr/>
        </p:nvPicPr>
        <p:blipFill>
          <a:blip r:embed="rId5"/>
          <a:stretch>
            <a:fillRect/>
          </a:stretch>
        </p:blipFill>
        <p:spPr>
          <a:xfrm>
            <a:off x="10406380" y="2110105"/>
            <a:ext cx="987425" cy="643890"/>
          </a:xfrm>
          <a:prstGeom prst="rect">
            <a:avLst/>
          </a:prstGeom>
        </p:spPr>
      </p:pic>
    </p:spTree>
    <p:custDataLst>
      <p:tags r:id="rId6"/>
    </p:custDataLst>
  </p:cSld>
  <p:clrMapOvr>
    <a:masterClrMapping/>
  </p:clrMapOvr>
  <p:transition spd="slow">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5" presetClass="entr" presetSubtype="0" dur="500" fill="hold" grpId="0" nodeType="afterEffect">
                                  <p:stCondLst>
                                    <p:cond delay="0"/>
                                  </p:stCondLst>
                                  <p:iterate type="lt">
                                    <p:tmPct val="10000"/>
                                  </p:iterate>
                                  <p:childTnLst>
                                    <p:set>
                                      <p:cBhvr>
                                        <p:cTn id="6" dur="1" fill="hold">
                                          <p:stCondLst>
                                            <p:cond delay="0"/>
                                          </p:stCondLst>
                                        </p:cTn>
                                        <p:tgtEl>
                                          <p:spTgt spid="79"/>
                                        </p:tgtEl>
                                        <p:attrNameLst>
                                          <p:attrName>style.visibility</p:attrName>
                                        </p:attrNameLst>
                                      </p:cBhvr>
                                      <p:to>
                                        <p:strVal val="visible"/>
                                      </p:to>
                                    </p:set>
                                    <p:animEffect transition="in" filter="fade">
                                      <p:cBhvr>
                                        <p:cTn id="7" dur="500"/>
                                        <p:tgtEl>
                                          <p:spTgt spid="79"/>
                                        </p:tgtEl>
                                      </p:cBhvr>
                                    </p:animEffect>
                                    <p:anim calcmode="lin" valueType="num">
                                      <p:cBhvr>
                                        <p:cTn id="8" dur="500" fill="hold"/>
                                        <p:tgtEl>
                                          <p:spTgt spid="79"/>
                                        </p:tgtEl>
                                        <p:attrNameLst>
                                          <p:attrName>ppt_w</p:attrName>
                                        </p:attrNameLst>
                                      </p:cBhvr>
                                      <p:tavLst>
                                        <p:tav tm="0" fmla="#ppt_w*sin(2.5*pi*$)">
                                          <p:val>
                                            <p:fltVal val="0"/>
                                          </p:val>
                                        </p:tav>
                                        <p:tav tm="100000">
                                          <p:val>
                                            <p:fltVal val="1"/>
                                          </p:val>
                                        </p:tav>
                                      </p:tavLst>
                                    </p:anim>
                                    <p:anim calcmode="lin" valueType="num">
                                      <p:cBhvr>
                                        <p:cTn id="9" dur="500" fill="hold"/>
                                        <p:tgtEl>
                                          <p:spTgt spid="79"/>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500"/>
                                        <p:tgtEl>
                                          <p:spTgt spid="8"/>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dur="100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42" presetClass="entr" presetSubtype="0" dur="100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1000"/>
                                        <p:tgtEl>
                                          <p:spTgt spid="14"/>
                                        </p:tgtEl>
                                      </p:cBhvr>
                                    </p:animEffect>
                                    <p:anim calcmode="lin" valueType="num">
                                      <p:cBhvr>
                                        <p:cTn id="30" dur="1000" fill="hold"/>
                                        <p:tgtEl>
                                          <p:spTgt spid="14"/>
                                        </p:tgtEl>
                                        <p:attrNameLst>
                                          <p:attrName>ppt_x</p:attrName>
                                        </p:attrNameLst>
                                      </p:cBhvr>
                                      <p:tavLst>
                                        <p:tav tm="0">
                                          <p:val>
                                            <p:strVal val="#ppt_x"/>
                                          </p:val>
                                        </p:tav>
                                        <p:tav tm="100000">
                                          <p:val>
                                            <p:strVal val="#ppt_x"/>
                                          </p:val>
                                        </p:tav>
                                      </p:tavLst>
                                    </p:anim>
                                    <p:anim calcmode="lin" valueType="num">
                                      <p:cBhvr>
                                        <p:cTn id="3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42" presetClass="entr" presetSubtype="0" dur="100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000"/>
                                        <p:tgtEl>
                                          <p:spTgt spid="11"/>
                                        </p:tgtEl>
                                      </p:cBhvr>
                                    </p:animEffect>
                                    <p:anim calcmode="lin" valueType="num">
                                      <p:cBhvr>
                                        <p:cTn id="44" dur="1000" fill="hold"/>
                                        <p:tgtEl>
                                          <p:spTgt spid="11"/>
                                        </p:tgtEl>
                                        <p:attrNameLst>
                                          <p:attrName>ppt_x</p:attrName>
                                        </p:attrNameLst>
                                      </p:cBhvr>
                                      <p:tavLst>
                                        <p:tav tm="0">
                                          <p:val>
                                            <p:strVal val="#ppt_x"/>
                                          </p:val>
                                        </p:tav>
                                        <p:tav tm="100000">
                                          <p:val>
                                            <p:strVal val="#ppt_x"/>
                                          </p:val>
                                        </p:tav>
                                      </p:tavLst>
                                    </p:anim>
                                    <p:anim calcmode="lin" valueType="num">
                                      <p:cBhvr>
                                        <p:cTn id="4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42" presetClass="entr" presetSubtype="0" dur="1000" fill="hold" nodeType="click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anim calcmode="lin" valueType="num">
                                      <p:cBhvr>
                                        <p:cTn id="51" dur="1000" fill="hold"/>
                                        <p:tgtEl>
                                          <p:spTgt spid="17"/>
                                        </p:tgtEl>
                                        <p:attrNameLst>
                                          <p:attrName>ppt_x</p:attrName>
                                        </p:attrNameLst>
                                      </p:cBhvr>
                                      <p:tavLst>
                                        <p:tav tm="0">
                                          <p:val>
                                            <p:strVal val="#ppt_x"/>
                                          </p:val>
                                        </p:tav>
                                        <p:tav tm="100000">
                                          <p:val>
                                            <p:strVal val="#ppt_x"/>
                                          </p:val>
                                        </p:tav>
                                      </p:tavLst>
                                    </p:anim>
                                    <p:anim calcmode="lin" valueType="num">
                                      <p:cBhvr>
                                        <p:cTn id="5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100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1000"/>
                                        <p:tgtEl>
                                          <p:spTgt spid="13"/>
                                        </p:tgtEl>
                                      </p:cBhvr>
                                    </p:animEffect>
                                    <p:anim calcmode="lin" valueType="num">
                                      <p:cBhvr>
                                        <p:cTn id="58" dur="1000" fill="hold"/>
                                        <p:tgtEl>
                                          <p:spTgt spid="13"/>
                                        </p:tgtEl>
                                        <p:attrNameLst>
                                          <p:attrName>ppt_x</p:attrName>
                                        </p:attrNameLst>
                                      </p:cBhvr>
                                      <p:tavLst>
                                        <p:tav tm="0">
                                          <p:val>
                                            <p:strVal val="#ppt_x"/>
                                          </p:val>
                                        </p:tav>
                                        <p:tav tm="100000">
                                          <p:val>
                                            <p:strVal val="#ppt_x"/>
                                          </p:val>
                                        </p:tav>
                                      </p:tavLst>
                                    </p:anim>
                                    <p:anim calcmode="lin" valueType="num">
                                      <p:cBhvr>
                                        <p:cTn id="5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10" grpId="0"/>
      <p:bldP spid="15" grpId="0"/>
      <p:bldP spid="14" grpId="0"/>
      <p:bldP spid="9" grpId="0"/>
      <p:bldP spid="11" grpId="0"/>
      <p:bldP spid="13"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
          <p:cNvPicPr>
            <a:picLocks noChangeAspect="1"/>
          </p:cNvPicPr>
          <p:nvPr/>
        </p:nvPicPr>
        <p:blipFill>
          <a:blip r:embed="rId2"/>
          <a:stretch>
            <a:fillRect/>
          </a:stretch>
        </p:blipFill>
        <p:spPr>
          <a:xfrm>
            <a:off x="0" y="0"/>
            <a:ext cx="12192000" cy="6858000"/>
          </a:xfrm>
          <a:prstGeom prst="rect">
            <a:avLst/>
          </a:prstGeom>
        </p:spPr>
      </p:pic>
      <p:pic>
        <p:nvPicPr>
          <p:cNvPr id="5" name="图片 4" descr="1"/>
          <p:cNvPicPr>
            <a:picLocks noChangeAspect="1"/>
          </p:cNvPicPr>
          <p:nvPr/>
        </p:nvPicPr>
        <p:blipFill>
          <a:blip r:embed="rId3"/>
          <a:srcRect t="37617" b="6098"/>
          <a:stretch>
            <a:fillRect/>
          </a:stretch>
        </p:blipFill>
        <p:spPr>
          <a:xfrm>
            <a:off x="0" y="3429000"/>
            <a:ext cx="12192000" cy="3429000"/>
          </a:xfrm>
          <a:prstGeom prst="rect">
            <a:avLst/>
          </a:prstGeom>
        </p:spPr>
      </p:pic>
      <p:sp>
        <p:nvSpPr>
          <p:cNvPr id="79" name="文本框 78"/>
          <p:cNvSpPr txBox="1"/>
          <p:nvPr/>
        </p:nvSpPr>
        <p:spPr>
          <a:xfrm>
            <a:off x="2223770" y="76200"/>
            <a:ext cx="879284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41</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个关键词</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，读</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懂</a:t>
            </a: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2024</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年政</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府工作报告</a:t>
            </a:r>
            <a:endPar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endParaRPr>
          </a:p>
        </p:txBody>
      </p:sp>
      <p:pic>
        <p:nvPicPr>
          <p:cNvPr id="6" name="图片 5" descr="1"/>
          <p:cNvPicPr>
            <a:picLocks noChangeAspect="1"/>
          </p:cNvPicPr>
          <p:nvPr/>
        </p:nvPicPr>
        <p:blipFill>
          <a:blip r:embed="rId4"/>
          <a:srcRect l="26719" t="55347" r="45625" b="26517"/>
          <a:stretch>
            <a:fillRect/>
          </a:stretch>
        </p:blipFill>
        <p:spPr>
          <a:xfrm>
            <a:off x="247650" y="38100"/>
            <a:ext cx="1769110" cy="579755"/>
          </a:xfrm>
          <a:prstGeom prst="rect">
            <a:avLst/>
          </a:prstGeom>
        </p:spPr>
      </p:pic>
      <p:sp>
        <p:nvSpPr>
          <p:cNvPr id="3" name="矩形 2"/>
          <p:cNvSpPr/>
          <p:nvPr/>
        </p:nvSpPr>
        <p:spPr>
          <a:xfrm>
            <a:off x="247650" y="617220"/>
            <a:ext cx="11696700" cy="6021705"/>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grpSp>
        <p:nvGrpSpPr>
          <p:cNvPr id="8" name="组合 7"/>
          <p:cNvGrpSpPr/>
          <p:nvPr/>
        </p:nvGrpSpPr>
        <p:grpSpPr>
          <a:xfrm>
            <a:off x="590550" y="987425"/>
            <a:ext cx="10803255" cy="762635"/>
            <a:chOff x="930" y="1710"/>
            <a:chExt cx="17013" cy="1201"/>
          </a:xfrm>
        </p:grpSpPr>
        <p:sp>
          <p:nvSpPr>
            <p:cNvPr id="58" name="矩形: 圆角 57"/>
            <p:cNvSpPr/>
            <p:nvPr/>
          </p:nvSpPr>
          <p:spPr>
            <a:xfrm>
              <a:off x="2786" y="1710"/>
              <a:ext cx="15157" cy="1201"/>
            </a:xfrm>
            <a:prstGeom prst="roundRect">
              <a:avLst>
                <a:gd name="adj" fmla="val 50000"/>
              </a:avLst>
            </a:prstGeom>
            <a:gradFill>
              <a:gsLst>
                <a:gs pos="28000">
                  <a:schemeClr val="bg1"/>
                </a:gs>
                <a:gs pos="100000">
                  <a:schemeClr val="bg1"/>
                </a:gs>
              </a:gsLst>
              <a:lin ang="0" scaled="1"/>
            </a:gradFill>
            <a:ln>
              <a:gradFill flip="none" rotWithShape="1">
                <a:gsLst>
                  <a:gs pos="0">
                    <a:srgbClr val="FDE7E7">
                      <a:alpha val="0"/>
                    </a:srgbClr>
                  </a:gs>
                  <a:gs pos="100000">
                    <a:srgbClr val="F9BDBD"/>
                  </a:gs>
                </a:gsLst>
                <a:lin ang="0" scaled="1"/>
              </a:gradFill>
            </a:ln>
            <a:effectLst>
              <a:outerShdw blurRad="127000" dist="63500" dir="2700000" algn="tl" rotWithShape="0">
                <a:srgbClr val="F9BDBD">
                  <a:alpha val="20000"/>
                </a:srgbClr>
              </a:outerShdw>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0000" tIns="144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360045"/>
              <a:endParaRPr lang="zh-CN" altLang="en-US" sz="1200">
                <a:solidFill>
                  <a:schemeClr val="dk1">
                    <a:hueOff val="0"/>
                    <a:satOff val="0"/>
                    <a:lumOff val="0"/>
                    <a:alphaOff val="0"/>
                  </a:schemeClr>
                </a:solidFill>
                <a:cs typeface="阿里巴巴普惠体" panose="00020600040101010101" charset="-122"/>
              </a:endParaRPr>
            </a:p>
          </p:txBody>
        </p:sp>
        <p:grpSp>
          <p:nvGrpSpPr>
            <p:cNvPr id="62" name="组合 61"/>
            <p:cNvGrpSpPr/>
            <p:nvPr/>
          </p:nvGrpSpPr>
          <p:grpSpPr>
            <a:xfrm>
              <a:off x="930" y="1710"/>
              <a:ext cx="3092" cy="1201"/>
              <a:chOff x="621329" y="5569348"/>
              <a:chExt cx="1963142" cy="665513"/>
            </a:xfrm>
          </p:grpSpPr>
          <p:sp>
            <p:nvSpPr>
              <p:cNvPr id="57" name="矩形: 圆角 56"/>
              <p:cNvSpPr/>
              <p:nvPr/>
            </p:nvSpPr>
            <p:spPr>
              <a:xfrm>
                <a:off x="797834" y="5569348"/>
                <a:ext cx="1609725" cy="665513"/>
              </a:xfrm>
              <a:prstGeom prst="roundRect">
                <a:avLst>
                  <a:gd name="adj" fmla="val 50000"/>
                </a:avLst>
              </a:prstGeom>
              <a:gradFill>
                <a:gsLst>
                  <a:gs pos="2752">
                    <a:srgbClr val="F34747"/>
                  </a:gs>
                  <a:gs pos="57000">
                    <a:srgbClr val="E1100F"/>
                  </a:gs>
                  <a:gs pos="100000">
                    <a:srgbClr val="B4040E"/>
                  </a:gs>
                </a:gsLst>
                <a:lin ang="2700000" scaled="1"/>
              </a:gradFill>
              <a:ln>
                <a:noFill/>
              </a:ln>
              <a:effectLst>
                <a:outerShdw blurRad="127000" dist="63500" dir="2700000" algn="tl" rotWithShape="0">
                  <a:srgbClr val="F34747">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360000" tIns="36000" rIns="360000" bIns="113792" numCol="1" spcCol="1270" anchor="t" anchorCtr="0">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mj-ea"/>
                  <a:ea typeface="+mj-ea"/>
                  <a:cs typeface="阿里巴巴普惠体" panose="00020600040101010101" charset="-122"/>
                </a:endParaRPr>
              </a:p>
            </p:txBody>
          </p:sp>
          <p:sp>
            <p:nvSpPr>
              <p:cNvPr id="61" name="文本框 60"/>
              <p:cNvSpPr txBox="1"/>
              <p:nvPr/>
            </p:nvSpPr>
            <p:spPr>
              <a:xfrm>
                <a:off x="621329" y="5716193"/>
                <a:ext cx="1963142" cy="37514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2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rPr>
                  <a:t>关键词十六</a:t>
                </a:r>
                <a:endParaRPr lang="en-US" altLang="zh-CN" sz="22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sp>
          <p:nvSpPr>
            <p:cNvPr id="7" name="文本框 6"/>
            <p:cNvSpPr txBox="1"/>
            <p:nvPr/>
          </p:nvSpPr>
          <p:spPr>
            <a:xfrm>
              <a:off x="4344" y="1945"/>
              <a:ext cx="12473" cy="77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rPr>
                <a:t>加强财会监督</a:t>
              </a:r>
              <a:endPar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endParaRPr>
            </a:p>
          </p:txBody>
        </p:sp>
      </p:grpSp>
      <p:sp>
        <p:nvSpPr>
          <p:cNvPr id="14" name="任意多边形: 形状 13"/>
          <p:cNvSpPr/>
          <p:nvPr/>
        </p:nvSpPr>
        <p:spPr>
          <a:xfrm>
            <a:off x="766762" y="2675292"/>
            <a:ext cx="4236245" cy="3696934"/>
          </a:xfrm>
          <a:custGeom>
            <a:gdLst>
              <a:gd name="connsiteX0" fmla="*/ 0 w 7843837"/>
              <a:gd name="connsiteY0" fmla="*/ 0 h 2016000"/>
              <a:gd name="connsiteX1" fmla="*/ 7843837 w 7843837"/>
              <a:gd name="connsiteY1" fmla="*/ 0 h 2016000"/>
              <a:gd name="connsiteX2" fmla="*/ 7843837 w 7843837"/>
              <a:gd name="connsiteY2" fmla="*/ 2016000 h 2016000"/>
              <a:gd name="connsiteX3" fmla="*/ 0 w 7843837"/>
              <a:gd name="connsiteY3" fmla="*/ 2016000 h 2016000"/>
              <a:gd name="connsiteX4" fmla="*/ 0 w 7843837"/>
              <a:gd name="connsiteY4" fmla="*/ 0 h 2016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843837" h="2016000">
                <a:moveTo>
                  <a:pt x="0" y="0"/>
                </a:moveTo>
                <a:lnTo>
                  <a:pt x="7843837" y="0"/>
                </a:lnTo>
                <a:lnTo>
                  <a:pt x="7843837" y="2016000"/>
                </a:lnTo>
                <a:lnTo>
                  <a:pt x="0" y="2016000"/>
                </a:lnTo>
                <a:lnTo>
                  <a:pt x="0" y="0"/>
                </a:lnTo>
                <a:close/>
              </a:path>
            </a:pathLst>
          </a:custGeom>
          <a:ln>
            <a:solidFill>
              <a:srgbClr val="FBD5D5"/>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0000" tIns="180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0" lvl="1" algn="just" defTabSz="711200">
              <a:lnSpc>
                <a:spcPct val="150000"/>
              </a:lnSpc>
              <a:spcBef>
                <a:spcPct val="0"/>
              </a:spcBef>
              <a:spcAft>
                <a:spcPts val="500"/>
              </a:spcAft>
            </a:pPr>
            <a:endParaRPr lang="zh-CN" sz="1200" kern="1200">
              <a:cs typeface="阿里巴巴普惠体" panose="00020600040101010101" charset="-122"/>
            </a:endParaRPr>
          </a:p>
        </p:txBody>
      </p:sp>
      <p:sp>
        <p:nvSpPr>
          <p:cNvPr id="15" name="矩形: 圆顶角 14"/>
          <p:cNvSpPr/>
          <p:nvPr/>
        </p:nvSpPr>
        <p:spPr>
          <a:xfrm>
            <a:off x="766445" y="2174240"/>
            <a:ext cx="4236085" cy="850900"/>
          </a:xfrm>
          <a:prstGeom prst="round2SameRect">
            <a:avLst/>
          </a:prstGeom>
          <a:gradFill>
            <a:gsLst>
              <a:gs pos="0">
                <a:srgbClr val="FEF8BD"/>
              </a:gs>
              <a:gs pos="91000">
                <a:srgbClr val="F8A242"/>
              </a:gs>
            </a:gsLst>
            <a:lin ang="2700000" scaled="1"/>
          </a:grad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lvl="1"/>
            <a:endParaRPr lang="zh-CN" altLang="en-US">
              <a:cs typeface="阿里巴巴普惠体" panose="00020600040101010101" charset="-122"/>
            </a:endParaRPr>
          </a:p>
        </p:txBody>
      </p:sp>
      <p:sp>
        <p:nvSpPr>
          <p:cNvPr id="10" name="文本框 9"/>
          <p:cNvSpPr txBox="1"/>
          <p:nvPr/>
        </p:nvSpPr>
        <p:spPr>
          <a:xfrm>
            <a:off x="1008459" y="2161086"/>
            <a:ext cx="3648075" cy="833319"/>
          </a:xfrm>
          <a:prstGeom prst="rect">
            <a:avLst/>
          </a:prstGeom>
          <a:no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ctr" defTabSz="914400" rtl="0" eaLnBrk="1" latinLnBrk="0" hangingPunct="1">
              <a:defRPr sz="1400" kern="1200">
                <a:solidFill>
                  <a:srgbClr val="7B030C"/>
                </a:solidFill>
                <a:latin typeface="+mj-ea"/>
                <a:ea typeface="+mj-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rPr>
              <a:t>报告原文</a:t>
            </a:r>
            <a:endPar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endParaRPr>
          </a:p>
        </p:txBody>
      </p:sp>
      <p:sp>
        <p:nvSpPr>
          <p:cNvPr id="9" name="文本框 8"/>
          <p:cNvSpPr txBox="1"/>
          <p:nvPr/>
        </p:nvSpPr>
        <p:spPr>
          <a:xfrm>
            <a:off x="1009650" y="3190875"/>
            <a:ext cx="3752850" cy="1087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严肃财经纪律，加强财会监督，严禁搞面子工程、形象工程，坚决制止铺张浪费。</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sp>
        <p:nvSpPr>
          <p:cNvPr id="11" name="右大括号 10"/>
          <p:cNvSpPr/>
          <p:nvPr/>
        </p:nvSpPr>
        <p:spPr>
          <a:xfrm>
            <a:off x="5177155" y="2166620"/>
            <a:ext cx="294640" cy="4189730"/>
          </a:xfrm>
          <a:prstGeom prst="rightBrace">
            <a:avLst>
              <a:gd name="adj1" fmla="val 37841"/>
              <a:gd name="adj2" fmla="val 50000"/>
            </a:avLst>
          </a:prstGeom>
          <a:ln w="12700">
            <a:solidFill>
              <a:srgbClr val="F9BDBD"/>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3" name="文本框 12"/>
          <p:cNvSpPr txBox="1"/>
          <p:nvPr/>
        </p:nvSpPr>
        <p:spPr>
          <a:xfrm>
            <a:off x="5848350" y="2977515"/>
            <a:ext cx="5562600" cy="34124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近年来，中央及相关主管部门加强了财会监督的力度。2023年2月，中共中央办公厅、国务院办公厅印发了《关于进一步加强财会监督工作的意见》，并发出通知，要求各地区各部门结合实际认真贯彻落实。</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财会监督是党和国家监督体系的重要组成部分。加强财会监督，有利于提高财政资金使用效率，提高财务会计信息质量，维护经济安全。未来，主管部门应该会进一步完善财会监督体系和工作机制，依法依规加强对国家机关、企事业单位等机构的财政、财务、会计活动监督。</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grpSp>
        <p:nvGrpSpPr>
          <p:cNvPr id="17" name="组合 16"/>
          <p:cNvGrpSpPr/>
          <p:nvPr/>
        </p:nvGrpSpPr>
        <p:grpSpPr>
          <a:xfrm>
            <a:off x="5928360" y="2194560"/>
            <a:ext cx="5095240" cy="701040"/>
            <a:chOff x="9336" y="3456"/>
            <a:chExt cx="8024" cy="1104"/>
          </a:xfrm>
        </p:grpSpPr>
        <p:sp>
          <p:nvSpPr>
            <p:cNvPr id="28" name="矩形 27"/>
            <p:cNvSpPr/>
            <p:nvPr/>
          </p:nvSpPr>
          <p:spPr>
            <a:xfrm>
              <a:off x="9336" y="4198"/>
              <a:ext cx="8025" cy="363"/>
            </a:xfrm>
            <a:prstGeom prst="rect">
              <a:avLst/>
            </a:prstGeom>
            <a:gradFill flip="none" rotWithShape="1">
              <a:gsLst>
                <a:gs pos="99083">
                  <a:srgbClr val="FDE7E7">
                    <a:alpha val="0"/>
                  </a:srgbClr>
                </a:gs>
                <a:gs pos="0">
                  <a:srgbClr val="F9BDBD"/>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6" name="文本框 15"/>
            <p:cNvSpPr txBox="1"/>
            <p:nvPr/>
          </p:nvSpPr>
          <p:spPr>
            <a:xfrm>
              <a:off x="9437" y="3456"/>
              <a:ext cx="5745" cy="101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rPr>
                <a:t>解读</a:t>
              </a:r>
              <a:endPar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pic>
        <p:nvPicPr>
          <p:cNvPr id="18" name="图片 17" descr="51miz-E841634-2A13232F"/>
          <p:cNvPicPr>
            <a:picLocks noChangeAspect="1"/>
          </p:cNvPicPr>
          <p:nvPr/>
        </p:nvPicPr>
        <p:blipFill>
          <a:blip r:embed="rId5"/>
          <a:stretch>
            <a:fillRect/>
          </a:stretch>
        </p:blipFill>
        <p:spPr>
          <a:xfrm>
            <a:off x="10406380" y="2110105"/>
            <a:ext cx="987425" cy="643890"/>
          </a:xfrm>
          <a:prstGeom prst="rect">
            <a:avLst/>
          </a:prstGeom>
        </p:spPr>
      </p:pic>
    </p:spTree>
    <p:custDataLst>
      <p:tags r:id="rId6"/>
    </p:custDataLst>
  </p:cSld>
  <p:clrMapOvr>
    <a:masterClrMapping/>
  </p:clrMapOvr>
  <p:transition spd="slow">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5" presetClass="entr" presetSubtype="0" dur="500" fill="hold" grpId="0" nodeType="afterEffect">
                                  <p:stCondLst>
                                    <p:cond delay="0"/>
                                  </p:stCondLst>
                                  <p:iterate type="lt">
                                    <p:tmPct val="10000"/>
                                  </p:iterate>
                                  <p:childTnLst>
                                    <p:set>
                                      <p:cBhvr>
                                        <p:cTn id="6" dur="1" fill="hold">
                                          <p:stCondLst>
                                            <p:cond delay="0"/>
                                          </p:stCondLst>
                                        </p:cTn>
                                        <p:tgtEl>
                                          <p:spTgt spid="79"/>
                                        </p:tgtEl>
                                        <p:attrNameLst>
                                          <p:attrName>style.visibility</p:attrName>
                                        </p:attrNameLst>
                                      </p:cBhvr>
                                      <p:to>
                                        <p:strVal val="visible"/>
                                      </p:to>
                                    </p:set>
                                    <p:animEffect transition="in" filter="fade">
                                      <p:cBhvr>
                                        <p:cTn id="7" dur="500"/>
                                        <p:tgtEl>
                                          <p:spTgt spid="79"/>
                                        </p:tgtEl>
                                      </p:cBhvr>
                                    </p:animEffect>
                                    <p:anim calcmode="lin" valueType="num">
                                      <p:cBhvr>
                                        <p:cTn id="8" dur="500" fill="hold"/>
                                        <p:tgtEl>
                                          <p:spTgt spid="79"/>
                                        </p:tgtEl>
                                        <p:attrNameLst>
                                          <p:attrName>ppt_w</p:attrName>
                                        </p:attrNameLst>
                                      </p:cBhvr>
                                      <p:tavLst>
                                        <p:tav tm="0" fmla="#ppt_w*sin(2.5*pi*$)">
                                          <p:val>
                                            <p:fltVal val="0"/>
                                          </p:val>
                                        </p:tav>
                                        <p:tav tm="100000">
                                          <p:val>
                                            <p:fltVal val="1"/>
                                          </p:val>
                                        </p:tav>
                                      </p:tavLst>
                                    </p:anim>
                                    <p:anim calcmode="lin" valueType="num">
                                      <p:cBhvr>
                                        <p:cTn id="9" dur="500" fill="hold"/>
                                        <p:tgtEl>
                                          <p:spTgt spid="79"/>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500"/>
                                        <p:tgtEl>
                                          <p:spTgt spid="8"/>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dur="100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42" presetClass="entr" presetSubtype="0" dur="100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1000"/>
                                        <p:tgtEl>
                                          <p:spTgt spid="14"/>
                                        </p:tgtEl>
                                      </p:cBhvr>
                                    </p:animEffect>
                                    <p:anim calcmode="lin" valueType="num">
                                      <p:cBhvr>
                                        <p:cTn id="30" dur="1000" fill="hold"/>
                                        <p:tgtEl>
                                          <p:spTgt spid="14"/>
                                        </p:tgtEl>
                                        <p:attrNameLst>
                                          <p:attrName>ppt_x</p:attrName>
                                        </p:attrNameLst>
                                      </p:cBhvr>
                                      <p:tavLst>
                                        <p:tav tm="0">
                                          <p:val>
                                            <p:strVal val="#ppt_x"/>
                                          </p:val>
                                        </p:tav>
                                        <p:tav tm="100000">
                                          <p:val>
                                            <p:strVal val="#ppt_x"/>
                                          </p:val>
                                        </p:tav>
                                      </p:tavLst>
                                    </p:anim>
                                    <p:anim calcmode="lin" valueType="num">
                                      <p:cBhvr>
                                        <p:cTn id="3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42" presetClass="entr" presetSubtype="0" dur="100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000"/>
                                        <p:tgtEl>
                                          <p:spTgt spid="11"/>
                                        </p:tgtEl>
                                      </p:cBhvr>
                                    </p:animEffect>
                                    <p:anim calcmode="lin" valueType="num">
                                      <p:cBhvr>
                                        <p:cTn id="44" dur="1000" fill="hold"/>
                                        <p:tgtEl>
                                          <p:spTgt spid="11"/>
                                        </p:tgtEl>
                                        <p:attrNameLst>
                                          <p:attrName>ppt_x</p:attrName>
                                        </p:attrNameLst>
                                      </p:cBhvr>
                                      <p:tavLst>
                                        <p:tav tm="0">
                                          <p:val>
                                            <p:strVal val="#ppt_x"/>
                                          </p:val>
                                        </p:tav>
                                        <p:tav tm="100000">
                                          <p:val>
                                            <p:strVal val="#ppt_x"/>
                                          </p:val>
                                        </p:tav>
                                      </p:tavLst>
                                    </p:anim>
                                    <p:anim calcmode="lin" valueType="num">
                                      <p:cBhvr>
                                        <p:cTn id="4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42" presetClass="entr" presetSubtype="0" dur="1000" fill="hold" nodeType="click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anim calcmode="lin" valueType="num">
                                      <p:cBhvr>
                                        <p:cTn id="51" dur="1000" fill="hold"/>
                                        <p:tgtEl>
                                          <p:spTgt spid="17"/>
                                        </p:tgtEl>
                                        <p:attrNameLst>
                                          <p:attrName>ppt_x</p:attrName>
                                        </p:attrNameLst>
                                      </p:cBhvr>
                                      <p:tavLst>
                                        <p:tav tm="0">
                                          <p:val>
                                            <p:strVal val="#ppt_x"/>
                                          </p:val>
                                        </p:tav>
                                        <p:tav tm="100000">
                                          <p:val>
                                            <p:strVal val="#ppt_x"/>
                                          </p:val>
                                        </p:tav>
                                      </p:tavLst>
                                    </p:anim>
                                    <p:anim calcmode="lin" valueType="num">
                                      <p:cBhvr>
                                        <p:cTn id="5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100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1000"/>
                                        <p:tgtEl>
                                          <p:spTgt spid="13"/>
                                        </p:tgtEl>
                                      </p:cBhvr>
                                    </p:animEffect>
                                    <p:anim calcmode="lin" valueType="num">
                                      <p:cBhvr>
                                        <p:cTn id="58" dur="1000" fill="hold"/>
                                        <p:tgtEl>
                                          <p:spTgt spid="13"/>
                                        </p:tgtEl>
                                        <p:attrNameLst>
                                          <p:attrName>ppt_x</p:attrName>
                                        </p:attrNameLst>
                                      </p:cBhvr>
                                      <p:tavLst>
                                        <p:tav tm="0">
                                          <p:val>
                                            <p:strVal val="#ppt_x"/>
                                          </p:val>
                                        </p:tav>
                                        <p:tav tm="100000">
                                          <p:val>
                                            <p:strVal val="#ppt_x"/>
                                          </p:val>
                                        </p:tav>
                                      </p:tavLst>
                                    </p:anim>
                                    <p:anim calcmode="lin" valueType="num">
                                      <p:cBhvr>
                                        <p:cTn id="5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10" grpId="0"/>
      <p:bldP spid="15" grpId="0"/>
      <p:bldP spid="14" grpId="0"/>
      <p:bldP spid="9" grpId="0"/>
      <p:bldP spid="11" grpId="0"/>
      <p:bldP spid="13"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
          <p:cNvPicPr>
            <a:picLocks noChangeAspect="1"/>
          </p:cNvPicPr>
          <p:nvPr/>
        </p:nvPicPr>
        <p:blipFill>
          <a:blip r:embed="rId2"/>
          <a:stretch>
            <a:fillRect/>
          </a:stretch>
        </p:blipFill>
        <p:spPr>
          <a:xfrm>
            <a:off x="0" y="0"/>
            <a:ext cx="12192000" cy="6858000"/>
          </a:xfrm>
          <a:prstGeom prst="rect">
            <a:avLst/>
          </a:prstGeom>
        </p:spPr>
      </p:pic>
      <p:pic>
        <p:nvPicPr>
          <p:cNvPr id="5" name="图片 4" descr="1"/>
          <p:cNvPicPr>
            <a:picLocks noChangeAspect="1"/>
          </p:cNvPicPr>
          <p:nvPr/>
        </p:nvPicPr>
        <p:blipFill>
          <a:blip r:embed="rId3"/>
          <a:srcRect t="37617" b="6098"/>
          <a:stretch>
            <a:fillRect/>
          </a:stretch>
        </p:blipFill>
        <p:spPr>
          <a:xfrm>
            <a:off x="0" y="3429000"/>
            <a:ext cx="12192000" cy="3429000"/>
          </a:xfrm>
          <a:prstGeom prst="rect">
            <a:avLst/>
          </a:prstGeom>
        </p:spPr>
      </p:pic>
      <p:sp>
        <p:nvSpPr>
          <p:cNvPr id="79" name="文本框 78"/>
          <p:cNvSpPr txBox="1"/>
          <p:nvPr/>
        </p:nvSpPr>
        <p:spPr>
          <a:xfrm>
            <a:off x="2223770" y="76200"/>
            <a:ext cx="879284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41</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个关键词</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，读</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懂</a:t>
            </a: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2024</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年政</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府工作报告</a:t>
            </a:r>
            <a:endPar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endParaRPr>
          </a:p>
        </p:txBody>
      </p:sp>
      <p:pic>
        <p:nvPicPr>
          <p:cNvPr id="6" name="图片 5" descr="1"/>
          <p:cNvPicPr>
            <a:picLocks noChangeAspect="1"/>
          </p:cNvPicPr>
          <p:nvPr/>
        </p:nvPicPr>
        <p:blipFill>
          <a:blip r:embed="rId4"/>
          <a:srcRect l="26719" t="55347" r="45625" b="26517"/>
          <a:stretch>
            <a:fillRect/>
          </a:stretch>
        </p:blipFill>
        <p:spPr>
          <a:xfrm>
            <a:off x="247650" y="38100"/>
            <a:ext cx="1769110" cy="579755"/>
          </a:xfrm>
          <a:prstGeom prst="rect">
            <a:avLst/>
          </a:prstGeom>
        </p:spPr>
      </p:pic>
      <p:sp>
        <p:nvSpPr>
          <p:cNvPr id="3" name="矩形 2"/>
          <p:cNvSpPr/>
          <p:nvPr/>
        </p:nvSpPr>
        <p:spPr>
          <a:xfrm>
            <a:off x="247650" y="617220"/>
            <a:ext cx="11696700" cy="6021705"/>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grpSp>
        <p:nvGrpSpPr>
          <p:cNvPr id="8" name="组合 7"/>
          <p:cNvGrpSpPr/>
          <p:nvPr/>
        </p:nvGrpSpPr>
        <p:grpSpPr>
          <a:xfrm>
            <a:off x="590550" y="987425"/>
            <a:ext cx="10803255" cy="762635"/>
            <a:chOff x="930" y="1710"/>
            <a:chExt cx="17013" cy="1201"/>
          </a:xfrm>
        </p:grpSpPr>
        <p:sp>
          <p:nvSpPr>
            <p:cNvPr id="58" name="矩形: 圆角 57"/>
            <p:cNvSpPr/>
            <p:nvPr/>
          </p:nvSpPr>
          <p:spPr>
            <a:xfrm>
              <a:off x="2786" y="1710"/>
              <a:ext cx="15157" cy="1201"/>
            </a:xfrm>
            <a:prstGeom prst="roundRect">
              <a:avLst>
                <a:gd name="adj" fmla="val 50000"/>
              </a:avLst>
            </a:prstGeom>
            <a:gradFill>
              <a:gsLst>
                <a:gs pos="28000">
                  <a:schemeClr val="bg1"/>
                </a:gs>
                <a:gs pos="100000">
                  <a:schemeClr val="bg1"/>
                </a:gs>
              </a:gsLst>
              <a:lin ang="0" scaled="1"/>
            </a:gradFill>
            <a:ln>
              <a:gradFill flip="none" rotWithShape="1">
                <a:gsLst>
                  <a:gs pos="0">
                    <a:srgbClr val="FDE7E7">
                      <a:alpha val="0"/>
                    </a:srgbClr>
                  </a:gs>
                  <a:gs pos="100000">
                    <a:srgbClr val="F9BDBD"/>
                  </a:gs>
                </a:gsLst>
                <a:lin ang="0" scaled="1"/>
              </a:gradFill>
            </a:ln>
            <a:effectLst>
              <a:outerShdw blurRad="127000" dist="63500" dir="2700000" algn="tl" rotWithShape="0">
                <a:srgbClr val="F9BDBD">
                  <a:alpha val="20000"/>
                </a:srgbClr>
              </a:outerShdw>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0000" tIns="144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360045"/>
              <a:endParaRPr lang="zh-CN" altLang="en-US" sz="1200">
                <a:solidFill>
                  <a:schemeClr val="dk1">
                    <a:hueOff val="0"/>
                    <a:satOff val="0"/>
                    <a:lumOff val="0"/>
                    <a:alphaOff val="0"/>
                  </a:schemeClr>
                </a:solidFill>
                <a:cs typeface="阿里巴巴普惠体" panose="00020600040101010101" charset="-122"/>
              </a:endParaRPr>
            </a:p>
          </p:txBody>
        </p:sp>
        <p:grpSp>
          <p:nvGrpSpPr>
            <p:cNvPr id="62" name="组合 61"/>
            <p:cNvGrpSpPr/>
            <p:nvPr/>
          </p:nvGrpSpPr>
          <p:grpSpPr>
            <a:xfrm>
              <a:off x="930" y="1710"/>
              <a:ext cx="3092" cy="1201"/>
              <a:chOff x="621329" y="5569348"/>
              <a:chExt cx="1963142" cy="665513"/>
            </a:xfrm>
          </p:grpSpPr>
          <p:sp>
            <p:nvSpPr>
              <p:cNvPr id="57" name="矩形: 圆角 56"/>
              <p:cNvSpPr/>
              <p:nvPr/>
            </p:nvSpPr>
            <p:spPr>
              <a:xfrm>
                <a:off x="797834" y="5569348"/>
                <a:ext cx="1609725" cy="665513"/>
              </a:xfrm>
              <a:prstGeom prst="roundRect">
                <a:avLst>
                  <a:gd name="adj" fmla="val 50000"/>
                </a:avLst>
              </a:prstGeom>
              <a:gradFill>
                <a:gsLst>
                  <a:gs pos="2752">
                    <a:srgbClr val="F34747"/>
                  </a:gs>
                  <a:gs pos="57000">
                    <a:srgbClr val="E1100F"/>
                  </a:gs>
                  <a:gs pos="100000">
                    <a:srgbClr val="B4040E"/>
                  </a:gs>
                </a:gsLst>
                <a:lin ang="2700000" scaled="1"/>
              </a:gradFill>
              <a:ln>
                <a:noFill/>
              </a:ln>
              <a:effectLst>
                <a:outerShdw blurRad="127000" dist="63500" dir="2700000" algn="tl" rotWithShape="0">
                  <a:srgbClr val="F34747">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360000" tIns="36000" rIns="360000" bIns="113792" numCol="1" spcCol="1270" anchor="t" anchorCtr="0">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mj-ea"/>
                  <a:ea typeface="+mj-ea"/>
                  <a:cs typeface="阿里巴巴普惠体" panose="00020600040101010101" charset="-122"/>
                </a:endParaRPr>
              </a:p>
            </p:txBody>
          </p:sp>
          <p:sp>
            <p:nvSpPr>
              <p:cNvPr id="61" name="文本框 60"/>
              <p:cNvSpPr txBox="1"/>
              <p:nvPr/>
            </p:nvSpPr>
            <p:spPr>
              <a:xfrm>
                <a:off x="621329" y="5716193"/>
                <a:ext cx="1963142" cy="37514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2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rPr>
                  <a:t>关键词十七</a:t>
                </a:r>
                <a:endParaRPr lang="en-US" altLang="zh-CN" sz="22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sp>
          <p:nvSpPr>
            <p:cNvPr id="7" name="文本框 6"/>
            <p:cNvSpPr txBox="1"/>
            <p:nvPr/>
          </p:nvSpPr>
          <p:spPr>
            <a:xfrm>
              <a:off x="4344" y="1945"/>
              <a:ext cx="12473" cy="77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rPr>
                <a:t>核心竞争力</a:t>
              </a:r>
              <a:endPar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endParaRPr>
            </a:p>
          </p:txBody>
        </p:sp>
      </p:grpSp>
      <p:sp>
        <p:nvSpPr>
          <p:cNvPr id="14" name="任意多边形: 形状 13"/>
          <p:cNvSpPr/>
          <p:nvPr/>
        </p:nvSpPr>
        <p:spPr>
          <a:xfrm>
            <a:off x="766762" y="2675292"/>
            <a:ext cx="4236245" cy="3696934"/>
          </a:xfrm>
          <a:custGeom>
            <a:gdLst>
              <a:gd name="connsiteX0" fmla="*/ 0 w 7843837"/>
              <a:gd name="connsiteY0" fmla="*/ 0 h 2016000"/>
              <a:gd name="connsiteX1" fmla="*/ 7843837 w 7843837"/>
              <a:gd name="connsiteY1" fmla="*/ 0 h 2016000"/>
              <a:gd name="connsiteX2" fmla="*/ 7843837 w 7843837"/>
              <a:gd name="connsiteY2" fmla="*/ 2016000 h 2016000"/>
              <a:gd name="connsiteX3" fmla="*/ 0 w 7843837"/>
              <a:gd name="connsiteY3" fmla="*/ 2016000 h 2016000"/>
              <a:gd name="connsiteX4" fmla="*/ 0 w 7843837"/>
              <a:gd name="connsiteY4" fmla="*/ 0 h 2016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843837" h="2016000">
                <a:moveTo>
                  <a:pt x="0" y="0"/>
                </a:moveTo>
                <a:lnTo>
                  <a:pt x="7843837" y="0"/>
                </a:lnTo>
                <a:lnTo>
                  <a:pt x="7843837" y="2016000"/>
                </a:lnTo>
                <a:lnTo>
                  <a:pt x="0" y="2016000"/>
                </a:lnTo>
                <a:lnTo>
                  <a:pt x="0" y="0"/>
                </a:lnTo>
                <a:close/>
              </a:path>
            </a:pathLst>
          </a:custGeom>
          <a:ln>
            <a:solidFill>
              <a:srgbClr val="FBD5D5"/>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0000" tIns="180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0" lvl="1" algn="just" defTabSz="711200">
              <a:lnSpc>
                <a:spcPct val="150000"/>
              </a:lnSpc>
              <a:spcBef>
                <a:spcPct val="0"/>
              </a:spcBef>
              <a:spcAft>
                <a:spcPts val="500"/>
              </a:spcAft>
            </a:pPr>
            <a:endParaRPr lang="zh-CN" sz="1200" kern="1200">
              <a:cs typeface="阿里巴巴普惠体" panose="00020600040101010101" charset="-122"/>
            </a:endParaRPr>
          </a:p>
        </p:txBody>
      </p:sp>
      <p:sp>
        <p:nvSpPr>
          <p:cNvPr id="15" name="矩形: 圆顶角 14"/>
          <p:cNvSpPr/>
          <p:nvPr/>
        </p:nvSpPr>
        <p:spPr>
          <a:xfrm>
            <a:off x="766445" y="2174240"/>
            <a:ext cx="4236085" cy="850900"/>
          </a:xfrm>
          <a:prstGeom prst="round2SameRect">
            <a:avLst/>
          </a:prstGeom>
          <a:gradFill>
            <a:gsLst>
              <a:gs pos="0">
                <a:srgbClr val="FEF8BD"/>
              </a:gs>
              <a:gs pos="91000">
                <a:srgbClr val="F8A242"/>
              </a:gs>
            </a:gsLst>
            <a:lin ang="2700000" scaled="1"/>
          </a:grad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lvl="1"/>
            <a:endParaRPr lang="zh-CN" altLang="en-US">
              <a:cs typeface="阿里巴巴普惠体" panose="00020600040101010101" charset="-122"/>
            </a:endParaRPr>
          </a:p>
        </p:txBody>
      </p:sp>
      <p:sp>
        <p:nvSpPr>
          <p:cNvPr id="10" name="文本框 9"/>
          <p:cNvSpPr txBox="1"/>
          <p:nvPr/>
        </p:nvSpPr>
        <p:spPr>
          <a:xfrm>
            <a:off x="1008459" y="2161086"/>
            <a:ext cx="3648075" cy="833319"/>
          </a:xfrm>
          <a:prstGeom prst="rect">
            <a:avLst/>
          </a:prstGeom>
          <a:no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ctr" defTabSz="914400" rtl="0" eaLnBrk="1" latinLnBrk="0" hangingPunct="1">
              <a:defRPr sz="1400" kern="1200">
                <a:solidFill>
                  <a:srgbClr val="7B030C"/>
                </a:solidFill>
                <a:latin typeface="+mj-ea"/>
                <a:ea typeface="+mj-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rPr>
              <a:t>报告原文</a:t>
            </a:r>
            <a:endPar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endParaRPr>
          </a:p>
        </p:txBody>
      </p:sp>
      <p:sp>
        <p:nvSpPr>
          <p:cNvPr id="9" name="文本框 8"/>
          <p:cNvSpPr txBox="1"/>
          <p:nvPr/>
        </p:nvSpPr>
        <p:spPr>
          <a:xfrm>
            <a:off x="1009650" y="3190875"/>
            <a:ext cx="3752850" cy="1087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增强核心功能、提高核心竞争力。建立国有经济布局优化和结构调整指引制度。</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sp>
        <p:nvSpPr>
          <p:cNvPr id="11" name="右大括号 10"/>
          <p:cNvSpPr/>
          <p:nvPr/>
        </p:nvSpPr>
        <p:spPr>
          <a:xfrm>
            <a:off x="5177155" y="2166620"/>
            <a:ext cx="294640" cy="4189730"/>
          </a:xfrm>
          <a:prstGeom prst="rightBrace">
            <a:avLst>
              <a:gd name="adj1" fmla="val 37841"/>
              <a:gd name="adj2" fmla="val 50000"/>
            </a:avLst>
          </a:prstGeom>
          <a:ln w="12700">
            <a:solidFill>
              <a:srgbClr val="F9BDBD"/>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3" name="文本框 12"/>
          <p:cNvSpPr txBox="1"/>
          <p:nvPr/>
        </p:nvSpPr>
        <p:spPr>
          <a:xfrm>
            <a:off x="5848350" y="2977515"/>
            <a:ext cx="5562600" cy="17519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增强核心功能、提高核心竞争力是新一轮国有企业改革深化提升行动的工作重点，更是实现做强做优国有资本的两大路径，其中增强核心功能摆在首要位置，这与国企属性和功能使命类改革任务优先是一脉相承的。</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grpSp>
        <p:nvGrpSpPr>
          <p:cNvPr id="17" name="组合 16"/>
          <p:cNvGrpSpPr/>
          <p:nvPr/>
        </p:nvGrpSpPr>
        <p:grpSpPr>
          <a:xfrm>
            <a:off x="5928360" y="2194560"/>
            <a:ext cx="5095240" cy="701040"/>
            <a:chOff x="9336" y="3456"/>
            <a:chExt cx="8024" cy="1104"/>
          </a:xfrm>
        </p:grpSpPr>
        <p:sp>
          <p:nvSpPr>
            <p:cNvPr id="28" name="矩形 27"/>
            <p:cNvSpPr/>
            <p:nvPr/>
          </p:nvSpPr>
          <p:spPr>
            <a:xfrm>
              <a:off x="9336" y="4198"/>
              <a:ext cx="8025" cy="363"/>
            </a:xfrm>
            <a:prstGeom prst="rect">
              <a:avLst/>
            </a:prstGeom>
            <a:gradFill flip="none" rotWithShape="1">
              <a:gsLst>
                <a:gs pos="99083">
                  <a:srgbClr val="FDE7E7">
                    <a:alpha val="0"/>
                  </a:srgbClr>
                </a:gs>
                <a:gs pos="0">
                  <a:srgbClr val="F9BDBD"/>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6" name="文本框 15"/>
            <p:cNvSpPr txBox="1"/>
            <p:nvPr/>
          </p:nvSpPr>
          <p:spPr>
            <a:xfrm>
              <a:off x="9437" y="3456"/>
              <a:ext cx="5745" cy="101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rPr>
                <a:t>解读</a:t>
              </a:r>
              <a:endPar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pic>
        <p:nvPicPr>
          <p:cNvPr id="18" name="图片 17" descr="51miz-E841634-2A13232F"/>
          <p:cNvPicPr>
            <a:picLocks noChangeAspect="1"/>
          </p:cNvPicPr>
          <p:nvPr/>
        </p:nvPicPr>
        <p:blipFill>
          <a:blip r:embed="rId5"/>
          <a:stretch>
            <a:fillRect/>
          </a:stretch>
        </p:blipFill>
        <p:spPr>
          <a:xfrm>
            <a:off x="10406380" y="2110105"/>
            <a:ext cx="987425" cy="643890"/>
          </a:xfrm>
          <a:prstGeom prst="rect">
            <a:avLst/>
          </a:prstGeom>
        </p:spPr>
      </p:pic>
    </p:spTree>
    <p:custDataLst>
      <p:tags r:id="rId6"/>
    </p:custDataLst>
  </p:cSld>
  <p:clrMapOvr>
    <a:masterClrMapping/>
  </p:clrMapOvr>
  <p:transition spd="slow">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5" presetClass="entr" presetSubtype="0" dur="500" fill="hold" grpId="0" nodeType="afterEffect">
                                  <p:stCondLst>
                                    <p:cond delay="0"/>
                                  </p:stCondLst>
                                  <p:iterate type="lt">
                                    <p:tmPct val="10000"/>
                                  </p:iterate>
                                  <p:childTnLst>
                                    <p:set>
                                      <p:cBhvr>
                                        <p:cTn id="6" dur="1" fill="hold">
                                          <p:stCondLst>
                                            <p:cond delay="0"/>
                                          </p:stCondLst>
                                        </p:cTn>
                                        <p:tgtEl>
                                          <p:spTgt spid="79"/>
                                        </p:tgtEl>
                                        <p:attrNameLst>
                                          <p:attrName>style.visibility</p:attrName>
                                        </p:attrNameLst>
                                      </p:cBhvr>
                                      <p:to>
                                        <p:strVal val="visible"/>
                                      </p:to>
                                    </p:set>
                                    <p:animEffect transition="in" filter="fade">
                                      <p:cBhvr>
                                        <p:cTn id="7" dur="500"/>
                                        <p:tgtEl>
                                          <p:spTgt spid="79"/>
                                        </p:tgtEl>
                                      </p:cBhvr>
                                    </p:animEffect>
                                    <p:anim calcmode="lin" valueType="num">
                                      <p:cBhvr>
                                        <p:cTn id="8" dur="500" fill="hold"/>
                                        <p:tgtEl>
                                          <p:spTgt spid="79"/>
                                        </p:tgtEl>
                                        <p:attrNameLst>
                                          <p:attrName>ppt_w</p:attrName>
                                        </p:attrNameLst>
                                      </p:cBhvr>
                                      <p:tavLst>
                                        <p:tav tm="0" fmla="#ppt_w*sin(2.5*pi*$)">
                                          <p:val>
                                            <p:fltVal val="0"/>
                                          </p:val>
                                        </p:tav>
                                        <p:tav tm="100000">
                                          <p:val>
                                            <p:fltVal val="1"/>
                                          </p:val>
                                        </p:tav>
                                      </p:tavLst>
                                    </p:anim>
                                    <p:anim calcmode="lin" valueType="num">
                                      <p:cBhvr>
                                        <p:cTn id="9" dur="500" fill="hold"/>
                                        <p:tgtEl>
                                          <p:spTgt spid="79"/>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500"/>
                                        <p:tgtEl>
                                          <p:spTgt spid="8"/>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dur="100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42" presetClass="entr" presetSubtype="0" dur="100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1000"/>
                                        <p:tgtEl>
                                          <p:spTgt spid="14"/>
                                        </p:tgtEl>
                                      </p:cBhvr>
                                    </p:animEffect>
                                    <p:anim calcmode="lin" valueType="num">
                                      <p:cBhvr>
                                        <p:cTn id="30" dur="1000" fill="hold"/>
                                        <p:tgtEl>
                                          <p:spTgt spid="14"/>
                                        </p:tgtEl>
                                        <p:attrNameLst>
                                          <p:attrName>ppt_x</p:attrName>
                                        </p:attrNameLst>
                                      </p:cBhvr>
                                      <p:tavLst>
                                        <p:tav tm="0">
                                          <p:val>
                                            <p:strVal val="#ppt_x"/>
                                          </p:val>
                                        </p:tav>
                                        <p:tav tm="100000">
                                          <p:val>
                                            <p:strVal val="#ppt_x"/>
                                          </p:val>
                                        </p:tav>
                                      </p:tavLst>
                                    </p:anim>
                                    <p:anim calcmode="lin" valueType="num">
                                      <p:cBhvr>
                                        <p:cTn id="3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42" presetClass="entr" presetSubtype="0" dur="100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000"/>
                                        <p:tgtEl>
                                          <p:spTgt spid="11"/>
                                        </p:tgtEl>
                                      </p:cBhvr>
                                    </p:animEffect>
                                    <p:anim calcmode="lin" valueType="num">
                                      <p:cBhvr>
                                        <p:cTn id="44" dur="1000" fill="hold"/>
                                        <p:tgtEl>
                                          <p:spTgt spid="11"/>
                                        </p:tgtEl>
                                        <p:attrNameLst>
                                          <p:attrName>ppt_x</p:attrName>
                                        </p:attrNameLst>
                                      </p:cBhvr>
                                      <p:tavLst>
                                        <p:tav tm="0">
                                          <p:val>
                                            <p:strVal val="#ppt_x"/>
                                          </p:val>
                                        </p:tav>
                                        <p:tav tm="100000">
                                          <p:val>
                                            <p:strVal val="#ppt_x"/>
                                          </p:val>
                                        </p:tav>
                                      </p:tavLst>
                                    </p:anim>
                                    <p:anim calcmode="lin" valueType="num">
                                      <p:cBhvr>
                                        <p:cTn id="4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42" presetClass="entr" presetSubtype="0" dur="1000" fill="hold" nodeType="click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anim calcmode="lin" valueType="num">
                                      <p:cBhvr>
                                        <p:cTn id="51" dur="1000" fill="hold"/>
                                        <p:tgtEl>
                                          <p:spTgt spid="17"/>
                                        </p:tgtEl>
                                        <p:attrNameLst>
                                          <p:attrName>ppt_x</p:attrName>
                                        </p:attrNameLst>
                                      </p:cBhvr>
                                      <p:tavLst>
                                        <p:tav tm="0">
                                          <p:val>
                                            <p:strVal val="#ppt_x"/>
                                          </p:val>
                                        </p:tav>
                                        <p:tav tm="100000">
                                          <p:val>
                                            <p:strVal val="#ppt_x"/>
                                          </p:val>
                                        </p:tav>
                                      </p:tavLst>
                                    </p:anim>
                                    <p:anim calcmode="lin" valueType="num">
                                      <p:cBhvr>
                                        <p:cTn id="5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100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1000"/>
                                        <p:tgtEl>
                                          <p:spTgt spid="13"/>
                                        </p:tgtEl>
                                      </p:cBhvr>
                                    </p:animEffect>
                                    <p:anim calcmode="lin" valueType="num">
                                      <p:cBhvr>
                                        <p:cTn id="58" dur="1000" fill="hold"/>
                                        <p:tgtEl>
                                          <p:spTgt spid="13"/>
                                        </p:tgtEl>
                                        <p:attrNameLst>
                                          <p:attrName>ppt_x</p:attrName>
                                        </p:attrNameLst>
                                      </p:cBhvr>
                                      <p:tavLst>
                                        <p:tav tm="0">
                                          <p:val>
                                            <p:strVal val="#ppt_x"/>
                                          </p:val>
                                        </p:tav>
                                        <p:tav tm="100000">
                                          <p:val>
                                            <p:strVal val="#ppt_x"/>
                                          </p:val>
                                        </p:tav>
                                      </p:tavLst>
                                    </p:anim>
                                    <p:anim calcmode="lin" valueType="num">
                                      <p:cBhvr>
                                        <p:cTn id="5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10" grpId="0"/>
      <p:bldP spid="15" grpId="0"/>
      <p:bldP spid="14" grpId="0"/>
      <p:bldP spid="9" grpId="0"/>
      <p:bldP spid="11" grpId="0"/>
      <p:bldP spid="13"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
          <p:cNvPicPr>
            <a:picLocks noChangeAspect="1"/>
          </p:cNvPicPr>
          <p:nvPr/>
        </p:nvPicPr>
        <p:blipFill>
          <a:blip r:embed="rId2"/>
          <a:stretch>
            <a:fillRect/>
          </a:stretch>
        </p:blipFill>
        <p:spPr>
          <a:xfrm>
            <a:off x="0" y="0"/>
            <a:ext cx="12192000" cy="6858000"/>
          </a:xfrm>
          <a:prstGeom prst="rect">
            <a:avLst/>
          </a:prstGeom>
        </p:spPr>
      </p:pic>
      <p:pic>
        <p:nvPicPr>
          <p:cNvPr id="5" name="图片 4" descr="1"/>
          <p:cNvPicPr>
            <a:picLocks noChangeAspect="1"/>
          </p:cNvPicPr>
          <p:nvPr/>
        </p:nvPicPr>
        <p:blipFill>
          <a:blip r:embed="rId3"/>
          <a:srcRect t="37617" b="6098"/>
          <a:stretch>
            <a:fillRect/>
          </a:stretch>
        </p:blipFill>
        <p:spPr>
          <a:xfrm>
            <a:off x="0" y="3429000"/>
            <a:ext cx="12192000" cy="3429000"/>
          </a:xfrm>
          <a:prstGeom prst="rect">
            <a:avLst/>
          </a:prstGeom>
        </p:spPr>
      </p:pic>
      <p:sp>
        <p:nvSpPr>
          <p:cNvPr id="79" name="文本框 78"/>
          <p:cNvSpPr txBox="1"/>
          <p:nvPr/>
        </p:nvSpPr>
        <p:spPr>
          <a:xfrm>
            <a:off x="2223770" y="76200"/>
            <a:ext cx="879284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41</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个关键词</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，读</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懂</a:t>
            </a: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2024</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年政</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府工作报告</a:t>
            </a:r>
            <a:endPar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endParaRPr>
          </a:p>
        </p:txBody>
      </p:sp>
      <p:pic>
        <p:nvPicPr>
          <p:cNvPr id="6" name="图片 5" descr="1"/>
          <p:cNvPicPr>
            <a:picLocks noChangeAspect="1"/>
          </p:cNvPicPr>
          <p:nvPr/>
        </p:nvPicPr>
        <p:blipFill>
          <a:blip r:embed="rId4"/>
          <a:srcRect l="26719" t="55347" r="45625" b="26517"/>
          <a:stretch>
            <a:fillRect/>
          </a:stretch>
        </p:blipFill>
        <p:spPr>
          <a:xfrm>
            <a:off x="247650" y="38100"/>
            <a:ext cx="1769110" cy="579755"/>
          </a:xfrm>
          <a:prstGeom prst="rect">
            <a:avLst/>
          </a:prstGeom>
        </p:spPr>
      </p:pic>
      <p:sp>
        <p:nvSpPr>
          <p:cNvPr id="3" name="矩形 2"/>
          <p:cNvSpPr/>
          <p:nvPr/>
        </p:nvSpPr>
        <p:spPr>
          <a:xfrm>
            <a:off x="247650" y="617220"/>
            <a:ext cx="11696700" cy="6021705"/>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grpSp>
        <p:nvGrpSpPr>
          <p:cNvPr id="8" name="组合 7"/>
          <p:cNvGrpSpPr/>
          <p:nvPr/>
        </p:nvGrpSpPr>
        <p:grpSpPr>
          <a:xfrm>
            <a:off x="590550" y="987425"/>
            <a:ext cx="10803255" cy="762635"/>
            <a:chOff x="930" y="1710"/>
            <a:chExt cx="17013" cy="1201"/>
          </a:xfrm>
        </p:grpSpPr>
        <p:sp>
          <p:nvSpPr>
            <p:cNvPr id="58" name="矩形: 圆角 57"/>
            <p:cNvSpPr/>
            <p:nvPr/>
          </p:nvSpPr>
          <p:spPr>
            <a:xfrm>
              <a:off x="2786" y="1710"/>
              <a:ext cx="15157" cy="1201"/>
            </a:xfrm>
            <a:prstGeom prst="roundRect">
              <a:avLst>
                <a:gd name="adj" fmla="val 50000"/>
              </a:avLst>
            </a:prstGeom>
            <a:gradFill>
              <a:gsLst>
                <a:gs pos="28000">
                  <a:schemeClr val="bg1"/>
                </a:gs>
                <a:gs pos="100000">
                  <a:schemeClr val="bg1"/>
                </a:gs>
              </a:gsLst>
              <a:lin ang="0" scaled="1"/>
            </a:gradFill>
            <a:ln>
              <a:gradFill flip="none" rotWithShape="1">
                <a:gsLst>
                  <a:gs pos="0">
                    <a:srgbClr val="FDE7E7">
                      <a:alpha val="0"/>
                    </a:srgbClr>
                  </a:gs>
                  <a:gs pos="100000">
                    <a:srgbClr val="F9BDBD"/>
                  </a:gs>
                </a:gsLst>
                <a:lin ang="0" scaled="1"/>
              </a:gradFill>
            </a:ln>
            <a:effectLst>
              <a:outerShdw blurRad="127000" dist="63500" dir="2700000" algn="tl" rotWithShape="0">
                <a:srgbClr val="F9BDBD">
                  <a:alpha val="20000"/>
                </a:srgbClr>
              </a:outerShdw>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0000" tIns="144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360045"/>
              <a:endParaRPr lang="zh-CN" altLang="en-US" sz="1200">
                <a:solidFill>
                  <a:schemeClr val="dk1">
                    <a:hueOff val="0"/>
                    <a:satOff val="0"/>
                    <a:lumOff val="0"/>
                    <a:alphaOff val="0"/>
                  </a:schemeClr>
                </a:solidFill>
                <a:cs typeface="阿里巴巴普惠体" panose="00020600040101010101" charset="-122"/>
              </a:endParaRPr>
            </a:p>
          </p:txBody>
        </p:sp>
        <p:grpSp>
          <p:nvGrpSpPr>
            <p:cNvPr id="62" name="组合 61"/>
            <p:cNvGrpSpPr/>
            <p:nvPr/>
          </p:nvGrpSpPr>
          <p:grpSpPr>
            <a:xfrm>
              <a:off x="930" y="1710"/>
              <a:ext cx="3092" cy="1201"/>
              <a:chOff x="621329" y="5569348"/>
              <a:chExt cx="1963142" cy="665513"/>
            </a:xfrm>
          </p:grpSpPr>
          <p:sp>
            <p:nvSpPr>
              <p:cNvPr id="57" name="矩形: 圆角 56"/>
              <p:cNvSpPr/>
              <p:nvPr/>
            </p:nvSpPr>
            <p:spPr>
              <a:xfrm>
                <a:off x="797834" y="5569348"/>
                <a:ext cx="1609725" cy="665513"/>
              </a:xfrm>
              <a:prstGeom prst="roundRect">
                <a:avLst>
                  <a:gd name="adj" fmla="val 50000"/>
                </a:avLst>
              </a:prstGeom>
              <a:gradFill>
                <a:gsLst>
                  <a:gs pos="2752">
                    <a:srgbClr val="F34747"/>
                  </a:gs>
                  <a:gs pos="57000">
                    <a:srgbClr val="E1100F"/>
                  </a:gs>
                  <a:gs pos="100000">
                    <a:srgbClr val="B4040E"/>
                  </a:gs>
                </a:gsLst>
                <a:lin ang="2700000" scaled="1"/>
              </a:gradFill>
              <a:ln>
                <a:noFill/>
              </a:ln>
              <a:effectLst>
                <a:outerShdw blurRad="127000" dist="63500" dir="2700000" algn="tl" rotWithShape="0">
                  <a:srgbClr val="F34747">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360000" tIns="36000" rIns="360000" bIns="113792" numCol="1" spcCol="1270" anchor="t" anchorCtr="0">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mj-ea"/>
                  <a:ea typeface="+mj-ea"/>
                  <a:cs typeface="阿里巴巴普惠体" panose="00020600040101010101" charset="-122"/>
                </a:endParaRPr>
              </a:p>
            </p:txBody>
          </p:sp>
          <p:sp>
            <p:nvSpPr>
              <p:cNvPr id="61" name="文本框 60"/>
              <p:cNvSpPr txBox="1"/>
              <p:nvPr/>
            </p:nvSpPr>
            <p:spPr>
              <a:xfrm>
                <a:off x="621329" y="5716193"/>
                <a:ext cx="1963142" cy="37514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2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rPr>
                  <a:t>关键词十八</a:t>
                </a:r>
                <a:endParaRPr lang="en-US" altLang="zh-CN" sz="22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sp>
          <p:nvSpPr>
            <p:cNvPr id="7" name="文本框 6"/>
            <p:cNvSpPr txBox="1"/>
            <p:nvPr/>
          </p:nvSpPr>
          <p:spPr>
            <a:xfrm>
              <a:off x="4344" y="1945"/>
              <a:ext cx="12473" cy="77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rPr>
                <a:t>农村土地制度改革</a:t>
              </a:r>
              <a:endPar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endParaRPr>
            </a:p>
          </p:txBody>
        </p:sp>
      </p:grpSp>
      <p:sp>
        <p:nvSpPr>
          <p:cNvPr id="14" name="任意多边形: 形状 13"/>
          <p:cNvSpPr/>
          <p:nvPr/>
        </p:nvSpPr>
        <p:spPr>
          <a:xfrm>
            <a:off x="766762" y="2675292"/>
            <a:ext cx="4236245" cy="3696934"/>
          </a:xfrm>
          <a:custGeom>
            <a:gdLst>
              <a:gd name="connsiteX0" fmla="*/ 0 w 7843837"/>
              <a:gd name="connsiteY0" fmla="*/ 0 h 2016000"/>
              <a:gd name="connsiteX1" fmla="*/ 7843837 w 7843837"/>
              <a:gd name="connsiteY1" fmla="*/ 0 h 2016000"/>
              <a:gd name="connsiteX2" fmla="*/ 7843837 w 7843837"/>
              <a:gd name="connsiteY2" fmla="*/ 2016000 h 2016000"/>
              <a:gd name="connsiteX3" fmla="*/ 0 w 7843837"/>
              <a:gd name="connsiteY3" fmla="*/ 2016000 h 2016000"/>
              <a:gd name="connsiteX4" fmla="*/ 0 w 7843837"/>
              <a:gd name="connsiteY4" fmla="*/ 0 h 2016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843837" h="2016000">
                <a:moveTo>
                  <a:pt x="0" y="0"/>
                </a:moveTo>
                <a:lnTo>
                  <a:pt x="7843837" y="0"/>
                </a:lnTo>
                <a:lnTo>
                  <a:pt x="7843837" y="2016000"/>
                </a:lnTo>
                <a:lnTo>
                  <a:pt x="0" y="2016000"/>
                </a:lnTo>
                <a:lnTo>
                  <a:pt x="0" y="0"/>
                </a:lnTo>
                <a:close/>
              </a:path>
            </a:pathLst>
          </a:custGeom>
          <a:ln>
            <a:solidFill>
              <a:srgbClr val="FBD5D5"/>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0000" tIns="180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0" lvl="1" algn="just" defTabSz="711200">
              <a:lnSpc>
                <a:spcPct val="150000"/>
              </a:lnSpc>
              <a:spcBef>
                <a:spcPct val="0"/>
              </a:spcBef>
              <a:spcAft>
                <a:spcPts val="500"/>
              </a:spcAft>
            </a:pPr>
            <a:endParaRPr lang="zh-CN" sz="1200" kern="1200">
              <a:cs typeface="阿里巴巴普惠体" panose="00020600040101010101" charset="-122"/>
            </a:endParaRPr>
          </a:p>
        </p:txBody>
      </p:sp>
      <p:sp>
        <p:nvSpPr>
          <p:cNvPr id="15" name="矩形: 圆顶角 14"/>
          <p:cNvSpPr/>
          <p:nvPr/>
        </p:nvSpPr>
        <p:spPr>
          <a:xfrm>
            <a:off x="766445" y="2174240"/>
            <a:ext cx="4236085" cy="850900"/>
          </a:xfrm>
          <a:prstGeom prst="round2SameRect">
            <a:avLst/>
          </a:prstGeom>
          <a:gradFill>
            <a:gsLst>
              <a:gs pos="0">
                <a:srgbClr val="FEF8BD"/>
              </a:gs>
              <a:gs pos="91000">
                <a:srgbClr val="F8A242"/>
              </a:gs>
            </a:gsLst>
            <a:lin ang="2700000" scaled="1"/>
          </a:grad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lvl="1"/>
            <a:endParaRPr lang="zh-CN" altLang="en-US">
              <a:cs typeface="阿里巴巴普惠体" panose="00020600040101010101" charset="-122"/>
            </a:endParaRPr>
          </a:p>
        </p:txBody>
      </p:sp>
      <p:sp>
        <p:nvSpPr>
          <p:cNvPr id="10" name="文本框 9"/>
          <p:cNvSpPr txBox="1"/>
          <p:nvPr/>
        </p:nvSpPr>
        <p:spPr>
          <a:xfrm>
            <a:off x="1008459" y="2161086"/>
            <a:ext cx="3648075" cy="833319"/>
          </a:xfrm>
          <a:prstGeom prst="rect">
            <a:avLst/>
          </a:prstGeom>
          <a:no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ctr" defTabSz="914400" rtl="0" eaLnBrk="1" latinLnBrk="0" hangingPunct="1">
              <a:defRPr sz="1400" kern="1200">
                <a:solidFill>
                  <a:srgbClr val="7B030C"/>
                </a:solidFill>
                <a:latin typeface="+mj-ea"/>
                <a:ea typeface="+mj-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rPr>
              <a:t>报告原文</a:t>
            </a:r>
            <a:endPar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endParaRPr>
          </a:p>
        </p:txBody>
      </p:sp>
      <p:sp>
        <p:nvSpPr>
          <p:cNvPr id="9" name="文本框 8"/>
          <p:cNvSpPr txBox="1"/>
          <p:nvPr/>
        </p:nvSpPr>
        <p:spPr>
          <a:xfrm>
            <a:off x="1009650" y="3190875"/>
            <a:ext cx="3752850" cy="1087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深化农村土地制度改革，启动第二轮土地承包到期后再延长30年整省试点。</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sp>
        <p:nvSpPr>
          <p:cNvPr id="11" name="右大括号 10"/>
          <p:cNvSpPr/>
          <p:nvPr/>
        </p:nvSpPr>
        <p:spPr>
          <a:xfrm>
            <a:off x="5177155" y="2166620"/>
            <a:ext cx="294640" cy="4189730"/>
          </a:xfrm>
          <a:prstGeom prst="rightBrace">
            <a:avLst>
              <a:gd name="adj1" fmla="val 37841"/>
              <a:gd name="adj2" fmla="val 50000"/>
            </a:avLst>
          </a:prstGeom>
          <a:ln w="12700">
            <a:solidFill>
              <a:srgbClr val="F9BDBD"/>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3" name="文本框 12"/>
          <p:cNvSpPr txBox="1"/>
          <p:nvPr/>
        </p:nvSpPr>
        <p:spPr>
          <a:xfrm>
            <a:off x="5848350" y="2977515"/>
            <a:ext cx="5562600" cy="27482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土地作为重要的生产资料之一，过去几十年，随着经济高速发展和城市化深入，国有土地的价值不断提升，由于城乡二元制结构的制约，农村土地价值一直无法获得真正释放，没有为农民带来更好的生活和收入。</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近年来，随着集体经营性建设用地入市试点不断深入推进，耕地和宅基地流转制度的建立，农民可以将闲置的耕地和宅基地流转给他人或经营主体，盘活了闲置资源，也为自己带来收入。</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grpSp>
        <p:nvGrpSpPr>
          <p:cNvPr id="17" name="组合 16"/>
          <p:cNvGrpSpPr/>
          <p:nvPr/>
        </p:nvGrpSpPr>
        <p:grpSpPr>
          <a:xfrm>
            <a:off x="5928360" y="2194560"/>
            <a:ext cx="5095240" cy="701040"/>
            <a:chOff x="9336" y="3456"/>
            <a:chExt cx="8024" cy="1104"/>
          </a:xfrm>
        </p:grpSpPr>
        <p:sp>
          <p:nvSpPr>
            <p:cNvPr id="28" name="矩形 27"/>
            <p:cNvSpPr/>
            <p:nvPr/>
          </p:nvSpPr>
          <p:spPr>
            <a:xfrm>
              <a:off x="9336" y="4198"/>
              <a:ext cx="8025" cy="363"/>
            </a:xfrm>
            <a:prstGeom prst="rect">
              <a:avLst/>
            </a:prstGeom>
            <a:gradFill flip="none" rotWithShape="1">
              <a:gsLst>
                <a:gs pos="99083">
                  <a:srgbClr val="FDE7E7">
                    <a:alpha val="0"/>
                  </a:srgbClr>
                </a:gs>
                <a:gs pos="0">
                  <a:srgbClr val="F9BDBD"/>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6" name="文本框 15"/>
            <p:cNvSpPr txBox="1"/>
            <p:nvPr/>
          </p:nvSpPr>
          <p:spPr>
            <a:xfrm>
              <a:off x="9437" y="3456"/>
              <a:ext cx="5745" cy="101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rPr>
                <a:t>解读</a:t>
              </a:r>
              <a:endPar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pic>
        <p:nvPicPr>
          <p:cNvPr id="18" name="图片 17" descr="51miz-E841634-2A13232F"/>
          <p:cNvPicPr>
            <a:picLocks noChangeAspect="1"/>
          </p:cNvPicPr>
          <p:nvPr/>
        </p:nvPicPr>
        <p:blipFill>
          <a:blip r:embed="rId5"/>
          <a:stretch>
            <a:fillRect/>
          </a:stretch>
        </p:blipFill>
        <p:spPr>
          <a:xfrm>
            <a:off x="10406380" y="2110105"/>
            <a:ext cx="987425" cy="643890"/>
          </a:xfrm>
          <a:prstGeom prst="rect">
            <a:avLst/>
          </a:prstGeom>
        </p:spPr>
      </p:pic>
    </p:spTree>
    <p:custDataLst>
      <p:tags r:id="rId6"/>
    </p:custDataLst>
  </p:cSld>
  <p:clrMapOvr>
    <a:masterClrMapping/>
  </p:clrMapOvr>
  <p:transition spd="slow">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5" presetClass="entr" presetSubtype="0" dur="500" fill="hold" grpId="0" nodeType="afterEffect">
                                  <p:stCondLst>
                                    <p:cond delay="0"/>
                                  </p:stCondLst>
                                  <p:iterate type="lt">
                                    <p:tmPct val="10000"/>
                                  </p:iterate>
                                  <p:childTnLst>
                                    <p:set>
                                      <p:cBhvr>
                                        <p:cTn id="6" dur="1" fill="hold">
                                          <p:stCondLst>
                                            <p:cond delay="0"/>
                                          </p:stCondLst>
                                        </p:cTn>
                                        <p:tgtEl>
                                          <p:spTgt spid="79"/>
                                        </p:tgtEl>
                                        <p:attrNameLst>
                                          <p:attrName>style.visibility</p:attrName>
                                        </p:attrNameLst>
                                      </p:cBhvr>
                                      <p:to>
                                        <p:strVal val="visible"/>
                                      </p:to>
                                    </p:set>
                                    <p:animEffect transition="in" filter="fade">
                                      <p:cBhvr>
                                        <p:cTn id="7" dur="500"/>
                                        <p:tgtEl>
                                          <p:spTgt spid="79"/>
                                        </p:tgtEl>
                                      </p:cBhvr>
                                    </p:animEffect>
                                    <p:anim calcmode="lin" valueType="num">
                                      <p:cBhvr>
                                        <p:cTn id="8" dur="500" fill="hold"/>
                                        <p:tgtEl>
                                          <p:spTgt spid="79"/>
                                        </p:tgtEl>
                                        <p:attrNameLst>
                                          <p:attrName>ppt_w</p:attrName>
                                        </p:attrNameLst>
                                      </p:cBhvr>
                                      <p:tavLst>
                                        <p:tav tm="0" fmla="#ppt_w*sin(2.5*pi*$)">
                                          <p:val>
                                            <p:fltVal val="0"/>
                                          </p:val>
                                        </p:tav>
                                        <p:tav tm="100000">
                                          <p:val>
                                            <p:fltVal val="1"/>
                                          </p:val>
                                        </p:tav>
                                      </p:tavLst>
                                    </p:anim>
                                    <p:anim calcmode="lin" valueType="num">
                                      <p:cBhvr>
                                        <p:cTn id="9" dur="500" fill="hold"/>
                                        <p:tgtEl>
                                          <p:spTgt spid="79"/>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500"/>
                                        <p:tgtEl>
                                          <p:spTgt spid="8"/>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dur="100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42" presetClass="entr" presetSubtype="0" dur="100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1000"/>
                                        <p:tgtEl>
                                          <p:spTgt spid="14"/>
                                        </p:tgtEl>
                                      </p:cBhvr>
                                    </p:animEffect>
                                    <p:anim calcmode="lin" valueType="num">
                                      <p:cBhvr>
                                        <p:cTn id="30" dur="1000" fill="hold"/>
                                        <p:tgtEl>
                                          <p:spTgt spid="14"/>
                                        </p:tgtEl>
                                        <p:attrNameLst>
                                          <p:attrName>ppt_x</p:attrName>
                                        </p:attrNameLst>
                                      </p:cBhvr>
                                      <p:tavLst>
                                        <p:tav tm="0">
                                          <p:val>
                                            <p:strVal val="#ppt_x"/>
                                          </p:val>
                                        </p:tav>
                                        <p:tav tm="100000">
                                          <p:val>
                                            <p:strVal val="#ppt_x"/>
                                          </p:val>
                                        </p:tav>
                                      </p:tavLst>
                                    </p:anim>
                                    <p:anim calcmode="lin" valueType="num">
                                      <p:cBhvr>
                                        <p:cTn id="3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42" presetClass="entr" presetSubtype="0" dur="100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000"/>
                                        <p:tgtEl>
                                          <p:spTgt spid="11"/>
                                        </p:tgtEl>
                                      </p:cBhvr>
                                    </p:animEffect>
                                    <p:anim calcmode="lin" valueType="num">
                                      <p:cBhvr>
                                        <p:cTn id="44" dur="1000" fill="hold"/>
                                        <p:tgtEl>
                                          <p:spTgt spid="11"/>
                                        </p:tgtEl>
                                        <p:attrNameLst>
                                          <p:attrName>ppt_x</p:attrName>
                                        </p:attrNameLst>
                                      </p:cBhvr>
                                      <p:tavLst>
                                        <p:tav tm="0">
                                          <p:val>
                                            <p:strVal val="#ppt_x"/>
                                          </p:val>
                                        </p:tav>
                                        <p:tav tm="100000">
                                          <p:val>
                                            <p:strVal val="#ppt_x"/>
                                          </p:val>
                                        </p:tav>
                                      </p:tavLst>
                                    </p:anim>
                                    <p:anim calcmode="lin" valueType="num">
                                      <p:cBhvr>
                                        <p:cTn id="4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42" presetClass="entr" presetSubtype="0" dur="1000" fill="hold" nodeType="click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anim calcmode="lin" valueType="num">
                                      <p:cBhvr>
                                        <p:cTn id="51" dur="1000" fill="hold"/>
                                        <p:tgtEl>
                                          <p:spTgt spid="17"/>
                                        </p:tgtEl>
                                        <p:attrNameLst>
                                          <p:attrName>ppt_x</p:attrName>
                                        </p:attrNameLst>
                                      </p:cBhvr>
                                      <p:tavLst>
                                        <p:tav tm="0">
                                          <p:val>
                                            <p:strVal val="#ppt_x"/>
                                          </p:val>
                                        </p:tav>
                                        <p:tav tm="100000">
                                          <p:val>
                                            <p:strVal val="#ppt_x"/>
                                          </p:val>
                                        </p:tav>
                                      </p:tavLst>
                                    </p:anim>
                                    <p:anim calcmode="lin" valueType="num">
                                      <p:cBhvr>
                                        <p:cTn id="5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100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1000"/>
                                        <p:tgtEl>
                                          <p:spTgt spid="13"/>
                                        </p:tgtEl>
                                      </p:cBhvr>
                                    </p:animEffect>
                                    <p:anim calcmode="lin" valueType="num">
                                      <p:cBhvr>
                                        <p:cTn id="58" dur="1000" fill="hold"/>
                                        <p:tgtEl>
                                          <p:spTgt spid="13"/>
                                        </p:tgtEl>
                                        <p:attrNameLst>
                                          <p:attrName>ppt_x</p:attrName>
                                        </p:attrNameLst>
                                      </p:cBhvr>
                                      <p:tavLst>
                                        <p:tav tm="0">
                                          <p:val>
                                            <p:strVal val="#ppt_x"/>
                                          </p:val>
                                        </p:tav>
                                        <p:tav tm="100000">
                                          <p:val>
                                            <p:strVal val="#ppt_x"/>
                                          </p:val>
                                        </p:tav>
                                      </p:tavLst>
                                    </p:anim>
                                    <p:anim calcmode="lin" valueType="num">
                                      <p:cBhvr>
                                        <p:cTn id="5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10" grpId="0"/>
      <p:bldP spid="15" grpId="0"/>
      <p:bldP spid="14" grpId="0"/>
      <p:bldP spid="9" grpId="0"/>
      <p:bldP spid="11" grpId="0"/>
      <p:bldP spid="13"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
          <p:cNvPicPr>
            <a:picLocks noChangeAspect="1"/>
          </p:cNvPicPr>
          <p:nvPr/>
        </p:nvPicPr>
        <p:blipFill>
          <a:blip r:embed="rId2"/>
          <a:stretch>
            <a:fillRect/>
          </a:stretch>
        </p:blipFill>
        <p:spPr>
          <a:xfrm>
            <a:off x="0" y="0"/>
            <a:ext cx="12192000" cy="6858000"/>
          </a:xfrm>
          <a:prstGeom prst="rect">
            <a:avLst/>
          </a:prstGeom>
        </p:spPr>
      </p:pic>
      <p:pic>
        <p:nvPicPr>
          <p:cNvPr id="5" name="图片 4" descr="1"/>
          <p:cNvPicPr>
            <a:picLocks noChangeAspect="1"/>
          </p:cNvPicPr>
          <p:nvPr/>
        </p:nvPicPr>
        <p:blipFill>
          <a:blip r:embed="rId3"/>
          <a:srcRect t="37617" b="6098"/>
          <a:stretch>
            <a:fillRect/>
          </a:stretch>
        </p:blipFill>
        <p:spPr>
          <a:xfrm>
            <a:off x="0" y="3429000"/>
            <a:ext cx="12192000" cy="3429000"/>
          </a:xfrm>
          <a:prstGeom prst="rect">
            <a:avLst/>
          </a:prstGeom>
        </p:spPr>
      </p:pic>
      <p:sp>
        <p:nvSpPr>
          <p:cNvPr id="79" name="文本框 78"/>
          <p:cNvSpPr txBox="1"/>
          <p:nvPr/>
        </p:nvSpPr>
        <p:spPr>
          <a:xfrm>
            <a:off x="2223770" y="76200"/>
            <a:ext cx="879284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41</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个关键词</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，读</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懂</a:t>
            </a: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2024</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年政</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府工作报告</a:t>
            </a:r>
            <a:endPar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endParaRPr>
          </a:p>
        </p:txBody>
      </p:sp>
      <p:pic>
        <p:nvPicPr>
          <p:cNvPr id="6" name="图片 5" descr="1"/>
          <p:cNvPicPr>
            <a:picLocks noChangeAspect="1"/>
          </p:cNvPicPr>
          <p:nvPr/>
        </p:nvPicPr>
        <p:blipFill>
          <a:blip r:embed="rId4"/>
          <a:srcRect l="26719" t="55347" r="45625" b="26517"/>
          <a:stretch>
            <a:fillRect/>
          </a:stretch>
        </p:blipFill>
        <p:spPr>
          <a:xfrm>
            <a:off x="247650" y="38100"/>
            <a:ext cx="1769110" cy="579755"/>
          </a:xfrm>
          <a:prstGeom prst="rect">
            <a:avLst/>
          </a:prstGeom>
        </p:spPr>
      </p:pic>
      <p:sp>
        <p:nvSpPr>
          <p:cNvPr id="3" name="矩形 2"/>
          <p:cNvSpPr/>
          <p:nvPr/>
        </p:nvSpPr>
        <p:spPr>
          <a:xfrm>
            <a:off x="247650" y="617220"/>
            <a:ext cx="11696700" cy="6021705"/>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grpSp>
        <p:nvGrpSpPr>
          <p:cNvPr id="8" name="组合 7"/>
          <p:cNvGrpSpPr/>
          <p:nvPr/>
        </p:nvGrpSpPr>
        <p:grpSpPr>
          <a:xfrm>
            <a:off x="590550" y="987425"/>
            <a:ext cx="10803255" cy="762635"/>
            <a:chOff x="930" y="1710"/>
            <a:chExt cx="17013" cy="1201"/>
          </a:xfrm>
        </p:grpSpPr>
        <p:sp>
          <p:nvSpPr>
            <p:cNvPr id="58" name="矩形: 圆角 57"/>
            <p:cNvSpPr/>
            <p:nvPr/>
          </p:nvSpPr>
          <p:spPr>
            <a:xfrm>
              <a:off x="2786" y="1710"/>
              <a:ext cx="15157" cy="1201"/>
            </a:xfrm>
            <a:prstGeom prst="roundRect">
              <a:avLst>
                <a:gd name="adj" fmla="val 50000"/>
              </a:avLst>
            </a:prstGeom>
            <a:gradFill>
              <a:gsLst>
                <a:gs pos="28000">
                  <a:schemeClr val="bg1"/>
                </a:gs>
                <a:gs pos="100000">
                  <a:schemeClr val="bg1"/>
                </a:gs>
              </a:gsLst>
              <a:lin ang="0" scaled="1"/>
            </a:gradFill>
            <a:ln>
              <a:gradFill flip="none" rotWithShape="1">
                <a:gsLst>
                  <a:gs pos="0">
                    <a:srgbClr val="FDE7E7">
                      <a:alpha val="0"/>
                    </a:srgbClr>
                  </a:gs>
                  <a:gs pos="100000">
                    <a:srgbClr val="F9BDBD"/>
                  </a:gs>
                </a:gsLst>
                <a:lin ang="0" scaled="1"/>
              </a:gradFill>
            </a:ln>
            <a:effectLst>
              <a:outerShdw blurRad="127000" dist="63500" dir="2700000" algn="tl" rotWithShape="0">
                <a:srgbClr val="F9BDBD">
                  <a:alpha val="20000"/>
                </a:srgbClr>
              </a:outerShdw>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0000" tIns="144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360045"/>
              <a:endParaRPr lang="zh-CN" altLang="en-US" sz="1200">
                <a:solidFill>
                  <a:schemeClr val="dk1">
                    <a:hueOff val="0"/>
                    <a:satOff val="0"/>
                    <a:lumOff val="0"/>
                    <a:alphaOff val="0"/>
                  </a:schemeClr>
                </a:solidFill>
                <a:cs typeface="阿里巴巴普惠体" panose="00020600040101010101" charset="-122"/>
              </a:endParaRPr>
            </a:p>
          </p:txBody>
        </p:sp>
        <p:grpSp>
          <p:nvGrpSpPr>
            <p:cNvPr id="62" name="组合 61"/>
            <p:cNvGrpSpPr/>
            <p:nvPr/>
          </p:nvGrpSpPr>
          <p:grpSpPr>
            <a:xfrm>
              <a:off x="930" y="1710"/>
              <a:ext cx="3092" cy="1201"/>
              <a:chOff x="621329" y="5569348"/>
              <a:chExt cx="1963142" cy="665513"/>
            </a:xfrm>
          </p:grpSpPr>
          <p:sp>
            <p:nvSpPr>
              <p:cNvPr id="57" name="矩形: 圆角 56"/>
              <p:cNvSpPr/>
              <p:nvPr/>
            </p:nvSpPr>
            <p:spPr>
              <a:xfrm>
                <a:off x="797834" y="5569348"/>
                <a:ext cx="1609725" cy="665513"/>
              </a:xfrm>
              <a:prstGeom prst="roundRect">
                <a:avLst>
                  <a:gd name="adj" fmla="val 50000"/>
                </a:avLst>
              </a:prstGeom>
              <a:gradFill>
                <a:gsLst>
                  <a:gs pos="2752">
                    <a:srgbClr val="F34747"/>
                  </a:gs>
                  <a:gs pos="57000">
                    <a:srgbClr val="E1100F"/>
                  </a:gs>
                  <a:gs pos="100000">
                    <a:srgbClr val="B4040E"/>
                  </a:gs>
                </a:gsLst>
                <a:lin ang="2700000" scaled="1"/>
              </a:gradFill>
              <a:ln>
                <a:noFill/>
              </a:ln>
              <a:effectLst>
                <a:outerShdw blurRad="127000" dist="63500" dir="2700000" algn="tl" rotWithShape="0">
                  <a:srgbClr val="F34747">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360000" tIns="36000" rIns="360000" bIns="113792" numCol="1" spcCol="1270" anchor="t" anchorCtr="0">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mj-ea"/>
                  <a:ea typeface="+mj-ea"/>
                  <a:cs typeface="阿里巴巴普惠体" panose="00020600040101010101" charset="-122"/>
                </a:endParaRPr>
              </a:p>
            </p:txBody>
          </p:sp>
          <p:sp>
            <p:nvSpPr>
              <p:cNvPr id="61" name="文本框 60"/>
              <p:cNvSpPr txBox="1"/>
              <p:nvPr/>
            </p:nvSpPr>
            <p:spPr>
              <a:xfrm>
                <a:off x="621329" y="5716193"/>
                <a:ext cx="1963142" cy="37514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2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rPr>
                  <a:t>关键词十九</a:t>
                </a:r>
                <a:endParaRPr lang="en-US" altLang="zh-CN" sz="22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sp>
          <p:nvSpPr>
            <p:cNvPr id="7" name="文本框 6"/>
            <p:cNvSpPr txBox="1"/>
            <p:nvPr/>
          </p:nvSpPr>
          <p:spPr>
            <a:xfrm>
              <a:off x="4344" y="1945"/>
              <a:ext cx="12473" cy="77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rPr>
                <a:t>乡村建设</a:t>
              </a:r>
              <a:endPar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endParaRPr>
            </a:p>
          </p:txBody>
        </p:sp>
      </p:grpSp>
      <p:sp>
        <p:nvSpPr>
          <p:cNvPr id="14" name="任意多边形: 形状 13"/>
          <p:cNvSpPr/>
          <p:nvPr/>
        </p:nvSpPr>
        <p:spPr>
          <a:xfrm>
            <a:off x="766762" y="2675292"/>
            <a:ext cx="4236245" cy="3696934"/>
          </a:xfrm>
          <a:custGeom>
            <a:gdLst>
              <a:gd name="connsiteX0" fmla="*/ 0 w 7843837"/>
              <a:gd name="connsiteY0" fmla="*/ 0 h 2016000"/>
              <a:gd name="connsiteX1" fmla="*/ 7843837 w 7843837"/>
              <a:gd name="connsiteY1" fmla="*/ 0 h 2016000"/>
              <a:gd name="connsiteX2" fmla="*/ 7843837 w 7843837"/>
              <a:gd name="connsiteY2" fmla="*/ 2016000 h 2016000"/>
              <a:gd name="connsiteX3" fmla="*/ 0 w 7843837"/>
              <a:gd name="connsiteY3" fmla="*/ 2016000 h 2016000"/>
              <a:gd name="connsiteX4" fmla="*/ 0 w 7843837"/>
              <a:gd name="connsiteY4" fmla="*/ 0 h 2016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843837" h="2016000">
                <a:moveTo>
                  <a:pt x="0" y="0"/>
                </a:moveTo>
                <a:lnTo>
                  <a:pt x="7843837" y="0"/>
                </a:lnTo>
                <a:lnTo>
                  <a:pt x="7843837" y="2016000"/>
                </a:lnTo>
                <a:lnTo>
                  <a:pt x="0" y="2016000"/>
                </a:lnTo>
                <a:lnTo>
                  <a:pt x="0" y="0"/>
                </a:lnTo>
                <a:close/>
              </a:path>
            </a:pathLst>
          </a:custGeom>
          <a:ln>
            <a:solidFill>
              <a:srgbClr val="FBD5D5"/>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0000" tIns="180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0" lvl="1" algn="just" defTabSz="711200">
              <a:lnSpc>
                <a:spcPct val="150000"/>
              </a:lnSpc>
              <a:spcBef>
                <a:spcPct val="0"/>
              </a:spcBef>
              <a:spcAft>
                <a:spcPts val="500"/>
              </a:spcAft>
            </a:pPr>
            <a:endParaRPr lang="zh-CN" sz="1200" kern="1200">
              <a:cs typeface="阿里巴巴普惠体" panose="00020600040101010101" charset="-122"/>
            </a:endParaRPr>
          </a:p>
        </p:txBody>
      </p:sp>
      <p:sp>
        <p:nvSpPr>
          <p:cNvPr id="15" name="矩形: 圆顶角 14"/>
          <p:cNvSpPr/>
          <p:nvPr/>
        </p:nvSpPr>
        <p:spPr>
          <a:xfrm>
            <a:off x="766445" y="2174240"/>
            <a:ext cx="4236085" cy="850900"/>
          </a:xfrm>
          <a:prstGeom prst="round2SameRect">
            <a:avLst/>
          </a:prstGeom>
          <a:gradFill>
            <a:gsLst>
              <a:gs pos="0">
                <a:srgbClr val="FEF8BD"/>
              </a:gs>
              <a:gs pos="91000">
                <a:srgbClr val="F8A242"/>
              </a:gs>
            </a:gsLst>
            <a:lin ang="2700000" scaled="1"/>
          </a:grad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lvl="1"/>
            <a:endParaRPr lang="zh-CN" altLang="en-US">
              <a:cs typeface="阿里巴巴普惠体" panose="00020600040101010101" charset="-122"/>
            </a:endParaRPr>
          </a:p>
        </p:txBody>
      </p:sp>
      <p:sp>
        <p:nvSpPr>
          <p:cNvPr id="10" name="文本框 9"/>
          <p:cNvSpPr txBox="1"/>
          <p:nvPr/>
        </p:nvSpPr>
        <p:spPr>
          <a:xfrm>
            <a:off x="1008459" y="2161086"/>
            <a:ext cx="3648075" cy="833319"/>
          </a:xfrm>
          <a:prstGeom prst="rect">
            <a:avLst/>
          </a:prstGeom>
          <a:no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ctr" defTabSz="914400" rtl="0" eaLnBrk="1" latinLnBrk="0" hangingPunct="1">
              <a:defRPr sz="1400" kern="1200">
                <a:solidFill>
                  <a:srgbClr val="7B030C"/>
                </a:solidFill>
                <a:latin typeface="+mj-ea"/>
                <a:ea typeface="+mj-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rPr>
              <a:t>报告原文</a:t>
            </a:r>
            <a:endPar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endParaRPr>
          </a:p>
        </p:txBody>
      </p:sp>
      <p:sp>
        <p:nvSpPr>
          <p:cNvPr id="9" name="文本框 8"/>
          <p:cNvSpPr txBox="1"/>
          <p:nvPr/>
        </p:nvSpPr>
        <p:spPr>
          <a:xfrm>
            <a:off x="1009650" y="3190875"/>
            <a:ext cx="3752850" cy="20840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深入实施乡村建设行动，大力改善农村水电路气信等基础设施和公共服务，加强充电桩、冷链物流、寄递配送设施建设，加大农房抗震改造力度，持续改善农村人居环境，建设宜居宜业和美乡村。</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sp>
        <p:nvSpPr>
          <p:cNvPr id="11" name="右大括号 10"/>
          <p:cNvSpPr/>
          <p:nvPr/>
        </p:nvSpPr>
        <p:spPr>
          <a:xfrm>
            <a:off x="5177155" y="2166620"/>
            <a:ext cx="294640" cy="4189730"/>
          </a:xfrm>
          <a:prstGeom prst="rightBrace">
            <a:avLst>
              <a:gd name="adj1" fmla="val 37841"/>
              <a:gd name="adj2" fmla="val 50000"/>
            </a:avLst>
          </a:prstGeom>
          <a:ln w="12700">
            <a:solidFill>
              <a:srgbClr val="F9BDBD"/>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3" name="文本框 12"/>
          <p:cNvSpPr txBox="1"/>
          <p:nvPr/>
        </p:nvSpPr>
        <p:spPr>
          <a:xfrm>
            <a:off x="5848350" y="2977515"/>
            <a:ext cx="5562600" cy="34124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改革开放以来，农村发展取得一定发展，但发展和进步速度不及城市，尤其是在基础设施和公共服务领域。</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这次政府工作报告提出深入实施乡村建设行动，是为了改善农村的居住环境，尤其是基础设施和公共服务配套，为农村地区补短板，促进城乡间一体化、协同化发展。</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深入实施乡村建设行动将吸引国家财政和社会资金等各类资本要素流向农村地区，由此也将产生商业机遇，尤其是相关领域的供应商、建筑商及相关服务的企业，在这一轮乡村建设行动中，或迎来商业机会。</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grpSp>
        <p:nvGrpSpPr>
          <p:cNvPr id="17" name="组合 16"/>
          <p:cNvGrpSpPr/>
          <p:nvPr/>
        </p:nvGrpSpPr>
        <p:grpSpPr>
          <a:xfrm>
            <a:off x="5928360" y="2194560"/>
            <a:ext cx="5095240" cy="701040"/>
            <a:chOff x="9336" y="3456"/>
            <a:chExt cx="8024" cy="1104"/>
          </a:xfrm>
        </p:grpSpPr>
        <p:sp>
          <p:nvSpPr>
            <p:cNvPr id="28" name="矩形 27"/>
            <p:cNvSpPr/>
            <p:nvPr/>
          </p:nvSpPr>
          <p:spPr>
            <a:xfrm>
              <a:off x="9336" y="4198"/>
              <a:ext cx="8025" cy="363"/>
            </a:xfrm>
            <a:prstGeom prst="rect">
              <a:avLst/>
            </a:prstGeom>
            <a:gradFill flip="none" rotWithShape="1">
              <a:gsLst>
                <a:gs pos="99083">
                  <a:srgbClr val="FDE7E7">
                    <a:alpha val="0"/>
                  </a:srgbClr>
                </a:gs>
                <a:gs pos="0">
                  <a:srgbClr val="F9BDBD"/>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6" name="文本框 15"/>
            <p:cNvSpPr txBox="1"/>
            <p:nvPr/>
          </p:nvSpPr>
          <p:spPr>
            <a:xfrm>
              <a:off x="9437" y="3456"/>
              <a:ext cx="5745" cy="101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rPr>
                <a:t>解读</a:t>
              </a:r>
              <a:endPar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pic>
        <p:nvPicPr>
          <p:cNvPr id="18" name="图片 17" descr="51miz-E841634-2A13232F"/>
          <p:cNvPicPr>
            <a:picLocks noChangeAspect="1"/>
          </p:cNvPicPr>
          <p:nvPr/>
        </p:nvPicPr>
        <p:blipFill>
          <a:blip r:embed="rId5"/>
          <a:stretch>
            <a:fillRect/>
          </a:stretch>
        </p:blipFill>
        <p:spPr>
          <a:xfrm>
            <a:off x="10406380" y="2110105"/>
            <a:ext cx="987425" cy="643890"/>
          </a:xfrm>
          <a:prstGeom prst="rect">
            <a:avLst/>
          </a:prstGeom>
        </p:spPr>
      </p:pic>
    </p:spTree>
    <p:custDataLst>
      <p:tags r:id="rId6"/>
    </p:custDataLst>
  </p:cSld>
  <p:clrMapOvr>
    <a:masterClrMapping/>
  </p:clrMapOvr>
  <p:transition spd="slow">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5" presetClass="entr" presetSubtype="0" dur="500" fill="hold" grpId="0" nodeType="afterEffect">
                                  <p:stCondLst>
                                    <p:cond delay="0"/>
                                  </p:stCondLst>
                                  <p:iterate type="lt">
                                    <p:tmPct val="10000"/>
                                  </p:iterate>
                                  <p:childTnLst>
                                    <p:set>
                                      <p:cBhvr>
                                        <p:cTn id="6" dur="1" fill="hold">
                                          <p:stCondLst>
                                            <p:cond delay="0"/>
                                          </p:stCondLst>
                                        </p:cTn>
                                        <p:tgtEl>
                                          <p:spTgt spid="79"/>
                                        </p:tgtEl>
                                        <p:attrNameLst>
                                          <p:attrName>style.visibility</p:attrName>
                                        </p:attrNameLst>
                                      </p:cBhvr>
                                      <p:to>
                                        <p:strVal val="visible"/>
                                      </p:to>
                                    </p:set>
                                    <p:animEffect transition="in" filter="fade">
                                      <p:cBhvr>
                                        <p:cTn id="7" dur="500"/>
                                        <p:tgtEl>
                                          <p:spTgt spid="79"/>
                                        </p:tgtEl>
                                      </p:cBhvr>
                                    </p:animEffect>
                                    <p:anim calcmode="lin" valueType="num">
                                      <p:cBhvr>
                                        <p:cTn id="8" dur="500" fill="hold"/>
                                        <p:tgtEl>
                                          <p:spTgt spid="79"/>
                                        </p:tgtEl>
                                        <p:attrNameLst>
                                          <p:attrName>ppt_w</p:attrName>
                                        </p:attrNameLst>
                                      </p:cBhvr>
                                      <p:tavLst>
                                        <p:tav tm="0" fmla="#ppt_w*sin(2.5*pi*$)">
                                          <p:val>
                                            <p:fltVal val="0"/>
                                          </p:val>
                                        </p:tav>
                                        <p:tav tm="100000">
                                          <p:val>
                                            <p:fltVal val="1"/>
                                          </p:val>
                                        </p:tav>
                                      </p:tavLst>
                                    </p:anim>
                                    <p:anim calcmode="lin" valueType="num">
                                      <p:cBhvr>
                                        <p:cTn id="9" dur="500" fill="hold"/>
                                        <p:tgtEl>
                                          <p:spTgt spid="79"/>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500"/>
                                        <p:tgtEl>
                                          <p:spTgt spid="8"/>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dur="100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42" presetClass="entr" presetSubtype="0" dur="100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1000"/>
                                        <p:tgtEl>
                                          <p:spTgt spid="14"/>
                                        </p:tgtEl>
                                      </p:cBhvr>
                                    </p:animEffect>
                                    <p:anim calcmode="lin" valueType="num">
                                      <p:cBhvr>
                                        <p:cTn id="30" dur="1000" fill="hold"/>
                                        <p:tgtEl>
                                          <p:spTgt spid="14"/>
                                        </p:tgtEl>
                                        <p:attrNameLst>
                                          <p:attrName>ppt_x</p:attrName>
                                        </p:attrNameLst>
                                      </p:cBhvr>
                                      <p:tavLst>
                                        <p:tav tm="0">
                                          <p:val>
                                            <p:strVal val="#ppt_x"/>
                                          </p:val>
                                        </p:tav>
                                        <p:tav tm="100000">
                                          <p:val>
                                            <p:strVal val="#ppt_x"/>
                                          </p:val>
                                        </p:tav>
                                      </p:tavLst>
                                    </p:anim>
                                    <p:anim calcmode="lin" valueType="num">
                                      <p:cBhvr>
                                        <p:cTn id="3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42" presetClass="entr" presetSubtype="0" dur="100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000"/>
                                        <p:tgtEl>
                                          <p:spTgt spid="11"/>
                                        </p:tgtEl>
                                      </p:cBhvr>
                                    </p:animEffect>
                                    <p:anim calcmode="lin" valueType="num">
                                      <p:cBhvr>
                                        <p:cTn id="44" dur="1000" fill="hold"/>
                                        <p:tgtEl>
                                          <p:spTgt spid="11"/>
                                        </p:tgtEl>
                                        <p:attrNameLst>
                                          <p:attrName>ppt_x</p:attrName>
                                        </p:attrNameLst>
                                      </p:cBhvr>
                                      <p:tavLst>
                                        <p:tav tm="0">
                                          <p:val>
                                            <p:strVal val="#ppt_x"/>
                                          </p:val>
                                        </p:tav>
                                        <p:tav tm="100000">
                                          <p:val>
                                            <p:strVal val="#ppt_x"/>
                                          </p:val>
                                        </p:tav>
                                      </p:tavLst>
                                    </p:anim>
                                    <p:anim calcmode="lin" valueType="num">
                                      <p:cBhvr>
                                        <p:cTn id="4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42" presetClass="entr" presetSubtype="0" dur="1000" fill="hold" nodeType="click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anim calcmode="lin" valueType="num">
                                      <p:cBhvr>
                                        <p:cTn id="51" dur="1000" fill="hold"/>
                                        <p:tgtEl>
                                          <p:spTgt spid="17"/>
                                        </p:tgtEl>
                                        <p:attrNameLst>
                                          <p:attrName>ppt_x</p:attrName>
                                        </p:attrNameLst>
                                      </p:cBhvr>
                                      <p:tavLst>
                                        <p:tav tm="0">
                                          <p:val>
                                            <p:strVal val="#ppt_x"/>
                                          </p:val>
                                        </p:tav>
                                        <p:tav tm="100000">
                                          <p:val>
                                            <p:strVal val="#ppt_x"/>
                                          </p:val>
                                        </p:tav>
                                      </p:tavLst>
                                    </p:anim>
                                    <p:anim calcmode="lin" valueType="num">
                                      <p:cBhvr>
                                        <p:cTn id="5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100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1000"/>
                                        <p:tgtEl>
                                          <p:spTgt spid="13"/>
                                        </p:tgtEl>
                                      </p:cBhvr>
                                    </p:animEffect>
                                    <p:anim calcmode="lin" valueType="num">
                                      <p:cBhvr>
                                        <p:cTn id="58" dur="1000" fill="hold"/>
                                        <p:tgtEl>
                                          <p:spTgt spid="13"/>
                                        </p:tgtEl>
                                        <p:attrNameLst>
                                          <p:attrName>ppt_x</p:attrName>
                                        </p:attrNameLst>
                                      </p:cBhvr>
                                      <p:tavLst>
                                        <p:tav tm="0">
                                          <p:val>
                                            <p:strVal val="#ppt_x"/>
                                          </p:val>
                                        </p:tav>
                                        <p:tav tm="100000">
                                          <p:val>
                                            <p:strVal val="#ppt_x"/>
                                          </p:val>
                                        </p:tav>
                                      </p:tavLst>
                                    </p:anim>
                                    <p:anim calcmode="lin" valueType="num">
                                      <p:cBhvr>
                                        <p:cTn id="5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10" grpId="0"/>
      <p:bldP spid="15" grpId="0"/>
      <p:bldP spid="14" grpId="0"/>
      <p:bldP spid="9" grpId="0"/>
      <p:bldP spid="11" grpId="0"/>
      <p:bldP spid="13"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descr="1"/>
          <p:cNvPicPr>
            <a:picLocks noChangeAspect="1"/>
          </p:cNvPicPr>
          <p:nvPr/>
        </p:nvPicPr>
        <p:blipFill>
          <a:blip r:embed="rId2"/>
          <a:stretch>
            <a:fillRect/>
          </a:stretch>
        </p:blipFill>
        <p:spPr>
          <a:xfrm>
            <a:off x="0" y="0"/>
            <a:ext cx="12192000" cy="6858000"/>
          </a:xfrm>
          <a:prstGeom prst="rect">
            <a:avLst/>
          </a:prstGeom>
        </p:spPr>
      </p:pic>
      <p:pic>
        <p:nvPicPr>
          <p:cNvPr id="5" name="图片 4" descr="1"/>
          <p:cNvPicPr>
            <a:picLocks noChangeAspect="1"/>
          </p:cNvPicPr>
          <p:nvPr/>
        </p:nvPicPr>
        <p:blipFill>
          <a:blip r:embed="rId3"/>
          <a:srcRect t="37617" b="6098"/>
          <a:stretch>
            <a:fillRect/>
          </a:stretch>
        </p:blipFill>
        <p:spPr>
          <a:xfrm>
            <a:off x="0" y="3429000"/>
            <a:ext cx="12192000" cy="3429000"/>
          </a:xfrm>
          <a:prstGeom prst="rect">
            <a:avLst/>
          </a:prstGeom>
        </p:spPr>
      </p:pic>
      <p:sp>
        <p:nvSpPr>
          <p:cNvPr id="79" name="文本框 78"/>
          <p:cNvSpPr txBox="1"/>
          <p:nvPr/>
        </p:nvSpPr>
        <p:spPr>
          <a:xfrm>
            <a:off x="2223770" y="76200"/>
            <a:ext cx="879284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41</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个关键词</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，读</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懂</a:t>
            </a:r>
            <a:r>
              <a:rPr lang="en-US" altLang="zh-CN"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2024</a:t>
            </a:r>
            <a:r>
              <a:rPr lang="zh-CN" altLang="en-US" sz="2800" smtClean="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年政</a:t>
            </a:r>
            <a:r>
              <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rPr>
              <a:t>府工作报告</a:t>
            </a:r>
            <a:endParaRPr lang="zh-CN" altLang="en-US" sz="2800">
              <a:gradFill>
                <a:gsLst>
                  <a:gs pos="100000">
                    <a:srgbClr val="FFC000"/>
                  </a:gs>
                  <a:gs pos="85000">
                    <a:srgbClr val="FF0000"/>
                  </a:gs>
                  <a:gs pos="0">
                    <a:srgbClr val="CC3300"/>
                  </a:gs>
                </a:gsLst>
                <a:path path="circle">
                  <a:fillToRect l="50000" t="-80000" r="50000" b="180000"/>
                </a:path>
              </a:gradFill>
              <a:effectLst>
                <a:glow rad="63500">
                  <a:schemeClr val="bg1">
                    <a:alpha val="100000"/>
                  </a:schemeClr>
                </a:glow>
              </a:effectLst>
              <a:latin typeface="思源宋体 CN Heavy" panose="02020900000000000000" pitchFamily="18" charset="-122"/>
              <a:ea typeface="思源宋体 CN Heavy" panose="02020900000000000000" pitchFamily="18" charset="-122"/>
              <a:cs typeface="+mn-ea"/>
              <a:sym typeface="+mn-lt"/>
            </a:endParaRPr>
          </a:p>
        </p:txBody>
      </p:sp>
      <p:pic>
        <p:nvPicPr>
          <p:cNvPr id="6" name="图片 5" descr="1"/>
          <p:cNvPicPr>
            <a:picLocks noChangeAspect="1"/>
          </p:cNvPicPr>
          <p:nvPr/>
        </p:nvPicPr>
        <p:blipFill>
          <a:blip r:embed="rId4"/>
          <a:srcRect l="26719" t="55347" r="45625" b="26517"/>
          <a:stretch>
            <a:fillRect/>
          </a:stretch>
        </p:blipFill>
        <p:spPr>
          <a:xfrm>
            <a:off x="247650" y="38100"/>
            <a:ext cx="1769110" cy="579755"/>
          </a:xfrm>
          <a:prstGeom prst="rect">
            <a:avLst/>
          </a:prstGeom>
        </p:spPr>
      </p:pic>
      <p:sp>
        <p:nvSpPr>
          <p:cNvPr id="3" name="矩形 2"/>
          <p:cNvSpPr/>
          <p:nvPr/>
        </p:nvSpPr>
        <p:spPr>
          <a:xfrm>
            <a:off x="247650" y="617220"/>
            <a:ext cx="11696700" cy="6021705"/>
          </a:xfrm>
          <a:prstGeom prst="rect">
            <a:avLst/>
          </a:prstGeom>
          <a:solidFill>
            <a:schemeClr val="bg1"/>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grpSp>
        <p:nvGrpSpPr>
          <p:cNvPr id="8" name="组合 7"/>
          <p:cNvGrpSpPr/>
          <p:nvPr/>
        </p:nvGrpSpPr>
        <p:grpSpPr>
          <a:xfrm>
            <a:off x="590550" y="987425"/>
            <a:ext cx="10803255" cy="762635"/>
            <a:chOff x="930" y="1710"/>
            <a:chExt cx="17013" cy="1201"/>
          </a:xfrm>
        </p:grpSpPr>
        <p:sp>
          <p:nvSpPr>
            <p:cNvPr id="58" name="矩形: 圆角 57"/>
            <p:cNvSpPr/>
            <p:nvPr/>
          </p:nvSpPr>
          <p:spPr>
            <a:xfrm>
              <a:off x="2786" y="1710"/>
              <a:ext cx="15157" cy="1201"/>
            </a:xfrm>
            <a:prstGeom prst="roundRect">
              <a:avLst>
                <a:gd name="adj" fmla="val 50000"/>
              </a:avLst>
            </a:prstGeom>
            <a:gradFill>
              <a:gsLst>
                <a:gs pos="28000">
                  <a:schemeClr val="bg1"/>
                </a:gs>
                <a:gs pos="100000">
                  <a:schemeClr val="bg1"/>
                </a:gs>
              </a:gsLst>
              <a:lin ang="0" scaled="1"/>
            </a:gradFill>
            <a:ln>
              <a:gradFill flip="none" rotWithShape="1">
                <a:gsLst>
                  <a:gs pos="0">
                    <a:srgbClr val="FDE7E7">
                      <a:alpha val="0"/>
                    </a:srgbClr>
                  </a:gs>
                  <a:gs pos="100000">
                    <a:srgbClr val="F9BDBD"/>
                  </a:gs>
                </a:gsLst>
                <a:lin ang="0" scaled="1"/>
              </a:gradFill>
            </a:ln>
            <a:effectLst>
              <a:outerShdw blurRad="127000" dist="63500" dir="2700000" algn="tl" rotWithShape="0">
                <a:srgbClr val="F9BDBD">
                  <a:alpha val="20000"/>
                </a:srgbClr>
              </a:outerShdw>
            </a:effectLst>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60000" tIns="144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360045"/>
              <a:endParaRPr lang="zh-CN" altLang="en-US" sz="1200">
                <a:solidFill>
                  <a:schemeClr val="dk1">
                    <a:hueOff val="0"/>
                    <a:satOff val="0"/>
                    <a:lumOff val="0"/>
                    <a:alphaOff val="0"/>
                  </a:schemeClr>
                </a:solidFill>
                <a:cs typeface="阿里巴巴普惠体" panose="00020600040101010101" charset="-122"/>
              </a:endParaRPr>
            </a:p>
          </p:txBody>
        </p:sp>
        <p:grpSp>
          <p:nvGrpSpPr>
            <p:cNvPr id="62" name="组合 61"/>
            <p:cNvGrpSpPr/>
            <p:nvPr/>
          </p:nvGrpSpPr>
          <p:grpSpPr>
            <a:xfrm>
              <a:off x="930" y="1710"/>
              <a:ext cx="3092" cy="1201"/>
              <a:chOff x="621329" y="5569348"/>
              <a:chExt cx="1963142" cy="665513"/>
            </a:xfrm>
          </p:grpSpPr>
          <p:sp>
            <p:nvSpPr>
              <p:cNvPr id="57" name="矩形: 圆角 56"/>
              <p:cNvSpPr/>
              <p:nvPr/>
            </p:nvSpPr>
            <p:spPr>
              <a:xfrm>
                <a:off x="797834" y="5569348"/>
                <a:ext cx="1609725" cy="665513"/>
              </a:xfrm>
              <a:prstGeom prst="roundRect">
                <a:avLst>
                  <a:gd name="adj" fmla="val 50000"/>
                </a:avLst>
              </a:prstGeom>
              <a:gradFill>
                <a:gsLst>
                  <a:gs pos="2752">
                    <a:srgbClr val="F34747"/>
                  </a:gs>
                  <a:gs pos="57000">
                    <a:srgbClr val="E1100F"/>
                  </a:gs>
                  <a:gs pos="100000">
                    <a:srgbClr val="B4040E"/>
                  </a:gs>
                </a:gsLst>
                <a:lin ang="2700000" scaled="1"/>
              </a:gradFill>
              <a:ln>
                <a:noFill/>
              </a:ln>
              <a:effectLst>
                <a:outerShdw blurRad="127000" dist="63500" dir="2700000" algn="tl" rotWithShape="0">
                  <a:srgbClr val="F34747">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spcFirstLastPara="0" vert="horz" wrap="square" lIns="360000" tIns="36000" rIns="360000" bIns="113792" numCol="1" spcCol="1270" anchor="t" anchorCtr="0">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mj-ea"/>
                  <a:ea typeface="+mj-ea"/>
                  <a:cs typeface="阿里巴巴普惠体" panose="00020600040101010101" charset="-122"/>
                </a:endParaRPr>
              </a:p>
            </p:txBody>
          </p:sp>
          <p:sp>
            <p:nvSpPr>
              <p:cNvPr id="61" name="文本框 60"/>
              <p:cNvSpPr txBox="1"/>
              <p:nvPr/>
            </p:nvSpPr>
            <p:spPr>
              <a:xfrm>
                <a:off x="621329" y="5716193"/>
                <a:ext cx="1963142" cy="37514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2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rPr>
                  <a:t>关键词二十</a:t>
                </a:r>
                <a:endParaRPr lang="en-US" altLang="zh-CN" sz="2200">
                  <a:solidFill>
                    <a:schemeClr val="bg1"/>
                  </a:solidFill>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sp>
          <p:nvSpPr>
            <p:cNvPr id="7" name="文本框 6"/>
            <p:cNvSpPr txBox="1"/>
            <p:nvPr/>
          </p:nvSpPr>
          <p:spPr>
            <a:xfrm>
              <a:off x="4344" y="1945"/>
              <a:ext cx="12473" cy="77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rPr>
                <a:t>大力发展五大金融</a:t>
              </a:r>
              <a:endParaRPr lang="zh-CN" altLang="en-US" sz="2600">
                <a:gradFill>
                  <a:gsLst>
                    <a:gs pos="0">
                      <a:srgbClr val="DC0000"/>
                    </a:gs>
                    <a:gs pos="100000">
                      <a:srgbClr val="921818"/>
                    </a:gs>
                  </a:gsLst>
                  <a:lin ang="5400000" scaled="0"/>
                </a:gradFill>
                <a:latin typeface="思源宋体 CN Heavy" panose="02020900000000000000" pitchFamily="18" charset="-122"/>
                <a:ea typeface="思源宋体 CN Heavy" panose="02020900000000000000" pitchFamily="18" charset="-122"/>
                <a:cs typeface="思源宋体 CN Heavy" panose="02020900000000000000" pitchFamily="18" charset="-122"/>
                <a:sym typeface="+mn-ea"/>
              </a:endParaRPr>
            </a:p>
          </p:txBody>
        </p:sp>
      </p:grpSp>
      <p:sp>
        <p:nvSpPr>
          <p:cNvPr id="14" name="任意多边形: 形状 13"/>
          <p:cNvSpPr/>
          <p:nvPr/>
        </p:nvSpPr>
        <p:spPr>
          <a:xfrm>
            <a:off x="766762" y="2675292"/>
            <a:ext cx="4236245" cy="3696934"/>
          </a:xfrm>
          <a:custGeom>
            <a:gdLst>
              <a:gd name="connsiteX0" fmla="*/ 0 w 7843837"/>
              <a:gd name="connsiteY0" fmla="*/ 0 h 2016000"/>
              <a:gd name="connsiteX1" fmla="*/ 7843837 w 7843837"/>
              <a:gd name="connsiteY1" fmla="*/ 0 h 2016000"/>
              <a:gd name="connsiteX2" fmla="*/ 7843837 w 7843837"/>
              <a:gd name="connsiteY2" fmla="*/ 2016000 h 2016000"/>
              <a:gd name="connsiteX3" fmla="*/ 0 w 7843837"/>
              <a:gd name="connsiteY3" fmla="*/ 2016000 h 2016000"/>
              <a:gd name="connsiteX4" fmla="*/ 0 w 7843837"/>
              <a:gd name="connsiteY4" fmla="*/ 0 h 20160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7843837" h="2016000">
                <a:moveTo>
                  <a:pt x="0" y="0"/>
                </a:moveTo>
                <a:lnTo>
                  <a:pt x="7843837" y="0"/>
                </a:lnTo>
                <a:lnTo>
                  <a:pt x="7843837" y="2016000"/>
                </a:lnTo>
                <a:lnTo>
                  <a:pt x="0" y="2016000"/>
                </a:lnTo>
                <a:lnTo>
                  <a:pt x="0" y="0"/>
                </a:lnTo>
                <a:close/>
              </a:path>
            </a:pathLst>
          </a:custGeom>
          <a:ln>
            <a:solidFill>
              <a:srgbClr val="FBD5D5"/>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0000" tIns="180000" rIns="360000" bIns="113792"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0" lvl="1" algn="just" defTabSz="711200">
              <a:lnSpc>
                <a:spcPct val="150000"/>
              </a:lnSpc>
              <a:spcBef>
                <a:spcPct val="0"/>
              </a:spcBef>
              <a:spcAft>
                <a:spcPts val="500"/>
              </a:spcAft>
            </a:pPr>
            <a:endParaRPr lang="zh-CN" sz="1200" kern="1200">
              <a:cs typeface="阿里巴巴普惠体" panose="00020600040101010101" charset="-122"/>
            </a:endParaRPr>
          </a:p>
        </p:txBody>
      </p:sp>
      <p:sp>
        <p:nvSpPr>
          <p:cNvPr id="15" name="矩形: 圆顶角 14"/>
          <p:cNvSpPr/>
          <p:nvPr/>
        </p:nvSpPr>
        <p:spPr>
          <a:xfrm>
            <a:off x="766445" y="2174240"/>
            <a:ext cx="4236085" cy="850900"/>
          </a:xfrm>
          <a:prstGeom prst="round2SameRect">
            <a:avLst/>
          </a:prstGeom>
          <a:gradFill>
            <a:gsLst>
              <a:gs pos="0">
                <a:srgbClr val="FEF8BD"/>
              </a:gs>
              <a:gs pos="91000">
                <a:srgbClr val="F8A242"/>
              </a:gs>
            </a:gsLst>
            <a:lin ang="2700000" scaled="1"/>
          </a:grad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lvl="1"/>
            <a:endParaRPr lang="zh-CN" altLang="en-US">
              <a:cs typeface="阿里巴巴普惠体" panose="00020600040101010101" charset="-122"/>
            </a:endParaRPr>
          </a:p>
        </p:txBody>
      </p:sp>
      <p:sp>
        <p:nvSpPr>
          <p:cNvPr id="10" name="文本框 9"/>
          <p:cNvSpPr txBox="1"/>
          <p:nvPr/>
        </p:nvSpPr>
        <p:spPr>
          <a:xfrm>
            <a:off x="1008459" y="2161086"/>
            <a:ext cx="3648075" cy="833319"/>
          </a:xfrm>
          <a:prstGeom prst="rect">
            <a:avLst/>
          </a:prstGeom>
          <a:noFill/>
          <a:ln>
            <a:noFill/>
          </a:ln>
          <a:effectLst>
            <a:outerShdw blurRad="127000" dist="63500" dir="2700000" algn="tl" rotWithShape="0">
              <a:srgbClr val="F8A242">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ctr" defTabSz="914400" rtl="0" eaLnBrk="1" latinLnBrk="0" hangingPunct="1">
              <a:defRPr sz="1400" kern="1200">
                <a:solidFill>
                  <a:srgbClr val="7B030C"/>
                </a:solidFill>
                <a:latin typeface="+mj-ea"/>
                <a:ea typeface="+mj-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rPr>
              <a:t>报告原文</a:t>
            </a:r>
            <a:endParaRPr lang="zh-CN" altLang="en-US" sz="2800">
              <a:latin typeface="思源宋体 CN Heavy" panose="02020900000000000000" pitchFamily="18" charset="-122"/>
              <a:ea typeface="思源宋体 CN Heavy" panose="02020900000000000000" pitchFamily="18" charset="-122"/>
              <a:cs typeface="阿里巴巴普惠体" panose="00020600040101010101" charset="-122"/>
            </a:endParaRPr>
          </a:p>
        </p:txBody>
      </p:sp>
      <p:sp>
        <p:nvSpPr>
          <p:cNvPr id="9" name="文本框 8"/>
          <p:cNvSpPr txBox="1"/>
          <p:nvPr/>
        </p:nvSpPr>
        <p:spPr>
          <a:xfrm>
            <a:off x="1009650" y="3190875"/>
            <a:ext cx="3752850" cy="7556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a:solidFill>
                  <a:schemeClr val="tx1">
                    <a:lumMod val="75000"/>
                    <a:lumOff val="25000"/>
                  </a:schemeClr>
                </a:solidFill>
                <a:latin typeface="阿里巴巴普惠体"/>
                <a:ea typeface="阿里巴巴普惠体"/>
                <a:cs typeface="阿里巴巴普惠体" panose="00020600040101010101" charset="-122"/>
                <a:sym typeface="+mn-ea"/>
              </a:rPr>
              <a:t>大力发展科技金融、绿色金融、普惠金融、养老金融、数字金融。</a:t>
            </a:r>
            <a:endParaRPr lang="zh-CN" altLang="en-US">
              <a:solidFill>
                <a:schemeClr val="tx1">
                  <a:lumMod val="75000"/>
                  <a:lumOff val="25000"/>
                </a:schemeClr>
              </a:solidFill>
              <a:latin typeface="阿里巴巴普惠体"/>
              <a:ea typeface="阿里巴巴普惠体"/>
              <a:cs typeface="阿里巴巴普惠体" panose="00020600040101010101" charset="-122"/>
              <a:sym typeface="+mn-ea"/>
            </a:endParaRPr>
          </a:p>
        </p:txBody>
      </p:sp>
      <p:sp>
        <p:nvSpPr>
          <p:cNvPr id="11" name="右大括号 10"/>
          <p:cNvSpPr/>
          <p:nvPr/>
        </p:nvSpPr>
        <p:spPr>
          <a:xfrm>
            <a:off x="5177155" y="2166620"/>
            <a:ext cx="294640" cy="4189730"/>
          </a:xfrm>
          <a:prstGeom prst="rightBrace">
            <a:avLst>
              <a:gd name="adj1" fmla="val 37841"/>
              <a:gd name="adj2" fmla="val 50000"/>
            </a:avLst>
          </a:prstGeom>
          <a:ln w="12700">
            <a:solidFill>
              <a:srgbClr val="F9BDBD"/>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3" name="文本框 12"/>
          <p:cNvSpPr txBox="1"/>
          <p:nvPr/>
        </p:nvSpPr>
        <p:spPr>
          <a:xfrm>
            <a:off x="5848350" y="2977515"/>
            <a:ext cx="5562600" cy="35401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1700">
                <a:solidFill>
                  <a:schemeClr val="tx1">
                    <a:lumMod val="75000"/>
                    <a:lumOff val="25000"/>
                  </a:schemeClr>
                </a:solidFill>
                <a:latin typeface="阿里巴巴普惠体"/>
                <a:ea typeface="阿里巴巴普惠体"/>
                <a:cs typeface="阿里巴巴普惠体" panose="00020600040101010101" charset="-122"/>
                <a:sym typeface="+mn-ea"/>
              </a:rPr>
              <a:t>2023年10月召开的中央金融工作会议提出，“做好科技金融、绿色金融、普惠金融、养老金融、数字金融五篇大文章”。这为未来金融如何支持实体经济指明了方向。随后，金融监管部门统筹部署，各家金融机构响应并推进中央金融工作会议精神，加大对五大重点领域的资金支持。</a:t>
            </a:r>
            <a:endParaRPr lang="zh-CN" altLang="en-US" sz="1700">
              <a:solidFill>
                <a:schemeClr val="tx1">
                  <a:lumMod val="75000"/>
                  <a:lumOff val="25000"/>
                </a:schemeClr>
              </a:solidFill>
              <a:latin typeface="阿里巴巴普惠体"/>
              <a:ea typeface="阿里巴巴普惠体"/>
              <a:cs typeface="阿里巴巴普惠体" panose="00020600040101010101" charset="-122"/>
              <a:sym typeface="+mn-ea"/>
            </a:endParaRPr>
          </a:p>
          <a:p>
            <a:pPr lvl="0" algn="l">
              <a:lnSpc>
                <a:spcPct val="120000"/>
              </a:lnSpc>
              <a:spcBef>
                <a:spcPct val="0"/>
              </a:spcBef>
              <a:spcAft>
                <a:spcPct val="0"/>
              </a:spcAft>
              <a:buClrTx/>
              <a:buSzTx/>
              <a:buFontTx/>
            </a:pPr>
            <a:r>
              <a:rPr lang="zh-CN" altLang="en-US" sz="1700">
                <a:solidFill>
                  <a:schemeClr val="tx1">
                    <a:lumMod val="75000"/>
                    <a:lumOff val="25000"/>
                  </a:schemeClr>
                </a:solidFill>
                <a:latin typeface="阿里巴巴普惠体"/>
                <a:ea typeface="阿里巴巴普惠体"/>
                <a:cs typeface="阿里巴巴普惠体" panose="00020600040101010101" charset="-122"/>
                <a:sym typeface="+mn-ea"/>
              </a:rPr>
              <a:t>在今年政府工作报告中，将“大力发展科技金融、绿色金融、普惠金融、养老金融、数字金融”列入，延续了对金融工作中做好五篇大文章的重视，在重点战略、重点领域方面落实好优质金融服务，为经济可持续发展提供有力支持的要求。</a:t>
            </a:r>
            <a:endParaRPr lang="zh-CN" altLang="en-US" sz="1700">
              <a:solidFill>
                <a:schemeClr val="tx1">
                  <a:lumMod val="75000"/>
                  <a:lumOff val="25000"/>
                </a:schemeClr>
              </a:solidFill>
              <a:latin typeface="阿里巴巴普惠体"/>
              <a:ea typeface="阿里巴巴普惠体"/>
              <a:cs typeface="阿里巴巴普惠体" panose="00020600040101010101" charset="-122"/>
              <a:sym typeface="+mn-ea"/>
            </a:endParaRPr>
          </a:p>
        </p:txBody>
      </p:sp>
      <p:grpSp>
        <p:nvGrpSpPr>
          <p:cNvPr id="17" name="组合 16"/>
          <p:cNvGrpSpPr/>
          <p:nvPr/>
        </p:nvGrpSpPr>
        <p:grpSpPr>
          <a:xfrm>
            <a:off x="5928360" y="2194560"/>
            <a:ext cx="5095240" cy="701040"/>
            <a:chOff x="9336" y="3456"/>
            <a:chExt cx="8024" cy="1104"/>
          </a:xfrm>
        </p:grpSpPr>
        <p:sp>
          <p:nvSpPr>
            <p:cNvPr id="28" name="矩形 27"/>
            <p:cNvSpPr/>
            <p:nvPr/>
          </p:nvSpPr>
          <p:spPr>
            <a:xfrm>
              <a:off x="9336" y="4198"/>
              <a:ext cx="8025" cy="363"/>
            </a:xfrm>
            <a:prstGeom prst="rect">
              <a:avLst/>
            </a:prstGeom>
            <a:gradFill flip="none" rotWithShape="1">
              <a:gsLst>
                <a:gs pos="99083">
                  <a:srgbClr val="FDE7E7">
                    <a:alpha val="0"/>
                  </a:srgbClr>
                </a:gs>
                <a:gs pos="0">
                  <a:srgbClr val="F9BDBD"/>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6" name="文本框 15"/>
            <p:cNvSpPr txBox="1"/>
            <p:nvPr/>
          </p:nvSpPr>
          <p:spPr>
            <a:xfrm>
              <a:off x="9437" y="3456"/>
              <a:ext cx="5745" cy="101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rPr>
                <a:t>解读</a:t>
              </a:r>
              <a:endParaRPr lang="zh-CN" altLang="zh-CN" sz="3600" kern="100">
                <a:solidFill>
                  <a:srgbClr val="7B030C"/>
                </a:solidFill>
                <a:effectLst/>
                <a:latin typeface="思源宋体 CN Heavy" panose="02020900000000000000" pitchFamily="18" charset="-122"/>
                <a:ea typeface="思源宋体 CN Heavy" panose="02020900000000000000" pitchFamily="18" charset="-122"/>
                <a:cs typeface="阿里巴巴普惠体" panose="00020600040101010101" charset="-122"/>
              </a:endParaRPr>
            </a:p>
          </p:txBody>
        </p:sp>
      </p:grpSp>
      <p:pic>
        <p:nvPicPr>
          <p:cNvPr id="18" name="图片 17" descr="51miz-E841634-2A13232F"/>
          <p:cNvPicPr>
            <a:picLocks noChangeAspect="1"/>
          </p:cNvPicPr>
          <p:nvPr/>
        </p:nvPicPr>
        <p:blipFill>
          <a:blip r:embed="rId5"/>
          <a:stretch>
            <a:fillRect/>
          </a:stretch>
        </p:blipFill>
        <p:spPr>
          <a:xfrm>
            <a:off x="10406380" y="2110105"/>
            <a:ext cx="987425" cy="643890"/>
          </a:xfrm>
          <a:prstGeom prst="rect">
            <a:avLst/>
          </a:prstGeom>
        </p:spPr>
      </p:pic>
    </p:spTree>
    <p:custDataLst>
      <p:tags r:id="rId6"/>
    </p:custDataLst>
  </p:cSld>
  <p:clrMapOvr>
    <a:masterClrMapping/>
  </p:clrMapOvr>
  <p:transition spd="slow">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5" presetClass="entr" presetSubtype="0" dur="500" fill="hold" grpId="0" nodeType="afterEffect">
                                  <p:stCondLst>
                                    <p:cond delay="0"/>
                                  </p:stCondLst>
                                  <p:iterate type="lt">
                                    <p:tmPct val="10000"/>
                                  </p:iterate>
                                  <p:childTnLst>
                                    <p:set>
                                      <p:cBhvr>
                                        <p:cTn id="6" dur="1" fill="hold">
                                          <p:stCondLst>
                                            <p:cond delay="0"/>
                                          </p:stCondLst>
                                        </p:cTn>
                                        <p:tgtEl>
                                          <p:spTgt spid="79"/>
                                        </p:tgtEl>
                                        <p:attrNameLst>
                                          <p:attrName>style.visibility</p:attrName>
                                        </p:attrNameLst>
                                      </p:cBhvr>
                                      <p:to>
                                        <p:strVal val="visible"/>
                                      </p:to>
                                    </p:set>
                                    <p:animEffect transition="in" filter="fade">
                                      <p:cBhvr>
                                        <p:cTn id="7" dur="500"/>
                                        <p:tgtEl>
                                          <p:spTgt spid="79"/>
                                        </p:tgtEl>
                                      </p:cBhvr>
                                    </p:animEffect>
                                    <p:anim calcmode="lin" valueType="num">
                                      <p:cBhvr>
                                        <p:cTn id="8" dur="500" fill="hold"/>
                                        <p:tgtEl>
                                          <p:spTgt spid="79"/>
                                        </p:tgtEl>
                                        <p:attrNameLst>
                                          <p:attrName>ppt_w</p:attrName>
                                        </p:attrNameLst>
                                      </p:cBhvr>
                                      <p:tavLst>
                                        <p:tav tm="0" fmla="#ppt_w*sin(2.5*pi*$)">
                                          <p:val>
                                            <p:fltVal val="0"/>
                                          </p:val>
                                        </p:tav>
                                        <p:tav tm="100000">
                                          <p:val>
                                            <p:fltVal val="1"/>
                                          </p:val>
                                        </p:tav>
                                      </p:tavLst>
                                    </p:anim>
                                    <p:anim calcmode="lin" valueType="num">
                                      <p:cBhvr>
                                        <p:cTn id="9" dur="500" fill="hold"/>
                                        <p:tgtEl>
                                          <p:spTgt spid="79"/>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left)">
                                      <p:cBhvr>
                                        <p:cTn id="14" dur="500"/>
                                        <p:tgtEl>
                                          <p:spTgt spid="8"/>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dur="100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42" presetClass="entr" presetSubtype="0" dur="100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1000"/>
                                        <p:tgtEl>
                                          <p:spTgt spid="14"/>
                                        </p:tgtEl>
                                      </p:cBhvr>
                                    </p:animEffect>
                                    <p:anim calcmode="lin" valueType="num">
                                      <p:cBhvr>
                                        <p:cTn id="30" dur="1000" fill="hold"/>
                                        <p:tgtEl>
                                          <p:spTgt spid="14"/>
                                        </p:tgtEl>
                                        <p:attrNameLst>
                                          <p:attrName>ppt_x</p:attrName>
                                        </p:attrNameLst>
                                      </p:cBhvr>
                                      <p:tavLst>
                                        <p:tav tm="0">
                                          <p:val>
                                            <p:strVal val="#ppt_x"/>
                                          </p:val>
                                        </p:tav>
                                        <p:tav tm="100000">
                                          <p:val>
                                            <p:strVal val="#ppt_x"/>
                                          </p:val>
                                        </p:tav>
                                      </p:tavLst>
                                    </p:anim>
                                    <p:anim calcmode="lin" valueType="num">
                                      <p:cBhvr>
                                        <p:cTn id="3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42" presetClass="entr" presetSubtype="0" dur="100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000"/>
                                        <p:tgtEl>
                                          <p:spTgt spid="11"/>
                                        </p:tgtEl>
                                      </p:cBhvr>
                                    </p:animEffect>
                                    <p:anim calcmode="lin" valueType="num">
                                      <p:cBhvr>
                                        <p:cTn id="44" dur="1000" fill="hold"/>
                                        <p:tgtEl>
                                          <p:spTgt spid="11"/>
                                        </p:tgtEl>
                                        <p:attrNameLst>
                                          <p:attrName>ppt_x</p:attrName>
                                        </p:attrNameLst>
                                      </p:cBhvr>
                                      <p:tavLst>
                                        <p:tav tm="0">
                                          <p:val>
                                            <p:strVal val="#ppt_x"/>
                                          </p:val>
                                        </p:tav>
                                        <p:tav tm="100000">
                                          <p:val>
                                            <p:strVal val="#ppt_x"/>
                                          </p:val>
                                        </p:tav>
                                      </p:tavLst>
                                    </p:anim>
                                    <p:anim calcmode="lin" valueType="num">
                                      <p:cBhvr>
                                        <p:cTn id="4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6" fill="hold" nodeType="clickPar">
                      <p:stCondLst>
                        <p:cond delay="indefinite"/>
                        <p:cond evt="onBegin" delay="0">
                          <p:tn val="45"/>
                        </p:cond>
                      </p:stCondLst>
                      <p:childTnLst>
                        <p:par>
                          <p:cTn id="47" fill="hold">
                            <p:stCondLst>
                              <p:cond delay="0"/>
                            </p:stCondLst>
                            <p:childTnLst>
                              <p:par>
                                <p:cTn id="48" presetID="42" presetClass="entr" presetSubtype="0" dur="1000" fill="hold" nodeType="click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1000"/>
                                        <p:tgtEl>
                                          <p:spTgt spid="17"/>
                                        </p:tgtEl>
                                      </p:cBhvr>
                                    </p:animEffect>
                                    <p:anim calcmode="lin" valueType="num">
                                      <p:cBhvr>
                                        <p:cTn id="51" dur="1000" fill="hold"/>
                                        <p:tgtEl>
                                          <p:spTgt spid="17"/>
                                        </p:tgtEl>
                                        <p:attrNameLst>
                                          <p:attrName>ppt_x</p:attrName>
                                        </p:attrNameLst>
                                      </p:cBhvr>
                                      <p:tavLst>
                                        <p:tav tm="0">
                                          <p:val>
                                            <p:strVal val="#ppt_x"/>
                                          </p:val>
                                        </p:tav>
                                        <p:tav tm="100000">
                                          <p:val>
                                            <p:strVal val="#ppt_x"/>
                                          </p:val>
                                        </p:tav>
                                      </p:tavLst>
                                    </p:anim>
                                    <p:anim calcmode="lin" valueType="num">
                                      <p:cBhvr>
                                        <p:cTn id="5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42" presetClass="entr" presetSubtype="0" dur="1000"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fade">
                                      <p:cBhvr>
                                        <p:cTn id="57" dur="1000"/>
                                        <p:tgtEl>
                                          <p:spTgt spid="13"/>
                                        </p:tgtEl>
                                      </p:cBhvr>
                                    </p:animEffect>
                                    <p:anim calcmode="lin" valueType="num">
                                      <p:cBhvr>
                                        <p:cTn id="58" dur="1000" fill="hold"/>
                                        <p:tgtEl>
                                          <p:spTgt spid="13"/>
                                        </p:tgtEl>
                                        <p:attrNameLst>
                                          <p:attrName>ppt_x</p:attrName>
                                        </p:attrNameLst>
                                      </p:cBhvr>
                                      <p:tavLst>
                                        <p:tav tm="0">
                                          <p:val>
                                            <p:strVal val="#ppt_x"/>
                                          </p:val>
                                        </p:tav>
                                        <p:tav tm="100000">
                                          <p:val>
                                            <p:strVal val="#ppt_x"/>
                                          </p:val>
                                        </p:tav>
                                      </p:tavLst>
                                    </p:anim>
                                    <p:anim calcmode="lin" valueType="num">
                                      <p:cBhvr>
                                        <p:cTn id="5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10" grpId="0"/>
      <p:bldP spid="15" grpId="0"/>
      <p:bldP spid="14" grpId="0"/>
      <p:bldP spid="9" grpId="0"/>
      <p:bldP spid="11" grpId="0"/>
      <p:bldP spid="13"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https://d.book118.com/616110001000010104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4.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5.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6.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7.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8.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9.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70.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71.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72.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73.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74.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75.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76.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77.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78.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79.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80.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81.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82.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83.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84.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8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阿里巴巴普惠体"/>
        <a:ea typeface="阿里巴巴普惠体"/>
        <a:cs typeface="Arial"/>
      </a:majorFont>
      <a:minorFont>
        <a:latin typeface="阿里巴巴普惠体"/>
        <a:ea typeface="阿里巴巴普惠体"/>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169</Paragraphs>
  <Slides>23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23</vt:i4>
      </vt:variant>
    </vt:vector>
  </HeadingPairs>
  <TitlesOfParts>
    <vt:vector baseType="lpstr" size="29">
      <vt:lpstr>Arial</vt:lpstr>
      <vt:lpstr>Calibri</vt:lpstr>
      <vt:lpstr>阿里巴巴普惠体</vt:lpstr>
      <vt:lpstr>Wingdings</vt:lpstr>
      <vt:lpstr>思源宋体 CN Heavy</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2024-09-29T11:35:20.837</cp:lastPrinted>
  <dcterms:created xsi:type="dcterms:W3CDTF">2024-09-29T03:35:20Z</dcterms:created>
  <dcterms:modified xsi:type="dcterms:W3CDTF">2024-09-29T03:35:23Z</dcterms:modified>
</cp:coreProperties>
</file>