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267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24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E30F12-4E08-4E79-BE87-8EB2D74C1C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B37777-F7A9-4710-AC2A-2FC456EE0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3AF300-8F14-4340-B5C0-BBD1EE8F42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F43BBF-FCC9-4D89-BD2D-3F739B6D4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0ED19B-FE2D-4037-95BC-389C81F02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01DB9C-4ED5-494D-92C9-87CDCC97CA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E02280-2D4B-4B97-8CD3-816485017D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71A2E0-BA80-4E21-85BF-D0C451EBC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CAD488-722F-43E7-8002-CE6267116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B654BE-75E1-4E31-B8DD-F88E02CF83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CF026B-E3C0-4E4C-897B-C932D03D1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2666" r:id="rId2"/>
    <p:sldLayoutId id="2147492667" r:id="rId3"/>
    <p:sldLayoutId id="2147492668" r:id="rId4"/>
    <p:sldLayoutId id="2147492669" r:id="rId5"/>
    <p:sldLayoutId id="2147492670" r:id="rId6"/>
    <p:sldLayoutId id="2147492671" r:id="rId7"/>
    <p:sldLayoutId id="2147492672" r:id="rId8"/>
    <p:sldLayoutId id="2147492673" r:id="rId9"/>
    <p:sldLayoutId id="2147492674" r:id="rId10"/>
    <p:sldLayoutId id="2147492675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86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1.xml" /><Relationship Id="rId11" Type="http://schemas.openxmlformats.org/officeDocument/2006/relationships/tags" Target="../tags/tag102.xml" /><Relationship Id="rId12" Type="http://schemas.openxmlformats.org/officeDocument/2006/relationships/tags" Target="../tags/tag103.xml" /><Relationship Id="rId13" Type="http://schemas.openxmlformats.org/officeDocument/2006/relationships/tags" Target="../tags/tag104.xml" /><Relationship Id="rId14" Type="http://schemas.openxmlformats.org/officeDocument/2006/relationships/tags" Target="../tags/tag105.xml" /><Relationship Id="rId15" Type="http://schemas.openxmlformats.org/officeDocument/2006/relationships/tags" Target="../tags/tag106.xml" /><Relationship Id="rId16" Type="http://schemas.openxmlformats.org/officeDocument/2006/relationships/tags" Target="../tags/tag107.xml" /><Relationship Id="rId17" Type="http://schemas.openxmlformats.org/officeDocument/2006/relationships/tags" Target="../tags/tag108.xml" /><Relationship Id="rId18" Type="http://schemas.openxmlformats.org/officeDocument/2006/relationships/tags" Target="../tags/tag109.xml" /><Relationship Id="rId19" Type="http://schemas.openxmlformats.org/officeDocument/2006/relationships/tags" Target="../tags/tag110.xml" /><Relationship Id="rId2" Type="http://schemas.openxmlformats.org/officeDocument/2006/relationships/tags" Target="../tags/tag93.xml" /><Relationship Id="rId20" Type="http://schemas.openxmlformats.org/officeDocument/2006/relationships/tags" Target="../tags/tag111.xml" /><Relationship Id="rId21" Type="http://schemas.openxmlformats.org/officeDocument/2006/relationships/tags" Target="../tags/tag112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1.xml" /><Relationship Id="rId11" Type="http://schemas.openxmlformats.org/officeDocument/2006/relationships/tags" Target="../tags/tag122.xml" /><Relationship Id="rId12" Type="http://schemas.openxmlformats.org/officeDocument/2006/relationships/tags" Target="../tags/tag123.xml" /><Relationship Id="rId13" Type="http://schemas.openxmlformats.org/officeDocument/2006/relationships/tags" Target="../tags/tag124.xml" /><Relationship Id="rId14" Type="http://schemas.openxmlformats.org/officeDocument/2006/relationships/tags" Target="../tags/tag125.xml" /><Relationship Id="rId15" Type="http://schemas.openxmlformats.org/officeDocument/2006/relationships/tags" Target="../tags/tag126.xml" /><Relationship Id="rId16" Type="http://schemas.openxmlformats.org/officeDocument/2006/relationships/tags" Target="../tags/tag127.xml" /><Relationship Id="rId17" Type="http://schemas.openxmlformats.org/officeDocument/2006/relationships/tags" Target="../tags/tag128.xml" /><Relationship Id="rId18" Type="http://schemas.openxmlformats.org/officeDocument/2006/relationships/tags" Target="../tags/tag129.xml" /><Relationship Id="rId19" Type="http://schemas.openxmlformats.org/officeDocument/2006/relationships/tags" Target="../tags/tag130.xml" /><Relationship Id="rId2" Type="http://schemas.openxmlformats.org/officeDocument/2006/relationships/tags" Target="../tags/tag113.xml" /><Relationship Id="rId20" Type="http://schemas.openxmlformats.org/officeDocument/2006/relationships/tags" Target="../tags/tag131.xml" /><Relationship Id="rId21" Type="http://schemas.openxmlformats.org/officeDocument/2006/relationships/tags" Target="../tags/tag132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tags" Target="../tags/tag118.xml" /><Relationship Id="rId8" Type="http://schemas.openxmlformats.org/officeDocument/2006/relationships/tags" Target="../tags/tag119.xml" /><Relationship Id="rId9" Type="http://schemas.openxmlformats.org/officeDocument/2006/relationships/tags" Target="../tags/tag1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1.xml" /><Relationship Id="rId11" Type="http://schemas.openxmlformats.org/officeDocument/2006/relationships/tags" Target="../tags/tag142.xml" /><Relationship Id="rId12" Type="http://schemas.openxmlformats.org/officeDocument/2006/relationships/tags" Target="../tags/tag143.xml" /><Relationship Id="rId13" Type="http://schemas.openxmlformats.org/officeDocument/2006/relationships/tags" Target="../tags/tag144.xml" /><Relationship Id="rId14" Type="http://schemas.openxmlformats.org/officeDocument/2006/relationships/tags" Target="../tags/tag145.xml" /><Relationship Id="rId15" Type="http://schemas.openxmlformats.org/officeDocument/2006/relationships/tags" Target="../tags/tag146.xml" /><Relationship Id="rId16" Type="http://schemas.openxmlformats.org/officeDocument/2006/relationships/tags" Target="../tags/tag147.xml" /><Relationship Id="rId17" Type="http://schemas.openxmlformats.org/officeDocument/2006/relationships/tags" Target="../tags/tag148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14" Type="http://schemas.openxmlformats.org/officeDocument/2006/relationships/tags" Target="../tags/tag161.xml" /><Relationship Id="rId15" Type="http://schemas.openxmlformats.org/officeDocument/2006/relationships/tags" Target="../tags/tag162.xml" /><Relationship Id="rId16" Type="http://schemas.openxmlformats.org/officeDocument/2006/relationships/tags" Target="../tags/tag163.xml" /><Relationship Id="rId17" Type="http://schemas.openxmlformats.org/officeDocument/2006/relationships/tags" Target="../tags/tag164.xml" /><Relationship Id="rId18" Type="http://schemas.openxmlformats.org/officeDocument/2006/relationships/tags" Target="../tags/tag165.xml" /><Relationship Id="rId19" Type="http://schemas.openxmlformats.org/officeDocument/2006/relationships/tags" Target="../tags/tag166.xml" /><Relationship Id="rId2" Type="http://schemas.openxmlformats.org/officeDocument/2006/relationships/tags" Target="../tags/tag149.xml" /><Relationship Id="rId20" Type="http://schemas.openxmlformats.org/officeDocument/2006/relationships/tags" Target="../tags/tag167.xml" /><Relationship Id="rId21" Type="http://schemas.openxmlformats.org/officeDocument/2006/relationships/tags" Target="../tags/tag168.xml" /><Relationship Id="rId22" Type="http://schemas.openxmlformats.org/officeDocument/2006/relationships/tags" Target="../tags/tag169.xml" /><Relationship Id="rId23" Type="http://schemas.openxmlformats.org/officeDocument/2006/relationships/tags" Target="../tags/tag170.xml" /><Relationship Id="rId24" Type="http://schemas.openxmlformats.org/officeDocument/2006/relationships/tags" Target="../tags/tag171.xml" /><Relationship Id="rId25" Type="http://schemas.openxmlformats.org/officeDocument/2006/relationships/tags" Target="../tags/tag172.xml" /><Relationship Id="rId26" Type="http://schemas.openxmlformats.org/officeDocument/2006/relationships/tags" Target="../tags/tag173.xml" /><Relationship Id="rId27" Type="http://schemas.openxmlformats.org/officeDocument/2006/relationships/tags" Target="../tags/tag174.xml" /><Relationship Id="rId28" Type="http://schemas.openxmlformats.org/officeDocument/2006/relationships/tags" Target="../tags/tag175.xml" /><Relationship Id="rId29" Type="http://schemas.openxmlformats.org/officeDocument/2006/relationships/tags" Target="../tags/tag176.xml" /><Relationship Id="rId3" Type="http://schemas.openxmlformats.org/officeDocument/2006/relationships/tags" Target="../tags/tag150.xml" /><Relationship Id="rId30" Type="http://schemas.openxmlformats.org/officeDocument/2006/relationships/tags" Target="../tags/tag177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9.xml" /><Relationship Id="rId11" Type="http://schemas.openxmlformats.org/officeDocument/2006/relationships/tags" Target="../tags/tag190.xml" /><Relationship Id="rId12" Type="http://schemas.openxmlformats.org/officeDocument/2006/relationships/tags" Target="../tags/tag191.xml" /><Relationship Id="rId13" Type="http://schemas.openxmlformats.org/officeDocument/2006/relationships/tags" Target="../tags/tag192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tags" Target="../tags/tag222.xml" /><Relationship Id="rId13" Type="http://schemas.openxmlformats.org/officeDocument/2006/relationships/tags" Target="../tags/tag223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111003225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2023年暖通给排水工程师年终总结及年后展望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5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6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技能提升与自我评价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7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8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行业趋势与市场分析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9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10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11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年后展望与目标制定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2" name="序号"/>
          <p:cNvSpPr txBox="1"/>
          <p:nvPr>
            <p:custDataLst>
              <p:tags r:id="rId12"/>
            </p:custDataLst>
          </p:nvPr>
        </p:nvSpPr>
        <p:spPr>
          <a:xfrm>
            <a:off x="801497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06.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3"/>
            </p:custDataLst>
          </p:nvPr>
        </p:nvSpPr>
        <p:spPr>
          <a:xfrm>
            <a:off x="947610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团队建设与协作能力提升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4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5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6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单击添加标题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800" name="序号"/>
          <p:cNvSpPr txBox="1"/>
          <p:nvPr>
            <p:custDataLst>
              <p:tags r:id="rId17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8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年终总结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41" name="直接连接符 20"/>
          <p:cNvCxnSpPr/>
          <p:nvPr>
            <p:custDataLst>
              <p:tags r:id="rId19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0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年终总结</a:t>
            </a:r>
            <a:endParaRPr lang="zh-CN" altLang="en-US"/>
          </a:p>
        </p:txBody>
      </p:sp>
      <p:sp>
        <p:nvSpPr>
          <p:cNvPr id="10488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2023年工作回顾</a:t>
            </a:r>
            <a:endParaRPr lang="zh-CN" altLang="en-US"/>
          </a:p>
        </p:txBody>
      </p:sp>
      <p:sp>
        <p:nvSpPr>
          <p:cNvPr id="104893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完成项目：列举2023年完成的项目，包括项目名称、项目规模、项目难度等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团队协作：描述2023年团队协作的情况，包括团队成员的贡献、团队协作的效率等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5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客户满意度：介绍2023年客户满意度的情况，包括客户满意度的提高、客户投诉的处理等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技术突破：介绍2023年在技术方面的突破，包括新技术的应用、新工艺的研发等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完成项目及成果展示</a:t>
            </a:r>
            <a:endParaRPr lang="zh-CN" altLang="en-US"/>
          </a:p>
        </p:txBody>
      </p:sp>
      <p:sp>
        <p:nvSpPr>
          <p:cNvPr id="1049008" name="椭圆 28"/>
          <p:cNvSpPr/>
          <p:nvPr>
            <p:custDataLst>
              <p:tags r:id="rId2"/>
            </p:custDataLst>
          </p:nvPr>
        </p:nvSpPr>
        <p:spPr>
          <a:xfrm>
            <a:off x="9277246" y="2822293"/>
            <a:ext cx="1897414" cy="189741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0" name="椭圆 29"/>
          <p:cNvSpPr/>
          <p:nvPr>
            <p:custDataLst>
              <p:tags r:id="rId3"/>
            </p:custDataLst>
          </p:nvPr>
        </p:nvSpPr>
        <p:spPr>
          <a:xfrm>
            <a:off x="9489289" y="2860070"/>
            <a:ext cx="256146" cy="2561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2" name="正文"/>
          <p:cNvSpPr txBox="1"/>
          <p:nvPr>
            <p:custDataLst>
              <p:tags r:id="rId4"/>
            </p:custDataLst>
          </p:nvPr>
        </p:nvSpPr>
        <p:spPr>
          <a:xfrm>
            <a:off x="9532550" y="3370069"/>
            <a:ext cx="1308700" cy="90019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2023年暖通给排水工程项目团队协作情况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14" name="弧形 58"/>
          <p:cNvSpPr/>
          <p:nvPr>
            <p:custDataLst>
              <p:tags r:id="rId5"/>
            </p:custDataLst>
          </p:nvPr>
        </p:nvSpPr>
        <p:spPr>
          <a:xfrm>
            <a:off x="9098107" y="2643153"/>
            <a:ext cx="2256215" cy="2256215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6" name="椭圆 30"/>
          <p:cNvSpPr/>
          <p:nvPr>
            <p:custDataLst>
              <p:tags r:id="rId6"/>
            </p:custDataLst>
          </p:nvPr>
        </p:nvSpPr>
        <p:spPr>
          <a:xfrm>
            <a:off x="7516319" y="2822293"/>
            <a:ext cx="1897414" cy="189741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8" name="椭圆 31"/>
          <p:cNvSpPr/>
          <p:nvPr>
            <p:custDataLst>
              <p:tags r:id="rId7"/>
            </p:custDataLst>
          </p:nvPr>
        </p:nvSpPr>
        <p:spPr>
          <a:xfrm>
            <a:off x="7767358" y="2860070"/>
            <a:ext cx="256146" cy="2561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0" name="正文"/>
          <p:cNvSpPr txBox="1"/>
          <p:nvPr>
            <p:custDataLst>
              <p:tags r:id="rId8"/>
            </p:custDataLst>
          </p:nvPr>
        </p:nvSpPr>
        <p:spPr>
          <a:xfrm>
            <a:off x="7810619" y="3370069"/>
            <a:ext cx="1308700" cy="90019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2023年暖通给排水工程项目客户满意度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2" name="弧形 57"/>
          <p:cNvSpPr/>
          <p:nvPr>
            <p:custDataLst>
              <p:tags r:id="rId9"/>
            </p:custDataLst>
          </p:nvPr>
        </p:nvSpPr>
        <p:spPr>
          <a:xfrm>
            <a:off x="838200" y="2643153"/>
            <a:ext cx="2256215" cy="2256215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椭圆 22"/>
          <p:cNvSpPr/>
          <p:nvPr>
            <p:custDataLst>
              <p:tags r:id="rId10"/>
            </p:custDataLst>
          </p:nvPr>
        </p:nvSpPr>
        <p:spPr>
          <a:xfrm>
            <a:off x="5935140" y="2822293"/>
            <a:ext cx="1897414" cy="189741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椭圆 23"/>
          <p:cNvSpPr/>
          <p:nvPr>
            <p:custDataLst>
              <p:tags r:id="rId11"/>
            </p:custDataLst>
          </p:nvPr>
        </p:nvSpPr>
        <p:spPr>
          <a:xfrm>
            <a:off x="6185570" y="2860070"/>
            <a:ext cx="256146" cy="2561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8" name="正文"/>
          <p:cNvSpPr txBox="1"/>
          <p:nvPr>
            <p:custDataLst>
              <p:tags r:id="rId12"/>
            </p:custDataLst>
          </p:nvPr>
        </p:nvSpPr>
        <p:spPr>
          <a:xfrm>
            <a:off x="6229441" y="3370069"/>
            <a:ext cx="1308700" cy="90019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2023年暖通给排水工程项目成果展示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30" name="椭圆 24"/>
          <p:cNvSpPr/>
          <p:nvPr>
            <p:custDataLst>
              <p:tags r:id="rId13"/>
            </p:custDataLst>
          </p:nvPr>
        </p:nvSpPr>
        <p:spPr>
          <a:xfrm>
            <a:off x="4353962" y="2822293"/>
            <a:ext cx="1897414" cy="189741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椭圆 25"/>
          <p:cNvSpPr/>
          <p:nvPr>
            <p:custDataLst>
              <p:tags r:id="rId14"/>
            </p:custDataLst>
          </p:nvPr>
        </p:nvSpPr>
        <p:spPr>
          <a:xfrm>
            <a:off x="4604391" y="2860070"/>
            <a:ext cx="256146" cy="2561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正文"/>
          <p:cNvSpPr txBox="1"/>
          <p:nvPr>
            <p:custDataLst>
              <p:tags r:id="rId15"/>
            </p:custDataLst>
          </p:nvPr>
        </p:nvSpPr>
        <p:spPr>
          <a:xfrm>
            <a:off x="4648262" y="3370069"/>
            <a:ext cx="1308700" cy="90019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2023年暖通给排水工程项目完成情况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椭圆 7"/>
          <p:cNvSpPr/>
          <p:nvPr>
            <p:custDataLst>
              <p:tags r:id="rId16"/>
            </p:custDataLst>
          </p:nvPr>
        </p:nvSpPr>
        <p:spPr>
          <a:xfrm>
            <a:off x="2772173" y="2822293"/>
            <a:ext cx="1897414" cy="1897414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椭圆 9"/>
          <p:cNvSpPr/>
          <p:nvPr>
            <p:custDataLst>
              <p:tags r:id="rId17"/>
            </p:custDataLst>
          </p:nvPr>
        </p:nvSpPr>
        <p:spPr>
          <a:xfrm>
            <a:off x="3023212" y="2860070"/>
            <a:ext cx="256146" cy="2561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正文"/>
          <p:cNvSpPr txBox="1"/>
          <p:nvPr>
            <p:custDataLst>
              <p:tags r:id="rId18"/>
            </p:custDataLst>
          </p:nvPr>
        </p:nvSpPr>
        <p:spPr>
          <a:xfrm>
            <a:off x="3066474" y="3370069"/>
            <a:ext cx="1308700" cy="90019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2023年暖通给排水工程项目类型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42" name="椭圆 5"/>
          <p:cNvSpPr/>
          <p:nvPr>
            <p:custDataLst>
              <p:tags r:id="rId19"/>
            </p:custDataLst>
          </p:nvPr>
        </p:nvSpPr>
        <p:spPr>
          <a:xfrm>
            <a:off x="1011855" y="2822293"/>
            <a:ext cx="1897414" cy="1897414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椭圆 4"/>
          <p:cNvSpPr/>
          <p:nvPr>
            <p:custDataLst>
              <p:tags r:id="rId20"/>
            </p:custDataLst>
          </p:nvPr>
        </p:nvSpPr>
        <p:spPr>
          <a:xfrm>
            <a:off x="1262285" y="2860070"/>
            <a:ext cx="256146" cy="2561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正文"/>
          <p:cNvSpPr txBox="1"/>
          <p:nvPr>
            <p:custDataLst>
              <p:tags r:id="rId21"/>
            </p:custDataLst>
          </p:nvPr>
        </p:nvSpPr>
        <p:spPr>
          <a:xfrm>
            <a:off x="1306156" y="3370069"/>
            <a:ext cx="1308700" cy="90019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2023年暖通给排水工程项目数量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遇到的问题及解决方案</a:t>
            </a:r>
            <a:endParaRPr lang="zh-CN" altLang="en-US"/>
          </a:p>
        </p:txBody>
      </p:sp>
      <p:cxnSp>
        <p:nvCxnSpPr>
          <p:cNvPr id="3145743" name="直接连接符 155"/>
          <p:cNvCxnSpPr/>
          <p:nvPr>
            <p:custDataLst>
              <p:tags r:id="rId2"/>
            </p:custDataLst>
          </p:nvPr>
        </p:nvCxnSpPr>
        <p:spPr>
          <a:xfrm flipV="1">
            <a:off x="8642136" y="3046325"/>
            <a:ext cx="2526585" cy="417731"/>
          </a:xfrm>
          <a:prstGeom prst="line">
            <a:avLst/>
          </a:prstGeom>
          <a:ln w="3175">
            <a:gradFill>
              <a:gsLst>
                <a:gs pos="34000">
                  <a:schemeClr val="accent4">
                    <a:lumMod val="40000"/>
                    <a:lumOff val="60000"/>
                  </a:schemeClr>
                </a:gs>
                <a:gs pos="36000">
                  <a:srgbClr val="FFFFFF"/>
                </a:gs>
                <a:gs pos="65000">
                  <a:srgbClr val="FFFFFF"/>
                </a:gs>
                <a:gs pos="66000">
                  <a:schemeClr val="accent4">
                    <a:lumMod val="40000"/>
                    <a:lumOff val="60000"/>
                  </a:schemeClr>
                </a:gs>
              </a:gsLst>
              <a:lin ang="0" scaled="1"/>
            </a:gradFill>
            <a:prstDash val="solid"/>
            <a:tailEnd type="triangle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145745" name="直接连接符 156"/>
          <p:cNvCxnSpPr/>
          <p:nvPr>
            <p:custDataLst>
              <p:tags r:id="rId3"/>
            </p:custDataLst>
          </p:nvPr>
        </p:nvCxnSpPr>
        <p:spPr>
          <a:xfrm>
            <a:off x="6110989" y="4424641"/>
            <a:ext cx="2496608" cy="389708"/>
          </a:xfrm>
          <a:prstGeom prst="line">
            <a:avLst/>
          </a:prstGeom>
          <a:ln w="3175">
            <a:gradFill>
              <a:gsLst>
                <a:gs pos="34000">
                  <a:schemeClr val="accent1">
                    <a:lumMod val="40000"/>
                    <a:lumOff val="60000"/>
                  </a:schemeClr>
                </a:gs>
                <a:gs pos="36000">
                  <a:srgbClr val="FFFFFF"/>
                </a:gs>
                <a:gs pos="65000">
                  <a:srgbClr val="FFFFFF"/>
                </a:gs>
                <a:gs pos="66000">
                  <a:schemeClr val="accent1">
                    <a:lumMod val="40000"/>
                    <a:lumOff val="60000"/>
                  </a:schemeClr>
                </a:gs>
              </a:gsLst>
              <a:lin ang="0" scaled="1"/>
            </a:gradFill>
            <a:prstDash val="solid"/>
            <a:tailEnd type="triangle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145747" name="直接连接符 157"/>
          <p:cNvCxnSpPr/>
          <p:nvPr>
            <p:custDataLst>
              <p:tags r:id="rId4"/>
            </p:custDataLst>
          </p:nvPr>
        </p:nvCxnSpPr>
        <p:spPr>
          <a:xfrm>
            <a:off x="3587010" y="2666393"/>
            <a:ext cx="2468585" cy="368854"/>
          </a:xfrm>
          <a:prstGeom prst="line">
            <a:avLst/>
          </a:prstGeom>
          <a:ln w="3175">
            <a:gradFill>
              <a:gsLst>
                <a:gs pos="34000">
                  <a:schemeClr val="accent4">
                    <a:lumMod val="40000"/>
                    <a:lumOff val="60000"/>
                  </a:schemeClr>
                </a:gs>
                <a:gs pos="36000">
                  <a:srgbClr val="FFFFFF"/>
                </a:gs>
                <a:gs pos="65000">
                  <a:srgbClr val="FFFFFF"/>
                </a:gs>
                <a:gs pos="66000">
                  <a:schemeClr val="accent4">
                    <a:lumMod val="40000"/>
                    <a:lumOff val="60000"/>
                  </a:schemeClr>
                </a:gs>
              </a:gsLst>
              <a:lin ang="0" scaled="1"/>
            </a:gradFill>
            <a:prstDash val="solid"/>
            <a:tailEnd type="triangle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cxnSp>
        <p:nvCxnSpPr>
          <p:cNvPr id="3145749" name="直接连接符 158"/>
          <p:cNvCxnSpPr/>
          <p:nvPr>
            <p:custDataLst>
              <p:tags r:id="rId5"/>
            </p:custDataLst>
          </p:nvPr>
        </p:nvCxnSpPr>
        <p:spPr>
          <a:xfrm flipV="1">
            <a:off x="1061728" y="4018641"/>
            <a:ext cx="2512325" cy="396225"/>
          </a:xfrm>
          <a:prstGeom prst="line">
            <a:avLst/>
          </a:prstGeom>
          <a:ln w="3175">
            <a:gradFill>
              <a:gsLst>
                <a:gs pos="35000">
                  <a:schemeClr val="accent1">
                    <a:lumMod val="40000"/>
                    <a:lumOff val="60000"/>
                  </a:schemeClr>
                </a:gs>
                <a:gs pos="36000">
                  <a:srgbClr val="FFFFFF"/>
                </a:gs>
                <a:gs pos="62000">
                  <a:srgbClr val="FFFFFF"/>
                </a:gs>
                <a:gs pos="63000">
                  <a:schemeClr val="accent1">
                    <a:lumMod val="40000"/>
                    <a:lumOff val="60000"/>
                  </a:schemeClr>
                </a:gs>
              </a:gsLst>
              <a:lin ang="0" scaled="1"/>
            </a:gradFill>
            <a:prstDash val="solid"/>
            <a:tailEnd type="triangle"/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9082" name="任意多边形: 形状 25"/>
          <p:cNvSpPr/>
          <p:nvPr>
            <p:custDataLst>
              <p:tags r:id="rId6"/>
            </p:custDataLst>
          </p:nvPr>
        </p:nvSpPr>
        <p:spPr>
          <a:xfrm>
            <a:off x="1028492" y="2736775"/>
            <a:ext cx="2521372" cy="1575776"/>
          </a:xfrm>
          <a:custGeom>
            <a:gdLst>
              <a:gd name="connsiteX0" fmla="*/ 2697959 w 2697959"/>
              <a:gd name="connsiteY0" fmla="*/ 0 h 1685925"/>
              <a:gd name="connsiteX1" fmla="*/ 2695580 w 2697959"/>
              <a:gd name="connsiteY1" fmla="*/ 1271588 h 1685925"/>
              <a:gd name="connsiteX2" fmla="*/ 1652286 w 2697959"/>
              <a:gd name="connsiteY2" fmla="*/ 1432664 h 1685925"/>
              <a:gd name="connsiteX3" fmla="*/ 1645164 w 2697959"/>
              <a:gd name="connsiteY3" fmla="*/ 1419543 h 1685925"/>
              <a:gd name="connsiteX4" fmla="*/ 1348979 w 2697959"/>
              <a:gd name="connsiteY4" fmla="*/ 1262063 h 1685925"/>
              <a:gd name="connsiteX5" fmla="*/ 1019862 w 2697959"/>
              <a:gd name="connsiteY5" fmla="*/ 1480217 h 1685925"/>
              <a:gd name="connsiteX6" fmla="*/ 1003531 w 2697959"/>
              <a:gd name="connsiteY6" fmla="*/ 1532827 h 1685925"/>
              <a:gd name="connsiteX7" fmla="*/ 11909 w 2697959"/>
              <a:gd name="connsiteY7" fmla="*/ 1685925 h 1685925"/>
              <a:gd name="connsiteX8" fmla="*/ 0 w 2697959"/>
              <a:gd name="connsiteY8" fmla="*/ 419100 h 1685925"/>
              <a:gd name="connsiteX9" fmla="*/ 2697959 w 2697959"/>
              <a:gd name="connsiteY9" fmla="*/ 0 h 1685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697959" h="1685925">
                <a:moveTo>
                  <a:pt x="2697959" y="0"/>
                </a:moveTo>
                <a:cubicBezTo>
                  <a:pt x="2695579" y="415925"/>
                  <a:pt x="2697960" y="855663"/>
                  <a:pt x="2695580" y="1271588"/>
                </a:cubicBezTo>
                <a:lnTo>
                  <a:pt x="1652286" y="1432664"/>
                </a:lnTo>
                <a:lnTo>
                  <a:pt x="1645164" y="1419543"/>
                </a:lnTo>
                <a:cubicBezTo>
                  <a:pt x="1580975" y="1324531"/>
                  <a:pt x="1472272" y="1262063"/>
                  <a:pt x="1348979" y="1262063"/>
                </a:cubicBezTo>
                <a:cubicBezTo>
                  <a:pt x="1201027" y="1262063"/>
                  <a:pt x="1074086" y="1352017"/>
                  <a:pt x="1019862" y="1480217"/>
                </a:cubicBezTo>
                <a:lnTo>
                  <a:pt x="1003531" y="1532827"/>
                </a:lnTo>
                <a:lnTo>
                  <a:pt x="11909" y="1685925"/>
                </a:lnTo>
                <a:lnTo>
                  <a:pt x="0" y="419100"/>
                </a:lnTo>
                <a:lnTo>
                  <a:pt x="2697959" y="0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90000">
                <a:schemeClr val="accent1"/>
              </a:gs>
            </a:gsLst>
            <a:lin ang="2700000" scaled="0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tIns="71755" bIns="10795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/>
                </a:solidFill>
                <a:latin typeface="+mj-ea"/>
                <a:ea typeface="+mj-ea"/>
                <a:sym typeface="+mn-ea"/>
              </a:rPr>
              <a:t>问题：设备故障频繁，影响正常生产 解决方案：加强设备维护，定期检查，及时更换损坏部件</a:t>
            </a:r>
            <a:endParaRPr lang="en-US" altLang="zh-CN" b="1">
              <a:solidFill>
                <a:schemeClr val="l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084" name="椭圆 160"/>
          <p:cNvSpPr/>
          <p:nvPr>
            <p:custDataLst>
              <p:tags r:id="rId7"/>
            </p:custDataLst>
          </p:nvPr>
        </p:nvSpPr>
        <p:spPr>
          <a:xfrm>
            <a:off x="1991032" y="3951517"/>
            <a:ext cx="596292" cy="596292"/>
          </a:xfrm>
          <a:prstGeom prst="ellipse">
            <a:avLst/>
          </a:pr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44000">
                <a:schemeClr val="accent1"/>
              </a:gs>
              <a:gs pos="66000">
                <a:schemeClr val="accent1"/>
              </a:gs>
              <a:gs pos="100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gradFill>
              <a:gsLst>
                <a:gs pos="0">
                  <a:schemeClr val="accent1">
                    <a:lumMod val="45000"/>
                    <a:lumOff val="55000"/>
                  </a:schemeClr>
                </a:gs>
                <a:gs pos="37000">
                  <a:schemeClr val="accent1">
                    <a:lumMod val="0"/>
                    <a:lumOff val="100000"/>
                  </a:schemeClr>
                </a:gs>
                <a:gs pos="71000">
                  <a:schemeClr val="accent1">
                    <a:lumMod val="30000"/>
                    <a:lumOff val="70000"/>
                  </a:schemeClr>
                </a:gs>
                <a:gs pos="100000">
                  <a:schemeClr val="accent1">
                    <a:lumMod val="0"/>
                    <a:lumOff val="100000"/>
                  </a:schemeClr>
                </a:gs>
              </a:gsLst>
              <a:lin ang="16200000" scaled="0"/>
            </a:gradFill>
          </a:ln>
          <a:effectLst>
            <a:outerShdw blurRad="177800" dir="5400000" sx="90000" sy="-19000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>
                <a:solidFill>
                  <a:schemeClr val="lt1"/>
                </a:solidFill>
                <a:latin typeface="+mj-ea"/>
                <a:ea typeface="+mj-ea"/>
                <a:sym typeface="+mn-ea"/>
              </a:rPr>
              <a:t>R</a:t>
            </a:r>
            <a:endParaRPr lang="zh-CN" altLang="en-US" sz="1400" b="1">
              <a:solidFill>
                <a:schemeClr val="l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086" name="任意多边形: 形状 43"/>
          <p:cNvSpPr/>
          <p:nvPr>
            <p:custDataLst>
              <p:tags r:id="rId8"/>
            </p:custDataLst>
          </p:nvPr>
        </p:nvSpPr>
        <p:spPr>
          <a:xfrm>
            <a:off x="3573976" y="2736775"/>
            <a:ext cx="2503125" cy="1575776"/>
          </a:xfrm>
          <a:custGeom>
            <a:gdLst>
              <a:gd name="connsiteX0" fmla="*/ 0 w 2678910"/>
              <a:gd name="connsiteY0" fmla="*/ 0 h 1685925"/>
              <a:gd name="connsiteX1" fmla="*/ 1016889 w 2678910"/>
              <a:gd name="connsiteY1" fmla="*/ 159087 h 1685925"/>
              <a:gd name="connsiteX2" fmla="*/ 1010841 w 2678910"/>
              <a:gd name="connsiteY2" fmla="*/ 219078 h 1685925"/>
              <a:gd name="connsiteX3" fmla="*/ 1368028 w 2678910"/>
              <a:gd name="connsiteY3" fmla="*/ 576265 h 1685925"/>
              <a:gd name="connsiteX4" fmla="*/ 1717958 w 2678910"/>
              <a:gd name="connsiteY4" fmla="*/ 291064 h 1685925"/>
              <a:gd name="connsiteX5" fmla="*/ 1720171 w 2678910"/>
              <a:gd name="connsiteY5" fmla="*/ 269111 h 1685925"/>
              <a:gd name="connsiteX6" fmla="*/ 2678910 w 2678910"/>
              <a:gd name="connsiteY6" fmla="*/ 419100 h 1685925"/>
              <a:gd name="connsiteX7" fmla="*/ 2667085 w 2678910"/>
              <a:gd name="connsiteY7" fmla="*/ 1685925 h 1685925"/>
              <a:gd name="connsiteX8" fmla="*/ 2362 w 2678910"/>
              <a:gd name="connsiteY8" fmla="*/ 1271588 h 1685925"/>
              <a:gd name="connsiteX9" fmla="*/ 0 w 2678910"/>
              <a:gd name="connsiteY9" fmla="*/ 0 h 1685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678910" h="1685925">
                <a:moveTo>
                  <a:pt x="0" y="0"/>
                </a:moveTo>
                <a:lnTo>
                  <a:pt x="1016889" y="159087"/>
                </a:lnTo>
                <a:lnTo>
                  <a:pt x="1010841" y="219078"/>
                </a:lnTo>
                <a:cubicBezTo>
                  <a:pt x="1010841" y="416347"/>
                  <a:pt x="1170759" y="576265"/>
                  <a:pt x="1368028" y="576265"/>
                </a:cubicBezTo>
                <a:cubicBezTo>
                  <a:pt x="1540639" y="576265"/>
                  <a:pt x="1684652" y="453828"/>
                  <a:pt x="1717958" y="291064"/>
                </a:cubicBezTo>
                <a:lnTo>
                  <a:pt x="1720171" y="269111"/>
                </a:lnTo>
                <a:lnTo>
                  <a:pt x="2678910" y="419100"/>
                </a:lnTo>
                <a:lnTo>
                  <a:pt x="2667085" y="1685925"/>
                </a:lnTo>
                <a:lnTo>
                  <a:pt x="2362" y="1271588"/>
                </a:lnTo>
                <a:cubicBezTo>
                  <a:pt x="-1" y="855663"/>
                  <a:pt x="2363" y="415925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90000">
                <a:schemeClr val="accent4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tIns="179705" bIns="36195" numCol="1" spcCol="0" rtlCol="0" fromWordArt="0" anchor="ctr" anchorCtr="0" forceAA="0" compatLnSpc="1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问题：设计不合理，导致管道堵塞 解决方案：优化设计，增加管道疏通措施，提高管道通畅性</a:t>
            </a:r>
            <a:endParaRPr lang="en-US" altLang="zh-CN" b="1">
              <a:solidFill>
                <a:schemeClr val="l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088" name="椭圆 162"/>
          <p:cNvSpPr/>
          <p:nvPr>
            <p:custDataLst>
              <p:tags r:id="rId9"/>
            </p:custDataLst>
          </p:nvPr>
        </p:nvSpPr>
        <p:spPr>
          <a:xfrm>
            <a:off x="4549550" y="2643584"/>
            <a:ext cx="596292" cy="596292"/>
          </a:xfrm>
          <a:prstGeom prst="ellipse">
            <a:avLst/>
          </a:prstGeom>
          <a:gradFill>
            <a:gsLst>
              <a:gs pos="0">
                <a:schemeClr val="accent4">
                  <a:lumMod val="40000"/>
                  <a:lumOff val="60000"/>
                </a:schemeClr>
              </a:gs>
              <a:gs pos="44000">
                <a:schemeClr val="accent4"/>
              </a:gs>
            </a:gsLst>
            <a:path path="circle">
              <a:fillToRect r="100000" b="100000"/>
            </a:path>
            <a:tileRect l="-100000" t="-100000"/>
          </a:gradFill>
          <a:ln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chemeClr val="accent4">
                    <a:lumMod val="0"/>
                    <a:lumOff val="100000"/>
                  </a:schemeClr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chemeClr val="accent4">
                    <a:lumMod val="0"/>
                    <a:lumOff val="100000"/>
                  </a:schemeClr>
                </a:gs>
              </a:gsLst>
              <a:lin ang="16200000" scaled="0"/>
            </a:gradFill>
          </a:ln>
          <a:effectLst>
            <a:outerShdw blurRad="177800" dir="5400000" sx="90000" sy="-19000" rotWithShape="0">
              <a:schemeClr val="accent4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>
                <a:solidFill>
                  <a:schemeClr val="lt1"/>
                </a:solidFill>
                <a:latin typeface="+mj-ea"/>
                <a:ea typeface="+mj-ea"/>
                <a:sym typeface="+mn-ea"/>
              </a:rPr>
              <a:t>A</a:t>
            </a:r>
            <a:endParaRPr lang="zh-CN" altLang="en-US" sz="1400" b="1">
              <a:solidFill>
                <a:schemeClr val="l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090" name="任意多边形: 形状 41"/>
          <p:cNvSpPr/>
          <p:nvPr>
            <p:custDataLst>
              <p:tags r:id="rId10"/>
            </p:custDataLst>
          </p:nvPr>
        </p:nvSpPr>
        <p:spPr>
          <a:xfrm>
            <a:off x="6110989" y="3137561"/>
            <a:ext cx="2503125" cy="1575776"/>
          </a:xfrm>
          <a:custGeom>
            <a:gdLst>
              <a:gd name="connsiteX0" fmla="*/ 0 w 2678910"/>
              <a:gd name="connsiteY0" fmla="*/ 0 h 1685925"/>
              <a:gd name="connsiteX1" fmla="*/ 2678910 w 2678910"/>
              <a:gd name="connsiteY1" fmla="*/ 419100 h 1685925"/>
              <a:gd name="connsiteX2" fmla="*/ 2667085 w 2678910"/>
              <a:gd name="connsiteY2" fmla="*/ 1685925 h 1685925"/>
              <a:gd name="connsiteX3" fmla="*/ 1695784 w 2678910"/>
              <a:gd name="connsiteY3" fmla="*/ 1534898 h 1685925"/>
              <a:gd name="connsiteX4" fmla="*/ 1696642 w 2678910"/>
              <a:gd name="connsiteY4" fmla="*/ 1526381 h 1685925"/>
              <a:gd name="connsiteX5" fmla="*/ 1339455 w 2678910"/>
              <a:gd name="connsiteY5" fmla="*/ 1169194 h 1685925"/>
              <a:gd name="connsiteX6" fmla="*/ 1010338 w 2678910"/>
              <a:gd name="connsiteY6" fmla="*/ 1387348 h 1685925"/>
              <a:gd name="connsiteX7" fmla="*/ 998206 w 2678910"/>
              <a:gd name="connsiteY7" fmla="*/ 1426432 h 1685925"/>
              <a:gd name="connsiteX8" fmla="*/ 2362 w 2678910"/>
              <a:gd name="connsiteY8" fmla="*/ 1271588 h 1685925"/>
              <a:gd name="connsiteX9" fmla="*/ 0 w 2678910"/>
              <a:gd name="connsiteY9" fmla="*/ 0 h 1685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678910" h="1685925">
                <a:moveTo>
                  <a:pt x="0" y="0"/>
                </a:moveTo>
                <a:lnTo>
                  <a:pt x="2678910" y="419100"/>
                </a:lnTo>
                <a:lnTo>
                  <a:pt x="2667085" y="1685925"/>
                </a:lnTo>
                <a:lnTo>
                  <a:pt x="1695784" y="1534898"/>
                </a:lnTo>
                <a:lnTo>
                  <a:pt x="1696642" y="1526381"/>
                </a:lnTo>
                <a:cubicBezTo>
                  <a:pt x="1696642" y="1329112"/>
                  <a:pt x="1536724" y="1169194"/>
                  <a:pt x="1339455" y="1169194"/>
                </a:cubicBezTo>
                <a:cubicBezTo>
                  <a:pt x="1191503" y="1169194"/>
                  <a:pt x="1064562" y="1259148"/>
                  <a:pt x="1010338" y="1387348"/>
                </a:cubicBezTo>
                <a:lnTo>
                  <a:pt x="998206" y="1426432"/>
                </a:lnTo>
                <a:lnTo>
                  <a:pt x="2362" y="1271588"/>
                </a:lnTo>
                <a:cubicBezTo>
                  <a:pt x="-1" y="855663"/>
                  <a:pt x="2363" y="415925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90000">
                <a:schemeClr val="accent1"/>
              </a:gs>
            </a:gsLst>
            <a:lin ang="2700000" scaled="0"/>
          </a:gradFill>
          <a:ln>
            <a:noFill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tIns="71755" bIns="14414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/>
                </a:solidFill>
                <a:latin typeface="+mj-ea"/>
                <a:ea typeface="+mj-ea"/>
                <a:sym typeface="+mn-ea"/>
              </a:rPr>
              <a:t>问题：能源消耗过大，成本较高 解决方案：优化能源管理，采用节能技术，降低能源消耗</a:t>
            </a:r>
            <a:endParaRPr lang="en-US" altLang="zh-CN" b="1">
              <a:solidFill>
                <a:schemeClr val="l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092" name="椭圆 164"/>
          <p:cNvSpPr/>
          <p:nvPr>
            <p:custDataLst>
              <p:tags r:id="rId11"/>
            </p:custDataLst>
          </p:nvPr>
        </p:nvSpPr>
        <p:spPr>
          <a:xfrm>
            <a:off x="7064405" y="4265629"/>
            <a:ext cx="596292" cy="596292"/>
          </a:xfrm>
          <a:prstGeom prst="ellipse">
            <a:avLst/>
          </a:pr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44000">
                <a:schemeClr val="accent1"/>
              </a:gs>
              <a:gs pos="66000">
                <a:schemeClr val="accent1"/>
              </a:gs>
              <a:gs pos="100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gradFill>
              <a:gsLst>
                <a:gs pos="0">
                  <a:schemeClr val="accent1">
                    <a:lumMod val="45000"/>
                    <a:lumOff val="55000"/>
                  </a:schemeClr>
                </a:gs>
                <a:gs pos="37000">
                  <a:schemeClr val="accent1">
                    <a:lumMod val="0"/>
                    <a:lumOff val="100000"/>
                  </a:schemeClr>
                </a:gs>
                <a:gs pos="71000">
                  <a:schemeClr val="accent1">
                    <a:lumMod val="30000"/>
                    <a:lumOff val="70000"/>
                  </a:schemeClr>
                </a:gs>
                <a:gs pos="100000">
                  <a:schemeClr val="accent1">
                    <a:lumMod val="0"/>
                    <a:lumOff val="100000"/>
                  </a:schemeClr>
                </a:gs>
              </a:gsLst>
              <a:lin ang="16200000" scaled="0"/>
            </a:gradFill>
          </a:ln>
          <a:effectLst>
            <a:outerShdw blurRad="177800" dir="5400000" sx="90000" sy="-19000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>
                <a:solidFill>
                  <a:schemeClr val="lt1"/>
                </a:solidFill>
                <a:latin typeface="+mj-ea"/>
                <a:ea typeface="+mj-ea"/>
                <a:sym typeface="+mn-ea"/>
              </a:rPr>
              <a:t>C</a:t>
            </a:r>
            <a:endParaRPr lang="zh-CN" altLang="en-US" sz="1400" b="1">
              <a:solidFill>
                <a:schemeClr val="lt1"/>
              </a:solidFill>
              <a:latin typeface="+mj-ea"/>
              <a:ea typeface="+mj-ea"/>
              <a:sym typeface="+mn-ea"/>
            </a:endParaRPr>
          </a:p>
        </p:txBody>
      </p:sp>
      <p:sp>
        <p:nvSpPr>
          <p:cNvPr id="1049094" name="任意多边形: 形状 37"/>
          <p:cNvSpPr/>
          <p:nvPr>
            <p:custDataLst>
              <p:tags r:id="rId12"/>
            </p:custDataLst>
          </p:nvPr>
        </p:nvSpPr>
        <p:spPr>
          <a:xfrm>
            <a:off x="8647349" y="3141472"/>
            <a:ext cx="2512248" cy="1588810"/>
          </a:xfrm>
          <a:custGeom>
            <a:gdLst>
              <a:gd name="connsiteX0" fmla="*/ 2688435 w 2688435"/>
              <a:gd name="connsiteY0" fmla="*/ 0 h 1700212"/>
              <a:gd name="connsiteX1" fmla="*/ 2688435 w 2688435"/>
              <a:gd name="connsiteY1" fmla="*/ 1266825 h 1700212"/>
              <a:gd name="connsiteX2" fmla="*/ 0 w 2688435"/>
              <a:gd name="connsiteY2" fmla="*/ 1700212 h 1700212"/>
              <a:gd name="connsiteX3" fmla="*/ 0 w 2688435"/>
              <a:gd name="connsiteY3" fmla="*/ 428625 h 1700212"/>
              <a:gd name="connsiteX4" fmla="*/ 996229 w 2688435"/>
              <a:gd name="connsiteY4" fmla="*/ 269793 h 1700212"/>
              <a:gd name="connsiteX5" fmla="*/ 1010338 w 2688435"/>
              <a:gd name="connsiteY5" fmla="*/ 315245 h 1700212"/>
              <a:gd name="connsiteX6" fmla="*/ 1339455 w 2688435"/>
              <a:gd name="connsiteY6" fmla="*/ 533399 h 1700212"/>
              <a:gd name="connsiteX7" fmla="*/ 1696642 w 2688435"/>
              <a:gd name="connsiteY7" fmla="*/ 176212 h 1700212"/>
              <a:gd name="connsiteX8" fmla="*/ 1694847 w 2688435"/>
              <a:gd name="connsiteY8" fmla="*/ 158411 h 1700212"/>
              <a:gd name="connsiteX9" fmla="*/ 2688435 w 2688435"/>
              <a:gd name="connsiteY9" fmla="*/ 0 h 17002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688435" h="1700211">
                <a:moveTo>
                  <a:pt x="2688435" y="0"/>
                </a:moveTo>
                <a:lnTo>
                  <a:pt x="2688435" y="1266825"/>
                </a:lnTo>
                <a:lnTo>
                  <a:pt x="0" y="1700212"/>
                </a:lnTo>
                <a:lnTo>
                  <a:pt x="0" y="428625"/>
                </a:lnTo>
                <a:lnTo>
                  <a:pt x="996229" y="269793"/>
                </a:lnTo>
                <a:lnTo>
                  <a:pt x="1010338" y="315245"/>
                </a:lnTo>
                <a:cubicBezTo>
                  <a:pt x="1064561" y="443445"/>
                  <a:pt x="1191503" y="533399"/>
                  <a:pt x="1339455" y="533399"/>
                </a:cubicBezTo>
                <a:cubicBezTo>
                  <a:pt x="1536724" y="533399"/>
                  <a:pt x="1696642" y="373481"/>
                  <a:pt x="1696642" y="176212"/>
                </a:cubicBezTo>
                <a:lnTo>
                  <a:pt x="1694847" y="158411"/>
                </a:lnTo>
                <a:lnTo>
                  <a:pt x="2688435" y="0"/>
                </a:lnTo>
                <a:close/>
              </a:path>
            </a:pathLst>
          </a:cu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90000">
                <a:schemeClr val="accent4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tIns="179705" bIns="36195" numCol="1" spcCol="0" rtlCol="0" fromWordArt="0" anchor="ctr" anchorCtr="0" forceAA="0" compatLnSpc="1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问题：人员培训不足，操作技能不足 解决方案：加强人员培训，提高操作技能，提高工作效率</a:t>
            </a:r>
            <a:endParaRPr lang="en-US" altLang="zh-CN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9096" name="椭圆 166"/>
          <p:cNvSpPr/>
          <p:nvPr>
            <p:custDataLst>
              <p:tags r:id="rId13"/>
            </p:custDataLst>
          </p:nvPr>
        </p:nvSpPr>
        <p:spPr>
          <a:xfrm>
            <a:off x="9600766" y="3008528"/>
            <a:ext cx="596292" cy="596292"/>
          </a:xfrm>
          <a:prstGeom prst="ellipse">
            <a:avLst/>
          </a:prstGeom>
          <a:gradFill>
            <a:gsLst>
              <a:gs pos="0">
                <a:schemeClr val="accent4">
                  <a:lumMod val="40000"/>
                  <a:lumOff val="60000"/>
                </a:schemeClr>
              </a:gs>
              <a:gs pos="44000">
                <a:schemeClr val="accent4"/>
              </a:gs>
            </a:gsLst>
            <a:path path="circle">
              <a:fillToRect r="100000" b="100000"/>
            </a:path>
            <a:tileRect l="-100000" t="-100000"/>
          </a:gradFill>
          <a:ln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chemeClr val="accent4">
                    <a:lumMod val="0"/>
                    <a:lumOff val="100000"/>
                  </a:schemeClr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chemeClr val="accent4">
                    <a:lumMod val="0"/>
                    <a:lumOff val="100000"/>
                  </a:schemeClr>
                </a:gs>
              </a:gsLst>
              <a:lin ang="16200000" scaled="0"/>
            </a:gradFill>
          </a:ln>
          <a:effectLst>
            <a:outerShdw blurRad="177800" dir="5400000" sx="90000" sy="-19000" rotWithShape="0">
              <a:schemeClr val="accent4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>
                <a:latin typeface="+mj-ea"/>
                <a:ea typeface="+mj-ea"/>
                <a:sym typeface="+mn-ea"/>
              </a:rPr>
              <a:t>I</a:t>
            </a:r>
            <a:endParaRPr lang="zh-CN" altLang="en-US" sz="1400" b="1">
              <a:latin typeface="+mj-ea"/>
              <a:ea typeface="+mj-ea"/>
              <a:sym typeface="+mn-ea"/>
            </a:endParaRPr>
          </a:p>
        </p:txBody>
      </p:sp>
      <p:sp>
        <p:nvSpPr>
          <p:cNvPr id="1049098" name="正文"/>
          <p:cNvSpPr txBox="1"/>
          <p:nvPr>
            <p:custDataLst>
              <p:tags r:id="rId14"/>
            </p:custDataLst>
          </p:nvPr>
        </p:nvSpPr>
        <p:spPr>
          <a:xfrm>
            <a:off x="838200" y="4624057"/>
            <a:ext cx="2901956" cy="8106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50000"/>
              </a:lnSpc>
              <a:spcAft>
                <a:spcPts val="1000"/>
              </a:spcAft>
            </a:pPr>
            <a:r>
              <a:rPr lang="zh-CN" altLang="en-US" sz="1200" spc="150">
                <a:solidFill>
                  <a:schemeClr val="dk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解决方案：加强设备维护，定期检查，及时更换损坏部件</a:t>
            </a:r>
            <a:endParaRPr lang="zh-CN" altLang="en-US" sz="1200" spc="150">
              <a:solidFill>
                <a:schemeClr val="dk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100" name="正文"/>
          <p:cNvSpPr txBox="1"/>
          <p:nvPr>
            <p:custDataLst>
              <p:tags r:id="rId15"/>
            </p:custDataLst>
          </p:nvPr>
        </p:nvSpPr>
        <p:spPr>
          <a:xfrm>
            <a:off x="3396718" y="1709066"/>
            <a:ext cx="2901956" cy="8106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50000"/>
              </a:lnSpc>
              <a:spcAft>
                <a:spcPts val="1000"/>
              </a:spcAft>
            </a:pPr>
            <a:r>
              <a:rPr lang="zh-CN" altLang="en-US" sz="1200" spc="150">
                <a:solidFill>
                  <a:schemeClr val="dk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解决方案：优化设计，增加管道疏通措施，提高管道通畅性</a:t>
            </a:r>
            <a:endParaRPr lang="zh-CN" altLang="en-US" sz="1200" spc="150">
              <a:solidFill>
                <a:schemeClr val="dk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102" name="正文"/>
          <p:cNvSpPr txBox="1"/>
          <p:nvPr>
            <p:custDataLst>
              <p:tags r:id="rId16"/>
            </p:custDataLst>
          </p:nvPr>
        </p:nvSpPr>
        <p:spPr>
          <a:xfrm>
            <a:off x="5911573" y="5022236"/>
            <a:ext cx="2901956" cy="8106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50000"/>
              </a:lnSpc>
              <a:spcAft>
                <a:spcPts val="1000"/>
              </a:spcAft>
            </a:pPr>
            <a:r>
              <a:rPr lang="zh-CN" altLang="en-US" sz="1200" spc="150">
                <a:solidFill>
                  <a:schemeClr val="dk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解决方案：优化能源管理，采用节能技术，降低能源消耗</a:t>
            </a:r>
            <a:endParaRPr lang="zh-CN" altLang="en-US" sz="1200" spc="150">
              <a:solidFill>
                <a:schemeClr val="dk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049104" name="正文"/>
          <p:cNvSpPr txBox="1"/>
          <p:nvPr>
            <p:custDataLst>
              <p:tags r:id="rId17"/>
            </p:custDataLst>
          </p:nvPr>
        </p:nvSpPr>
        <p:spPr>
          <a:xfrm>
            <a:off x="8452495" y="2038819"/>
            <a:ext cx="2901956" cy="81069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50000"/>
              </a:lnSpc>
              <a:spcAft>
                <a:spcPts val="1000"/>
              </a:spcAft>
            </a:pPr>
            <a:r>
              <a:rPr lang="zh-CN" altLang="en-US" sz="1200" spc="150">
                <a:solidFill>
                  <a:schemeClr val="dk1">
                    <a:lumMod val="65000"/>
                    <a:lumOff val="35000"/>
                  </a:schemeClr>
                </a:solidFill>
                <a:latin typeface="+mn-ea"/>
                <a:cs typeface="+mn-ea"/>
                <a:sym typeface="+mn-ea"/>
              </a:rPr>
              <a:t>解决方案：加强人员培训，提高操作技能，提高工作效率</a:t>
            </a:r>
            <a:endParaRPr lang="zh-CN" altLang="en-US" sz="1200" spc="150">
              <a:solidFill>
                <a:schemeClr val="dk1">
                  <a:lumMod val="65000"/>
                  <a:lumOff val="35000"/>
                </a:schemeClr>
              </a:solidFill>
              <a:latin typeface="+mn-ea"/>
              <a:cs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经验教训总结</a:t>
            </a:r>
            <a:endParaRPr lang="zh-CN" altLang="en-US"/>
          </a:p>
        </p:txBody>
      </p:sp>
      <p:sp>
        <p:nvSpPr>
          <p:cNvPr id="1049140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2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4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8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0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2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5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8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70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72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7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76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成功案例：项目完成情况、技术突破、客户满意度等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改进措施：优化项目管理、加强技术研发、提高客户服务等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原因分析：项目进度、技术难度、客户需求等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失败案例：项目延期、技术难题、客户投诉等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1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技能提升与自我评价</a:t>
            </a:r>
            <a:endParaRPr lang="zh-CN" altLang="en-US"/>
          </a:p>
        </p:txBody>
      </p:sp>
      <p:sp>
        <p:nvSpPr>
          <p:cNvPr id="104921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专业技能提升情况</a:t>
            </a:r>
            <a:endParaRPr lang="zh-CN" altLang="en-US"/>
          </a:p>
        </p:txBody>
      </p:sp>
      <p:sp>
        <p:nvSpPr>
          <p:cNvPr id="1049282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专业技能提升：通过参加培训、阅读专业书籍、实践操作等方式，提高了专业技能水平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8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专业技能应用：在实际工作中，将所学专业技能应用于解决实际问题，提高了工作效率和质量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9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专业技能拓展：通过学习新技能、新技术，拓展了自己的专业技能领域，提高了综合能力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0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自我评价：对自己的专业技能水平进行客观评价，找出不足，制定改进计划，不断提升自己。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4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个人能力提升情况</a:t>
            </a:r>
            <a:endParaRPr lang="zh-CN" altLang="en-US"/>
          </a:p>
        </p:txBody>
      </p:sp>
      <p:sp>
        <p:nvSpPr>
          <p:cNvPr id="1049340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专业技能提升：通过参加培训、阅读专业书籍等方式，提高了自己的专业技能水平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沟通能力提升：通过与同事、客户等交流，提高了自己的沟通能力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团队协作能力提升：通过参与团队项目，提高了自己的团队协作能力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创新能力提升：通过参与创新项目，提高了自己的创新能力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自我评价及反思</a:t>
            </a:r>
            <a:endParaRPr lang="zh-CN" altLang="en-US"/>
          </a:p>
        </p:txBody>
      </p:sp>
      <p:sp>
        <p:nvSpPr>
          <p:cNvPr id="1049382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专业技能：在暖通给排水工程领域具备扎实的专业知识和技能，能够独立完成项目设计和施工。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8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团队协作：能够与团队成员有效沟通和协作，共同完成项目任务。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39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创新能力：在项目中能够提出创新性解决方案，提高项目质量和效率。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8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自我反思：在项目过程中，能够及时发现问题并进行自我反思，不断提高自己的专业能力和综合素质。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4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3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行业趋势与市场分析</a:t>
            </a:r>
            <a:endParaRPr lang="zh-CN" altLang="en-US"/>
          </a:p>
        </p:txBody>
      </p:sp>
      <p:sp>
        <p:nvSpPr>
          <p:cNvPr id="104944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5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暖通给排水行业发展趋势</a:t>
            </a:r>
            <a:endParaRPr lang="zh-CN" altLang="en-US"/>
          </a:p>
        </p:txBody>
      </p:sp>
      <p:sp>
        <p:nvSpPr>
          <p:cNvPr id="104950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0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1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1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2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集成化：暖通给排水系统与建筑、机电等系统的集成化程度越来越高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2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舒适健康：提高室内空气质量、舒适度、健康性成为行业发展的重要目标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2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绿色环保：节能、环保、低碳成为行业发展的重要方向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2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智能化：智能控制、物联网等技术在暖通给排水行业的应用越来越广泛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https://d.book118.com/616111003225010051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1"/>
  <p:tag name="KSO_WM_UNIT_INDEX" val="1_1"/>
  <p:tag name="KSO_WM_UNIT_LAYERLEVEL" val="1_1"/>
  <p:tag name="KSO_WM_UNIT_TYPE" val="l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5_1"/>
  <p:tag name="KSO_WM_UNIT_INDEX" val="1_5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6_1"/>
  <p:tag name="KSO_WM_UNIT_INDEX" val="1_6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2"/>
  <p:tag name="KSO_WM_UNIT_INDEX" val="1_2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1_1"/>
  <p:tag name="KSO_WM_UNIT_INDEX" val="1_1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2_1"/>
  <p:tag name="KSO_WM_UNIT_INDEX" val="1_2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3"/>
  <p:tag name="KSO_WM_UNIT_INDEX" val="1_3"/>
  <p:tag name="KSO_WM_UNIT_LAYERLEVEL" val="1_1"/>
  <p:tag name="KSO_WM_UNIT_TYPE" val="l_i"/>
</p:tagLst>
</file>

<file path=ppt/tags/tag8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9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2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6_1"/>
  <p:tag name="KSO_WM_UNIT_INDEX" val="1_6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6_2"/>
  <p:tag name="KSO_WM_UNIT_INDEX" val="1_6_2"/>
  <p:tag name="KSO_WM_UNIT_LAYERLEVEL" val="1_1_1"/>
  <p:tag name="KSO_WM_UNIT_LINE_FORE_SCHEMECOLOR_INDEX" val="5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6_1"/>
  <p:tag name="KSO_WM_UNIT_INDEX" val="1_6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i*1_1"/>
  <p:tag name="KSO_WM_UNIT_INDEX" val="1_1"/>
  <p:tag name="KSO_WM_UNIT_LAYERLEVEL" val="1_1"/>
  <p:tag name="KSO_WM_UNIT_LINE_FORE_SCHEMECOLOR_INDEX" val="5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i*1_5_1"/>
  <p:tag name="KSO_WM_UNIT_INDEX" val="1_5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5_2"/>
  <p:tag name="KSO_WM_UNIT_INDEX" val="1_5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5_1"/>
  <p:tag name="KSO_WM_UNIT_INDEX" val="1_5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i*1_2"/>
  <p:tag name="KSO_WM_UNIT_INDEX" val="1_2"/>
  <p:tag name="KSO_WM_UNIT_LAYERLEVEL" val="1_1"/>
  <p:tag name="KSO_WM_UNIT_LINE_FORE_SCHEMECOLOR_INDEX" val="5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4_1"/>
  <p:tag name="KSO_WM_UNIT_INDEX" val="1_4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4_2"/>
  <p:tag name="KSO_WM_UNIT_INDEX" val="1_4_2"/>
  <p:tag name="KSO_WM_UNIT_LAYERLEVEL" val="1_1_1"/>
  <p:tag name="KSO_WM_UNIT_LINE_FORE_SCHEMECOLOR_INDEX" val="5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i*1_3_1"/>
  <p:tag name="KSO_WM_UNIT_INDEX" val="1_3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3_2"/>
  <p:tag name="KSO_WM_UNIT_INDEX" val="1_3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2_1"/>
  <p:tag name="KSO_WM_UNIT_INDEX" val="1_2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2_2"/>
  <p:tag name="KSO_WM_UNIT_INDEX" val="1_2_2"/>
  <p:tag name="KSO_WM_UNIT_LAYERLEVEL" val="1_1_1"/>
  <p:tag name="KSO_WM_UNIT_LINE_FORE_SCHEMECOLOR_INDEX" val="5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i*1_1_1"/>
  <p:tag name="KSO_WM_UNIT_INDEX" val="1_1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5*l_h_i*1_1_2"/>
  <p:tag name="KSO_WM_UNIT_INDEX" val="1_1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5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2,&quot;pos&quot;:0.36000001430511475,&quot;rgb&quot;:&quot;#ffffff&quot;,&quot;transparency&quot;:0},{&quot;brightness&quot;:0.6000000238418579,&quot;colorType&quot;:1,&quot;foreColorIndex&quot;:8,&quot;pos&quot;:0.6600000262260437,&quot;transparency&quot;:0},{&quot;brightness&quot;:0.6000000238418579,&quot;colorType&quot;:1,&quot;foreColorIndex&quot;:8,&quot;pos&quot;:0.3400000035762787,&quot;transparency&quot;:0},{&quot;brightness&quot;:0,&quot;colorType&quot;:2,&quot;pos&quot;:0.6499999761581421,&quot;rgb&quot;:&quot;#ffffff&quot;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16.4,&quot;width&quot;:806.85}"/>
  <p:tag name="KSO_WM_TAG_VERSION" val="3.0"/>
  <p:tag name="KSO_WM_TEMPLATE_CATEGORY" val="diagram"/>
  <p:tag name="KSO_WM_TEMPLATE_INDEX" val="20231020"/>
  <p:tag name="KSO_WM_UNIT_COMPATIBLE" val="0"/>
  <p:tag name="KSO_WM_UNIT_DIAGRAM_ISNUMVISUAL" val="0"/>
  <p:tag name="KSO_WM_UNIT_DIAGRAM_ISREFERUNIT" val="0"/>
  <p:tag name="KSO_WM_UNIT_HIGHLIGHT" val="0"/>
  <p:tag name="KSO_WM_UNIT_ID" val="diagram20231020_1*l_h_i*1_4_2"/>
  <p:tag name="KSO_WM_UNIT_INDEX" val="1_4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2,&quot;pos&quot;:0.36000001430511475,&quot;rgb&quot;:&quot;#ffffff&quot;,&quot;transparency&quot;:0},{&quot;brightness&quot;:0.6000000238418579,&quot;colorType&quot;:1,&quot;foreColorIndex&quot;:5,&quot;pos&quot;:0.6600000262260437,&quot;transparency&quot;:0},{&quot;brightness&quot;:0.6000000238418579,&quot;colorType&quot;:1,&quot;foreColorIndex&quot;:5,&quot;pos&quot;:0.3400000035762787,&quot;transparency&quot;:0},{&quot;brightness&quot;:0,&quot;colorType&quot;:2,&quot;pos&quot;:0.6499999761581421,&quot;rgb&quot;:&quot;#ffffff&quot;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16.4,&quot;width&quot;:806.85}"/>
  <p:tag name="KSO_WM_TAG_VERSION" val="3.0"/>
  <p:tag name="KSO_WM_TEMPLATE_CATEGORY" val="diagram"/>
  <p:tag name="KSO_WM_TEMPLATE_INDEX" val="20231020"/>
  <p:tag name="KSO_WM_UNIT_COMPATIBLE" val="0"/>
  <p:tag name="KSO_WM_UNIT_DIAGRAM_ISNUMVISUAL" val="0"/>
  <p:tag name="KSO_WM_UNIT_DIAGRAM_ISREFERUNIT" val="0"/>
  <p:tag name="KSO_WM_UNIT_HIGHLIGHT" val="0"/>
  <p:tag name="KSO_WM_UNIT_ID" val="diagram20231020_1*l_h_i*1_3_2"/>
  <p:tag name="KSO_WM_UNIT_INDEX" val="1_3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2,&quot;pos&quot;:0.36000001430511475,&quot;rgb&quot;:&quot;#ffffff&quot;,&quot;transparency&quot;:0},{&quot;brightness&quot;:0.6000000238418579,&quot;colorType&quot;:1,&quot;foreColorIndex&quot;:8,&quot;pos&quot;:0.6600000262260437,&quot;transparency&quot;:0},{&quot;brightness&quot;:0.6000000238418579,&quot;colorType&quot;:1,&quot;foreColorIndex&quot;:8,&quot;pos&quot;:0.3400000035762787,&quot;transparency&quot;:0},{&quot;brightness&quot;:0,&quot;colorType&quot;:2,&quot;pos&quot;:0.6499999761581421,&quot;rgb&quot;:&quot;#ffffff&quot;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16.4,&quot;width&quot;:806.85}"/>
  <p:tag name="KSO_WM_TAG_VERSION" val="3.0"/>
  <p:tag name="KSO_WM_TEMPLATE_CATEGORY" val="diagram"/>
  <p:tag name="KSO_WM_TEMPLATE_INDEX" val="20231020"/>
  <p:tag name="KSO_WM_UNIT_COMPATIBLE" val="0"/>
  <p:tag name="KSO_WM_UNIT_DIAGRAM_ISNUMVISUAL" val="0"/>
  <p:tag name="KSO_WM_UNIT_DIAGRAM_ISREFERUNIT" val="0"/>
  <p:tag name="KSO_WM_UNIT_HIGHLIGHT" val="0"/>
  <p:tag name="KSO_WM_UNIT_ID" val="diagram20231020_1*l_h_i*1_2_1"/>
  <p:tag name="KSO_WM_UNIT_INDEX" val="1_2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2,&quot;pos&quot;:0.36000001430511475,&quot;rgb&quot;:&quot;#ffffff&quot;,&quot;transparency&quot;:0},{&quot;brightness&quot;:0.6000000238418579,&quot;colorType&quot;:1,&quot;foreColorIndex&quot;:5,&quot;pos&quot;:0.3499999940395355,&quot;transparency&quot;:0},{&quot;brightness&quot;:0,&quot;colorType&quot;:2,&quot;pos&quot;:0.6200000047683716,&quot;rgb&quot;:&quot;#ffffff&quot;,&quot;transparency&quot;:0},{&quot;brightness&quot;:0.6000000238418579,&quot;colorType&quot;:1,&quot;foreColorIndex&quot;:5,&quot;pos&quot;:0.6299999952316284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2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16.4,&quot;width&quot;:806.85}"/>
  <p:tag name="KSO_WM_TAG_VERSION" val="3.0"/>
  <p:tag name="KSO_WM_TEMPLATE_CATEGORY" val="diagram"/>
  <p:tag name="KSO_WM_TEMPLATE_INDEX" val="20231020"/>
  <p:tag name="KSO_WM_UNIT_COMPATIBLE" val="0"/>
  <p:tag name="KSO_WM_UNIT_DIAGRAM_ISNUMVISUAL" val="0"/>
  <p:tag name="KSO_WM_UNIT_DIAGRAM_ISREFERUNIT" val="0"/>
  <p:tag name="KSO_WM_UNIT_HIGHLIGHT" val="0"/>
  <p:tag name="KSO_WM_UNIT_ID" val="diagram20231020_1*l_h_i*1_1_2"/>
  <p:tag name="KSO_WM_UNIT_INDEX" val="1_1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89999997615814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16.4,&quot;width&quot;:806.85}"/>
  <p:tag name="KSO_WM_TAG_VERSION" val="3.0"/>
  <p:tag name="KSO_WM_TEMPLATE_CATEGORY" val="diagram"/>
  <p:tag name="KSO_WM_TEMPLATE_INDEX" val="202310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20_1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谁执行"/>
  <p:tag name="KSO_WM_UNIT_TYPE" val="l_h_a"/>
  <p:tag name="KSO_WM_UNIT_VALUE" val="45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399999976158142,&quot;transparency&quot;:0},{&quot;brightness&quot;:0.6000000238418579,&quot;colorType&quot;:1,&quot;foreColorIndex&quot;:5,&quot;pos&quot;:0,&quot;transparency&quot;:0},{&quot;brightness&quot;:0,&quot;colorType&quot;:1,&quot;foreColorIndex&quot;:5,&quot;pos&quot;:0.6600000262260437,&quot;transparency&quot;:0},{&quot;brightness&quot;:0,&quot;colorType&quot;:1,&quot;foreColorIndex&quot;:5,&quot;pos&quot;:1,&quot;transparency&quot;:0}],&quot;type&quot;:3},&quot;glow&quot;:{&quot;colorType&quot;:0},&quot;line&quot;:{&quot;gradient&quot;:[{&quot;brightness&quot;:1,&quot;colorType&quot;:1,&quot;foreColorIndex&quot;:5,&quot;pos&quot;:0.3700000047683716,&quot;transparency&quot;:0},{&quot;brightness&quot;:0.550000011920929,&quot;colorType&quot;:1,&quot;foreColorIndex&quot;:5,&quot;pos&quot;:0,&quot;transparency&quot;:0},{&quot;brightness&quot;:1,&quot;colorType&quot;:1,&quot;foreColorIndex&quot;:5,&quot;pos&quot;:1,&quot;transparency&quot;:0},{&quot;brightness&quot;:0.699999988079071,&quot;colorType&quot;:1,&quot;foreColorIndex&quot;:5,&quot;pos&quot;:0.7099999785423279,&quot;transparency&quot;:0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16.4,&quot;width&quot;:806.85}"/>
  <p:tag name="KSO_WM_TAG_VERSION" val="3.0"/>
  <p:tag name="KSO_WM_TEMPLATE_CATEGORY" val="diagram"/>
  <p:tag name="KSO_WM_TEMPLATE_INDEX" val="202310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20_1*l_h_i*1_1_1"/>
  <p:tag name="KSO_WM_UNIT_INDEX" val="1_1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89999997615814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16.4,&quot;width&quot;:806.85}"/>
  <p:tag name="KSO_WM_TAG_VERSION" val="3.0"/>
  <p:tag name="KSO_WM_TEMPLATE_CATEGORY" val="diagram"/>
  <p:tag name="KSO_WM_TEMPLATE_INDEX" val="202310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020_1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谁负责"/>
  <p:tag name="KSO_WM_UNIT_TYPE" val="l_h_a"/>
  <p:tag name="KSO_WM_UNIT_VALUE" val="45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399999976158142,&quot;transparency&quot;:0},{&quot;brightness&quot;:0.6000000238418579,&quot;colorType&quot;:1,&quot;foreColorIndex&quot;:8,&quot;pos&quot;:0,&quot;transparency&quot;:0}],&quot;type&quot;:3},&quot;glow&quot;:{&quot;colorType&quot;:0},&quot;line&quot;:{&quot;gradient&quot;:[{&quot;brightness&quot;:1,&quot;colorType&quot;:1,&quot;foreColorIndex&quot;:8,&quot;pos&quot;:0.3700000047683716,&quot;transparency&quot;:0},{&quot;brightness&quot;:0.800000011920929,&quot;colorType&quot;:1,&quot;foreColorIndex&quot;:8,&quot;pos&quot;:0,&quot;transparency&quot;:0},{&quot;brightness&quot;:1,&quot;colorType&quot;:1,&quot;foreColorIndex&quot;:8,&quot;pos&quot;:1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16.4,&quot;width&quot;:806.85}"/>
  <p:tag name="KSO_WM_TAG_VERSION" val="3.0"/>
  <p:tag name="KSO_WM_TEMPLATE_CATEGORY" val="diagram"/>
  <p:tag name="KSO_WM_TEMPLATE_INDEX" val="202310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020_1*l_h_i*1_2_2"/>
  <p:tag name="KSO_WM_UNIT_INDEX" val="1_2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89999997615814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16.4,&quot;width&quot;:806.85}"/>
  <p:tag name="KSO_WM_TAG_VERSION" val="3.0"/>
  <p:tag name="KSO_WM_TEMPLATE_CATEGORY" val="diagram"/>
  <p:tag name="KSO_WM_TEMPLATE_INDEX" val="202310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20_1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咨询谁"/>
  <p:tag name="KSO_WM_UNIT_TYPE" val="l_h_a"/>
  <p:tag name="KSO_WM_UNIT_VALUE" val="45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399999976158142,&quot;transparency&quot;:0},{&quot;brightness&quot;:0.6000000238418579,&quot;colorType&quot;:1,&quot;foreColorIndex&quot;:5,&quot;pos&quot;:0,&quot;transparency&quot;:0},{&quot;brightness&quot;:0,&quot;colorType&quot;:1,&quot;foreColorIndex&quot;:5,&quot;pos&quot;:0.6600000262260437,&quot;transparency&quot;:0},{&quot;brightness&quot;:0,&quot;colorType&quot;:1,&quot;foreColorIndex&quot;:5,&quot;pos&quot;:1,&quot;transparency&quot;:0}],&quot;type&quot;:3},&quot;glow&quot;:{&quot;colorType&quot;:0},&quot;line&quot;:{&quot;gradient&quot;:[{&quot;brightness&quot;:1,&quot;colorType&quot;:1,&quot;foreColorIndex&quot;:5,&quot;pos&quot;:0.3700000047683716,&quot;transparency&quot;:0},{&quot;brightness&quot;:0.550000011920929,&quot;colorType&quot;:1,&quot;foreColorIndex&quot;:5,&quot;pos&quot;:0,&quot;transparency&quot;:0},{&quot;brightness&quot;:1,&quot;colorType&quot;:1,&quot;foreColorIndex&quot;:5,&quot;pos&quot;:1,&quot;transparency&quot;:0},{&quot;brightness&quot;:0.699999988079071,&quot;colorType&quot;:1,&quot;foreColorIndex&quot;:5,&quot;pos&quot;:0.7099999785423279,&quot;transparency&quot;:0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16.4,&quot;width&quot;:806.85}"/>
  <p:tag name="KSO_WM_TAG_VERSION" val="3.0"/>
  <p:tag name="KSO_WM_TEMPLATE_CATEGORY" val="diagram"/>
  <p:tag name="KSO_WM_TEMPLATE_INDEX" val="202310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20_1*l_h_i*1_3_1"/>
  <p:tag name="KSO_WM_UNIT_INDEX" val="1_3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8,&quot;pos&quot;:0,&quot;transparency&quot;:0},{&quot;brightness&quot;:0,&quot;colorType&quot;:1,&quot;foreColorIndex&quot;:8,&quot;pos&quot;:0.89999997615814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16.4,&quot;width&quot;:806.85}"/>
  <p:tag name="KSO_WM_TAG_VERSION" val="3.0"/>
  <p:tag name="KSO_WM_TEMPLATE_CATEGORY" val="diagram"/>
  <p:tag name="KSO_WM_TEMPLATE_INDEX" val="202310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020_1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告知谁"/>
  <p:tag name="KSO_WM_UNIT_TYPE" val="l_h_a"/>
  <p:tag name="KSO_WM_UNIT_VALUE" val="45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399999976158142,&quot;transparency&quot;:0},{&quot;brightness&quot;:0.6000000238418579,&quot;colorType&quot;:1,&quot;foreColorIndex&quot;:8,&quot;pos&quot;:0,&quot;transparency&quot;:0}],&quot;type&quot;:3},&quot;glow&quot;:{&quot;colorType&quot;:0},&quot;line&quot;:{&quot;gradient&quot;:[{&quot;brightness&quot;:1,&quot;colorType&quot;:1,&quot;foreColorIndex&quot;:8,&quot;pos&quot;:0.3700000047683716,&quot;transparency&quot;:0},{&quot;brightness&quot;:0.800000011920929,&quot;colorType&quot;:1,&quot;foreColorIndex&quot;:8,&quot;pos&quot;:0,&quot;transparency&quot;:0},{&quot;brightness&quot;:1,&quot;colorType&quot;:1,&quot;foreColorIndex&quot;:8,&quot;pos&quot;:1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16.4,&quot;width&quot;:806.85}"/>
  <p:tag name="KSO_WM_TAG_VERSION" val="3.0"/>
  <p:tag name="KSO_WM_TEMPLATE_CATEGORY" val="diagram"/>
  <p:tag name="KSO_WM_TEMPLATE_INDEX" val="202310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020_1*l_h_i*1_4_1"/>
  <p:tag name="KSO_WM_UNIT_INDEX" val="1_4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16.4,&quot;width&quot;:806.85}"/>
  <p:tag name="KSO_WM_TAG_VERSION" val="3.0"/>
  <p:tag name="KSO_WM_TEMPLATE_CATEGORY" val="diagram"/>
  <p:tag name="KSO_WM_TEMPLATE_INDEX" val="20231020"/>
  <p:tag name="KSO_WM_UNIT_COMPATIBLE" val="0"/>
  <p:tag name="KSO_WM_UNIT_DIAGRAM_ISNUMVISUAL" val="0"/>
  <p:tag name="KSO_WM_UNIT_DIAGRAM_ISREFERUNIT" val="0"/>
  <p:tag name="KSO_WM_UNIT_HIGHLIGHT" val="0"/>
  <p:tag name="KSO_WM_UNIT_ID" val="diagram20231020_1*l_h_f*1_1_1"/>
  <p:tag name="KSO_WM_UNIT_INDEX" val="1_1_1"/>
  <p:tag name="KSO_WM_UNIT_LAYERLEVEL" val="1_1_1"/>
  <p:tag name="KSO_WM_UNIT_NOCLEAR" val="0"/>
  <p:tag name="KSO_WM_UNIT_PRESET_TEXT" val="单击此处输入你的智能图形项正文 文字是您思想的提炼"/>
  <p:tag name="KSO_WM_UNIT_SUBTYPE" val="a"/>
  <p:tag name="KSO_WM_UNIT_TYPE" val="l_h_f"/>
  <p:tag name="KSO_WM_UNIT_VALUE" val="54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16.4,&quot;width&quot;:806.85}"/>
  <p:tag name="KSO_WM_TAG_VERSION" val="3.0"/>
  <p:tag name="KSO_WM_TEMPLATE_CATEGORY" val="diagram"/>
  <p:tag name="KSO_WM_TEMPLATE_INDEX" val="20231020"/>
  <p:tag name="KSO_WM_UNIT_COMPATIBLE" val="0"/>
  <p:tag name="KSO_WM_UNIT_DIAGRAM_ISNUMVISUAL" val="0"/>
  <p:tag name="KSO_WM_UNIT_DIAGRAM_ISREFERUNIT" val="0"/>
  <p:tag name="KSO_WM_UNIT_HIGHLIGHT" val="0"/>
  <p:tag name="KSO_WM_UNIT_ID" val="diagram20231020_1*l_h_f*1_2_1"/>
  <p:tag name="KSO_WM_UNIT_INDEX" val="1_2_1"/>
  <p:tag name="KSO_WM_UNIT_LAYERLEVEL" val="1_1_1"/>
  <p:tag name="KSO_WM_UNIT_NOCLEAR" val="0"/>
  <p:tag name="KSO_WM_UNIT_PRESET_TEXT" val="单击此处输入你的智能图形项正文 文字是您思想的提炼"/>
  <p:tag name="KSO_WM_UNIT_SUBTYPE" val="a"/>
  <p:tag name="KSO_WM_UNIT_TYPE" val="l_h_f"/>
  <p:tag name="KSO_WM_UNIT_VALUE" val="54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16.4,&quot;width&quot;:806.85}"/>
  <p:tag name="KSO_WM_TAG_VERSION" val="3.0"/>
  <p:tag name="KSO_WM_TEMPLATE_CATEGORY" val="diagram"/>
  <p:tag name="KSO_WM_TEMPLATE_INDEX" val="20231020"/>
  <p:tag name="KSO_WM_UNIT_COMPATIBLE" val="0"/>
  <p:tag name="KSO_WM_UNIT_DIAGRAM_ISNUMVISUAL" val="0"/>
  <p:tag name="KSO_WM_UNIT_DIAGRAM_ISREFERUNIT" val="0"/>
  <p:tag name="KSO_WM_UNIT_HIGHLIGHT" val="0"/>
  <p:tag name="KSO_WM_UNIT_ID" val="diagram20231020_1*l_h_f*1_3_1"/>
  <p:tag name="KSO_WM_UNIT_INDEX" val="1_3_1"/>
  <p:tag name="KSO_WM_UNIT_LAYERLEVEL" val="1_1_1"/>
  <p:tag name="KSO_WM_UNIT_NOCLEAR" val="0"/>
  <p:tag name="KSO_WM_UNIT_PRESET_TEXT" val="单击此处输入你的智能图形项正文 文字是您思想的提炼"/>
  <p:tag name="KSO_WM_UNIT_SUBTYPE" val="a"/>
  <p:tag name="KSO_WM_UNIT_TYPE" val="l_h_f"/>
  <p:tag name="KSO_WM_UNIT_VALUE" val="54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4"/>
  <p:tag name="KSO_WM_DIAGRAM_MIN_ITEMCNT" val="4"/>
  <p:tag name="KSO_WM_DIAGRAM_VERSION" val="3"/>
  <p:tag name="KSO_WM_DIAGRAM_VIRTUALLY_FRAME" val="{&quot;height&quot;:316.4,&quot;width&quot;:806.85}"/>
  <p:tag name="KSO_WM_TAG_VERSION" val="3.0"/>
  <p:tag name="KSO_WM_TEMPLATE_CATEGORY" val="diagram"/>
  <p:tag name="KSO_WM_TEMPLATE_INDEX" val="20231020"/>
  <p:tag name="KSO_WM_UNIT_COMPATIBLE" val="0"/>
  <p:tag name="KSO_WM_UNIT_DIAGRAM_ISNUMVISUAL" val="0"/>
  <p:tag name="KSO_WM_UNIT_DIAGRAM_ISREFERUNIT" val="0"/>
  <p:tag name="KSO_WM_UNIT_HIGHLIGHT" val="0"/>
  <p:tag name="KSO_WM_UNIT_ID" val="diagram20231020_1*l_h_f*1_4_1"/>
  <p:tag name="KSO_WM_UNIT_INDEX" val="1_4_1"/>
  <p:tag name="KSO_WM_UNIT_LAYERLEVEL" val="1_1_1"/>
  <p:tag name="KSO_WM_UNIT_NOCLEAR" val="0"/>
  <p:tag name="KSO_WM_UNIT_PRESET_TEXT" val="单击此处输入你的智能图形项正文 文字是您思想的提炼"/>
  <p:tag name="KSO_WM_UNIT_SUBTYPE" val="a"/>
  <p:tag name="KSO_WM_UNIT_TYPE" val="l_h_f"/>
  <p:tag name="KSO_WM_UNIT_VALUE" val="54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80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11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微软雅黑</vt:lpstr>
      <vt:lpstr>Calibri Light</vt:lpstr>
      <vt:lpstr>+中文标题</vt:lpstr>
      <vt:lpstr>宋体</vt:lpstr>
      <vt:lpstr>Wingdings</vt:lpstr>
      <vt:lpstr>Office Theme</vt:lpstr>
      <vt:lpstr>2023年暖通给排水工程师年终总结及年后展望</vt:lpstr>
      <vt:lpstr>目录</vt:lpstr>
      <vt:lpstr>目录</vt:lpstr>
      <vt:lpstr>年终总结</vt:lpstr>
      <vt:lpstr>2023年工作回顾</vt:lpstr>
      <vt:lpstr>完成项目及成果展示</vt:lpstr>
      <vt:lpstr>遇到的问题及解决方案</vt:lpstr>
      <vt:lpstr>经验教训总结</vt:lpstr>
      <vt:lpstr>技能提升与自我评价</vt:lpstr>
      <vt:lpstr>专业技能提升情况</vt:lpstr>
      <vt:lpstr>个人能力提升情况</vt:lpstr>
      <vt:lpstr>自我评价及反思</vt:lpstr>
      <vt:lpstr>行业趋势与市场分析</vt:lpstr>
      <vt:lpstr>暖通给排水行业发展趋势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2024-09-17T22:49:26.945</cp:lastPrinted>
  <dcterms:created xsi:type="dcterms:W3CDTF">2024-09-17T14:49:26Z</dcterms:created>
  <dcterms:modified xsi:type="dcterms:W3CDTF">2024-09-17T14:49:29Z</dcterms:modified>
</cp:coreProperties>
</file>