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3" r:id="rId18"/>
  </p:sldIdLst>
  <p:sldSz cx="12192000" cy="6858000"/>
  <p:notesSz cx="6858000" cy="9144000"/>
  <p:custDataLst>
    <p:tags r:id="rId19"/>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tags" Target="tags/tag1.xml" /><Relationship Id="rId2" Type="http://schemas.openxmlformats.org/officeDocument/2006/relationships/slideMaster" Target="slideMasters/slideMaster2.xml" /><Relationship Id="rId20" Type="http://schemas.openxmlformats.org/officeDocument/2006/relationships/presProps" Target="presProps.xml" /><Relationship Id="rId21" Type="http://schemas.openxmlformats.org/officeDocument/2006/relationships/viewProps" Target="viewProps.xml" /><Relationship Id="rId22" Type="http://schemas.openxmlformats.org/officeDocument/2006/relationships/theme" Target="theme/theme1.xml" /><Relationship Id="rId23"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A0C3A10E-9606-40EC-919A-1F5164B13CA2}"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8DFF555-0C8E-4C81-9DD3-893DDD9DD85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92D9E740-5859-4F09-93F0-93273AED148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F197FC4-1942-44CC-B2F3-FF02FBB02E5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1163A4E1-2B56-4689-AF19-CCD29D6B7669}"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F37BB8F5-E877-4DEE-8E05-F85BC5B66CA0}"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AF8CADE-92B4-4802-9AD1-44E484CE8533}"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C9BE7AD1-BD52-47A0-A5FC-21BE4937032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FFBF658-CCDC-46A8-B964-0E3E3F8ABDE7}"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D2070EB-608C-4770-B67D-EBB3DEDE6D5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2E64872-6464-4934-BD7D-8F091CF1B5D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 Id="rId3" Type="http://schemas.openxmlformats.org/officeDocument/2006/relationships/image" Target="../media/image2.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11.jpeg" /><Relationship Id="rId4" Type="http://schemas.openxmlformats.org/officeDocument/2006/relationships/image" Target="../media/image12.jpeg" /><Relationship Id="rId5" Type="http://schemas.openxmlformats.org/officeDocument/2006/relationships/image" Target="../media/image2.pn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3.jpeg" /><Relationship Id="rId3" Type="http://schemas.openxmlformats.org/officeDocument/2006/relationships/image" Target="../media/image2.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4.jpeg" /><Relationship Id="rId3" Type="http://schemas.openxmlformats.org/officeDocument/2006/relationships/image" Target="../media/image15.jpeg" /><Relationship Id="rId4" Type="http://schemas.openxmlformats.org/officeDocument/2006/relationships/image" Target="../media/image16.jpeg" /><Relationship Id="rId5" Type="http://schemas.openxmlformats.org/officeDocument/2006/relationships/image" Target="../media/image2.pn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1611111301301010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4" name="TextBox 4"/>
          <p:cNvSpPr txBox="1"/>
          <p:nvPr/>
        </p:nvSpPr>
        <p:spPr>
          <a:xfrm>
            <a:off x="2555329" y="2833333"/>
            <a:ext cx="7082543" cy="77724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4050" b="1">
                <a:solidFill>
                  <a:schemeClr val="accent1">
                    <a:alpha val="100000"/>
                  </a:schemeClr>
                </a:solidFill>
                <a:latin typeface="Microsoft Yahei"/>
                <a:ea typeface="Microsoft Yahei"/>
                <a:cs typeface="Microsoft Yahei"/>
              </a:rPr>
              <a:t>呼吸内镜治疗的护理配合</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引言</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护理配合在呼吸内镜治疗中的重要性</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呼吸内镜治疗前的护理准备</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呼吸内镜治疗中的护理配合</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192000" cy="6858000"/>
          </a:xfrm>
          <a:prstGeom prst="rect">
            <a:avLst/>
          </a:prstGeom>
        </p:spPr>
      </p:pic>
      <p:sp>
        <p:nvSpPr>
          <p:cNvPr id="3" name="AutoShape 3"/>
          <p:cNvSpPr/>
          <p:nvPr/>
        </p:nvSpPr>
        <p:spPr>
          <a:xfrm>
            <a:off x="1464298" y="2626609"/>
            <a:ext cx="2243613" cy="2243613"/>
          </a:xfrm>
          <a:prstGeom prst="ellipse">
            <a:avLst/>
          </a:prstGeom>
          <a:solidFill>
            <a:schemeClr val="accent1">
              <a:lumMod val="20000"/>
              <a:lumOff val="80000"/>
              <a:alpha val="47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46965" y="1811983"/>
            <a:ext cx="1478280" cy="387286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40000"/>
              </a:lnSpc>
              <a:spcBef>
                <a:spcPts val="375"/>
              </a:spcBef>
            </a:pPr>
            <a:r>
              <a:rPr lang="en-US" sz="8400" b="1">
                <a:solidFill>
                  <a:schemeClr val="accent1">
                    <a:alpha val="100000"/>
                  </a:schemeClr>
                </a:solidFill>
                <a:latin typeface="Microsoft Yahei"/>
                <a:ea typeface="Microsoft Yahei"/>
                <a:cs typeface="Microsoft Yahei"/>
              </a:rPr>
              <a:t>目</a:t>
            </a:r>
          </a:p>
          <a:p>
            <a:pPr algn="ctr">
              <a:lnSpc>
                <a:spcPct val="140000"/>
              </a:lnSpc>
              <a:spcBef>
                <a:spcPts val="375"/>
              </a:spcBef>
            </a:pPr>
            <a:r>
              <a:rPr lang="en-US" sz="8400" b="1">
                <a:solidFill>
                  <a:schemeClr val="accent1">
                    <a:alpha val="100000"/>
                  </a:schemeClr>
                </a:solidFill>
                <a:latin typeface="Microsoft Yahei"/>
                <a:ea typeface="Microsoft Yahei"/>
                <a:cs typeface="Microsoft Yahei"/>
              </a:rPr>
              <a:t>录</a:t>
            </a:r>
          </a:p>
        </p:txBody>
      </p:sp>
      <p:sp>
        <p:nvSpPr>
          <p:cNvPr id="5" name="TextBox 5"/>
          <p:cNvSpPr txBox="1"/>
          <p:nvPr/>
        </p:nvSpPr>
        <p:spPr>
          <a:xfrm>
            <a:off x="1582772" y="3569345"/>
            <a:ext cx="2049780" cy="605790"/>
          </a:xfrm>
          <a:prstGeom prst="rect">
            <a:avLst/>
          </a:prstGeom>
        </p:spPr>
        <p:txBody>
          <a:bodyPr vert="horz" wrap="square" lIns="91440" tIns="45720" rIns="91440" bIns="4572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a:solidFill>
                  <a:schemeClr val="accent1">
                    <a:lumMod val="40000"/>
                    <a:lumOff val="60000"/>
                    <a:alpha val="100000"/>
                  </a:schemeClr>
                </a:solidFill>
                <a:latin typeface="Microsoft Yahei"/>
                <a:ea typeface="Microsoft Yahei"/>
                <a:cs typeface="Microsoft Yahei"/>
              </a:rPr>
              <a:t>CONTENCT</a:t>
            </a:r>
          </a:p>
        </p:txBody>
      </p:sp>
      <p:sp>
        <p:nvSpPr>
          <p:cNvPr id="6" name="AutoShape 6"/>
          <p:cNvSpPr/>
          <p:nvPr/>
        </p:nvSpPr>
        <p:spPr>
          <a:xfrm>
            <a:off x="5638202" y="1238250"/>
            <a:ext cx="5117446" cy="5118431"/>
          </a:xfrm>
          <a:prstGeom prst="rect">
            <a:avLst/>
          </a:prstGeom>
          <a:noFill/>
        </p:spPr>
        <p:txBody>
          <a:bodyPr vert="horz" wrap="square" lIns="85725" tIns="85725" rIns="47625" bIns="85725"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gn="l">
              <a:lnSpc>
                <a:spcPct val="140000"/>
              </a:lnSpc>
              <a:spcBef>
                <a:spcPts val="375"/>
              </a:spcBef>
              <a:buFont typeface="Arial"/>
              <a:buChar char="•"/>
              <a:defRPr/>
            </a:pPr>
            <a:r>
              <a:rPr lang="en-US" sz="2400" b="1">
                <a:solidFill>
                  <a:schemeClr val="accent1">
                    <a:alpha val="100000"/>
                  </a:schemeClr>
                </a:solidFill>
                <a:latin typeface="Microsoft Yahei"/>
                <a:ea typeface="Microsoft Yahei"/>
                <a:cs typeface="Microsoft Yahei"/>
              </a:rPr>
              <a:t>呼吸内镜治疗后的护理跟进</a:t>
            </a:r>
            <a:endParaRPr lang="en-US" sz="1100"/>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护理配合在呼吸内镜治疗中的挑战与解决方案</a:t>
            </a:r>
          </a:p>
          <a:p>
            <a:pPr marL="203200" lvl="0" indent="-203200">
              <a:lnSpc>
                <a:spcPct val="140000"/>
              </a:lnSpc>
              <a:spcBef>
                <a:spcPts val="375"/>
              </a:spcBef>
              <a:buFont typeface="Arial"/>
              <a:buChar char="•"/>
            </a:pPr>
            <a:r>
              <a:rPr lang="en-US" sz="2400" b="1">
                <a:solidFill>
                  <a:schemeClr val="accent1">
                    <a:alpha val="100000"/>
                  </a:schemeClr>
                </a:solidFill>
                <a:latin typeface="Microsoft Yahei"/>
                <a:ea typeface="Microsoft Yahei"/>
                <a:cs typeface="Microsoft Yahei"/>
              </a:rPr>
              <a:t>总结与展望</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01</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引言</a:t>
            </a:r>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7109" r="7109"/>
          <a:stretch>
            <a:fillRect/>
          </a:stretch>
        </p:blipFill>
        <p:spPr>
          <a:xfrm>
            <a:off x="4793038" y="1852985"/>
            <a:ext cx="6129450" cy="4573004"/>
          </a:xfrm>
          <a:prstGeom prst="rect">
            <a:avLst/>
          </a:prstGeom>
        </p:spPr>
      </p:pic>
      <p:sp>
        <p:nvSpPr>
          <p:cNvPr id="3" name="TextBox 3"/>
          <p:cNvSpPr txBox="1"/>
          <p:nvPr/>
        </p:nvSpPr>
        <p:spPr>
          <a:xfrm>
            <a:off x="539110" y="1852985"/>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提高治疗效果</a:t>
            </a:r>
          </a:p>
        </p:txBody>
      </p:sp>
      <p:sp>
        <p:nvSpPr>
          <p:cNvPr id="4" name="TextBox 4"/>
          <p:cNvSpPr txBox="1"/>
          <p:nvPr/>
        </p:nvSpPr>
        <p:spPr>
          <a:xfrm>
            <a:off x="539110" y="3443352"/>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2">
                    <a:alpha val="100000"/>
                  </a:schemeClr>
                </a:solidFill>
                <a:latin typeface="Microsoft Yahei"/>
                <a:ea typeface="Microsoft Yahei"/>
                <a:cs typeface="Microsoft Yahei"/>
              </a:rPr>
              <a:t>降低并发症风险</a:t>
            </a:r>
          </a:p>
        </p:txBody>
      </p:sp>
      <p:sp>
        <p:nvSpPr>
          <p:cNvPr id="5" name="TextBox 5"/>
          <p:cNvSpPr txBox="1"/>
          <p:nvPr/>
        </p:nvSpPr>
        <p:spPr>
          <a:xfrm>
            <a:off x="539110" y="5135911"/>
            <a:ext cx="4076700" cy="46672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3">
                    <a:alpha val="100000"/>
                  </a:schemeClr>
                </a:solidFill>
                <a:latin typeface="Microsoft Yahei"/>
                <a:ea typeface="Microsoft Yahei"/>
                <a:cs typeface="Microsoft Yahei"/>
              </a:rPr>
              <a:t>提升患者体验</a:t>
            </a:r>
          </a:p>
        </p:txBody>
      </p:sp>
      <p:sp>
        <p:nvSpPr>
          <p:cNvPr id="6" name="TextBox 6"/>
          <p:cNvSpPr txBox="1"/>
          <p:nvPr/>
        </p:nvSpPr>
        <p:spPr>
          <a:xfrm>
            <a:off x="539110" y="2187220"/>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通过专业的护理配合，确保呼吸内镜治疗过程的安全和有效，从而提高治疗效果。</a:t>
            </a:r>
          </a:p>
        </p:txBody>
      </p:sp>
      <p:sp>
        <p:nvSpPr>
          <p:cNvPr id="7" name="TextBox 7"/>
          <p:cNvSpPr txBox="1"/>
          <p:nvPr/>
        </p:nvSpPr>
        <p:spPr>
          <a:xfrm>
            <a:off x="539110" y="3804338"/>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合理的护理配合有助于降低治疗过程中可能出现的并发症，如感染、出血等。</a:t>
            </a:r>
          </a:p>
        </p:txBody>
      </p:sp>
      <p:sp>
        <p:nvSpPr>
          <p:cNvPr id="8" name="TextBox 8"/>
          <p:cNvSpPr txBox="1"/>
          <p:nvPr/>
        </p:nvSpPr>
        <p:spPr>
          <a:xfrm>
            <a:off x="539110" y="5477922"/>
            <a:ext cx="4076700" cy="11239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优质的护理服务可以改善患者的治疗体验，减轻患者的痛苦和焦虑。</a:t>
            </a:r>
          </a:p>
        </p:txBody>
      </p:sp>
      <p:grpSp>
        <p:nvGrpSpPr>
          <p:cNvPr id="9" name="Group 9"/>
          <p:cNvGrpSpPr/>
          <p:nvPr/>
        </p:nvGrpSpPr>
        <p:grpSpPr>
          <a:xfrm>
            <a:off x="454963" y="93878"/>
            <a:ext cx="10641129" cy="914400"/>
            <a:chOff x="454963" y="93878"/>
            <a:chExt cx="10641129" cy="914400"/>
          </a:xfrm>
        </p:grpSpPr>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2417731" y="2063687"/>
            <a:ext cx="1240346" cy="962406"/>
            <a:chOff x="2417731" y="2063687"/>
            <a:chExt cx="1240346" cy="962406"/>
          </a:xfrm>
        </p:grpSpPr>
        <p:sp>
          <p:nvSpPr>
            <p:cNvPr id="3" name="Freeform 3"/>
            <p:cNvSpPr/>
            <p:nvPr/>
          </p:nvSpPr>
          <p:spPr>
            <a:xfrm>
              <a:off x="2995231"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2417731"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5" name="TextBox 5"/>
          <p:cNvSpPr txBox="1"/>
          <p:nvPr/>
        </p:nvSpPr>
        <p:spPr>
          <a:xfrm>
            <a:off x="2591991"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1">
                    <a:alpha val="100000"/>
                  </a:schemeClr>
                </a:solidFill>
                <a:latin typeface="Microsoft Yahei"/>
                <a:ea typeface="Microsoft Yahei"/>
                <a:cs typeface="Microsoft Yahei"/>
              </a:rPr>
              <a:t>80%</a:t>
            </a:r>
          </a:p>
        </p:txBody>
      </p:sp>
      <p:grpSp>
        <p:nvGrpSpPr>
          <p:cNvPr id="6" name="Group 6"/>
          <p:cNvGrpSpPr/>
          <p:nvPr/>
        </p:nvGrpSpPr>
        <p:grpSpPr>
          <a:xfrm>
            <a:off x="8595360" y="2063687"/>
            <a:ext cx="1240346" cy="962406"/>
            <a:chOff x="8595360" y="2063687"/>
            <a:chExt cx="1240346" cy="962406"/>
          </a:xfrm>
        </p:grpSpPr>
        <p:sp>
          <p:nvSpPr>
            <p:cNvPr id="7" name="Freeform 7"/>
            <p:cNvSpPr/>
            <p:nvPr/>
          </p:nvSpPr>
          <p:spPr>
            <a:xfrm>
              <a:off x="9172766" y="2619756"/>
              <a:ext cx="399288" cy="154495"/>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8595360" y="2063687"/>
              <a:ext cx="1240346" cy="962406"/>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9" name="TextBox 9"/>
          <p:cNvSpPr txBox="1"/>
          <p:nvPr/>
        </p:nvSpPr>
        <p:spPr>
          <a:xfrm>
            <a:off x="8769620" y="2965418"/>
            <a:ext cx="9067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3">
                    <a:alpha val="100000"/>
                  </a:schemeClr>
                </a:solidFill>
                <a:latin typeface="Microsoft Yahei"/>
                <a:ea typeface="Microsoft Yahei"/>
                <a:cs typeface="Microsoft Yahei"/>
              </a:rPr>
              <a:t>80%</a:t>
            </a:r>
          </a:p>
        </p:txBody>
      </p:sp>
      <p:grpSp>
        <p:nvGrpSpPr>
          <p:cNvPr id="10" name="Group 10"/>
          <p:cNvGrpSpPr/>
          <p:nvPr/>
        </p:nvGrpSpPr>
        <p:grpSpPr>
          <a:xfrm>
            <a:off x="5258181" y="1559433"/>
            <a:ext cx="1600105" cy="1242060"/>
            <a:chOff x="5258181" y="1559433"/>
            <a:chExt cx="1600105" cy="1242060"/>
          </a:xfrm>
        </p:grpSpPr>
        <p:sp>
          <p:nvSpPr>
            <p:cNvPr id="11" name="Freeform 11"/>
            <p:cNvSpPr/>
            <p:nvPr/>
          </p:nvSpPr>
          <p:spPr>
            <a:xfrm rot="3243678">
              <a:off x="6003131" y="2277046"/>
              <a:ext cx="515112" cy="199454"/>
            </a:xfrm>
            <a:custGeom>
              <a:rect l="l" t="t" r="r" b="b"/>
              <a:pathLst>
                <a:path w="21216" h="20708">
                  <a:moveTo>
                    <a:pt x="1330" y="19753"/>
                  </a:moveTo>
                  <a:cubicBezTo>
                    <a:pt x="2564" y="21600"/>
                    <a:pt x="4162" y="20692"/>
                    <a:pt x="4961" y="17693"/>
                  </a:cubicBezTo>
                  <a:lnTo>
                    <a:pt x="5011" y="17511"/>
                  </a:lnTo>
                  <a:lnTo>
                    <a:pt x="21216" y="4080"/>
                  </a:lnTo>
                  <a:lnTo>
                    <a:pt x="20841" y="0"/>
                  </a:lnTo>
                  <a:lnTo>
                    <a:pt x="4098" y="7952"/>
                  </a:lnTo>
                  <a:cubicBezTo>
                    <a:pt x="2812" y="6028"/>
                    <a:pt x="1144" y="7103"/>
                    <a:pt x="382" y="10348"/>
                  </a:cubicBezTo>
                  <a:cubicBezTo>
                    <a:pt x="-384" y="13604"/>
                    <a:pt x="39" y="17822"/>
                    <a:pt x="1330" y="19753"/>
                  </a:cubicBezTo>
                  <a:cubicBezTo>
                    <a:pt x="1330" y="19753"/>
                    <a:pt x="1330" y="19753"/>
                    <a:pt x="1330" y="19753"/>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5258181" y="1559433"/>
              <a:ext cx="1600105" cy="1242060"/>
            </a:xfrm>
            <a:custGeom>
              <a:rect l="l" t="t" r="r" b="b"/>
              <a:pathLst>
                <a:path w="21600" h="21600">
                  <a:moveTo>
                    <a:pt x="10801" y="0"/>
                  </a:moveTo>
                  <a:cubicBezTo>
                    <a:pt x="4845" y="0"/>
                    <a:pt x="0" y="6244"/>
                    <a:pt x="0" y="13917"/>
                  </a:cubicBezTo>
                  <a:cubicBezTo>
                    <a:pt x="0" y="16592"/>
                    <a:pt x="592" y="19193"/>
                    <a:pt x="1714" y="21439"/>
                  </a:cubicBezTo>
                  <a:lnTo>
                    <a:pt x="1794" y="21600"/>
                  </a:lnTo>
                  <a:lnTo>
                    <a:pt x="3127" y="21600"/>
                  </a:lnTo>
                  <a:lnTo>
                    <a:pt x="4906" y="19306"/>
                  </a:lnTo>
                  <a:lnTo>
                    <a:pt x="4061" y="18215"/>
                  </a:lnTo>
                  <a:lnTo>
                    <a:pt x="2388" y="20369"/>
                  </a:lnTo>
                  <a:lnTo>
                    <a:pt x="2326" y="20233"/>
                  </a:lnTo>
                  <a:cubicBezTo>
                    <a:pt x="1460" y="18314"/>
                    <a:pt x="1004" y="16131"/>
                    <a:pt x="1004" y="13917"/>
                  </a:cubicBezTo>
                  <a:cubicBezTo>
                    <a:pt x="1004" y="13853"/>
                    <a:pt x="1005" y="13791"/>
                    <a:pt x="1009" y="13726"/>
                  </a:cubicBezTo>
                  <a:lnTo>
                    <a:pt x="1018" y="13477"/>
                  </a:lnTo>
                  <a:lnTo>
                    <a:pt x="3260" y="13477"/>
                  </a:lnTo>
                  <a:lnTo>
                    <a:pt x="3260" y="11934"/>
                  </a:lnTo>
                  <a:lnTo>
                    <a:pt x="1134" y="11932"/>
                  </a:lnTo>
                  <a:lnTo>
                    <a:pt x="1152" y="11789"/>
                  </a:lnTo>
                  <a:cubicBezTo>
                    <a:pt x="1424" y="9725"/>
                    <a:pt x="2099" y="7766"/>
                    <a:pt x="3102" y="6124"/>
                  </a:cubicBezTo>
                  <a:lnTo>
                    <a:pt x="3168" y="6015"/>
                  </a:lnTo>
                  <a:lnTo>
                    <a:pt x="4705" y="8001"/>
                  </a:lnTo>
                  <a:lnTo>
                    <a:pt x="5553" y="6910"/>
                  </a:lnTo>
                  <a:lnTo>
                    <a:pt x="3975" y="4872"/>
                  </a:lnTo>
                  <a:lnTo>
                    <a:pt x="4043" y="4787"/>
                  </a:lnTo>
                  <a:cubicBezTo>
                    <a:pt x="5749" y="2693"/>
                    <a:pt x="7985" y="1462"/>
                    <a:pt x="10343" y="1321"/>
                  </a:cubicBezTo>
                  <a:lnTo>
                    <a:pt x="10440" y="1314"/>
                  </a:lnTo>
                  <a:lnTo>
                    <a:pt x="10440" y="4558"/>
                  </a:lnTo>
                  <a:lnTo>
                    <a:pt x="11636" y="4558"/>
                  </a:lnTo>
                  <a:lnTo>
                    <a:pt x="11638" y="1339"/>
                  </a:lnTo>
                  <a:lnTo>
                    <a:pt x="11740" y="1353"/>
                  </a:lnTo>
                  <a:cubicBezTo>
                    <a:pt x="13868" y="1614"/>
                    <a:pt x="15830" y="2746"/>
                    <a:pt x="17421" y="4630"/>
                  </a:cubicBezTo>
                  <a:lnTo>
                    <a:pt x="17492" y="4715"/>
                  </a:lnTo>
                  <a:lnTo>
                    <a:pt x="15950" y="6705"/>
                  </a:lnTo>
                  <a:lnTo>
                    <a:pt x="16799" y="7793"/>
                  </a:lnTo>
                  <a:lnTo>
                    <a:pt x="18323" y="5832"/>
                  </a:lnTo>
                  <a:lnTo>
                    <a:pt x="18388" y="5935"/>
                  </a:lnTo>
                  <a:cubicBezTo>
                    <a:pt x="19451" y="7613"/>
                    <a:pt x="20163" y="9638"/>
                    <a:pt x="20448" y="11789"/>
                  </a:cubicBezTo>
                  <a:lnTo>
                    <a:pt x="20466" y="11932"/>
                  </a:lnTo>
                  <a:lnTo>
                    <a:pt x="18419" y="11932"/>
                  </a:lnTo>
                  <a:lnTo>
                    <a:pt x="18419" y="13475"/>
                  </a:lnTo>
                  <a:lnTo>
                    <a:pt x="20582" y="13477"/>
                  </a:lnTo>
                  <a:lnTo>
                    <a:pt x="20589" y="13710"/>
                  </a:lnTo>
                  <a:cubicBezTo>
                    <a:pt x="20595" y="13791"/>
                    <a:pt x="20596" y="13853"/>
                    <a:pt x="20596" y="13917"/>
                  </a:cubicBezTo>
                  <a:cubicBezTo>
                    <a:pt x="20596" y="16138"/>
                    <a:pt x="20135" y="18333"/>
                    <a:pt x="19260" y="20260"/>
                  </a:cubicBezTo>
                  <a:lnTo>
                    <a:pt x="19203" y="20385"/>
                  </a:lnTo>
                  <a:lnTo>
                    <a:pt x="17426" y="18388"/>
                  </a:lnTo>
                  <a:lnTo>
                    <a:pt x="16641" y="19550"/>
                  </a:lnTo>
                  <a:lnTo>
                    <a:pt x="18460" y="21600"/>
                  </a:lnTo>
                  <a:lnTo>
                    <a:pt x="19804" y="21600"/>
                  </a:lnTo>
                  <a:lnTo>
                    <a:pt x="19886" y="21439"/>
                  </a:lnTo>
                  <a:cubicBezTo>
                    <a:pt x="21008" y="19197"/>
                    <a:pt x="21600" y="16594"/>
                    <a:pt x="21600" y="13917"/>
                  </a:cubicBezTo>
                  <a:cubicBezTo>
                    <a:pt x="21600" y="6244"/>
                    <a:pt x="16755" y="0"/>
                    <a:pt x="10801" y="0"/>
                  </a:cubicBezTo>
                  <a:cubicBezTo>
                    <a:pt x="10801" y="0"/>
                    <a:pt x="10801" y="0"/>
                    <a:pt x="10801" y="0"/>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5481304" y="2723007"/>
            <a:ext cx="1173480" cy="396240"/>
          </a:xfrm>
          <a:prstGeom prst="rect">
            <a:avLst/>
          </a:prstGeom>
        </p:spPr>
        <p:txBody>
          <a:bodyPr vert="horz" wrap="square" lIns="91440" tIns="45720" rIns="91440" bIns="4572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1800" b="1">
                <a:solidFill>
                  <a:schemeClr val="accent2">
                    <a:alpha val="100000"/>
                  </a:schemeClr>
                </a:solidFill>
                <a:latin typeface="Microsoft Yahei"/>
                <a:ea typeface="Microsoft Yahei"/>
                <a:cs typeface="Microsoft Yahei"/>
              </a:rPr>
              <a:t>100%</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呼吸内镜治疗简介</a:t>
              </a:r>
            </a:p>
          </p:txBody>
        </p:sp>
      </p:grpSp>
      <p:sp>
        <p:nvSpPr>
          <p:cNvPr id="36" name="AutoShape 36"/>
          <p:cNvSpPr/>
          <p:nvPr/>
        </p:nvSpPr>
        <p:spPr>
          <a:xfrm>
            <a:off x="1482995" y="3429572"/>
            <a:ext cx="2944273" cy="1699450"/>
          </a:xfrm>
          <a:prstGeom prst="roundRect">
            <a:avLst>
              <a:gd name="adj" fmla="val 19953"/>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95860" y="3248978"/>
            <a:ext cx="2944273" cy="1880045"/>
          </a:xfrm>
          <a:prstGeom prst="roundRect">
            <a:avLst>
              <a:gd name="adj" fmla="val 19953"/>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710249" y="3429572"/>
            <a:ext cx="2942844" cy="1699450"/>
          </a:xfrm>
          <a:prstGeom prst="roundRect">
            <a:avLst>
              <a:gd name="adj" fmla="val 19953"/>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TextBox 39"/>
          <p:cNvSpPr txBox="1"/>
          <p:nvPr/>
        </p:nvSpPr>
        <p:spPr>
          <a:xfrm>
            <a:off x="1645039" y="3909822"/>
            <a:ext cx="2619375" cy="121920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呼吸内镜治疗是一种通过呼吸内镜对呼吸道疾病进行诊断和治疗的技术。</a:t>
            </a:r>
          </a:p>
        </p:txBody>
      </p:sp>
      <p:sp>
        <p:nvSpPr>
          <p:cNvPr id="40" name="TextBox 40"/>
          <p:cNvSpPr txBox="1"/>
          <p:nvPr/>
        </p:nvSpPr>
        <p:spPr>
          <a:xfrm>
            <a:off x="4757904" y="3802476"/>
            <a:ext cx="2619375" cy="1219200"/>
          </a:xfrm>
          <a:prstGeom prst="rect">
            <a:avLst/>
          </a:prstGeom>
        </p:spPr>
        <p:txBody>
          <a:bodyPr vert="horz" wrap="square" lIns="95250" tIns="95250" rIns="47625" bIns="952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适用于多种呼吸道疾病，如肺癌、支气管哮喘、慢性阻塞性肺疾病等。</a:t>
            </a:r>
          </a:p>
        </p:txBody>
      </p:sp>
      <p:sp>
        <p:nvSpPr>
          <p:cNvPr id="41" name="TextBox 41"/>
          <p:cNvSpPr txBox="1"/>
          <p:nvPr/>
        </p:nvSpPr>
        <p:spPr>
          <a:xfrm>
            <a:off x="7828464" y="3909822"/>
            <a:ext cx="2662490" cy="121920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ct val="0"/>
              </a:spcBef>
            </a:pPr>
            <a:r>
              <a:rPr lang="en-US" sz="1350">
                <a:solidFill>
                  <a:srgbClr val="FFFEFE">
                    <a:alpha val="100000"/>
                  </a:srgbClr>
                </a:solidFill>
                <a:latin typeface="Microsoft Yahei"/>
                <a:ea typeface="Microsoft Yahei"/>
                <a:cs typeface="Microsoft Yahei"/>
              </a:rPr>
              <a:t>具有创伤小、恢复快、并发症少等优点，在呼吸道疾病的诊断和治疗中发挥重要作用。</a:t>
            </a:r>
          </a:p>
        </p:txBody>
      </p:sp>
      <p:sp>
        <p:nvSpPr>
          <p:cNvPr id="42" name="TextBox 42"/>
          <p:cNvSpPr txBox="1"/>
          <p:nvPr/>
        </p:nvSpPr>
        <p:spPr>
          <a:xfrm>
            <a:off x="164503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呼吸内镜治疗定义</a:t>
            </a:r>
          </a:p>
        </p:txBody>
      </p:sp>
      <p:sp>
        <p:nvSpPr>
          <p:cNvPr id="43" name="TextBox 43"/>
          <p:cNvSpPr txBox="1"/>
          <p:nvPr/>
        </p:nvSpPr>
        <p:spPr>
          <a:xfrm>
            <a:off x="4757600" y="3350143"/>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呼吸内镜治疗适应症</a:t>
            </a:r>
          </a:p>
        </p:txBody>
      </p:sp>
      <p:sp>
        <p:nvSpPr>
          <p:cNvPr id="44" name="TextBox 44"/>
          <p:cNvSpPr txBox="1"/>
          <p:nvPr/>
        </p:nvSpPr>
        <p:spPr>
          <a:xfrm>
            <a:off x="7871579" y="3537011"/>
            <a:ext cx="2619375" cy="447675"/>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pPr>
            <a:r>
              <a:rPr lang="en-US" sz="1575" b="1">
                <a:solidFill>
                  <a:srgbClr val="FFFEFE">
                    <a:alpha val="100000"/>
                  </a:srgbClr>
                </a:solidFill>
                <a:latin typeface="Microsoft Yahei"/>
                <a:ea typeface="Microsoft Yahei"/>
                <a:cs typeface="Microsoft Yahei"/>
              </a:rPr>
              <a:t>呼吸内镜治疗优势</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02</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护理配合在呼吸内镜治疗中的重要性</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grpSp>
        <p:nvGrpSpPr>
          <p:cNvPr id="2" name="Group 2"/>
          <p:cNvGrpSpPr/>
          <p:nvPr/>
        </p:nvGrpSpPr>
        <p:grpSpPr>
          <a:xfrm>
            <a:off x="6376988" y="1678781"/>
            <a:ext cx="1617059" cy="1618488"/>
            <a:chOff x="6376988" y="1678781"/>
            <a:chExt cx="1617059" cy="1618488"/>
          </a:xfrm>
        </p:grpSpPr>
        <p:sp>
          <p:nvSpPr>
            <p:cNvPr id="3" name="Freeform 3"/>
            <p:cNvSpPr/>
            <p:nvPr/>
          </p:nvSpPr>
          <p:spPr>
            <a:xfrm>
              <a:off x="6376988"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Freeform 4"/>
            <p:cNvSpPr/>
            <p:nvPr/>
          </p:nvSpPr>
          <p:spPr>
            <a:xfrm>
              <a:off x="7102030" y="2315623"/>
              <a:ext cx="519970" cy="337947"/>
            </a:xfrm>
            <a:custGeom>
              <a:rect l="l" t="t" r="r" b="b"/>
              <a:pathLst>
                <a:path w="21600" h="21600">
                  <a:moveTo>
                    <a:pt x="12281" y="13211"/>
                  </a:moveTo>
                  <a:cubicBezTo>
                    <a:pt x="11747" y="14381"/>
                    <a:pt x="9458" y="18011"/>
                    <a:pt x="9360" y="18165"/>
                  </a:cubicBezTo>
                  <a:cubicBezTo>
                    <a:pt x="9249" y="18377"/>
                    <a:pt x="8939" y="18735"/>
                    <a:pt x="8644" y="18441"/>
                  </a:cubicBezTo>
                  <a:cubicBezTo>
                    <a:pt x="8559" y="18357"/>
                    <a:pt x="8459" y="18187"/>
                    <a:pt x="8459" y="17853"/>
                  </a:cubicBezTo>
                  <a:cubicBezTo>
                    <a:pt x="8459" y="17530"/>
                    <a:pt x="8554" y="17204"/>
                    <a:pt x="8565" y="17168"/>
                  </a:cubicBezTo>
                  <a:lnTo>
                    <a:pt x="9680" y="13369"/>
                  </a:lnTo>
                  <a:cubicBezTo>
                    <a:pt x="9471" y="13239"/>
                    <a:pt x="9111" y="13015"/>
                    <a:pt x="8832" y="12829"/>
                  </a:cubicBezTo>
                  <a:lnTo>
                    <a:pt x="8758" y="12781"/>
                  </a:lnTo>
                  <a:cubicBezTo>
                    <a:pt x="8476" y="12597"/>
                    <a:pt x="8124" y="12367"/>
                    <a:pt x="8124" y="11770"/>
                  </a:cubicBezTo>
                  <a:cubicBezTo>
                    <a:pt x="8124" y="11484"/>
                    <a:pt x="8211" y="11152"/>
                    <a:pt x="8393" y="10758"/>
                  </a:cubicBezTo>
                  <a:cubicBezTo>
                    <a:pt x="8927" y="9588"/>
                    <a:pt x="11216" y="5958"/>
                    <a:pt x="11314" y="5804"/>
                  </a:cubicBezTo>
                  <a:cubicBezTo>
                    <a:pt x="11426" y="5592"/>
                    <a:pt x="11735" y="5234"/>
                    <a:pt x="12030" y="5528"/>
                  </a:cubicBezTo>
                  <a:cubicBezTo>
                    <a:pt x="12115" y="5612"/>
                    <a:pt x="12215" y="5782"/>
                    <a:pt x="12215" y="6116"/>
                  </a:cubicBezTo>
                  <a:cubicBezTo>
                    <a:pt x="12215" y="6438"/>
                    <a:pt x="12120" y="6765"/>
                    <a:pt x="12110" y="6801"/>
                  </a:cubicBezTo>
                  <a:lnTo>
                    <a:pt x="10992" y="10600"/>
                  </a:lnTo>
                  <a:cubicBezTo>
                    <a:pt x="11203" y="10730"/>
                    <a:pt x="11563" y="10954"/>
                    <a:pt x="11842" y="11140"/>
                  </a:cubicBezTo>
                  <a:lnTo>
                    <a:pt x="11916" y="11188"/>
                  </a:lnTo>
                  <a:cubicBezTo>
                    <a:pt x="12198" y="11372"/>
                    <a:pt x="12550" y="11602"/>
                    <a:pt x="12550" y="12201"/>
                  </a:cubicBezTo>
                  <a:cubicBezTo>
                    <a:pt x="12550" y="12485"/>
                    <a:pt x="12462" y="12817"/>
                    <a:pt x="12281" y="13211"/>
                  </a:cubicBezTo>
                  <a:close/>
                  <a:moveTo>
                    <a:pt x="16430" y="6048"/>
                  </a:moveTo>
                  <a:cubicBezTo>
                    <a:pt x="16132" y="6048"/>
                    <a:pt x="15840" y="6088"/>
                    <a:pt x="15557" y="6162"/>
                  </a:cubicBezTo>
                  <a:cubicBezTo>
                    <a:pt x="14848" y="2597"/>
                    <a:pt x="12653" y="0"/>
                    <a:pt x="10054" y="0"/>
                  </a:cubicBezTo>
                  <a:cubicBezTo>
                    <a:pt x="6881" y="0"/>
                    <a:pt x="4310" y="3869"/>
                    <a:pt x="4310" y="8641"/>
                  </a:cubicBezTo>
                  <a:cubicBezTo>
                    <a:pt x="4310" y="9067"/>
                    <a:pt x="4330" y="9486"/>
                    <a:pt x="4369" y="9896"/>
                  </a:cubicBezTo>
                  <a:cubicBezTo>
                    <a:pt x="4217" y="9868"/>
                    <a:pt x="4064" y="9850"/>
                    <a:pt x="3906" y="9850"/>
                  </a:cubicBezTo>
                  <a:cubicBezTo>
                    <a:pt x="1749" y="9850"/>
                    <a:pt x="0" y="12481"/>
                    <a:pt x="0" y="15726"/>
                  </a:cubicBezTo>
                  <a:cubicBezTo>
                    <a:pt x="0" y="18969"/>
                    <a:pt x="1749" y="21600"/>
                    <a:pt x="3906" y="21600"/>
                  </a:cubicBezTo>
                  <a:lnTo>
                    <a:pt x="16430" y="21600"/>
                  </a:lnTo>
                  <a:cubicBezTo>
                    <a:pt x="19285" y="21600"/>
                    <a:pt x="21600" y="18119"/>
                    <a:pt x="21600" y="13823"/>
                  </a:cubicBezTo>
                  <a:cubicBezTo>
                    <a:pt x="21600" y="9530"/>
                    <a:pt x="19285" y="6048"/>
                    <a:pt x="16430" y="6048"/>
                  </a:cubicBezTo>
                  <a:close/>
                </a:path>
              </a:pathLst>
            </a:cu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5" name="Group 5"/>
          <p:cNvGrpSpPr/>
          <p:nvPr/>
        </p:nvGrpSpPr>
        <p:grpSpPr>
          <a:xfrm>
            <a:off x="3672114" y="2961703"/>
            <a:ext cx="1188615" cy="782652"/>
            <a:chOff x="3672114" y="2961703"/>
            <a:chExt cx="1188615" cy="782652"/>
          </a:xfrm>
        </p:grpSpPr>
        <p:cxnSp>
          <p:nvCxnSpPr>
            <p:cNvPr id="6" name="Connector 6"/>
            <p:cNvCxnSpPr/>
            <p:nvPr/>
          </p:nvCxnSpPr>
          <p:spPr>
            <a:xfrm flipH="1">
              <a:off x="4412712" y="2961703"/>
              <a:ext cx="448017" cy="773517"/>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7" name="Connector 7"/>
            <p:cNvCxnSpPr/>
            <p:nvPr/>
          </p:nvCxnSpPr>
          <p:spPr>
            <a:xfrm flipH="1">
              <a:off x="3672114" y="3744355"/>
              <a:ext cx="740598"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8" name="Group 8"/>
          <p:cNvGrpSpPr/>
          <p:nvPr/>
        </p:nvGrpSpPr>
        <p:grpSpPr>
          <a:xfrm>
            <a:off x="3672114" y="2961703"/>
            <a:ext cx="1188615" cy="782652"/>
            <a:chOff x="3672114" y="2961703"/>
            <a:chExt cx="1188615" cy="782652"/>
          </a:xfrm>
        </p:grpSpPr>
        <p:cxnSp>
          <p:nvCxnSpPr>
            <p:cNvPr id="9" name="Connector 9"/>
            <p:cNvCxnSpPr/>
            <p:nvPr/>
          </p:nvCxnSpPr>
          <p:spPr>
            <a:xfrm flipH="1">
              <a:off x="4411797" y="2961703"/>
              <a:ext cx="448932" cy="773621"/>
            </a:xfrm>
            <a:prstGeom prst="line">
              <a:avLst/>
            </a:prstGeom>
            <a:ln w="12700">
              <a:solidFill>
                <a:schemeClr val="lt1">
                  <a:lumMod val="65000"/>
                </a:schemeClr>
              </a:solidFill>
              <a:prstDash val="solid"/>
              <a:headEnd type="none"/>
              <a:tailEnd type="none"/>
            </a:ln>
          </p:spPr>
          <p:style>
            <a:lnRef idx="0">
              <a:schemeClr val="lt1"/>
            </a:lnRef>
            <a:fillRef idx="1">
              <a:schemeClr val="lt1"/>
            </a:fillRef>
            <a:effectRef idx="0">
              <a:schemeClr val="lt1"/>
            </a:effectRef>
            <a:fontRef idx="minor">
              <a:schemeClr val="lt1"/>
            </a:fontRef>
          </p:style>
        </p:cxnSp>
        <p:cxnSp>
          <p:nvCxnSpPr>
            <p:cNvPr id="10" name="Connector 10"/>
            <p:cNvCxnSpPr/>
            <p:nvPr/>
          </p:nvCxnSpPr>
          <p:spPr>
            <a:xfrm flipH="1">
              <a:off x="3672114" y="3744355"/>
              <a:ext cx="739683" cy="0"/>
            </a:xfrm>
            <a:prstGeom prst="line">
              <a:avLst/>
            </a:prstGeom>
            <a:ln w="12700">
              <a:solidFill>
                <a:schemeClr val="lt1">
                  <a:lumMod val="65000"/>
                </a:schemeClr>
              </a:solidFill>
              <a:prstDash val="solid"/>
              <a:headEnd type="none"/>
              <a:tailEnd type="oval"/>
            </a:ln>
          </p:spPr>
          <p:style>
            <a:lnRef idx="0">
              <a:schemeClr val="lt1"/>
            </a:lnRef>
            <a:fillRef idx="1">
              <a:schemeClr val="lt1"/>
            </a:fillRef>
            <a:effectRef idx="0">
              <a:schemeClr val="lt1"/>
            </a:effectRef>
            <a:fontRef idx="minor">
              <a:schemeClr val="lt1"/>
            </a:fontRef>
          </p:style>
        </p:cxnSp>
      </p:grpSp>
      <p:grpSp>
        <p:nvGrpSpPr>
          <p:cNvPr id="11" name="Group 11"/>
          <p:cNvGrpSpPr/>
          <p:nvPr/>
        </p:nvGrpSpPr>
        <p:grpSpPr>
          <a:xfrm>
            <a:off x="3672114" y="2961703"/>
            <a:ext cx="1188615" cy="782652"/>
            <a:chOff x="3672114" y="2961703"/>
            <a:chExt cx="1188615" cy="782652"/>
          </a:xfrm>
        </p:grpSpPr>
        <p:cxnSp>
          <p:nvCxnSpPr>
            <p:cNvPr id="12" name="Connector 12"/>
            <p:cNvCxnSpPr/>
            <p:nvPr/>
          </p:nvCxnSpPr>
          <p:spPr>
            <a:xfrm flipH="1">
              <a:off x="4411561" y="2961703"/>
              <a:ext cx="449168" cy="773517"/>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13" name="Connector 13"/>
            <p:cNvCxnSpPr/>
            <p:nvPr/>
          </p:nvCxnSpPr>
          <p:spPr>
            <a:xfrm flipH="1">
              <a:off x="3672114" y="3744355"/>
              <a:ext cx="739447"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14" name="Group 14"/>
          <p:cNvGrpSpPr/>
          <p:nvPr/>
        </p:nvGrpSpPr>
        <p:grpSpPr>
          <a:xfrm>
            <a:off x="5631466" y="4068128"/>
            <a:ext cx="957358" cy="688848"/>
            <a:chOff x="5631466" y="4068128"/>
            <a:chExt cx="957358" cy="688848"/>
          </a:xfrm>
        </p:grpSpPr>
        <p:sp>
          <p:nvSpPr>
            <p:cNvPr id="15" name="AutoShape 15"/>
            <p:cNvSpPr/>
            <p:nvPr/>
          </p:nvSpPr>
          <p:spPr>
            <a:xfrm>
              <a:off x="5631466" y="4068699"/>
              <a:ext cx="957358" cy="687896"/>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110192" y="4068128"/>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17" name="Group 17"/>
          <p:cNvGrpSpPr/>
          <p:nvPr/>
        </p:nvGrpSpPr>
        <p:grpSpPr>
          <a:xfrm>
            <a:off x="5631466" y="4819555"/>
            <a:ext cx="957358" cy="688848"/>
            <a:chOff x="5631466" y="4819555"/>
            <a:chExt cx="957358" cy="688848"/>
          </a:xfrm>
        </p:grpSpPr>
        <p:sp>
          <p:nvSpPr>
            <p:cNvPr id="18" name="AutoShape 18"/>
            <p:cNvSpPr/>
            <p:nvPr/>
          </p:nvSpPr>
          <p:spPr>
            <a:xfrm>
              <a:off x="5631466" y="4819840"/>
              <a:ext cx="957358" cy="687896"/>
            </a:xfrm>
            <a:prstGeom prst="rect">
              <a:avLst/>
            </a:prstGeom>
            <a:solidFill>
              <a:schemeClr val="accent3">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110192" y="4819555"/>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0" name="Group 20"/>
          <p:cNvGrpSpPr/>
          <p:nvPr/>
        </p:nvGrpSpPr>
        <p:grpSpPr>
          <a:xfrm>
            <a:off x="5631466" y="5567458"/>
            <a:ext cx="957358" cy="480727"/>
            <a:chOff x="5631466" y="5567458"/>
            <a:chExt cx="957358" cy="480727"/>
          </a:xfrm>
        </p:grpSpPr>
        <p:sp>
          <p:nvSpPr>
            <p:cNvPr id="21" name="Freeform 21"/>
            <p:cNvSpPr/>
            <p:nvPr/>
          </p:nvSpPr>
          <p:spPr>
            <a:xfrm>
              <a:off x="5631466" y="5567458"/>
              <a:ext cx="957358" cy="480727"/>
            </a:xfrm>
            <a:custGeom>
              <a:rect l="l" t="t" r="r" b="b"/>
              <a:pathLst>
                <a:path w="520" h="261">
                  <a:moveTo>
                    <a:pt x="260" y="261"/>
                  </a:moveTo>
                  <a:lnTo>
                    <a:pt x="0" y="0"/>
                  </a:lnTo>
                  <a:lnTo>
                    <a:pt x="520" y="0"/>
                  </a:lnTo>
                  <a:lnTo>
                    <a:pt x="260" y="261"/>
                  </a:lnTo>
                  <a:close/>
                </a:path>
              </a:pathLst>
            </a:custGeom>
            <a:solidFill>
              <a:srgbClr val="ECAE7D">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Freeform 22"/>
            <p:cNvSpPr/>
            <p:nvPr/>
          </p:nvSpPr>
          <p:spPr>
            <a:xfrm>
              <a:off x="5970270" y="5904452"/>
              <a:ext cx="279844" cy="143637"/>
            </a:xfrm>
            <a:custGeom>
              <a:rect l="l" t="t" r="r" b="b"/>
              <a:pathLst>
                <a:path w="152" h="78">
                  <a:moveTo>
                    <a:pt x="76" y="78"/>
                  </a:moveTo>
                  <a:lnTo>
                    <a:pt x="152" y="0"/>
                  </a:lnTo>
                  <a:lnTo>
                    <a:pt x="0" y="0"/>
                  </a:lnTo>
                  <a:lnTo>
                    <a:pt x="76" y="78"/>
                  </a:lnTo>
                  <a:close/>
                </a:path>
              </a:pathLst>
            </a:custGeom>
            <a:solidFill>
              <a:srgbClr val="333333">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Freeform 23"/>
            <p:cNvSpPr/>
            <p:nvPr/>
          </p:nvSpPr>
          <p:spPr>
            <a:xfrm>
              <a:off x="6110192" y="5567458"/>
              <a:ext cx="478631" cy="480727"/>
            </a:xfrm>
            <a:custGeom>
              <a:rect l="l" t="t" r="r" b="b"/>
              <a:pathLst>
                <a:path w="260" h="261">
                  <a:moveTo>
                    <a:pt x="0" y="261"/>
                  </a:moveTo>
                  <a:lnTo>
                    <a:pt x="260" y="0"/>
                  </a:lnTo>
                  <a:lnTo>
                    <a:pt x="0" y="0"/>
                  </a:lnTo>
                  <a:lnTo>
                    <a:pt x="0" y="261"/>
                  </a:lnTo>
                  <a:close/>
                </a:path>
              </a:pathLst>
            </a:cu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4" name="Group 24"/>
          <p:cNvGrpSpPr/>
          <p:nvPr/>
        </p:nvGrpSpPr>
        <p:grpSpPr>
          <a:xfrm>
            <a:off x="5631466" y="3308604"/>
            <a:ext cx="957358" cy="689419"/>
            <a:chOff x="5631466" y="3308604"/>
            <a:chExt cx="957358" cy="689419"/>
          </a:xfrm>
        </p:grpSpPr>
        <p:sp>
          <p:nvSpPr>
            <p:cNvPr id="25" name="AutoShape 25"/>
            <p:cNvSpPr/>
            <p:nvPr/>
          </p:nvSpPr>
          <p:spPr>
            <a:xfrm>
              <a:off x="5631466" y="3308604"/>
              <a:ext cx="957358" cy="689419"/>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110192" y="3308604"/>
              <a:ext cx="478631" cy="688848"/>
            </a:xfrm>
            <a:prstGeom prst="rect">
              <a:avLst/>
            </a:prstGeom>
            <a:solidFill>
              <a:srgbClr val="0D0D0D">
                <a:alpha val="961"/>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7" name="Group 27"/>
          <p:cNvGrpSpPr/>
          <p:nvPr/>
        </p:nvGrpSpPr>
        <p:grpSpPr>
          <a:xfrm>
            <a:off x="4186047" y="1678781"/>
            <a:ext cx="1617059" cy="1618488"/>
            <a:chOff x="4186047" y="1678781"/>
            <a:chExt cx="1617059" cy="1618488"/>
          </a:xfrm>
        </p:grpSpPr>
        <p:sp>
          <p:nvSpPr>
            <p:cNvPr id="28" name="Freeform 28"/>
            <p:cNvSpPr/>
            <p:nvPr/>
          </p:nvSpPr>
          <p:spPr>
            <a:xfrm>
              <a:off x="4186047"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Freeform 29"/>
            <p:cNvSpPr/>
            <p:nvPr/>
          </p:nvSpPr>
          <p:spPr>
            <a:xfrm>
              <a:off x="4582096" y="2292477"/>
              <a:ext cx="535496" cy="428339"/>
            </a:xfrm>
            <a:custGeom>
              <a:rect l="l" t="t" r="r" b="b"/>
              <a:pathLst>
                <a:path w="21600" h="21600">
                  <a:moveTo>
                    <a:pt x="18143" y="10800"/>
                  </a:moveTo>
                  <a:cubicBezTo>
                    <a:pt x="17065" y="10800"/>
                    <a:pt x="16800" y="11898"/>
                    <a:pt x="16709" y="12419"/>
                  </a:cubicBezTo>
                  <a:cubicBezTo>
                    <a:pt x="16115" y="15817"/>
                    <a:pt x="13696" y="18359"/>
                    <a:pt x="10800" y="18359"/>
                  </a:cubicBezTo>
                  <a:cubicBezTo>
                    <a:pt x="9130" y="18359"/>
                    <a:pt x="7618" y="17514"/>
                    <a:pt x="6524" y="16146"/>
                  </a:cubicBezTo>
                  <a:cubicBezTo>
                    <a:pt x="6018" y="15513"/>
                    <a:pt x="5198" y="15513"/>
                    <a:pt x="4691" y="16146"/>
                  </a:cubicBezTo>
                  <a:cubicBezTo>
                    <a:pt x="4185" y="16779"/>
                    <a:pt x="4185" y="17804"/>
                    <a:pt x="4691" y="18437"/>
                  </a:cubicBezTo>
                  <a:cubicBezTo>
                    <a:pt x="6255" y="20391"/>
                    <a:pt x="8415" y="21600"/>
                    <a:pt x="10800" y="21600"/>
                  </a:cubicBezTo>
                  <a:cubicBezTo>
                    <a:pt x="14669" y="21600"/>
                    <a:pt x="17943" y="18421"/>
                    <a:pt x="19043" y="14039"/>
                  </a:cubicBezTo>
                  <a:lnTo>
                    <a:pt x="21600" y="14039"/>
                  </a:lnTo>
                  <a:lnTo>
                    <a:pt x="21600" y="10800"/>
                  </a:lnTo>
                  <a:cubicBezTo>
                    <a:pt x="21600" y="10800"/>
                    <a:pt x="18143" y="10800"/>
                    <a:pt x="18143" y="10800"/>
                  </a:cubicBezTo>
                  <a:close/>
                  <a:moveTo>
                    <a:pt x="4891" y="9180"/>
                  </a:moveTo>
                  <a:cubicBezTo>
                    <a:pt x="5484" y="5783"/>
                    <a:pt x="7904" y="3240"/>
                    <a:pt x="10800" y="3240"/>
                  </a:cubicBezTo>
                  <a:cubicBezTo>
                    <a:pt x="12470" y="3240"/>
                    <a:pt x="13982" y="4086"/>
                    <a:pt x="15076" y="5454"/>
                  </a:cubicBezTo>
                  <a:cubicBezTo>
                    <a:pt x="15582" y="6086"/>
                    <a:pt x="16404" y="6086"/>
                    <a:pt x="16909" y="5454"/>
                  </a:cubicBezTo>
                  <a:cubicBezTo>
                    <a:pt x="17415" y="4821"/>
                    <a:pt x="17415" y="3796"/>
                    <a:pt x="16909" y="3163"/>
                  </a:cubicBezTo>
                  <a:cubicBezTo>
                    <a:pt x="15346" y="1209"/>
                    <a:pt x="13186" y="0"/>
                    <a:pt x="10800" y="0"/>
                  </a:cubicBezTo>
                  <a:cubicBezTo>
                    <a:pt x="6931" y="0"/>
                    <a:pt x="3658" y="3178"/>
                    <a:pt x="2557" y="7560"/>
                  </a:cubicBezTo>
                  <a:lnTo>
                    <a:pt x="0" y="7560"/>
                  </a:lnTo>
                  <a:lnTo>
                    <a:pt x="0" y="10800"/>
                  </a:lnTo>
                  <a:lnTo>
                    <a:pt x="3457" y="10800"/>
                  </a:lnTo>
                  <a:cubicBezTo>
                    <a:pt x="4535" y="10800"/>
                    <a:pt x="4800" y="9702"/>
                    <a:pt x="4891" y="9180"/>
                  </a:cubicBezTo>
                  <a:close/>
                  <a:moveTo>
                    <a:pt x="7343" y="10800"/>
                  </a:moveTo>
                  <a:cubicBezTo>
                    <a:pt x="7343" y="13185"/>
                    <a:pt x="8891" y="15120"/>
                    <a:pt x="10800" y="15120"/>
                  </a:cubicBezTo>
                  <a:cubicBezTo>
                    <a:pt x="12709" y="15120"/>
                    <a:pt x="14255" y="13185"/>
                    <a:pt x="14255" y="10800"/>
                  </a:cubicBezTo>
                  <a:cubicBezTo>
                    <a:pt x="14255" y="8415"/>
                    <a:pt x="12709" y="6480"/>
                    <a:pt x="10800" y="6480"/>
                  </a:cubicBezTo>
                  <a:cubicBezTo>
                    <a:pt x="8891" y="6480"/>
                    <a:pt x="7343" y="8415"/>
                    <a:pt x="7343" y="10800"/>
                  </a:cubicBez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0" name="Group 30"/>
          <p:cNvGrpSpPr/>
          <p:nvPr/>
        </p:nvGrpSpPr>
        <p:grpSpPr>
          <a:xfrm>
            <a:off x="5278469" y="1678781"/>
            <a:ext cx="1617059" cy="1618488"/>
            <a:chOff x="5278469" y="1678781"/>
            <a:chExt cx="1617059" cy="1618488"/>
          </a:xfrm>
        </p:grpSpPr>
        <p:sp>
          <p:nvSpPr>
            <p:cNvPr id="31" name="Freeform 31"/>
            <p:cNvSpPr/>
            <p:nvPr/>
          </p:nvSpPr>
          <p:spPr>
            <a:xfrm>
              <a:off x="5278469" y="1678781"/>
              <a:ext cx="1617059" cy="1618488"/>
            </a:xfrm>
            <a:custGeom>
              <a:rect l="l" t="t" r="r" b="b"/>
              <a:pathLst>
                <a:path w="471" h="471">
                  <a:moveTo>
                    <a:pt x="235" y="0"/>
                  </a:moveTo>
                  <a:cubicBezTo>
                    <a:pt x="105" y="0"/>
                    <a:pt x="0" y="105"/>
                    <a:pt x="0" y="235"/>
                  </a:cubicBezTo>
                  <a:cubicBezTo>
                    <a:pt x="0" y="365"/>
                    <a:pt x="105" y="471"/>
                    <a:pt x="235" y="471"/>
                  </a:cubicBezTo>
                  <a:cubicBezTo>
                    <a:pt x="365" y="471"/>
                    <a:pt x="471" y="365"/>
                    <a:pt x="471" y="235"/>
                  </a:cubicBezTo>
                  <a:cubicBezTo>
                    <a:pt x="471" y="105"/>
                    <a:pt x="365" y="0"/>
                    <a:pt x="235" y="0"/>
                  </a:cubicBezTo>
                  <a:close/>
                  <a:moveTo>
                    <a:pt x="235" y="408"/>
                  </a:moveTo>
                  <a:cubicBezTo>
                    <a:pt x="140" y="408"/>
                    <a:pt x="62" y="331"/>
                    <a:pt x="62" y="235"/>
                  </a:cubicBezTo>
                  <a:cubicBezTo>
                    <a:pt x="62" y="140"/>
                    <a:pt x="140" y="62"/>
                    <a:pt x="235" y="62"/>
                  </a:cubicBezTo>
                  <a:cubicBezTo>
                    <a:pt x="331" y="62"/>
                    <a:pt x="408" y="140"/>
                    <a:pt x="408" y="235"/>
                  </a:cubicBezTo>
                  <a:cubicBezTo>
                    <a:pt x="408" y="331"/>
                    <a:pt x="331" y="408"/>
                    <a:pt x="235" y="408"/>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Freeform 32"/>
            <p:cNvSpPr/>
            <p:nvPr/>
          </p:nvSpPr>
          <p:spPr>
            <a:xfrm>
              <a:off x="5861590" y="2325624"/>
              <a:ext cx="490728" cy="405384"/>
            </a:xfrm>
            <a:custGeom>
              <a:rect l="l" t="t" r="r" b="b"/>
              <a:pathLst>
                <a:path w="107" h="88">
                  <a:moveTo>
                    <a:pt x="83" y="63"/>
                  </a:moveTo>
                  <a:cubicBezTo>
                    <a:pt x="97" y="47"/>
                    <a:pt x="97" y="23"/>
                    <a:pt x="83" y="7"/>
                  </a:cubicBezTo>
                  <a:cubicBezTo>
                    <a:pt x="82" y="6"/>
                    <a:pt x="82" y="4"/>
                    <a:pt x="83" y="3"/>
                  </a:cubicBezTo>
                  <a:cubicBezTo>
                    <a:pt x="85" y="0"/>
                    <a:pt x="85" y="0"/>
                    <a:pt x="85" y="0"/>
                  </a:cubicBezTo>
                  <a:cubicBezTo>
                    <a:pt x="86" y="0"/>
                    <a:pt x="86" y="0"/>
                    <a:pt x="87" y="0"/>
                  </a:cubicBezTo>
                  <a:cubicBezTo>
                    <a:pt x="88" y="0"/>
                    <a:pt x="89" y="0"/>
                    <a:pt x="89" y="0"/>
                  </a:cubicBezTo>
                  <a:cubicBezTo>
                    <a:pt x="107" y="20"/>
                    <a:pt x="107" y="50"/>
                    <a:pt x="89" y="69"/>
                  </a:cubicBezTo>
                  <a:cubicBezTo>
                    <a:pt x="89" y="70"/>
                    <a:pt x="88" y="70"/>
                    <a:pt x="87" y="70"/>
                  </a:cubicBezTo>
                  <a:cubicBezTo>
                    <a:pt x="86" y="70"/>
                    <a:pt x="86" y="70"/>
                    <a:pt x="85" y="69"/>
                  </a:cubicBezTo>
                  <a:cubicBezTo>
                    <a:pt x="83" y="67"/>
                    <a:pt x="83" y="67"/>
                    <a:pt x="83" y="67"/>
                  </a:cubicBezTo>
                  <a:cubicBezTo>
                    <a:pt x="82" y="65"/>
                    <a:pt x="82" y="64"/>
                    <a:pt x="83" y="63"/>
                  </a:cubicBezTo>
                  <a:close/>
                  <a:moveTo>
                    <a:pt x="24" y="63"/>
                  </a:moveTo>
                  <a:cubicBezTo>
                    <a:pt x="10" y="47"/>
                    <a:pt x="10" y="23"/>
                    <a:pt x="24" y="7"/>
                  </a:cubicBezTo>
                  <a:cubicBezTo>
                    <a:pt x="25" y="6"/>
                    <a:pt x="25" y="4"/>
                    <a:pt x="24" y="3"/>
                  </a:cubicBezTo>
                  <a:cubicBezTo>
                    <a:pt x="22" y="0"/>
                    <a:pt x="22" y="0"/>
                    <a:pt x="22" y="0"/>
                  </a:cubicBezTo>
                  <a:cubicBezTo>
                    <a:pt x="21" y="0"/>
                    <a:pt x="21" y="0"/>
                    <a:pt x="20" y="0"/>
                  </a:cubicBezTo>
                  <a:cubicBezTo>
                    <a:pt x="19" y="0"/>
                    <a:pt x="18" y="0"/>
                    <a:pt x="18" y="0"/>
                  </a:cubicBezTo>
                  <a:cubicBezTo>
                    <a:pt x="0" y="20"/>
                    <a:pt x="0" y="50"/>
                    <a:pt x="18" y="69"/>
                  </a:cubicBezTo>
                  <a:cubicBezTo>
                    <a:pt x="18" y="70"/>
                    <a:pt x="19" y="70"/>
                    <a:pt x="20" y="70"/>
                  </a:cubicBezTo>
                  <a:cubicBezTo>
                    <a:pt x="21" y="70"/>
                    <a:pt x="21" y="70"/>
                    <a:pt x="22" y="69"/>
                  </a:cubicBezTo>
                  <a:cubicBezTo>
                    <a:pt x="24" y="67"/>
                    <a:pt x="24" y="67"/>
                    <a:pt x="24" y="67"/>
                  </a:cubicBezTo>
                  <a:cubicBezTo>
                    <a:pt x="25" y="65"/>
                    <a:pt x="25" y="64"/>
                    <a:pt x="24" y="63"/>
                  </a:cubicBezTo>
                  <a:close/>
                  <a:moveTo>
                    <a:pt x="36" y="51"/>
                  </a:moveTo>
                  <a:cubicBezTo>
                    <a:pt x="37" y="53"/>
                    <a:pt x="37" y="54"/>
                    <a:pt x="36" y="55"/>
                  </a:cubicBezTo>
                  <a:cubicBezTo>
                    <a:pt x="33" y="58"/>
                    <a:pt x="33" y="58"/>
                    <a:pt x="33" y="58"/>
                  </a:cubicBezTo>
                  <a:cubicBezTo>
                    <a:pt x="33" y="58"/>
                    <a:pt x="32" y="59"/>
                    <a:pt x="31" y="59"/>
                  </a:cubicBezTo>
                  <a:cubicBezTo>
                    <a:pt x="30" y="58"/>
                    <a:pt x="30" y="58"/>
                    <a:pt x="29" y="58"/>
                  </a:cubicBezTo>
                  <a:cubicBezTo>
                    <a:pt x="18" y="44"/>
                    <a:pt x="18" y="25"/>
                    <a:pt x="29" y="12"/>
                  </a:cubicBezTo>
                  <a:cubicBezTo>
                    <a:pt x="30" y="11"/>
                    <a:pt x="30" y="11"/>
                    <a:pt x="31" y="11"/>
                  </a:cubicBezTo>
                  <a:cubicBezTo>
                    <a:pt x="32" y="11"/>
                    <a:pt x="33" y="11"/>
                    <a:pt x="33" y="12"/>
                  </a:cubicBezTo>
                  <a:cubicBezTo>
                    <a:pt x="36" y="14"/>
                    <a:pt x="36" y="14"/>
                    <a:pt x="36" y="14"/>
                  </a:cubicBezTo>
                  <a:cubicBezTo>
                    <a:pt x="37" y="15"/>
                    <a:pt x="37" y="17"/>
                    <a:pt x="36" y="18"/>
                  </a:cubicBezTo>
                  <a:cubicBezTo>
                    <a:pt x="28" y="28"/>
                    <a:pt x="28" y="42"/>
                    <a:pt x="36" y="51"/>
                  </a:cubicBezTo>
                  <a:close/>
                  <a:moveTo>
                    <a:pt x="61" y="80"/>
                  </a:moveTo>
                  <a:cubicBezTo>
                    <a:pt x="61" y="84"/>
                    <a:pt x="58" y="88"/>
                    <a:pt x="54" y="88"/>
                  </a:cubicBezTo>
                  <a:cubicBezTo>
                    <a:pt x="49" y="88"/>
                    <a:pt x="46" y="84"/>
                    <a:pt x="46" y="80"/>
                  </a:cubicBezTo>
                  <a:cubicBezTo>
                    <a:pt x="46" y="60"/>
                    <a:pt x="46" y="44"/>
                    <a:pt x="46" y="24"/>
                  </a:cubicBezTo>
                  <a:cubicBezTo>
                    <a:pt x="46" y="19"/>
                    <a:pt x="49" y="16"/>
                    <a:pt x="54" y="16"/>
                  </a:cubicBezTo>
                  <a:cubicBezTo>
                    <a:pt x="58" y="16"/>
                    <a:pt x="61" y="19"/>
                    <a:pt x="61" y="24"/>
                  </a:cubicBezTo>
                  <a:cubicBezTo>
                    <a:pt x="61" y="44"/>
                    <a:pt x="61" y="60"/>
                    <a:pt x="61" y="80"/>
                  </a:cubicBezTo>
                  <a:close/>
                  <a:moveTo>
                    <a:pt x="71" y="51"/>
                  </a:moveTo>
                  <a:cubicBezTo>
                    <a:pt x="70" y="53"/>
                    <a:pt x="70" y="54"/>
                    <a:pt x="71" y="55"/>
                  </a:cubicBezTo>
                  <a:cubicBezTo>
                    <a:pt x="74" y="58"/>
                    <a:pt x="74" y="58"/>
                    <a:pt x="74" y="58"/>
                  </a:cubicBezTo>
                  <a:cubicBezTo>
                    <a:pt x="74" y="58"/>
                    <a:pt x="75" y="59"/>
                    <a:pt x="76" y="59"/>
                  </a:cubicBezTo>
                  <a:cubicBezTo>
                    <a:pt x="77" y="58"/>
                    <a:pt x="77" y="58"/>
                    <a:pt x="78" y="58"/>
                  </a:cubicBezTo>
                  <a:cubicBezTo>
                    <a:pt x="89" y="44"/>
                    <a:pt x="89" y="25"/>
                    <a:pt x="78" y="12"/>
                  </a:cubicBezTo>
                  <a:cubicBezTo>
                    <a:pt x="77" y="11"/>
                    <a:pt x="77" y="11"/>
                    <a:pt x="76" y="11"/>
                  </a:cubicBezTo>
                  <a:cubicBezTo>
                    <a:pt x="75" y="11"/>
                    <a:pt x="74" y="11"/>
                    <a:pt x="74" y="12"/>
                  </a:cubicBezTo>
                  <a:cubicBezTo>
                    <a:pt x="71" y="14"/>
                    <a:pt x="71" y="14"/>
                    <a:pt x="71" y="14"/>
                  </a:cubicBezTo>
                  <a:cubicBezTo>
                    <a:pt x="70" y="15"/>
                    <a:pt x="70" y="17"/>
                    <a:pt x="71" y="18"/>
                  </a:cubicBezTo>
                  <a:cubicBezTo>
                    <a:pt x="79" y="28"/>
                    <a:pt x="79" y="42"/>
                    <a:pt x="71" y="51"/>
                  </a:cubicBez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33" name="Group 33"/>
          <p:cNvGrpSpPr/>
          <p:nvPr/>
        </p:nvGrpSpPr>
        <p:grpSpPr>
          <a:xfrm>
            <a:off x="6501829" y="3141178"/>
            <a:ext cx="1550007" cy="856845"/>
            <a:chOff x="6501829" y="3141178"/>
            <a:chExt cx="1550007" cy="856845"/>
          </a:xfrm>
        </p:grpSpPr>
        <p:cxnSp>
          <p:nvCxnSpPr>
            <p:cNvPr id="34" name="Connector 34"/>
            <p:cNvCxnSpPr/>
            <p:nvPr/>
          </p:nvCxnSpPr>
          <p:spPr>
            <a:xfrm>
              <a:off x="6501829" y="3141178"/>
              <a:ext cx="772981" cy="856845"/>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5" name="Connector 35"/>
            <p:cNvCxnSpPr/>
            <p:nvPr/>
          </p:nvCxnSpPr>
          <p:spPr>
            <a:xfrm>
              <a:off x="7235821" y="3990692"/>
              <a:ext cx="816015"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grpSp>
        <p:nvGrpSpPr>
          <p:cNvPr id="36" name="Group 36"/>
          <p:cNvGrpSpPr/>
          <p:nvPr/>
        </p:nvGrpSpPr>
        <p:grpSpPr>
          <a:xfrm>
            <a:off x="7817411" y="2488025"/>
            <a:ext cx="1038363" cy="440204"/>
            <a:chOff x="7817411" y="2488025"/>
            <a:chExt cx="1038363" cy="440204"/>
          </a:xfrm>
        </p:grpSpPr>
        <p:cxnSp>
          <p:nvCxnSpPr>
            <p:cNvPr id="37" name="Connector 37"/>
            <p:cNvCxnSpPr/>
            <p:nvPr/>
          </p:nvCxnSpPr>
          <p:spPr>
            <a:xfrm>
              <a:off x="7817411" y="2488025"/>
              <a:ext cx="467443" cy="440204"/>
            </a:xfrm>
            <a:prstGeom prst="line">
              <a:avLst/>
            </a:prstGeom>
            <a:ln w="12700">
              <a:solidFill>
                <a:schemeClr val="dk1"/>
              </a:solidFill>
              <a:prstDash val="solid"/>
              <a:headEnd type="none"/>
              <a:tailEnd type="none"/>
            </a:ln>
          </p:spPr>
          <p:style>
            <a:lnRef idx="0">
              <a:schemeClr val="dk1"/>
            </a:lnRef>
            <a:fillRef idx="1">
              <a:schemeClr val="dk1"/>
            </a:fillRef>
            <a:effectRef idx="0">
              <a:schemeClr val="dk1"/>
            </a:effectRef>
            <a:fontRef idx="minor">
              <a:schemeClr val="lt1"/>
            </a:fontRef>
          </p:style>
        </p:cxnSp>
        <p:cxnSp>
          <p:nvCxnSpPr>
            <p:cNvPr id="38" name="Connector 38"/>
            <p:cNvCxnSpPr/>
            <p:nvPr/>
          </p:nvCxnSpPr>
          <p:spPr>
            <a:xfrm>
              <a:off x="8261968" y="2920898"/>
              <a:ext cx="593806" cy="0"/>
            </a:xfrm>
            <a:prstGeom prst="line">
              <a:avLst/>
            </a:prstGeom>
            <a:ln w="12700">
              <a:solidFill>
                <a:schemeClr val="dk1"/>
              </a:solidFill>
              <a:prstDash val="solid"/>
              <a:headEnd type="none"/>
              <a:tailEnd type="oval"/>
            </a:ln>
          </p:spPr>
          <p:style>
            <a:lnRef idx="0">
              <a:schemeClr val="dk1"/>
            </a:lnRef>
            <a:fillRef idx="1">
              <a:schemeClr val="dk1"/>
            </a:fillRef>
            <a:effectRef idx="0">
              <a:schemeClr val="dk1"/>
            </a:effectRef>
            <a:fontRef idx="minor">
              <a:schemeClr val="lt1"/>
            </a:fontRef>
          </p:style>
        </p:cxnSp>
      </p:grpSp>
      <p:sp>
        <p:nvSpPr>
          <p:cNvPr id="39" name="TextBox 39"/>
          <p:cNvSpPr txBox="1"/>
          <p:nvPr/>
        </p:nvSpPr>
        <p:spPr>
          <a:xfrm>
            <a:off x="1062867" y="2798540"/>
            <a:ext cx="2447925" cy="4762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准确评估患者状况</a:t>
            </a:r>
          </a:p>
        </p:txBody>
      </p:sp>
      <p:sp>
        <p:nvSpPr>
          <p:cNvPr id="40" name="TextBox 40"/>
          <p:cNvSpPr txBox="1"/>
          <p:nvPr/>
        </p:nvSpPr>
        <p:spPr>
          <a:xfrm>
            <a:off x="9053162" y="1296588"/>
            <a:ext cx="2447925" cy="504825"/>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1575" b="1">
                <a:solidFill>
                  <a:schemeClr val="accent1">
                    <a:alpha val="100000"/>
                  </a:schemeClr>
                </a:solidFill>
                <a:latin typeface="Microsoft Yahei"/>
                <a:ea typeface="Microsoft Yahei"/>
                <a:cs typeface="Microsoft Yahei"/>
              </a:rPr>
              <a:t>确保手术顺利进行</a:t>
            </a:r>
          </a:p>
        </p:txBody>
      </p:sp>
      <p:sp>
        <p:nvSpPr>
          <p:cNvPr id="41" name="TextBox 41"/>
          <p:cNvSpPr txBox="1"/>
          <p:nvPr/>
        </p:nvSpPr>
        <p:spPr>
          <a:xfrm>
            <a:off x="8163435" y="3945922"/>
            <a:ext cx="2447925" cy="47625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375"/>
              </a:spcBef>
            </a:pPr>
            <a:r>
              <a:rPr lang="en-US" sz="1575" b="1">
                <a:solidFill>
                  <a:schemeClr val="accent1">
                    <a:alpha val="100000"/>
                  </a:schemeClr>
                </a:solidFill>
                <a:latin typeface="Microsoft Yahei"/>
                <a:ea typeface="Microsoft Yahei"/>
                <a:cs typeface="Microsoft Yahei"/>
              </a:rPr>
              <a:t>及时处理突发情况</a:t>
            </a:r>
          </a:p>
        </p:txBody>
      </p:sp>
      <p:grpSp>
        <p:nvGrpSpPr>
          <p:cNvPr id="42" name="Group 42"/>
          <p:cNvGrpSpPr/>
          <p:nvPr/>
        </p:nvGrpSpPr>
        <p:grpSpPr>
          <a:xfrm>
            <a:off x="454963" y="93878"/>
            <a:ext cx="10641129" cy="914400"/>
            <a:chOff x="454963" y="93878"/>
            <a:chExt cx="10641129" cy="914400"/>
          </a:xfrm>
        </p:grpSpPr>
        <p:sp>
          <p:nvSpPr>
            <p:cNvPr id="43" name="AutoShape 4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AutoShape 4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AutoShape 4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AutoShape 5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AutoShape 5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2" name="AutoShape 5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3" name="AutoShape 5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TextBox 6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提高治疗效果</a:t>
              </a:r>
            </a:p>
          </p:txBody>
        </p:sp>
      </p:grpSp>
      <p:sp>
        <p:nvSpPr>
          <p:cNvPr id="64" name="TextBox 64"/>
          <p:cNvSpPr txBox="1"/>
          <p:nvPr/>
        </p:nvSpPr>
        <p:spPr>
          <a:xfrm>
            <a:off x="9053162" y="1610913"/>
            <a:ext cx="2447925" cy="1916910"/>
          </a:xfrm>
          <a:prstGeom prst="rect">
            <a:avLst/>
          </a:prstGeom>
        </p:spPr>
        <p:txBody>
          <a:bodyPr vert="horz" wrap="square" lIns="95250" tIns="95250" rIns="47625" bIns="952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护理人员协助医生进行呼吸内镜手术，包括准备手术器械、协助患者摆放正确体位、监测患者生命体征等，确保手术过程顺利进行。</a:t>
            </a:r>
          </a:p>
        </p:txBody>
      </p:sp>
      <p:sp>
        <p:nvSpPr>
          <p:cNvPr id="65" name="TextBox 65"/>
          <p:cNvSpPr txBox="1"/>
          <p:nvPr/>
        </p:nvSpPr>
        <p:spPr>
          <a:xfrm>
            <a:off x="8163435" y="4312904"/>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在手术过程中，护理人员密切观察患者的病情变化，及时发现并处理可能出现的并发症或突发情况，确保患者安全。</a:t>
            </a:r>
          </a:p>
        </p:txBody>
      </p:sp>
      <p:sp>
        <p:nvSpPr>
          <p:cNvPr id="66" name="TextBox 66"/>
          <p:cNvSpPr txBox="1"/>
          <p:nvPr/>
        </p:nvSpPr>
        <p:spPr>
          <a:xfrm>
            <a:off x="1062867" y="3124390"/>
            <a:ext cx="2447925" cy="169545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spcBef>
                <a:spcPct val="0"/>
              </a:spcBef>
            </a:pPr>
            <a:r>
              <a:rPr lang="en-US" sz="1350">
                <a:solidFill>
                  <a:schemeClr val="dk1">
                    <a:alpha val="100000"/>
                  </a:schemeClr>
                </a:solidFill>
                <a:latin typeface="Microsoft Yahei"/>
                <a:ea typeface="Microsoft Yahei"/>
                <a:cs typeface="Microsoft Yahei"/>
              </a:rPr>
              <a:t>护理人员通过详细了解患者的病情、病史和身体状况，为医生提供准确的信息，有助于制定个性化的治疗方案。</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FFF5F6"/>
                </a:solidFill>
                <a:latin typeface="Calibri"/>
                <a:ea typeface="+mn-ea"/>
                <a:cs typeface="+mn-cs"/>
              </a:defRPr>
            </a:lvl1pPr>
            <a:lvl2pPr marL="457200" algn="l" defTabSz="914400" rtl="0" eaLnBrk="1" latinLnBrk="0" hangingPunct="1">
              <a:defRPr sz="1800" kern="1200">
                <a:solidFill>
                  <a:srgbClr val="FFF5F6"/>
                </a:solidFill>
                <a:latin typeface="Calibri"/>
                <a:ea typeface="+mn-ea"/>
                <a:cs typeface="+mn-cs"/>
              </a:defRPr>
            </a:lvl2pPr>
            <a:lvl3pPr marL="914400" algn="l" defTabSz="914400" rtl="0" eaLnBrk="1" latinLnBrk="0" hangingPunct="1">
              <a:defRPr sz="1800" kern="1200">
                <a:solidFill>
                  <a:srgbClr val="FFF5F6"/>
                </a:solidFill>
                <a:latin typeface="Calibri"/>
                <a:ea typeface="+mn-ea"/>
                <a:cs typeface="+mn-cs"/>
              </a:defRPr>
            </a:lvl3pPr>
            <a:lvl4pPr marL="1371600" algn="l" defTabSz="914400" rtl="0" eaLnBrk="1" latinLnBrk="0" hangingPunct="1">
              <a:defRPr sz="1800" kern="1200">
                <a:solidFill>
                  <a:srgbClr val="FFF5F6"/>
                </a:solidFill>
                <a:latin typeface="Calibri"/>
                <a:ea typeface="+mn-ea"/>
                <a:cs typeface="+mn-cs"/>
              </a:defRPr>
            </a:lvl4pPr>
            <a:lvl5pPr marL="1828800" algn="l" defTabSz="914400" rtl="0" eaLnBrk="1" latinLnBrk="0" hangingPunct="1">
              <a:defRPr sz="1800" kern="1200">
                <a:solidFill>
                  <a:srgbClr val="FFF5F6"/>
                </a:solidFill>
                <a:latin typeface="Calibri"/>
                <a:ea typeface="+mn-ea"/>
                <a:cs typeface="+mn-cs"/>
              </a:defRPr>
            </a:lvl5pPr>
            <a:lvl6pPr marL="2286000" algn="l" defTabSz="914400" rtl="0" eaLnBrk="1" latinLnBrk="0" hangingPunct="1">
              <a:defRPr sz="1800" kern="1200">
                <a:solidFill>
                  <a:srgbClr val="FFF5F6"/>
                </a:solidFill>
                <a:latin typeface="Calibri"/>
                <a:ea typeface="+mn-ea"/>
                <a:cs typeface="+mn-cs"/>
              </a:defRPr>
            </a:lvl6pPr>
            <a:lvl7pPr marL="2743200" algn="l" defTabSz="914400" rtl="0" eaLnBrk="1" latinLnBrk="0" hangingPunct="1">
              <a:defRPr sz="1800" kern="1200">
                <a:solidFill>
                  <a:srgbClr val="FFF5F6"/>
                </a:solidFill>
                <a:latin typeface="Calibri"/>
                <a:ea typeface="+mn-ea"/>
                <a:cs typeface="+mn-cs"/>
              </a:defRPr>
            </a:lvl7pPr>
            <a:lvl8pPr marL="3200400" algn="l" defTabSz="914400" rtl="0" eaLnBrk="1" latinLnBrk="0" hangingPunct="1">
              <a:defRPr sz="1800" kern="1200">
                <a:solidFill>
                  <a:srgbClr val="FFF5F6"/>
                </a:solidFill>
                <a:latin typeface="Calibri"/>
                <a:ea typeface="+mn-ea"/>
                <a:cs typeface="+mn-cs"/>
              </a:defRPr>
            </a:lvl8pPr>
            <a:lvl9pPr marL="3657600" algn="l" defTabSz="914400" rtl="0" eaLnBrk="1" latinLnBrk="0" hangingPunct="1">
              <a:defRPr sz="1800" kern="1200">
                <a:solidFill>
                  <a:srgbClr val="FFF5F6"/>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减少出血</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护理人员协助医生进行止血操作，并密切观察患者术后出血情况，及时采取措施减少出血量和防止出血引起的并发症。</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预防感染</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护理人员遵循严格的消毒和无菌操作规范，减少手术过程中感染的风险。同时，密切观察患者术后感染迹象，及时采取措施防止感染扩散。</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预防气道损伤</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在呼吸内镜治疗过程中，护理人员协助医生避免对气道造成不必要的损伤，降低气道狭窄、瘢痕形成等并发症的风险。</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rcRect t="14600" b="14600"/>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rcRect l="12500" r="12500"/>
          <a:stretch>
            <a:fillRect/>
          </a:stretch>
        </p:blipFill>
        <p:spPr>
          <a:xfrm>
            <a:off x="5358287" y="1416742"/>
            <a:ext cx="1475427" cy="1475427"/>
          </a:xfrm>
          <a:prstGeom prst="ellipse">
            <a:avLst/>
          </a:prstGeom>
        </p:spPr>
      </p:pic>
      <p:pic>
        <p:nvPicPr>
          <p:cNvPr id="19" name="Picture 19"/>
          <p:cNvPicPr>
            <a:picLocks noChangeAspect="1"/>
          </p:cNvPicPr>
          <p:nvPr/>
        </p:nvPicPr>
        <p:blipFill>
          <a:blip r:embed="rId4">
            <a:alphaModFix/>
          </a:blip>
          <a:srcRect l="16708" r="16708"/>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降低并发症风险</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sp>
        <p:nvSpPr>
          <p:cNvPr id="3" name="AutoShape 3"/>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5" name="Picture 5"/>
          <p:cNvPicPr>
            <a:picLocks noChangeAspect="1"/>
          </p:cNvPicPr>
          <p:nvPr/>
        </p:nvPicPr>
        <p:blipFill>
          <a:blip r:embed="rId2"/>
          <a:srcRect t="2579" b="2579"/>
          <a:stretch>
            <a:fillRect/>
          </a:stretch>
        </p:blipFill>
        <p:spPr>
          <a:xfrm>
            <a:off x="981837" y="3694465"/>
            <a:ext cx="3394942" cy="2143864"/>
          </a:xfrm>
          <a:prstGeom prst="rect">
            <a:avLst/>
          </a:prstGeom>
        </p:spPr>
      </p:pic>
      <p:pic>
        <p:nvPicPr>
          <p:cNvPr id="6" name="Picture 6"/>
          <p:cNvPicPr>
            <a:picLocks noChangeAspect="1"/>
          </p:cNvPicPr>
          <p:nvPr/>
        </p:nvPicPr>
        <p:blipFill>
          <a:blip r:embed="rId3"/>
          <a:srcRect t="2638" b="2638"/>
          <a:stretch>
            <a:fillRect/>
          </a:stretch>
        </p:blipFill>
        <p:spPr>
          <a:xfrm>
            <a:off x="4376812" y="1577730"/>
            <a:ext cx="3394942" cy="2143864"/>
          </a:xfrm>
          <a:prstGeom prst="rect">
            <a:avLst/>
          </a:prstGeom>
        </p:spPr>
      </p:pic>
      <p:pic>
        <p:nvPicPr>
          <p:cNvPr id="7" name="Picture 7"/>
          <p:cNvPicPr>
            <a:picLocks noChangeAspect="1"/>
          </p:cNvPicPr>
          <p:nvPr/>
        </p:nvPicPr>
        <p:blipFill>
          <a:blip r:embed="rId4"/>
          <a:srcRect t="2638" b="2638"/>
          <a:stretch>
            <a:fillRect/>
          </a:stretch>
        </p:blipFill>
        <p:spPr>
          <a:xfrm>
            <a:off x="7771733" y="3721608"/>
            <a:ext cx="3394942" cy="2143864"/>
          </a:xfrm>
          <a:prstGeom prst="rect">
            <a:avLst/>
          </a:prstGeom>
        </p:spPr>
      </p:pic>
      <p:grpSp>
        <p:nvGrpSpPr>
          <p:cNvPr id="8" name="Group 8"/>
          <p:cNvGrpSpPr/>
          <p:nvPr/>
        </p:nvGrpSpPr>
        <p:grpSpPr>
          <a:xfrm>
            <a:off x="454963" y="93878"/>
            <a:ext cx="10641129" cy="914400"/>
            <a:chOff x="454963" y="93878"/>
            <a:chExt cx="10641129" cy="914400"/>
          </a:xfrm>
        </p:grpSpPr>
        <p:sp>
          <p:nvSpPr>
            <p:cNvPr id="9" name="AutoShape 9"/>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TextBox 29"/>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促进患者康复</a:t>
              </a:r>
            </a:p>
          </p:txBody>
        </p:sp>
      </p:grpSp>
      <p:sp>
        <p:nvSpPr>
          <p:cNvPr id="30" name="TextBox 30"/>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术后疼痛管理</a:t>
            </a:r>
          </a:p>
        </p:txBody>
      </p:sp>
      <p:sp>
        <p:nvSpPr>
          <p:cNvPr id="31" name="TextBox 31"/>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护理人员评估患者的疼痛程度，提供合适的镇痛措施，帮助患者减轻术后疼痛，提高舒适度。</a:t>
            </a:r>
          </a:p>
        </p:txBody>
      </p:sp>
      <p:sp>
        <p:nvSpPr>
          <p:cNvPr id="32" name="TextBox 32"/>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呼吸道护理</a:t>
            </a:r>
          </a:p>
        </p:txBody>
      </p:sp>
      <p:sp>
        <p:nvSpPr>
          <p:cNvPr id="33" name="TextBox 33"/>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500">
                <a:solidFill>
                  <a:srgbClr val="FFFDFD">
                    <a:alpha val="100000"/>
                  </a:srgbClr>
                </a:solidFill>
                <a:latin typeface="Microsoft Yahei"/>
                <a:ea typeface="Microsoft Yahei"/>
                <a:cs typeface="Microsoft Yahei"/>
              </a:rPr>
              <a:t>护理人员协助患者进行呼吸道清洁和排痰，保持呼吸道通畅，减少术后肺部感染的风险。</a:t>
            </a:r>
          </a:p>
        </p:txBody>
      </p:sp>
      <p:sp>
        <p:nvSpPr>
          <p:cNvPr id="34" name="TextBox 34"/>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1725" b="1">
                <a:solidFill>
                  <a:srgbClr val="FFFDFD">
                    <a:alpha val="100000"/>
                  </a:srgbClr>
                </a:solidFill>
                <a:latin typeface="Microsoft Yahei"/>
                <a:ea typeface="Microsoft Yahei"/>
                <a:cs typeface="Microsoft Yahei"/>
              </a:rPr>
              <a:t>营养支持</a:t>
            </a:r>
          </a:p>
        </p:txBody>
      </p:sp>
      <p:sp>
        <p:nvSpPr>
          <p:cNvPr id="35" name="TextBox 35"/>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87000"/>
              </a:lnSpc>
            </a:pPr>
            <a:r>
              <a:rPr lang="en-US" sz="1425">
                <a:solidFill>
                  <a:srgbClr val="FFFDFD">
                    <a:alpha val="100000"/>
                  </a:srgbClr>
                </a:solidFill>
                <a:latin typeface="Microsoft Yahei"/>
                <a:ea typeface="Microsoft Yahei"/>
                <a:cs typeface="Microsoft Yahei"/>
              </a:rPr>
              <a:t>根据患者的营养需求和饮食偏好，护理人员提供个性化的饮食建议，确保患者获得足够的营养支持，促进术后康复。</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03</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呼吸内镜治疗前的护理准备</a:t>
            </a:r>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了解患者的病情、病史、过敏史等相关信息，评估患者是否适合进行呼吸内镜治疗。</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病情评估</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心理评估</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生理评估</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评估患者的心理状态，了解患者是否有焦虑、恐惧等不良情绪，以便进行针对性的心理护理。</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评估患者的生命体征、呼吸功能、营养状况等，确保患者能够耐受呼吸内镜治疗。</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评估患者状况</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风险评估及应对措施</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评估患者可能出现的风险，如出血、感染等，并制定相应的应对措施。</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健康教育计划</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向患者及家属介绍呼吸内镜治疗的相关知识、注意事项等，提高患者的治疗依从性和自我护理能力。</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个性化护理计划</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根据患者的具体情况，制定个性化的护理计划，包括术前准备、术中配合和术后护理等方面。</a:t>
            </a:r>
          </a:p>
        </p:txBody>
      </p:sp>
      <p:pic>
        <p:nvPicPr>
          <p:cNvPr id="10" name="Picture 10"/>
          <p:cNvPicPr>
            <a:picLocks noChangeAspect="1"/>
          </p:cNvPicPr>
          <p:nvPr/>
        </p:nvPicPr>
        <p:blipFill>
          <a:blip r:embed="rId2"/>
          <a:srcRect l="12500" r="12500"/>
          <a:stretch>
            <a:fillRect/>
          </a:stretch>
        </p:blipFill>
        <p:spPr>
          <a:xfrm>
            <a:off x="869006" y="1293634"/>
            <a:ext cx="4563024"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制定护理计划</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根据手术需要，准备相应的呼吸内镜、活检钳、止血钳等手术器械，并确保器械的清洁和消毒。</a:t>
            </a:r>
          </a:p>
        </p:txBody>
      </p:sp>
      <p:pic>
        <p:nvPicPr>
          <p:cNvPr id="4" name="Picture 4"/>
          <p:cNvPicPr>
            <a:picLocks noChangeAspect="1"/>
          </p:cNvPicPr>
          <p:nvPr/>
        </p:nvPicPr>
        <p:blipFill>
          <a:blip r:embed="rId2"/>
          <a:srcRect l="16675" r="16675"/>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rcRect l="16675" r="16675"/>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器械准备</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准备术中可能用到的药物，如止血药、麻醉药等，并根据医嘱正确使用。</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药物准备</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检查呼吸内镜及相关设备的性能是否完好，确保手术能够顺利进行。</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检查设备</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准备相关器械和药物</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303421" y="3671349"/>
            <a:ext cx="7181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303421" y="4038634"/>
            <a:ext cx="743585" cy="106680"/>
          </a:xfrm>
          <a:prstGeom prst="rect">
            <a:avLst/>
          </a:prstGeom>
          <a:no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303421" y="2549736"/>
            <a:ext cx="4145173" cy="823690"/>
          </a:xfrm>
          <a:prstGeom prst="rect">
            <a:avLst/>
          </a:prstGeom>
        </p:spPr>
        <p:txBody>
          <a:bodyPr vert="horz" wrap="square" lIns="66008" tIns="33052" rIns="66008" bIns="33052"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pPr>
            <a:r>
              <a:rPr lang="en-US" sz="4950" b="1">
                <a:solidFill>
                  <a:schemeClr val="accent3">
                    <a:alpha val="100000"/>
                  </a:schemeClr>
                </a:solidFill>
                <a:latin typeface="Microsoft Yahei"/>
                <a:ea typeface="Microsoft Yahei"/>
                <a:cs typeface="Microsoft Yahei"/>
              </a:rPr>
              <a:t>04</a:t>
            </a:r>
          </a:p>
        </p:txBody>
      </p:sp>
      <p:sp>
        <p:nvSpPr>
          <p:cNvPr id="5" name="TextBox 5"/>
          <p:cNvSpPr txBox="1"/>
          <p:nvPr/>
        </p:nvSpPr>
        <p:spPr>
          <a:xfrm>
            <a:off x="1303421" y="3463324"/>
            <a:ext cx="9764382" cy="701040"/>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375"/>
              </a:spcBef>
            </a:pPr>
            <a:r>
              <a:rPr lang="en-US" sz="3600">
                <a:solidFill>
                  <a:srgbClr val="000000">
                    <a:alpha val="100000"/>
                  </a:srgbClr>
                </a:solidFill>
                <a:latin typeface="Microsoft Yahei"/>
                <a:ea typeface="Microsoft Yahei"/>
                <a:cs typeface="Microsoft Yahei"/>
              </a:rPr>
              <a:t>呼吸内镜治疗中的护理配合</a:t>
            </a:r>
          </a:p>
        </p:txBody>
      </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https://d.book118.com/616111113013010104</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000000"/>
      </a:dk1>
      <a:lt1>
        <a:srgbClr val="FFF5F6"/>
      </a:lt1>
      <a:dk2>
        <a:srgbClr val="410024"/>
      </a:dk2>
      <a:lt2>
        <a:srgbClr val="FFFFFF"/>
      </a:lt2>
      <a:accent1>
        <a:srgbClr val="CD5095"/>
      </a:accent1>
      <a:accent2>
        <a:srgbClr val="EF62B0"/>
      </a:accent2>
      <a:accent3>
        <a:srgbClr val="B7468F"/>
      </a:accent3>
      <a:accent4>
        <a:srgbClr val="9E84D2"/>
      </a:accent4>
      <a:accent5>
        <a:srgbClr val="B59BEB"/>
      </a:accent5>
      <a:accent6>
        <a:srgbClr val="97D5E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86</Paragraphs>
  <Slides>16</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16</vt:i4>
      </vt:variant>
    </vt:vector>
  </HeadingPairs>
  <TitlesOfParts>
    <vt:vector baseType="lpstr" size="20">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2024-09-29T15:12:53.907</cp:lastPrinted>
  <dcterms:created xsi:type="dcterms:W3CDTF">2024-09-29T07:12:53Z</dcterms:created>
  <dcterms:modified xsi:type="dcterms:W3CDTF">2024-09-29T07:12:56Z</dcterms:modified>
</cp:coreProperties>
</file>