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94C3A0A-2787-42F1-83B6-8F8E73D895A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3D9271F-7EBA-4BA9-9408-AAFD2F4E1C3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9FC947B-322D-47C1-A3A0-5DBD250E504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F5B27AD-5C16-4A6C-82AC-4940D02A8C8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304D1A9-77C4-43F6-80C5-4A1FC82CD06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9FE98E8-4E4B-4C05-96BF-CD03894BD67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2C313C9-38A2-4E4E-9466-A417C69856B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4AC6415-6B3A-431B-A12F-13ACF53157D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8D707E5-F433-4E06-80F1-4D794FDC944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6C26F9D-7AE3-42BF-BB01-ACFA8E4250C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83D086A-7EE4-4153-8AB7-5C0AE2C32E1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16111241123010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sp>
        <p:nvSpPr>
          <p:cNvPr id="2" name="TextBox 2"/>
          <p:cNvSpPr txBox="1"/>
          <p:nvPr/>
        </p:nvSpPr>
        <p:spPr>
          <a:xfrm>
            <a:off x="489687" y="2615175"/>
            <a:ext cx="98869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accent1">
                    <a:alpha val="100000"/>
                  </a:schemeClr>
                </a:solidFill>
                <a:latin typeface="Microsoft Yahei"/>
                <a:ea typeface="Microsoft Yahei"/>
                <a:cs typeface="Microsoft Yahei"/>
              </a:rPr>
              <a:t>概率模型的建立与计算</a:t>
            </a:r>
          </a:p>
        </p:txBody>
      </p:sp>
      <p:sp>
        <p:nvSpPr>
          <p:cNvPr id="3" name="TextBox 3"/>
          <p:cNvSpPr txBox="1"/>
          <p:nvPr/>
        </p:nvSpPr>
        <p:spPr>
          <a:xfrm>
            <a:off x="489687" y="5731877"/>
            <a:ext cx="244792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dk1">
                    <a:alpha val="100000"/>
                  </a:schemeClr>
                </a:solidFill>
                <a:latin typeface="Microsoft Yahei"/>
                <a:ea typeface="Microsoft Yahei"/>
                <a:cs typeface="Microsoft Yahei"/>
              </a:rPr>
              <a:t>汇报人：XX</a:t>
            </a:r>
          </a:p>
        </p:txBody>
      </p:sp>
      <p:sp>
        <p:nvSpPr>
          <p:cNvPr id="4" name="TextBox 4"/>
          <p:cNvSpPr txBox="1"/>
          <p:nvPr/>
        </p:nvSpPr>
        <p:spPr>
          <a:xfrm>
            <a:off x="2831743" y="5731877"/>
            <a:ext cx="6934200"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dk1">
                    <a:alpha val="100000"/>
                  </a:schemeClr>
                </a:solidFill>
                <a:latin typeface="Microsoft Yahei"/>
                <a:ea typeface="Microsoft Yahei"/>
                <a:cs typeface="Microsoft Yahei"/>
              </a:rPr>
              <a:t>2024-01-24</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27" y="0"/>
            <a:ext cx="12191747" cy="6858000"/>
          </a:xfrm>
          <a:prstGeom prst="rect">
            <a:avLst/>
          </a:prstGeom>
        </p:spPr>
      </p:pic>
      <p:sp>
        <p:nvSpPr>
          <p:cNvPr id="3" name="TextBox 3"/>
          <p:cNvSpPr txBox="1"/>
          <p:nvPr/>
        </p:nvSpPr>
        <p:spPr>
          <a:xfrm>
            <a:off x="1433708" y="1852562"/>
            <a:ext cx="6974588"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概率模型基本概念</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离散型概率模型</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连续型概率模型</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参数估计方法</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假设检验与显著性水平</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回归分析在概率模型中应用</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grpSp>
        <p:nvGrpSpPr>
          <p:cNvPr id="2" name="Group 2"/>
          <p:cNvGrpSpPr/>
          <p:nvPr/>
        </p:nvGrpSpPr>
        <p:grpSpPr>
          <a:xfrm>
            <a:off x="-1706803" y="1236400"/>
            <a:ext cx="7392082" cy="1138956"/>
            <a:chOff x="-1706803" y="1236400"/>
            <a:chExt cx="7392082" cy="1138956"/>
          </a:xfrm>
        </p:grpSpPr>
        <p:sp>
          <p:nvSpPr>
            <p:cNvPr id="3" name="TextBox 3"/>
            <p:cNvSpPr txBox="1"/>
            <p:nvPr/>
          </p:nvSpPr>
          <p:spPr>
            <a:xfrm>
              <a:off x="-1706803" y="1236400"/>
              <a:ext cx="739208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1365325" y="2628863"/>
            <a:ext cx="98888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alpha val="100000"/>
                  </a:schemeClr>
                </a:solidFill>
                <a:latin typeface="Microsoft Yahei"/>
                <a:ea typeface="Microsoft Yahei"/>
                <a:cs typeface="Microsoft Yahei"/>
              </a:rPr>
              <a:t>概率模型基本概念</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260" r="16260"/>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所有可能结果的集合。</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样本空间</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样本空间的子集，表示某些特定结果的出现。</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事件</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事件发生的可能性大小，取值范围在0到1之间。</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概率</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概率空间与事件</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02" r="16602"/>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常见的概率分布</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二项分布、泊松分布、正态分布等。</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离散型概率分布</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描述离散型随机变量取各个值的概率。</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连续型概率分布</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描述连续型随机变量的概率分布情况，通过概率密度函数表示。</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概率分布与密度函数</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随机变量的平均值，反映随机变量取值的中心位置。</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期望</a:t>
            </a:r>
          </a:p>
        </p:txBody>
      </p:sp>
      <p:pic>
        <p:nvPicPr>
          <p:cNvPr id="5" name="Picture 5"/>
          <p:cNvPicPr>
            <a:picLocks noChangeAspect="1"/>
          </p:cNvPicPr>
          <p:nvPr/>
        </p:nvPicPr>
        <p:blipFill>
          <a:blip r:embed="rId2"/>
          <a:srcRect l="16708" r="16708"/>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随机变量取值的离散程度，衡量随机变量与其期望的偏离程度。</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方差</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衡量两个随机变量的总体误差，反映它们之间的线性相关程度。</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协方差</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期望、方差与协方差</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grpSp>
        <p:nvGrpSpPr>
          <p:cNvPr id="2" name="Group 2"/>
          <p:cNvGrpSpPr/>
          <p:nvPr/>
        </p:nvGrpSpPr>
        <p:grpSpPr>
          <a:xfrm>
            <a:off x="-1706803" y="1236400"/>
            <a:ext cx="7392082" cy="1138956"/>
            <a:chOff x="-1706803" y="1236400"/>
            <a:chExt cx="7392082" cy="1138956"/>
          </a:xfrm>
        </p:grpSpPr>
        <p:sp>
          <p:nvSpPr>
            <p:cNvPr id="3" name="TextBox 3"/>
            <p:cNvSpPr txBox="1"/>
            <p:nvPr/>
          </p:nvSpPr>
          <p:spPr>
            <a:xfrm>
              <a:off x="-1706803" y="1236400"/>
              <a:ext cx="739208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1365325" y="2628863"/>
            <a:ext cx="98888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alpha val="100000"/>
                  </a:schemeClr>
                </a:solidFill>
                <a:latin typeface="Microsoft Yahei"/>
                <a:ea typeface="Microsoft Yahei"/>
                <a:cs typeface="Microsoft Yahei"/>
              </a:rPr>
              <a:t>离散型概率模型</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748" r="16748"/>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只有两种可能结果（成功或失败）的单次随机试验。</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伯努利试验</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在n次独立重复的伯努利试验中，成功的次数X服从二项分布B(n, p)，其中n是试验次数，p是每次试验成功的概率。</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二项分布</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P(X=k)=C(n, k) * p^k * (1-p)^(n-k)，其中C(n, k)是组合数，表示从n个不同元素中取出k个元素的组合数。</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二项分布的概率质量函数</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伯努利试验与二项分布</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1924" r="11924"/>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泊松分布</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描述某一时间或空间内随机事件发生的次数，且这些事件以固定的平均速率独立地、连续地出现。</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泊松分布的概率质量函数</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P(X=k)=(λ^k * e^(-λ)) / k!，其中λ是单位时间（或单位面积）内随机事件的平均发生率。</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泊松分布的应用</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在交通工程、排队论、可靠性工程等领域有广泛应用，如计算某段时间内到达的车辆数、某设备在给定时间内发生故障的次数等。</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泊松分布及其应用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马尔科夫链</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一种时间和状态都是离散的随机过程，具有“无后效性”，即下一状态只与当前状态有关，而与过去的状态无关。</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2500" r="12500"/>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马尔科夫链的转移概率</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描述从一个状态转移到另一个状态的概率，通常用一个转移概率矩阵来表示。</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马尔科夫链的应用</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在天气预报、语音识别、自然语言处理等领域有广泛应用，如根据当前天气状况预测未来天气、根据当前语音信号预测下一个语音信号等。</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马尔科夫链简介</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grpSp>
        <p:nvGrpSpPr>
          <p:cNvPr id="2" name="Group 2"/>
          <p:cNvGrpSpPr/>
          <p:nvPr/>
        </p:nvGrpSpPr>
        <p:grpSpPr>
          <a:xfrm>
            <a:off x="-1706803" y="1236400"/>
            <a:ext cx="7392082" cy="1138956"/>
            <a:chOff x="-1706803" y="1236400"/>
            <a:chExt cx="7392082" cy="1138956"/>
          </a:xfrm>
        </p:grpSpPr>
        <p:sp>
          <p:nvSpPr>
            <p:cNvPr id="3" name="TextBox 3"/>
            <p:cNvSpPr txBox="1"/>
            <p:nvPr/>
          </p:nvSpPr>
          <p:spPr>
            <a:xfrm>
              <a:off x="-1706803" y="1236400"/>
              <a:ext cx="739208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1365325" y="2628863"/>
            <a:ext cx="98888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alpha val="100000"/>
                  </a:schemeClr>
                </a:solidFill>
                <a:latin typeface="Microsoft Yahei"/>
                <a:ea typeface="Microsoft Yahei"/>
                <a:cs typeface="Microsoft Yahei"/>
              </a:rPr>
              <a:t>连续型概率模型</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正态分布是一种连续型概率分布，其概率密度函数呈钟形曲线，具有对称性和单峰性。</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正态分布的定义</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正态分布具有可加性、稳定性、独立性和同分布性等性质。这些性质使得正态分布在实际应用中具有广泛的适用性和便利性。</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正态分布的性质</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正态分布由两个参数决定，即均值μ和标准差σ。均值决定了分布的位置，标准差决定了分布的离散程度。</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正态分布的参数</a:t>
            </a:r>
          </a:p>
        </p:txBody>
      </p:sp>
      <p:pic>
        <p:nvPicPr>
          <p:cNvPr id="9" name="Picture 9"/>
          <p:cNvPicPr>
            <a:picLocks noChangeAspect="1"/>
          </p:cNvPicPr>
          <p:nvPr/>
        </p:nvPicPr>
        <p:blipFill>
          <a:blip r:embed="rId2"/>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正态分布及其性质</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171292" y="2749588"/>
            <a:ext cx="2088928" cy="2088928"/>
            <a:chOff x="1171292" y="2749588"/>
            <a:chExt cx="2088928" cy="2088928"/>
          </a:xfrm>
        </p:grpSpPr>
        <p:sp>
          <p:nvSpPr>
            <p:cNvPr id="10" name="AutoShape 10"/>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797656" y="3303419"/>
            <a:ext cx="931450" cy="924116"/>
            <a:chOff x="1797656" y="3303419"/>
            <a:chExt cx="931450" cy="924116"/>
          </a:xfrm>
        </p:grpSpPr>
        <p:sp>
          <p:nvSpPr>
            <p:cNvPr id="12" name="Freeform 12"/>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指数分布与泊松过程</a:t>
              </a:r>
            </a:p>
          </p:txBody>
        </p:sp>
      </p:grpSp>
      <p:sp>
        <p:nvSpPr>
          <p:cNvPr id="38" name="AutoShape 38"/>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指数分布的定义</a:t>
            </a:r>
          </a:p>
        </p:txBody>
      </p:sp>
      <p:sp>
        <p:nvSpPr>
          <p:cNvPr id="41" name="TextBox 41"/>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指数分布是一种连续型概率分布，用于描述两个连续事件之间的时间间隔的概率分布。</a:t>
            </a:r>
          </a:p>
        </p:txBody>
      </p:sp>
      <p:sp>
        <p:nvSpPr>
          <p:cNvPr id="42" name="AutoShape 42"/>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指数分布的性质</a:t>
            </a:r>
          </a:p>
        </p:txBody>
      </p:sp>
      <p:sp>
        <p:nvSpPr>
          <p:cNvPr id="45" name="TextBox 45"/>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指数分布具有无记忆性、可加性和稳定性等性质。无记忆性意味着无论过去发生了什么，未来的事件发生的概率都是相同的。</a:t>
            </a:r>
          </a:p>
        </p:txBody>
      </p:sp>
      <p:sp>
        <p:nvSpPr>
          <p:cNvPr id="46" name="AutoShape 46"/>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泊松过程的定义</a:t>
            </a:r>
          </a:p>
        </p:txBody>
      </p:sp>
      <p:sp>
        <p:nvSpPr>
          <p:cNvPr id="49" name="TextBox 49"/>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泊松过程是一种计数过程，用于描述在给定时间间隔内随机事件发生的次数。</a:t>
            </a:r>
          </a:p>
        </p:txBody>
      </p:sp>
      <p:sp>
        <p:nvSpPr>
          <p:cNvPr id="50" name="AutoShape 50"/>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泊松过程的性质</a:t>
            </a:r>
          </a:p>
        </p:txBody>
      </p:sp>
      <p:sp>
        <p:nvSpPr>
          <p:cNvPr id="53" name="TextBox 53"/>
          <p:cNvSpPr txBox="1"/>
          <p:nvPr/>
        </p:nvSpPr>
        <p:spPr>
          <a:xfrm>
            <a:off x="4594260" y="5652523"/>
            <a:ext cx="5909681" cy="802744"/>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泊松过程具有独立增量性、平稳增量性和普通性等性质。这些性质使得泊松过程在描述随机事件发生的次数时具有广泛的应用。</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https://d.book118.com/616111241123010043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E0E07"/>
      </a:dk1>
      <a:lt1>
        <a:srgbClr val="EFEED8"/>
      </a:lt1>
      <a:dk2>
        <a:srgbClr val="0E0E07"/>
      </a:dk2>
      <a:lt2>
        <a:srgbClr val="FFE5B9"/>
      </a:lt2>
      <a:accent1>
        <a:srgbClr val="00608A"/>
      </a:accent1>
      <a:accent2>
        <a:srgbClr val="0080B8"/>
      </a:accent2>
      <a:accent3>
        <a:srgbClr val="FFA89D"/>
      </a:accent3>
      <a:accent4>
        <a:srgbClr val="EFA572"/>
      </a:accent4>
      <a:accent5>
        <a:srgbClr val="2DA9AE"/>
      </a:accent5>
      <a:accent6>
        <a:srgbClr val="5BA2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83</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2024-09-11T11:53:13.668</cp:lastPrinted>
  <dcterms:created xsi:type="dcterms:W3CDTF">2024-09-11T03:53:13Z</dcterms:created>
  <dcterms:modified xsi:type="dcterms:W3CDTF">2024-09-11T03:53:15Z</dcterms:modified>
</cp:coreProperties>
</file>