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GQIHMR+MACGPG+ArialMT"/>
      <p:regular r:id="rId17"/>
    </p:embeddedFont>
    <p:embeddedFont>
      <p:font typeface="IHFIQQ+MS-UIGothic"/>
      <p:regular r:id="rId18"/>
    </p:embeddedFont>
    <p:embeddedFont>
      <p:font typeface="LACSNB+CKRVAS+MicrosoftYaHei-Bold"/>
      <p:regular r:id="rId19"/>
    </p:embeddedFont>
    <p:embeddedFont>
      <p:font typeface="SIHDTI+AJFLNI+MicrosoftYaHei"/>
      <p:regular r:id="rId20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4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8BF3E5-1431-48DC-A4A2-6108531E1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96080-EAA2-4B3E-B077-047A29D90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BE676-49B5-4C4E-9213-F0D0DDFC0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E400F8-85A6-454E-A872-624E01E6E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8ADFB4-E027-4F42-81E1-FAE2107C2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1AD67F-DC2E-4F69-AD61-02DC4C1F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6574B3-5CE9-404D-822B-3D5167D9A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16EE3-164C-46A5-A77A-70A8DA321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A7EA6-7FA6-4701-816D-09E773EC2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654EE-2E5A-41E0-8E58-2822F1B6F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0E365-0BD0-42FB-B869-DE9CA638D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5014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221761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QIHMR+MACGPG+ArialMT"/>
                <a:cs typeface="GQIHMR+MACGP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程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766250"/>
            <a:ext cx="3404807" cy="242982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QIHMR+MACGPG+ArialMT"/>
                <a:cs typeface="GQIHMR+MACGP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文内容解析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QIHMR+MACGPG+ArialMT"/>
                <a:cs typeface="GQIHMR+MACGP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互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动环节设计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QIHMR+MACGPG+ArialMT"/>
                <a:cs typeface="GQIHMR+MACGP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程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与作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布置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GQIHMR+MACGPG+ArialMT"/>
                <a:cs typeface="GQIHMR+MACGPG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教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3045FD"/>
                </a:solidFill>
                <a:latin typeface="IHFIQQ+MS-UIGothic"/>
                <a:cs typeface="IHFIQQ+MS-UIGothic"/>
              </a:rPr>
              <a:t>自我反思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IHFIQQ+MS-UIGothic"/>
                <a:cs typeface="IHFIQQ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LACSNB+CKRVAS+MicrosoftYaHei-Bold"/>
                <a:cs typeface="LACSNB+CKRVAS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266395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800" spc="23">
                <a:solidFill>
                  <a:srgbClr val="3045FD"/>
                </a:solidFill>
                <a:latin typeface="IHFIQQ+MS-UIGothic"/>
                <a:cs typeface="IHFIQQ+MS-UIGothic"/>
              </a:rPr>
              <a:t>程</a:t>
            </a: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导</a:t>
            </a:r>
            <a:r>
              <a:rPr sz="3800">
                <a:solidFill>
                  <a:srgbClr val="3045FD"/>
                </a:solidFill>
                <a:latin typeface="IHFIQQ+MS-UIGothic"/>
                <a:cs typeface="IHFIQQ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程背景介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IHFIQQ+MS-UIGothic"/>
                <a:cs typeface="IHFIQQ+MS-UIGothic"/>
              </a:rPr>
              <a:t>青蛙的生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长过</a:t>
            </a:r>
            <a:r>
              <a:rPr sz="2300">
                <a:solidFill>
                  <a:srgbClr val="3045FD"/>
                </a:solidFill>
                <a:latin typeface="IHFIQQ+MS-UIGothic"/>
                <a:cs typeface="IHFIQQ+MS-UIGothic"/>
              </a:rPr>
              <a:t>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青蛙的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变态发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程，即从卵到蝌蚪再到青蛙的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40746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IHFIQQ+MS-UIGothic"/>
                <a:cs typeface="IHFIQQ+MS-UIGothic"/>
              </a:rPr>
              <a:t>《小蝌蚪找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妈妈</a:t>
            </a:r>
            <a:r>
              <a:rPr sz="2300" spc="25">
                <a:solidFill>
                  <a:srgbClr val="3045FD"/>
                </a:solidFill>
                <a:latin typeface="IHFIQQ+MS-UIGothic"/>
                <a:cs typeface="IHFIQQ+MS-UIGothic"/>
              </a:rPr>
              <a:t>》的故事背景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37961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要介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故事情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续课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程做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铺垫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教学目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标设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IHFIQQ+MS-UIGothic"/>
                <a:cs typeface="IHFIQQ+MS-UIGothic"/>
              </a:rPr>
              <a:t>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FFFDFD"/>
                </a:solidFill>
                <a:latin typeface="IHFIQQ+MS-UIGothic"/>
                <a:cs typeface="IHFIQQ+MS-UIGothic"/>
              </a:rPr>
              <a:t>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HFIQQ+MS-UIGothic"/>
                <a:cs typeface="IHFIQQ+MS-UIGothic"/>
              </a:rPr>
              <a:t>情感目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学生体会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情、友情的温暖，培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养关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爱动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物、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热爱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大自然的情感。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04925" y="279564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学生了解青蛙的生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长过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程和特点。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HFIQQ+MS-UIGothic"/>
                <a:cs typeface="IHFIQQ+MS-UIGothic"/>
              </a:rPr>
              <a:t>能力目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培养学生的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察和表达能力，能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述故事情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IHFIQQ+MS-UIGothic"/>
                <a:cs typeface="IHFIQ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激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学生学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习兴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ACSNB+CKRVAS+MicrosoftYaHei-Bold"/>
                <a:cs typeface="LACSNB+CKRVAS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ACSNB+CKRVAS+MicrosoftYaHei-Bold"/>
                <a:cs typeface="LACSNB+CKRVAS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ACSNB+CKRVAS+MicrosoftYaHei-Bold"/>
                <a:cs typeface="LACSNB+CKRVAS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IHFIQQ+MS-UIGothic"/>
                <a:cs typeface="IHFIQQ+MS-UIGothic"/>
              </a:rPr>
              <a:t>提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问导</a:t>
            </a:r>
            <a:r>
              <a:rPr sz="2000">
                <a:solidFill>
                  <a:srgbClr val="3045FD"/>
                </a:solidFill>
                <a:latin typeface="IHFIQQ+MS-UIGothic"/>
                <a:cs typeface="IHFIQQ+MS-UIGothic"/>
              </a:rPr>
              <a:t>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3045FD"/>
                </a:solidFill>
                <a:latin typeface="IHFIQQ+MS-UIGothic"/>
                <a:cs typeface="IHFIQQ+MS-UIGothic"/>
              </a:rPr>
              <a:t>画展示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IHFIQQ+MS-UIGothic"/>
                <a:cs typeface="IHFIQQ+MS-UIGothic"/>
              </a:rPr>
              <a:t>故事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讲</a:t>
            </a:r>
            <a:r>
              <a:rPr sz="2000">
                <a:solidFill>
                  <a:srgbClr val="3045FD"/>
                </a:solidFill>
                <a:latin typeface="IHFIQQ+MS-UIGothic"/>
                <a:cs typeface="IHFIQQ+MS-UIGothic"/>
              </a:rPr>
              <a:t>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学生是否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见过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蝌蚪，是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否想知道蝌蚪是怎么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青蛙的。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播放一段关于蝌蚪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成青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蛙的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画，吸引学生的注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意力。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述《小蝌蚪找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》的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故事，引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学生的好奇心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和探究欲望。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800" spc="25">
                <a:solidFill>
                  <a:srgbClr val="3045FD"/>
                </a:solidFill>
                <a:latin typeface="IHFIQQ+MS-UIGothic"/>
                <a:cs typeface="IHFIQQ+MS-UIGothic"/>
              </a:rPr>
              <a:t>文内容解析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小蝌蚪成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长过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程介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HDTI+AJFLNI+MicrosoftYaHei"/>
                <a:cs typeface="SIHDTI+AJFLNI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HDTI+AJFLNI+MicrosoftYaHei"/>
                <a:cs typeface="SIHDTI+AJFLNI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HDTI+AJFLNI+MicrosoftYaHei"/>
                <a:cs typeface="SIHDTI+AJFLNI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HDTI+AJFLNI+MicrosoftYaHei"/>
                <a:cs typeface="SIHDTI+AJFLNI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57620" y="5027148"/>
            <a:ext cx="249694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程：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小蝌蚪在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长过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生的形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态变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化，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出后腿、前腿，尾巴消失</a:t>
            </a:r>
          </a:p>
          <a:p>
            <a:pPr marL="942974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430019" y="5190342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绘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7919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小蝌蚪的孵化：描述小蝌蚪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从卵中孵化出来的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子，身体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呈透明状，没有明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的特征。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036050" y="5190342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长环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境：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明小蝌蚪在什么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的水域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境中生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，例如池</a:t>
            </a:r>
          </a:p>
          <a:p>
            <a:pPr marL="600075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塘、水田等。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小蝌蚪找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妈妈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的故事情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节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9169" y="1521833"/>
            <a:ext cx="17145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：故事梗概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68465" y="1521833"/>
            <a:ext cx="507466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故事开端：描述小蝌蚪孵化后没有看到自己的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，于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是决定去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找。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3610" y="2647053"/>
            <a:ext cx="514826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程：解析小蝌蚪在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程中遇到的种种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和挑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，如遇到其他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物、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躲过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48144" y="2647053"/>
            <a:ext cx="507466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局：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明小蝌蚪最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找到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妈妈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，并了解到自己的身世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谜</a:t>
            </a:r>
            <a:r>
              <a:rPr sz="1500">
                <a:solidFill>
                  <a:srgbClr val="000000"/>
                </a:solidFill>
                <a:latin typeface="IHFIQQ+MS-UIGothic"/>
                <a:cs typeface="IHFIQ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文中的生字生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词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教学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761740" y="1939458"/>
            <a:ext cx="1041539" cy="4347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LACSNB+CKRVAS+MicrosoftYaHei-Bold"/>
                <a:cs typeface="LACSNB+CKRVAS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5779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LACSNB+CKRVAS+MicrosoftYaHei-Bold"/>
                <a:cs typeface="LACSNB+CKRVAS+MicrosoftYaHei-Bold"/>
              </a:rPr>
              <a:t>02</a:t>
            </a:r>
          </a:p>
          <a:p>
            <a:pPr marL="0" marR="0">
              <a:lnSpc>
                <a:spcPts val="3125"/>
              </a:lnSpc>
              <a:spcBef>
                <a:spcPts val="578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LACSNB+CKRVAS+MicrosoftYaHei-Bold"/>
                <a:cs typeface="LACSNB+CKRVAS+MicrosoftYaHei-Bold"/>
              </a:rPr>
              <a:t>03</a:t>
            </a:r>
          </a:p>
          <a:p>
            <a:pPr marL="0" marR="0">
              <a:lnSpc>
                <a:spcPts val="3125"/>
              </a:lnSpc>
              <a:spcBef>
                <a:spcPts val="571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LACSNB+CKRVAS+MicrosoftYaHei-Bold"/>
                <a:cs typeface="LACSNB+CKRVAS+MicrosoftYaHei-Bold"/>
              </a:rPr>
              <a:t>04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586980" y="2029948"/>
            <a:ext cx="1543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：字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词详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86754" y="3163423"/>
            <a:ext cx="5354329" cy="15621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生字：列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举课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文中的生字，如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蝌蚪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鲤鱼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青蛙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等。</a:t>
            </a:r>
          </a:p>
          <a:p>
            <a:pPr marL="0" marR="0">
              <a:lnSpc>
                <a:spcPts val="1406"/>
              </a:lnSpc>
              <a:spcBef>
                <a:spcPts val="743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：列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举课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文中的生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，如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跃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、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“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追逐</a:t>
            </a:r>
            <a:r>
              <a:rPr sz="1350">
                <a:solidFill>
                  <a:srgbClr val="000000"/>
                </a:solidFill>
                <a:latin typeface="SIHDTI+AJFLNI+MicrosoftYaHei"/>
                <a:cs typeface="SIHDTI+AJFLNI+MicrosoftYaHei"/>
              </a:rPr>
              <a:t>”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01029" y="5254478"/>
            <a:ext cx="575020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每个生字生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词进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的解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举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例，帮助学生理解其</a:t>
            </a:r>
          </a:p>
          <a:p>
            <a:pPr marL="2057399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IHFIQQ+MS-UIGothic"/>
                <a:cs typeface="IHFIQQ+MS-UIGothic"/>
              </a:rPr>
              <a:t>和用法。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73785" y="332579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3045FD"/>
                </a:solidFill>
                <a:latin typeface="IHFIQQ+MS-UIGothic"/>
                <a:cs typeface="IHFIQQ+MS-UIGothic"/>
              </a:rPr>
              <a:t>互</a:t>
            </a:r>
            <a:r>
              <a:rPr sz="3800" spc="25">
                <a:solidFill>
                  <a:srgbClr val="3045FD"/>
                </a:solidFill>
                <a:latin typeface="SimSun"/>
                <a:cs typeface="SimSun"/>
              </a:rPr>
              <a:t>动环节设计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分角色朗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读课</a:t>
            </a:r>
            <a:r>
              <a:rPr sz="3000">
                <a:solidFill>
                  <a:srgbClr val="3045FD"/>
                </a:solidFill>
                <a:latin typeface="IHFIQQ+MS-UIGothic"/>
                <a:cs typeface="IHFIQQ+MS-UIGothic"/>
              </a:rPr>
              <a:t>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锻炼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表达能力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IHFIQQ+MS-UIGothic"/>
                <a:cs typeface="IHFIQQ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让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按照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文中的角色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行朗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，可以增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们对课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文的理解，同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也能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锻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的口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表达能力。在分角色朗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读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程中，学生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更好地理解每个角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色的性格特点和情感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IHFIQQ+MS-UIGothic"/>
                <a:cs typeface="IHFIQQ+MS-UIGothic"/>
              </a:rPr>
              <a:t>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https://d.book118.com/616115014022010103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GQIHMR+MACGPG+ArialMT</vt:lpstr>
      <vt:lpstr>Times New Roman</vt:lpstr>
      <vt:lpstr>SimSun</vt:lpstr>
      <vt:lpstr>IHFIQQ+MS-UIGothic</vt:lpstr>
      <vt:lpstr>LACSNB+CKRVAS+MicrosoftYaHei-Bold</vt:lpstr>
      <vt:lpstr>SIHDTI+AJFLNI+MicrosoftYaHei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2024-09-28T06:54:08.229</cp:lastPrinted>
  <dcterms:created xsi:type="dcterms:W3CDTF">2024-09-27T22:54:08Z</dcterms:created>
  <dcterms:modified xsi:type="dcterms:W3CDTF">2024-09-27T22:54:09Z</dcterms:modified>
</cp:coreProperties>
</file>