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09"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5AADD50-5100-4963-96C9-665025F3BDC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92" name="PlaceHolder 1"/>
          <p:cNvSpPr>
            <a:spLocks noGrp="1"/>
          </p:cNvSpPr>
          <p:nvPr>
            <p:ph type="sldImg"/>
          </p:nvPr>
        </p:nvSpPr>
        <p:spPr>
          <a:xfrm>
            <a:off x="685800" y="1143000"/>
            <a:ext cx="5486040" cy="3085920"/>
          </a:xfrm>
          <a:prstGeom prst="rect">
            <a:avLst/>
          </a:prstGeom>
          <a:ln w="0">
            <a:noFill/>
          </a:ln>
        </p:spPr>
      </p:sp>
      <p:sp>
        <p:nvSpPr>
          <p:cNvPr id="89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9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95" name="PlaceHolder 1"/>
          <p:cNvSpPr>
            <a:spLocks noGrp="1"/>
          </p:cNvSpPr>
          <p:nvPr>
            <p:ph type="sldImg"/>
          </p:nvPr>
        </p:nvSpPr>
        <p:spPr>
          <a:xfrm>
            <a:off x="685800" y="1143000"/>
            <a:ext cx="5486040" cy="3085920"/>
          </a:xfrm>
          <a:prstGeom prst="rect">
            <a:avLst/>
          </a:prstGeom>
          <a:ln w="0">
            <a:noFill/>
          </a:ln>
        </p:spPr>
      </p:sp>
      <p:sp>
        <p:nvSpPr>
          <p:cNvPr id="89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9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98" name="PlaceHolder 1"/>
          <p:cNvSpPr>
            <a:spLocks noGrp="1"/>
          </p:cNvSpPr>
          <p:nvPr>
            <p:ph type="sldImg"/>
          </p:nvPr>
        </p:nvSpPr>
        <p:spPr>
          <a:xfrm>
            <a:off x="685800" y="1143000"/>
            <a:ext cx="5486040" cy="3085920"/>
          </a:xfrm>
          <a:prstGeom prst="rect">
            <a:avLst/>
          </a:prstGeom>
          <a:ln w="0">
            <a:noFill/>
          </a:ln>
        </p:spPr>
      </p:sp>
      <p:sp>
        <p:nvSpPr>
          <p:cNvPr id="89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90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01" name="PlaceHolder 1"/>
          <p:cNvSpPr>
            <a:spLocks noGrp="1"/>
          </p:cNvSpPr>
          <p:nvPr>
            <p:ph type="sldImg"/>
          </p:nvPr>
        </p:nvSpPr>
        <p:spPr>
          <a:xfrm>
            <a:off x="685800" y="1143000"/>
            <a:ext cx="5486040" cy="3085920"/>
          </a:xfrm>
          <a:prstGeom prst="rect">
            <a:avLst/>
          </a:prstGeom>
          <a:ln w="0">
            <a:noFill/>
          </a:ln>
        </p:spPr>
      </p:sp>
      <p:sp>
        <p:nvSpPr>
          <p:cNvPr id="90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90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04" name="PlaceHolder 1"/>
          <p:cNvSpPr>
            <a:spLocks noGrp="1"/>
          </p:cNvSpPr>
          <p:nvPr>
            <p:ph type="sldImg"/>
          </p:nvPr>
        </p:nvSpPr>
        <p:spPr>
          <a:xfrm>
            <a:off x="685800" y="1143000"/>
            <a:ext cx="5486040" cy="3085920"/>
          </a:xfrm>
          <a:prstGeom prst="rect">
            <a:avLst/>
          </a:prstGeom>
          <a:ln w="0">
            <a:noFill/>
          </a:ln>
        </p:spPr>
      </p:sp>
      <p:sp>
        <p:nvSpPr>
          <p:cNvPr id="90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90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07" name="PlaceHolder 1"/>
          <p:cNvSpPr>
            <a:spLocks noGrp="1"/>
          </p:cNvSpPr>
          <p:nvPr>
            <p:ph type="sldImg"/>
          </p:nvPr>
        </p:nvSpPr>
        <p:spPr>
          <a:xfrm>
            <a:off x="685800" y="1143000"/>
            <a:ext cx="5486040" cy="3085920"/>
          </a:xfrm>
          <a:prstGeom prst="rect">
            <a:avLst/>
          </a:prstGeom>
          <a:ln w="0">
            <a:noFill/>
          </a:ln>
        </p:spPr>
      </p:sp>
      <p:sp>
        <p:nvSpPr>
          <p:cNvPr id="90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90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10" name="PlaceHolder 1"/>
          <p:cNvSpPr>
            <a:spLocks noGrp="1"/>
          </p:cNvSpPr>
          <p:nvPr>
            <p:ph type="sldImg"/>
          </p:nvPr>
        </p:nvSpPr>
        <p:spPr>
          <a:xfrm>
            <a:off x="685800" y="1143000"/>
            <a:ext cx="5486040" cy="3085920"/>
          </a:xfrm>
          <a:prstGeom prst="rect">
            <a:avLst/>
          </a:prstGeom>
          <a:ln w="0">
            <a:noFill/>
          </a:ln>
        </p:spPr>
      </p:sp>
      <p:sp>
        <p:nvSpPr>
          <p:cNvPr id="91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91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10EB3E-330D-4DC4-A5E9-530331B49A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BFAD5F-BE42-4B7F-9069-9C160BC2A1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E145C3-00A9-4659-96BE-EB11241B3E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4829F4-2973-4584-8FC3-8F96CADD07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279075-C850-4EA4-A9EF-9B4C44F61F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258D69-9191-40AD-8991-3DB7B1CE7F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9706E1-42BF-4113-BF0B-82082B4280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E20DFE-2E0D-47A8-B4F6-7E54A1EF7A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12332D-46C8-4EF5-8EAF-613F3D18B6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3D3C68-DE68-4F5D-B7C7-B67B637837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DA9B36-4A41-497F-B954-FCE2701CB6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0F61CF4-A1F6-4F73-885C-4B3601EA075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392ADA6-150C-4DCD-AE5E-A6BD860DCA2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png" /><Relationship Id="rId5"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6.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png" /><Relationship Id="rId5" Type="http://schemas.openxmlformats.org/officeDocument/2006/relationships/image" Target="../media/image7.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image" Target="../media/image10.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120144040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PlaceHolder 1"/>
          <p:cNvSpPr>
            <a:spLocks noGrp="1"/>
          </p:cNvSpPr>
          <p:nvPr>
            <p:ph type="title"/>
          </p:nvPr>
        </p:nvSpPr>
        <p:spPr>
          <a:xfrm>
            <a:off x="995760" y="1033920"/>
            <a:ext cx="10156320" cy="117072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rgbClr val="3045FD"/>
                </a:solidFill>
                <a:latin typeface="Arial"/>
                <a:ea typeface="微软雅黑"/>
              </a:rPr>
              <a:t>个案查房心力衰竭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14200"/>
            <a:ext cx="40636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rgbClr val="3045FD"/>
                </a:solidFill>
                <a:latin typeface="Arial"/>
                <a:ea typeface="微软雅黑"/>
              </a:rPr>
              <a:t>汇报：</a:t>
            </a:r>
            <a:r>
              <a:rPr lang="en-US" sz="2000" b="0" strike="noStrike" spc="-1">
                <a:solidFill>
                  <a:srgbClr val="3045FD"/>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rgbClr val="3045FD"/>
                </a:solidFill>
                <a:latin typeface="Arial"/>
                <a:ea typeface="微软雅黑"/>
              </a:rPr>
              <a:t>时间：</a:t>
            </a:r>
            <a:r>
              <a:rPr lang="en-US" sz="2000" b="0" strike="noStrike" spc="-1">
                <a:solidFill>
                  <a:srgbClr val="3045FD"/>
                </a:solidFill>
                <a:latin typeface="Arial"/>
                <a:ea typeface="微软雅黑"/>
              </a:rPr>
              <a:t>202x</a:t>
            </a:r>
            <a:r>
              <a:rPr lang="zh-CN" sz="2000" b="0" strike="noStrike" spc="-1">
                <a:solidFill>
                  <a:srgbClr val="3045FD"/>
                </a:solidFill>
                <a:latin typeface="Arial"/>
                <a:ea typeface="微软雅黑"/>
              </a:rPr>
              <a:t>年</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月</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chemeClr val="accent1">
              <a:alpha val="14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3045FD">
              <a:alpha val="4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1</a:t>
            </a:r>
            <a:r>
              <a:rPr lang="zh-CN" sz="2400" b="1" strike="noStrike" spc="-1">
                <a:solidFill>
                  <a:srgbClr val="3045FD"/>
                </a:solidFill>
                <a:latin typeface="微软雅黑"/>
                <a:ea typeface="微软雅黑"/>
              </a:rPr>
              <a:t>章  个案查房心力衰竭</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2</a:t>
            </a:r>
            <a:r>
              <a:rPr lang="zh-CN" sz="2400" b="1" strike="noStrike" spc="-1">
                <a:solidFill>
                  <a:srgbClr val="3045FD"/>
                </a:solidFill>
                <a:latin typeface="微软雅黑"/>
                <a:ea typeface="微软雅黑"/>
              </a:rPr>
              <a:t>章  个案查房心力衰竭的诊断</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3</a:t>
            </a:r>
            <a:r>
              <a:rPr lang="zh-CN" sz="2400" b="1" strike="noStrike" spc="-1">
                <a:solidFill>
                  <a:srgbClr val="3045FD"/>
                </a:solidFill>
                <a:latin typeface="微软雅黑"/>
                <a:ea typeface="微软雅黑"/>
              </a:rPr>
              <a:t>章  个案查房心力衰竭的治疗</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4</a:t>
            </a:r>
            <a:r>
              <a:rPr lang="zh-CN" sz="2400" b="1" strike="noStrike" spc="-1">
                <a:solidFill>
                  <a:srgbClr val="3045FD"/>
                </a:solidFill>
                <a:latin typeface="微软雅黑"/>
                <a:ea typeface="微软雅黑"/>
              </a:rPr>
              <a:t>章  个案查房心力衰竭的护理</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5</a:t>
            </a:r>
            <a:r>
              <a:rPr lang="zh-CN" sz="2400" b="1" strike="noStrike" spc="-1">
                <a:solidFill>
                  <a:srgbClr val="3045FD"/>
                </a:solidFill>
                <a:latin typeface="微软雅黑"/>
                <a:ea typeface="微软雅黑"/>
              </a:rPr>
              <a:t>章  个案查房心力衰竭的并发症</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6</a:t>
            </a:r>
            <a:r>
              <a:rPr lang="zh-CN" sz="2400" b="1" strike="noStrike" spc="-1">
                <a:solidFill>
                  <a:srgbClr val="3045FD"/>
                </a:solidFill>
                <a:latin typeface="微软雅黑"/>
                <a:ea typeface="微软雅黑"/>
              </a:rPr>
              <a:t>章  个案查房心力衰竭的预后与复发</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7</a:t>
            </a:r>
            <a:r>
              <a:rPr lang="zh-CN" sz="2400" b="1" strike="noStrike" spc="-1">
                <a:solidFill>
                  <a:srgbClr val="3045FD"/>
                </a:solidFill>
                <a:latin typeface="微软雅黑"/>
                <a:ea typeface="微软雅黑"/>
              </a:rPr>
              <a:t>章  个案查房心力衰竭的总结</a:t>
            </a:r>
            <a:endParaRPr lang="en-US" sz="2400" b="0" strike="noStrike" spc="-1">
              <a:solidFill>
                <a:srgbClr val="000000"/>
              </a:solidFill>
              <a:latin typeface="Arial"/>
            </a:endParaRPr>
          </a:p>
          <a:p>
            <a:pPr defTabSz="914400">
              <a:lnSpc>
                <a:spcPct val="100000"/>
              </a:lnSpc>
            </a:pPr>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8</a:t>
            </a:r>
            <a:r>
              <a:rPr lang="zh-CN" sz="2400" b="1" strike="noStrike" spc="-1">
                <a:solidFill>
                  <a:srgbClr val="3045FD"/>
                </a:solidFill>
                <a:latin typeface="微软雅黑"/>
                <a:ea typeface="微软雅黑"/>
              </a:rPr>
              <a:t>章  个案查房心力衰竭</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01</a:t>
            </a:r>
            <a:endParaRPr lang="en-US" sz="7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1</a:t>
            </a:r>
            <a:r>
              <a:rPr lang="zh-CN" sz="5200" b="1" strike="noStrike" spc="299">
                <a:solidFill>
                  <a:srgbClr val="3045FD"/>
                </a:solidFill>
                <a:latin typeface="Arial"/>
                <a:ea typeface="微软雅黑"/>
              </a:rPr>
              <a:t>章 个案查房心力衰竭</a:t>
            </a:r>
            <a:endParaRPr lang="en-US" sz="52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什么是心力衰竭？</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心力衰竭是一种心脏无法有效泵血的疾病，导致心脏无法为身体各部位提供足够的氧和营养物质。心力衰竭分为左心衰和右心衰。</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6"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7"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8"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9"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0"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1"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2"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3"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4"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5"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6"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7"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8"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9"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20"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21"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22"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23"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24"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6" name="AutoShape 3"/>
          <p:cNvSpPr/>
          <p:nvPr/>
        </p:nvSpPr>
        <p:spPr>
          <a:xfrm>
            <a:off x="304920" y="1631880"/>
            <a:ext cx="6595560" cy="488160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7"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心力衰竭的症状</a:t>
            </a:r>
            <a:endParaRPr lang="en-US" sz="3000" b="0" strike="noStrike" spc="-1">
              <a:solidFill>
                <a:schemeClr val="dk1"/>
              </a:solidFill>
              <a:latin typeface="Arial"/>
            </a:endParaRPr>
          </a:p>
        </p:txBody>
      </p:sp>
      <p:sp>
        <p:nvSpPr>
          <p:cNvPr id="128" name="content"/>
          <p:cNvSpPr/>
          <p:nvPr/>
        </p:nvSpPr>
        <p:spPr>
          <a:xfrm>
            <a:off x="780480" y="2049840"/>
            <a:ext cx="4956480" cy="3485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心力衰竭的常见症状包括呼吸急促、咳嗽、水肿、疲劳以及心悸。这些症状通常会随着病情的发展而加重，需要及时注意和治疗。</a:t>
            </a:r>
            <a:endParaRPr lang="en-US" sz="1800" b="0" strike="noStrike" spc="-1">
              <a:solidFill>
                <a:srgbClr val="000000"/>
              </a:solidFill>
              <a:latin typeface="Arial"/>
            </a:endParaRPr>
          </a:p>
        </p:txBody>
      </p:sp>
      <p:grpSp>
        <p:nvGrpSpPr>
          <p:cNvPr id="129" name="Group 15"/>
          <p:cNvGrpSpPr/>
          <p:nvPr/>
        </p:nvGrpSpPr>
        <p:grpSpPr>
          <a:xfrm>
            <a:off x="435960" y="378720"/>
            <a:ext cx="515160" cy="439560"/>
            <a:chOff x="435960" y="378720"/>
            <a:chExt cx="515160" cy="439560"/>
          </a:xfrm>
        </p:grpSpPr>
        <p:sp>
          <p:nvSpPr>
            <p:cNvPr id="130"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31"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32"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33"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34"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35"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36"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37"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38"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39"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40"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1"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2"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3"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4"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45"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6"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7"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8"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9"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150" name="图片 99" descr="C:/Users/Administrator/Desktop/ppt模板/图片素材/QQ截图20240309233835.pngQQ截图20240309233835"/>
          <p:cNvPicPr/>
          <p:nvPr/>
        </p:nvPicPr>
        <p:blipFill>
          <a:blip r:embed="rId3"/>
          <a:srcRect t="20386" b="20386"/>
          <a:stretch>
            <a:fillRect/>
          </a:stretch>
        </p:blipFill>
        <p:spPr>
          <a:xfrm>
            <a:off x="6095880" y="1329840"/>
            <a:ext cx="5830920" cy="3636360"/>
          </a:xfrm>
          <a:prstGeom prst="rect">
            <a:avLst/>
          </a:prstGeom>
          <a:ln w="9525">
            <a:noFill/>
          </a:ln>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1"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02</a:t>
            </a:r>
            <a:endParaRPr lang="en-US" sz="7600" b="0" strike="noStrike" spc="148">
              <a:solidFill>
                <a:schemeClr val="dk1">
                  <a:lumMod val="65000"/>
                  <a:lumOff val="35000"/>
                </a:schemeClr>
              </a:solidFill>
              <a:latin typeface="Arial"/>
            </a:endParaRPr>
          </a:p>
        </p:txBody>
      </p:sp>
      <p:sp>
        <p:nvSpPr>
          <p:cNvPr id="152"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2</a:t>
            </a:r>
            <a:r>
              <a:rPr lang="zh-CN" sz="5200" b="1" strike="noStrike" spc="299">
                <a:solidFill>
                  <a:srgbClr val="3045FD"/>
                </a:solidFill>
                <a:latin typeface="Arial"/>
                <a:ea typeface="微软雅黑"/>
              </a:rPr>
              <a:t>章 个案查房心力衰竭的诊断</a:t>
            </a:r>
            <a:endParaRPr lang="en-US" sz="5200" b="0" strike="noStrike" spc="-1">
              <a:solidFill>
                <a:schemeClr val="dk1"/>
              </a:solidFill>
              <a:latin typeface="Arial"/>
            </a:endParaRPr>
          </a:p>
        </p:txBody>
      </p:sp>
      <p:sp>
        <p:nvSpPr>
          <p:cNvPr id="15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4"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5"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56"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57"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8"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9"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0"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61"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临床表现</a:t>
            </a:r>
            <a:endParaRPr lang="en-US" sz="3600" b="0" strike="noStrike" spc="-1">
              <a:solidFill>
                <a:srgbClr val="000000"/>
              </a:solidFill>
              <a:latin typeface="Arial"/>
            </a:endParaRPr>
          </a:p>
        </p:txBody>
      </p:sp>
      <p:sp>
        <p:nvSpPr>
          <p:cNvPr id="164"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心力衰竭的临床表现包括颈静脉怒张、心尖搏动减弱等。在实验室检查中，心肌酶和</a:t>
            </a:r>
            <a:r>
              <a:rPr lang="en-US" sz="1800" b="0" strike="noStrike" spc="148">
                <a:solidFill>
                  <a:schemeClr val="lt1"/>
                </a:solidFill>
                <a:latin typeface="Arial"/>
                <a:ea typeface="微软雅黑"/>
              </a:rPr>
              <a:t>BNP</a:t>
            </a:r>
            <a:r>
              <a:rPr lang="zh-CN" sz="1800" b="0" strike="noStrike" spc="148">
                <a:solidFill>
                  <a:schemeClr val="lt1"/>
                </a:solidFill>
                <a:latin typeface="Arial"/>
                <a:ea typeface="微软雅黑"/>
              </a:rPr>
              <a:t>等指标会升高。此外，影像学检查如超声心动图和心脏核磁共振也是诊断心力衰竭的重要手段。</a:t>
            </a:r>
            <a:endParaRPr lang="en-US" sz="18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66" name="Group 15"/>
          <p:cNvGrpSpPr/>
          <p:nvPr/>
        </p:nvGrpSpPr>
        <p:grpSpPr>
          <a:xfrm>
            <a:off x="431640" y="396000"/>
            <a:ext cx="514800" cy="439200"/>
            <a:chOff x="431640" y="396000"/>
            <a:chExt cx="514800" cy="439200"/>
          </a:xfrm>
        </p:grpSpPr>
        <p:sp>
          <p:nvSpPr>
            <p:cNvPr id="167"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68"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69"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70"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71"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72"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73"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74"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75"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76"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77"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78"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79"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0"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81"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82"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83"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4"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5"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86"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87"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8" name="AutoShape 2"/>
          <p:cNvSpPr/>
          <p:nvPr/>
        </p:nvSpPr>
        <p:spPr>
          <a:xfrm>
            <a:off x="9054360" y="2212200"/>
            <a:ext cx="2388600" cy="2803320"/>
          </a:xfrm>
          <a:prstGeom prst="rect">
            <a:avLst/>
          </a:prstGeom>
          <a:solidFill>
            <a:srgbClr val="3045FD">
              <a:alpha val="42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89" name="AutoShape 2"/>
          <p:cNvSpPr/>
          <p:nvPr/>
        </p:nvSpPr>
        <p:spPr>
          <a:xfrm>
            <a:off x="6311880" y="2212200"/>
            <a:ext cx="2388600" cy="2803320"/>
          </a:xfrm>
          <a:prstGeom prst="rect">
            <a:avLst/>
          </a:prstGeom>
          <a:solidFill>
            <a:srgbClr val="3045FD">
              <a:alpha val="40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90" name="AutoShape 2"/>
          <p:cNvSpPr/>
          <p:nvPr/>
        </p:nvSpPr>
        <p:spPr>
          <a:xfrm>
            <a:off x="3569400" y="2212200"/>
            <a:ext cx="2388600" cy="2803320"/>
          </a:xfrm>
          <a:prstGeom prst="rect">
            <a:avLst/>
          </a:prstGeom>
          <a:solidFill>
            <a:srgbClr val="3045FD">
              <a:alpha val="40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91" name="AutoShape 2"/>
          <p:cNvSpPr/>
          <p:nvPr/>
        </p:nvSpPr>
        <p:spPr>
          <a:xfrm>
            <a:off x="729720" y="2164680"/>
            <a:ext cx="2388600" cy="2851560"/>
          </a:xfrm>
          <a:prstGeom prst="rect">
            <a:avLst/>
          </a:prstGeom>
          <a:solidFill>
            <a:srgbClr val="3045FD">
              <a:alpha val="40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92"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依靠单一检查</a:t>
            </a:r>
            <a:endParaRPr lang="en-US" sz="2000" b="0" strike="noStrike" spc="-1">
              <a:solidFill>
                <a:srgbClr val="000000"/>
              </a:solidFill>
              <a:latin typeface="Arial"/>
            </a:endParaRPr>
          </a:p>
        </p:txBody>
      </p:sp>
      <p:sp>
        <p:nvSpPr>
          <p:cNvPr id="194"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不要仅仅依靠一种检查方法作为诊断依据</a:t>
            </a:r>
            <a:endParaRPr lang="en-US" sz="1600" b="0" strike="noStrike" spc="-1">
              <a:solidFill>
                <a:srgbClr val="000000"/>
              </a:solidFill>
              <a:latin typeface="Arial"/>
            </a:endParaRPr>
          </a:p>
        </p:txBody>
      </p:sp>
      <p:sp>
        <p:nvSpPr>
          <p:cNvPr id="195"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忽略并发症</a:t>
            </a:r>
            <a:endParaRPr lang="en-US" sz="2000" b="0" strike="noStrike" spc="-1">
              <a:solidFill>
                <a:srgbClr val="000000"/>
              </a:solidFill>
              <a:latin typeface="Arial"/>
            </a:endParaRPr>
          </a:p>
        </p:txBody>
      </p:sp>
      <p:sp>
        <p:nvSpPr>
          <p:cNvPr id="197"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不要忽略心力衰竭可能带来的并发症</a:t>
            </a:r>
            <a:endParaRPr lang="en-US" sz="1600" b="0" strike="noStrike" spc="-1">
              <a:solidFill>
                <a:srgbClr val="000000"/>
              </a:solidFill>
              <a:latin typeface="Arial"/>
            </a:endParaRPr>
          </a:p>
        </p:txBody>
      </p:sp>
      <p:sp>
        <p:nvSpPr>
          <p:cNvPr id="198"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9"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3045FD"/>
                </a:solidFill>
                <a:latin typeface="微软雅黑"/>
                <a:ea typeface="微软雅黑"/>
              </a:rPr>
              <a:t> </a:t>
            </a:r>
            <a:endParaRPr lang="en-US" sz="2000" b="0" strike="noStrike" spc="-1">
              <a:solidFill>
                <a:srgbClr val="000000"/>
              </a:solidFill>
              <a:latin typeface="Arial"/>
            </a:endParaRPr>
          </a:p>
        </p:txBody>
      </p:sp>
      <p:sp>
        <p:nvSpPr>
          <p:cNvPr id="200"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201"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诊断误区</a:t>
            </a:r>
            <a:endParaRPr lang="en-US" sz="3000" b="0" strike="noStrike" spc="-1">
              <a:solidFill>
                <a:schemeClr val="dk1"/>
              </a:solidFill>
              <a:latin typeface="Arial"/>
            </a:endParaRPr>
          </a:p>
        </p:txBody>
      </p:sp>
      <p:sp>
        <p:nvSpPr>
          <p:cNvPr id="202"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忽视症状</a:t>
            </a:r>
            <a:endParaRPr lang="en-US" sz="2000" b="0" strike="noStrike" spc="-1">
              <a:solidFill>
                <a:srgbClr val="000000"/>
              </a:solidFill>
              <a:latin typeface="Arial"/>
            </a:endParaRPr>
          </a:p>
        </p:txBody>
      </p:sp>
      <p:sp>
        <p:nvSpPr>
          <p:cNvPr id="204"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不要忽视患者的症状和体征</a:t>
            </a:r>
            <a:endParaRPr lang="en-US" sz="1600" b="0" strike="noStrike" spc="-1">
              <a:solidFill>
                <a:srgbClr val="000000"/>
              </a:solidFill>
              <a:latin typeface="Arial"/>
            </a:endParaRPr>
          </a:p>
        </p:txBody>
      </p:sp>
      <p:grpSp>
        <p:nvGrpSpPr>
          <p:cNvPr id="205" name="Group 15"/>
          <p:cNvGrpSpPr/>
          <p:nvPr/>
        </p:nvGrpSpPr>
        <p:grpSpPr>
          <a:xfrm>
            <a:off x="435960" y="378720"/>
            <a:ext cx="515160" cy="439560"/>
            <a:chOff x="435960" y="378720"/>
            <a:chExt cx="515160" cy="439560"/>
          </a:xfrm>
        </p:grpSpPr>
        <p:sp>
          <p:nvSpPr>
            <p:cNvPr id="206"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07"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08"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09"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10"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11"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12"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13"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14"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15"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16"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17"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18"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19"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0"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21"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22"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23"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4"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5"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26" name="Picture 5" descr="C:/Users/Administrator/Desktop/ppt模板/图片素材/插画/巴扎嘿素材 (28).jpg巴扎嘿素材 (28)"/>
          <p:cNvPicPr/>
          <p:nvPr/>
        </p:nvPicPr>
        <p:blipFill>
          <a:blip r:embed="rId2"/>
          <a:srcRect t="24423" b="24423"/>
          <a:stretch>
            <a:fillRect/>
          </a:stretch>
        </p:blipFill>
        <p:spPr>
          <a:xfrm>
            <a:off x="738000" y="4838760"/>
            <a:ext cx="2381040" cy="1217520"/>
          </a:xfrm>
          <a:prstGeom prst="rect">
            <a:avLst/>
          </a:prstGeom>
          <a:ln w="0">
            <a:noFill/>
          </a:ln>
        </p:spPr>
      </p:pic>
      <p:pic>
        <p:nvPicPr>
          <p:cNvPr id="227" name="Picture 5" descr="C:/Users/Administrator/Desktop/ppt模板/图片素材/插画/巴扎嘿素材 (27).jpg巴扎嘿素材 (27)"/>
          <p:cNvPicPr/>
          <p:nvPr/>
        </p:nvPicPr>
        <p:blipFill>
          <a:blip r:embed="rId3"/>
          <a:srcRect t="24423" b="24423"/>
          <a:stretch>
            <a:fillRect/>
          </a:stretch>
        </p:blipFill>
        <p:spPr>
          <a:xfrm>
            <a:off x="3572640" y="4838760"/>
            <a:ext cx="2381040" cy="1217520"/>
          </a:xfrm>
          <a:prstGeom prst="rect">
            <a:avLst/>
          </a:prstGeom>
          <a:ln w="0">
            <a:noFill/>
          </a:ln>
        </p:spPr>
      </p:pic>
      <p:pic>
        <p:nvPicPr>
          <p:cNvPr id="228" name="Picture 5" descr="C:/Users/Administrator/Desktop/ppt模板/图片素材/image2709229.pngimage2709229"/>
          <p:cNvPicPr/>
          <p:nvPr/>
        </p:nvPicPr>
        <p:blipFill>
          <a:blip r:embed="rId4"/>
          <a:srcRect t="19116" b="19116"/>
          <a:stretch>
            <a:fillRect/>
          </a:stretch>
        </p:blipFill>
        <p:spPr>
          <a:xfrm>
            <a:off x="6315840" y="4838760"/>
            <a:ext cx="2381040" cy="1217520"/>
          </a:xfrm>
          <a:prstGeom prst="rect">
            <a:avLst/>
          </a:prstGeom>
          <a:ln w="0">
            <a:noFill/>
          </a:ln>
        </p:spPr>
      </p:pic>
      <p:pic>
        <p:nvPicPr>
          <p:cNvPr id="229" name="Picture 5" descr="C:/Users/Administrator/Desktop/ppt模板/图片素材/插画/巴扎嘿素材 (25).jpg巴扎嘿素材 (25)"/>
          <p:cNvPicPr/>
          <p:nvPr/>
        </p:nvPicPr>
        <p:blipFill>
          <a:blip r:embed="rId5"/>
          <a:srcRect t="24423" b="24423"/>
          <a:stretch>
            <a:fillRect/>
          </a:stretch>
        </p:blipFill>
        <p:spPr>
          <a:xfrm>
            <a:off x="9059040" y="4838760"/>
            <a:ext cx="2381040" cy="1217520"/>
          </a:xfrm>
          <a:prstGeom prst="rect">
            <a:avLst/>
          </a:prstGeom>
          <a:ln w="0">
            <a:noFill/>
          </a:ln>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0" name="AutoShape 3"/>
          <p:cNvSpPr/>
          <p:nvPr/>
        </p:nvSpPr>
        <p:spPr>
          <a:xfrm>
            <a:off x="6866280" y="1243800"/>
            <a:ext cx="5325480" cy="488160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1"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诊断注意事项</a:t>
            </a:r>
            <a:endParaRPr lang="en-US" sz="3000" b="0" strike="noStrike" spc="-1">
              <a:solidFill>
                <a:schemeClr val="dk1"/>
              </a:solidFill>
              <a:latin typeface="Arial"/>
            </a:endParaRPr>
          </a:p>
        </p:txBody>
      </p:sp>
      <p:sp>
        <p:nvSpPr>
          <p:cNvPr id="232"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在诊断心力衰竭时，需要注意不同类型心力衰竭可能有不同的诊断标准。临床医生应该结合个案情况进行综合判断，避免常见的诊断误区，如忽视患者的症状和体征、依靠单一检查方法以及忽略心力衰竭可能带来的并发症。</a:t>
            </a:r>
            <a:endParaRPr lang="en-US" sz="1800" b="0" strike="noStrike" spc="-1">
              <a:solidFill>
                <a:srgbClr val="000000"/>
              </a:solidFill>
              <a:latin typeface="Arial"/>
            </a:endParaRPr>
          </a:p>
        </p:txBody>
      </p:sp>
      <p:grpSp>
        <p:nvGrpSpPr>
          <p:cNvPr id="233" name="Group 15"/>
          <p:cNvGrpSpPr/>
          <p:nvPr/>
        </p:nvGrpSpPr>
        <p:grpSpPr>
          <a:xfrm>
            <a:off x="435960" y="378720"/>
            <a:ext cx="515160" cy="439560"/>
            <a:chOff x="435960" y="378720"/>
            <a:chExt cx="515160" cy="439560"/>
          </a:xfrm>
        </p:grpSpPr>
        <p:sp>
          <p:nvSpPr>
            <p:cNvPr id="234"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35"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36"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37"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38"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39"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40"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41"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42"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43"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44"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45"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46"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47"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48"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49"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0"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1"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2"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3"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54"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5"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03</a:t>
            </a:r>
            <a:endParaRPr lang="en-US" sz="7600" b="0" strike="noStrike" spc="148">
              <a:solidFill>
                <a:schemeClr val="dk1">
                  <a:lumMod val="65000"/>
                  <a:lumOff val="35000"/>
                </a:schemeClr>
              </a:solidFill>
              <a:latin typeface="Arial"/>
            </a:endParaRPr>
          </a:p>
        </p:txBody>
      </p:sp>
      <p:sp>
        <p:nvSpPr>
          <p:cNvPr id="256"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3</a:t>
            </a:r>
            <a:r>
              <a:rPr lang="zh-CN" sz="5200" b="1" strike="noStrike" spc="299">
                <a:solidFill>
                  <a:srgbClr val="3045FD"/>
                </a:solidFill>
                <a:latin typeface="Arial"/>
                <a:ea typeface="微软雅黑"/>
              </a:rPr>
              <a:t>章 个案查房心力衰竭的治疗</a:t>
            </a:r>
            <a:endParaRPr lang="en-US" sz="5200" b="0" strike="noStrike" spc="-1">
              <a:solidFill>
                <a:schemeClr val="dk1"/>
              </a:solidFill>
              <a:latin typeface="Arial"/>
            </a:endParaRPr>
          </a:p>
        </p:txBody>
      </p:sp>
      <p:sp>
        <p:nvSpPr>
          <p:cNvPr id="25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8"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9" name="content.2.title"/>
          <p:cNvSpPr/>
          <p:nvPr/>
        </p:nvSpPr>
        <p:spPr>
          <a:xfrm>
            <a:off x="8392320" y="1557720"/>
            <a:ext cx="343368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3045FD"/>
                </a:solidFill>
                <a:latin typeface="微软雅黑"/>
                <a:ea typeface="微软雅黑"/>
              </a:rPr>
              <a:t>心脏介入手术</a:t>
            </a:r>
            <a:endParaRPr lang="en-US" sz="2000" b="0" strike="noStrike" spc="-1">
              <a:solidFill>
                <a:srgbClr val="000000"/>
              </a:solidFill>
              <a:latin typeface="Arial"/>
            </a:endParaRPr>
          </a:p>
        </p:txBody>
      </p:sp>
      <p:sp>
        <p:nvSpPr>
          <p:cNvPr id="260" name="content.2.content"/>
          <p:cNvSpPr/>
          <p:nvPr/>
        </p:nvSpPr>
        <p:spPr>
          <a:xfrm>
            <a:off x="8392320" y="1891080"/>
            <a:ext cx="3078000" cy="1608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手术适应症</a:t>
            </a:r>
            <a:endParaRPr lang="en-US" sz="1600" b="0" strike="noStrike" spc="-1">
              <a:solidFill>
                <a:srgbClr val="000000"/>
              </a:solidFill>
              <a:latin typeface="Arial"/>
            </a:endParaRPr>
          </a:p>
          <a:p>
            <a:r>
              <a:rPr lang="zh-CN" sz="1600" b="0" strike="noStrike" spc="-1">
                <a:solidFill>
                  <a:schemeClr val="dk1"/>
                </a:solidFill>
                <a:latin typeface="微软雅黑"/>
                <a:ea typeface="微软雅黑"/>
              </a:rPr>
              <a:t>术后护理</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并发症风险</a:t>
            </a:r>
            <a:endParaRPr lang="en-US" sz="1600" b="0" strike="noStrike" spc="-1">
              <a:solidFill>
                <a:srgbClr val="000000"/>
              </a:solidFill>
              <a:latin typeface="Arial"/>
            </a:endParaRPr>
          </a:p>
        </p:txBody>
      </p:sp>
      <p:sp>
        <p:nvSpPr>
          <p:cNvPr id="261"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2" name="content.3.title"/>
          <p:cNvSpPr/>
          <p:nvPr/>
        </p:nvSpPr>
        <p:spPr>
          <a:xfrm>
            <a:off x="1094760" y="4120560"/>
            <a:ext cx="30729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3045FD"/>
                </a:solidFill>
                <a:latin typeface="微软雅黑"/>
                <a:ea typeface="微软雅黑"/>
              </a:rPr>
              <a:t>心脏移植</a:t>
            </a:r>
            <a:endParaRPr lang="en-US" sz="2000" b="0" strike="noStrike" spc="-1">
              <a:solidFill>
                <a:srgbClr val="000000"/>
              </a:solidFill>
              <a:latin typeface="Arial"/>
            </a:endParaRPr>
          </a:p>
        </p:txBody>
      </p:sp>
      <p:sp>
        <p:nvSpPr>
          <p:cNvPr id="263" name="content.3.content"/>
          <p:cNvSpPr/>
          <p:nvPr/>
        </p:nvSpPr>
        <p:spPr>
          <a:xfrm>
            <a:off x="1094760" y="4453920"/>
            <a:ext cx="3130200" cy="15663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移植条件</a:t>
            </a:r>
            <a:endParaRPr lang="en-US" sz="1600" b="0" strike="noStrike" spc="-1">
              <a:solidFill>
                <a:srgbClr val="000000"/>
              </a:solidFill>
              <a:latin typeface="Arial"/>
            </a:endParaRPr>
          </a:p>
          <a:p>
            <a:r>
              <a:rPr lang="zh-CN" sz="1600" b="0" strike="noStrike" spc="-1">
                <a:solidFill>
                  <a:schemeClr val="dk1"/>
                </a:solidFill>
                <a:latin typeface="微软雅黑"/>
                <a:ea typeface="微软雅黑"/>
              </a:rPr>
              <a:t>排异反应处理</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长期效果</a:t>
            </a:r>
            <a:endParaRPr lang="en-US" sz="1600" b="0" strike="noStrike" spc="-1">
              <a:solidFill>
                <a:srgbClr val="000000"/>
              </a:solidFill>
              <a:latin typeface="Arial"/>
            </a:endParaRPr>
          </a:p>
        </p:txBody>
      </p:sp>
      <p:sp>
        <p:nvSpPr>
          <p:cNvPr id="264"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5" name="content.4.title"/>
          <p:cNvSpPr/>
          <p:nvPr/>
        </p:nvSpPr>
        <p:spPr>
          <a:xfrm>
            <a:off x="8392320" y="4109040"/>
            <a:ext cx="343368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en-US" sz="2000" b="1" strike="noStrike" spc="-1">
                <a:solidFill>
                  <a:srgbClr val="3045FD"/>
                </a:solidFill>
                <a:latin typeface="微软雅黑"/>
                <a:ea typeface="微软雅黑"/>
              </a:rPr>
              <a:t> </a:t>
            </a:r>
            <a:endParaRPr lang="en-US" sz="2000" b="0" strike="noStrike" spc="-1">
              <a:solidFill>
                <a:srgbClr val="000000"/>
              </a:solidFill>
              <a:latin typeface="Arial"/>
            </a:endParaRPr>
          </a:p>
        </p:txBody>
      </p:sp>
      <p:sp>
        <p:nvSpPr>
          <p:cNvPr id="266" name="content.4.content"/>
          <p:cNvSpPr/>
          <p:nvPr/>
        </p:nvSpPr>
        <p:spPr>
          <a:xfrm>
            <a:off x="8392320" y="4453920"/>
            <a:ext cx="3078000" cy="1743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67"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介入治疗</a:t>
            </a:r>
            <a:endParaRPr lang="en-US" sz="3000" b="0" strike="noStrike" spc="-1">
              <a:solidFill>
                <a:schemeClr val="dk1"/>
              </a:solidFill>
              <a:latin typeface="Arial"/>
            </a:endParaRPr>
          </a:p>
        </p:txBody>
      </p:sp>
      <p:sp>
        <p:nvSpPr>
          <p:cNvPr id="268"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9" name="content.1.title"/>
          <p:cNvSpPr/>
          <p:nvPr/>
        </p:nvSpPr>
        <p:spPr>
          <a:xfrm>
            <a:off x="1094760" y="1655280"/>
            <a:ext cx="33015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3045FD"/>
                </a:solidFill>
                <a:latin typeface="微软雅黑"/>
                <a:ea typeface="微软雅黑"/>
              </a:rPr>
              <a:t>心脏起搏器</a:t>
            </a:r>
            <a:endParaRPr lang="en-US" sz="2000" b="0" strike="noStrike" spc="-1">
              <a:solidFill>
                <a:srgbClr val="000000"/>
              </a:solidFill>
              <a:latin typeface="Arial"/>
            </a:endParaRPr>
          </a:p>
        </p:txBody>
      </p:sp>
      <p:sp>
        <p:nvSpPr>
          <p:cNvPr id="270" name="content.1.content"/>
          <p:cNvSpPr/>
          <p:nvPr/>
        </p:nvSpPr>
        <p:spPr>
          <a:xfrm>
            <a:off x="1094760" y="2059200"/>
            <a:ext cx="2928960" cy="14652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种类</a:t>
            </a:r>
            <a:endParaRPr lang="en-US" sz="1600" b="0" strike="noStrike" spc="-1">
              <a:solidFill>
                <a:srgbClr val="000000"/>
              </a:solidFill>
              <a:latin typeface="Arial"/>
            </a:endParaRPr>
          </a:p>
          <a:p>
            <a:r>
              <a:rPr lang="zh-CN" sz="1600" b="0" strike="noStrike" spc="-1">
                <a:solidFill>
                  <a:schemeClr val="dk1"/>
                </a:solidFill>
                <a:latin typeface="微软雅黑"/>
                <a:ea typeface="微软雅黑"/>
              </a:rPr>
              <a:t>安装方法</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效果评价</a:t>
            </a:r>
            <a:endParaRPr lang="en-US" sz="1600" b="0" strike="noStrike" spc="-1">
              <a:solidFill>
                <a:srgbClr val="000000"/>
              </a:solidFill>
              <a:latin typeface="Arial"/>
            </a:endParaRPr>
          </a:p>
        </p:txBody>
      </p:sp>
      <p:grpSp>
        <p:nvGrpSpPr>
          <p:cNvPr id="271" name="Group 15"/>
          <p:cNvGrpSpPr/>
          <p:nvPr/>
        </p:nvGrpSpPr>
        <p:grpSpPr>
          <a:xfrm>
            <a:off x="435960" y="378720"/>
            <a:ext cx="515160" cy="439560"/>
            <a:chOff x="435960" y="378720"/>
            <a:chExt cx="515160" cy="439560"/>
          </a:xfrm>
        </p:grpSpPr>
        <p:sp>
          <p:nvSpPr>
            <p:cNvPr id="272"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73"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74"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75"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76"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77"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78"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79"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0"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1"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82"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3"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84"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5"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6"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87"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8"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89"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90"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91"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92" name="AutoShape 8"/>
          <p:cNvSpPr/>
          <p:nvPr/>
        </p:nvSpPr>
        <p:spPr>
          <a:xfrm>
            <a:off x="4397760" y="2570040"/>
            <a:ext cx="583920" cy="583920"/>
          </a:xfrm>
          <a:prstGeom prst="diamond">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3" name="AutoShape 9"/>
          <p:cNvSpPr/>
          <p:nvPr/>
        </p:nvSpPr>
        <p:spPr>
          <a:xfrm>
            <a:off x="7198560" y="2570040"/>
            <a:ext cx="583920" cy="588600"/>
          </a:xfrm>
          <a:prstGeom prst="diamond">
            <a:avLst/>
          </a:prstGeom>
          <a:solidFill>
            <a:srgbClr val="3045FD">
              <a:alpha val="50000"/>
            </a:srgbClr>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4" name="AutoShape 10"/>
          <p:cNvSpPr/>
          <p:nvPr/>
        </p:nvSpPr>
        <p:spPr>
          <a:xfrm>
            <a:off x="4397760" y="4078080"/>
            <a:ext cx="583920" cy="583920"/>
          </a:xfrm>
          <a:prstGeom prst="diamond">
            <a:avLst/>
          </a:prstGeom>
          <a:solidFill>
            <a:srgbClr val="3045FD">
              <a:alpha val="50000"/>
            </a:srgbClr>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5" name="AutoShape 11"/>
          <p:cNvSpPr/>
          <p:nvPr/>
        </p:nvSpPr>
        <p:spPr>
          <a:xfrm>
            <a:off x="7198560" y="4078080"/>
            <a:ext cx="583920" cy="583920"/>
          </a:xfrm>
          <a:prstGeom prst="diamond">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6" name="AutoShape 12"/>
          <p:cNvSpPr/>
          <p:nvPr/>
        </p:nvSpPr>
        <p:spPr>
          <a:xfrm>
            <a:off x="4397760" y="271188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01</a:t>
            </a:r>
            <a:endParaRPr lang="en-US" sz="1430" b="0" strike="noStrike" spc="-1">
              <a:solidFill>
                <a:srgbClr val="000000"/>
              </a:solidFill>
              <a:latin typeface="Arial"/>
            </a:endParaRPr>
          </a:p>
        </p:txBody>
      </p:sp>
      <p:sp>
        <p:nvSpPr>
          <p:cNvPr id="297" name="AutoShape 13"/>
          <p:cNvSpPr/>
          <p:nvPr/>
        </p:nvSpPr>
        <p:spPr>
          <a:xfrm>
            <a:off x="43977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03</a:t>
            </a:r>
            <a:endParaRPr lang="en-US" sz="1430" b="0" strike="noStrike" spc="-1">
              <a:solidFill>
                <a:srgbClr val="000000"/>
              </a:solidFill>
              <a:latin typeface="Arial"/>
            </a:endParaRPr>
          </a:p>
        </p:txBody>
      </p:sp>
      <p:sp>
        <p:nvSpPr>
          <p:cNvPr id="298" name="AutoShape 14"/>
          <p:cNvSpPr/>
          <p:nvPr/>
        </p:nvSpPr>
        <p:spPr>
          <a:xfrm>
            <a:off x="7198560" y="270252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02</a:t>
            </a:r>
            <a:endParaRPr lang="en-US" sz="1430" b="0" strike="noStrike" spc="-1">
              <a:solidFill>
                <a:srgbClr val="000000"/>
              </a:solidFill>
              <a:latin typeface="Arial"/>
            </a:endParaRPr>
          </a:p>
        </p:txBody>
      </p:sp>
      <p:sp>
        <p:nvSpPr>
          <p:cNvPr id="299" name="AutoShape 15"/>
          <p:cNvSpPr/>
          <p:nvPr/>
        </p:nvSpPr>
        <p:spPr>
          <a:xfrm>
            <a:off x="71985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04</a:t>
            </a:r>
            <a:endParaRPr lang="en-US" sz="1430" b="0" strike="noStrike" spc="-1">
              <a:solidFill>
                <a:srgbClr val="000000"/>
              </a:solidFill>
              <a:latin typeface="Arial"/>
            </a:endParaRPr>
          </a:p>
        </p:txBody>
      </p:sp>
      <p:sp>
        <p:nvSpPr>
          <p:cNvPr id="300" name="AutoShape 2"/>
          <p:cNvSpPr/>
          <p:nvPr/>
        </p:nvSpPr>
        <p:spPr>
          <a:xfrm>
            <a:off x="4876920" y="2507040"/>
            <a:ext cx="2424240" cy="236448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1" name="Picture 8"/>
          <p:cNvSpPr/>
          <p:nvPr/>
        </p:nvSpPr>
        <p:spPr>
          <a:xfrm>
            <a:off x="4964400" y="2569680"/>
            <a:ext cx="2282400" cy="2217600"/>
          </a:xfrm>
          <a:prstGeom prst="ellipse">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2"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3"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04"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05"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6"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7"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8"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09"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1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注意事项</a:t>
            </a:r>
            <a:endParaRPr lang="en-US" sz="3600" b="0" strike="noStrike" spc="-1">
              <a:solidFill>
                <a:srgbClr val="000000"/>
              </a:solidFill>
              <a:latin typeface="Arial"/>
            </a:endParaRPr>
          </a:p>
        </p:txBody>
      </p:sp>
      <p:sp>
        <p:nvSpPr>
          <p:cNvPr id="31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心力衰竭患者在治疗过程中需要注意定期复诊，以评估疗效和调整治疗方案。此外，避免不良生活习惯如饮酒、吸烟等对病情的不良影响至关重要。患者应严格遵医嘱进行治疗，并密切配合医护人员的指导，以提高治疗效果并改善生活质量。</a:t>
            </a:r>
            <a:endParaRPr lang="en-US" sz="1800" b="0" strike="noStrike" spc="-1">
              <a:solidFill>
                <a:srgbClr val="000000"/>
              </a:solidFill>
              <a:latin typeface="Arial"/>
            </a:endParaRPr>
          </a:p>
        </p:txBody>
      </p:sp>
      <p:sp>
        <p:nvSpPr>
          <p:cNvPr id="31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14" name="Group 15"/>
          <p:cNvGrpSpPr/>
          <p:nvPr/>
        </p:nvGrpSpPr>
        <p:grpSpPr>
          <a:xfrm>
            <a:off x="431640" y="396000"/>
            <a:ext cx="514800" cy="439200"/>
            <a:chOff x="431640" y="396000"/>
            <a:chExt cx="514800" cy="439200"/>
          </a:xfrm>
        </p:grpSpPr>
        <p:sp>
          <p:nvSpPr>
            <p:cNvPr id="315"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16"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17"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18"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19"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20"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21"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22"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23"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24"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25"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26"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27"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28"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29"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30"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31"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32"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33"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34"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3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6" name="AutoShape 2"/>
          <p:cNvSpPr/>
          <p:nvPr/>
        </p:nvSpPr>
        <p:spPr>
          <a:xfrm>
            <a:off x="9054360" y="2212200"/>
            <a:ext cx="2388600" cy="2803320"/>
          </a:xfrm>
          <a:prstGeom prst="rect">
            <a:avLst/>
          </a:prstGeom>
          <a:solidFill>
            <a:srgbClr val="3045FD">
              <a:alpha val="42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37" name="AutoShape 2"/>
          <p:cNvSpPr/>
          <p:nvPr/>
        </p:nvSpPr>
        <p:spPr>
          <a:xfrm>
            <a:off x="6311880" y="2212200"/>
            <a:ext cx="2388600" cy="2803320"/>
          </a:xfrm>
          <a:prstGeom prst="rect">
            <a:avLst/>
          </a:prstGeom>
          <a:solidFill>
            <a:srgbClr val="3045FD">
              <a:alpha val="40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38" name="AutoShape 2"/>
          <p:cNvSpPr/>
          <p:nvPr/>
        </p:nvSpPr>
        <p:spPr>
          <a:xfrm>
            <a:off x="3569400" y="2212200"/>
            <a:ext cx="2388600" cy="2803320"/>
          </a:xfrm>
          <a:prstGeom prst="rect">
            <a:avLst/>
          </a:prstGeom>
          <a:solidFill>
            <a:srgbClr val="3045FD">
              <a:alpha val="40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39" name="AutoShape 2"/>
          <p:cNvSpPr/>
          <p:nvPr/>
        </p:nvSpPr>
        <p:spPr>
          <a:xfrm>
            <a:off x="729720" y="2164680"/>
            <a:ext cx="2388600" cy="2851560"/>
          </a:xfrm>
          <a:prstGeom prst="rect">
            <a:avLst/>
          </a:prstGeom>
          <a:solidFill>
            <a:srgbClr val="3045FD">
              <a:alpha val="40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40"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1"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注意事项</a:t>
            </a:r>
            <a:endParaRPr lang="en-US" sz="2000" b="0" strike="noStrike" spc="-1">
              <a:solidFill>
                <a:srgbClr val="000000"/>
              </a:solidFill>
              <a:latin typeface="Arial"/>
            </a:endParaRPr>
          </a:p>
        </p:txBody>
      </p:sp>
      <p:sp>
        <p:nvSpPr>
          <p:cNvPr id="342"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定期复诊</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避免不良生活习惯</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遵医嘱进行治疗</a:t>
            </a:r>
            <a:endParaRPr lang="en-US" sz="1600" b="0" strike="noStrike" spc="-1">
              <a:solidFill>
                <a:srgbClr val="000000"/>
              </a:solidFill>
              <a:latin typeface="Arial"/>
            </a:endParaRPr>
          </a:p>
        </p:txBody>
      </p:sp>
      <p:sp>
        <p:nvSpPr>
          <p:cNvPr id="343"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4"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3045FD"/>
                </a:solidFill>
                <a:latin typeface="微软雅黑"/>
                <a:ea typeface="微软雅黑"/>
              </a:rPr>
              <a:t> </a:t>
            </a:r>
            <a:endParaRPr lang="en-US" sz="2000" b="0" strike="noStrike" spc="-1">
              <a:solidFill>
                <a:srgbClr val="000000"/>
              </a:solidFill>
              <a:latin typeface="Arial"/>
            </a:endParaRPr>
          </a:p>
        </p:txBody>
      </p:sp>
      <p:sp>
        <p:nvSpPr>
          <p:cNvPr id="345"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346"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7"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3045FD"/>
                </a:solidFill>
                <a:latin typeface="微软雅黑"/>
                <a:ea typeface="微软雅黑"/>
              </a:rPr>
              <a:t> </a:t>
            </a:r>
            <a:endParaRPr lang="en-US" sz="2000" b="0" strike="noStrike" spc="-1">
              <a:solidFill>
                <a:srgbClr val="000000"/>
              </a:solidFill>
              <a:latin typeface="Arial"/>
            </a:endParaRPr>
          </a:p>
        </p:txBody>
      </p:sp>
      <p:sp>
        <p:nvSpPr>
          <p:cNvPr id="348"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349"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个案查房心力衰竭治疗综述</a:t>
            </a:r>
            <a:endParaRPr lang="en-US" sz="3000" b="0" strike="noStrike" spc="-1">
              <a:solidFill>
                <a:schemeClr val="dk1"/>
              </a:solidFill>
              <a:latin typeface="Arial"/>
            </a:endParaRPr>
          </a:p>
        </p:txBody>
      </p:sp>
      <p:sp>
        <p:nvSpPr>
          <p:cNvPr id="350"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1"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治疗方式</a:t>
            </a:r>
            <a:endParaRPr lang="en-US" sz="2000" b="0" strike="noStrike" spc="-1">
              <a:solidFill>
                <a:srgbClr val="000000"/>
              </a:solidFill>
              <a:latin typeface="Arial"/>
            </a:endParaRPr>
          </a:p>
        </p:txBody>
      </p:sp>
      <p:sp>
        <p:nvSpPr>
          <p:cNvPr id="352"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药物治疗</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介入治疗</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营养支持</a:t>
            </a:r>
            <a:endParaRPr lang="en-US" sz="1600" b="0" strike="noStrike" spc="-1">
              <a:solidFill>
                <a:srgbClr val="000000"/>
              </a:solidFill>
              <a:latin typeface="Arial"/>
            </a:endParaRPr>
          </a:p>
        </p:txBody>
      </p:sp>
      <p:grpSp>
        <p:nvGrpSpPr>
          <p:cNvPr id="353" name="Group 15"/>
          <p:cNvGrpSpPr/>
          <p:nvPr/>
        </p:nvGrpSpPr>
        <p:grpSpPr>
          <a:xfrm>
            <a:off x="435960" y="378720"/>
            <a:ext cx="515160" cy="439560"/>
            <a:chOff x="435960" y="378720"/>
            <a:chExt cx="515160" cy="439560"/>
          </a:xfrm>
        </p:grpSpPr>
        <p:sp>
          <p:nvSpPr>
            <p:cNvPr id="354"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55"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56"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57"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58"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59"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60"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61"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62"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63"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64"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65"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66"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67"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68"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69"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70"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71"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72"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73"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374" name="Picture 5" descr="C:/Users/Administrator/Desktop/ppt模板/图片素材/插画/巴扎嘿素材 (28).jpg巴扎嘿素材 (28)"/>
          <p:cNvPicPr/>
          <p:nvPr/>
        </p:nvPicPr>
        <p:blipFill>
          <a:blip r:embed="rId2"/>
          <a:srcRect t="24423" b="24423"/>
          <a:stretch>
            <a:fillRect/>
          </a:stretch>
        </p:blipFill>
        <p:spPr>
          <a:xfrm>
            <a:off x="738000" y="4838760"/>
            <a:ext cx="2381040" cy="1217520"/>
          </a:xfrm>
          <a:prstGeom prst="rect">
            <a:avLst/>
          </a:prstGeom>
          <a:ln w="0">
            <a:noFill/>
          </a:ln>
        </p:spPr>
      </p:pic>
      <p:pic>
        <p:nvPicPr>
          <p:cNvPr id="375" name="Picture 5" descr="C:/Users/Administrator/Desktop/ppt模板/图片素材/插画/巴扎嘿素材 (27).jpg巴扎嘿素材 (27)"/>
          <p:cNvPicPr/>
          <p:nvPr/>
        </p:nvPicPr>
        <p:blipFill>
          <a:blip r:embed="rId3"/>
          <a:srcRect t="24423" b="24423"/>
          <a:stretch>
            <a:fillRect/>
          </a:stretch>
        </p:blipFill>
        <p:spPr>
          <a:xfrm>
            <a:off x="3572640" y="4838760"/>
            <a:ext cx="2381040" cy="1217520"/>
          </a:xfrm>
          <a:prstGeom prst="rect">
            <a:avLst/>
          </a:prstGeom>
          <a:ln w="0">
            <a:noFill/>
          </a:ln>
        </p:spPr>
      </p:pic>
      <p:pic>
        <p:nvPicPr>
          <p:cNvPr id="376" name="Picture 5" descr="C:/Users/Administrator/Desktop/ppt模板/图片素材/image2709229.pngimage2709229"/>
          <p:cNvPicPr/>
          <p:nvPr/>
        </p:nvPicPr>
        <p:blipFill>
          <a:blip r:embed="rId4"/>
          <a:srcRect t="19116" b="19116"/>
          <a:stretch>
            <a:fillRect/>
          </a:stretch>
        </p:blipFill>
        <p:spPr>
          <a:xfrm>
            <a:off x="6315840" y="4838760"/>
            <a:ext cx="2381040" cy="1217520"/>
          </a:xfrm>
          <a:prstGeom prst="rect">
            <a:avLst/>
          </a:prstGeom>
          <a:ln w="0">
            <a:noFill/>
          </a:ln>
        </p:spPr>
      </p:pic>
      <p:pic>
        <p:nvPicPr>
          <p:cNvPr id="377" name="Picture 5" descr="C:/Users/Administrator/Desktop/ppt模板/图片素材/插画/巴扎嘿素材 (25).jpg巴扎嘿素材 (25)"/>
          <p:cNvPicPr/>
          <p:nvPr/>
        </p:nvPicPr>
        <p:blipFill>
          <a:blip r:embed="rId5"/>
          <a:srcRect t="24423" b="24423"/>
          <a:stretch>
            <a:fillRect/>
          </a:stretch>
        </p:blipFill>
        <p:spPr>
          <a:xfrm>
            <a:off x="9059040" y="4838760"/>
            <a:ext cx="2381040" cy="1217520"/>
          </a:xfrm>
          <a:prstGeom prst="rect">
            <a:avLst/>
          </a:prstGeom>
          <a:ln w="0">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79"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80"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81"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82"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83"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84"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85"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8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87"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心力衰竭预防</a:t>
            </a:r>
            <a:endParaRPr lang="en-US" sz="3600" b="0" strike="noStrike" spc="-1">
              <a:solidFill>
                <a:srgbClr val="000000"/>
              </a:solidFill>
              <a:latin typeface="Arial"/>
            </a:endParaRPr>
          </a:p>
        </p:txBody>
      </p:sp>
      <p:sp>
        <p:nvSpPr>
          <p:cNvPr id="388"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除了积极治疗心力衰竭，预防心脏病、控制血压、保持健康生活习惯也是关键。定期体检、避免过度劳累、情绪稳定等都有助于降低心力衰竭的发病风险，提前预防胜于事后治疗。</a:t>
            </a:r>
            <a:endParaRPr lang="en-US" sz="1800" b="0" strike="noStrike" spc="-1">
              <a:solidFill>
                <a:srgbClr val="000000"/>
              </a:solidFill>
              <a:latin typeface="Arial"/>
            </a:endParaRPr>
          </a:p>
        </p:txBody>
      </p:sp>
      <p:sp>
        <p:nvSpPr>
          <p:cNvPr id="38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90" name="Group 15"/>
          <p:cNvGrpSpPr/>
          <p:nvPr/>
        </p:nvGrpSpPr>
        <p:grpSpPr>
          <a:xfrm>
            <a:off x="431640" y="396000"/>
            <a:ext cx="514800" cy="439200"/>
            <a:chOff x="431640" y="396000"/>
            <a:chExt cx="514800" cy="439200"/>
          </a:xfrm>
        </p:grpSpPr>
        <p:sp>
          <p:nvSpPr>
            <p:cNvPr id="391"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92"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93"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94"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95"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96"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97"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98"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99"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00"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01"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02"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03"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04"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05"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06"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07"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08"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09"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10"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411"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2"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04</a:t>
            </a:r>
            <a:endParaRPr lang="en-US" sz="7600" b="0" strike="noStrike" spc="148">
              <a:solidFill>
                <a:schemeClr val="dk1">
                  <a:lumMod val="65000"/>
                  <a:lumOff val="35000"/>
                </a:schemeClr>
              </a:solidFill>
              <a:latin typeface="Arial"/>
            </a:endParaRPr>
          </a:p>
        </p:txBody>
      </p:sp>
      <p:sp>
        <p:nvSpPr>
          <p:cNvPr id="413"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4</a:t>
            </a:r>
            <a:r>
              <a:rPr lang="zh-CN" sz="5200" b="1" strike="noStrike" spc="299">
                <a:solidFill>
                  <a:srgbClr val="3045FD"/>
                </a:solidFill>
                <a:latin typeface="Arial"/>
                <a:ea typeface="微软雅黑"/>
              </a:rPr>
              <a:t>章 个案查房心力衰竭的护理</a:t>
            </a:r>
            <a:endParaRPr lang="en-US" sz="5200" b="0" strike="noStrike" spc="-1">
              <a:solidFill>
                <a:schemeClr val="dk1"/>
              </a:solidFill>
              <a:latin typeface="Arial"/>
            </a:endParaRPr>
          </a:p>
        </p:txBody>
      </p:sp>
      <p:sp>
        <p:nvSpPr>
          <p:cNvPr id="41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5"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16"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417"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418"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19"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20"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21"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422"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42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24"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生活方式管理</a:t>
            </a:r>
            <a:endParaRPr lang="en-US" sz="3600" b="0" strike="noStrike" spc="-1">
              <a:solidFill>
                <a:srgbClr val="000000"/>
              </a:solidFill>
              <a:latin typeface="Arial"/>
            </a:endParaRPr>
          </a:p>
        </p:txBody>
      </p:sp>
      <p:sp>
        <p:nvSpPr>
          <p:cNvPr id="425"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生活方式管理在心力衰竭患者的护理中至关重要。合理饮食、适量运动以及合理作息都可以帮助患者控制病情，提高生活质量。护理人员应指导患者养成良好的生活习惯。</a:t>
            </a:r>
            <a:endParaRPr lang="en-US" sz="1800" b="0" strike="noStrike" spc="-1">
              <a:solidFill>
                <a:srgbClr val="000000"/>
              </a:solidFill>
              <a:latin typeface="Arial"/>
            </a:endParaRPr>
          </a:p>
        </p:txBody>
      </p:sp>
      <p:sp>
        <p:nvSpPr>
          <p:cNvPr id="42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427" name="Group 15"/>
          <p:cNvGrpSpPr/>
          <p:nvPr/>
        </p:nvGrpSpPr>
        <p:grpSpPr>
          <a:xfrm>
            <a:off x="431640" y="396000"/>
            <a:ext cx="514800" cy="439200"/>
            <a:chOff x="431640" y="396000"/>
            <a:chExt cx="514800" cy="439200"/>
          </a:xfrm>
        </p:grpSpPr>
        <p:sp>
          <p:nvSpPr>
            <p:cNvPr id="428"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29"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30"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31"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32"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33"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34"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35"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36"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37"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38"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39"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40"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41"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42"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43"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44"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45"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46"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47"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448"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9"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家庭护理</a:t>
            </a:r>
            <a:endParaRPr lang="en-US" sz="3000" b="0" strike="noStrike" spc="-1">
              <a:solidFill>
                <a:schemeClr val="dk1"/>
              </a:solidFill>
              <a:latin typeface="Arial"/>
            </a:endParaRPr>
          </a:p>
        </p:txBody>
      </p:sp>
      <p:grpSp>
        <p:nvGrpSpPr>
          <p:cNvPr id="450" name="Group 15"/>
          <p:cNvGrpSpPr/>
          <p:nvPr/>
        </p:nvGrpSpPr>
        <p:grpSpPr>
          <a:xfrm>
            <a:off x="435960" y="378720"/>
            <a:ext cx="515160" cy="439560"/>
            <a:chOff x="435960" y="378720"/>
            <a:chExt cx="515160" cy="439560"/>
          </a:xfrm>
        </p:grpSpPr>
        <p:sp>
          <p:nvSpPr>
            <p:cNvPr id="451"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52"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53"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54"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55"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56"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57"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58"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59"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60"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61"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62"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63"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64"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65"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66"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67"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68"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69"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70"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471" name="图片 63" descr="图片5"/>
          <p:cNvPicPr/>
          <p:nvPr/>
        </p:nvPicPr>
        <p:blipFill>
          <a:blip r:embed="rId2"/>
          <a:stretch>
            <a:fillRect/>
          </a:stretch>
        </p:blipFill>
        <p:spPr>
          <a:xfrm>
            <a:off x="680040" y="1315800"/>
            <a:ext cx="3584160" cy="981360"/>
          </a:xfrm>
          <a:prstGeom prst="rect">
            <a:avLst/>
          </a:prstGeom>
          <a:ln w="0">
            <a:solidFill>
              <a:srgbClr val="4874CB">
                <a:alpha val="88000"/>
              </a:srgbClr>
            </a:solidFill>
          </a:ln>
        </p:spPr>
      </p:pic>
      <p:pic>
        <p:nvPicPr>
          <p:cNvPr id="472" name="图片 64" descr="图片5"/>
          <p:cNvPicPr/>
          <p:nvPr/>
        </p:nvPicPr>
        <p:blipFill>
          <a:blip r:embed="rId2"/>
          <a:stretch>
            <a:fillRect/>
          </a:stretch>
        </p:blipFill>
        <p:spPr>
          <a:xfrm>
            <a:off x="4568760" y="1315800"/>
            <a:ext cx="3584160" cy="981360"/>
          </a:xfrm>
          <a:prstGeom prst="rect">
            <a:avLst/>
          </a:prstGeom>
          <a:ln w="0">
            <a:noFill/>
          </a:ln>
        </p:spPr>
      </p:pic>
      <p:pic>
        <p:nvPicPr>
          <p:cNvPr id="473" name="图片 65" descr="图片5"/>
          <p:cNvPicPr/>
          <p:nvPr/>
        </p:nvPicPr>
        <p:blipFill>
          <a:blip r:embed="rId2"/>
          <a:stretch>
            <a:fillRect/>
          </a:stretch>
        </p:blipFill>
        <p:spPr>
          <a:xfrm>
            <a:off x="680040" y="3907800"/>
            <a:ext cx="3584160" cy="981360"/>
          </a:xfrm>
          <a:prstGeom prst="rect">
            <a:avLst/>
          </a:prstGeom>
          <a:ln w="0">
            <a:noFill/>
          </a:ln>
        </p:spPr>
      </p:pic>
      <p:pic>
        <p:nvPicPr>
          <p:cNvPr id="474" name="图片 66" descr="图片5"/>
          <p:cNvPicPr/>
          <p:nvPr/>
        </p:nvPicPr>
        <p:blipFill>
          <a:blip r:embed="rId2"/>
          <a:stretch>
            <a:fillRect/>
          </a:stretch>
        </p:blipFill>
        <p:spPr>
          <a:xfrm>
            <a:off x="4568760" y="3907800"/>
            <a:ext cx="3584160" cy="981360"/>
          </a:xfrm>
          <a:prstGeom prst="rect">
            <a:avLst/>
          </a:prstGeom>
          <a:ln w="0">
            <a:noFill/>
          </a:ln>
        </p:spPr>
      </p:pic>
      <p:sp>
        <p:nvSpPr>
          <p:cNvPr id="475" name="content.1.title"/>
          <p:cNvSpPr/>
          <p:nvPr/>
        </p:nvSpPr>
        <p:spPr>
          <a:xfrm>
            <a:off x="144504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家属协助患者服药</a:t>
            </a:r>
            <a:endParaRPr lang="en-US" sz="2000" b="0" strike="noStrike" spc="-1">
              <a:solidFill>
                <a:srgbClr val="000000"/>
              </a:solidFill>
              <a:latin typeface="Arial"/>
            </a:endParaRPr>
          </a:p>
        </p:txBody>
      </p:sp>
      <p:sp>
        <p:nvSpPr>
          <p:cNvPr id="476"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确保患者按时服药</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注意药物副作用</a:t>
            </a:r>
            <a:endParaRPr lang="en-US" sz="1600" b="0" strike="noStrike" spc="-1">
              <a:solidFill>
                <a:srgbClr val="000000"/>
              </a:solidFill>
              <a:latin typeface="Arial"/>
            </a:endParaRPr>
          </a:p>
        </p:txBody>
      </p:sp>
      <p:sp>
        <p:nvSpPr>
          <p:cNvPr id="477"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定期带患者就医</a:t>
            </a:r>
            <a:endParaRPr lang="en-US" sz="2000" b="0" strike="noStrike" spc="-1">
              <a:solidFill>
                <a:srgbClr val="000000"/>
              </a:solidFill>
              <a:latin typeface="Arial"/>
            </a:endParaRPr>
          </a:p>
        </p:txBody>
      </p:sp>
      <p:sp>
        <p:nvSpPr>
          <p:cNvPr id="478"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跟踪病情变化</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遵医嘱定期复诊</a:t>
            </a:r>
            <a:endParaRPr lang="en-US" sz="1600" b="0" strike="noStrike" spc="-1">
              <a:solidFill>
                <a:srgbClr val="000000"/>
              </a:solidFill>
              <a:latin typeface="Arial"/>
            </a:endParaRPr>
          </a:p>
        </p:txBody>
      </p:sp>
      <p:sp>
        <p:nvSpPr>
          <p:cNvPr id="479"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给予情绪支持</a:t>
            </a:r>
            <a:endParaRPr lang="en-US" sz="2000" b="0" strike="noStrike" spc="-1">
              <a:solidFill>
                <a:srgbClr val="000000"/>
              </a:solidFill>
              <a:latin typeface="Arial"/>
            </a:endParaRPr>
          </a:p>
        </p:txBody>
      </p:sp>
      <p:sp>
        <p:nvSpPr>
          <p:cNvPr id="480"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倾听患者心声</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积极疏导负面情绪</a:t>
            </a:r>
            <a:endParaRPr lang="en-US" sz="1600" b="0" strike="noStrike" spc="-1">
              <a:solidFill>
                <a:srgbClr val="000000"/>
              </a:solidFill>
              <a:latin typeface="Arial"/>
            </a:endParaRPr>
          </a:p>
        </p:txBody>
      </p:sp>
      <p:sp>
        <p:nvSpPr>
          <p:cNvPr id="481"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482"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483" name="Picture 4"/>
          <p:cNvSpPr/>
          <p:nvPr/>
        </p:nvSpPr>
        <p:spPr>
          <a:xfrm>
            <a:off x="8782560" y="961560"/>
            <a:ext cx="3306240" cy="4408560"/>
          </a:xfrm>
          <a:prstGeom prst="parallelogram">
            <a:avLst>
              <a:gd name="adj" fmla="val 25000"/>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https://d.book118.com/616120144040010103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微软雅黑</vt:lpstr>
      <vt:lpstr>Times New Roman</vt:lpstr>
      <vt:lpstr>Wingdings</vt:lpstr>
      <vt:lpstr>Symbol</vt:lpstr>
      <vt:lpstr>DejaVu Sans</vt:lpstr>
      <vt:lpstr>Office Theme</vt:lpstr>
      <vt:lpstr>个案查房心力衰竭</vt:lpstr>
      <vt:lpstr>目录</vt:lpstr>
      <vt:lpstr>第1章 个案查房心力衰竭</vt:lpstr>
      <vt:lpstr> </vt:lpstr>
      <vt:lpstr>心力衰竭的症状</vt:lpstr>
      <vt:lpstr>第2章 个案查房心力衰竭的诊断</vt:lpstr>
      <vt:lpstr> </vt:lpstr>
      <vt:lpstr>诊断误区</vt:lpstr>
      <vt:lpstr>诊断注意事项</vt:lpstr>
      <vt:lpstr>第3章 个案查房心力衰竭的治疗</vt:lpstr>
      <vt:lpstr>介入治疗</vt:lpstr>
      <vt:lpstr> </vt:lpstr>
      <vt:lpstr>个案查房心力衰竭治疗综述</vt:lpstr>
      <vt:lpstr> </vt:lpstr>
      <vt:lpstr>第4章 个案查房心力衰竭的护理</vt:lpstr>
      <vt:lpstr> </vt:lpstr>
      <vt:lpstr>家庭护理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2024-09-28T09:57:46.422</cp:lastPrinted>
  <dcterms:created xsi:type="dcterms:W3CDTF">2024-09-28T01:57:46Z</dcterms:created>
  <dcterms:modified xsi:type="dcterms:W3CDTF">2024-09-28T01:57:48Z</dcterms:modified>
</cp:coreProperties>
</file>