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B18152C-6713-4938-AB0B-B559278399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D1ACE6-D6D5-4A59-A0E6-D235ED6887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11E3954-3EED-469A-8FFF-B52F6B5CD9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A42AC23-8E61-4B0C-846D-29096A2359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22F96E1-BB5E-4F3A-88EC-077D936D03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44AC508-E511-4400-B6DB-724EEA9FD76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DA6A8BC-9499-4839-B9D9-019899D446C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57F708-051D-4008-8994-DE611CA4F62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461EAA-2230-49DC-9874-61A9B65E1A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E53174-A43C-40C6-86D1-4F038757E1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6E6E1F-6774-4FC7-97EC-339CC09A88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6133155134010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372750"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lumMod val="60000"/>
                    <a:lumOff val="40000"/>
                    <a:alpha val="100000"/>
                  </a:schemeClr>
                </a:solidFill>
                <a:latin typeface="Microsoft Yahei"/>
                <a:ea typeface="Microsoft Yahei"/>
                <a:cs typeface="Microsoft Yahei"/>
              </a:rPr>
              <a:t>财政金融五章公共支出课件</a:t>
            </a:r>
          </a:p>
        </p:txBody>
      </p:sp>
      <p:sp>
        <p:nvSpPr>
          <p:cNvPr id="3" name="TextBox 3"/>
          <p:cNvSpPr txBox="1"/>
          <p:nvPr/>
        </p:nvSpPr>
        <p:spPr>
          <a:xfrm>
            <a:off x="1219200"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chemeClr val="accent4">
                  <a:lumMod val="60000"/>
                  <a:lumOff val="40000"/>
                  <a:alpha val="100000"/>
                </a:schemeClr>
              </a:solidFill>
              <a:latin typeface="Microsoft Yahei"/>
              <a:ea typeface="Microsoft Yahei"/>
              <a:cs typeface="Microsoft Yahei"/>
            </a:endParaRPr>
          </a:p>
        </p:txBody>
      </p:sp>
      <p:sp>
        <p:nvSpPr>
          <p:cNvPr id="4" name="TextBox 4"/>
          <p:cNvSpPr txBox="1"/>
          <p:nvPr/>
        </p:nvSpPr>
        <p:spPr>
          <a:xfrm>
            <a:off x="1219200"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lumMod val="60000"/>
                    <a:lumOff val="40000"/>
                    <a:alpha val="100000"/>
                  </a:schemeClr>
                </a:solidFill>
                <a:latin typeface="Microsoft Yahei"/>
                <a:ea typeface="Microsoft Yahei"/>
                <a:cs typeface="Microsoft Yahei"/>
              </a:rPr>
              <a:t>2024-01-31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公共支出概述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公共支出理论基础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公共支出政策与实践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公共支出绩效评价与管理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公共支出改革与发展趋势</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01</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公共支出概述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公共支出是指政府为履行其职能而支出的一切费用的总和，包括政府本身及公共事业的消耗性支出和投资性支出两部分。</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按政府职能分，有经济建设费、社会文教费、国防费、行政管理费和其他支出等；按经济性质分，有购买性支出和转移性支出；按支出产生效益的时间分，有经常性支出和资本性支出；按支出在国家预算中的地位分，有预算内支出和预算外支出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分类</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公共支出定义与分类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612" r="3261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056" r="2905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满足社会公共需要，实现国家职能；调节社会分配，促进经济稳定发展；优化资源配置，提高社会整体效益。</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量入为出原则；公平与效率原则；稳定与发展原则；受益原则。</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原则</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公共支出目的与原则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规模</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在一定时期内，政府通过预算安排的财政支出总额，它反映了政府活动的范围和对经济的干预程度。公共支出规模通常用绝对量和相对量来表示，绝对量是指财政支出总额，相对量是指财政支出占国内生产总值的比重。</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结构</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财政支出总额中各类支出的组合以及各类支出在支出总额中所占的比重，也称财政支出构成。财政支出结构状况既与一国经济体制和相应的政府职能有关，又受经济发展阶段的制约；中国的财政支出结构的发展变化趋势则与国家财政政策的变化发展密切相关。</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公共支出规模与结构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02</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公共支出理论基础</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公共产品的定义</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公共产品是指具有非排他性和非竞争性的物品或服务，任何一个人对公共产品的消费不会影响其他人对该产品的消费。</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公共产品的分类</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根据公共产品的特性，可以将其分为纯公共产品和准公共产品。纯公共产品具有完全的非排他性和非竞争性，如国防、公共安全等；准公共产品则介于纯公共产品和私人产品之间，如教育、医疗等。</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公共产品的提供方式</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公共产品可以通过政府提供、市场提供和混合提供等方式来实现。政府提供是指政府通过税收等方式筹集资金，直接提供公共产品；市场提供则是指通过市场机制来提供公共产品；混合提供则是政府和市场共同参与的提供方式。</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公共产品理论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875" r="21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财政分权的含义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财政分权是指中央政府将部分财政权力和财政责任下放给地方政府，使地方政府在财政预算、财政政策等方面拥有一定的自主权。</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财政分权的必要性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财政分权有利于调动地方政府的积极性，提高公共产品的供给效率；有利于促进地方政府之间的竞争，提高政府服务质量；有利于实现资源的优化配置和经济的均衡发展。</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财政分权的原则</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财政分权应遵循事权与财权相匹配、效率与公平相兼顾、稳定与发展相协调等原则。</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财政分权理论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外部性的定义</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外部性是指一个经济主体的行为对另一个经济主体产生了影响，而这种影响并没有通过市场价格机制得到反映。</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外部性的分类</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外部性可以分为正外部性和负外部性。正外部性是指一个经济主体的行为对另一个经济主体产生了积极的影响，如教育、环保等；负外部性则是指一个经济主体的行为对另一个经济主体产生了消极的影响，如污染、噪音等。</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外部性的解决方式</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解决外部性的方式包括政府干预和市场机制两种。政府干预可以通过征税、补贴、制定法规等方式来实现；市场机制则可以通过产权交易、自愿协商等方式来解决外部性问题。</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外部性理论</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03</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公共支出政策与实践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确保教育公平，提高教育质量，促进教育事业持续发展。</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教育支出政策目标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教育支出实践</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教育支出效果评估</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各级政府加大对教育的投入力度，优化教育资源配置，加强师资队伍建设，改善办学条件。</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建立科学的教育支出绩效评估体系，对教育投入、产出和效果进行全面评估，为政策调整提供依据。</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教育支出政策与实践</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https://d.book118.com/616133155134010052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1A004F"/>
      </a:lt1>
      <a:dk2>
        <a:srgbClr val="EDE5FF"/>
      </a:dk2>
      <a:lt2>
        <a:srgbClr val="000000"/>
      </a:lt2>
      <a:accent1>
        <a:srgbClr val="9970FC"/>
      </a:accent1>
      <a:accent2>
        <a:srgbClr val="6C51FF"/>
      </a:accent2>
      <a:accent3>
        <a:srgbClr val="3F00C2"/>
      </a:accent3>
      <a:accent4>
        <a:srgbClr val="FF6CE0"/>
      </a:accent4>
      <a:accent5>
        <a:srgbClr val="FF8CE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2024-09-19T00:38:16.914</cp:lastPrinted>
  <dcterms:created xsi:type="dcterms:W3CDTF">2024-09-18T16:38:16Z</dcterms:created>
  <dcterms:modified xsi:type="dcterms:W3CDTF">2024-09-18T16:38:19Z</dcterms:modified>
</cp:coreProperties>
</file>