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693400" cy="75628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B1B9-A46B-4D64-B074-151623BC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8DA3B-F147-4FD6-9617-C8BD17CBE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1DCCE-BA52-4ADA-9699-8511B6C6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7EAE3-E652-43A0-863B-95553B21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A03D7-D6E3-43B1-BE4C-F5E38101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B6196-B97D-4ECC-AA7B-82C4FDBC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B1D3F-B69F-4BB1-B526-01693363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55725-1EDC-476B-A06F-3879E9FF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078C9-FD03-4C09-9B65-1B95587C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BE193-E58B-4B19-B5BA-D858FAEC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BEF74-3546-4978-9E2B-625F22A41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slide" Target="slide1.xml" TargetMode="Internal" /><Relationship Id="rId4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35004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053537" y="2630387"/>
            <a:ext cx="5626734" cy="1256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1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Simple &amp;Creative</a:t>
            </a:r>
            <a:endParaRPr lang="Times New Roman" altLang="Times New Roman" sz="2500"/>
          </a:p>
          <a:p>
            <a:pPr algn="l" rtl="0" eaLnBrk="0">
              <a:lnSpc>
                <a:spcPct val="104000"/>
              </a:lnSpc>
            </a:pPr>
            <a:endParaRPr lang="Arial" altLang="Arial" sz="15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4700" b="1" kern="0" spc="1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风湿关节炎基础知识</a:t>
            </a:r>
            <a:endParaRPr lang="SimSun" altLang="SimSun" sz="4700"/>
          </a:p>
        </p:txBody>
      </p:sp>
      <p:sp>
        <p:nvSpPr>
          <p:cNvPr id="6" name="textbox 6"/>
          <p:cNvSpPr/>
          <p:nvPr/>
        </p:nvSpPr>
        <p:spPr>
          <a:xfrm>
            <a:off x="8667774" y="5817612"/>
            <a:ext cx="98996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kern="0" spc="-180">
                <a:solidFill>
                  <a:srgbClr val="0959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400" kern="0" spc="40">
                <a:solidFill>
                  <a:srgbClr val="0959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40" baseline="-4006">
                <a:solidFill>
                  <a:srgbClr val="3166F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300" baseline="-4006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286784" y="1948446"/>
            <a:ext cx="5757545" cy="3762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风湿关节炎的基本概念</a:t>
            </a:r>
            <a:r>
              <a:rPr sz="2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2800" kern="0" spc="8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01</a:t>
            </a:r>
            <a:endParaRPr lang="SimSun" altLang="SimSun" sz="2800" baseline="-372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6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风湿关节炎的病理生理特征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2800" kern="0" spc="11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4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</a:t>
            </a:r>
            <a:r>
              <a:rPr sz="2800" kern="0" spc="10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4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2</a:t>
            </a:r>
            <a:endParaRPr lang="SimSun" altLang="SimSun" sz="2800" baseline="-558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6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风湿关节炎的诊断与鉴别诊断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2800" kern="0" spc="11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800" baseline="-558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69"/>
              </a:spcBef>
            </a:pP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风湿关节炎的治疗与康复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10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800" baseline="-558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2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风湿关节炎的预防与日常护理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2800" kern="0" spc="11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endParaRPr lang="SimSun" altLang="SimSun" sz="2800" baseline="-5580"/>
          </a:p>
          <a:p>
            <a:pPr algn="l" rtl="0" eaLnBrk="0">
              <a:lnSpc>
                <a:spcPct val="18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风湿关节炎的科研与未来发展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2800" kern="0" spc="11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06</a:t>
            </a:r>
            <a:endParaRPr lang="SimSun" altLang="SimSun" sz="2800" baseline="-3720"/>
          </a:p>
        </p:txBody>
      </p:sp>
      <p:sp>
        <p:nvSpPr>
          <p:cNvPr id="12" name="textbox 12"/>
          <p:cNvSpPr/>
          <p:nvPr/>
        </p:nvSpPr>
        <p:spPr>
          <a:xfrm>
            <a:off x="8803668" y="1855762"/>
            <a:ext cx="1176655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4"/>
              </a:lnSpc>
            </a:pPr>
            <a:endParaRPr lang="Arial" altLang="Arial" sz="100"/>
          </a:p>
          <a:p>
            <a:pPr marL="372109" algn="l" rtl="0" eaLnBrk="0">
              <a:lnSpc>
                <a:spcPct val="84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400"/>
          </a:p>
          <a:p>
            <a:pPr algn="r" rtl="0" eaLnBrk="0">
              <a:lnSpc>
                <a:spcPct val="98000"/>
              </a:lnSpc>
              <a:spcBef>
                <a:spcPts val="867"/>
              </a:spcBef>
            </a:pPr>
            <a:r>
              <a:rPr sz="4900" b="1" kern="0" spc="-5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900" b="1" kern="0" spc="-2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530877" y="2884208"/>
            <a:ext cx="5944870" cy="1433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94"/>
              </a:lnSpc>
            </a:pPr>
            <a:endParaRPr lang="Arial" altLang="Arial" sz="100"/>
          </a:p>
          <a:p>
            <a:pPr marL="12700" indent="1017905" algn="l" rtl="0" eaLnBrk="0">
              <a:lnSpc>
                <a:spcPct val="96000"/>
              </a:lnSpc>
            </a:pPr>
            <a:r>
              <a:rPr sz="4800" b="1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风湿关节炎的基本</a:t>
            </a:r>
            <a:r>
              <a:rPr sz="4800" kern="0" spc="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100" baseline="34415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3600" kern="0" spc="45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400" b="1" kern="0" spc="-100" baseline="-7038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概念</a:t>
            </a:r>
            <a:endParaRPr lang="SimHei" altLang="SimHei" sz="7400" baseline="-7038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08597" y="1397682"/>
            <a:ext cx="7646034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9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定义和类型</a:t>
            </a:r>
            <a:endParaRPr lang="SimHei" altLang="SimHei" sz="2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407034" algn="l" rtl="0" eaLnBrk="0">
              <a:lnSpc>
                <a:spcPct val="97000"/>
              </a:lnSpc>
              <a:spcBef>
                <a:spcPts val="665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定义：风湿关节炎是一种慢性自身免疫性疾病</a:t>
            </a:r>
            <a:endParaRPr lang="SimHei" altLang="SimHei" sz="2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algn="r" rtl="0" eaLnBrk="0">
              <a:lnSpc>
                <a:spcPct val="97000"/>
              </a:lnSpc>
              <a:spcBef>
                <a:spcPts val="2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类型：分为弥漫性结缔组织病、脊柱关节病、骨关节病等</a:t>
            </a:r>
            <a:endParaRPr lang="SimHei" altLang="SimHei" sz="2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608688" y="1391450"/>
            <a:ext cx="3768725" cy="1314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发病机制</a:t>
            </a:r>
            <a:endParaRPr lang="SimHei" altLang="SimHei" sz="3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algn="r" rtl="0" eaLnBrk="0">
              <a:lnSpc>
                <a:spcPct val="96000"/>
              </a:lnSpc>
              <a:spcBef>
                <a:spcPts val="4"/>
              </a:spcBef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遗传因素：与遗传基因有关</a:t>
            </a:r>
            <a:endParaRPr lang="SimHei" altLang="SimHei" sz="1900"/>
          </a:p>
        </p:txBody>
      </p:sp>
      <p:sp>
        <p:nvSpPr>
          <p:cNvPr id="26" name="textbox 26"/>
          <p:cNvSpPr/>
          <p:nvPr/>
        </p:nvSpPr>
        <p:spPr>
          <a:xfrm>
            <a:off x="1479564" y="4637144"/>
            <a:ext cx="3148329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7"/>
              </a:lnSpc>
            </a:pPr>
            <a:endParaRPr lang="Arial" altLang="Arial" sz="100"/>
          </a:p>
          <a:p>
            <a:pPr marL="37465" algn="l" rtl="0" eaLnBrk="0">
              <a:lnSpc>
                <a:spcPct val="85000"/>
              </a:lnSpc>
            </a:pPr>
            <a:r>
              <a:rPr sz="19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自身免疫：与自身免</a:t>
            </a:r>
            <a:r>
              <a:rPr sz="19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疫系统异</a:t>
            </a:r>
            <a:endParaRPr lang="SimHei" altLang="SimHei" sz="1900"/>
          </a:p>
          <a:p>
            <a:pPr marL="12700" algn="l" rtl="0" eaLnBrk="0">
              <a:lnSpc>
                <a:spcPts val="3062"/>
              </a:lnSpc>
            </a:pPr>
            <a:r>
              <a:rPr sz="19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常有关</a:t>
            </a:r>
            <a:endParaRPr lang="SimHei" altLang="SimHei" sz="1900"/>
          </a:p>
        </p:txBody>
      </p:sp>
      <p:sp>
        <p:nvSpPr>
          <p:cNvPr id="28" name="textbox 28"/>
          <p:cNvSpPr/>
          <p:nvPr/>
        </p:nvSpPr>
        <p:spPr>
          <a:xfrm>
            <a:off x="6051526" y="4599027"/>
            <a:ext cx="2885439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炎症反应：与炎症反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应有关</a:t>
            </a:r>
            <a:endParaRPr lang="SimHei" altLang="SimHei" sz="1900"/>
          </a:p>
        </p:txBody>
      </p:sp>
      <p:sp>
        <p:nvSpPr>
          <p:cNvPr id="30" name="textbox 30"/>
          <p:cNvSpPr/>
          <p:nvPr/>
        </p:nvSpPr>
        <p:spPr>
          <a:xfrm>
            <a:off x="6007149" y="2390202"/>
            <a:ext cx="288543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环境因素：与环境因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素有关</a:t>
            </a:r>
            <a:endParaRPr lang="SimHei" altLang="SimHei" sz="1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6016727" y="4069192"/>
            <a:ext cx="322516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6" name="textbox 36"/>
          <p:cNvSpPr/>
          <p:nvPr/>
        </p:nvSpPr>
        <p:spPr>
          <a:xfrm>
            <a:off x="602469" y="1378866"/>
            <a:ext cx="1544955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常见症状</a:t>
            </a:r>
            <a:endParaRPr lang="SimHei" altLang="SimHei" sz="3000"/>
          </a:p>
        </p:txBody>
      </p:sp>
      <p:sp>
        <p:nvSpPr>
          <p:cNvPr id="38" name="textbox 38"/>
          <p:cNvSpPr/>
          <p:nvPr/>
        </p:nvSpPr>
        <p:spPr>
          <a:xfrm>
            <a:off x="1216139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40" name="textbox 40"/>
          <p:cNvSpPr/>
          <p:nvPr/>
        </p:nvSpPr>
        <p:spPr>
          <a:xfrm>
            <a:off x="3724383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42" name="textbox 42"/>
          <p:cNvSpPr/>
          <p:nvPr/>
        </p:nvSpPr>
        <p:spPr>
          <a:xfrm>
            <a:off x="7385101" y="4972040"/>
            <a:ext cx="87693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疲劳和乏力</a:t>
            </a:r>
            <a:endParaRPr lang="SimHei" altLang="SimHei" sz="1300"/>
          </a:p>
        </p:txBody>
      </p:sp>
      <p:sp>
        <p:nvSpPr>
          <p:cNvPr id="44" name="textbox 44"/>
          <p:cNvSpPr/>
          <p:nvPr/>
        </p:nvSpPr>
        <p:spPr>
          <a:xfrm>
            <a:off x="2764688" y="4969588"/>
            <a:ext cx="69786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关节肿胀</a:t>
            </a:r>
            <a:endParaRPr lang="SimHei" altLang="SimHei" sz="1300"/>
          </a:p>
        </p:txBody>
      </p:sp>
      <p:sp>
        <p:nvSpPr>
          <p:cNvPr id="46" name="textbox 46"/>
          <p:cNvSpPr/>
          <p:nvPr/>
        </p:nvSpPr>
        <p:spPr>
          <a:xfrm>
            <a:off x="516829" y="2263823"/>
            <a:ext cx="69786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关节疼痛</a:t>
            </a:r>
            <a:endParaRPr lang="SimHei" altLang="SimHei" sz="1300"/>
          </a:p>
        </p:txBody>
      </p:sp>
      <p:sp>
        <p:nvSpPr>
          <p:cNvPr id="48" name="textbox 48"/>
          <p:cNvSpPr/>
          <p:nvPr/>
        </p:nvSpPr>
        <p:spPr>
          <a:xfrm>
            <a:off x="5095101" y="2265708"/>
            <a:ext cx="697865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19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关节僵硬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3518152" y="2896474"/>
            <a:ext cx="5951854" cy="1430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indent="1043305" algn="l" rtl="0" eaLnBrk="0">
              <a:lnSpc>
                <a:spcPct val="98000"/>
              </a:lnSpc>
              <a:spcBef>
                <a:spcPts val="1"/>
              </a:spcBef>
            </a:pPr>
            <a:r>
              <a:rPr sz="47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风湿关节炎的病理</a:t>
            </a:r>
            <a:r>
              <a:rPr sz="4700" kern="0" spc="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20" baseline="39996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3600" kern="0" spc="55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200" b="1" kern="0" spc="-20" baseline="-434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生理特征</a:t>
            </a:r>
            <a:endParaRPr lang="SimHei" altLang="SimHei" sz="7200" baseline="-434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3403627" y="3671897"/>
            <a:ext cx="1708150" cy="1002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炎症介质释放：</a:t>
            </a:r>
            <a:endParaRPr lang="SimHei" altLang="SimHei" sz="1900"/>
          </a:p>
          <a:p>
            <a:pPr marL="69214" algn="l" rtl="0" eaLnBrk="0">
              <a:lnSpc>
                <a:spcPct val="96000"/>
              </a:lnSpc>
              <a:spcBef>
                <a:spcPts val="540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细胞因子、前</a:t>
            </a:r>
            <a:endParaRPr lang="SimHei" altLang="SimHei" sz="1900"/>
          </a:p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316865" algn="l" rtl="0" eaLnBrk="0">
              <a:lnSpc>
                <a:spcPct val="96000"/>
              </a:lnSpc>
              <a:spcBef>
                <a:spcPts val="3"/>
              </a:spcBef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列腺素等</a:t>
            </a:r>
            <a:endParaRPr lang="SimHei" altLang="SimHei" sz="1900"/>
          </a:p>
        </p:txBody>
      </p:sp>
      <p:sp>
        <p:nvSpPr>
          <p:cNvPr id="58" name="textbox 58"/>
          <p:cNvSpPr/>
          <p:nvPr/>
        </p:nvSpPr>
        <p:spPr>
          <a:xfrm>
            <a:off x="1219179" y="3671897"/>
            <a:ext cx="170815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炎症细胞浸润：</a:t>
            </a:r>
            <a:endParaRPr lang="SimHei" altLang="SimHei" sz="1900"/>
          </a:p>
          <a:p>
            <a:pPr marL="88900" algn="l" rtl="0" eaLnBrk="0">
              <a:lnSpc>
                <a:spcPct val="97000"/>
              </a:lnSpc>
              <a:spcBef>
                <a:spcPts val="562"/>
              </a:spcBef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白细胞、巨噬</a:t>
            </a:r>
            <a:endParaRPr lang="SimHei" altLang="SimHei" sz="1900"/>
          </a:p>
          <a:p>
            <a:pPr marL="431165" algn="l" rtl="0" eaLnBrk="0">
              <a:lnSpc>
                <a:spcPct val="96000"/>
              </a:lnSpc>
              <a:spcBef>
                <a:spcPts val="481"/>
              </a:spcBef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细胞等</a:t>
            </a:r>
            <a:endParaRPr lang="SimHei" altLang="SimHei" sz="1900"/>
          </a:p>
        </p:txBody>
      </p:sp>
      <p:sp>
        <p:nvSpPr>
          <p:cNvPr id="60" name="textbox 60"/>
          <p:cNvSpPr/>
          <p:nvPr/>
        </p:nvSpPr>
        <p:spPr>
          <a:xfrm>
            <a:off x="7880312" y="3665545"/>
            <a:ext cx="1464944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组织损伤：疼</a:t>
            </a:r>
            <a:endParaRPr lang="SimHei" altLang="SimHei" sz="1900"/>
          </a:p>
          <a:p>
            <a:pPr marL="127000" algn="l" rtl="0" eaLnBrk="0">
              <a:lnSpc>
                <a:spcPts val="2757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痛、肿胀等</a:t>
            </a:r>
            <a:endParaRPr lang="SimHei" altLang="SimHei" sz="1900"/>
          </a:p>
        </p:txBody>
      </p:sp>
      <p:sp>
        <p:nvSpPr>
          <p:cNvPr id="62" name="textbox 62"/>
          <p:cNvSpPr/>
          <p:nvPr/>
        </p:nvSpPr>
        <p:spPr>
          <a:xfrm>
            <a:off x="5695971" y="3667234"/>
            <a:ext cx="1464310" cy="619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血管异常：扩</a:t>
            </a:r>
            <a:endParaRPr lang="SimHei" altLang="SimHei" sz="1900"/>
          </a:p>
          <a:p>
            <a:pPr marL="132714" algn="l" rtl="0" eaLnBrk="0">
              <a:lnSpc>
                <a:spcPts val="2744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张、渗出等</a:t>
            </a:r>
            <a:endParaRPr lang="SimHei" altLang="SimHei" sz="1900"/>
          </a:p>
        </p:txBody>
      </p:sp>
      <p:sp>
        <p:nvSpPr>
          <p:cNvPr id="64" name="textbox 64"/>
          <p:cNvSpPr/>
          <p:nvPr/>
        </p:nvSpPr>
        <p:spPr>
          <a:xfrm>
            <a:off x="608778" y="1385219"/>
            <a:ext cx="1558289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炎症反应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8147005" y="3646061"/>
            <a:ext cx="1821179" cy="607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9050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免疫系统与炎症相</a:t>
            </a:r>
            <a:endParaRPr lang="SimHei" altLang="SimHei" sz="1800"/>
          </a:p>
          <a:p>
            <a:pPr marL="12700" algn="l" rtl="0" eaLnBrk="0">
              <a:lnSpc>
                <a:spcPts val="2748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互促进</a:t>
            </a:r>
            <a:endParaRPr lang="SimHei" altLang="SimHei" sz="1800"/>
          </a:p>
        </p:txBody>
      </p:sp>
      <p:sp>
        <p:nvSpPr>
          <p:cNvPr id="70" name="textbox 70"/>
          <p:cNvSpPr/>
          <p:nvPr/>
        </p:nvSpPr>
        <p:spPr>
          <a:xfrm>
            <a:off x="704827" y="3620725"/>
            <a:ext cx="1817370" cy="595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9050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炎症因子攻击关节</a:t>
            </a:r>
            <a:endParaRPr lang="SimHei" altLang="SimHei" sz="1800"/>
          </a:p>
          <a:p>
            <a:pPr marL="12700" algn="l" rtl="0" eaLnBrk="0">
              <a:lnSpc>
                <a:spcPts val="2662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</a:t>
            </a:r>
            <a:endParaRPr lang="SimHei" altLang="SimHei" sz="1800"/>
          </a:p>
        </p:txBody>
      </p:sp>
      <p:sp>
        <p:nvSpPr>
          <p:cNvPr id="72" name="textbox 72"/>
          <p:cNvSpPr/>
          <p:nvPr/>
        </p:nvSpPr>
        <p:spPr>
          <a:xfrm>
            <a:off x="3282898" y="3608020"/>
            <a:ext cx="381127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219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免疫细胞异常活化      自身抗体产生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640538" y="1378866"/>
            <a:ext cx="2303779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自身免疫反应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984245" y="5598959"/>
            <a:ext cx="8884284" cy="448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65"/>
              </a:lnSpc>
            </a:pPr>
            <a:endParaRPr lang="Arial" altLang="Arial" sz="100"/>
          </a:p>
          <a:p>
            <a:pPr marL="12700" algn="l" rtl="0" eaLnBrk="0">
              <a:lnSpc>
                <a:spcPct val="107000"/>
              </a:lnSpc>
            </a:pP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其中，肿瘤坏死因子-α、白细胞介素-1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、白细胞介素-6等细胞因子在风湿关节炎的炎症反应中发挥重要作用；成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纤维细胞生长因子可促进关节软骨细胞的增殖和分化；转化生长因子可诱导滑膜细胞增生和促进炎症反应。</a:t>
            </a:r>
            <a:endParaRPr lang="SimHei" altLang="SimHei" sz="1300"/>
          </a:p>
        </p:txBody>
      </p:sp>
      <p:sp>
        <p:nvSpPr>
          <p:cNvPr id="80" name="textbox 80"/>
          <p:cNvSpPr/>
          <p:nvPr/>
        </p:nvSpPr>
        <p:spPr>
          <a:xfrm>
            <a:off x="984245" y="2277960"/>
            <a:ext cx="9081134" cy="448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07"/>
              </a:lnSpc>
            </a:pPr>
            <a:endParaRPr lang="Arial" altLang="Arial" sz="100"/>
          </a:p>
          <a:p>
            <a:pPr marL="12700" algn="l" rtl="0" eaLnBrk="0">
              <a:lnSpc>
                <a:spcPct val="107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细胞因子：由免疫细胞和非免疫细胞合成和分泌的调节因子，能影响免疫应答、参与炎症反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应、诱导细胞增殖和分化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等。</a:t>
            </a:r>
            <a:endParaRPr lang="SimHei" altLang="SimHei" sz="1300"/>
          </a:p>
        </p:txBody>
      </p:sp>
      <p:sp>
        <p:nvSpPr>
          <p:cNvPr id="82" name="textbox 82"/>
          <p:cNvSpPr/>
          <p:nvPr/>
        </p:nvSpPr>
        <p:spPr>
          <a:xfrm>
            <a:off x="984245" y="4487749"/>
            <a:ext cx="9084944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32"/>
              </a:lnSpc>
            </a:pPr>
            <a:endParaRPr lang="Arial" altLang="Arial" sz="100"/>
          </a:p>
          <a:p>
            <a:pPr marL="12700" algn="l" rtl="0" eaLnBrk="0">
              <a:lnSpc>
                <a:spcPct val="106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在风湿关节炎中，细胞因子和生长因子可诱导滑膜细胞增生、促进炎症反应、调节关节软骨降解等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，从而参与风湿关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节炎的发病过程。</a:t>
            </a:r>
            <a:endParaRPr lang="SimHei" altLang="SimHei" sz="1300"/>
          </a:p>
        </p:txBody>
      </p:sp>
      <p:sp>
        <p:nvSpPr>
          <p:cNvPr id="84" name="textbox 84"/>
          <p:cNvSpPr/>
          <p:nvPr/>
        </p:nvSpPr>
        <p:spPr>
          <a:xfrm>
            <a:off x="984245" y="3395522"/>
            <a:ext cx="8913494" cy="448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06"/>
              </a:lnSpc>
            </a:pPr>
            <a:endParaRPr lang="Arial" altLang="Arial" sz="100"/>
          </a:p>
          <a:p>
            <a:pPr marL="12700" algn="l" rtl="0" eaLnBrk="0">
              <a:lnSpc>
                <a:spcPct val="107000"/>
              </a:lnSpc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生长因子：促进细胞生长、增殖和分化的调控因子，包括转化生长因子、成纤维细胞生长因子、血小板衍生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生长因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子等。</a:t>
            </a:r>
            <a:endParaRPr lang="SimHei" altLang="SimHei" sz="1300"/>
          </a:p>
        </p:txBody>
      </p:sp>
      <p:sp>
        <p:nvSpPr>
          <p:cNvPr id="86" name="textbox 86"/>
          <p:cNvSpPr/>
          <p:nvPr/>
        </p:nvSpPr>
        <p:spPr>
          <a:xfrm>
            <a:off x="614906" y="1396949"/>
            <a:ext cx="3501390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900" b="1" kern="0" spc="1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细胞因子和生长因子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216139" y="4069192"/>
            <a:ext cx="8025765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92" name="textbox 92"/>
          <p:cNvSpPr/>
          <p:nvPr/>
        </p:nvSpPr>
        <p:spPr>
          <a:xfrm>
            <a:off x="2755928" y="4963983"/>
            <a:ext cx="2613025" cy="478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14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4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软骨破坏：关节软骨磨损、破坏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导致关节失去正常形态</a:t>
            </a:r>
            <a:endParaRPr lang="SimHei" altLang="SimHei" sz="1300"/>
          </a:p>
        </p:txBody>
      </p:sp>
      <p:sp>
        <p:nvSpPr>
          <p:cNvPr id="94" name="textbox 94"/>
          <p:cNvSpPr/>
          <p:nvPr/>
        </p:nvSpPr>
        <p:spPr>
          <a:xfrm>
            <a:off x="7391410" y="4972040"/>
            <a:ext cx="2600325" cy="47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15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关节变形：严重的骨破坏和增生可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导致关节变形、功能障碍</a:t>
            </a:r>
            <a:endParaRPr lang="SimHei" altLang="SimHei" sz="1300"/>
          </a:p>
        </p:txBody>
      </p:sp>
      <p:sp>
        <p:nvSpPr>
          <p:cNvPr id="96" name="textbox 96"/>
          <p:cNvSpPr/>
          <p:nvPr/>
        </p:nvSpPr>
        <p:spPr>
          <a:xfrm>
            <a:off x="520686" y="2258902"/>
            <a:ext cx="2590164" cy="471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120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炎症：关节内滑膜发炎，导致关节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内积液</a:t>
            </a:r>
            <a:endParaRPr lang="SimHei" altLang="SimHei" sz="1300"/>
          </a:p>
        </p:txBody>
      </p:sp>
      <p:sp>
        <p:nvSpPr>
          <p:cNvPr id="98" name="textbox 98"/>
          <p:cNvSpPr/>
          <p:nvPr/>
        </p:nvSpPr>
        <p:spPr>
          <a:xfrm>
            <a:off x="5086340" y="2266960"/>
            <a:ext cx="2599689" cy="46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50"/>
              </a:lnSpc>
            </a:pPr>
            <a:endParaRPr lang="Arial" altLang="Arial" sz="100"/>
          </a:p>
          <a:p>
            <a:pPr marL="12700" indent="12700" algn="l" rtl="0" eaLnBrk="0">
              <a:lnSpc>
                <a:spcPct val="110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骨质增生：为了代偿关节软骨的破 坏，骨质增生、骨赘形成</a:t>
            </a:r>
            <a:endParaRPr lang="SimHei" altLang="SimHei" sz="1300"/>
          </a:p>
        </p:txBody>
      </p:sp>
      <p:sp>
        <p:nvSpPr>
          <p:cNvPr id="100" name="textbox 100"/>
          <p:cNvSpPr/>
          <p:nvPr/>
        </p:nvSpPr>
        <p:spPr>
          <a:xfrm>
            <a:off x="614906" y="1399181"/>
            <a:ext cx="1930400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骨关节病变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3530877" y="2881380"/>
            <a:ext cx="5953125" cy="1445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48"/>
              </a:lnSpc>
            </a:pPr>
            <a:endParaRPr lang="Arial" altLang="Arial" sz="100"/>
          </a:p>
          <a:p>
            <a:pPr marL="12700" indent="1024255" algn="l" rtl="0" eaLnBrk="0">
              <a:lnSpc>
                <a:spcPct val="99000"/>
              </a:lnSpc>
            </a:pPr>
            <a:r>
              <a:rPr sz="4700" b="1" kern="0" spc="10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风湿关节炎的诊断</a:t>
            </a:r>
            <a:r>
              <a:rPr sz="4700" kern="0" spc="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40" baseline="40926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3600" kern="0" spc="52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4700" b="1" kern="0" spc="-4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与鉴别诊断</a:t>
            </a:r>
            <a:endParaRPr lang="SimHei" altLang="SimHei" sz="4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602106" y="1410144"/>
            <a:ext cx="7601584" cy="4375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1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诊断方法</a:t>
            </a:r>
            <a:endParaRPr lang="SimHei" altLang="SimHei" sz="28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1759585" algn="l" rtl="0" eaLnBrk="0">
              <a:lnSpc>
                <a:spcPct val="95000"/>
              </a:lnSpc>
              <a:spcBef>
                <a:spcPts val="333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●临床表现：关节疼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痛、肿胀、僵硬和功能障碍等</a:t>
            </a:r>
            <a:endParaRPr lang="SimHei" altLang="SimHei" sz="11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759585" algn="l" rtl="0" eaLnBrk="0">
              <a:lnSpc>
                <a:spcPct val="95000"/>
              </a:lnSpc>
              <a:spcBef>
                <a:spcPts val="336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●实验室检查：血沉加快、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r>
              <a:rPr sz="11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反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应蛋白升高、类风湿因子阳性等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759585" algn="l" rtl="0" eaLnBrk="0">
              <a:lnSpc>
                <a:spcPct val="95000"/>
              </a:lnSpc>
              <a:spcBef>
                <a:spcPts val="33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●X线检查：关节间隙狭窄、骨质疏松、骨质破坏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11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892300" indent="-132714" algn="l" rtl="0" eaLnBrk="0">
              <a:lnSpc>
                <a:spcPct val="112000"/>
              </a:lnSpc>
              <a:spcBef>
                <a:spcPts val="1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●诊断标准：满足至少两个关节肿胀且疼痛，同时排除其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他疾病引起的关节疼痛，即可诊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断为风湿关节炎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112" name="table 112"/>
          <p:cNvGraphicFramePr>
            <a:graphicFrameLocks noGrp="1"/>
          </p:cNvGraphicFramePr>
          <p:nvPr/>
        </p:nvGraphicFramePr>
        <p:xfrm>
          <a:off x="1339883" y="3678245"/>
          <a:ext cx="7987028" cy="1642745"/>
        </p:xfrm>
        <a:graphic>
          <a:graphicData uri="http://schemas.openxmlformats.org/drawingml/2006/table">
            <a:tbl>
              <a:tblPr/>
              <a:tblGrid>
                <a:gridCol w="1812925"/>
                <a:gridCol w="2125979"/>
                <a:gridCol w="2242820"/>
                <a:gridCol w="1805304"/>
              </a:tblGrid>
              <a:tr h="2952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0726"/>
                        </a:lnSpc>
                      </a:pPr>
                      <a:endParaRPr lang="Arial" altLang="Arial" sz="100"/>
                    </a:p>
                    <a:p>
                      <a:pPr marL="12064" algn="l" rtl="0" eaLnBrk="0">
                        <a:lnSpc>
                          <a:spcPct val="95000"/>
                        </a:lnSpc>
                      </a:pPr>
                      <a:r>
                        <a:rPr sz="1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血沉：判断疾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95"/>
                        </a:lnSpc>
                      </a:pPr>
                      <a:endParaRPr lang="Arial" altLang="Arial" sz="100"/>
                    </a:p>
                    <a:p>
                      <a:pPr marL="428625" algn="l" rtl="0" eaLnBrk="0">
                        <a:lnSpc>
                          <a:spcPct val="96000"/>
                        </a:lnSpc>
                      </a:pPr>
                      <a:r>
                        <a:rPr sz="1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</a:t>
                      </a:r>
                      <a:r>
                        <a:rPr sz="19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反应蛋白：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0726"/>
                        </a:lnSpc>
                      </a:pPr>
                      <a:endParaRPr lang="Arial" altLang="Arial" sz="100"/>
                    </a:p>
                    <a:p>
                      <a:pPr marL="391795" algn="l" rtl="0" eaLnBrk="0">
                        <a:lnSpc>
                          <a:spcPct val="95000"/>
                        </a:lnSpc>
                      </a:pPr>
                      <a:r>
                        <a:rPr sz="19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类风湿因子：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40"/>
                        </a:lnSpc>
                      </a:pPr>
                      <a:endParaRPr lang="Arial" altLang="Arial" sz="100"/>
                    </a:p>
                    <a:p>
                      <a:pPr marL="364490" algn="l" rtl="0" eaLnBrk="0">
                        <a:lnSpc>
                          <a:spcPct val="95000"/>
                        </a:lnSpc>
                      </a:pPr>
                      <a:r>
                        <a:rPr sz="1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抗</a:t>
                      </a:r>
                      <a:r>
                        <a:rPr sz="1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CCP</a:t>
                      </a:r>
                      <a:r>
                        <a:rPr sz="1900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9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抗体：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67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病是否处于活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200"/>
                    </a:p>
                    <a:p>
                      <a:pPr marL="370840" algn="l" rtl="0" eaLnBrk="0">
                        <a:lnSpc>
                          <a:spcPct val="92000"/>
                        </a:lnSpc>
                      </a:pPr>
                      <a:r>
                        <a:rPr sz="19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与血沉相似，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39179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阳性不一定是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对类风湿关节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07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46926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动期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370840" algn="l" rtl="0" eaLnBrk="0">
                        <a:lnSpc>
                          <a:spcPct val="85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判断疾病是否</a:t>
                      </a:r>
                      <a:endParaRPr lang="SimHei" altLang="SimHei" sz="1900"/>
                    </a:p>
                    <a:p>
                      <a:pPr marL="841375" algn="l" rtl="0" eaLnBrk="0">
                        <a:lnSpc>
                          <a:spcPts val="2807"/>
                        </a:lnSpc>
                      </a:pPr>
                      <a:r>
                        <a:rPr sz="1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活动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14959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9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类风湿关节炎，</a:t>
                      </a:r>
                      <a:endParaRPr lang="SimHei" altLang="SimHei" sz="1900"/>
                    </a:p>
                    <a:p>
                      <a:pPr marL="391795" algn="l" rtl="0" eaLnBrk="0">
                        <a:lnSpc>
                          <a:spcPct val="96000"/>
                        </a:lnSpc>
                        <a:spcBef>
                          <a:spcPts val="803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阴性也不能排</a:t>
                      </a:r>
                      <a:endParaRPr lang="SimHei" altLang="SimHei" sz="1900"/>
                    </a:p>
                    <a:p>
                      <a:pPr marL="975994" algn="l" rtl="0" eaLnBrk="0">
                        <a:lnSpc>
                          <a:spcPct val="82000"/>
                        </a:lnSpc>
                        <a:spcBef>
                          <a:spcPts val="511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除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719455" indent="-354965" algn="l" rtl="0" eaLnBrk="0">
                        <a:lnSpc>
                          <a:spcPct val="107000"/>
                        </a:lnSpc>
                        <a:spcBef>
                          <a:spcPts val="1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炎诊断有较高</a:t>
                      </a:r>
                      <a:r>
                        <a:rPr sz="1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特异性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4" name="textbox 114"/>
          <p:cNvSpPr/>
          <p:nvPr/>
        </p:nvSpPr>
        <p:spPr>
          <a:xfrm>
            <a:off x="614906" y="1399181"/>
            <a:ext cx="1923414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7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7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实验室检查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5695971" y="3668199"/>
            <a:ext cx="1464310" cy="1343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7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MRI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检查：显</a:t>
            </a:r>
            <a:endParaRPr lang="SimHei" altLang="SimHei" sz="1900"/>
          </a:p>
          <a:p>
            <a:pPr marL="12700" algn="l" rtl="0" eaLnBrk="0">
              <a:lnSpc>
                <a:spcPct val="126000"/>
              </a:lnSpc>
              <a:spcBef>
                <a:spcPts val="10"/>
              </a:spcBef>
            </a:pPr>
            <a:r>
              <a:rPr sz="19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示关节炎症、</a:t>
            </a:r>
            <a:r>
              <a:rPr sz="1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损伤和软组织</a:t>
            </a:r>
            <a:endParaRPr lang="SimHei" altLang="SimHei" sz="1900"/>
          </a:p>
          <a:p>
            <a:pPr marL="241300" algn="l" rtl="0" eaLnBrk="0">
              <a:lnSpc>
                <a:spcPct val="96000"/>
              </a:lnSpc>
              <a:spcBef>
                <a:spcPts val="498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病变程度</a:t>
            </a:r>
            <a:endParaRPr lang="SimHei" altLang="SimHei" sz="19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16567" y="2019281"/>
            <a:ext cx="1257329" cy="1193795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511523" y="3663614"/>
            <a:ext cx="1459230" cy="1006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10"/>
              </a:lnSpc>
            </a:pPr>
            <a:endParaRPr lang="Arial" altLang="Arial" sz="100"/>
          </a:p>
          <a:p>
            <a:pPr marL="57150" algn="l" rtl="0" eaLnBrk="0">
              <a:lnSpc>
                <a:spcPct val="95000"/>
              </a:lnSpc>
            </a:pP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线检查：观</a:t>
            </a:r>
            <a:endParaRPr lang="SimHei" altLang="SimHei" sz="1900"/>
          </a:p>
          <a:p>
            <a:pPr marL="12700" algn="l" rtl="0" eaLnBrk="0">
              <a:lnSpc>
                <a:spcPct val="96000"/>
              </a:lnSpc>
              <a:spcBef>
                <a:spcPts val="606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察关节结构是</a:t>
            </a:r>
            <a:endParaRPr lang="SimHei" altLang="SimHei" sz="19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374650" algn="l" rtl="0" eaLnBrk="0">
              <a:lnSpc>
                <a:spcPct val="96000"/>
              </a:lnSpc>
              <a:spcBef>
                <a:spcPts val="3"/>
              </a:spcBef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否受损</a:t>
            </a:r>
            <a:endParaRPr lang="SimHei" altLang="SimHei" sz="1900"/>
          </a:p>
        </p:txBody>
      </p:sp>
      <p:sp>
        <p:nvSpPr>
          <p:cNvPr id="124" name="textbox 124"/>
          <p:cNvSpPr/>
          <p:nvPr/>
        </p:nvSpPr>
        <p:spPr>
          <a:xfrm>
            <a:off x="603239" y="1388402"/>
            <a:ext cx="2538729" cy="459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80">
                <a:solidFill>
                  <a:srgbClr val="004AF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3000" b="1" kern="0" spc="-80">
                <a:solidFill>
                  <a:srgbClr val="004AF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线和</a:t>
            </a:r>
            <a:r>
              <a:rPr sz="3000" b="1" kern="0" spc="-80">
                <a:solidFill>
                  <a:srgbClr val="004AF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MRI</a:t>
            </a:r>
            <a:r>
              <a:rPr sz="3000" b="1" kern="0" spc="-80">
                <a:solidFill>
                  <a:srgbClr val="004AF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https://d.book118.com/616135004101010031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Times New Roman</vt:lpstr>
      <vt:lpstr>SimSun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2024-08-29T20:26:04.229</cp:lastPrinted>
  <dcterms:created xsi:type="dcterms:W3CDTF">2024-08-29T12:26:04Z</dcterms:created>
  <dcterms:modified xsi:type="dcterms:W3CDTF">2024-08-29T12:26:05Z</dcterms:modified>
</cp:coreProperties>
</file>