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embeddedFontLst>
    <p:embeddedFont>
      <p:font typeface="NTENSU+CPSJKR+ArialMT"/>
      <p:regular r:id="rId16"/>
    </p:embeddedFont>
    <p:embeddedFont>
      <p:font typeface="OQQEHO+MS-UIGothic"/>
      <p:regular r:id="rId17"/>
    </p:embeddedFont>
    <p:embeddedFont>
      <p:font typeface="MKLUAD+PMRKKK+MicrosoftYaHei-Bold"/>
      <p:regular r:id="rId18"/>
    </p:embeddedFont>
    <p:embeddedFont>
      <p:font typeface="KKKEKH+TOVCPR+MicrosoftYaHei"/>
      <p:regular r:id="rId19"/>
    </p:embeddedFont>
  </p:embeddedFontLst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font" Target="fonts/font1.fntdata" /><Relationship Id="rId17" Type="http://schemas.openxmlformats.org/officeDocument/2006/relationships/font" Target="fonts/font2.fntdata" /><Relationship Id="rId18" Type="http://schemas.openxmlformats.org/officeDocument/2006/relationships/font" Target="fonts/font3.fntdata" /><Relationship Id="rId19" Type="http://schemas.openxmlformats.org/officeDocument/2006/relationships/font" Target="fonts/font4.fntdata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AAE974-9BA4-4D19-99BC-BFD8738567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56BE5A-399F-4C7A-8442-E1A785C4DD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BD2E15-4B99-4822-A761-B2CA230754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2DAA0A-BBC3-470B-80B8-A628EBA152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FF0EA8D-DEE8-425F-AF39-F68FC26BCB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2A6EC0A-6A98-4F34-9B1C-797E41E2E1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D5A9E54-DB8F-4685-899C-4F90F3F729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362988-6114-4577-9D8A-0C6B4D106D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A70253-EEBA-446D-B205-AABF397EE0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71C8B9-475B-489A-B428-CBC62CE262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1DD313-8F07-46DD-B32B-73D98E1B04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6145243011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38809" y="1765490"/>
            <a:ext cx="3099952" cy="190398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NTENSU+CPSJKR+ArialMT"/>
                <a:cs typeface="NTENSU+CPSJKR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OQQEHO+MS-UIGothic"/>
                <a:cs typeface="OQQEHO+MS-UIGothic"/>
              </a:rPr>
              <a:t>化学基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础</a:t>
            </a:r>
            <a:r>
              <a:rPr sz="2400">
                <a:solidFill>
                  <a:srgbClr val="FFFFFF"/>
                </a:solidFill>
                <a:latin typeface="OQQEHO+MS-UIGothic"/>
                <a:cs typeface="OQQEHO+MS-UIGothic"/>
              </a:rPr>
              <a:t>知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识</a:t>
            </a:r>
            <a:r>
              <a:rPr sz="2400">
                <a:solidFill>
                  <a:srgbClr val="FFFFFF"/>
                </a:solidFill>
                <a:latin typeface="OQQEHO+MS-UIGothic"/>
                <a:cs typeface="OQQEHO+MS-UIGothic"/>
              </a:rPr>
              <a:t>回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顾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NTENSU+CPSJKR+ArialMT"/>
                <a:cs typeface="NTENSU+CPSJKR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OQQEHO+MS-UIGothic"/>
                <a:cs typeface="OQQEHO+MS-UIGothic"/>
              </a:rPr>
              <a:t>物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质结</a:t>
            </a:r>
            <a:r>
              <a:rPr sz="2400">
                <a:solidFill>
                  <a:srgbClr val="FFFFFF"/>
                </a:solidFill>
                <a:latin typeface="OQQEHO+MS-UIGothic"/>
                <a:cs typeface="OQQEHO+MS-UIGothic"/>
              </a:rPr>
              <a:t>构与性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质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NTENSU+CPSJKR+ArialMT"/>
                <a:cs typeface="NTENSU+CPSJKR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OQQEHO+MS-UIGothic"/>
                <a:cs typeface="OQQEHO+MS-UIGothic"/>
              </a:rPr>
              <a:t>化学反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2400">
                <a:solidFill>
                  <a:srgbClr val="FFFFFF"/>
                </a:solidFill>
                <a:latin typeface="OQQEHO+MS-UIGothic"/>
                <a:cs typeface="OQQEHO+MS-UIGothic"/>
              </a:rPr>
              <a:t>原理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809" y="3444430"/>
            <a:ext cx="2490509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NTENSU+CPSJKR+ArialMT"/>
                <a:cs typeface="NTENSU+CPSJKR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OQQEHO+MS-UIGothic"/>
                <a:cs typeface="OQQEHO+MS-UIGothic"/>
              </a:rPr>
              <a:t>有机化学基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 础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809" y="4004500"/>
            <a:ext cx="2795139" cy="7838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NTENSU+CPSJKR+ArialMT"/>
                <a:cs typeface="NTENSU+CPSJKR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实验</a:t>
            </a:r>
            <a:r>
              <a:rPr sz="2400">
                <a:solidFill>
                  <a:srgbClr val="FFFFFF"/>
                </a:solidFill>
                <a:latin typeface="OQQEHO+MS-UIGothic"/>
                <a:cs typeface="OQQEHO+MS-UIGothic"/>
              </a:rPr>
              <a:t>操作与安全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27536"/>
                </a:solidFill>
                <a:latin typeface="OQQEHO+MS-UIGothic"/>
                <a:cs typeface="OQQEHO+MS-UIGothic"/>
              </a:rPr>
              <a:t>化学基本概念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544050" y="200405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E27536"/>
                </a:solidFill>
                <a:latin typeface="OQQEHO+MS-UIGothic"/>
                <a:cs typeface="OQQEHO+MS-UIGothic"/>
              </a:rPr>
              <a:t>物</a:t>
            </a:r>
            <a:r>
              <a:rPr sz="1550" spc="25">
                <a:solidFill>
                  <a:srgbClr val="E27536"/>
                </a:solidFill>
                <a:latin typeface="SimSun"/>
                <a:cs typeface="SimSun"/>
              </a:rPr>
              <a:t>质组</a:t>
            </a:r>
            <a:r>
              <a:rPr sz="1550">
                <a:solidFill>
                  <a:srgbClr val="E27536"/>
                </a:solidFill>
                <a:latin typeface="OQQEHO+MS-UIGothic"/>
                <a:cs typeface="OQQEHO+MS-UIGothic"/>
              </a:rPr>
              <a:t>成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544050" y="414781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E27536"/>
                </a:solidFill>
                <a:latin typeface="OQQEHO+MS-UIGothic"/>
                <a:cs typeface="OQQEHO+MS-UIGothic"/>
              </a:rPr>
              <a:t>物</a:t>
            </a:r>
            <a:r>
              <a:rPr sz="1550" spc="25">
                <a:solidFill>
                  <a:srgbClr val="E27536"/>
                </a:solidFill>
                <a:latin typeface="SimSun"/>
                <a:cs typeface="SimSun"/>
              </a:rPr>
              <a:t>质</a:t>
            </a:r>
            <a:r>
              <a:rPr sz="1550" spc="25">
                <a:solidFill>
                  <a:srgbClr val="E27536"/>
                </a:solidFill>
                <a:latin typeface="OQQEHO+MS-UIGothic"/>
                <a:cs typeface="OQQEHO+MS-UIGothic"/>
              </a:rPr>
              <a:t>性</a:t>
            </a:r>
            <a:r>
              <a:rPr sz="1550">
                <a:solidFill>
                  <a:srgbClr val="E27536"/>
                </a:solidFill>
                <a:latin typeface="SimSun"/>
                <a:cs typeface="SimSun"/>
              </a:rPr>
              <a:t>质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27536"/>
                </a:solidFill>
                <a:latin typeface="OQQEHO+MS-UIGothic"/>
                <a:cs typeface="OQQEHO+MS-UIGothic"/>
              </a:rPr>
              <a:t>化学</a:t>
            </a:r>
            <a:r>
              <a:rPr sz="3000">
                <a:solidFill>
                  <a:srgbClr val="E27536"/>
                </a:solidFill>
                <a:latin typeface="SimSun"/>
                <a:cs typeface="SimSun"/>
              </a:rPr>
              <a:t>计</a:t>
            </a:r>
            <a:r>
              <a:rPr sz="3000">
                <a:solidFill>
                  <a:srgbClr val="E27536"/>
                </a:solidFill>
                <a:latin typeface="OQQEHO+MS-UIGothic"/>
                <a:cs typeface="OQQEHO+MS-UIGothic"/>
              </a:rPr>
              <a:t>量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08710" y="158857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E27536"/>
                </a:solidFill>
                <a:latin typeface="OQQEHO+MS-UIGothic"/>
                <a:cs typeface="OQQEHO+MS-UIGothic"/>
              </a:rPr>
              <a:t>摩</a:t>
            </a:r>
            <a:r>
              <a:rPr sz="2300" spc="25">
                <a:solidFill>
                  <a:srgbClr val="E27536"/>
                </a:solidFill>
                <a:latin typeface="SimSun"/>
                <a:cs typeface="SimSun"/>
              </a:rPr>
              <a:t>尔质</a:t>
            </a:r>
            <a:r>
              <a:rPr sz="2300">
                <a:solidFill>
                  <a:srgbClr val="E27536"/>
                </a:solidFill>
                <a:latin typeface="OQQEHO+MS-UIGothic"/>
                <a:cs typeface="OQQEHO+MS-UIGothic"/>
              </a:rPr>
              <a:t>量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108710" y="3197661"/>
            <a:ext cx="2206523" cy="23672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E27536"/>
                </a:solidFill>
                <a:latin typeface="OQQEHO+MS-UIGothic"/>
                <a:cs typeface="OQQEHO+MS-UIGothic"/>
              </a:rPr>
              <a:t>气体摩</a:t>
            </a:r>
            <a:r>
              <a:rPr sz="2300" spc="23">
                <a:solidFill>
                  <a:srgbClr val="E27536"/>
                </a:solidFill>
                <a:latin typeface="SimSun"/>
                <a:cs typeface="SimSun"/>
              </a:rPr>
              <a:t>尔</a:t>
            </a:r>
            <a:r>
              <a:rPr sz="2300" spc="25">
                <a:solidFill>
                  <a:srgbClr val="E27536"/>
                </a:solidFill>
                <a:latin typeface="OQQEHO+MS-UIGothic"/>
                <a:cs typeface="OQQEHO+MS-UIGothic"/>
              </a:rPr>
              <a:t>体</a:t>
            </a:r>
            <a:r>
              <a:rPr sz="2300">
                <a:solidFill>
                  <a:srgbClr val="E27536"/>
                </a:solidFill>
                <a:latin typeface="SimSun"/>
                <a:cs typeface="SimSun"/>
              </a:rPr>
              <a:t>积</a:t>
            </a:r>
          </a:p>
          <a:p>
            <a:pPr marL="0" marR="0">
              <a:lnSpc>
                <a:spcPts val="2300"/>
              </a:lnSpc>
              <a:spcBef>
                <a:spcPts val="10590"/>
              </a:spcBef>
              <a:spcAft>
                <a:spcPct val="0"/>
              </a:spcAft>
            </a:pPr>
            <a:r>
              <a:rPr sz="2300" spc="25">
                <a:solidFill>
                  <a:srgbClr val="E27536"/>
                </a:solidFill>
                <a:latin typeface="OQQEHO+MS-UIGothic"/>
                <a:cs typeface="OQQEHO+MS-UIGothic"/>
              </a:rPr>
              <a:t>物</a:t>
            </a:r>
            <a:r>
              <a:rPr sz="2300" spc="25">
                <a:solidFill>
                  <a:srgbClr val="E27536"/>
                </a:solidFill>
                <a:latin typeface="SimSun"/>
                <a:cs typeface="SimSun"/>
              </a:rPr>
              <a:t>质</a:t>
            </a:r>
            <a:r>
              <a:rPr sz="2300" spc="23">
                <a:solidFill>
                  <a:srgbClr val="E27536"/>
                </a:solidFill>
                <a:latin typeface="OQQEHO+MS-UIGothic"/>
                <a:cs typeface="OQQEHO+MS-UIGothic"/>
              </a:rPr>
              <a:t>的量</a:t>
            </a:r>
            <a:r>
              <a:rPr sz="2300" spc="25">
                <a:solidFill>
                  <a:srgbClr val="E27536"/>
                </a:solidFill>
                <a:latin typeface="SimSun"/>
                <a:cs typeface="SimSun"/>
              </a:rPr>
              <a:t>浓</a:t>
            </a:r>
            <a:r>
              <a:rPr sz="2300">
                <a:solidFill>
                  <a:srgbClr val="E27536"/>
                </a:solidFill>
                <a:latin typeface="OQQEHO+MS-UIGothic"/>
                <a:cs typeface="OQQEHO+MS-UIGothic"/>
              </a:rPr>
              <a:t>度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27536"/>
                </a:solidFill>
                <a:latin typeface="OQQEHO+MS-UIGothic"/>
                <a:cs typeface="OQQEHO+MS-UIGothic"/>
              </a:rPr>
              <a:t>化学</a:t>
            </a:r>
            <a:r>
              <a:rPr sz="3000">
                <a:solidFill>
                  <a:srgbClr val="E27536"/>
                </a:solidFill>
                <a:latin typeface="SimSun"/>
                <a:cs typeface="SimSun"/>
              </a:rPr>
              <a:t>实验</a:t>
            </a:r>
            <a:r>
              <a:rPr sz="3000">
                <a:solidFill>
                  <a:srgbClr val="E27536"/>
                </a:solidFill>
                <a:latin typeface="OQQEHO+MS-UIGothic"/>
                <a:cs typeface="OQQEHO+MS-UIGothic"/>
              </a:rPr>
              <a:t>基</a:t>
            </a:r>
            <a:r>
              <a:rPr sz="3000">
                <a:solidFill>
                  <a:srgbClr val="E27536"/>
                </a:solidFill>
                <a:latin typeface="SimSun"/>
                <a:cs typeface="SimSun"/>
              </a:rPr>
              <a:t>础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MKLUAD+PMRKKK+MicrosoftYaHei-Bold"/>
                <a:cs typeface="MKLUAD+PMRKKK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MKLUAD+PMRKKK+MicrosoftYaHei-Bold"/>
                <a:cs typeface="MKLUAD+PMRKKK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MKLUAD+PMRKKK+MicrosoftYaHei-Bold"/>
                <a:cs typeface="MKLUAD+PMRKKK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E27536"/>
                </a:solidFill>
                <a:latin typeface="SimSun"/>
                <a:cs typeface="SimSun"/>
              </a:rPr>
              <a:t>实验</a:t>
            </a:r>
            <a:r>
              <a:rPr sz="2000" spc="25">
                <a:solidFill>
                  <a:srgbClr val="E27536"/>
                </a:solidFill>
                <a:latin typeface="OQQEHO+MS-UIGothic"/>
                <a:cs typeface="OQQEHO+MS-UIGothic"/>
              </a:rPr>
              <a:t>安全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E27536"/>
                </a:solidFill>
                <a:latin typeface="SimSun"/>
                <a:cs typeface="SimSun"/>
              </a:rPr>
              <a:t>实验</a:t>
            </a:r>
            <a:r>
              <a:rPr sz="2000" spc="25">
                <a:solidFill>
                  <a:srgbClr val="E27536"/>
                </a:solidFill>
                <a:latin typeface="OQQEHO+MS-UIGothic"/>
                <a:cs typeface="OQQEHO+MS-UIGothic"/>
              </a:rPr>
              <a:t>器材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E27536"/>
                </a:solidFill>
                <a:latin typeface="SimSun"/>
                <a:cs typeface="SimSun"/>
              </a:rPr>
              <a:t>实验</a:t>
            </a:r>
            <a:r>
              <a:rPr sz="2000" spc="25">
                <a:solidFill>
                  <a:srgbClr val="E27536"/>
                </a:solidFill>
                <a:latin typeface="OQQEHO+MS-UIGothic"/>
                <a:cs typeface="OQQEHO+MS-UIGothic"/>
              </a:rPr>
              <a:t>操作技能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27536"/>
                </a:solidFill>
                <a:latin typeface="OQQEHO+MS-UIGothic"/>
                <a:cs typeface="OQQEHO+MS-UIGothic"/>
              </a:rPr>
              <a:t>原子</a:t>
            </a:r>
            <a:r>
              <a:rPr sz="3000">
                <a:solidFill>
                  <a:srgbClr val="E27536"/>
                </a:solidFill>
                <a:latin typeface="SimSun"/>
                <a:cs typeface="SimSun"/>
              </a:rPr>
              <a:t>结</a:t>
            </a:r>
            <a:r>
              <a:rPr sz="3000">
                <a:solidFill>
                  <a:srgbClr val="E27536"/>
                </a:solidFill>
                <a:latin typeface="OQQEHO+MS-UIGothic"/>
                <a:cs typeface="OQQEHO+MS-UIGothic"/>
              </a:rPr>
              <a:t>构与元素周期律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E27536"/>
                </a:solidFill>
                <a:latin typeface="OQQEHO+MS-UIGothic"/>
                <a:cs typeface="OQQEHO+MS-UIGothic"/>
              </a:rPr>
              <a:t>原子</a:t>
            </a:r>
            <a:r>
              <a:rPr sz="2300" spc="25">
                <a:solidFill>
                  <a:srgbClr val="E27536"/>
                </a:solidFill>
                <a:latin typeface="SimSun"/>
                <a:cs typeface="SimSun"/>
              </a:rPr>
              <a:t>结</a:t>
            </a:r>
            <a:r>
              <a:rPr sz="2300">
                <a:solidFill>
                  <a:srgbClr val="E27536"/>
                </a:solidFill>
                <a:latin typeface="OQQEHO+MS-UIGothic"/>
                <a:cs typeface="OQQEHO+MS-UIGothic"/>
              </a:rPr>
              <a:t>构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E27536"/>
                </a:solidFill>
                <a:latin typeface="OQQEHO+MS-UIGothic"/>
                <a:cs typeface="OQQEHO+MS-UIGothic"/>
              </a:rPr>
              <a:t>元素周期律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E27536"/>
                </a:solidFill>
                <a:latin typeface="OQQEHO+MS-UIGothic"/>
                <a:cs typeface="OQQEHO+MS-UIGothic"/>
              </a:rPr>
              <a:t>元素周期表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27536"/>
                </a:solidFill>
                <a:latin typeface="OQQEHO+MS-UIGothic"/>
                <a:cs typeface="OQQEHO+MS-UIGothic"/>
              </a:rPr>
              <a:t>分子</a:t>
            </a:r>
            <a:r>
              <a:rPr sz="3000">
                <a:solidFill>
                  <a:srgbClr val="E27536"/>
                </a:solidFill>
                <a:latin typeface="SimSun"/>
                <a:cs typeface="SimSun"/>
              </a:rPr>
              <a:t>结</a:t>
            </a:r>
            <a:r>
              <a:rPr sz="3000">
                <a:solidFill>
                  <a:srgbClr val="E27536"/>
                </a:solidFill>
                <a:latin typeface="OQQEHO+MS-UIGothic"/>
                <a:cs typeface="OQQEHO+MS-UIGothic"/>
              </a:rPr>
              <a:t>构与性</a:t>
            </a:r>
            <a:r>
              <a:rPr sz="3000">
                <a:solidFill>
                  <a:srgbClr val="E27536"/>
                </a:solidFill>
                <a:latin typeface="SimSun"/>
                <a:cs typeface="SimSun"/>
              </a:rPr>
              <a:t>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E27536"/>
                </a:solidFill>
                <a:latin typeface="OQQEHO+MS-UIGothic"/>
                <a:cs typeface="OQQEHO+MS-UIGothic"/>
              </a:rPr>
              <a:t>分子</a:t>
            </a:r>
            <a:r>
              <a:rPr sz="2300" spc="25">
                <a:solidFill>
                  <a:srgbClr val="E27536"/>
                </a:solidFill>
                <a:latin typeface="SimSun"/>
                <a:cs typeface="SimSun"/>
              </a:rPr>
              <a:t>间</a:t>
            </a:r>
            <a:r>
              <a:rPr sz="2300" spc="23">
                <a:solidFill>
                  <a:srgbClr val="E27536"/>
                </a:solidFill>
                <a:latin typeface="OQQEHO+MS-UIGothic"/>
                <a:cs typeface="OQQEHO+MS-UIGothic"/>
              </a:rPr>
              <a:t>作用力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431289" y="225722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E27536"/>
                </a:solidFill>
                <a:latin typeface="OQQEHO+MS-UIGothic"/>
                <a:cs typeface="OQQEHO+MS-UIGothic"/>
              </a:rPr>
              <a:t>分子</a:t>
            </a:r>
            <a:r>
              <a:rPr sz="2300" spc="25">
                <a:solidFill>
                  <a:srgbClr val="E27536"/>
                </a:solidFill>
                <a:latin typeface="SimSun"/>
                <a:cs typeface="SimSun"/>
              </a:rPr>
              <a:t>轨</a:t>
            </a:r>
            <a:r>
              <a:rPr sz="2300" spc="23">
                <a:solidFill>
                  <a:srgbClr val="E27536"/>
                </a:solidFill>
                <a:latin typeface="OQQEHO+MS-UIGothic"/>
                <a:cs typeface="OQQEHO+MS-UIGothic"/>
              </a:rPr>
              <a:t>道理</a:t>
            </a:r>
            <a:r>
              <a:rPr sz="2300">
                <a:solidFill>
                  <a:srgbClr val="E27536"/>
                </a:solidFill>
                <a:latin typeface="SimSun"/>
                <a:cs typeface="SimSun"/>
              </a:rPr>
              <a:t>论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5694" y="435018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E27536"/>
                </a:solidFill>
                <a:latin typeface="OQQEHO+MS-UIGothic"/>
                <a:cs typeface="OQQEHO+MS-UIGothic"/>
              </a:rPr>
              <a:t>分子晶体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27536"/>
                </a:solidFill>
                <a:latin typeface="OQQEHO+MS-UIGothic"/>
                <a:cs typeface="OQQEHO+MS-UIGothic"/>
              </a:rPr>
              <a:t>晶体</a:t>
            </a:r>
            <a:r>
              <a:rPr sz="3000">
                <a:solidFill>
                  <a:srgbClr val="E27536"/>
                </a:solidFill>
                <a:latin typeface="SimSun"/>
                <a:cs typeface="SimSun"/>
              </a:rPr>
              <a:t>结</a:t>
            </a:r>
            <a:r>
              <a:rPr sz="3000">
                <a:solidFill>
                  <a:srgbClr val="E27536"/>
                </a:solidFill>
                <a:latin typeface="OQQEHO+MS-UIGothic"/>
                <a:cs typeface="OQQEHO+MS-UIGothic"/>
              </a:rPr>
              <a:t>构与性</a:t>
            </a:r>
            <a:r>
              <a:rPr sz="3000">
                <a:solidFill>
                  <a:srgbClr val="E27536"/>
                </a:solidFill>
                <a:latin typeface="SimSun"/>
                <a:cs typeface="SimSun"/>
              </a:rPr>
              <a:t>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06575" y="34104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E27536"/>
                </a:solidFill>
                <a:latin typeface="OQQEHO+MS-UIGothic"/>
                <a:cs typeface="OQQEHO+MS-UIGothic"/>
              </a:rPr>
              <a:t>晶体</a:t>
            </a:r>
            <a:r>
              <a:rPr sz="2000" spc="25">
                <a:solidFill>
                  <a:srgbClr val="E27536"/>
                </a:solidFill>
                <a:latin typeface="SimSun"/>
                <a:cs typeface="SimSun"/>
              </a:rPr>
              <a:t>结</a:t>
            </a:r>
            <a:r>
              <a:rPr sz="2000">
                <a:solidFill>
                  <a:srgbClr val="E27536"/>
                </a:solidFill>
                <a:latin typeface="OQQEHO+MS-UIGothic"/>
                <a:cs typeface="OQQEHO+MS-UIGothic"/>
              </a:rPr>
              <a:t>构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581650" y="34104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E27536"/>
                </a:solidFill>
                <a:latin typeface="OQQEHO+MS-UIGothic"/>
                <a:cs typeface="OQQEHO+MS-UIGothic"/>
              </a:rPr>
              <a:t>晶体性</a:t>
            </a:r>
            <a:r>
              <a:rPr sz="2000">
                <a:solidFill>
                  <a:srgbClr val="E27536"/>
                </a:solidFill>
                <a:latin typeface="SimSun"/>
                <a:cs typeface="SimSun"/>
              </a:rPr>
              <a:t>质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347200" y="34104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E27536"/>
                </a:solidFill>
                <a:latin typeface="OQQEHO+MS-UIGothic"/>
                <a:cs typeface="OQQEHO+MS-UIGothic"/>
              </a:rPr>
              <a:t>晶体缺陷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7425" y="4031988"/>
            <a:ext cx="3067050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OQQEHO+MS-UIGothic"/>
                <a:cs typeface="OQQEHO+MS-UIGothic"/>
              </a:rPr>
              <a:t>晶体中的原子或分子的排列方式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OQQEHO+MS-UIGothic"/>
                <a:cs typeface="OQQEHO+MS-UIGothic"/>
              </a:rPr>
              <a:t>和空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间结</a:t>
            </a:r>
            <a:r>
              <a:rPr sz="1500">
                <a:solidFill>
                  <a:srgbClr val="FFFFFF"/>
                </a:solidFill>
                <a:latin typeface="OQQEHO+MS-UIGothic"/>
                <a:cs typeface="OQQEHO+MS-UIGothic"/>
              </a:rPr>
              <a:t>构，包括金属晶体、离</a:t>
            </a:r>
          </a:p>
          <a:p>
            <a:pPr marL="38100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OQQEHO+MS-UIGothic"/>
                <a:cs typeface="OQQEHO+MS-UIGothic"/>
              </a:rPr>
              <a:t>子晶体、共价晶体等。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667250" y="4031988"/>
            <a:ext cx="3138933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OQQEHO+MS-UIGothic"/>
                <a:cs typeface="OQQEHO+MS-UIGothic"/>
              </a:rPr>
              <a:t>晶体的物理和化学性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FFF"/>
                </a:solidFill>
                <a:latin typeface="OQQEHO+MS-UIGothic"/>
                <a:cs typeface="OQQEHO+MS-UIGothic"/>
              </a:rPr>
              <a:t>，如硬度、</a:t>
            </a:r>
          </a:p>
          <a:p>
            <a:pPr marL="1905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OQQEHO+MS-UIGothic"/>
                <a:cs typeface="OQQEHO+MS-UIGothic"/>
              </a:rPr>
              <a:t>熔点、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导电</a:t>
            </a:r>
            <a:r>
              <a:rPr sz="1500">
                <a:solidFill>
                  <a:srgbClr val="FFFFFF"/>
                </a:solidFill>
                <a:latin typeface="OQQEHO+MS-UIGothic"/>
                <a:cs typeface="OQQEHO+MS-UIGothic"/>
              </a:rPr>
              <a:t>性、光学性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FFF"/>
                </a:solidFill>
                <a:latin typeface="OQQEHO+MS-UIGothic"/>
                <a:cs typeface="OQQEHO+MS-UIGothic"/>
              </a:rPr>
              <a:t>等。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32800" y="4031988"/>
            <a:ext cx="321252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OQQEHO+MS-UIGothic"/>
                <a:cs typeface="OQQEHO+MS-UIGothic"/>
              </a:rPr>
              <a:t>晶体中存在的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FFFFFF"/>
                </a:solidFill>
                <a:latin typeface="OQQEHO+MS-UIGothic"/>
                <a:cs typeface="OQQEHO+MS-UIGothic"/>
              </a:rPr>
              <a:t>构不完整或畸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FFFFFF"/>
                </a:solidFill>
                <a:latin typeface="OQQEHO+MS-UIGothic"/>
                <a:cs typeface="OQQEHO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OQQEHO+MS-UIGothic"/>
                <a:cs typeface="OQQEHO+MS-UIGothic"/>
              </a:rPr>
              <a:t>晶体的性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FFF"/>
                </a:solidFill>
                <a:latin typeface="OQQEHO+MS-UIGothic"/>
                <a:cs typeface="OQQEHO+MS-UIGothic"/>
              </a:rPr>
              <a:t>和制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备</a:t>
            </a:r>
            <a:r>
              <a:rPr sz="1500">
                <a:solidFill>
                  <a:srgbClr val="FFFFFF"/>
                </a:solidFill>
                <a:latin typeface="OQQEHO+MS-UIGothic"/>
                <a:cs typeface="OQQEHO+MS-UIGothic"/>
              </a:rPr>
              <a:t>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艺</a:t>
            </a:r>
            <a:r>
              <a:rPr sz="1500">
                <a:solidFill>
                  <a:srgbClr val="FFFFFF"/>
                </a:solidFill>
                <a:latin typeface="OQQEHO+MS-UIGothic"/>
                <a:cs typeface="OQQEHO+MS-UIGothic"/>
              </a:rPr>
              <a:t>的影响。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https://d.book118.com/616145243011010045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0">
      <vt:lpstr>Arial</vt:lpstr>
      <vt:lpstr>Calibri</vt:lpstr>
      <vt:lpstr>NTENSU+CPSJKR+ArialMT</vt:lpstr>
      <vt:lpstr>Times New Roman</vt:lpstr>
      <vt:lpstr>OQQEHO+MS-UIGothic</vt:lpstr>
      <vt:lpstr>SimSun</vt:lpstr>
      <vt:lpstr>MKLUAD+PMRKKK+MicrosoftYaHei-Bold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2024-09-13T17:32:44.526</cp:lastPrinted>
  <dcterms:created xsi:type="dcterms:W3CDTF">2024-09-13T09:32:44Z</dcterms:created>
  <dcterms:modified xsi:type="dcterms:W3CDTF">2024-09-13T09:32:45Z</dcterms:modified>
</cp:coreProperties>
</file>