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EKEQFR+MS-UIGothic"/>
      <p:regular r:id="rId15"/>
    </p:embeddedFont>
    <p:embeddedFont>
      <p:font typeface="BVRTUB+CMUSWW+ArialMT"/>
      <p:regular r:id="rId16"/>
    </p:embeddedFont>
    <p:embeddedFont>
      <p:font typeface="SNRBWU+BOTMKF+MicrosoftYaHei"/>
      <p:regular r:id="rId17"/>
    </p:embeddedFont>
    <p:embeddedFont>
      <p:font typeface="AIIVRK+HIHRKU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203228-5317-4E38-AB2B-C23998C2D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4A8D42-AFAC-481E-92A8-6CFE4158C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49A578-4643-4646-8634-AE9FD4DE0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6DF1DE-EA48-4296-A896-4E7ECE3F1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BF80CB-BC32-46B6-A8BB-8673080CD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A6ADF2-9E0A-42DE-8FA3-B95735419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79375A-7AF9-4B24-9C69-5AFEE0332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544401-54E9-48F6-BF87-E96B6FCE6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28CE36-DE2B-43B0-8A72-D17B10D96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6BF62A-E512-408E-97FC-DEEE5658A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2187F1-7F99-46D0-9AF9-CAE9571CE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151124230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15303500" y="914400"/>
            <a:ext cx="838200" cy="75692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1140460" y="2287722"/>
            <a:ext cx="83248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A5B2"/>
                </a:solidFill>
                <a:latin typeface="EKEQFR+MS-UIGothic"/>
                <a:cs typeface="EKEQFR+MS-UIGothic"/>
              </a:rPr>
              <a:t>杜教授早期胃癌</a:t>
            </a:r>
            <a:r>
              <a:rPr sz="5700">
                <a:solidFill>
                  <a:srgbClr val="00A5B2"/>
                </a:solidFill>
                <a:latin typeface="SimSun"/>
                <a:cs typeface="SimSun"/>
              </a:rPr>
              <a:t>筛查课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398009" y="3330392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A5B2"/>
                </a:solidFill>
                <a:latin typeface="EKEQFR+MS-UIGothic"/>
                <a:cs typeface="EKEQFR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007609" y="1428964"/>
            <a:ext cx="4177234" cy="211578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BVRTUB+CMUSWW+ArialMT"/>
                <a:cs typeface="BVRTUB+CMUSWW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EKEQFR+MS-UIGothic"/>
                <a:cs typeface="EKEQFR+MS-UIGothic"/>
              </a:rPr>
              <a:t>早期胃癌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筛查</a:t>
            </a:r>
            <a:r>
              <a:rPr sz="2700">
                <a:solidFill>
                  <a:srgbClr val="00A5B2"/>
                </a:solidFill>
                <a:latin typeface="EKEQFR+MS-UIGothic"/>
                <a:cs typeface="EKEQFR+MS-UIGothic"/>
              </a:rPr>
              <a:t>的重要性</a:t>
            </a:r>
          </a:p>
          <a:p>
            <a:pPr marL="0" marR="0">
              <a:lnSpc>
                <a:spcPts val="2865"/>
              </a:lnSpc>
              <a:spcBef>
                <a:spcPts val="1944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BVRTUB+CMUSWW+ArialMT"/>
                <a:cs typeface="BVRTUB+CMUSWW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EKEQFR+MS-UIGothic"/>
                <a:cs typeface="EKEQFR+MS-UIGothic"/>
              </a:rPr>
              <a:t>胃癌的早期症状和体征</a:t>
            </a:r>
          </a:p>
          <a:p>
            <a:pPr marL="0" marR="0">
              <a:lnSpc>
                <a:spcPts val="2865"/>
              </a:lnSpc>
              <a:spcBef>
                <a:spcPts val="1994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BVRTUB+CMUSWW+ArialMT"/>
                <a:cs typeface="BVRTUB+CMUSWW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EKEQFR+MS-UIGothic"/>
                <a:cs typeface="EKEQFR+MS-UIGothic"/>
              </a:rPr>
              <a:t>胃癌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筛查</a:t>
            </a:r>
            <a:r>
              <a:rPr sz="2700">
                <a:solidFill>
                  <a:srgbClr val="00A5B2"/>
                </a:solidFill>
                <a:latin typeface="EKEQFR+MS-UIGothic"/>
                <a:cs typeface="EKEQFR+MS-UIGothic"/>
              </a:rPr>
              <a:t>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64335" y="2516504"/>
            <a:ext cx="2202180" cy="18222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35889" marR="0">
              <a:lnSpc>
                <a:spcPts val="4800"/>
              </a:lnSpc>
              <a:spcBef>
                <a:spcPct val="0"/>
              </a:spcBef>
              <a:spcAft>
                <a:spcPct val="0"/>
              </a:spcAft>
            </a:pPr>
            <a:r>
              <a:rPr sz="4800">
                <a:solidFill>
                  <a:srgbClr val="00A5B2"/>
                </a:solidFill>
                <a:latin typeface="EKEQFR+MS-UIGothic"/>
                <a:cs typeface="EKEQFR+MS-UIGothic"/>
              </a:rPr>
              <a:t>目</a:t>
            </a:r>
            <a:r>
              <a:rPr sz="4800">
                <a:solidFill>
                  <a:srgbClr val="00A5B2"/>
                </a:solidFill>
                <a:latin typeface="SimSun"/>
                <a:cs typeface="SimSun"/>
              </a:rPr>
              <a:t>录</a:t>
            </a:r>
          </a:p>
          <a:p>
            <a:pPr marL="0" marR="0">
              <a:lnSpc>
                <a:spcPts val="2813"/>
              </a:lnSpc>
              <a:spcBef>
                <a:spcPts val="1233"/>
              </a:spcBef>
              <a:spcAft>
                <a:spcPct val="0"/>
              </a:spcAft>
            </a:pPr>
            <a:r>
              <a:rPr sz="2700" spc="10">
                <a:solidFill>
                  <a:srgbClr val="00A5B2"/>
                </a:solidFill>
                <a:latin typeface="SNRBWU+BOTMKF+MicrosoftYaHei"/>
                <a:cs typeface="SNRBWU+BOTMKF+Microsoft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14059" y="1972131"/>
            <a:ext cx="1249709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AIIVRK+HIHRKU+MicrosoftYaHei-Bold"/>
                <a:cs typeface="AIIVRK+HIHRKU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0000" y="3786028"/>
            <a:ext cx="52578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A5B2"/>
                </a:solidFill>
                <a:latin typeface="EKEQFR+MS-UIGothic"/>
                <a:cs typeface="EKEQFR+MS-UIGothic"/>
              </a:rPr>
              <a:t>早期胃癌</a:t>
            </a: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筛查</a:t>
            </a:r>
            <a:r>
              <a:rPr sz="3600">
                <a:solidFill>
                  <a:srgbClr val="00A5B2"/>
                </a:solidFill>
                <a:latin typeface="EKEQFR+MS-UIGothic"/>
                <a:cs typeface="EKEQFR+MS-UIGothic"/>
              </a:rPr>
              <a:t>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253507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EKEQFR+MS-UIGothic"/>
                <a:cs typeface="EKEQFR+MS-UIGothic"/>
              </a:rPr>
              <a:t>早期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发现</a:t>
            </a:r>
            <a:r>
              <a:rPr sz="3000">
                <a:solidFill>
                  <a:srgbClr val="00A5B2"/>
                </a:solidFill>
                <a:latin typeface="EKEQFR+MS-UIGothic"/>
                <a:cs typeface="EKEQFR+MS-UIGothic"/>
              </a:rPr>
              <a:t>，提高治愈率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2062757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KEQFR+MS-UIGothic"/>
                <a:cs typeface="EKEQFR+MS-UIGothic"/>
              </a:rPr>
              <a:t>早期胃癌的治愈率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KEQFR+MS-UIGothic"/>
                <a:cs typeface="EKEQFR+MS-UIGothic"/>
              </a:rPr>
              <a:t>高，通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过筛查</a:t>
            </a:r>
            <a:r>
              <a:rPr sz="1500">
                <a:solidFill>
                  <a:srgbClr val="000000"/>
                </a:solidFill>
                <a:latin typeface="EKEQFR+MS-UIGothic"/>
                <a:cs typeface="EKEQFR+MS-UIGothic"/>
              </a:rPr>
              <a:t>可以早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KEQFR+MS-UIGothic"/>
                <a:cs typeface="EKEQFR+MS-UIGothic"/>
              </a:rPr>
              <a:t>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000000"/>
                </a:solidFill>
                <a:latin typeface="EKEQFR+MS-UIGothic"/>
                <a:cs typeface="EKEQFR+MS-UIGothic"/>
              </a:rPr>
              <a:t>，提高治愈率。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KEQFR+MS-UIGothic"/>
                <a:cs typeface="EKEQFR+MS-UIGothic"/>
              </a:rPr>
              <a:t>早期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000000"/>
                </a:solidFill>
                <a:latin typeface="EKEQFR+MS-UIGothic"/>
                <a:cs typeface="EKEQFR+MS-UIGothic"/>
              </a:rPr>
              <a:t>胃癌可以避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KEQFR+MS-UIGothic"/>
                <a:cs typeface="EKEQFR+MS-UIGothic"/>
              </a:rPr>
              <a:t>免病情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恶</a:t>
            </a:r>
            <a:r>
              <a:rPr sz="1500">
                <a:solidFill>
                  <a:srgbClr val="000000"/>
                </a:solidFill>
                <a:latin typeface="EKEQFR+MS-UIGothic"/>
                <a:cs typeface="EKEQFR+MS-UIGothic"/>
              </a:rPr>
              <a:t>化，减少治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疗难</a:t>
            </a:r>
            <a:r>
              <a:rPr sz="1500">
                <a:solidFill>
                  <a:srgbClr val="000000"/>
                </a:solidFill>
                <a:latin typeface="EKEQFR+MS-UIGothic"/>
                <a:cs typeface="EKEQFR+MS-UIGothic"/>
              </a:rPr>
              <a:t>度和医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疗费</a:t>
            </a:r>
            <a:r>
              <a:rPr sz="1500">
                <a:solidFill>
                  <a:srgbClr val="000000"/>
                </a:solidFill>
                <a:latin typeface="EKEQFR+MS-UIGothic"/>
                <a:cs typeface="EKEQFR+MS-UIGothic"/>
              </a:rPr>
              <a:t>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2565" y="5200388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KEQFR+MS-UIGothic"/>
                <a:cs typeface="EKEQFR+MS-UIGothic"/>
              </a:rPr>
              <a:t>早期胃癌的生存率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KEQFR+MS-UIGothic"/>
                <a:cs typeface="EKEQFR+MS-UIGothic"/>
              </a:rPr>
              <a:t>高，患者的生活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EKEQFR+MS-UIGothic"/>
                <a:cs typeface="EKEQFR+MS-UIGothic"/>
              </a:rPr>
              <a:t>量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KEQFR+MS-UIGothic"/>
                <a:cs typeface="EKEQFR+MS-UIGothic"/>
              </a:rPr>
              <a:t>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EKEQFR+MS-UIGothic"/>
                <a:cs typeface="EKEQFR+MS-UIGothic"/>
              </a:rPr>
              <a:t>好。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253507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00A5B2"/>
                </a:solidFill>
                <a:latin typeface="EKEQFR+MS-UIGothic"/>
                <a:cs typeface="EKEQFR+MS-UIGothic"/>
              </a:rPr>
              <a:t>防疾病，降低死亡率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4797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KEQFR+MS-UIGothic"/>
                <a:cs typeface="EKEQFR+MS-UIGothic"/>
              </a:rPr>
              <a:t>早期胃癌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筛查</a:t>
            </a:r>
            <a:r>
              <a:rPr sz="1500">
                <a:solidFill>
                  <a:srgbClr val="FFFFFF"/>
                </a:solidFill>
                <a:latin typeface="EKEQFR+MS-UIGothic"/>
                <a:cs typeface="EKEQFR+MS-UIGothic"/>
              </a:rPr>
              <a:t>可以及早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FFFFFF"/>
                </a:solidFill>
                <a:latin typeface="EKEQFR+MS-UIGothic"/>
                <a:cs typeface="EKEQFR+MS-UIGothic"/>
              </a:rPr>
              <a:t>病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EKEQFR+MS-UIGothic"/>
                <a:cs typeface="EKEQFR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FFF"/>
                </a:solidFill>
                <a:latin typeface="EKEQFR+MS-UIGothic"/>
                <a:cs typeface="EKEQFR+MS-UIGothic"/>
              </a:rPr>
              <a:t>防疾病的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EKEQFR+MS-UIGothic"/>
                <a:cs typeface="EKEQFR+MS-UIGothic"/>
              </a:rPr>
              <a:t>生和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恶</a:t>
            </a:r>
            <a:r>
              <a:rPr sz="1500">
                <a:solidFill>
                  <a:srgbClr val="FFFFFF"/>
                </a:solidFill>
                <a:latin typeface="EKEQFR+MS-UIGothic"/>
                <a:cs typeface="EKEQFR+MS-UIGothic"/>
              </a:rPr>
              <a:t>化。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84797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KEQFR+MS-UIGothic"/>
                <a:cs typeface="EKEQFR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过筛查</a:t>
            </a:r>
            <a:r>
              <a:rPr sz="1500">
                <a:solidFill>
                  <a:srgbClr val="FFFFFF"/>
                </a:solidFill>
                <a:latin typeface="EKEQFR+MS-UIGothic"/>
                <a:cs typeface="EKEQFR+MS-UIGothic"/>
              </a:rPr>
              <a:t>可以及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EKEQFR+MS-UIGothic"/>
                <a:cs typeface="EKEQFR+MS-UIGothic"/>
              </a:rPr>
              <a:t>采取干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FFF"/>
                </a:solidFill>
                <a:latin typeface="EKEQFR+MS-UIGothic"/>
                <a:cs typeface="EKEQFR+MS-UIGothic"/>
              </a:rPr>
              <a:t>措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筛查</a:t>
            </a:r>
            <a:r>
              <a:rPr sz="1500">
                <a:solidFill>
                  <a:srgbClr val="FFFFFF"/>
                </a:solidFill>
                <a:latin typeface="EKEQFR+MS-UIGothic"/>
                <a:cs typeface="EKEQFR+MS-UIGothic"/>
              </a:rPr>
              <a:t>可以提供个性化的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FFF"/>
                </a:solidFill>
                <a:latin typeface="EKEQFR+MS-UIGothic"/>
                <a:cs typeface="EKEQFR+MS-UIGothic"/>
              </a:rPr>
              <a:t>防建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FFFFFF"/>
                </a:solidFill>
                <a:latin typeface="EKEQFR+MS-UIGothic"/>
                <a:cs typeface="EKEQFR+MS-UIGothic"/>
              </a:rPr>
              <a:t>，帮助个体降低胃癌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FFF"/>
                </a:solidFill>
                <a:latin typeface="EKEQFR+MS-UIGothic"/>
                <a:cs typeface="EKEQFR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09490" y="4926068"/>
            <a:ext cx="22626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KEQFR+MS-UIGothic"/>
                <a:cs typeface="EKEQFR+MS-UIGothic"/>
              </a:rPr>
              <a:t>施，降低胃癌的死亡率。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548758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EKEQFR+MS-UIGothic"/>
                <a:cs typeface="EKEQFR+MS-UIGothic"/>
              </a:rPr>
              <a:t>提高生活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00A5B2"/>
                </a:solidFill>
                <a:latin typeface="EKEQFR+MS-UIGothic"/>
                <a:cs typeface="EKEQFR+MS-UIGothic"/>
              </a:rPr>
              <a:t>量，减少医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疗负</a:t>
            </a:r>
            <a:r>
              <a:rPr sz="3000">
                <a:solidFill>
                  <a:srgbClr val="00A5B2"/>
                </a:solidFill>
                <a:latin typeface="EKEQFR+MS-UIGothic"/>
                <a:cs typeface="EKEQFR+MS-UIGothic"/>
              </a:rPr>
              <a:t>担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93115" y="4348853"/>
            <a:ext cx="321252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KEQFR+MS-UIGothic"/>
                <a:cs typeface="EKEQFR+MS-UIGothic"/>
              </a:rPr>
              <a:t>早期胃癌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筛查</a:t>
            </a:r>
            <a:r>
              <a:rPr sz="1500">
                <a:solidFill>
                  <a:srgbClr val="FFFFFF"/>
                </a:solidFill>
                <a:latin typeface="EKEQFR+MS-UIGothic"/>
                <a:cs typeface="EKEQFR+MS-UIGothic"/>
              </a:rPr>
              <a:t>可以及早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FFFFFF"/>
                </a:solidFill>
                <a:latin typeface="EKEQFR+MS-UIGothic"/>
                <a:cs typeface="EKEQFR+MS-UIGothic"/>
              </a:rPr>
              <a:t>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EKEQFR+MS-UIGothic"/>
                <a:cs typeface="EKEQFR+MS-UIGothic"/>
              </a:rPr>
              <a:t>，</a:t>
            </a:r>
          </a:p>
          <a:p>
            <a:pPr marL="95249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KEQFR+MS-UIGothic"/>
                <a:cs typeface="EKEQFR+MS-UIGothic"/>
              </a:rPr>
              <a:t>避免因病情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恶</a:t>
            </a:r>
            <a:r>
              <a:rPr sz="1500">
                <a:solidFill>
                  <a:srgbClr val="FFFFFF"/>
                </a:solidFill>
                <a:latin typeface="EKEQFR+MS-UIGothic"/>
                <a:cs typeface="EKEQFR+MS-UIGothic"/>
              </a:rPr>
              <a:t>化而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EKEQFR+MS-UIGothic"/>
                <a:cs typeface="EKEQFR+MS-UIGothic"/>
              </a:rPr>
              <a:t>致的生活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</a:p>
          <a:p>
            <a:pPr marL="10477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KEQFR+MS-UIGothic"/>
                <a:cs typeface="EKEQFR+MS-UIGothic"/>
              </a:rPr>
              <a:t>量下降。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KEQFR+MS-UIGothic"/>
                <a:cs typeface="EKEQFR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过筛查</a:t>
            </a:r>
            <a:r>
              <a:rPr sz="1500">
                <a:solidFill>
                  <a:srgbClr val="FFFFFF"/>
                </a:solidFill>
                <a:latin typeface="EKEQFR+MS-UIGothic"/>
                <a:cs typeface="EKEQFR+MS-UIGothic"/>
              </a:rPr>
              <a:t>可以减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FFFFFF"/>
                </a:solidFill>
                <a:latin typeface="EKEQFR+MS-UIGothic"/>
                <a:cs typeface="EKEQFR+MS-UIGothic"/>
              </a:rPr>
              <a:t>患者的心理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负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299345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筛查</a:t>
            </a:r>
            <a:r>
              <a:rPr sz="1500">
                <a:solidFill>
                  <a:srgbClr val="FFFFFF"/>
                </a:solidFill>
                <a:latin typeface="EKEQFR+MS-UIGothic"/>
                <a:cs typeface="EKEQFR+MS-UIGothic"/>
              </a:rPr>
              <a:t>可以减少医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疗资</a:t>
            </a:r>
            <a:r>
              <a:rPr sz="1500">
                <a:solidFill>
                  <a:srgbClr val="FFFFFF"/>
                </a:solidFill>
                <a:latin typeface="EKEQFR+MS-UIGothic"/>
                <a:cs typeface="EKEQFR+MS-UIGothic"/>
              </a:rPr>
              <a:t>源的浪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EKEQFR+MS-UIGothic"/>
                <a:cs typeface="EKEQFR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KEQFR+MS-UIGothic"/>
                <a:cs typeface="EKEQFR+MS-UIGothic"/>
              </a:rPr>
              <a:t>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FFFFFF"/>
                </a:solidFill>
                <a:latin typeface="EKEQFR+MS-UIGothic"/>
                <a:cs typeface="EKEQFR+MS-UIGothic"/>
              </a:rPr>
              <a:t>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疗负</a:t>
            </a:r>
            <a:r>
              <a:rPr sz="1500">
                <a:solidFill>
                  <a:srgbClr val="FFFFFF"/>
                </a:solidFill>
                <a:latin typeface="EKEQFR+MS-UIGothic"/>
                <a:cs typeface="EKEQFR+MS-UIGothic"/>
              </a:rPr>
              <a:t>担，提高医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EKEQFR+MS-UIGothic"/>
                <a:cs typeface="EKEQFR+MS-UIGothic"/>
              </a:rPr>
              <a:t>效率。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13604" y="4623172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KEQFR+MS-UIGothic"/>
                <a:cs typeface="EKEQFR+MS-UIGothic"/>
              </a:rPr>
              <a:t>担，避免因疑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FFFFFF"/>
                </a:solidFill>
                <a:latin typeface="EKEQFR+MS-UIGothic"/>
                <a:cs typeface="EKEQFR+MS-UIGothic"/>
              </a:rPr>
              <a:t>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EKEQFR+MS-UIGothic"/>
                <a:cs typeface="EKEQFR+MS-UIGothic"/>
              </a:rPr>
              <a:t>生的焦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FFFFFF"/>
                </a:solidFill>
                <a:latin typeface="EKEQFR+MS-UIGothic"/>
                <a:cs typeface="EKEQFR+MS-UIGothic"/>
              </a:rPr>
              <a:t>和</a:t>
            </a:r>
          </a:p>
          <a:p>
            <a:pPr marL="857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KEQFR+MS-UIGothic"/>
                <a:cs typeface="EKEQFR+MS-UIGothic"/>
              </a:rPr>
              <a:t>抑郁情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绪</a:t>
            </a:r>
            <a:r>
              <a:rPr sz="1500">
                <a:solidFill>
                  <a:srgbClr val="FFFFFF"/>
                </a:solidFill>
                <a:latin typeface="EKEQFR+MS-UIGothic"/>
                <a:cs typeface="EKEQF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14059" y="1972131"/>
            <a:ext cx="1249709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AIIVRK+HIHRKU+MicrosoftYaHei-Bold"/>
                <a:cs typeface="AIIVRK+HIHRKU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0000" y="3786028"/>
            <a:ext cx="52578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A5B2"/>
                </a:solidFill>
                <a:latin typeface="EKEQFR+MS-UIGothic"/>
                <a:cs typeface="EKEQFR+MS-UIGothic"/>
              </a:rPr>
              <a:t>胃癌的早期症状和体征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EKEQFR+MS-UIGothic"/>
                <a:cs typeface="EKEQFR+MS-UIGothic"/>
              </a:rPr>
              <a:t>上腹部疼痛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7395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KEQFR+MS-UIGothic"/>
                <a:cs typeface="EKEQFR+MS-UIGothic"/>
              </a:rPr>
              <a:t>上腹部疼痛是胃癌的常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FFFFF"/>
                </a:solidFill>
                <a:latin typeface="EKEQFR+MS-UIGothic"/>
                <a:cs typeface="EKEQFR+MS-UIGothic"/>
              </a:rPr>
              <a:t>症状之一，通常表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现为</a:t>
            </a:r>
            <a:r>
              <a:rPr sz="1500">
                <a:solidFill>
                  <a:srgbClr val="FFFFFF"/>
                </a:solidFill>
                <a:latin typeface="EKEQFR+MS-UIGothic"/>
                <a:cs typeface="EKEQFR+MS-UIGothic"/>
              </a:rPr>
              <a:t>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FFFFFF"/>
                </a:solidFill>
                <a:latin typeface="EKEQFR+MS-UIGothic"/>
                <a:cs typeface="EKEQFR+MS-UIGothic"/>
              </a:rPr>
              <a:t>性的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隐</a:t>
            </a:r>
            <a:r>
              <a:rPr sz="1500">
                <a:solidFill>
                  <a:srgbClr val="FFFFFF"/>
                </a:solidFill>
                <a:latin typeface="EKEQFR+MS-UIGothic"/>
                <a:cs typeface="EKEQFR+MS-UIGothic"/>
              </a:rPr>
              <a:t>痛或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钝</a:t>
            </a:r>
            <a:r>
              <a:rPr sz="1500">
                <a:solidFill>
                  <a:srgbClr val="FFFFFF"/>
                </a:solidFill>
                <a:latin typeface="EKEQFR+MS-UIGothic"/>
                <a:cs typeface="EKEQFR+MS-UIGothic"/>
              </a:rPr>
              <a:t>痛，有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EKEQFR+MS-UIGothic"/>
                <a:cs typeface="EKEQFR+MS-UIGothic"/>
              </a:rPr>
              <a:t>可伴有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81400" y="2054598"/>
            <a:ext cx="1364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KEQFR+MS-UIGothic"/>
                <a:cs typeface="EKEQFR+MS-UIGothic"/>
              </a:rPr>
              <a:t>胃部不适感。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8314" y="3434452"/>
            <a:ext cx="62059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KEQFR+MS-UIGothic"/>
                <a:cs typeface="EKEQFR+MS-UIGothic"/>
              </a:rPr>
              <a:t>疼痛的部位通常位于左上腹或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剑</a:t>
            </a:r>
            <a:r>
              <a:rPr sz="1500">
                <a:solidFill>
                  <a:srgbClr val="FFFFFF"/>
                </a:solidFill>
                <a:latin typeface="EKEQFR+MS-UIGothic"/>
                <a:cs typeface="EKEQFR+MS-UIGothic"/>
              </a:rPr>
              <a:t>突下，有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EKEQFR+MS-UIGothic"/>
                <a:cs typeface="EKEQFR+MS-UIGothic"/>
              </a:rPr>
              <a:t>可放射至背部或胸部。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587115" y="5056243"/>
            <a:ext cx="76659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KEQFR+MS-UIGothic"/>
                <a:cs typeface="EKEQFR+MS-UIGothic"/>
              </a:rPr>
              <a:t>疼痛的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FFFFFF"/>
                </a:solidFill>
                <a:latin typeface="EKEQFR+MS-UIGothic"/>
                <a:cs typeface="EKEQFR+MS-UIGothic"/>
              </a:rPr>
              <a:t>重程度和持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续时间</a:t>
            </a:r>
            <a:r>
              <a:rPr sz="1500">
                <a:solidFill>
                  <a:srgbClr val="FFFFFF"/>
                </a:solidFill>
                <a:latin typeface="EKEQFR+MS-UIGothic"/>
                <a:cs typeface="EKEQFR+MS-UIGothic"/>
              </a:rPr>
              <a:t>因人而异，但随着病情的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EKEQFR+MS-UIGothic"/>
                <a:cs typeface="EKEQFR+MS-UIGothic"/>
              </a:rPr>
              <a:t>展，疼痛可能会逐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FFFFFF"/>
                </a:solidFill>
                <a:latin typeface="EKEQFR+MS-UIGothic"/>
                <a:cs typeface="EKEQFR+MS-UIGothic"/>
              </a:rPr>
              <a:t>加重。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110507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EKEQFR+MS-UIGothic"/>
                <a:cs typeface="EKEQFR+MS-UIGothic"/>
              </a:rPr>
              <a:t>食欲减退、消瘦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966709" y="223557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KEQFR+MS-UIGothic"/>
                <a:cs typeface="EKEQFR+MS-UIGothic"/>
              </a:rPr>
              <a:t>体重下降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FFDFD"/>
                </a:solidFill>
                <a:latin typeface="EKEQFR+MS-UIGothic"/>
                <a:cs typeface="EKEQFR+MS-UIGothic"/>
              </a:rPr>
              <a:t>可能是由于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摄</a:t>
            </a:r>
            <a:r>
              <a:rPr sz="1500">
                <a:solidFill>
                  <a:srgbClr val="FFFDFD"/>
                </a:solidFill>
                <a:latin typeface="EKEQFR+MS-UIGothic"/>
                <a:cs typeface="EKEQFR+MS-UIGothic"/>
              </a:rPr>
              <a:t>入不足和消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KEQFR+MS-UIGothic"/>
                <a:cs typeface="EKEQFR+MS-UIGothic"/>
              </a:rPr>
              <a:t>耗增加所致，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FFFDFD"/>
                </a:solidFill>
                <a:latin typeface="EKEQFR+MS-UIGothic"/>
                <a:cs typeface="EKEQFR+MS-UIGothic"/>
              </a:rPr>
              <a:t>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EKEQFR+MS-UIGothic"/>
                <a:cs typeface="EKEQFR+MS-UIGothic"/>
              </a:rPr>
              <a:t>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EKEQFR+MS-UIGothic"/>
                <a:cs typeface="EKEQFR+MS-UIGothic"/>
              </a:rPr>
              <a:t>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DFD"/>
                </a:solidFill>
                <a:latin typeface="EKEQFR+MS-UIGothic"/>
                <a:cs typeface="EKEQFR+MS-UIGothic"/>
              </a:rPr>
              <a:t>养不良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KEQFR+MS-UIGothic"/>
                <a:cs typeface="EKEQFR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恶</a:t>
            </a:r>
            <a:r>
              <a:rPr sz="1500">
                <a:solidFill>
                  <a:srgbClr val="FFFDFD"/>
                </a:solidFill>
                <a:latin typeface="EKEQFR+MS-UIGothic"/>
                <a:cs typeface="EKEQFR+MS-UIGothic"/>
              </a:rPr>
              <a:t>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EKEQFR+MS-UIGothic"/>
                <a:cs typeface="EKEQFR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77289" y="240702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KEQFR+MS-UIGothic"/>
                <a:cs typeface="EKEQFR+MS-UIGothic"/>
              </a:rPr>
              <a:t>胃癌患者常常出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EKEQFR+MS-UIGothic"/>
                <a:cs typeface="EKEQFR+MS-UIGothic"/>
              </a:rPr>
              <a:t>食欲减退、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厌</a:t>
            </a:r>
            <a:r>
              <a:rPr sz="1500">
                <a:solidFill>
                  <a:srgbClr val="FFFDFD"/>
                </a:solidFill>
                <a:latin typeface="EKEQFR+MS-UIGothic"/>
                <a:cs typeface="EKEQFR+MS-UIGothic"/>
              </a:rPr>
              <a:t>食等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KEQFR+MS-UIGothic"/>
                <a:cs typeface="EKEQFR+MS-UIGothic"/>
              </a:rPr>
              <a:t>症状，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EKEQFR+MS-UIGothic"/>
                <a:cs typeface="EKEQFR+MS-UIGothic"/>
              </a:rPr>
              <a:t>致体重下降。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72000" y="4379333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KEQFR+MS-UIGothic"/>
                <a:cs typeface="EKEQFR+MS-UIGothic"/>
              </a:rPr>
              <a:t>食欲减退的原因可能是胃部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FFFDFD"/>
                </a:solidFill>
                <a:latin typeface="EKEQFR+MS-UIGothic"/>
                <a:cs typeface="EKEQFR+MS-UIGothic"/>
              </a:rPr>
              <a:t>瘤影响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KEQFR+MS-UIGothic"/>
                <a:cs typeface="EKEQFR+MS-UIGothic"/>
              </a:rPr>
              <a:t>消化功能，或是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FFFDFD"/>
                </a:solidFill>
                <a:latin typeface="EKEQFR+MS-UIGothic"/>
                <a:cs typeface="EKEQFR+MS-UIGothic"/>
              </a:rPr>
              <a:t>瘤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释</a:t>
            </a:r>
            <a:r>
              <a:rPr sz="1500">
                <a:solidFill>
                  <a:srgbClr val="FFFDFD"/>
                </a:solidFill>
                <a:latin typeface="EKEQFR+MS-UIGothic"/>
                <a:cs typeface="EKEQFR+MS-UIGothic"/>
              </a:rPr>
              <a:t>放的物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EKEQFR+MS-UIGothic"/>
                <a:cs typeface="EKEQFR+MS-UIGothic"/>
              </a:rPr>
              <a:t>影响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KEQFR+MS-UIGothic"/>
                <a:cs typeface="EKEQFR+MS-UIGothic"/>
              </a:rPr>
              <a:t>食欲。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78523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恶</a:t>
            </a:r>
            <a:r>
              <a:rPr sz="3000">
                <a:solidFill>
                  <a:srgbClr val="00A5B2"/>
                </a:solidFill>
                <a:latin typeface="EKEQFR+MS-UIGothic"/>
                <a:cs typeface="EKEQFR+MS-UIGothic"/>
              </a:rPr>
              <a:t>心、呕吐、呕血、黑便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NRBWU+BOTMKF+MicrosoftYaHei"/>
                <a:cs typeface="SNRBWU+BOTMKF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NRBWU+BOTMKF+MicrosoftYaHei"/>
                <a:cs typeface="SNRBWU+BOTMKF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NRBWU+BOTMKF+MicrosoftYaHei"/>
                <a:cs typeface="SNRBWU+BOTMKF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NRBWU+BOTMKF+MicrosoftYaHei"/>
                <a:cs typeface="SNRBWU+BOTMKF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01394" y="5190342"/>
            <a:ext cx="249694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KEQFR+MS-UIGothic"/>
                <a:cs typeface="EKEQFR+MS-UIGothic"/>
              </a:rPr>
              <a:t>胃癌患者可能会出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现恶</a:t>
            </a:r>
            <a:r>
              <a:rPr sz="1350">
                <a:solidFill>
                  <a:srgbClr val="000000"/>
                </a:solidFill>
                <a:latin typeface="EKEQFR+MS-UIGothic"/>
                <a:cs typeface="EKEQFR+MS-UIGothic"/>
              </a:rPr>
              <a:t>心、呕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KEQFR+MS-UIGothic"/>
                <a:cs typeface="EKEQFR+MS-UIGothic"/>
              </a:rPr>
              <a:t>吐等症状，尤其是在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EKEQFR+MS-UIGothic"/>
                <a:cs typeface="EKEQFR+MS-UIGothic"/>
              </a:rPr>
              <a:t>食后。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679190" y="5190342"/>
            <a:ext cx="256317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KEQFR+MS-UIGothic"/>
                <a:cs typeface="EKEQFR+MS-UIGothic"/>
              </a:rPr>
              <a:t>呕血是胃癌的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000000"/>
                </a:solidFill>
                <a:latin typeface="EKEQFR+MS-UIGothic"/>
                <a:cs typeface="EKEQFR+MS-UIGothic"/>
              </a:rPr>
              <a:t>重症状之一，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KEQFR+MS-UIGothic"/>
                <a:cs typeface="EKEQFR+MS-UIGothic"/>
              </a:rPr>
              <a:t>可能是由于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肿</a:t>
            </a:r>
            <a:r>
              <a:rPr sz="1350">
                <a:solidFill>
                  <a:srgbClr val="000000"/>
                </a:solidFill>
                <a:latin typeface="EKEQFR+MS-UIGothic"/>
                <a:cs typeface="EKEQFR+MS-UIGothic"/>
              </a:rPr>
              <a:t>瘤侵犯胃壁血管</a:t>
            </a:r>
          </a:p>
          <a:p>
            <a:pPr marL="85725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KEQFR+MS-UIGothic"/>
                <a:cs typeface="EKEQFR+MS-UIGothic"/>
              </a:rPr>
              <a:t>所致。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271895" y="5181453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KEQFR+MS-UIGothic"/>
                <a:cs typeface="EKEQFR+MS-UIGothic"/>
              </a:rPr>
              <a:t>黑便也可能是胃癌的症状之一，</a:t>
            </a:r>
          </a:p>
          <a:p>
            <a:pPr marL="85725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KEQFR+MS-UIGothic"/>
                <a:cs typeface="EKEQFR+MS-UIGothic"/>
              </a:rPr>
              <a:t>通常是由于胃部出血后在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350">
                <a:solidFill>
                  <a:srgbClr val="000000"/>
                </a:solidFill>
                <a:latin typeface="EKEQFR+MS-UIGothic"/>
                <a:cs typeface="EKEQFR+MS-UIGothic"/>
              </a:rPr>
              <a:t>道</a:t>
            </a:r>
          </a:p>
          <a:p>
            <a:pPr marL="342899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KEQFR+MS-UIGothic"/>
                <a:cs typeface="EKEQFR+MS-UIGothic"/>
              </a:rPr>
              <a:t>内停留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时间过长</a:t>
            </a:r>
            <a:r>
              <a:rPr sz="1350">
                <a:solidFill>
                  <a:srgbClr val="000000"/>
                </a:solidFill>
                <a:latin typeface="EKEQFR+MS-UIGothic"/>
                <a:cs typeface="EKEQFR+MS-UIGothic"/>
              </a:rPr>
              <a:t>所致。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036050" y="5190342"/>
            <a:ext cx="249694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KEQFR+MS-UIGothic"/>
                <a:cs typeface="EKEQFR+MS-UIGothic"/>
              </a:rPr>
              <a:t>若出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EKEQFR+MS-UIGothic"/>
                <a:cs typeface="EKEQFR+MS-UIGothic"/>
              </a:rPr>
              <a:t>呕血或黑便，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EKEQFR+MS-UIGothic"/>
                <a:cs typeface="EKEQFR+MS-UIGothic"/>
              </a:rPr>
              <a:t>立即就</a:t>
            </a:r>
          </a:p>
          <a:p>
            <a:pPr marL="34290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KEQFR+MS-UIGothic"/>
                <a:cs typeface="EKEQFR+MS-UIGothic"/>
              </a:rPr>
              <a:t>医，以免延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误</a:t>
            </a:r>
            <a:r>
              <a:rPr sz="1350">
                <a:solidFill>
                  <a:srgbClr val="000000"/>
                </a:solidFill>
                <a:latin typeface="EKEQFR+MS-UIGothic"/>
                <a:cs typeface="EKEQFR+MS-UIGothic"/>
              </a:rPr>
              <a:t>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EKEQFR+MS-UIGothic"/>
                <a:cs typeface="EKEQF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https://d.book118.com/616151124230010102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EKEQFR+MS-UIGothic</vt:lpstr>
      <vt:lpstr>SimSun</vt:lpstr>
      <vt:lpstr>BVRTUB+CMUSWW+ArialMT</vt:lpstr>
      <vt:lpstr>Times New Roman</vt:lpstr>
      <vt:lpstr>SNRBWU+BOTMKF+MicrosoftYaHei</vt:lpstr>
      <vt:lpstr>AIIVRK+HIHRKU+MicrosoftYaHei-Bold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2024-09-27T21:48:04.289</cp:lastPrinted>
  <dcterms:created xsi:type="dcterms:W3CDTF">2024-09-27T13:48:04Z</dcterms:created>
  <dcterms:modified xsi:type="dcterms:W3CDTF">2024-09-27T13:48:05Z</dcterms:modified>
</cp:coreProperties>
</file>