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9525000" cy="53467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654212-01C3-44A1-8D10-1AAA75737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844DCC-DD35-424F-903D-660C2CE050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2452EF-5E07-41E1-B74B-383E2A347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87B32B-BED3-41C2-8196-66BEFAEDD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3D9B92-8DCF-4A02-B584-4EA86CF93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A76388-660A-4844-857A-1038EF2CC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130E7C-D9FA-4E83-8CD3-B0987AE2A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5D77C7-223C-48A5-9899-16D4C7AFC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A301A5-F574-42FF-AF4E-CB8CBE4A7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94103-5512-49C1-9068-9584BA7C3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AFD550-3803-4467-8FAF-A4ACDCC7C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202115012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04850" y="1219200"/>
            <a:ext cx="5220584" cy="16344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开放大学参与社区教育研究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04850" y="3286125"/>
            <a:ext cx="5414635" cy="39141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1575">
              <a:solidFill>
                <a:schemeClr val="accent4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04850" y="3667125"/>
            <a:ext cx="5414635" cy="39141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7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2023-10-28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91219" y="0"/>
            <a:ext cx="2194638" cy="2672828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91219" y="1549433"/>
            <a:ext cx="2194638" cy="2194638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472232" y="2075422"/>
            <a:ext cx="1566012" cy="4804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0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8806" y="2202032"/>
            <a:ext cx="1380414" cy="143351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5611" y="1336414"/>
            <a:ext cx="4674587" cy="28158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开放大学与社区教育概述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开放大学参与社区教育的现状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开放大学在社区教育的实践案例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开放大学参与社区教育的价值与意义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开放大学参与社区教育的未来发展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2498828" y="2263629"/>
            <a:ext cx="0" cy="102306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424607" y="2263629"/>
            <a:ext cx="0" cy="102306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477770" y="1939037"/>
            <a:ext cx="202786" cy="1100579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77770" y="1837644"/>
            <a:ext cx="202786" cy="202786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798610" y="3804262"/>
            <a:ext cx="1416414" cy="1416414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358185" y="0"/>
            <a:ext cx="522528" cy="149637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58185" y="1235111"/>
            <a:ext cx="522528" cy="52252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64600" y="4619275"/>
            <a:ext cx="415038" cy="41503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421544" y="-397096"/>
            <a:ext cx="1893471" cy="1893471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2500" y="1047750"/>
            <a:ext cx="5510063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2286000"/>
            <a:ext cx="7127080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00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开放大学与社区教育概述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1459">
            <a:off x="2831811" y="4460965"/>
            <a:ext cx="7667823" cy="14097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39619">
            <a:off x="-3783111" y="-970258"/>
            <a:ext cx="7667823" cy="140976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1105319"/>
            <a:ext cx="5262477" cy="68758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6741" y="1635662"/>
            <a:ext cx="5262477" cy="1047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开放大学是以远程教育为主，通过多种媒介和方式进行教育的大学。它以开放教育资源、开放教育理念、开放教育模式为特点，为各类学习者提供多样化的学习机会和方式。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8745" y="3085265"/>
            <a:ext cx="5100318" cy="68758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8745" y="3629644"/>
            <a:ext cx="5320474" cy="1047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开放大学具有自主性、灵活性、多样性和开放性等特点，它以现代信息技术为支撑，打破了传统教育的时空限制，实现了教育资源的共享和优化配置。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54864" y="6712"/>
            <a:ext cx="7815272" cy="8533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开放大学的定义与特点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90942" y="4652434"/>
            <a:ext cx="548022" cy="960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49605" y="4652434"/>
            <a:ext cx="96092" cy="960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183005" y="4652434"/>
            <a:ext cx="96092" cy="960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1238964" y="4710426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6096320" y="1015032"/>
            <a:ext cx="2874863" cy="3833150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666156" y="2835515"/>
            <a:ext cx="548022" cy="960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24819" y="2835515"/>
            <a:ext cx="96092" cy="960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158219" y="2835515"/>
            <a:ext cx="96092" cy="960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1214178" y="2893507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33971" y="1105724"/>
            <a:ext cx="3783825" cy="378382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91990" y="1567100"/>
            <a:ext cx="3718928" cy="143053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教育是指在一定的地域范围内，通过各种教育机构和活动形式，为提高该地区居民的素质和生活质量而进行的教育活动。它是一种以社区为依托，以居民为对象，以提高居民素质和生活质量为目标的教育形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91990" y="1056815"/>
            <a:ext cx="3626635" cy="78090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91990" y="3515137"/>
            <a:ext cx="3718928" cy="143053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社区教育具有地域性、全民性、实用性和自主性等特点，它以社区居民为对象，注重教育的实用性和生活化，通过各种教育活动形式，满足居民的教育需求和兴趣爱好。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91990" y="3023901"/>
            <a:ext cx="4003302" cy="780901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7" name="AutoShape 7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855345" y="73342"/>
            <a:ext cx="7815272" cy="8533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社区教育的定义与特点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55440" y="221399"/>
            <a:ext cx="402793" cy="344077"/>
            <a:chOff x="355440" y="221399"/>
            <a:chExt cx="402793" cy="344077"/>
          </a:xfrm>
        </p:grpSpPr>
        <p:sp>
          <p:nvSpPr>
            <p:cNvPr id="3" name="AutoShape 3"/>
            <p:cNvSpPr/>
            <p:nvPr/>
          </p:nvSpPr>
          <p:spPr>
            <a:xfrm>
              <a:off x="355440" y="223703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49257" y="22139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38379" y="22274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4819" y="22974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06988" y="22651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355440" y="31571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49257" y="31341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38379" y="31475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24819" y="32175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06988" y="31853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55440" y="40772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49257" y="40542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38379" y="40676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24819" y="41376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06988" y="41054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355440" y="49973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49257" y="49743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38379" y="49877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24819" y="50578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06988" y="50255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758233" y="176297"/>
            <a:ext cx="7815272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开放大学与社区教育的关系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72348" y="1178150"/>
            <a:ext cx="2587408" cy="3380323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430843" y="1178150"/>
            <a:ext cx="2587408" cy="3380323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380588" y="1178150"/>
            <a:ext cx="2587408" cy="3380323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3584583" y="3312804"/>
            <a:ext cx="2279927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社区教育可以为开放大学提供实践和应用的机会，促进开放大学的课程设置和教学模式的创新和发展。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534328" y="3312804"/>
            <a:ext cx="2279927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开放大学和社区教育的合作可以促进教育的普及化和全民化，推动终身教育体系的建立和完善。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2"/>
          <a:srcRect l="9727" r="9727"/>
          <a:stretch>
            <a:fillRect/>
          </a:stretch>
        </p:blipFill>
        <p:spPr>
          <a:xfrm>
            <a:off x="720280" y="1384323"/>
            <a:ext cx="2088176" cy="1721869"/>
          </a:xfrm>
          <a:prstGeom prst="round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t="17395" b="17395"/>
          <a:stretch>
            <a:fillRect/>
          </a:stretch>
        </p:blipFill>
        <p:spPr>
          <a:xfrm>
            <a:off x="3680458" y="1384323"/>
            <a:ext cx="2088176" cy="1721869"/>
          </a:xfrm>
          <a:prstGeom prst="round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6630204" y="1384323"/>
            <a:ext cx="2088176" cy="1721869"/>
          </a:xfrm>
          <a:prstGeom prst="round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596741" y="3312804"/>
            <a:ext cx="2278243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开放大学可以为社区教育提供丰富的教育资源和多样化的教育方式，为社区居民提供更多的学习机会和途径。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2500" y="1047750"/>
            <a:ext cx="5510063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2286000"/>
            <a:ext cx="7127080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00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开放大学参与社区教育的现状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1459">
            <a:off x="2831811" y="4460965"/>
            <a:ext cx="7667823" cy="14097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39619">
            <a:off x="-3783111" y="-970258"/>
            <a:ext cx="7667823" cy="140976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22981" y="2403001"/>
            <a:ext cx="1527112" cy="15387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422401" y="2676626"/>
            <a:ext cx="2108743" cy="212483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1636" y="1182148"/>
            <a:ext cx="1345136" cy="13451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21180" y="2118352"/>
            <a:ext cx="2170466" cy="19201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开放大学利用其远程教育优势，为社区教育提供灵活、便捷的学习机会，满足社区成员多样化的学习需求。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55440" y="227689"/>
            <a:ext cx="402793" cy="344077"/>
            <a:chOff x="355440" y="227689"/>
            <a:chExt cx="402793" cy="344077"/>
          </a:xfrm>
        </p:grpSpPr>
        <p:sp>
          <p:nvSpPr>
            <p:cNvPr id="7" name="AutoShape 7"/>
            <p:cNvSpPr/>
            <p:nvPr/>
          </p:nvSpPr>
          <p:spPr>
            <a:xfrm>
              <a:off x="355440" y="22999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49257" y="22768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38379" y="22903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24819" y="23603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06988" y="23280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55440" y="32200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49257" y="31970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38379" y="32104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24819" y="32804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06988" y="32482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355440" y="41401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49257" y="41171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38379" y="41305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24819" y="42006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06988" y="41683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355440" y="50602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49257" y="50372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38379" y="50506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24819" y="51207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06988" y="50884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854864" y="182587"/>
            <a:ext cx="7815272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开放大学在社区教育的角色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4218167" y="1268679"/>
            <a:ext cx="1172074" cy="117207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479542" y="1739285"/>
            <a:ext cx="2112104" cy="31134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远程教育的主力军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03716" y="1540228"/>
            <a:ext cx="2438966" cy="1005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开放大学通过参与社区教育，弥补了传统教育的不足，为更多人提供了接受教育的机会，促进了教育公平。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03716" y="1182148"/>
            <a:ext cx="2112104" cy="31134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促进教育公平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rcRect l="17208" r="17208"/>
          <a:stretch>
            <a:fillRect/>
          </a:stretch>
        </p:blipFill>
        <p:spPr>
          <a:xfrm>
            <a:off x="4546995" y="2809264"/>
            <a:ext cx="1859554" cy="1859554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rcRect l="18583" r="18583"/>
          <a:stretch>
            <a:fillRect/>
          </a:stretch>
        </p:blipFill>
        <p:spPr>
          <a:xfrm>
            <a:off x="2841439" y="2527284"/>
            <a:ext cx="1290197" cy="1290197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6735556" y="3732213"/>
            <a:ext cx="2511602" cy="7771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开放大学通过开展社区教育，提升社区成员的素质和技能，为社区的经济发展和社会进步做出贡献。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735556" y="3374133"/>
            <a:ext cx="2112104" cy="31134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推动社区发展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3261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412455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54450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4120989" y="1041657"/>
            <a:ext cx="1283022" cy="128302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580998" y="2659856"/>
            <a:ext cx="2363004" cy="2513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开设实体课程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04443" y="3064936"/>
            <a:ext cx="2316114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开放大学在社区内设立学习中心，提供各类课程，包括学历教育、非学历培训等，满足社区成员的不同需求。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5471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171796" y="1041657"/>
            <a:ext cx="1283022" cy="128302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31805" y="2659856"/>
            <a:ext cx="2363004" cy="2513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提供在线课程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5249" y="3064936"/>
            <a:ext cx="2316114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开放大学通过其官方网站或学习平台，为社区成员提供在线课程，满足其个性化学习需求。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596278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7062985" y="1041657"/>
            <a:ext cx="1283022" cy="128302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6522993" y="2659856"/>
            <a:ext cx="2363004" cy="2513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合作办学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46438" y="3064936"/>
            <a:ext cx="2316114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开放大学与当地教育机构、社区组织等合作，共同开设课程，实现资源共享和优势互补。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7487467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236968" y="1106829"/>
            <a:ext cx="1152677" cy="115267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42" r="16542"/>
          <a:stretch>
            <a:fillRect/>
          </a:stretch>
        </p:blipFill>
        <p:spPr>
          <a:xfrm>
            <a:off x="4186161" y="1106829"/>
            <a:ext cx="1152677" cy="115267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333" r="16333"/>
          <a:stretch>
            <a:fillRect/>
          </a:stretch>
        </p:blipFill>
        <p:spPr>
          <a:xfrm>
            <a:off x="7125855" y="1106829"/>
            <a:ext cx="1152677" cy="115267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355440" y="175639"/>
            <a:ext cx="402793" cy="344077"/>
            <a:chOff x="355440" y="175639"/>
            <a:chExt cx="402793" cy="344077"/>
          </a:xfrm>
        </p:grpSpPr>
        <p:sp>
          <p:nvSpPr>
            <p:cNvPr id="21" name="AutoShape 21"/>
            <p:cNvSpPr/>
            <p:nvPr/>
          </p:nvSpPr>
          <p:spPr>
            <a:xfrm>
              <a:off x="355440" y="177943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49257" y="17563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38379" y="17698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24819" y="18398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06988" y="18075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355440" y="269954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49257" y="26765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38379" y="26899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24819" y="27599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06988" y="27277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355440" y="361965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49257" y="35966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38379" y="36100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24819" y="36800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06988" y="36478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355440" y="45397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49257" y="45167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38379" y="45301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24819" y="46002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06988" y="45679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1" name="TextBox 41"/>
          <p:cNvSpPr txBox="1"/>
          <p:nvPr/>
        </p:nvSpPr>
        <p:spPr>
          <a:xfrm>
            <a:off x="952245" y="130537"/>
            <a:ext cx="8572755" cy="4342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开放大学参与社区教育的模式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182208" y="912874"/>
            <a:ext cx="355788" cy="16165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69066" y="1074531"/>
            <a:ext cx="8786868" cy="3671492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6750" r="26750"/>
          <a:stretch>
            <a:fillRect/>
          </a:stretch>
        </p:blipFill>
        <p:spPr>
          <a:xfrm>
            <a:off x="578662" y="912874"/>
            <a:ext cx="2874862" cy="3833150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52680" y="4872106"/>
            <a:ext cx="7203254" cy="5261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77976" y="4872106"/>
            <a:ext cx="578171" cy="5261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074903" y="4844251"/>
            <a:ext cx="124000" cy="1240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55625" y="4849416"/>
            <a:ext cx="115142" cy="11514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27489" y="4854581"/>
            <a:ext cx="106285" cy="10628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83846" y="4859746"/>
            <a:ext cx="97428" cy="97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737996" y="4855387"/>
            <a:ext cx="88571" cy="885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714750" y="1349692"/>
            <a:ext cx="5052767" cy="5905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14750" y="1800004"/>
            <a:ext cx="4875483" cy="94059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如传统观念的制约、技术支持不足、教学质量参差不齐等问题，需要开放大学不断改进和完善。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14750" y="2955785"/>
            <a:ext cx="4875483" cy="5905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14750" y="3466266"/>
            <a:ext cx="4875483" cy="94059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随着社会对教育的需求不断增加，开放大学的远程教育和社区教育优势将得到更多关注和认可，同时政策支持和资金投入也为开放大学的发展提供了有力保障。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开放大学参与社区教育的挑战与机遇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8750" b="-387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2500" y="1047750"/>
            <a:ext cx="5510063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2286000"/>
            <a:ext cx="7127080" cy="12343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00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开放大学在社区教育的实践案例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1459">
            <a:off x="2831811" y="4460965"/>
            <a:ext cx="7667823" cy="14097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39619">
            <a:off x="-3783111" y="-970258"/>
            <a:ext cx="7667823" cy="140976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255000" cy="40767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https://d.book118.com/616202115012010055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2024-09-22T10:09:05.756</cp:lastPrinted>
  <dcterms:created xsi:type="dcterms:W3CDTF">2024-09-22T02:09:05Z</dcterms:created>
  <dcterms:modified xsi:type="dcterms:W3CDTF">2024-09-22T02:09:07Z</dcterms:modified>
</cp:coreProperties>
</file>