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87" r:id="rId2"/>
    <p:sldMasterId id="2147483789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4" r:id="rId26"/>
  </p:sldIdLst>
  <p:sldSz cx="12190412" cy="6859588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2AE60-08B4-448F-8660-1A3DAC152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9CE18-E0FC-4D31-8219-41915F055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B629F-71BE-4D66-9806-1437F2A69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0CA35-C49F-48EF-93E4-A97427C9B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A79809-31A3-4C21-9092-36F0B8CD3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8E100D-5685-4C69-8614-007C7D8E4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251778-2D89-49EB-A320-9842DCA75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AA578-25D6-4BAA-8479-C22C4D065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C2F1E-4D26-4781-A124-021887AD9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ED1FD-1502-4CEE-A6C5-4CCFF18F5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A66B7-8CA3-4B16-BECB-195926801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空白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标题和内容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6406" y="886409"/>
            <a:ext cx="11276806" cy="738835"/>
          </a:xfrm>
        </p:spPr>
        <p:txBody>
          <a:bodyPr/>
          <a:lstStyle>
            <a:lvl1pPr marL="0" indent="0" eaLnBrk="1" hangingPunct="1">
              <a:buFontTx/>
              <a:buNone/>
              <a:defRPr b="0"/>
            </a:lvl1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2.png" /><Relationship Id="rId5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2.png" /><Relationship Id="rId5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050" name="矩形 4" title="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1">
            <a:blip r:embed="rId2">
              <a:alphaModFix amt="50000"/>
              <a:grayscl/>
            </a:blip>
            <a:tile tx="0" ty="0" sx="100000" sy="100000" flip="none" algn="tl"/>
          </a:blipFill>
          <a:ln w="254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1219200" fontAlgn="base">
              <a:spcBef>
                <a:spcPct val="0"/>
              </a:spcBef>
              <a:spcAft>
                <a:spcPct val="0"/>
              </a:spcAft>
              <a:buClrTx/>
              <a:buFontTx/>
            </a:pPr>
            <a:endParaRPr lang="zh-CN" altLang="en-US">
              <a:solidFill>
                <a:srgbClr val="FFFFFF"/>
              </a:solidFill>
              <a:ea typeface="黑体" panose="02010609060101010101" pitchFamily="49" charset="-122"/>
            </a:endParaRPr>
          </a:p>
        </p:txBody>
      </p:sp>
      <p:sp>
        <p:nvSpPr>
          <p:cNvPr id="2051" name="矩形 2">
            <a:hlinkClick action="ppaction://noaction"/>
          </p:cNvPr>
          <p:cNvSpPr/>
          <p:nvPr/>
        </p:nvSpPr>
        <p:spPr>
          <a:xfrm>
            <a:off x="11326813" y="6459538"/>
            <a:ext cx="863600" cy="4000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1219200" fontAlgn="base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zh-CN" altLang="en-US" sz="2000">
                <a:solidFill>
                  <a:srgbClr val="FFFFFF"/>
                </a:solidFill>
                <a:ea typeface="黑体" panose="02010609060101010101" pitchFamily="49" charset="-122"/>
              </a:rPr>
              <a:t>返回</a:t>
            </a:r>
            <a:endParaRPr lang="zh-CN" altLang="en-US" sz="2000">
              <a:solidFill>
                <a:srgbClr val="FFFFFF"/>
              </a:solidFill>
              <a:ea typeface="黑体" panose="02010609060101010101" pitchFamily="49" charset="-122"/>
            </a:endParaRPr>
          </a:p>
        </p:txBody>
      </p:sp>
      <p:pic>
        <p:nvPicPr>
          <p:cNvPr id="2052" name="图片 1073743875" descr="学科网 zxxk.com" title="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ctr" defTabSz="1217612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5900" kern="1200">
          <a:solidFill>
            <a:schemeClr val="tx1"/>
          </a:solidFill>
          <a:latin typeface="Arial Black" pitchFamily="34" charset="0"/>
          <a:ea typeface="微软雅黑" pitchFamily="34" charset="-122"/>
          <a:cs typeface="+mj-cs"/>
        </a:defRPr>
      </a:lvl1pPr>
    </p:titleStyle>
    <p:bodyStyle>
      <a:lvl1pPr marL="455930" indent="-455930" algn="l" defTabSz="121793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89330" indent="-379730" algn="l" defTabSz="121793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2730" indent="-303530" algn="l" defTabSz="121793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2330" indent="-303530" algn="l" defTabSz="121793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1930" indent="-303530" algn="l" defTabSz="121793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1219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indent="0" algn="l" defTabSz="1219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indent="0" algn="l" defTabSz="1219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indent="0" algn="l" defTabSz="1219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indent="0" algn="l" defTabSz="12192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1026" name="矩形 5" title="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rotWithShape="1">
            <a:blip r:embed="rId2">
              <a:alphaModFix amt="50000"/>
              <a:grayscl/>
            </a:blip>
            <a:tile tx="0" ty="0" sx="100000" sy="100000" flip="none" algn="tl"/>
          </a:blipFill>
          <a:ln w="25400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1219200" fontAlgn="base">
              <a:spcBef>
                <a:spcPct val="0"/>
              </a:spcBef>
              <a:spcAft>
                <a:spcPct val="0"/>
              </a:spcAft>
              <a:buClrTx/>
              <a:buFontTx/>
            </a:pPr>
            <a:endParaRPr lang="zh-CN" altLang="en-US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1027" name="Rectangle 3" title=""/>
          <p:cNvSpPr>
            <a:spLocks noGrp="1"/>
          </p:cNvSpPr>
          <p:nvPr>
            <p:ph type="body" idx="4294967295"/>
          </p:nvPr>
        </p:nvSpPr>
        <p:spPr>
          <a:xfrm>
            <a:off x="455613" y="866775"/>
            <a:ext cx="11277600" cy="7334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lvl1pPr marL="342900" indent="-3429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320"/>
                <a:tab pos="4846638"/>
              </a:tabLst>
              <a:defRPr lang="zh-CN" altLang="en-US" sz="2800">
                <a:solidFill>
                  <a:schemeClr val="tx1"/>
                </a:solidFill>
                <a:latin typeface="+mn-lt"/>
                <a:ea typeface="方正中等线简体" pitchFamily="65" charset="-122"/>
                <a:cs typeface="+mn-cs"/>
              </a:defRPr>
            </a:lvl1pPr>
            <a:lvl2pPr marL="822325" indent="-28575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2pPr>
            <a:lvl3pPr marL="123063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3pPr>
            <a:lvl4pPr marL="16383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4pPr>
            <a:lvl5pPr marL="20574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</p:txBody>
      </p:sp>
      <p:sp>
        <p:nvSpPr>
          <p:cNvPr id="1028" name="矩形 8">
            <a:hlinkClick action="ppaction://noaction"/>
          </p:cNvPr>
          <p:cNvSpPr/>
          <p:nvPr/>
        </p:nvSpPr>
        <p:spPr>
          <a:xfrm>
            <a:off x="11326813" y="6459538"/>
            <a:ext cx="863600" cy="400050"/>
          </a:xfrm>
          <a:prstGeom prst="rect">
            <a:avLst/>
          </a:prstGeom>
          <a:solidFill>
            <a:srgbClr val="4F81BD"/>
          </a:solidFill>
          <a:ln w="25400" cap="flat" cmpd="sng" algn="ctr">
            <a:noFill/>
            <a:prstDash val="solid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1219200" fontAlgn="base">
              <a:spcBef>
                <a:spcPct val="0"/>
              </a:spcBef>
              <a:spcAft>
                <a:spcPct val="0"/>
              </a:spcAft>
              <a:buClrTx/>
              <a:buFontTx/>
            </a:pPr>
            <a:r>
              <a:rPr lang="zh-CN" altLang="en-US" sz="2000">
                <a:solidFill>
                  <a:srgbClr val="FFFFFF"/>
                </a:solidFill>
                <a:latin typeface="Arial"/>
                <a:ea typeface="黑体" panose="02010609060101010101" pitchFamily="49" charset="-122"/>
              </a:rPr>
              <a:t>返回</a:t>
            </a:r>
            <a:endParaRPr lang="zh-CN" altLang="en-US" sz="2000">
              <a:solidFill>
                <a:srgbClr val="FFFFFF"/>
              </a:solidFill>
              <a:latin typeface="Arial"/>
              <a:ea typeface="黑体" panose="02010609060101010101" pitchFamily="49" charset="-122"/>
            </a:endParaRPr>
          </a:p>
        </p:txBody>
      </p:sp>
      <p:pic>
        <p:nvPicPr>
          <p:cNvPr id="1029" name="图片 1073743875" descr="学科网 zxxk.com" title="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0" rtl="0" eaLnBrk="0" fontAlgn="base" hangingPunct="0">
        <a:lnSpc>
          <a:spcPct val="150000"/>
        </a:lnSpc>
        <a:spcBef>
          <a:spcPct val="20000"/>
        </a:spcBef>
        <a:spcAft>
          <a:spcPct val="0"/>
        </a:spcAft>
        <a:buClrTx/>
        <a:buSzTx/>
        <a:buFontTx/>
        <a:buChar char="•"/>
        <a:tabLst>
          <a:tab pos="4846320"/>
          <a:tab pos="4846638"/>
        </a:tabLst>
        <a:defRPr sz="2800">
          <a:solidFill>
            <a:schemeClr val="tx1"/>
          </a:solidFill>
          <a:latin typeface="+mn-lt"/>
          <a:ea typeface="方正中等线简体" pitchFamily="65" charset="-122"/>
          <a:cs typeface="+mn-cs"/>
        </a:defRPr>
      </a:lvl1pPr>
      <a:lvl2pPr marL="822325" indent="-285750" algn="l" defTabSz="0" rtl="0" eaLnBrk="0" fontAlgn="base" hangingPunct="0">
        <a:lnSpc>
          <a:spcPct val="150000"/>
        </a:lnSpc>
        <a:spcBef>
          <a:spcPct val="20000"/>
        </a:spcBef>
        <a:spcAft>
          <a:spcPct val="0"/>
        </a:spcAft>
        <a:buClrTx/>
        <a:buSzTx/>
        <a:buFontTx/>
        <a:buChar char="–"/>
        <a:tabLst>
          <a:tab pos="4846638"/>
        </a:tabLst>
        <a:defRPr sz="2800">
          <a:solidFill>
            <a:schemeClr val="tx1"/>
          </a:solidFill>
          <a:latin typeface="+mj-lt"/>
          <a:ea typeface="+mn-ea"/>
        </a:defRPr>
      </a:lvl2pPr>
      <a:lvl3pPr marL="1230630" indent="-228600" algn="l" defTabSz="0" rtl="0" eaLnBrk="0" fontAlgn="base" hangingPunct="0">
        <a:lnSpc>
          <a:spcPct val="150000"/>
        </a:lnSpc>
        <a:spcBef>
          <a:spcPct val="20000"/>
        </a:spcBef>
        <a:spcAft>
          <a:spcPct val="0"/>
        </a:spcAft>
        <a:buClrTx/>
        <a:buSzTx/>
        <a:buFontTx/>
        <a:buChar char="•"/>
        <a:tabLst>
          <a:tab pos="4846638"/>
        </a:tabLst>
        <a:defRPr sz="2800">
          <a:solidFill>
            <a:schemeClr val="tx1"/>
          </a:solidFill>
          <a:latin typeface="+mj-lt"/>
          <a:ea typeface="+mn-ea"/>
        </a:defRPr>
      </a:lvl3pPr>
      <a:lvl4pPr marL="1638300" indent="-228600" algn="l" defTabSz="0" rtl="0" eaLnBrk="0" fontAlgn="base" hangingPunct="0">
        <a:lnSpc>
          <a:spcPct val="150000"/>
        </a:lnSpc>
        <a:spcBef>
          <a:spcPct val="20000"/>
        </a:spcBef>
        <a:spcAft>
          <a:spcPct val="0"/>
        </a:spcAft>
        <a:buClrTx/>
        <a:buSzTx/>
        <a:buFontTx/>
        <a:buChar char="–"/>
        <a:tabLst>
          <a:tab pos="4846638"/>
        </a:tabLst>
        <a:defRPr sz="2800">
          <a:solidFill>
            <a:schemeClr val="tx1"/>
          </a:solidFill>
          <a:latin typeface="+mj-lt"/>
          <a:ea typeface="+mn-ea"/>
        </a:defRPr>
      </a:lvl4pPr>
      <a:lvl5pPr marL="2057400" indent="-228600" algn="l" defTabSz="0" rtl="0" eaLnBrk="0" fontAlgn="base" hangingPunct="0">
        <a:lnSpc>
          <a:spcPct val="150000"/>
        </a:lnSpc>
        <a:spcBef>
          <a:spcPct val="20000"/>
        </a:spcBef>
        <a:spcAft>
          <a:spcPct val="0"/>
        </a:spcAft>
        <a:buClrTx/>
        <a:buSzTx/>
        <a:buFontTx/>
        <a:buChar char="»"/>
        <a:tabLst>
          <a:tab pos="4846638"/>
        </a:tabLst>
        <a:defRPr sz="2800">
          <a:solidFill>
            <a:schemeClr val="tx1"/>
          </a:solidFill>
          <a:latin typeface="+mj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800">
          <a:solidFill>
            <a:schemeClr val="tx1"/>
          </a:solidFill>
          <a:latin typeface="+mj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800">
          <a:solidFill>
            <a:schemeClr val="tx1"/>
          </a:solidFill>
          <a:latin typeface="+mj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800">
          <a:solidFill>
            <a:schemeClr val="tx1"/>
          </a:solidFill>
          <a:latin typeface="+mj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800">
          <a:solidFill>
            <a:schemeClr val="tx1"/>
          </a:solidFill>
          <a:latin typeface="+mj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041202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7169" name="文本框 12" title=""/>
          <p:cNvSpPr txBox="1"/>
          <p:nvPr/>
        </p:nvSpPr>
        <p:spPr>
          <a:xfrm>
            <a:off x="1260475" y="495300"/>
            <a:ext cx="1754188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>
                <a:solidFill>
                  <a:srgbClr val="FFFFFF"/>
                </a:solidFill>
                <a:latin typeface="Arial" pitchFamily="34" charset="0"/>
                <a:ea typeface="黑体" panose="02010609060101010101" pitchFamily="49" charset="-122"/>
              </a:rPr>
              <a:t>八年级上册</a:t>
            </a:r>
            <a:endParaRPr lang="zh-CN" altLang="en-US">
              <a:solidFill>
                <a:srgbClr val="FFFFFF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7170" name="标题 24" title=""/>
          <p:cNvSpPr txBox="1"/>
          <p:nvPr/>
        </p:nvSpPr>
        <p:spPr>
          <a:xfrm>
            <a:off x="1193800" y="1512888"/>
            <a:ext cx="10515600" cy="2143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609600" indent="-1524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219200" indent="-3048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28800" indent="-4572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438400" indent="-609600" algn="l" defTabSz="121761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914400">
              <a:lnSpc>
                <a:spcPct val="110000"/>
              </a:lnSpc>
            </a:pPr>
            <a:r>
              <a:rPr lang="zh-CN" altLang="en-US" sz="5000" b="1">
                <a:solidFill>
                  <a:srgbClr val="FF0000"/>
                </a:solidFill>
                <a:latin typeface="Arial" pitchFamily="34" charset="0"/>
                <a:ea typeface="微软雅黑" pitchFamily="34" charset="-122"/>
              </a:rPr>
              <a:t>第二单元　遵守社会规则</a:t>
            </a:r>
            <a:endParaRPr lang="zh-CN" altLang="en-US" sz="5000" b="1">
              <a:solidFill>
                <a:srgbClr val="FF0000"/>
              </a:solidFill>
              <a:latin typeface="Arial" pitchFamily="34" charset="0"/>
              <a:ea typeface="微软雅黑" pitchFamily="34" charset="-122"/>
            </a:endParaRPr>
          </a:p>
          <a:p>
            <a:pPr marL="0" lvl="0" indent="0" defTabSz="914400">
              <a:lnSpc>
                <a:spcPct val="110000"/>
              </a:lnSpc>
            </a:pPr>
            <a:endParaRPr lang="zh-CN" altLang="en-US" sz="5000" b="1">
              <a:solidFill>
                <a:srgbClr val="FF0000"/>
              </a:solidFill>
              <a:latin typeface="Arial" pitchFamily="34" charset="0"/>
              <a:ea typeface="微软雅黑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193" name="内容占位符 11" title=""/>
          <p:cNvSpPr>
            <a:spLocks noGrp="1"/>
          </p:cNvSpPr>
          <p:nvPr>
            <p:ph idx="1"/>
          </p:nvPr>
        </p:nvSpPr>
        <p:spPr>
          <a:xfrm>
            <a:off x="455613" y="876300"/>
            <a:ext cx="11277600" cy="13938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spAutoFit/>
          </a:bodyPr>
          <a:lstStyle>
            <a:lvl1pPr marL="342900" indent="-3429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320"/>
                <a:tab pos="4846638"/>
              </a:tabLst>
              <a:defRPr lang="zh-CN" altLang="en-US" sz="2800">
                <a:solidFill>
                  <a:schemeClr val="tx1"/>
                </a:solidFill>
                <a:latin typeface="+mn-lt"/>
                <a:ea typeface="方正中等线简体" pitchFamily="65" charset="-122"/>
                <a:cs typeface="+mn-cs"/>
              </a:defRPr>
            </a:lvl1pPr>
            <a:lvl2pPr marL="822325" indent="-28575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2pPr>
            <a:lvl3pPr marL="123063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3pPr>
            <a:lvl4pPr marL="16383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4pPr>
            <a:lvl5pPr marL="20574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9pPr>
          </a:lstStyle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黑体" panose="02010609060101010101" pitchFamily="49" charset="-122"/>
              </a:rPr>
              <a:t>[</a:t>
            </a:r>
            <a:r>
              <a:rPr lang="zh-CN" altLang="en-US" sz="2800" u="none" spc="0" baseline="0">
                <a:ea typeface="黑体" panose="02010609060101010101" pitchFamily="49" charset="-122"/>
              </a:rPr>
              <a:t>思维导图</a:t>
            </a:r>
            <a:r>
              <a:rPr lang="en-US" altLang="zh-CN" sz="2800" u="none" spc="0" baseline="0">
                <a:ea typeface="黑体" panose="02010609060101010101" pitchFamily="49" charset="-122"/>
              </a:rPr>
              <a:t>]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defTabSz="914400" eaLnBrk="1" hangingPunct="0">
              <a:buNone/>
              <a:tabLst>
                <a:tab pos="4846638"/>
              </a:tabLst>
            </a:pPr>
            <a:endParaRPr lang="zh-CN" altLang="en-US" u="none" baseline="0"/>
          </a:p>
        </p:txBody>
      </p:sp>
      <p:pic>
        <p:nvPicPr>
          <p:cNvPr id="8194" name="Picture 12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938" y="223838"/>
            <a:ext cx="12184062" cy="5048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195" name="Picture 5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951163" y="906463"/>
            <a:ext cx="5334000" cy="55245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9217" name="内容占位符 11" title=""/>
          <p:cNvSpPr>
            <a:spLocks noGrp="1"/>
          </p:cNvSpPr>
          <p:nvPr>
            <p:ph idx="1"/>
          </p:nvPr>
        </p:nvSpPr>
        <p:spPr>
          <a:xfrm>
            <a:off x="455613" y="546100"/>
            <a:ext cx="11277600" cy="4241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spAutoFit/>
          </a:bodyPr>
          <a:lstStyle>
            <a:lvl1pPr marL="342900" indent="-3429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320"/>
                <a:tab pos="4846638"/>
              </a:tabLst>
              <a:defRPr lang="zh-CN" altLang="en-US" sz="2800">
                <a:solidFill>
                  <a:schemeClr val="tx1"/>
                </a:solidFill>
                <a:latin typeface="+mn-lt"/>
                <a:ea typeface="方正中等线简体" pitchFamily="65" charset="-122"/>
                <a:cs typeface="+mn-cs"/>
              </a:defRPr>
            </a:lvl1pPr>
            <a:lvl2pPr marL="822325" indent="-28575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2pPr>
            <a:lvl3pPr marL="123063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3pPr>
            <a:lvl4pPr marL="16383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4pPr>
            <a:lvl5pPr marL="20574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9pPr>
          </a:lstStyle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黑体" panose="02010609060101010101" pitchFamily="49" charset="-122"/>
              </a:rPr>
              <a:t>[</a:t>
            </a:r>
            <a:r>
              <a:rPr lang="zh-CN" altLang="en-US" sz="2800" u="none" spc="0" baseline="0">
                <a:ea typeface="黑体" panose="02010609060101010101" pitchFamily="49" charset="-122"/>
              </a:rPr>
              <a:t>核心观点</a:t>
            </a:r>
            <a:r>
              <a:rPr lang="en-US" altLang="zh-CN" sz="2800" u="none" spc="0" baseline="0">
                <a:ea typeface="黑体" panose="02010609060101010101" pitchFamily="49" charset="-122"/>
              </a:rPr>
              <a:t>]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1</a:t>
            </a:r>
            <a:r>
              <a:rPr lang="zh-CN" altLang="en-US" sz="2800" u="none" spc="0" baseline="0">
                <a:ea typeface="方正中等线简体"/>
              </a:rPr>
              <a:t>．社会正常运行需要秩序。社会秩序是人民安居乐业的保障。</a:t>
            </a:r>
            <a:r>
              <a:rPr lang="en-US" altLang="zh-CN" sz="2800" u="none" spc="0" baseline="0">
                <a:ea typeface="方正中等线简体"/>
              </a:rPr>
              <a:t>(</a:t>
            </a:r>
            <a:r>
              <a:rPr lang="zh-CN" altLang="en-US" sz="2800" u="none" spc="0" baseline="0">
                <a:ea typeface="方正中等线简体"/>
              </a:rPr>
              <a:t>重要性</a:t>
            </a:r>
            <a:r>
              <a:rPr lang="en-US" altLang="zh-CN" sz="2800" u="none" spc="0" baseline="0">
                <a:ea typeface="方正中等线简体"/>
              </a:rPr>
              <a:t>)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2</a:t>
            </a:r>
            <a:r>
              <a:rPr lang="zh-CN" altLang="en-US" sz="2800" u="none" spc="0" baseline="0">
                <a:ea typeface="方正中等线简体"/>
              </a:rPr>
              <a:t>．井然有序的社会生活离不开社会规则的维系。</a:t>
            </a:r>
            <a:r>
              <a:rPr lang="en-US" altLang="zh-CN" sz="2800" u="none" spc="0" baseline="0">
                <a:ea typeface="方正中等线简体"/>
              </a:rPr>
              <a:t>(</a:t>
            </a:r>
            <a:r>
              <a:rPr lang="zh-CN" altLang="en-US" sz="2800" u="none" spc="0" baseline="0">
                <a:ea typeface="方正中等线简体"/>
              </a:rPr>
              <a:t>重要性</a:t>
            </a:r>
            <a:r>
              <a:rPr lang="en-US" altLang="zh-CN" sz="2800" u="none" spc="0" baseline="0">
                <a:ea typeface="方正中等线简体"/>
              </a:rPr>
              <a:t>)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3</a:t>
            </a:r>
            <a:r>
              <a:rPr lang="zh-CN" altLang="en-US" sz="2800" u="none" spc="0" baseline="0">
                <a:ea typeface="方正中等线简体"/>
              </a:rPr>
              <a:t>．社会规则划定了自由的边界，是人们享有自由的保障。井然有序的社会生活离不开社会规则的维系。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4</a:t>
            </a:r>
            <a:r>
              <a:rPr lang="zh-CN" altLang="en-US" sz="2800" u="none" spc="0" baseline="0">
                <a:ea typeface="方正中等线简体"/>
              </a:rPr>
              <a:t>．自由不是随心所欲，它受道德、纪律、法律等社会规则的约束。</a:t>
            </a:r>
            <a:endParaRPr lang="zh-CN" altLang="zh-CN" sz="1000" u="none" baseline="0">
              <a:latin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0241" name="内容占位符 11" title=""/>
          <p:cNvSpPr>
            <a:spLocks noGrp="1"/>
          </p:cNvSpPr>
          <p:nvPr>
            <p:ph idx="1"/>
          </p:nvPr>
        </p:nvSpPr>
        <p:spPr>
          <a:xfrm>
            <a:off x="455613" y="411163"/>
            <a:ext cx="11277600" cy="54483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spAutoFit/>
          </a:bodyPr>
          <a:lstStyle>
            <a:lvl1pPr marL="342900" indent="-3429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320"/>
                <a:tab pos="4846638"/>
              </a:tabLst>
              <a:defRPr lang="zh-CN" altLang="en-US" sz="2800">
                <a:solidFill>
                  <a:schemeClr val="tx1"/>
                </a:solidFill>
                <a:latin typeface="+mn-lt"/>
                <a:ea typeface="方正中等线简体" pitchFamily="65" charset="-122"/>
                <a:cs typeface="+mn-cs"/>
              </a:defRPr>
            </a:lvl1pPr>
            <a:lvl2pPr marL="822325" indent="-28575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2pPr>
            <a:lvl3pPr marL="123063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3pPr>
            <a:lvl4pPr marL="16383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4pPr>
            <a:lvl5pPr marL="20574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9pPr>
          </a:lstStyle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5</a:t>
            </a:r>
            <a:r>
              <a:rPr lang="zh-CN" altLang="en-US" sz="2800" u="none" spc="0" baseline="0">
                <a:ea typeface="方正中等线简体"/>
              </a:rPr>
              <a:t>．遵守社会规则需要他律和自律；需要我们发自内心地敬畏规则，将规则作为自己行动的准绳。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6</a:t>
            </a:r>
            <a:r>
              <a:rPr lang="zh-CN" altLang="en-US" sz="2800" u="none" spc="0" baseline="0">
                <a:ea typeface="方正中等线简体"/>
              </a:rPr>
              <a:t>．尊重是交往的起点。尊重他人是一个人内在修养的外在表现。</a:t>
            </a:r>
            <a:r>
              <a:rPr lang="en-US" altLang="zh-CN" sz="2800" u="none" spc="0" baseline="0">
                <a:ea typeface="方正中等线简体"/>
              </a:rPr>
              <a:t>(</a:t>
            </a:r>
            <a:r>
              <a:rPr lang="zh-CN" altLang="en-US" sz="2800" u="none" spc="0" baseline="0">
                <a:ea typeface="方正中等线简体"/>
              </a:rPr>
              <a:t>重要性</a:t>
            </a:r>
            <a:r>
              <a:rPr lang="en-US" altLang="zh-CN" sz="2800" u="none" spc="0" baseline="0">
                <a:ea typeface="方正中等线简体"/>
              </a:rPr>
              <a:t>)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7</a:t>
            </a:r>
            <a:r>
              <a:rPr lang="zh-CN" altLang="en-US" sz="2800" u="none" spc="0" baseline="0">
                <a:ea typeface="方正中等线简体"/>
              </a:rPr>
              <a:t>．尊重他人要做到：积极关注、重视他人，平等对待他人，学会换位思考，学会欣赏他人。</a:t>
            </a:r>
            <a:r>
              <a:rPr lang="en-US" altLang="zh-CN" sz="2800" u="none" spc="0" baseline="0">
                <a:ea typeface="方正中等线简体"/>
              </a:rPr>
              <a:t>(</a:t>
            </a:r>
            <a:r>
              <a:rPr lang="zh-CN" altLang="en-US" sz="2800" u="none" spc="0" baseline="0">
                <a:ea typeface="方正中等线简体"/>
              </a:rPr>
              <a:t>做法</a:t>
            </a:r>
            <a:r>
              <a:rPr lang="en-US" altLang="zh-CN" sz="2800" u="none" spc="0" baseline="0">
                <a:ea typeface="方正中等线简体"/>
              </a:rPr>
              <a:t>)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8</a:t>
            </a:r>
            <a:r>
              <a:rPr lang="zh-CN" altLang="en-US" sz="2800" u="none" spc="0" baseline="0">
                <a:ea typeface="方正中等线简体"/>
              </a:rPr>
              <a:t>．文明有礼是一个人立身处世的前提。文明有礼促进社会和谐。文明有礼体现国家形象。</a:t>
            </a:r>
            <a:r>
              <a:rPr lang="en-US" altLang="zh-CN" sz="2800" u="none" spc="0" baseline="0">
                <a:ea typeface="方正中等线简体"/>
              </a:rPr>
              <a:t>(</a:t>
            </a:r>
            <a:r>
              <a:rPr lang="zh-CN" altLang="en-US" sz="2800" u="none" spc="0" baseline="0">
                <a:ea typeface="方正中等线简体"/>
              </a:rPr>
              <a:t>重要性</a:t>
            </a:r>
            <a:r>
              <a:rPr lang="en-US" altLang="zh-CN" sz="2800" u="none" spc="0" baseline="0">
                <a:ea typeface="方正中等线简体"/>
              </a:rPr>
              <a:t>)</a:t>
            </a:r>
            <a:endParaRPr lang="zh-CN" altLang="zh-CN" sz="1000" u="none" baseline="0">
              <a:latin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1265" name="内容占位符 11" title=""/>
          <p:cNvSpPr>
            <a:spLocks noGrp="1"/>
          </p:cNvSpPr>
          <p:nvPr>
            <p:ph idx="1"/>
          </p:nvPr>
        </p:nvSpPr>
        <p:spPr>
          <a:xfrm>
            <a:off x="455613" y="700088"/>
            <a:ext cx="11277600" cy="480218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spAutoFit/>
          </a:bodyPr>
          <a:lstStyle>
            <a:lvl1pPr marL="342900" indent="-3429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320"/>
                <a:tab pos="4846638"/>
              </a:tabLst>
              <a:defRPr lang="zh-CN" altLang="en-US" sz="2800">
                <a:solidFill>
                  <a:schemeClr val="tx1"/>
                </a:solidFill>
                <a:latin typeface="+mn-lt"/>
                <a:ea typeface="方正中等线简体" pitchFamily="65" charset="-122"/>
                <a:cs typeface="+mn-cs"/>
              </a:defRPr>
            </a:lvl1pPr>
            <a:lvl2pPr marL="822325" indent="-28575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2pPr>
            <a:lvl3pPr marL="123063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3pPr>
            <a:lvl4pPr marL="16383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4pPr>
            <a:lvl5pPr marL="20574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9pPr>
          </a:lstStyle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9</a:t>
            </a:r>
            <a:r>
              <a:rPr lang="zh-CN" altLang="en-US" sz="2800" u="none" spc="0" baseline="0">
                <a:ea typeface="方正中等线简体"/>
              </a:rPr>
              <a:t>．做文明有礼的人，要态度谦和，用语文明；仪表整洁，举止端庄；在社会生活中不断学习、观察、思考和践行。</a:t>
            </a:r>
            <a:r>
              <a:rPr lang="en-US" altLang="zh-CN" sz="2800" u="none" spc="0" baseline="0">
                <a:ea typeface="方正中等线简体"/>
              </a:rPr>
              <a:t>(</a:t>
            </a:r>
            <a:r>
              <a:rPr lang="zh-CN" altLang="en-US" sz="2800" u="none" spc="0" baseline="0">
                <a:ea typeface="方正中等线简体"/>
              </a:rPr>
              <a:t>做法</a:t>
            </a:r>
            <a:r>
              <a:rPr lang="en-US" altLang="zh-CN" sz="2800" u="none" spc="0" baseline="0">
                <a:ea typeface="方正中等线简体"/>
              </a:rPr>
              <a:t>)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10</a:t>
            </a:r>
            <a:r>
              <a:rPr lang="zh-CN" altLang="en-US" sz="2800" u="none" spc="0" baseline="0">
                <a:ea typeface="方正中等线简体"/>
              </a:rPr>
              <a:t>．诚信是中华民族的传统美德。</a:t>
            </a:r>
            <a:r>
              <a:rPr lang="en-US" altLang="zh-CN" sz="2800" u="none" spc="0" baseline="0">
                <a:ea typeface="方正中等线简体"/>
              </a:rPr>
              <a:t>(</a:t>
            </a:r>
            <a:r>
              <a:rPr lang="zh-CN" altLang="en-US" sz="2800" u="none" spc="0" baseline="0">
                <a:ea typeface="方正中等线简体"/>
              </a:rPr>
              <a:t>重要性</a:t>
            </a:r>
            <a:r>
              <a:rPr lang="en-US" altLang="zh-CN" sz="2800" u="none" spc="0" baseline="0">
                <a:ea typeface="方正中等线简体"/>
              </a:rPr>
              <a:t>)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11</a:t>
            </a:r>
            <a:r>
              <a:rPr lang="zh-CN" altLang="en-US" sz="2800" u="none" spc="0" baseline="0">
                <a:ea typeface="方正中等线简体"/>
              </a:rPr>
              <a:t>．诚信是一个人安身立命之本。诚信是企业的无形资产。诚信促进社会文明、国家兴旺。</a:t>
            </a:r>
            <a:r>
              <a:rPr lang="en-US" altLang="zh-CN" sz="2800" u="none" spc="0" baseline="0">
                <a:ea typeface="方正中等线简体"/>
              </a:rPr>
              <a:t>(</a:t>
            </a:r>
            <a:r>
              <a:rPr lang="zh-CN" altLang="en-US" sz="2800" u="none" spc="0" baseline="0">
                <a:ea typeface="方正中等线简体"/>
              </a:rPr>
              <a:t>重要性</a:t>
            </a:r>
            <a:r>
              <a:rPr lang="en-US" altLang="zh-CN" sz="2800" u="none" spc="0" baseline="0">
                <a:ea typeface="方正中等线简体"/>
              </a:rPr>
              <a:t>)</a:t>
            </a:r>
            <a:endParaRPr lang="zh-CN" altLang="en-US" sz="1000" u="none" baseline="0">
              <a:latin typeface="宋体" pitchFamily="2" charset="-122"/>
            </a:endParaRPr>
          </a:p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方正中等线简体"/>
              </a:rPr>
              <a:t>12</a:t>
            </a:r>
            <a:r>
              <a:rPr lang="zh-CN" altLang="en-US" sz="2800" u="none" spc="0" baseline="0">
                <a:ea typeface="方正中等线简体"/>
              </a:rPr>
              <a:t>．做诚实守信的人，要树立诚信意识，运用诚信智慧，珍惜个人的诚信记录。</a:t>
            </a:r>
            <a:r>
              <a:rPr lang="en-US" altLang="zh-CN" sz="2800" u="none" spc="0" baseline="0">
                <a:ea typeface="方正中等线简体"/>
              </a:rPr>
              <a:t>(</a:t>
            </a:r>
            <a:r>
              <a:rPr lang="zh-CN" altLang="en-US" sz="2800" u="none" spc="0" baseline="0">
                <a:ea typeface="方正中等线简体"/>
              </a:rPr>
              <a:t>做法</a:t>
            </a:r>
            <a:r>
              <a:rPr lang="en-US" altLang="zh-CN" sz="2800" u="none" spc="0" baseline="0">
                <a:ea typeface="方正中等线简体"/>
              </a:rPr>
              <a:t>)</a:t>
            </a:r>
            <a:endParaRPr lang="zh-CN" altLang="zh-CN" sz="1000" u="none" baseline="0">
              <a:latin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2289" name="内容占位符 11" title=""/>
          <p:cNvSpPr>
            <a:spLocks noGrp="1"/>
          </p:cNvSpPr>
          <p:nvPr>
            <p:ph idx="1"/>
          </p:nvPr>
        </p:nvSpPr>
        <p:spPr>
          <a:xfrm>
            <a:off x="455613" y="792163"/>
            <a:ext cx="11277600" cy="6572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spAutoFit/>
          </a:bodyPr>
          <a:lstStyle>
            <a:lvl1pPr marL="342900" indent="-3429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320"/>
                <a:tab pos="4846638"/>
              </a:tabLst>
              <a:defRPr lang="zh-CN" altLang="en-US" sz="2800">
                <a:solidFill>
                  <a:schemeClr val="tx1"/>
                </a:solidFill>
                <a:latin typeface="+mn-lt"/>
                <a:ea typeface="方正中等线简体" pitchFamily="65" charset="-122"/>
                <a:cs typeface="+mn-cs"/>
              </a:defRPr>
            </a:lvl1pPr>
            <a:lvl2pPr marL="822325" indent="-28575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2pPr>
            <a:lvl3pPr marL="123063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3pPr>
            <a:lvl4pPr marL="16383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4pPr>
            <a:lvl5pPr marL="2057400" indent="-228600" algn="l" defTabSz="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tabLst>
                <a:tab pos="4846638"/>
              </a:tabLst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800">
                <a:solidFill>
                  <a:schemeClr val="tx1"/>
                </a:solidFill>
                <a:latin typeface="+mj-lt"/>
                <a:ea typeface="+mn-ea"/>
              </a:defRPr>
            </a:lvl9pPr>
          </a:lstStyle>
          <a:p>
            <a:pPr marL="0" lvl="0" indent="0" algn="just" defTabSz="914400" eaLnBrk="1" hangingPunct="0">
              <a:spcAft>
                <a:spcPct val="0"/>
              </a:spcAft>
              <a:buNone/>
              <a:tabLst>
                <a:tab pos="4846638"/>
              </a:tabLst>
            </a:pPr>
            <a:r>
              <a:rPr lang="en-US" altLang="zh-CN" sz="2800" u="none" spc="0" baseline="0">
                <a:ea typeface="黑体" panose="02010609060101010101" pitchFamily="49" charset="-122"/>
              </a:rPr>
              <a:t>[</a:t>
            </a:r>
            <a:r>
              <a:rPr lang="zh-CN" altLang="en-US" sz="2800" u="none" spc="0" baseline="0">
                <a:ea typeface="黑体" panose="02010609060101010101" pitchFamily="49" charset="-122"/>
              </a:rPr>
              <a:t>知识梳理</a:t>
            </a:r>
            <a:r>
              <a:rPr lang="en-US" altLang="zh-CN" sz="2800" u="none" spc="0" baseline="0">
                <a:ea typeface="黑体" panose="02010609060101010101" pitchFamily="49" charset="-122"/>
              </a:rPr>
              <a:t>]</a:t>
            </a:r>
            <a:endParaRPr lang="zh-CN" altLang="en-US" sz="1000" u="none" baseline="0">
              <a:latin typeface="宋体" pitchFamily="2" charset="-122"/>
            </a:endParaRPr>
          </a:p>
        </p:txBody>
      </p:sp>
      <p:pic>
        <p:nvPicPr>
          <p:cNvPr id="12290" name="Picture 3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196850"/>
            <a:ext cx="12207875" cy="496888"/>
          </a:xfrm>
          <a:prstGeom prst="rect">
            <a:avLst/>
          </a:prstGeom>
          <a:noFill/>
          <a:ln>
            <a:noFill/>
            <a:miter lim="800000"/>
          </a:ln>
        </p:spPr>
      </p:pic>
      <p:graphicFrame>
        <p:nvGraphicFramePr>
          <p:cNvPr id="12291" name="表格 4" title=""/>
          <p:cNvGraphicFramePr>
            <a:graphicFrameLocks noGrp="1"/>
          </p:cNvGraphicFramePr>
          <p:nvPr/>
        </p:nvGraphicFramePr>
        <p:xfrm>
          <a:off x="522288" y="1752600"/>
          <a:ext cx="11145838" cy="1920875"/>
        </p:xfrm>
        <a:graphic>
          <a:graphicData uri="http://schemas.openxmlformats.org/drawingml/2006/table">
            <a:tbl>
              <a:tblPr/>
              <a:tblGrid>
                <a:gridCol w="969962"/>
                <a:gridCol w="1458912"/>
                <a:gridCol w="8716962"/>
              </a:tblGrid>
              <a:tr h="639762">
                <a:tc gridSpan="3">
                  <a:txBody>
                    <a:bodyPr vert="horz" wrap="square" lIns="29929" tIns="0" rIns="29929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黑体" panose="02010609060101010101" pitchFamily="49" charset="-122"/>
                        </a:rPr>
                        <a:t>社会规则与秩序</a:t>
                      </a:r>
                      <a:endParaRPr lang="zh-CN" altLang="zh-CN" sz="2800">
                        <a:latin typeface="宋体" pitchFamily="2" charset="-122"/>
                        <a:ea typeface="黑体" panose="02010609060101010101" pitchFamily="49" charset="-122"/>
                      </a:endParaRPr>
                    </a:p>
                  </a:txBody>
                  <a:tcPr marL="29929" marR="29929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</a:tr>
              <a:tr h="639762">
                <a:tc rowSpan="2">
                  <a:txBody>
                    <a:bodyPr vert="horz" wrap="square" lIns="29929" tIns="0" rIns="29929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社会秩序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29929" marR="29929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29929" tIns="0" rIns="29929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含义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29929" marR="29929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29929" tIns="0" rIns="29929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社会生活的一种有序化状态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29929" marR="29929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  <a:tr h="641350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B w="12700">
                      <a:round/>
                    </a:lnB>
                  </a:tcPr>
                </a:tc>
                <a:tc>
                  <a:txBody>
                    <a:bodyPr vert="horz" wrap="square" lIns="29929" tIns="0" rIns="29929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内容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29929" marR="29929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29929" tIns="0" rIns="29929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社会管理秩序、生产秩序、交通秩序和公共场所秩序等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29929" marR="29929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3313" name="表格 3" title=""/>
          <p:cNvGraphicFramePr>
            <a:graphicFrameLocks noGrp="1"/>
          </p:cNvGraphicFramePr>
          <p:nvPr/>
        </p:nvGraphicFramePr>
        <p:xfrm>
          <a:off x="593725" y="642938"/>
          <a:ext cx="11074400" cy="5121275"/>
        </p:xfrm>
        <a:graphic>
          <a:graphicData uri="http://schemas.openxmlformats.org/drawingml/2006/table">
            <a:tbl>
              <a:tblPr/>
              <a:tblGrid>
                <a:gridCol w="801688"/>
                <a:gridCol w="1644650"/>
                <a:gridCol w="8628062"/>
              </a:tblGrid>
              <a:tr h="639762">
                <a:tc gridSpan="3"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黑体" panose="02010609060101010101" pitchFamily="49" charset="-122"/>
                        </a:rPr>
                        <a:t>社会规则与秩序</a:t>
                      </a:r>
                      <a:endParaRPr lang="zh-CN" altLang="zh-CN" sz="2800">
                        <a:latin typeface="宋体" pitchFamily="2" charset="-122"/>
                        <a:ea typeface="黑体" panose="02010609060101010101" pitchFamily="49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</a:tr>
              <a:tr h="4481512">
                <a:tc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社会秩序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宋体" pitchFamily="2" charset="-122"/>
                          <a:ea typeface="方正中等线简体" pitchFamily="65" charset="-122"/>
                        </a:rPr>
                        <a:t>★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重要性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(1)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对社会：社会正常运行需要秩序。遵守社会秩序才能避免混乱、减少障碍、化解矛盾，提高社会运行效率，降低社会管理成本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(2)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对个人：社会秩序是人民安居乐业的保障。社会秩序营造良好的社会环境，使我们享有人身自由和财产安全，享有公平的发展机遇，感受生活的美好，激发对生活的热情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4337" name="表格 1" title=""/>
          <p:cNvGraphicFramePr>
            <a:graphicFrameLocks noGrp="1"/>
          </p:cNvGraphicFramePr>
          <p:nvPr/>
        </p:nvGraphicFramePr>
        <p:xfrm>
          <a:off x="593725" y="928688"/>
          <a:ext cx="11074400" cy="3840162"/>
        </p:xfrm>
        <a:graphic>
          <a:graphicData uri="http://schemas.openxmlformats.org/drawingml/2006/table">
            <a:tbl>
              <a:tblPr/>
              <a:tblGrid>
                <a:gridCol w="963612"/>
                <a:gridCol w="1608138"/>
                <a:gridCol w="8502650"/>
              </a:tblGrid>
              <a:tr h="639762">
                <a:tc gridSpan="3">
                  <a:txBody>
                    <a:bodyPr vert="horz" wrap="square" lIns="29929" tIns="0" rIns="29929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黑体" panose="02010609060101010101" pitchFamily="49" charset="-122"/>
                        </a:rPr>
                        <a:t>社会规则与秩序</a:t>
                      </a:r>
                      <a:endParaRPr lang="zh-CN" altLang="zh-CN" sz="2800">
                        <a:latin typeface="宋体" pitchFamily="2" charset="-122"/>
                        <a:ea typeface="黑体" panose="02010609060101010101" pitchFamily="49" charset="-122"/>
                      </a:endParaRPr>
                    </a:p>
                  </a:txBody>
                  <a:tcPr marL="29929" marR="29929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</a:tr>
              <a:tr h="1281112">
                <a:tc rowSpan="3">
                  <a:txBody>
                    <a:bodyPr vert="horz" wrap="square" lIns="29929" tIns="0" rIns="29929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社会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规则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29929" marR="29929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29929" tIns="0" rIns="29929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形成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29929" marR="29929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29929" tIns="0" rIns="29929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社会规则是人们为了维护有秩序的社会环境，在逐渐达成默契与共识的基础上形成的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29929" marR="29929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  <a:tr h="1279525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</a:tcPr>
                </a:tc>
                <a:tc>
                  <a:txBody>
                    <a:bodyPr vert="horz" wrap="square" lIns="29929" tIns="0" rIns="29929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种类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29929" marR="29929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29929" tIns="0" rIns="29929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道德</a:t>
                      </a: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约定俗成、风俗</a:t>
                      </a: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、纪律</a:t>
                      </a: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单位或集体定制</a:t>
                      </a: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、法律</a:t>
                      </a:r>
                      <a:endParaRPr lang="en-US" altLang="zh-CN" sz="2800">
                        <a:latin typeface="Times New Roman" pitchFamily="18" charset="0"/>
                        <a:ea typeface="方正中等线简体" pitchFamily="65" charset="-122"/>
                      </a:endParaRPr>
                    </a:p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国家制定或认可</a:t>
                      </a: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等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29929" marR="29929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  <a:tr h="639762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B w="12700">
                      <a:round/>
                    </a:lnB>
                  </a:tcPr>
                </a:tc>
                <a:tc>
                  <a:txBody>
                    <a:bodyPr vert="horz" wrap="square" lIns="29929" tIns="0" rIns="29929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宋体" pitchFamily="2" charset="-122"/>
                          <a:ea typeface="方正中等线简体" pitchFamily="65" charset="-122"/>
                        </a:rPr>
                        <a:t>★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重要性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29929" marR="29929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29929" tIns="0" rIns="29929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井然有序的社会生活离不开社会规则的维系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29929" marR="29929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5361" name="表格 1" title=""/>
          <p:cNvGraphicFramePr>
            <a:graphicFrameLocks noGrp="1"/>
          </p:cNvGraphicFramePr>
          <p:nvPr/>
        </p:nvGraphicFramePr>
        <p:xfrm>
          <a:off x="522288" y="1214438"/>
          <a:ext cx="11145838" cy="3200400"/>
        </p:xfrm>
        <a:graphic>
          <a:graphicData uri="http://schemas.openxmlformats.org/drawingml/2006/table">
            <a:tbl>
              <a:tblPr/>
              <a:tblGrid>
                <a:gridCol w="806450"/>
                <a:gridCol w="1655762"/>
                <a:gridCol w="8683625"/>
              </a:tblGrid>
              <a:tr h="639762">
                <a:tc gridSpan="3"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黑体" panose="02010609060101010101" pitchFamily="49" charset="-122"/>
                        </a:rPr>
                        <a:t>社会规则与秩序</a:t>
                      </a:r>
                      <a:endParaRPr lang="zh-CN" altLang="zh-CN" sz="2800">
                        <a:latin typeface="宋体" pitchFamily="2" charset="-122"/>
                        <a:ea typeface="黑体" panose="02010609060101010101" pitchFamily="49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</a:tr>
              <a:tr h="2560638">
                <a:tc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社会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规则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与社会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秩序的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关系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(1)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社会规则明确社会秩序的内容。规则使大家各司其职，各安其位，各尽其责，各得其所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(2)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社会规则保障社会秩序的实现。社会规则明确了当有人破坏秩序时该如何处罚，从而保障社会的良性运行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6385" name="表格 1" title=""/>
          <p:cNvGraphicFramePr>
            <a:graphicFrameLocks noGrp="1"/>
          </p:cNvGraphicFramePr>
          <p:nvPr/>
        </p:nvGraphicFramePr>
        <p:xfrm>
          <a:off x="522288" y="412750"/>
          <a:ext cx="11145838" cy="5761038"/>
        </p:xfrm>
        <a:graphic>
          <a:graphicData uri="http://schemas.openxmlformats.org/drawingml/2006/table">
            <a:tbl>
              <a:tblPr/>
              <a:tblGrid>
                <a:gridCol w="806450"/>
                <a:gridCol w="836612"/>
                <a:gridCol w="9502775"/>
              </a:tblGrid>
              <a:tr h="639762">
                <a:tc gridSpan="3"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黑体" panose="02010609060101010101" pitchFamily="49" charset="-122"/>
                        </a:rPr>
                        <a:t>社会规则与秩序</a:t>
                      </a:r>
                      <a:endParaRPr lang="zh-CN" altLang="zh-CN" sz="2800">
                        <a:latin typeface="宋体" pitchFamily="2" charset="-122"/>
                        <a:ea typeface="黑体" panose="02010609060101010101" pitchFamily="49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</a:tr>
              <a:tr h="5121275">
                <a:tc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社会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规则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宋体" pitchFamily="2" charset="-122"/>
                          <a:ea typeface="方正中等线简体" pitchFamily="65" charset="-122"/>
                        </a:rPr>
                        <a:t>★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与自由的关系</a:t>
                      </a:r>
                      <a:endParaRPr lang="zh-CN" altLang="zh-CN" sz="10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自由与规则不可分</a:t>
                      </a:r>
                      <a:endParaRPr lang="zh-CN" altLang="zh-CN" sz="1000">
                        <a:latin typeface="宋体" pitchFamily="2" charset="-122"/>
                        <a:ea typeface="方正中等线简体" pitchFamily="65" charset="-122"/>
                      </a:endParaRPr>
                    </a:p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(1)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社会规则划定了自由的边界。自由不是随心所欲，它受道德、纪律、法律等社会规则的约束。我国宪法规定，公民在行使自由和权利的时候，不得损害国家的、社会的、集体的利益和其他公民的合法的自由和权利</a:t>
                      </a:r>
                      <a:endParaRPr lang="zh-CN" altLang="zh-CN" sz="10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(2)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社会规则是人们享有自由的保障。人们建立规则的目的不是限制自由，而是保证每个人不越过自由的边界，促进社会有序运行。违反规则、扰乱秩序的行为应当受到相应的处罚</a:t>
                      </a:r>
                      <a:endParaRPr lang="zh-CN" altLang="zh-CN" sz="10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7409" name="表格 1" title=""/>
          <p:cNvGraphicFramePr>
            <a:graphicFrameLocks noGrp="1"/>
          </p:cNvGraphicFramePr>
          <p:nvPr/>
        </p:nvGraphicFramePr>
        <p:xfrm>
          <a:off x="522288" y="944562"/>
          <a:ext cx="11145838" cy="3200400"/>
        </p:xfrm>
        <a:graphic>
          <a:graphicData uri="http://schemas.openxmlformats.org/drawingml/2006/table">
            <a:tbl>
              <a:tblPr/>
              <a:tblGrid>
                <a:gridCol w="806450"/>
                <a:gridCol w="1655762"/>
                <a:gridCol w="8683625"/>
              </a:tblGrid>
              <a:tr h="639762">
                <a:tc gridSpan="3"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黑体" panose="02010609060101010101" pitchFamily="49" charset="-122"/>
                        </a:rPr>
                        <a:t>社会规则与秩序</a:t>
                      </a:r>
                      <a:endParaRPr lang="zh-CN" altLang="zh-CN" sz="2800">
                        <a:latin typeface="宋体" pitchFamily="2" charset="-122"/>
                        <a:ea typeface="黑体" panose="02010609060101010101" pitchFamily="49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</a:tr>
              <a:tr h="2560638">
                <a:tc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社会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规则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宋体" pitchFamily="2" charset="-122"/>
                          <a:ea typeface="方正中等线简体" pitchFamily="65" charset="-122"/>
                        </a:rPr>
                        <a:t>★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与自由的关系</a:t>
                      </a:r>
                      <a:endParaRPr lang="zh-CN" altLang="zh-CN" sz="10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黑体" panose="02010609060101010101" pitchFamily="49" charset="-122"/>
                        </a:rPr>
                        <a:t>【考点链接】依法行使权利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：公民行使权利不能超越它本身的界限，不能滥用权利。</a:t>
                      </a:r>
                      <a:r>
                        <a:rPr lang="zh-CN" altLang="zh-CN" sz="2800">
                          <a:latin typeface="Times New Roman" pitchFamily="18" charset="0"/>
                          <a:ea typeface="黑体" panose="02010609060101010101" pitchFamily="49" charset="-122"/>
                        </a:rPr>
                        <a:t>自由的真谛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：自由不是为所欲为，是有限制的、相对的</a:t>
                      </a:r>
                      <a:endParaRPr lang="zh-CN" altLang="zh-CN" sz="10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433" name="表格 1" title=""/>
          <p:cNvGraphicFramePr>
            <a:graphicFrameLocks noGrp="1"/>
          </p:cNvGraphicFramePr>
          <p:nvPr/>
        </p:nvGraphicFramePr>
        <p:xfrm>
          <a:off x="522288" y="1143000"/>
          <a:ext cx="11145838" cy="3840162"/>
        </p:xfrm>
        <a:graphic>
          <a:graphicData uri="http://schemas.openxmlformats.org/drawingml/2006/table">
            <a:tbl>
              <a:tblPr/>
              <a:tblGrid>
                <a:gridCol w="2462212"/>
                <a:gridCol w="8683625"/>
              </a:tblGrid>
              <a:tr h="639762">
                <a:tc gridSpan="2"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黑体" panose="02010609060101010101" pitchFamily="49" charset="-122"/>
                        </a:rPr>
                        <a:t>社会规则与秩序</a:t>
                      </a:r>
                      <a:endParaRPr lang="zh-CN" altLang="zh-CN" sz="2800">
                        <a:latin typeface="宋体" pitchFamily="2" charset="-122"/>
                        <a:ea typeface="黑体" panose="02010609060101010101" pitchFamily="49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</a:tr>
              <a:tr h="3200400">
                <a:tc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遵守社会规则的做法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(1)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遵守社会规则需要他律和自律。遵守社会规则，既需要监督、提醒、奖惩等外在约束，即他律，又需要自我约束，即自律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(2)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遵守社会规则，需要我们发自内心地敬畏规则，将规则作为自己行动的准绳，内化于心、外化于行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9457" name="表格 1" title=""/>
          <p:cNvGraphicFramePr>
            <a:graphicFrameLocks noGrp="1"/>
          </p:cNvGraphicFramePr>
          <p:nvPr/>
        </p:nvGraphicFramePr>
        <p:xfrm>
          <a:off x="593725" y="403225"/>
          <a:ext cx="11074400" cy="5761038"/>
        </p:xfrm>
        <a:graphic>
          <a:graphicData uri="http://schemas.openxmlformats.org/drawingml/2006/table">
            <a:tbl>
              <a:tblPr/>
              <a:tblGrid>
                <a:gridCol w="1571625"/>
                <a:gridCol w="9502775"/>
              </a:tblGrid>
              <a:tr h="639762">
                <a:tc gridSpan="2"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黑体" panose="02010609060101010101" pitchFamily="49" charset="-122"/>
                        </a:rPr>
                        <a:t>社会规则与秩序</a:t>
                      </a:r>
                      <a:endParaRPr lang="zh-CN" altLang="zh-CN" sz="2800">
                        <a:latin typeface="宋体" pitchFamily="2" charset="-122"/>
                        <a:ea typeface="黑体" panose="02010609060101010101" pitchFamily="49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</a:tr>
              <a:tr h="1920875">
                <a:tc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维护规则的做法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(1)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从自己做起，自觉遵守规则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(2)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在保证自身安全的前提下，提醒、监督、帮助他人遵守规则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  <a:tr h="3200400">
                <a:tc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劝导他人遵守规则的技巧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(1)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有</a:t>
                      </a:r>
                      <a:r>
                        <a:rPr lang="zh-CN" altLang="zh-CN" sz="2800">
                          <a:latin typeface="宋体" pitchFamily="2" charset="-122"/>
                          <a:ea typeface="方正中等线简体" pitchFamily="65" charset="-122"/>
                        </a:rPr>
                        <a:t>“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礼</a:t>
                      </a:r>
                      <a:r>
                        <a:rPr lang="zh-CN" altLang="zh-CN" sz="2800">
                          <a:latin typeface="宋体" pitchFamily="2" charset="-122"/>
                          <a:ea typeface="方正中等线简体" pitchFamily="65" charset="-122"/>
                        </a:rPr>
                        <a:t>”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。劝导他人时最好先称呼对方，语言文明，态度和善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(2)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有</a:t>
                      </a:r>
                      <a:r>
                        <a:rPr lang="en-US" altLang="zh-CN" sz="2800">
                          <a:latin typeface="宋体" pitchFamily="2" charset="-122"/>
                          <a:ea typeface="方正中等线简体" pitchFamily="65" charset="-122"/>
                        </a:rPr>
                        <a:t>“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理</a:t>
                      </a:r>
                      <a:r>
                        <a:rPr lang="en-US" altLang="zh-CN" sz="2800">
                          <a:latin typeface="宋体" pitchFamily="2" charset="-122"/>
                          <a:ea typeface="方正中等线简体" pitchFamily="65" charset="-122"/>
                        </a:rPr>
                        <a:t>”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。劝导时要晓之以理，采取对方能够接受的方式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(3)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有</a:t>
                      </a:r>
                      <a:r>
                        <a:rPr lang="en-US" altLang="zh-CN" sz="2800">
                          <a:latin typeface="宋体" pitchFamily="2" charset="-122"/>
                          <a:ea typeface="方正中等线简体" pitchFamily="65" charset="-122"/>
                        </a:rPr>
                        <a:t>“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节</a:t>
                      </a:r>
                      <a:r>
                        <a:rPr lang="en-US" altLang="zh-CN" sz="2800">
                          <a:latin typeface="宋体" pitchFamily="2" charset="-122"/>
                          <a:ea typeface="方正中等线简体" pitchFamily="65" charset="-122"/>
                        </a:rPr>
                        <a:t>”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。劝导时要注意适可而止。劝导无效时，可以向公共场所的管理机构或管理人员反映情况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0481" name="表格 1" title=""/>
          <p:cNvGraphicFramePr>
            <a:graphicFrameLocks noGrp="1"/>
          </p:cNvGraphicFramePr>
          <p:nvPr/>
        </p:nvGraphicFramePr>
        <p:xfrm>
          <a:off x="522288" y="314325"/>
          <a:ext cx="11145838" cy="5969000"/>
        </p:xfrm>
        <a:graphic>
          <a:graphicData uri="http://schemas.openxmlformats.org/drawingml/2006/table">
            <a:tbl>
              <a:tblPr/>
              <a:tblGrid>
                <a:gridCol w="428625"/>
                <a:gridCol w="571500"/>
                <a:gridCol w="10145712"/>
              </a:tblGrid>
              <a:tr h="596900">
                <a:tc gridSpan="3">
                  <a:txBody>
                    <a:bodyPr vert="horz" wrap="square" lIns="30519" tIns="0" rIns="30519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4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黑体" panose="02010609060101010101" pitchFamily="49" charset="-122"/>
                        </a:rPr>
                        <a:t>社会规则与秩序</a:t>
                      </a:r>
                      <a:endParaRPr lang="zh-CN" altLang="zh-CN" sz="2800">
                        <a:latin typeface="宋体" pitchFamily="2" charset="-122"/>
                        <a:ea typeface="黑体" panose="02010609060101010101" pitchFamily="49" charset="-122"/>
                      </a:endParaRPr>
                    </a:p>
                  </a:txBody>
                  <a:tcPr marL="30519" marR="30519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</a:tr>
              <a:tr h="3581400">
                <a:tc rowSpan="2">
                  <a:txBody>
                    <a:bodyPr vert="horz" wrap="square" lIns="30519" tIns="0" rIns="30519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4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积极改进规则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30519" marR="30519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30519" tIns="0" rIns="30519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4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原因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30519" marR="30519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30519" tIns="0" rIns="30519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defTabSz="914400">
                        <a:lnSpc>
                          <a:spcPct val="14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我们要积极改进规则。规则不是一成不变的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  <a:p>
                      <a:pPr marL="0" lvl="0" indent="0" defTabSz="914400">
                        <a:lnSpc>
                          <a:spcPct val="14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(1)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随着社会的发展和社会生活的变迁，一些原来没有的规则，需要制定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914400">
                        <a:lnSpc>
                          <a:spcPct val="14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(2)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一些原有的规则失去了存在的合理性，需要废除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914400">
                        <a:lnSpc>
                          <a:spcPct val="14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(3)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一些原有的规则不能完全适应实际生活的变化，需要加以调整和完善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30519" marR="30519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  <a:tr h="17907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B w="12700">
                      <a:round/>
                    </a:lnB>
                  </a:tcPr>
                </a:tc>
                <a:tc>
                  <a:txBody>
                    <a:bodyPr vert="horz" wrap="square" lIns="30519" tIns="0" rIns="30519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4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做法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30519" marR="30519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30519" tIns="0" rIns="30519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defTabSz="914400">
                        <a:lnSpc>
                          <a:spcPct val="14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(1)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积极参与规则的改进和完善，善于与他人沟通交流、寻求共识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914400">
                        <a:lnSpc>
                          <a:spcPct val="14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(2)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积极为新规则的形成建言献策，使之更加符合人民的利益和社会发展的要求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30519" marR="30519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1505" name="表格 1" title=""/>
          <p:cNvGraphicFramePr>
            <a:graphicFrameLocks noGrp="1"/>
          </p:cNvGraphicFramePr>
          <p:nvPr/>
        </p:nvGraphicFramePr>
        <p:xfrm>
          <a:off x="522288" y="1357312"/>
          <a:ext cx="11145838" cy="1920875"/>
        </p:xfrm>
        <a:graphic>
          <a:graphicData uri="http://schemas.openxmlformats.org/drawingml/2006/table">
            <a:tbl>
              <a:tblPr/>
              <a:tblGrid>
                <a:gridCol w="1541462"/>
                <a:gridCol w="9604375"/>
              </a:tblGrid>
              <a:tr h="639762">
                <a:tc gridSpan="2"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黑体" panose="02010609060101010101" pitchFamily="49" charset="-122"/>
                        </a:rPr>
                        <a:t>尊重他人</a:t>
                      </a:r>
                      <a:endParaRPr lang="zh-CN" altLang="zh-CN" sz="2800">
                        <a:latin typeface="宋体" pitchFamily="2" charset="-122"/>
                        <a:ea typeface="黑体" panose="02010609060101010101" pitchFamily="49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</a:tr>
              <a:tr h="639762">
                <a:tc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含义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尊重即尊敬、重视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  <a:tr h="641350">
                <a:tc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表现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尊重他人的人格、权利等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2529" name="表格 1" title=""/>
          <p:cNvGraphicFramePr>
            <a:graphicFrameLocks noGrp="1"/>
          </p:cNvGraphicFramePr>
          <p:nvPr/>
        </p:nvGraphicFramePr>
        <p:xfrm>
          <a:off x="522288" y="357188"/>
          <a:ext cx="11145838" cy="5761038"/>
        </p:xfrm>
        <a:graphic>
          <a:graphicData uri="http://schemas.openxmlformats.org/drawingml/2006/table">
            <a:tbl>
              <a:tblPr/>
              <a:tblGrid>
                <a:gridCol w="1541462"/>
                <a:gridCol w="9604375"/>
              </a:tblGrid>
              <a:tr h="639762">
                <a:tc gridSpan="2"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黑体" panose="02010609060101010101" pitchFamily="49" charset="-122"/>
                        </a:rPr>
                        <a:t>尊重他人</a:t>
                      </a:r>
                      <a:endParaRPr lang="zh-CN" altLang="zh-CN" sz="2800">
                        <a:latin typeface="宋体" pitchFamily="2" charset="-122"/>
                        <a:ea typeface="黑体" panose="02010609060101010101" pitchFamily="49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</a:tr>
              <a:tr h="5121275">
                <a:tc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原因</a:t>
                      </a: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/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重要性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(1)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对个人：</a:t>
                      </a:r>
                      <a:r>
                        <a:rPr lang="en-US" altLang="zh-CN" sz="2800">
                          <a:latin typeface="宋体" pitchFamily="2" charset="-122"/>
                          <a:ea typeface="方正中等线简体" pitchFamily="65" charset="-122"/>
                        </a:rPr>
                        <a:t>①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尊重是交往的起点。</a:t>
                      </a:r>
                      <a:r>
                        <a:rPr lang="en-US" altLang="zh-CN" sz="2800">
                          <a:latin typeface="宋体" pitchFamily="2" charset="-122"/>
                          <a:ea typeface="方正中等线简体" pitchFamily="65" charset="-122"/>
                        </a:rPr>
                        <a:t>②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尊重他人是一个人内在修养的外在表现。</a:t>
                      </a:r>
                      <a:r>
                        <a:rPr lang="en-US" altLang="zh-CN" sz="2800">
                          <a:latin typeface="宋体" pitchFamily="2" charset="-122"/>
                          <a:ea typeface="方正中等线简体" pitchFamily="65" charset="-122"/>
                        </a:rPr>
                        <a:t>③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每个人都是有尊严的个体，都希望得到他人和社会的尊重。</a:t>
                      </a:r>
                      <a:r>
                        <a:rPr lang="en-US" altLang="zh-CN" sz="2800">
                          <a:latin typeface="宋体" pitchFamily="2" charset="-122"/>
                          <a:ea typeface="方正中等线简体" pitchFamily="65" charset="-122"/>
                        </a:rPr>
                        <a:t>④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受到他人尊重能够增强自尊、自信，产生良好的心理体验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(2)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对社会：</a:t>
                      </a:r>
                      <a:r>
                        <a:rPr lang="en-US" altLang="zh-CN" sz="2800">
                          <a:latin typeface="宋体" pitchFamily="2" charset="-122"/>
                          <a:ea typeface="方正中等线简体" pitchFamily="65" charset="-122"/>
                        </a:rPr>
                        <a:t>①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尊重使社会生活和谐融洽。</a:t>
                      </a:r>
                      <a:r>
                        <a:rPr lang="en-US" altLang="zh-CN" sz="2800">
                          <a:latin typeface="宋体" pitchFamily="2" charset="-122"/>
                          <a:ea typeface="方正中等线简体" pitchFamily="65" charset="-122"/>
                        </a:rPr>
                        <a:t>②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尊重是维系良好人际关系的前提，是文明社会的重要特征。</a:t>
                      </a:r>
                      <a:r>
                        <a:rPr lang="en-US" altLang="zh-CN" sz="2800">
                          <a:latin typeface="宋体" pitchFamily="2" charset="-122"/>
                          <a:ea typeface="方正中等线简体" pitchFamily="65" charset="-122"/>
                        </a:rPr>
                        <a:t>③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尊重能够减少摩擦，消除隔阂，增进信任，形成互敬互爱的融洽关系，从而促进社会进步，提高社会文明程度</a:t>
                      </a:r>
                      <a:endParaRPr lang="zh-CN" altLang="zh-CN" sz="28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3553" name="表格 1" title=""/>
          <p:cNvGraphicFramePr>
            <a:graphicFrameLocks noGrp="1"/>
          </p:cNvGraphicFramePr>
          <p:nvPr/>
        </p:nvGraphicFramePr>
        <p:xfrm>
          <a:off x="522288" y="260350"/>
          <a:ext cx="11145838" cy="5761038"/>
        </p:xfrm>
        <a:graphic>
          <a:graphicData uri="http://schemas.openxmlformats.org/drawingml/2006/table">
            <a:tbl>
              <a:tblPr/>
              <a:tblGrid>
                <a:gridCol w="1541462"/>
                <a:gridCol w="9604375"/>
              </a:tblGrid>
              <a:tr h="639762">
                <a:tc gridSpan="2"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黑体" panose="02010609060101010101" pitchFamily="49" charset="-122"/>
                        </a:rPr>
                        <a:t>尊重他人</a:t>
                      </a:r>
                      <a:endParaRPr lang="zh-CN" altLang="zh-CN" sz="2800">
                        <a:latin typeface="宋体" pitchFamily="2" charset="-122"/>
                        <a:ea typeface="黑体" panose="02010609060101010101" pitchFamily="49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</a:tr>
              <a:tr h="5121275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宋体" pitchFamily="2" charset="-122"/>
                          <a:ea typeface="方正中等线简体" pitchFamily="65" charset="-122"/>
                        </a:rPr>
                        <a:t>★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做法</a:t>
                      </a:r>
                      <a:endParaRPr lang="zh-CN" altLang="zh-CN" sz="10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(1)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积极关注、重视他人。</a:t>
                      </a:r>
                      <a:r>
                        <a:rPr lang="en-US" altLang="zh-CN" sz="2800">
                          <a:latin typeface="宋体" pitchFamily="2" charset="-122"/>
                          <a:ea typeface="方正中等线简体" pitchFamily="65" charset="-122"/>
                        </a:rPr>
                        <a:t>①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考虑他人的感受，认真对待他人，给予他人应有的、适当的关注，不冷落、忽视他人。</a:t>
                      </a:r>
                      <a:r>
                        <a:rPr lang="en-US" altLang="zh-CN" sz="2800">
                          <a:latin typeface="宋体" pitchFamily="2" charset="-122"/>
                          <a:ea typeface="方正中等线简体" pitchFamily="65" charset="-122"/>
                        </a:rPr>
                        <a:t>②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重视他人，对他人的疑惑给予细致耐心的解答，对他人的请求给予热情的帮助</a:t>
                      </a:r>
                      <a:r>
                        <a:rPr lang="en-US" altLang="zh-CN" sz="2800">
                          <a:latin typeface="Times New Roman" pitchFamily="18" charset="0"/>
                          <a:ea typeface="黑体" panose="02010609060101010101" pitchFamily="49" charset="-122"/>
                        </a:rPr>
                        <a:t>(</a:t>
                      </a:r>
                      <a:r>
                        <a:rPr lang="zh-CN" altLang="zh-CN" sz="2800">
                          <a:latin typeface="Times New Roman" pitchFamily="18" charset="0"/>
                          <a:ea typeface="黑体" panose="02010609060101010101" pitchFamily="49" charset="-122"/>
                        </a:rPr>
                        <a:t>关注、重视他人的表现</a:t>
                      </a:r>
                      <a:r>
                        <a:rPr lang="en-US" altLang="zh-CN" sz="2800">
                          <a:latin typeface="Times New Roman" pitchFamily="18" charset="0"/>
                          <a:ea typeface="黑体" panose="02010609060101010101" pitchFamily="49" charset="-122"/>
                        </a:rPr>
                        <a:t>)</a:t>
                      </a:r>
                      <a:endParaRPr lang="zh-CN" altLang="zh-CN" sz="10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(2)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平等对待他人。每个人在人格和法律地位上都是平等的。</a:t>
                      </a:r>
                      <a:r>
                        <a:rPr lang="en-US" altLang="zh-CN" sz="2800">
                          <a:latin typeface="宋体" pitchFamily="2" charset="-122"/>
                          <a:ea typeface="方正中等线简体" pitchFamily="65" charset="-122"/>
                        </a:rPr>
                        <a:t>①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要发自内心地尊重他人人格，对所有的人一视同仁。</a:t>
                      </a:r>
                      <a:r>
                        <a:rPr lang="en-US" altLang="zh-CN" sz="2800">
                          <a:latin typeface="宋体" pitchFamily="2" charset="-122"/>
                          <a:ea typeface="方正中等线简体" pitchFamily="65" charset="-122"/>
                        </a:rPr>
                        <a:t>②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社会生活中，不能以家境、身体等方面的原因而轻视、歧视他人</a:t>
                      </a:r>
                      <a:r>
                        <a:rPr lang="en-US" altLang="zh-CN" sz="2800">
                          <a:latin typeface="Times New Roman" pitchFamily="18" charset="0"/>
                          <a:ea typeface="黑体" panose="02010609060101010101" pitchFamily="49" charset="-122"/>
                        </a:rPr>
                        <a:t>(</a:t>
                      </a:r>
                      <a:r>
                        <a:rPr lang="zh-CN" altLang="zh-CN" sz="2800">
                          <a:latin typeface="Times New Roman" pitchFamily="18" charset="0"/>
                          <a:ea typeface="黑体" panose="02010609060101010101" pitchFamily="49" charset="-122"/>
                        </a:rPr>
                        <a:t>平等待人的要求</a:t>
                      </a:r>
                      <a:r>
                        <a:rPr lang="en-US" altLang="zh-CN" sz="2800">
                          <a:latin typeface="Times New Roman" pitchFamily="18" charset="0"/>
                          <a:ea typeface="黑体" panose="02010609060101010101" pitchFamily="49" charset="-122"/>
                        </a:rPr>
                        <a:t>)</a:t>
                      </a:r>
                      <a:endParaRPr lang="zh-CN" altLang="zh-CN" sz="10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4577" name="表格 1" title=""/>
          <p:cNvGraphicFramePr>
            <a:graphicFrameLocks noGrp="1"/>
          </p:cNvGraphicFramePr>
          <p:nvPr/>
        </p:nvGraphicFramePr>
        <p:xfrm>
          <a:off x="522288" y="177800"/>
          <a:ext cx="11145838" cy="6097588"/>
        </p:xfrm>
        <a:graphic>
          <a:graphicData uri="http://schemas.openxmlformats.org/drawingml/2006/table">
            <a:tbl>
              <a:tblPr/>
              <a:tblGrid>
                <a:gridCol w="1357312"/>
                <a:gridCol w="9788525"/>
              </a:tblGrid>
              <a:tr h="554038">
                <a:tc gridSpan="2"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40000"/>
                        </a:lnSpc>
                        <a:buClrTx/>
                        <a:buFontTx/>
                      </a:pPr>
                      <a:r>
                        <a:rPr lang="zh-CN" altLang="zh-CN" sz="2600">
                          <a:latin typeface="Times New Roman" pitchFamily="18" charset="0"/>
                          <a:ea typeface="黑体" panose="02010609060101010101" pitchFamily="49" charset="-122"/>
                        </a:rPr>
                        <a:t>尊重他人</a:t>
                      </a:r>
                      <a:endParaRPr lang="zh-CN" altLang="zh-CN" sz="2600">
                        <a:latin typeface="宋体" pitchFamily="2" charset="-122"/>
                        <a:ea typeface="黑体" panose="02010609060101010101" pitchFamily="49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</a:tr>
              <a:tr h="554355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40000"/>
                        </a:lnSpc>
                        <a:buClrTx/>
                        <a:buFontTx/>
                      </a:pPr>
                      <a:r>
                        <a:rPr lang="en-US" altLang="zh-CN" sz="2600">
                          <a:latin typeface="宋体" pitchFamily="2" charset="-122"/>
                          <a:ea typeface="方正中等线简体" pitchFamily="65" charset="-122"/>
                        </a:rPr>
                        <a:t>★</a:t>
                      </a:r>
                      <a:r>
                        <a:rPr lang="zh-CN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做法</a:t>
                      </a:r>
                      <a:endParaRPr lang="zh-CN" altLang="zh-CN" sz="26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defTabSz="914400">
                        <a:lnSpc>
                          <a:spcPct val="140000"/>
                        </a:lnSpc>
                        <a:buClrTx/>
                        <a:buFontTx/>
                      </a:pPr>
                      <a:r>
                        <a:rPr lang="en-US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(3)</a:t>
                      </a:r>
                      <a:r>
                        <a:rPr lang="zh-CN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学会换位思考。</a:t>
                      </a:r>
                      <a:r>
                        <a:rPr lang="en-US" altLang="zh-CN" sz="2600">
                          <a:latin typeface="宋体" pitchFamily="2" charset="-122"/>
                          <a:ea typeface="方正中等线简体" pitchFamily="65" charset="-122"/>
                        </a:rPr>
                        <a:t>①</a:t>
                      </a:r>
                      <a:r>
                        <a:rPr lang="zh-CN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设身处地为他人着想，不把自己的意志强加给他人。</a:t>
                      </a:r>
                      <a:r>
                        <a:rPr lang="en-US" altLang="zh-CN" sz="2600">
                          <a:latin typeface="宋体" pitchFamily="2" charset="-122"/>
                          <a:ea typeface="方正中等线简体" pitchFamily="65" charset="-122"/>
                        </a:rPr>
                        <a:t>②</a:t>
                      </a:r>
                      <a:r>
                        <a:rPr lang="zh-CN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将心比心，体会他人的感受，理解他人的难处，包容他人，像尊重自己一样尊重他人</a:t>
                      </a:r>
                      <a:r>
                        <a:rPr lang="en-US" altLang="zh-CN" sz="2600">
                          <a:latin typeface="Times New Roman" pitchFamily="18" charset="0"/>
                          <a:ea typeface="黑体" panose="02010609060101010101" pitchFamily="49" charset="-122"/>
                        </a:rPr>
                        <a:t>(</a:t>
                      </a:r>
                      <a:r>
                        <a:rPr lang="zh-CN" altLang="zh-CN" sz="2600">
                          <a:latin typeface="Times New Roman" pitchFamily="18" charset="0"/>
                          <a:ea typeface="黑体" panose="02010609060101010101" pitchFamily="49" charset="-122"/>
                        </a:rPr>
                        <a:t>换位思考的要求</a:t>
                      </a:r>
                      <a:r>
                        <a:rPr lang="en-US" altLang="zh-CN" sz="2600">
                          <a:latin typeface="Times New Roman" pitchFamily="18" charset="0"/>
                          <a:ea typeface="黑体" panose="02010609060101010101" pitchFamily="49" charset="-122"/>
                        </a:rPr>
                        <a:t>)</a:t>
                      </a:r>
                      <a:endParaRPr lang="zh-CN" altLang="zh-CN" sz="2600">
                        <a:latin typeface="宋体" pitchFamily="2" charset="-122"/>
                        <a:ea typeface="方正中等线简体" pitchFamily="65" charset="-122"/>
                      </a:endParaRPr>
                    </a:p>
                    <a:p>
                      <a:pPr marL="0" lvl="0" indent="0" defTabSz="914400">
                        <a:lnSpc>
                          <a:spcPct val="140000"/>
                        </a:lnSpc>
                        <a:buClrTx/>
                        <a:buFontTx/>
                      </a:pPr>
                      <a:r>
                        <a:rPr lang="en-US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(4)</a:t>
                      </a:r>
                      <a:r>
                        <a:rPr lang="zh-CN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学会欣赏他人。</a:t>
                      </a:r>
                      <a:r>
                        <a:rPr lang="en-US" altLang="zh-CN" sz="2600">
                          <a:latin typeface="宋体" pitchFamily="2" charset="-122"/>
                          <a:ea typeface="方正中等线简体" pitchFamily="65" charset="-122"/>
                        </a:rPr>
                        <a:t>①</a:t>
                      </a:r>
                      <a:r>
                        <a:rPr lang="zh-CN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善于发现他人的潜质和特长，真诚地欣赏和赞美他人的优点和闪光点，给予他人积极的评价。</a:t>
                      </a:r>
                      <a:r>
                        <a:rPr lang="en-US" altLang="zh-CN" sz="2600">
                          <a:latin typeface="宋体" pitchFamily="2" charset="-122"/>
                          <a:ea typeface="方正中等线简体" pitchFamily="65" charset="-122"/>
                        </a:rPr>
                        <a:t>②</a:t>
                      </a:r>
                      <a:r>
                        <a:rPr lang="zh-CN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学会彼此欣赏，共同进步</a:t>
                      </a:r>
                      <a:r>
                        <a:rPr lang="en-US" altLang="zh-CN" sz="2600">
                          <a:latin typeface="Times New Roman" pitchFamily="18" charset="0"/>
                          <a:ea typeface="黑体" panose="02010609060101010101" pitchFamily="49" charset="-122"/>
                        </a:rPr>
                        <a:t>(</a:t>
                      </a:r>
                      <a:r>
                        <a:rPr lang="zh-CN" altLang="zh-CN" sz="2600">
                          <a:latin typeface="Times New Roman" pitchFamily="18" charset="0"/>
                          <a:ea typeface="黑体" panose="02010609060101010101" pitchFamily="49" charset="-122"/>
                        </a:rPr>
                        <a:t>欣赏他人的要求</a:t>
                      </a:r>
                      <a:r>
                        <a:rPr lang="en-US" altLang="zh-CN" sz="2600">
                          <a:latin typeface="Times New Roman" pitchFamily="18" charset="0"/>
                          <a:ea typeface="黑体" panose="02010609060101010101" pitchFamily="49" charset="-122"/>
                        </a:rPr>
                        <a:t>)</a:t>
                      </a:r>
                      <a:endParaRPr lang="zh-CN" altLang="zh-CN" sz="26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914400">
                        <a:lnSpc>
                          <a:spcPct val="140000"/>
                        </a:lnSpc>
                        <a:buClrTx/>
                        <a:buFontTx/>
                      </a:pPr>
                      <a:r>
                        <a:rPr lang="zh-CN" altLang="zh-CN" sz="2600">
                          <a:latin typeface="Times New Roman" pitchFamily="18" charset="0"/>
                          <a:ea typeface="黑体" panose="02010609060101010101" pitchFamily="49" charset="-122"/>
                        </a:rPr>
                        <a:t>【考点链接】法律对全体社会成员具有普遍约束力的表现</a:t>
                      </a:r>
                      <a:r>
                        <a:rPr lang="zh-CN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：公民在法律面前一律平等，任何人都没有超越法律的特权。</a:t>
                      </a:r>
                      <a:r>
                        <a:rPr lang="zh-CN" altLang="zh-CN" sz="2600">
                          <a:latin typeface="Times New Roman" pitchFamily="18" charset="0"/>
                          <a:ea typeface="黑体" panose="02010609060101010101" pitchFamily="49" charset="-122"/>
                        </a:rPr>
                        <a:t>法律面前人人平等的表现</a:t>
                      </a:r>
                      <a:r>
                        <a:rPr lang="zh-CN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：我国公民的合法权益一律平等地受到法律保护，违法或犯罪行为一律平等地依法予以追究</a:t>
                      </a:r>
                      <a:endParaRPr lang="zh-CN" altLang="zh-CN" sz="26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601" name="表格 1" title=""/>
          <p:cNvGraphicFramePr>
            <a:graphicFrameLocks noGrp="1"/>
          </p:cNvGraphicFramePr>
          <p:nvPr/>
        </p:nvGraphicFramePr>
        <p:xfrm>
          <a:off x="522288" y="468312"/>
          <a:ext cx="11145838" cy="5675312"/>
        </p:xfrm>
        <a:graphic>
          <a:graphicData uri="http://schemas.openxmlformats.org/drawingml/2006/table">
            <a:tbl>
              <a:tblPr/>
              <a:tblGrid>
                <a:gridCol w="1357312"/>
                <a:gridCol w="9788525"/>
              </a:tblGrid>
              <a:tr h="554038">
                <a:tc gridSpan="2">
                  <a:txBody>
                    <a:bodyPr vert="horz" wrap="square" lIns="51086" tIns="0" rIns="510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40000"/>
                        </a:lnSpc>
                        <a:buClrTx/>
                        <a:buFontTx/>
                      </a:pPr>
                      <a:r>
                        <a:rPr lang="zh-CN" altLang="zh-CN" sz="2600">
                          <a:latin typeface="Times New Roman" pitchFamily="18" charset="0"/>
                          <a:ea typeface="黑体" panose="02010609060101010101" pitchFamily="49" charset="-122"/>
                        </a:rPr>
                        <a:t>尊重他人</a:t>
                      </a:r>
                      <a:endParaRPr lang="zh-CN" altLang="zh-CN" sz="2600">
                        <a:latin typeface="宋体" pitchFamily="2" charset="-122"/>
                        <a:ea typeface="黑体" panose="02010609060101010101" pitchFamily="49" charset="-122"/>
                      </a:endParaRPr>
                    </a:p>
                  </a:txBody>
                  <a:tcPr marL="51086" marR="510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</a:tr>
              <a:tr h="5121275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宋体" pitchFamily="2" charset="-122"/>
                          <a:ea typeface="方正中等线简体" pitchFamily="65" charset="-122"/>
                        </a:rPr>
                        <a:t>“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尊重从我做起</a:t>
                      </a:r>
                      <a:r>
                        <a:rPr lang="en-US" altLang="zh-CN" sz="2800">
                          <a:latin typeface="宋体" pitchFamily="2" charset="-122"/>
                          <a:ea typeface="方正中等线简体" pitchFamily="65" charset="-122"/>
                        </a:rPr>
                        <a:t>”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的表现</a:t>
                      </a:r>
                      <a:endParaRPr lang="zh-CN" altLang="zh-CN" sz="10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(1)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尊重动物：珍爱野生动物，不随意抛弃、虐待宠物</a:t>
                      </a:r>
                      <a:endParaRPr lang="zh-CN" altLang="zh-CN" sz="10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(2)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尊重自然：树立尊重自然、顺应自然、保护自然的生态文明理念，为建设美丽中国贡献力量</a:t>
                      </a:r>
                      <a:endParaRPr lang="zh-CN" altLang="zh-CN" sz="10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(3)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尊重他人：尊重他人人格、权利</a:t>
                      </a:r>
                      <a:endParaRPr lang="zh-CN" altLang="zh-CN" sz="10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(4)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尊重社会：遵守社会规则，承担社会责任；爱护公共环境和设施，维护社会秩序，践行道德要求，遵纪守法</a:t>
                      </a:r>
                      <a:endParaRPr lang="zh-CN" altLang="zh-CN" sz="10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en-US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(5)</a:t>
                      </a: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尊重不同民族的历史和文化：了解、尊重、欣赏和理解不同民族的历史文化、礼仪风俗和风土人情</a:t>
                      </a:r>
                      <a:endParaRPr lang="zh-CN" altLang="zh-CN" sz="10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6625" name="表格 1" title=""/>
          <p:cNvGraphicFramePr>
            <a:graphicFrameLocks noGrp="1"/>
          </p:cNvGraphicFramePr>
          <p:nvPr/>
        </p:nvGraphicFramePr>
        <p:xfrm>
          <a:off x="593725" y="1438275"/>
          <a:ext cx="11074400" cy="1920875"/>
        </p:xfrm>
        <a:graphic>
          <a:graphicData uri="http://schemas.openxmlformats.org/drawingml/2006/table">
            <a:tbl>
              <a:tblPr/>
              <a:tblGrid>
                <a:gridCol w="1012825"/>
                <a:gridCol w="1987550"/>
                <a:gridCol w="8074025"/>
              </a:tblGrid>
              <a:tr h="639762">
                <a:tc gridSpan="3">
                  <a:txBody>
                    <a:bodyPr vert="horz" wrap="square" lIns="29786" tIns="0" rIns="297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黑体" panose="02010609060101010101" pitchFamily="49" charset="-122"/>
                        </a:rPr>
                        <a:t>以礼待人</a:t>
                      </a:r>
                      <a:endParaRPr lang="zh-CN" altLang="zh-CN" sz="2800">
                        <a:latin typeface="宋体" pitchFamily="2" charset="-122"/>
                        <a:ea typeface="黑体" panose="02010609060101010101" pitchFamily="49" charset="-122"/>
                      </a:endParaRPr>
                    </a:p>
                  </a:txBody>
                  <a:tcPr marL="29786" marR="297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</a:tr>
              <a:tr h="639762">
                <a:tc rowSpan="2">
                  <a:txBody>
                    <a:bodyPr vert="horz" wrap="square" lIns="29786" tIns="0" rIns="297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礼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29786" marR="297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29786" tIns="0" rIns="297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体现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29786" marR="297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29786" tIns="0" rIns="297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礼体现一个人的尊重、谦让、与人为善等良好品质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29786" marR="297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  <a:tr h="641350">
                <a:tc vMerge="1">
                  <a:txBody>
                    <a:bodyPr vert="horz" wrap="square"/>
                    <a:lstStyle/>
                    <a:p/>
                  </a:txBody>
                  <a:tcPr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B w="12700">
                      <a:round/>
                    </a:lnB>
                  </a:tcPr>
                </a:tc>
                <a:tc>
                  <a:txBody>
                    <a:bodyPr vert="horz" wrap="square" lIns="29786" tIns="0" rIns="297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主要表现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29786" marR="297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29786" tIns="0" rIns="29786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50000"/>
                        </a:lnSpc>
                        <a:buClrTx/>
                        <a:buFontTx/>
                      </a:pPr>
                      <a:r>
                        <a:rPr lang="zh-CN" altLang="zh-CN" sz="2800">
                          <a:latin typeface="Times New Roman" pitchFamily="18" charset="0"/>
                          <a:ea typeface="方正中等线简体" pitchFamily="65" charset="-122"/>
                        </a:rPr>
                        <a:t>语言文明、仪表端庄、举止文明等方面</a:t>
                      </a:r>
                      <a:endParaRPr lang="zh-CN" altLang="zh-CN" sz="28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29786" marR="29786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7649" name="表格 1" title=""/>
          <p:cNvGraphicFramePr>
            <a:graphicFrameLocks noGrp="1"/>
          </p:cNvGraphicFramePr>
          <p:nvPr/>
        </p:nvGraphicFramePr>
        <p:xfrm>
          <a:off x="593725" y="184150"/>
          <a:ext cx="11074400" cy="6097588"/>
        </p:xfrm>
        <a:graphic>
          <a:graphicData uri="http://schemas.openxmlformats.org/drawingml/2006/table">
            <a:tbl>
              <a:tblPr/>
              <a:tblGrid>
                <a:gridCol w="928688"/>
                <a:gridCol w="10145712"/>
              </a:tblGrid>
              <a:tr h="554038">
                <a:tc gridSpan="2">
                  <a:txBody>
                    <a:bodyPr vert="horz" wrap="square" lIns="38700" tIns="0" rIns="38700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40000"/>
                        </a:lnSpc>
                        <a:buClrTx/>
                        <a:buFontTx/>
                      </a:pPr>
                      <a:r>
                        <a:rPr lang="zh-CN" altLang="zh-CN" sz="2600">
                          <a:latin typeface="Times New Roman" pitchFamily="18" charset="0"/>
                          <a:ea typeface="黑体" panose="02010609060101010101" pitchFamily="49" charset="-122"/>
                        </a:rPr>
                        <a:t>以礼待人</a:t>
                      </a:r>
                      <a:endParaRPr lang="zh-CN" altLang="zh-CN" sz="2600">
                        <a:latin typeface="宋体" pitchFamily="2" charset="-122"/>
                        <a:ea typeface="黑体" panose="02010609060101010101" pitchFamily="49" charset="-122"/>
                      </a:endParaRPr>
                    </a:p>
                  </a:txBody>
                  <a:tcPr marL="38700" marR="38700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</a:tr>
              <a:tr h="5543550">
                <a:tc>
                  <a:txBody>
                    <a:bodyPr vert="horz" wrap="square" lIns="38700" tIns="0" rIns="38700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40000"/>
                        </a:lnSpc>
                        <a:buClrTx/>
                        <a:buFontTx/>
                      </a:pPr>
                      <a:r>
                        <a:rPr lang="en-US" altLang="zh-CN" sz="2600">
                          <a:latin typeface="宋体" pitchFamily="2" charset="-122"/>
                          <a:ea typeface="方正中等线简体" pitchFamily="65" charset="-122"/>
                        </a:rPr>
                        <a:t>★</a:t>
                      </a:r>
                      <a:r>
                        <a:rPr lang="zh-CN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文明有礼的重要性</a:t>
                      </a:r>
                      <a:endParaRPr lang="zh-CN" altLang="zh-CN" sz="26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38700" marR="38700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38700" tIns="0" rIns="38700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defTabSz="914400">
                        <a:lnSpc>
                          <a:spcPct val="140000"/>
                        </a:lnSpc>
                        <a:buClrTx/>
                        <a:buFontTx/>
                      </a:pPr>
                      <a:r>
                        <a:rPr lang="en-US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(1)</a:t>
                      </a:r>
                      <a:r>
                        <a:rPr lang="zh-CN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对个人：文明有礼是一个人立身处世的前提。</a:t>
                      </a:r>
                      <a:r>
                        <a:rPr lang="en-US" altLang="zh-CN" sz="2600">
                          <a:latin typeface="宋体" pitchFamily="2" charset="-122"/>
                          <a:ea typeface="方正中等线简体" pitchFamily="65" charset="-122"/>
                        </a:rPr>
                        <a:t>①</a:t>
                      </a:r>
                      <a:r>
                        <a:rPr lang="zh-CN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文明有礼是一个人思想道德素质、科学文化素质和交际能力的外在表现。</a:t>
                      </a:r>
                      <a:r>
                        <a:rPr lang="en-US" altLang="zh-CN" sz="2600">
                          <a:latin typeface="宋体" pitchFamily="2" charset="-122"/>
                          <a:ea typeface="方正中等线简体" pitchFamily="65" charset="-122"/>
                        </a:rPr>
                        <a:t>②</a:t>
                      </a:r>
                      <a:r>
                        <a:rPr lang="zh-CN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文明有礼会使人变得优雅可亲，更容易赢得他人的尊重与认可</a:t>
                      </a:r>
                      <a:endParaRPr lang="zh-CN" altLang="zh-CN" sz="26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914400">
                        <a:lnSpc>
                          <a:spcPct val="140000"/>
                        </a:lnSpc>
                        <a:buClrTx/>
                        <a:buFontTx/>
                      </a:pPr>
                      <a:r>
                        <a:rPr lang="en-US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(2)</a:t>
                      </a:r>
                      <a:r>
                        <a:rPr lang="zh-CN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对社会：文明有礼促进社会和谐。</a:t>
                      </a:r>
                      <a:r>
                        <a:rPr lang="en-US" altLang="zh-CN" sz="2600">
                          <a:latin typeface="宋体" pitchFamily="2" charset="-122"/>
                          <a:ea typeface="方正中等线简体" pitchFamily="65" charset="-122"/>
                        </a:rPr>
                        <a:t>①</a:t>
                      </a:r>
                      <a:r>
                        <a:rPr lang="zh-CN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文明礼貌是处理人与人之间关系、维系社会正常生活的一种道德行为规范，是沟通人与人之间情感的桥梁。</a:t>
                      </a:r>
                      <a:r>
                        <a:rPr lang="en-US" altLang="zh-CN" sz="2600">
                          <a:latin typeface="宋体" pitchFamily="2" charset="-122"/>
                          <a:ea typeface="方正中等线简体" pitchFamily="65" charset="-122"/>
                        </a:rPr>
                        <a:t>②</a:t>
                      </a:r>
                      <a:r>
                        <a:rPr lang="zh-CN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文明有礼能够给对方亲切感、受尊重感，有助于人们友好交往，增进人们的团结友爱，有利于形成安定有序、文明祥和的社会</a:t>
                      </a:r>
                      <a:endParaRPr lang="zh-CN" altLang="zh-CN" sz="26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914400">
                        <a:lnSpc>
                          <a:spcPct val="140000"/>
                        </a:lnSpc>
                        <a:buClrTx/>
                        <a:buFontTx/>
                      </a:pPr>
                      <a:r>
                        <a:rPr lang="en-US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(3)</a:t>
                      </a:r>
                      <a:r>
                        <a:rPr lang="zh-CN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对国家：文明有礼体现国家形象。</a:t>
                      </a:r>
                      <a:r>
                        <a:rPr lang="en-US" altLang="zh-CN" sz="2600">
                          <a:latin typeface="宋体" pitchFamily="2" charset="-122"/>
                          <a:ea typeface="方正中等线简体" pitchFamily="65" charset="-122"/>
                        </a:rPr>
                        <a:t>①</a:t>
                      </a:r>
                      <a:r>
                        <a:rPr lang="zh-CN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在与外国人交往的过程中，我们的一言一行都体现了中国形象。</a:t>
                      </a:r>
                      <a:r>
                        <a:rPr lang="en-US" altLang="zh-CN" sz="2600">
                          <a:latin typeface="宋体" pitchFamily="2" charset="-122"/>
                          <a:ea typeface="方正中等线简体" pitchFamily="65" charset="-122"/>
                        </a:rPr>
                        <a:t>②</a:t>
                      </a:r>
                      <a:r>
                        <a:rPr lang="zh-CN" altLang="zh-CN" sz="2600">
                          <a:latin typeface="Times New Roman" pitchFamily="18" charset="0"/>
                          <a:ea typeface="方正中等线简体" pitchFamily="65" charset="-122"/>
                        </a:rPr>
                        <a:t>我们举行的各种仪式，体现了民族的尊严和国家的形象</a:t>
                      </a:r>
                      <a:endParaRPr lang="zh-CN" altLang="zh-CN" sz="26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38700" marR="38700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8673" name="表格 1" title=""/>
          <p:cNvGraphicFramePr>
            <a:graphicFrameLocks noGrp="1"/>
          </p:cNvGraphicFramePr>
          <p:nvPr/>
        </p:nvGraphicFramePr>
        <p:xfrm>
          <a:off x="593725" y="176212"/>
          <a:ext cx="11074400" cy="6172200"/>
        </p:xfrm>
        <a:graphic>
          <a:graphicData uri="http://schemas.openxmlformats.org/drawingml/2006/table">
            <a:tbl>
              <a:tblPr/>
              <a:tblGrid>
                <a:gridCol w="928688"/>
                <a:gridCol w="10145712"/>
              </a:tblGrid>
              <a:tr h="514350">
                <a:tc gridSpan="2">
                  <a:txBody>
                    <a:bodyPr vert="horz" wrap="square" lIns="38700" tIns="0" rIns="38700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35000"/>
                        </a:lnSpc>
                        <a:buClrTx/>
                        <a:buFontTx/>
                      </a:pPr>
                      <a:r>
                        <a:rPr lang="zh-CN" altLang="zh-CN" sz="2500">
                          <a:latin typeface="Times New Roman" pitchFamily="18" charset="0"/>
                          <a:ea typeface="黑体" panose="02010609060101010101" pitchFamily="49" charset="-122"/>
                        </a:rPr>
                        <a:t>以礼待人</a:t>
                      </a:r>
                      <a:endParaRPr lang="zh-CN" altLang="zh-CN" sz="2500">
                        <a:latin typeface="宋体" pitchFamily="2" charset="-122"/>
                        <a:ea typeface="黑体" panose="02010609060101010101" pitchFamily="49" charset="-122"/>
                      </a:endParaRPr>
                    </a:p>
                  </a:txBody>
                  <a:tcPr marL="38700" marR="38700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</a:tcPr>
                </a:tc>
              </a:tr>
              <a:tr h="5657850"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 defTabSz="914400">
                        <a:lnSpc>
                          <a:spcPct val="135000"/>
                        </a:lnSpc>
                        <a:buClrTx/>
                        <a:buFontTx/>
                      </a:pPr>
                      <a:r>
                        <a:rPr lang="zh-CN" altLang="zh-CN" sz="2500">
                          <a:latin typeface="Times New Roman" pitchFamily="18" charset="0"/>
                          <a:ea typeface="方正中等线简体" pitchFamily="65" charset="-122"/>
                        </a:rPr>
                        <a:t>做文明有礼的人的要求</a:t>
                      </a:r>
                      <a:endParaRPr lang="zh-CN" altLang="zh-CN" sz="2500">
                        <a:latin typeface="宋体" pitchFamily="2" charset="-122"/>
                        <a:ea typeface="方正中等线简体" pitchFamily="65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  <a:tc>
                  <a:txBody>
                    <a:bodyPr vert="horz" wrap="square" lIns="68580" tIns="0" rIns="68580" bIns="0" anchor="ctr" anchorCtr="0"/>
                    <a:lstStyle>
                      <a:defPPr>
                        <a:defRPr lang="zh-CN"/>
                      </a:defPPr>
                      <a:lvl1pPr marL="0" indent="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609600" indent="-1524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219200" indent="-3048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828800" indent="-4572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438400" indent="-609600" algn="l" defTabSz="1217612" rtl="0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defTabSz="914400">
                        <a:lnSpc>
                          <a:spcPct val="135000"/>
                        </a:lnSpc>
                        <a:buClrTx/>
                        <a:buFontTx/>
                      </a:pPr>
                      <a:r>
                        <a:rPr lang="en-US" altLang="zh-CN" sz="2500">
                          <a:latin typeface="Times New Roman" pitchFamily="18" charset="0"/>
                          <a:ea typeface="方正中等线简体" pitchFamily="65" charset="-122"/>
                        </a:rPr>
                        <a:t>(1)</a:t>
                      </a:r>
                      <a:r>
                        <a:rPr lang="zh-CN" altLang="zh-CN" sz="2500">
                          <a:latin typeface="Times New Roman" pitchFamily="18" charset="0"/>
                          <a:ea typeface="方正中等线简体" pitchFamily="65" charset="-122"/>
                        </a:rPr>
                        <a:t>要态度谦和，用语文明。</a:t>
                      </a:r>
                      <a:r>
                        <a:rPr lang="en-US" altLang="zh-CN" sz="2500">
                          <a:latin typeface="宋体" pitchFamily="2" charset="-122"/>
                          <a:ea typeface="方正中等线简体" pitchFamily="65" charset="-122"/>
                        </a:rPr>
                        <a:t>①</a:t>
                      </a:r>
                      <a:r>
                        <a:rPr lang="zh-CN" altLang="zh-CN" sz="2500">
                          <a:latin typeface="Times New Roman" pitchFamily="18" charset="0"/>
                          <a:ea typeface="方正中等线简体" pitchFamily="65" charset="-122"/>
                        </a:rPr>
                        <a:t>以礼相待，要态度谦恭，说话和气，以理服人，以情感人。</a:t>
                      </a:r>
                      <a:r>
                        <a:rPr lang="en-US" altLang="zh-CN" sz="2500">
                          <a:latin typeface="宋体" pitchFamily="2" charset="-122"/>
                          <a:ea typeface="方正中等线简体" pitchFamily="65" charset="-122"/>
                        </a:rPr>
                        <a:t>②</a:t>
                      </a:r>
                      <a:r>
                        <a:rPr lang="zh-CN" altLang="zh-CN" sz="2500">
                          <a:latin typeface="Times New Roman" pitchFamily="18" charset="0"/>
                          <a:ea typeface="方正中等线简体" pitchFamily="65" charset="-122"/>
                        </a:rPr>
                        <a:t>谈吐文雅，不说粗话脏话。</a:t>
                      </a:r>
                      <a:r>
                        <a:rPr lang="en-US" altLang="zh-CN" sz="2500">
                          <a:latin typeface="宋体" pitchFamily="2" charset="-122"/>
                          <a:ea typeface="方正中等线简体" pitchFamily="65" charset="-122"/>
                        </a:rPr>
                        <a:t>③</a:t>
                      </a:r>
                      <a:r>
                        <a:rPr lang="zh-CN" altLang="zh-CN" sz="2500">
                          <a:latin typeface="Times New Roman" pitchFamily="18" charset="0"/>
                          <a:ea typeface="方正中等线简体" pitchFamily="65" charset="-122"/>
                        </a:rPr>
                        <a:t>与人交谈时，尊重对方，多用商量的口吻说话，不自以为是，不盛气凌人。如：探望别人，要说</a:t>
                      </a:r>
                      <a:r>
                        <a:rPr lang="en-US" altLang="zh-CN" sz="2500">
                          <a:latin typeface="宋体" pitchFamily="2" charset="-122"/>
                          <a:ea typeface="方正中等线简体" pitchFamily="65" charset="-122"/>
                        </a:rPr>
                        <a:t>“</a:t>
                      </a:r>
                      <a:r>
                        <a:rPr lang="zh-CN" altLang="zh-CN" sz="2500">
                          <a:latin typeface="Times New Roman" pitchFamily="18" charset="0"/>
                          <a:ea typeface="方正中等线简体" pitchFamily="65" charset="-122"/>
                        </a:rPr>
                        <a:t>拜访</a:t>
                      </a:r>
                      <a:r>
                        <a:rPr lang="en-US" altLang="zh-CN" sz="2500">
                          <a:latin typeface="宋体" pitchFamily="2" charset="-122"/>
                          <a:ea typeface="方正中等线简体" pitchFamily="65" charset="-122"/>
                        </a:rPr>
                        <a:t>”</a:t>
                      </a:r>
                      <a:r>
                        <a:rPr lang="zh-CN" altLang="zh-CN" sz="2500">
                          <a:latin typeface="Times New Roman" pitchFamily="18" charset="0"/>
                          <a:ea typeface="方正中等线简体" pitchFamily="65" charset="-122"/>
                        </a:rPr>
                        <a:t>；起身作别，要说</a:t>
                      </a:r>
                      <a:r>
                        <a:rPr lang="en-US" altLang="zh-CN" sz="2500">
                          <a:latin typeface="宋体" pitchFamily="2" charset="-122"/>
                          <a:ea typeface="方正中等线简体" pitchFamily="65" charset="-122"/>
                        </a:rPr>
                        <a:t>“</a:t>
                      </a:r>
                      <a:r>
                        <a:rPr lang="zh-CN" altLang="zh-CN" sz="2500">
                          <a:latin typeface="Times New Roman" pitchFamily="18" charset="0"/>
                          <a:ea typeface="方正中等线简体" pitchFamily="65" charset="-122"/>
                        </a:rPr>
                        <a:t>告辞</a:t>
                      </a:r>
                      <a:r>
                        <a:rPr lang="en-US" altLang="zh-CN" sz="2500">
                          <a:latin typeface="宋体" pitchFamily="2" charset="-122"/>
                          <a:ea typeface="方正中等线简体" pitchFamily="65" charset="-122"/>
                        </a:rPr>
                        <a:t>”</a:t>
                      </a:r>
                      <a:endParaRPr lang="zh-CN" altLang="zh-CN" sz="25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914400">
                        <a:lnSpc>
                          <a:spcPct val="135000"/>
                        </a:lnSpc>
                        <a:buClrTx/>
                        <a:buFontTx/>
                      </a:pPr>
                      <a:r>
                        <a:rPr lang="en-US" altLang="zh-CN" sz="2500">
                          <a:latin typeface="Times New Roman" pitchFamily="18" charset="0"/>
                          <a:ea typeface="方正中等线简体" pitchFamily="65" charset="-122"/>
                        </a:rPr>
                        <a:t>(2)</a:t>
                      </a:r>
                      <a:r>
                        <a:rPr lang="zh-CN" altLang="zh-CN" sz="2500">
                          <a:latin typeface="Times New Roman" pitchFamily="18" charset="0"/>
                          <a:ea typeface="方正中等线简体" pitchFamily="65" charset="-122"/>
                        </a:rPr>
                        <a:t>要仪表整洁、举止端庄。在社会交往中，我们要做到着装得体、举止稳重、彬彬有礼、落落大方。如：容貌整洁；服装整洁、美观、大方；举止规范</a:t>
                      </a:r>
                      <a:endParaRPr lang="zh-CN" altLang="zh-CN" sz="25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defTabSz="914400">
                        <a:lnSpc>
                          <a:spcPct val="135000"/>
                        </a:lnSpc>
                        <a:buClrTx/>
                        <a:buFontTx/>
                      </a:pPr>
                      <a:r>
                        <a:rPr lang="en-US" altLang="zh-CN" sz="2500">
                          <a:latin typeface="Times New Roman" pitchFamily="18" charset="0"/>
                          <a:ea typeface="方正中等线简体" pitchFamily="65" charset="-122"/>
                        </a:rPr>
                        <a:t>(3)</a:t>
                      </a:r>
                      <a:r>
                        <a:rPr lang="zh-CN" altLang="zh-CN" sz="2500">
                          <a:latin typeface="Times New Roman" pitchFamily="18" charset="0"/>
                          <a:ea typeface="方正中等线简体" pitchFamily="65" charset="-122"/>
                        </a:rPr>
                        <a:t>要在社会生活中不断学习、观察、思考和践行。</a:t>
                      </a:r>
                      <a:r>
                        <a:rPr lang="en-US" altLang="zh-CN" sz="2500">
                          <a:latin typeface="宋体" pitchFamily="2" charset="-122"/>
                          <a:ea typeface="方正中等线简体" pitchFamily="65" charset="-122"/>
                        </a:rPr>
                        <a:t>①</a:t>
                      </a:r>
                      <a:r>
                        <a:rPr lang="zh-CN" altLang="zh-CN" sz="2500">
                          <a:latin typeface="Times New Roman" pitchFamily="18" charset="0"/>
                          <a:ea typeface="方正中等线简体" pitchFamily="65" charset="-122"/>
                        </a:rPr>
                        <a:t>从小事做起，从细节做起，努力做一个学礼、明礼、守礼的人。</a:t>
                      </a:r>
                      <a:r>
                        <a:rPr lang="zh-CN" altLang="zh-CN" sz="2500">
                          <a:latin typeface="宋体" pitchFamily="2" charset="-122"/>
                          <a:ea typeface="方正中等线简体" pitchFamily="65" charset="-122"/>
                        </a:rPr>
                        <a:t>②</a:t>
                      </a:r>
                      <a:r>
                        <a:rPr lang="zh-CN" altLang="zh-CN" sz="2500">
                          <a:latin typeface="Times New Roman" pitchFamily="18" charset="0"/>
                          <a:ea typeface="方正中等线简体" pitchFamily="65" charset="-122"/>
                        </a:rPr>
                        <a:t>要影响和带动身边的人，共同创建文明有礼的社会风尚</a:t>
                      </a:r>
                      <a:endParaRPr lang="zh-CN" altLang="zh-CN" sz="2500"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lvl="0" indent="0" algn="r" defTabSz="914400">
                        <a:lnSpc>
                          <a:spcPct val="135000"/>
                        </a:lnSpc>
                        <a:buClrTx/>
                        <a:buFontTx/>
                      </a:pPr>
                      <a:r>
                        <a:rPr lang="en-US" altLang="zh-CN" sz="2500">
                          <a:latin typeface="Times New Roman" pitchFamily="18" charset="0"/>
                          <a:ea typeface="黑体" panose="02010609060101010101" pitchFamily="49" charset="-122"/>
                        </a:rPr>
                        <a:t>(</a:t>
                      </a:r>
                      <a:r>
                        <a:rPr lang="zh-CN" altLang="zh-CN" sz="2500">
                          <a:latin typeface="Times New Roman" pitchFamily="18" charset="0"/>
                          <a:ea typeface="黑体" panose="02010609060101010101" pitchFamily="49" charset="-122"/>
                        </a:rPr>
                        <a:t>变式设问：怎样做到以礼待人？</a:t>
                      </a:r>
                      <a:r>
                        <a:rPr lang="en-US" altLang="zh-CN" sz="2500">
                          <a:latin typeface="Times New Roman" pitchFamily="18" charset="0"/>
                          <a:ea typeface="黑体" panose="02010609060101010101" pitchFamily="49" charset="-122"/>
                        </a:rPr>
                        <a:t>)</a:t>
                      </a:r>
                      <a:endParaRPr lang="zh-CN" altLang="zh-CN" sz="2500"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 marL="68580" marR="68580" marT="0" marB="0" anchor="ctr">
                    <a:lnL w="12700">
                      <a:solidFill>
                        <a:prstClr val="black"/>
                      </a:solidFill>
                      <a:round/>
                    </a:lnL>
                    <a:lnR w="12700">
                      <a:solidFill>
                        <a:prstClr val="black"/>
                      </a:solidFill>
                      <a:round/>
                    </a:lnR>
                    <a:lnT w="12700">
                      <a:solidFill>
                        <a:prstClr val="black"/>
                      </a:solidFill>
                      <a:round/>
                    </a:lnT>
                    <a:lnB w="12700">
                      <a:solidFill>
                        <a:prstClr val="black"/>
                      </a:solidFill>
                      <a:round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412" cy="55895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https://d.book118.com/616204120220010031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8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基本">
      <a:majorFont>
        <a:latin typeface="Arial Black"/>
        <a:ea typeface="Arial Black"/>
        <a:cs typeface="Arial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2800" b="0" i="0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Times New Roman" panose="02020603050405020304" pitchFamily="18" charset="0"/>
            <a:ea typeface="宋体" panose="02010600030101010101" pitchFamily="2" charset="-122"/>
            <a:cs typeface="Times New Roman" panose="02020603050405020304" pitchFamily="18" charset="0"/>
          </a:defRPr>
        </a:defPPr>
      </a:lstStyle>
    </a:spDef>
    <a:lnDef>
      <a:spPr bwMode="auto">
        <a:noFill/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/>
      <a:lstStyle/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2">
      <vt:lpstr>Arial</vt:lpstr>
      <vt:lpstr>Calibri</vt:lpstr>
      <vt:lpstr>Arial Black</vt:lpstr>
      <vt:lpstr>宋体</vt:lpstr>
      <vt:lpstr>黑体</vt:lpstr>
      <vt:lpstr>微软雅黑</vt:lpstr>
      <vt:lpstr>Times New Roman</vt:lpstr>
      <vt:lpstr>方正中等线简体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2024-08-30T14:56:43.495</cp:lastPrinted>
  <dcterms:created xsi:type="dcterms:W3CDTF">2024-08-30T06:56:43Z</dcterms:created>
  <dcterms:modified xsi:type="dcterms:W3CDTF">2024-08-30T06:56:45Z</dcterms:modified>
</cp:coreProperties>
</file>