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BE58C-68E3-4884-A0F3-69E4FF13E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5AA40-9883-43CF-AE14-0AD4B28FD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6015E-ED23-43AD-90BD-DC49A61AB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5DD5B-5EB3-4511-A027-2DB483591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B1C425-EEF6-4557-A313-43C5194B4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1BD4FD-3F01-46C4-9D06-5C4D6A33E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8E8C04-B2F2-4A2F-82B4-90F013A99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BBA65-6FC8-42FC-A67B-3703268B4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9E43E-9439-4657-9101-988B8590C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CC185-3209-4101-AF36-2AF4A8370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EECD7-40D5-48E1-965F-D20A05949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21120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人所得税专项附加扣除办法详解\n## 1.个人所得税专项附加扣除办法背景及意义\n### 1.1个人所得税专项附加扣除办法出台背景\n### 1.2个人所得税专项附加扣除办法的重要意义\n### 1.3个人所得税专项附加扣除办法对纳税人的影响\n## 2.个人所得税专项附加扣除办法主要内容\n### 2.1专项附加扣除项目的具体内容\n### 2.2专项附加扣除的适用范围和条件\n### 2.3专项附加扣除的计算方法和扣除限额\n## 3.个人所得税专项附加扣除办法实施流程\n### 3.1纳税人申报专项附加扣除的流程\n### 3.2税务机关对专项附加扣除的审核与管理\n### 3.3专项附加扣除办法的违法处理与法律责任\n## 4.个人所得税专项附加扣除办法的实际案例\n### 4.1专项附加扣除办法在特定行业中的应用案例\n### 4.2专项附加扣除办法对不同纳税人群体的影响案例\n### 4.3专项附加扣除办法在实际操作中的问题及解决方案\n## 5.个人所得税专项附加扣除办法的未来展望\n### 5.1专项附加扣除办法的优化与完善\n### 5.2个人所得税制度的发展趋势\n### 5.3专项附加扣除办法对税收公平与效率的影响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200"/>
              <a:t>个人所得税专项附加扣除办法详解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个人所得税专项附加扣除办法背景及意义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减轻纳税人负担</a:t>
                </a:r>
                <a:endParaRPr/>
              </a:p>
            </p:txBody>
          </p:sp>
          <p:sp>
            <p:nvSpPr>
              <p:cNvPr id="1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随着经济的发展，居民收入水平提高，个人所得税负担逐渐加重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为减轻纳税人负担，提高居民消费能力，出台专项附加扣除办法</a:t>
                </a:r>
                <a:endParaRPr/>
              </a:p>
            </p:txBody>
          </p:sp>
        </p:grpSp>
        <p:grpSp>
          <p:nvGrpSpPr>
            <p:cNvPr id="17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进一步完善个人所得税制度</a:t>
                </a:r>
                <a:endParaRPr/>
              </a:p>
            </p:txBody>
          </p:sp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个人所得税制度在我国实施多年，但仍存在一定的不完善之处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专项附加扣除办法的出台有助于进一步完善个人所得税制度，提高税收公平性</a:t>
                </a:r>
                <a:endParaRPr/>
              </a:p>
            </p:txBody>
          </p:sp>
        </p:grpSp>
        <p:grpSp>
          <p:nvGrpSpPr>
            <p:cNvPr id="17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促进社会公平与正义</a:t>
                </a:r>
                <a:endParaRPr/>
              </a:p>
            </p:txBody>
          </p:sp>
          <p:sp>
            <p:nvSpPr>
              <p:cNvPr id="1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通过专项附加扣除，使高收入者多纳税，低收入者少纳税，促进社会公平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有助于缩小贫富差距，实现社会公平正义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个人所得税专项附加扣除办法出台背景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提高税收公平性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专项附加扣除办法有助于解决个人所得税制中的不公平问题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使纳税人按照其实际负担能力纳税，提高税收公平性</a:t>
                </a:r>
                <a:endParaRPr/>
              </a:p>
            </p:txBody>
          </p:sp>
          <p:sp>
            <p:nvSpPr>
              <p:cNvPr id="18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改善民生福祉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专项附加扣除办法涉及教育、医疗、住房等方面的扣除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有助于减轻纳税人生活压力，提高民生福祉水平</a:t>
                </a:r>
                <a:endParaRPr/>
              </a:p>
            </p:txBody>
          </p:sp>
          <p:sp>
            <p:nvSpPr>
              <p:cNvPr id="19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促进消费与经济发展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减轻纳税人负担，提高居民消费能力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有助于刺激消费，促进经济发展</a:t>
                </a:r>
                <a:endParaRPr/>
              </a:p>
            </p:txBody>
          </p:sp>
          <p:sp>
            <p:nvSpPr>
              <p:cNvPr id="19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个人所得税专项附加扣除办法的重要意义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减轻纳税人税收负担</a:t>
                </a:r>
                <a:endParaRPr/>
              </a:p>
            </p:txBody>
          </p:sp>
          <p:sp>
            <p:nvSpPr>
              <p:cNvPr id="20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通过专项附加扣除，使纳税人按照其实际负担能力纳税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有助于减轻纳税人税收负担，提高居民消费能力</a:t>
                </a:r>
                <a:endParaRPr/>
              </a:p>
            </p:txBody>
          </p:sp>
        </p:grpSp>
        <p:grpSp>
          <p:nvGrpSpPr>
            <p:cNvPr id="20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调整纳税人消费行为</a:t>
                </a:r>
                <a:endParaRPr/>
              </a:p>
            </p:txBody>
          </p:sp>
          <p:sp>
            <p:nvSpPr>
              <p:cNvPr id="20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专项附加扣除办法出台后，纳税人可以根据自身情况调整消费行为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例如，在教育、医疗等方面的支出可以在税前扣除，使纳税人更倾向于消费这些领域</a:t>
                </a:r>
                <a:endParaRPr/>
              </a:p>
            </p:txBody>
          </p:sp>
        </p:grpSp>
        <p:grpSp>
          <p:nvGrpSpPr>
            <p:cNvPr id="20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提高纳税人税收意识</a:t>
                </a:r>
                <a:endParaRPr/>
              </a:p>
            </p:txBody>
          </p:sp>
          <p:sp>
            <p:nvSpPr>
              <p:cNvPr id="2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专项附加扣除办法的实施，使纳税人更加关注税收问题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有助于提高纳税人税收意识，提高税收遵从度</a:t>
                </a:r>
                <a:endParaRPr/>
              </a:p>
            </p:txBody>
          </p:sp>
        </p:grpSp>
      </p:grpSp>
      <p:pic>
        <p:nvPicPr>
          <p:cNvPr id="21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个人所得税专项附加扣除办法对纳税人的影响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个人所得税专项附加扣除办法主要内容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专项附加扣除项目的具体内容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教育专项附加扣除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子女教育：包括学前教育、义务教育、高中教育等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继续教育：包括学历继续教育、技能继续教育等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医疗专项附加扣除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医疗保险：包括基本医疗保险、补充医疗保险等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医疗救助：包括医疗救助基金、医疗救助项目等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住房专项附加扣除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住房贷款利息：包括商业贷款、公积金贷款等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住房租金：包括租赁住房、承租住房等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其他专项附加扣除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赡养老人：包括赡养父母、赡养祖父母等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婴幼儿照护：包括婴幼儿照护服务、婴幼儿教育等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专项附加扣除办法适用于个人所得税的纳税人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包括中国公民、居民企业、非居民企业等</a:t>
                </a:r>
                <a:endParaRPr/>
              </a:p>
            </p:txBody>
          </p:sp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</a:t>
                </a:r>
                <a:endParaRPr/>
              </a:p>
            </p:txBody>
          </p:sp>
        </p:grpSp>
        <p:grpSp>
          <p:nvGrpSpPr>
            <p:cNvPr id="2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纳税人需符合专项附加扣除的相关条件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例如，子女教育扣除需要提供子女教育证明，住房贷款利息扣除需要提供贷款合同等</a:t>
                </a:r>
                <a:endParaRPr/>
              </a:p>
            </p:txBody>
          </p:sp>
          <p:sp>
            <p:nvSpPr>
              <p:cNvPr id="2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条件</a:t>
                </a:r>
                <a:endParaRPr/>
              </a:p>
            </p:txBody>
          </p:sp>
        </p:grpSp>
        <p:grpSp>
          <p:nvGrpSpPr>
            <p:cNvPr id="2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专项附加扣除的金额需要符合规定的扣除限额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例如，子女教育扣除每年不超过12000元，住房贷款利息扣除每年不超过10000元等</a:t>
                </a:r>
                <a:endParaRPr/>
              </a:p>
            </p:txBody>
          </p:sp>
          <p:sp>
            <p:nvSpPr>
              <p:cNvPr id="2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扣除限额</a:t>
                </a:r>
                <a:endParaRPr/>
              </a:p>
            </p:txBody>
          </p:sp>
        </p:grpSp>
      </p:grpSp>
      <p:pic>
        <p:nvPicPr>
          <p:cNvPr id="2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专项附加扣除的适用范围和条件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专项附加扣除金额 = 专项附加扣除项目金额 × 扣除比例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扣除比例根据专项附加扣除项目不同而有所差异</a:t>
                </a:r>
                <a:endParaRPr/>
              </a:p>
            </p:txBody>
          </p:sp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计算方法</a:t>
                </a:r>
                <a:endParaRPr/>
              </a:p>
            </p:txBody>
          </p:sp>
        </p:grpSp>
        <p:grpSp>
          <p:nvGrpSpPr>
            <p:cNvPr id="26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专项附加扣除的金额需要符合规定的扣除限额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例如，子女教育扣除每年不超过12000元，住房贷款利息扣除每年不超过10000元等</a:t>
                </a:r>
                <a:endParaRPr/>
              </a:p>
            </p:txBody>
          </p:sp>
          <p:sp>
            <p:nvSpPr>
              <p:cNvPr id="26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扣除限额</a:t>
                </a:r>
                <a:endParaRPr/>
              </a:p>
            </p:txBody>
          </p:sp>
          <p:sp>
            <p:nvSpPr>
              <p:cNvPr id="26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专项附加扣除的扣除时间为每年的1月1日至12月31日</a:t>
                </a:r>
                <a:endParaRPr/>
              </a:p>
            </p:txBody>
          </p:sp>
          <p:sp>
            <p:nvSpPr>
              <p:cNvPr id="27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扣除时间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专项附加扣除的计算方法和扣除限额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个人所得税专项附加扣除办法实施流程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纳税人申报专项附加扣除的流程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申报方式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纳税人可以通过线上或线下的方式申报专项附加扣除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例如，通过个人所得税APP、税务局网站等进行线上申报，或前往税务局办理线下申报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申报材料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纳税人需提交相关证明材料，以证明符合专项附加扣除的条件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例如，子女教育扣除需要提供子女教育证明，住房贷款利息扣除需要提供贷款合同等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申报时间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纳税人需在每年的1月1日至3月31日期间进行专项附加扣除申报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https://d.book118.com/616221120213010051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个人所得税专项附加扣除办法详解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2024-09-17T18:22:20.058</cp:lastPrinted>
  <dcterms:created xsi:type="dcterms:W3CDTF">2024-09-17T10:22:20Z</dcterms:created>
  <dcterms:modified xsi:type="dcterms:W3CDTF">2024-09-17T10:22:21Z</dcterms:modified>
</cp:coreProperties>
</file>