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26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image" Target="../media/image3.png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image" Target="../media/image5.png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image" Target="../media/image5.png" /><Relationship Id="rId6" Type="http://schemas.openxmlformats.org/officeDocument/2006/relationships/tags" Target="../tags/tag52.xml" /><Relationship Id="rId7" Type="http://schemas.openxmlformats.org/officeDocument/2006/relationships/image" Target="../media/image4.png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image" Target="../media/image6.png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9EA2CF-704F-4EED-BCD2-E99B9DFC63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93F45B-BF71-44B6-97B8-5DD0BDA31C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1DE4D3-01B3-4B67-8345-00EDFDCF9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BF2AE6-9CE6-47F5-86E5-FAD5F0F2DC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B56FD0-BF0A-4D48-9D56-64CEEA6E5A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F84591-70C6-4444-A712-738F3F2A94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07937B-F2C5-4049-8CBA-6ADD08B2F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B7B8C5-46D5-4DB4-827D-FE7105BB07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20A8E9-4510-40A2-9C79-5F080BCFAA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765184-96B2-4127-9E26-780E9333A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969B34-003F-49CD-B1DB-805057ABA7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0" y="1190479"/>
            <a:ext cx="5257800" cy="2452093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48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838199" y="4144300"/>
            <a:ext cx="5343524" cy="1404250"/>
          </a:xfrm>
        </p:spPr>
        <p:txBody>
          <a:bodyPr anchor="t">
            <a:normAutofit/>
          </a:bodyPr>
          <a:lstStyle>
            <a:lvl1pPr marL="0" indent="0" algn="just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838198" y="3668858"/>
            <a:ext cx="5257802" cy="48267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1048674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9267701" cy="65468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2125714"/>
          </a:xfrm>
          <a:prstGeom prst="rect">
            <a:avLst/>
          </a:prstGeom>
        </p:spPr>
      </p:pic>
      <p:sp>
        <p:nvSpPr>
          <p:cNvPr id="1048690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40105" y="449580"/>
            <a:ext cx="10608945" cy="89662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zh-CN" altLang="en-US"/>
              <a:t>标题</a:t>
            </a:r>
          </a:p>
        </p:txBody>
      </p:sp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矩形 2"/>
          <p:cNvSpPr/>
          <p:nvPr userDrawn="1">
            <p:custDataLst>
              <p:tags r:id="rId1"/>
            </p:custDataLst>
          </p:nvPr>
        </p:nvSpPr>
        <p:spPr>
          <a:xfrm>
            <a:off x="-12700" y="6985"/>
            <a:ext cx="12204700" cy="6851015"/>
          </a:xfrm>
          <a:prstGeom prst="rect">
            <a:avLst/>
          </a:prstGeom>
          <a:gradFill>
            <a:gsLst>
              <a:gs pos="0">
                <a:schemeClr val="accent3">
                  <a:lumMod val="1000"/>
                  <a:lumOff val="99000"/>
                </a:schemeClr>
              </a:gs>
              <a:gs pos="74000">
                <a:schemeClr val="accent2">
                  <a:lumMod val="15000"/>
                  <a:lumOff val="85000"/>
                </a:schemeClr>
              </a:gs>
              <a:gs pos="100000">
                <a:schemeClr val="accent2">
                  <a:lumMod val="15000"/>
                  <a:lumOff val="8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0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 anchor="t">
            <a:normAutofit/>
          </a:bodyPr>
          <a:lstStyle>
            <a:lvl1pPr algn="just">
              <a:defRPr sz="5400"/>
            </a:lvl1pPr>
          </a:lstStyle>
          <a:p>
            <a:r>
              <a:rPr lang="zh-CN" altLang="en-US"/>
              <a:t>单击编辑母版标题</a:t>
            </a:r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 anchor="b">
            <a:noAutofit/>
          </a:bodyPr>
          <a:lstStyle>
            <a:lvl1pPr marL="0" indent="0" algn="just">
              <a:buNone/>
              <a:defRPr sz="8000" b="1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</a:p>
        </p:txBody>
      </p:sp>
      <p:pic>
        <p:nvPicPr>
          <p:cNvPr id="2097161" name="图片 4" descr="未标题-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56742" t="21431" b="17463"/>
          <a:stretch>
            <a:fillRect/>
          </a:stretch>
        </p:blipFill>
        <p:spPr>
          <a:xfrm>
            <a:off x="7108825" y="1150966"/>
            <a:ext cx="5085715" cy="5711190"/>
          </a:xfrm>
          <a:prstGeom prst="rect">
            <a:avLst/>
          </a:prstGeom>
        </p:spPr>
      </p:pic>
      <p:sp>
        <p:nvSpPr>
          <p:cNvPr id="1048704" name="日期占位符 3"/>
          <p:cNvSpPr>
            <a:spLocks noGrp="1"/>
          </p:cNvSpPr>
          <p:nvPr>
            <p:ph type="dt" sz="half" idx="14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5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6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4871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9288000" cy="655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4872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04872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2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04873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5" name="图片 13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7" name="图片 13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  <p:pic>
        <p:nvPicPr>
          <p:cNvPr id="2097169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6295" y="239395"/>
            <a:ext cx="9029065" cy="596900"/>
          </a:xfrm>
        </p:spPr>
        <p:txBody>
          <a:bodyPr/>
          <a:lstStyle>
            <a:lvl1pPr>
              <a:defRPr sz="28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10487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836295"/>
            <a:ext cx="9027795" cy="365760"/>
          </a:xfrm>
        </p:spPr>
        <p:txBody>
          <a:bodyPr anchor="t"/>
          <a:lstStyle>
            <a:lvl1pPr marL="0" indent="0">
              <a:buNone/>
              <a:defRPr sz="1600" b="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1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994150" y="0"/>
            <a:ext cx="8197850" cy="6858000"/>
          </a:xfrm>
          <a:prstGeom prst="rect">
            <a:avLst/>
          </a:prstGeom>
        </p:spPr>
      </p:pic>
      <p:sp>
        <p:nvSpPr>
          <p:cNvPr id="1048772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645160" y="624840"/>
            <a:ext cx="3348990" cy="3051810"/>
          </a:xfrm>
        </p:spPr>
        <p:txBody>
          <a:bodyPr anchor="b" anchorCtr="0">
            <a:normAutofit/>
          </a:bodyPr>
          <a:lstStyle>
            <a:lvl1pPr algn="l">
              <a:lnSpc>
                <a:spcPct val="100000"/>
              </a:lnSpc>
              <a:defRPr sz="48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1048774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645160" y="3878580"/>
            <a:ext cx="2743200" cy="2185670"/>
          </a:xfrm>
        </p:spPr>
        <p:txBody>
          <a:bodyPr anchor="t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6.xml" /><Relationship Id="rId13" Type="http://schemas.openxmlformats.org/officeDocument/2006/relationships/image" Target="../media/image5.png" /><Relationship Id="rId14" Type="http://schemas.openxmlformats.org/officeDocument/2006/relationships/tags" Target="../tags/tag67.xml" /><Relationship Id="rId15" Type="http://schemas.openxmlformats.org/officeDocument/2006/relationships/image" Target="../media/image4.png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2.xml" /><Relationship Id="rId21" Type="http://schemas.openxmlformats.org/officeDocument/2006/relationships/tags" Target="../tags/tag73.xml" /><Relationship Id="rId22" Type="http://schemas.openxmlformats.org/officeDocument/2006/relationships/tags" Target="../tags/tag74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7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11906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片 13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rcRect l="75357" t="19812" r="7610" b="57361"/>
          <a:stretch>
            <a:fillRect/>
          </a:stretch>
        </p:blipFill>
        <p:spPr>
          <a:xfrm>
            <a:off x="9890125" y="0"/>
            <a:ext cx="2309495" cy="2418080"/>
          </a:xfrm>
          <a:prstGeom prst="rect">
            <a:avLst/>
          </a:prstGeom>
        </p:spPr>
      </p:pic>
      <p:pic>
        <p:nvPicPr>
          <p:cNvPr id="2097155" name="图片 11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0045"/>
            <a:ext cx="9288439" cy="6546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460500"/>
            <a:ext cx="10515600" cy="471741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1.xml" /><Relationship Id="rId3" Type="http://schemas.openxmlformats.org/officeDocument/2006/relationships/tags" Target="../tags/tag10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14" Type="http://schemas.openxmlformats.org/officeDocument/2006/relationships/tags" Target="../tags/tag115.xml" /><Relationship Id="rId15" Type="http://schemas.openxmlformats.org/officeDocument/2006/relationships/tags" Target="../tags/tag116.xml" /><Relationship Id="rId16" Type="http://schemas.openxmlformats.org/officeDocument/2006/relationships/tags" Target="../tags/tag117.xml" /><Relationship Id="rId17" Type="http://schemas.openxmlformats.org/officeDocument/2006/relationships/tags" Target="../tags/tag118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7.xml" /><Relationship Id="rId11" Type="http://schemas.openxmlformats.org/officeDocument/2006/relationships/tags" Target="../tags/tag128.xml" /><Relationship Id="rId12" Type="http://schemas.openxmlformats.org/officeDocument/2006/relationships/tags" Target="../tags/tag129.xml" /><Relationship Id="rId13" Type="http://schemas.openxmlformats.org/officeDocument/2006/relationships/tags" Target="../tags/tag130.xml" /><Relationship Id="rId14" Type="http://schemas.openxmlformats.org/officeDocument/2006/relationships/tags" Target="../tags/tag131.xml" /><Relationship Id="rId15" Type="http://schemas.openxmlformats.org/officeDocument/2006/relationships/tags" Target="../tags/tag132.xml" /><Relationship Id="rId16" Type="http://schemas.openxmlformats.org/officeDocument/2006/relationships/tags" Target="../tags/tag133.xml" /><Relationship Id="rId17" Type="http://schemas.openxmlformats.org/officeDocument/2006/relationships/tags" Target="../tags/tag134.xml" /><Relationship Id="rId18" Type="http://schemas.openxmlformats.org/officeDocument/2006/relationships/tags" Target="../tags/tag135.xml" /><Relationship Id="rId19" Type="http://schemas.openxmlformats.org/officeDocument/2006/relationships/tags" Target="../tags/tag136.xml" /><Relationship Id="rId2" Type="http://schemas.openxmlformats.org/officeDocument/2006/relationships/tags" Target="../tags/tag119.xml" /><Relationship Id="rId20" Type="http://schemas.openxmlformats.org/officeDocument/2006/relationships/tags" Target="../tags/tag137.xml" /><Relationship Id="rId21" Type="http://schemas.openxmlformats.org/officeDocument/2006/relationships/tags" Target="../tags/tag138.xml" /><Relationship Id="rId22" Type="http://schemas.openxmlformats.org/officeDocument/2006/relationships/tags" Target="../tags/tag139.xml" /><Relationship Id="rId23" Type="http://schemas.openxmlformats.org/officeDocument/2006/relationships/tags" Target="../tags/tag140.xml" /><Relationship Id="rId24" Type="http://schemas.openxmlformats.org/officeDocument/2006/relationships/tags" Target="../tags/tag141.xml" /><Relationship Id="rId25" Type="http://schemas.openxmlformats.org/officeDocument/2006/relationships/tags" Target="../tags/tag142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tags" Target="../tags/tag12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14" Type="http://schemas.openxmlformats.org/officeDocument/2006/relationships/tags" Target="../tags/tag170.xml" /><Relationship Id="rId15" Type="http://schemas.openxmlformats.org/officeDocument/2006/relationships/tags" Target="../tags/tag171.xml" /><Relationship Id="rId16" Type="http://schemas.openxmlformats.org/officeDocument/2006/relationships/tags" Target="../tags/tag172.xml" /><Relationship Id="rId17" Type="http://schemas.openxmlformats.org/officeDocument/2006/relationships/tags" Target="../tags/tag173.xml" /><Relationship Id="rId18" Type="http://schemas.openxmlformats.org/officeDocument/2006/relationships/tags" Target="../tags/tag174.xml" /><Relationship Id="rId19" Type="http://schemas.openxmlformats.org/officeDocument/2006/relationships/tags" Target="../tags/tag175.xml" /><Relationship Id="rId2" Type="http://schemas.openxmlformats.org/officeDocument/2006/relationships/tags" Target="../tags/tag158.xml" /><Relationship Id="rId20" Type="http://schemas.openxmlformats.org/officeDocument/2006/relationships/tags" Target="../tags/tag176.xml" /><Relationship Id="rId21" Type="http://schemas.openxmlformats.org/officeDocument/2006/relationships/tags" Target="../tags/tag177.xml" /><Relationship Id="rId22" Type="http://schemas.openxmlformats.org/officeDocument/2006/relationships/tags" Target="../tags/tag178.xml" /><Relationship Id="rId23" Type="http://schemas.openxmlformats.org/officeDocument/2006/relationships/tags" Target="../tags/tag179.xml" /><Relationship Id="rId24" Type="http://schemas.openxmlformats.org/officeDocument/2006/relationships/tags" Target="../tags/tag180.xml" /><Relationship Id="rId25" Type="http://schemas.openxmlformats.org/officeDocument/2006/relationships/tags" Target="../tags/tag181.xml" /><Relationship Id="rId26" Type="http://schemas.openxmlformats.org/officeDocument/2006/relationships/tags" Target="../tags/tag182.xml" /><Relationship Id="rId27" Type="http://schemas.openxmlformats.org/officeDocument/2006/relationships/tags" Target="../tags/tag183.xml" /><Relationship Id="rId28" Type="http://schemas.openxmlformats.org/officeDocument/2006/relationships/tags" Target="../tags/tag184.xml" /><Relationship Id="rId29" Type="http://schemas.openxmlformats.org/officeDocument/2006/relationships/tags" Target="../tags/tag185.xml" /><Relationship Id="rId3" Type="http://schemas.openxmlformats.org/officeDocument/2006/relationships/tags" Target="../tags/tag159.xml" /><Relationship Id="rId30" Type="http://schemas.openxmlformats.org/officeDocument/2006/relationships/tags" Target="../tags/tag186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2.xml" /><Relationship Id="rId11" Type="http://schemas.openxmlformats.org/officeDocument/2006/relationships/tags" Target="../tags/tag223.xml" /><Relationship Id="rId12" Type="http://schemas.openxmlformats.org/officeDocument/2006/relationships/tags" Target="../tags/tag224.xml" /><Relationship Id="rId13" Type="http://schemas.openxmlformats.org/officeDocument/2006/relationships/tags" Target="../tags/tag225.xml" /><Relationship Id="rId2" Type="http://schemas.openxmlformats.org/officeDocument/2006/relationships/tags" Target="../tags/tag214.xml" /><Relationship Id="rId3" Type="http://schemas.openxmlformats.org/officeDocument/2006/relationships/tags" Target="../tags/tag215.xml" /><Relationship Id="rId4" Type="http://schemas.openxmlformats.org/officeDocument/2006/relationships/tags" Target="../tags/tag216.xml" /><Relationship Id="rId5" Type="http://schemas.openxmlformats.org/officeDocument/2006/relationships/tags" Target="../tags/tag217.xml" /><Relationship Id="rId6" Type="http://schemas.openxmlformats.org/officeDocument/2006/relationships/tags" Target="../tags/tag218.xml" /><Relationship Id="rId7" Type="http://schemas.openxmlformats.org/officeDocument/2006/relationships/tags" Target="../tags/tag219.xml" /><Relationship Id="rId8" Type="http://schemas.openxmlformats.org/officeDocument/2006/relationships/tags" Target="../tags/tag220.xml" /><Relationship Id="rId9" Type="http://schemas.openxmlformats.org/officeDocument/2006/relationships/tags" Target="../tags/tag22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6235031222010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90479"/>
            <a:ext cx="5257800" cy="2452093"/>
          </a:xfrm>
        </p:spPr>
        <p:txBody>
          <a:bodyPr/>
          <a:lstStyle/>
          <a:p>
            <a:r>
              <a:rPr lang="zh-CN" altLang="en-US"/>
              <a:t>机械制造基础课件(清华)</a:t>
            </a:r>
          </a:p>
        </p:txBody>
      </p:sp>
      <p:sp>
        <p:nvSpPr>
          <p:cNvPr id="1048650" name="文本占位符 2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838199" y="4144300"/>
            <a:ext cx="5343524" cy="140425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  <p:sp>
        <p:nvSpPr>
          <p:cNvPr id="1048652" name="副标题 7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8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40105" y="449580"/>
            <a:ext cx="10608945" cy="896620"/>
          </a:xfrm>
        </p:spPr>
        <p:txBody>
          <a:bodyPr/>
          <a:lstStyle/>
          <a:p>
            <a:r>
              <a:rPr lang="zh-CN" altLang="en-US"/>
              <a:t>目录</a:t>
            </a:r>
          </a:p>
        </p:txBody>
      </p:sp>
      <p:sp>
        <p:nvSpPr>
          <p:cNvPr id="1048796" name="序号"/>
          <p:cNvSpPr txBox="1"/>
          <p:nvPr>
            <p:custDataLst>
              <p:tags r:id="rId3"/>
            </p:custDataLst>
          </p:nvPr>
        </p:nvSpPr>
        <p:spPr>
          <a:xfrm>
            <a:off x="1132840" y="246888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01</a:t>
            </a:r>
          </a:p>
        </p:txBody>
      </p:sp>
      <p:sp>
        <p:nvSpPr>
          <p:cNvPr id="1048798" name="项标题"/>
          <p:cNvSpPr txBox="1"/>
          <p:nvPr>
            <p:custDataLst>
              <p:tags r:id="rId4"/>
            </p:custDataLst>
          </p:nvPr>
        </p:nvSpPr>
        <p:spPr>
          <a:xfrm>
            <a:off x="2693035" y="246888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添加目录项标题</a:t>
            </a:r>
            <a:endParaRPr lang="zh-CN" altLang="en-US" sz="2400" b="1" spc="300">
              <a:solidFill>
                <a:schemeClr val="accent1">
                  <a:lumMod val="50000"/>
                </a:schemeClr>
              </a:solidFill>
              <a:latin typeface="+mn-ea"/>
              <a:ea typeface="+mj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5"/>
            </p:custDataLst>
          </p:nvPr>
        </p:nvSpPr>
        <p:spPr>
          <a:xfrm>
            <a:off x="6483985" y="246888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02</a:t>
            </a:r>
          </a:p>
        </p:txBody>
      </p:sp>
      <p:sp>
        <p:nvSpPr>
          <p:cNvPr id="1048802" name="项标题"/>
          <p:cNvSpPr txBox="1"/>
          <p:nvPr>
            <p:custDataLst>
              <p:tags r:id="rId6"/>
            </p:custDataLst>
          </p:nvPr>
        </p:nvSpPr>
        <p:spPr>
          <a:xfrm>
            <a:off x="8044180" y="246888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机械制造概述</a:t>
            </a:r>
          </a:p>
        </p:txBody>
      </p:sp>
      <p:sp>
        <p:nvSpPr>
          <p:cNvPr id="1048804" name="序号"/>
          <p:cNvSpPr txBox="1"/>
          <p:nvPr>
            <p:custDataLst>
              <p:tags r:id="rId7"/>
            </p:custDataLst>
          </p:nvPr>
        </p:nvSpPr>
        <p:spPr>
          <a:xfrm>
            <a:off x="6483985" y="347091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04</a:t>
            </a:r>
          </a:p>
        </p:txBody>
      </p:sp>
      <p:sp>
        <p:nvSpPr>
          <p:cNvPr id="1048806" name="项标题"/>
          <p:cNvSpPr txBox="1"/>
          <p:nvPr>
            <p:custDataLst>
              <p:tags r:id="rId8"/>
            </p:custDataLst>
          </p:nvPr>
        </p:nvSpPr>
        <p:spPr>
          <a:xfrm>
            <a:off x="8044180" y="347091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机械制造工艺</a:t>
            </a: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6483985" y="447294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06</a:t>
            </a:r>
          </a:p>
        </p:txBody>
      </p:sp>
      <p:sp>
        <p:nvSpPr>
          <p:cNvPr id="1048810" name="项标题"/>
          <p:cNvSpPr txBox="1"/>
          <p:nvPr>
            <p:custDataLst>
              <p:tags r:id="rId10"/>
            </p:custDataLst>
          </p:nvPr>
        </p:nvSpPr>
        <p:spPr>
          <a:xfrm>
            <a:off x="8044180" y="447294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机械制造质量管理与控制</a:t>
            </a:r>
          </a:p>
        </p:txBody>
      </p:sp>
      <p:sp>
        <p:nvSpPr>
          <p:cNvPr id="1048812" name="序号"/>
          <p:cNvSpPr txBox="1"/>
          <p:nvPr>
            <p:custDataLst>
              <p:tags r:id="rId11"/>
            </p:custDataLst>
          </p:nvPr>
        </p:nvSpPr>
        <p:spPr>
          <a:xfrm>
            <a:off x="1132840" y="347091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03</a:t>
            </a:r>
          </a:p>
        </p:txBody>
      </p:sp>
      <p:sp>
        <p:nvSpPr>
          <p:cNvPr id="1048814" name="项标题"/>
          <p:cNvSpPr txBox="1"/>
          <p:nvPr>
            <p:custDataLst>
              <p:tags r:id="rId12"/>
            </p:custDataLst>
          </p:nvPr>
        </p:nvSpPr>
        <p:spPr>
          <a:xfrm>
            <a:off x="2693035" y="347091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机械制造材料</a:t>
            </a:r>
          </a:p>
        </p:txBody>
      </p:sp>
      <p:sp>
        <p:nvSpPr>
          <p:cNvPr id="1048816" name="序号"/>
          <p:cNvSpPr txBox="1"/>
          <p:nvPr>
            <p:custDataLst>
              <p:tags r:id="rId13"/>
            </p:custDataLst>
          </p:nvPr>
        </p:nvSpPr>
        <p:spPr>
          <a:xfrm>
            <a:off x="1132840" y="447294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05</a:t>
            </a:r>
          </a:p>
        </p:txBody>
      </p:sp>
      <p:sp>
        <p:nvSpPr>
          <p:cNvPr id="1048818" name="项标题"/>
          <p:cNvSpPr txBox="1"/>
          <p:nvPr>
            <p:custDataLst>
              <p:tags r:id="rId14"/>
            </p:custDataLst>
          </p:nvPr>
        </p:nvSpPr>
        <p:spPr>
          <a:xfrm>
            <a:off x="2693035" y="447294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机械制造设备与工具</a:t>
            </a: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1132840" y="547497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07</a:t>
            </a:r>
          </a:p>
        </p:txBody>
      </p:sp>
      <p:sp>
        <p:nvSpPr>
          <p:cNvPr id="1048822" name="项标题"/>
          <p:cNvSpPr txBox="1"/>
          <p:nvPr>
            <p:custDataLst>
              <p:tags r:id="rId16"/>
            </p:custDataLst>
          </p:nvPr>
        </p:nvSpPr>
        <p:spPr>
          <a:xfrm>
            <a:off x="2693035" y="547497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机械制造绿色制造与可持续发展</a:t>
            </a:r>
          </a:p>
        </p:txBody>
      </p:sp>
    </p:spTree>
    <p:custDataLst>
      <p:tags r:id="rId1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添加章节标题</a:t>
            </a:r>
          </a:p>
        </p:txBody>
      </p:sp>
      <p:sp>
        <p:nvSpPr>
          <p:cNvPr id="104885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01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机械制造概述</a:t>
            </a:r>
          </a:p>
        </p:txBody>
      </p:sp>
      <p:sp>
        <p:nvSpPr>
          <p:cNvPr id="104889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02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机械制造的定义与重要性</a:t>
            </a:r>
          </a:p>
        </p:txBody>
      </p:sp>
      <p:sp>
        <p:nvSpPr>
          <p:cNvPr id="1048970" name="正文"/>
          <p:cNvSpPr txBox="1"/>
          <p:nvPr>
            <p:custDataLst>
              <p:tags r:id="rId2"/>
            </p:custDataLst>
          </p:nvPr>
        </p:nvSpPr>
        <p:spPr>
          <a:xfrm>
            <a:off x="838200" y="2219811"/>
            <a:ext cx="10515600" cy="139015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机械制造的定义：机械制造是将原材料通过一定的工艺过程转化为具有特定形状、尺寸和性能的产品的过程。</a:t>
            </a:r>
          </a:p>
        </p:txBody>
      </p:sp>
      <p:sp>
        <p:nvSpPr>
          <p:cNvPr id="1048972" name="正文"/>
          <p:cNvSpPr txBox="1"/>
          <p:nvPr>
            <p:custDataLst>
              <p:tags r:id="rId3"/>
            </p:custDataLst>
          </p:nvPr>
        </p:nvSpPr>
        <p:spPr>
          <a:xfrm>
            <a:off x="838200" y="4028447"/>
            <a:ext cx="10515600" cy="139015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机械制造的重要性：机械制造是现代工业的基础，为各行各业提供各种机械设备和零部件，对国民经济和国防建设具有重要意义。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机械制造的历史与发展</a:t>
            </a:r>
          </a:p>
        </p:txBody>
      </p:sp>
      <p:sp>
        <p:nvSpPr>
          <p:cNvPr id="1049010" name="Rectangle 6"/>
          <p:cNvSpPr/>
          <p:nvPr>
            <p:custDataLst>
              <p:tags r:id="rId2"/>
            </p:custDataLst>
          </p:nvPr>
        </p:nvSpPr>
        <p:spPr>
          <a:xfrm>
            <a:off x="1032008" y="1825059"/>
            <a:ext cx="10322061" cy="722435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012" name="Rectangle 6"/>
          <p:cNvSpPr/>
          <p:nvPr>
            <p:custDataLst>
              <p:tags r:id="rId3"/>
            </p:custDataLst>
          </p:nvPr>
        </p:nvSpPr>
        <p:spPr>
          <a:xfrm>
            <a:off x="1032008" y="2913552"/>
            <a:ext cx="10322061" cy="722435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4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014" name="Rectangle 6"/>
          <p:cNvSpPr/>
          <p:nvPr>
            <p:custDataLst>
              <p:tags r:id="rId4"/>
            </p:custDataLst>
          </p:nvPr>
        </p:nvSpPr>
        <p:spPr>
          <a:xfrm>
            <a:off x="1032008" y="4002655"/>
            <a:ext cx="10322061" cy="722435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016" name="Rectangle 6"/>
          <p:cNvSpPr/>
          <p:nvPr>
            <p:custDataLst>
              <p:tags r:id="rId5"/>
            </p:custDataLst>
          </p:nvPr>
        </p:nvSpPr>
        <p:spPr>
          <a:xfrm>
            <a:off x="1032008" y="5091148"/>
            <a:ext cx="10322061" cy="722435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4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018" name="矩形: 圆角 26"/>
          <p:cNvSpPr/>
          <p:nvPr>
            <p:custDataLst>
              <p:tags r:id="rId6"/>
            </p:custDataLst>
          </p:nvPr>
        </p:nvSpPr>
        <p:spPr>
          <a:xfrm>
            <a:off x="838200" y="2911114"/>
            <a:ext cx="1885867" cy="728199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57000">
                <a:schemeClr val="accent4"/>
              </a:gs>
              <a:gs pos="100000">
                <a:schemeClr val="accent4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020" name="矩形: 圆角 27"/>
          <p:cNvSpPr/>
          <p:nvPr>
            <p:custDataLst>
              <p:tags r:id="rId7"/>
            </p:custDataLst>
          </p:nvPr>
        </p:nvSpPr>
        <p:spPr>
          <a:xfrm>
            <a:off x="838200" y="1822621"/>
            <a:ext cx="1885867" cy="728199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57000">
                <a:schemeClr val="accent1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022" name="矩形: 圆角 28"/>
          <p:cNvSpPr/>
          <p:nvPr>
            <p:custDataLst>
              <p:tags r:id="rId8"/>
            </p:custDataLst>
          </p:nvPr>
        </p:nvSpPr>
        <p:spPr>
          <a:xfrm>
            <a:off x="838200" y="5088101"/>
            <a:ext cx="1885867" cy="728199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57000">
                <a:schemeClr val="accent4"/>
              </a:gs>
              <a:gs pos="100000">
                <a:schemeClr val="accent4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024" name="矩形: 圆角 29"/>
          <p:cNvSpPr/>
          <p:nvPr>
            <p:custDataLst>
              <p:tags r:id="rId9"/>
            </p:custDataLst>
          </p:nvPr>
        </p:nvSpPr>
        <p:spPr>
          <a:xfrm>
            <a:off x="838200" y="3999607"/>
            <a:ext cx="1885867" cy="728199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57000">
                <a:schemeClr val="accent1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026" name="正文"/>
          <p:cNvSpPr txBox="1"/>
          <p:nvPr>
            <p:custDataLst>
              <p:tags r:id="rId10"/>
            </p:custDataLst>
          </p:nvPr>
        </p:nvSpPr>
        <p:spPr>
          <a:xfrm>
            <a:off x="2932909" y="1829325"/>
            <a:ext cx="8284352" cy="71467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古代机械制造：古代人类在制造工具和机械方面取得了很大的进步，如埃及的金字塔、中国的长城等建筑都使用了机械和工具。</a:t>
            </a:r>
          </a:p>
        </p:txBody>
      </p:sp>
      <p:sp>
        <p:nvSpPr>
          <p:cNvPr id="1049028" name="标题"/>
          <p:cNvSpPr txBox="1"/>
          <p:nvPr>
            <p:custDataLst>
              <p:tags r:id="rId11"/>
            </p:custDataLst>
          </p:nvPr>
        </p:nvSpPr>
        <p:spPr>
          <a:xfrm>
            <a:off x="937542" y="1829325"/>
            <a:ext cx="1687865" cy="714671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</a:p>
        </p:txBody>
      </p:sp>
      <p:sp>
        <p:nvSpPr>
          <p:cNvPr id="1049030" name="正文"/>
          <p:cNvSpPr txBox="1"/>
          <p:nvPr>
            <p:custDataLst>
              <p:tags r:id="rId12"/>
            </p:custDataLst>
          </p:nvPr>
        </p:nvSpPr>
        <p:spPr>
          <a:xfrm>
            <a:off x="2932909" y="2917818"/>
            <a:ext cx="8284352" cy="71467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工业革命时期的机械制造：18世纪中叶，工业革命开始，机械制造得到了快速发展。蒸汽机的发明和应用，使得机械制造进入了一个新的时代。</a:t>
            </a:r>
          </a:p>
        </p:txBody>
      </p:sp>
      <p:sp>
        <p:nvSpPr>
          <p:cNvPr id="1049032" name="标题"/>
          <p:cNvSpPr txBox="1"/>
          <p:nvPr>
            <p:custDataLst>
              <p:tags r:id="rId13"/>
            </p:custDataLst>
          </p:nvPr>
        </p:nvSpPr>
        <p:spPr>
          <a:xfrm>
            <a:off x="937542" y="2917818"/>
            <a:ext cx="1687865" cy="714671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</a:p>
        </p:txBody>
      </p:sp>
      <p:sp>
        <p:nvSpPr>
          <p:cNvPr id="1049034" name="正文"/>
          <p:cNvSpPr txBox="1"/>
          <p:nvPr>
            <p:custDataLst>
              <p:tags r:id="rId14"/>
            </p:custDataLst>
          </p:nvPr>
        </p:nvSpPr>
        <p:spPr>
          <a:xfrm>
            <a:off x="2932909" y="4006311"/>
            <a:ext cx="8284352" cy="71467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现代机械制造：随着科技的不断进步，现代机械制造技术得到了快速发展。计算机辅助设计、数控机床、3D打印等技术的应用，使得机械制造更加高效、精确和智能化。</a:t>
            </a:r>
          </a:p>
        </p:txBody>
      </p:sp>
      <p:sp>
        <p:nvSpPr>
          <p:cNvPr id="1049036" name="标题"/>
          <p:cNvSpPr txBox="1"/>
          <p:nvPr>
            <p:custDataLst>
              <p:tags r:id="rId15"/>
            </p:custDataLst>
          </p:nvPr>
        </p:nvSpPr>
        <p:spPr>
          <a:xfrm>
            <a:off x="937542" y="4006311"/>
            <a:ext cx="1687865" cy="714671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</a:p>
        </p:txBody>
      </p:sp>
      <p:sp>
        <p:nvSpPr>
          <p:cNvPr id="1049038" name="正文"/>
          <p:cNvSpPr txBox="1"/>
          <p:nvPr>
            <p:custDataLst>
              <p:tags r:id="rId16"/>
            </p:custDataLst>
          </p:nvPr>
        </p:nvSpPr>
        <p:spPr>
          <a:xfrm>
            <a:off x="2932909" y="5094805"/>
            <a:ext cx="8284352" cy="71467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未来机械制造：未来机械制造将更加注重智能化、绿色化和数字化。人工智能、大数据等技术的应用，将进一步提高机械制造的效率和精度，同时降低对环境的影响。</a:t>
            </a:r>
          </a:p>
        </p:txBody>
      </p:sp>
      <p:sp>
        <p:nvSpPr>
          <p:cNvPr id="1049040" name="标题"/>
          <p:cNvSpPr txBox="1"/>
          <p:nvPr>
            <p:custDataLst>
              <p:tags r:id="rId17"/>
            </p:custDataLst>
          </p:nvPr>
        </p:nvSpPr>
        <p:spPr>
          <a:xfrm>
            <a:off x="937542" y="5094805"/>
            <a:ext cx="1687865" cy="714671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机械制造的基本原理与技术</a:t>
            </a:r>
          </a:p>
        </p:txBody>
      </p:sp>
      <p:sp>
        <p:nvSpPr>
          <p:cNvPr id="1049078" name="Rectangle 6"/>
          <p:cNvSpPr/>
          <p:nvPr>
            <p:custDataLst>
              <p:tags r:id="rId2"/>
            </p:custDataLst>
          </p:nvPr>
        </p:nvSpPr>
        <p:spPr>
          <a:xfrm>
            <a:off x="968624" y="1529471"/>
            <a:ext cx="10385391" cy="722435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080" name="Rectangle 6"/>
          <p:cNvSpPr/>
          <p:nvPr>
            <p:custDataLst>
              <p:tags r:id="rId3"/>
            </p:custDataLst>
          </p:nvPr>
        </p:nvSpPr>
        <p:spPr>
          <a:xfrm>
            <a:off x="968624" y="2301046"/>
            <a:ext cx="10385391" cy="722435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4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082" name="Rectangle 6"/>
          <p:cNvSpPr/>
          <p:nvPr>
            <p:custDataLst>
              <p:tags r:id="rId4"/>
            </p:custDataLst>
          </p:nvPr>
        </p:nvSpPr>
        <p:spPr>
          <a:xfrm>
            <a:off x="968624" y="3073230"/>
            <a:ext cx="10385391" cy="722435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084" name="Rectangle 6"/>
          <p:cNvSpPr/>
          <p:nvPr>
            <p:custDataLst>
              <p:tags r:id="rId5"/>
            </p:custDataLst>
          </p:nvPr>
        </p:nvSpPr>
        <p:spPr>
          <a:xfrm>
            <a:off x="968624" y="3844805"/>
            <a:ext cx="10385391" cy="722435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4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086" name="Rectangle 6"/>
          <p:cNvSpPr/>
          <p:nvPr>
            <p:custDataLst>
              <p:tags r:id="rId6"/>
            </p:custDataLst>
          </p:nvPr>
        </p:nvSpPr>
        <p:spPr>
          <a:xfrm>
            <a:off x="968624" y="4616380"/>
            <a:ext cx="10385391" cy="722435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088" name="Rectangle 6"/>
          <p:cNvSpPr/>
          <p:nvPr>
            <p:custDataLst>
              <p:tags r:id="rId7"/>
            </p:custDataLst>
          </p:nvPr>
        </p:nvSpPr>
        <p:spPr>
          <a:xfrm>
            <a:off x="968624" y="5387345"/>
            <a:ext cx="10385391" cy="722435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4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090" name="矩形: 圆角 34"/>
          <p:cNvSpPr/>
          <p:nvPr>
            <p:custDataLst>
              <p:tags r:id="rId8"/>
            </p:custDataLst>
          </p:nvPr>
        </p:nvSpPr>
        <p:spPr>
          <a:xfrm>
            <a:off x="838200" y="2298608"/>
            <a:ext cx="1885867" cy="728199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57000">
                <a:schemeClr val="accent4"/>
              </a:gs>
              <a:gs pos="100000">
                <a:schemeClr val="accent4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092" name="矩形: 圆角 35"/>
          <p:cNvSpPr/>
          <p:nvPr>
            <p:custDataLst>
              <p:tags r:id="rId9"/>
            </p:custDataLst>
          </p:nvPr>
        </p:nvSpPr>
        <p:spPr>
          <a:xfrm>
            <a:off x="838200" y="1526424"/>
            <a:ext cx="1885867" cy="728199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57000">
                <a:schemeClr val="accent1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094" name="矩形: 圆角 36"/>
          <p:cNvSpPr/>
          <p:nvPr>
            <p:custDataLst>
              <p:tags r:id="rId10"/>
            </p:custDataLst>
          </p:nvPr>
        </p:nvSpPr>
        <p:spPr>
          <a:xfrm>
            <a:off x="838200" y="3841758"/>
            <a:ext cx="1885867" cy="728199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57000">
                <a:schemeClr val="accent4"/>
              </a:gs>
              <a:gs pos="100000">
                <a:schemeClr val="accent4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096" name="矩形: 圆角 37"/>
          <p:cNvSpPr/>
          <p:nvPr>
            <p:custDataLst>
              <p:tags r:id="rId11"/>
            </p:custDataLst>
          </p:nvPr>
        </p:nvSpPr>
        <p:spPr>
          <a:xfrm>
            <a:off x="838200" y="3070183"/>
            <a:ext cx="1885867" cy="728199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57000">
                <a:schemeClr val="accent1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098" name="矩形: 圆角 38"/>
          <p:cNvSpPr/>
          <p:nvPr>
            <p:custDataLst>
              <p:tags r:id="rId12"/>
            </p:custDataLst>
          </p:nvPr>
        </p:nvSpPr>
        <p:spPr>
          <a:xfrm>
            <a:off x="838200" y="5384297"/>
            <a:ext cx="1885867" cy="728199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57000">
                <a:schemeClr val="accent4"/>
              </a:gs>
              <a:gs pos="100000">
                <a:schemeClr val="accent4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100" name="矩形: 圆角 39"/>
          <p:cNvSpPr/>
          <p:nvPr>
            <p:custDataLst>
              <p:tags r:id="rId13"/>
            </p:custDataLst>
          </p:nvPr>
        </p:nvSpPr>
        <p:spPr>
          <a:xfrm>
            <a:off x="838200" y="4613332"/>
            <a:ext cx="1885867" cy="728199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57000">
                <a:schemeClr val="accent1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102" name="正文"/>
          <p:cNvSpPr txBox="1"/>
          <p:nvPr>
            <p:custDataLst>
              <p:tags r:id="rId14"/>
            </p:custDataLst>
          </p:nvPr>
        </p:nvSpPr>
        <p:spPr>
          <a:xfrm>
            <a:off x="2932909" y="1533128"/>
            <a:ext cx="8284352" cy="71467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机械制造的基本原理：介绍机械制造的基本原理，包括机械制造的基本概念、原理和方法，以及机械制造在现代工业中的应用。</a:t>
            </a:r>
          </a:p>
        </p:txBody>
      </p:sp>
      <p:sp>
        <p:nvSpPr>
          <p:cNvPr id="1049104" name="标题"/>
          <p:cNvSpPr txBox="1"/>
          <p:nvPr>
            <p:custDataLst>
              <p:tags r:id="rId15"/>
            </p:custDataLst>
          </p:nvPr>
        </p:nvSpPr>
        <p:spPr>
          <a:xfrm>
            <a:off x="937542" y="1533128"/>
            <a:ext cx="1687865" cy="714671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</a:p>
        </p:txBody>
      </p:sp>
      <p:sp>
        <p:nvSpPr>
          <p:cNvPr id="1049106" name="正文"/>
          <p:cNvSpPr txBox="1"/>
          <p:nvPr>
            <p:custDataLst>
              <p:tags r:id="rId16"/>
            </p:custDataLst>
          </p:nvPr>
        </p:nvSpPr>
        <p:spPr>
          <a:xfrm>
            <a:off x="2932909" y="2305312"/>
            <a:ext cx="8284352" cy="71467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机械制造的技术：介绍机械制造的技术，包括机械制造的工艺流程、加工方法、加工设备等，以及现代机械制造技术的发展趋势和未来发展方向。</a:t>
            </a:r>
          </a:p>
        </p:txBody>
      </p:sp>
      <p:sp>
        <p:nvSpPr>
          <p:cNvPr id="1049108" name="标题"/>
          <p:cNvSpPr txBox="1"/>
          <p:nvPr>
            <p:custDataLst>
              <p:tags r:id="rId17"/>
            </p:custDataLst>
          </p:nvPr>
        </p:nvSpPr>
        <p:spPr>
          <a:xfrm>
            <a:off x="937542" y="2305312"/>
            <a:ext cx="1687865" cy="714671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</a:p>
        </p:txBody>
      </p:sp>
      <p:sp>
        <p:nvSpPr>
          <p:cNvPr id="1049110" name="正文"/>
          <p:cNvSpPr txBox="1"/>
          <p:nvPr>
            <p:custDataLst>
              <p:tags r:id="rId18"/>
            </p:custDataLst>
          </p:nvPr>
        </p:nvSpPr>
        <p:spPr>
          <a:xfrm>
            <a:off x="2932909" y="3076887"/>
            <a:ext cx="8284352" cy="71467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机械制造的工艺流程：详细介绍机械制造的工艺流程，包括毛坯制造、零件加工、装配调试等环节，以及各个流程中的关键技术和注意事项。</a:t>
            </a:r>
          </a:p>
        </p:txBody>
      </p:sp>
      <p:sp>
        <p:nvSpPr>
          <p:cNvPr id="1049112" name="标题"/>
          <p:cNvSpPr txBox="1"/>
          <p:nvPr>
            <p:custDataLst>
              <p:tags r:id="rId19"/>
            </p:custDataLst>
          </p:nvPr>
        </p:nvSpPr>
        <p:spPr>
          <a:xfrm>
            <a:off x="937542" y="3076887"/>
            <a:ext cx="1687865" cy="714671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</a:p>
        </p:txBody>
      </p:sp>
      <p:sp>
        <p:nvSpPr>
          <p:cNvPr id="1049114" name="正文"/>
          <p:cNvSpPr txBox="1"/>
          <p:nvPr>
            <p:custDataLst>
              <p:tags r:id="rId20"/>
            </p:custDataLst>
          </p:nvPr>
        </p:nvSpPr>
        <p:spPr>
          <a:xfrm>
            <a:off x="2932909" y="3849071"/>
            <a:ext cx="8284352" cy="71467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机械制造的加工方法：介绍机械制造的加工方法，包括车削、铣削、磨削、钻孔等加工方法，以及各种加工方法的原理、特点和应用范围。</a:t>
            </a:r>
          </a:p>
        </p:txBody>
      </p:sp>
      <p:sp>
        <p:nvSpPr>
          <p:cNvPr id="1049116" name="标题"/>
          <p:cNvSpPr txBox="1"/>
          <p:nvPr>
            <p:custDataLst>
              <p:tags r:id="rId21"/>
            </p:custDataLst>
          </p:nvPr>
        </p:nvSpPr>
        <p:spPr>
          <a:xfrm>
            <a:off x="937542" y="3849071"/>
            <a:ext cx="1687865" cy="714671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</a:p>
        </p:txBody>
      </p:sp>
      <p:sp>
        <p:nvSpPr>
          <p:cNvPr id="1049118" name="正文"/>
          <p:cNvSpPr txBox="1"/>
          <p:nvPr>
            <p:custDataLst>
              <p:tags r:id="rId22"/>
            </p:custDataLst>
          </p:nvPr>
        </p:nvSpPr>
        <p:spPr>
          <a:xfrm>
            <a:off x="2932909" y="4620036"/>
            <a:ext cx="8284352" cy="71467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机械制造的加工设备：介绍机械制造的加工设备，包括机床、刀具、夹具等设备，以及各种设备的性能特点和使用方法。</a:t>
            </a:r>
          </a:p>
        </p:txBody>
      </p:sp>
      <p:sp>
        <p:nvSpPr>
          <p:cNvPr id="1049120" name="标题"/>
          <p:cNvSpPr txBox="1"/>
          <p:nvPr>
            <p:custDataLst>
              <p:tags r:id="rId23"/>
            </p:custDataLst>
          </p:nvPr>
        </p:nvSpPr>
        <p:spPr>
          <a:xfrm>
            <a:off x="937542" y="4620036"/>
            <a:ext cx="1687865" cy="714671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</a:p>
        </p:txBody>
      </p:sp>
      <p:sp>
        <p:nvSpPr>
          <p:cNvPr id="1049122" name="正文"/>
          <p:cNvSpPr txBox="1"/>
          <p:nvPr>
            <p:custDataLst>
              <p:tags r:id="rId24"/>
            </p:custDataLst>
          </p:nvPr>
        </p:nvSpPr>
        <p:spPr>
          <a:xfrm>
            <a:off x="2932909" y="5391002"/>
            <a:ext cx="8284352" cy="71467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现代机械制造技术的发展趋势和未来发展方向：介绍现代机械制造技术的发展趋势和未来发展方向，包括智能化、数字化、绿色化等方向，以及各种新技术和新工艺的应用前景和发展趋势。</a:t>
            </a:r>
          </a:p>
        </p:txBody>
      </p:sp>
      <p:sp>
        <p:nvSpPr>
          <p:cNvPr id="1049124" name="标题"/>
          <p:cNvSpPr txBox="1"/>
          <p:nvPr>
            <p:custDataLst>
              <p:tags r:id="rId25"/>
            </p:custDataLst>
          </p:nvPr>
        </p:nvSpPr>
        <p:spPr>
          <a:xfrm>
            <a:off x="937542" y="5391002"/>
            <a:ext cx="1687865" cy="714671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6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机械制造材料</a:t>
            </a:r>
          </a:p>
        </p:txBody>
      </p:sp>
      <p:sp>
        <p:nvSpPr>
          <p:cNvPr id="104916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03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金属材料</a:t>
            </a:r>
          </a:p>
        </p:txBody>
      </p:sp>
      <p:sp>
        <p:nvSpPr>
          <p:cNvPr id="1049234" name="矩形 3"/>
          <p:cNvSpPr/>
          <p:nvPr>
            <p:custDataLst>
              <p:tags r:id="rId2"/>
            </p:custDataLst>
          </p:nvPr>
        </p:nvSpPr>
        <p:spPr>
          <a:xfrm>
            <a:off x="1654229" y="1460500"/>
            <a:ext cx="9407200" cy="103429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矩形 13"/>
          <p:cNvSpPr/>
          <p:nvPr>
            <p:custDataLst>
              <p:tags r:id="rId3"/>
            </p:custDataLst>
          </p:nvPr>
        </p:nvSpPr>
        <p:spPr>
          <a:xfrm>
            <a:off x="1130631" y="1460500"/>
            <a:ext cx="255120" cy="103429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文本框 4"/>
          <p:cNvSpPr txBox="1"/>
          <p:nvPr>
            <p:custDataLst>
              <p:tags r:id="rId4"/>
            </p:custDataLst>
          </p:nvPr>
        </p:nvSpPr>
        <p:spPr>
          <a:xfrm>
            <a:off x="1923580" y="1549864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金属材料的分类：如钢铁、有色金属等</a:t>
            </a:r>
          </a:p>
        </p:txBody>
      </p:sp>
      <p:sp>
        <p:nvSpPr>
          <p:cNvPr id="1049240" name="矩形 39"/>
          <p:cNvSpPr/>
          <p:nvPr>
            <p:custDataLst>
              <p:tags r:id="rId5"/>
            </p:custDataLst>
          </p:nvPr>
        </p:nvSpPr>
        <p:spPr>
          <a:xfrm>
            <a:off x="1654229" y="2688312"/>
            <a:ext cx="9407200" cy="103429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矩形 5"/>
          <p:cNvSpPr/>
          <p:nvPr>
            <p:custDataLst>
              <p:tags r:id="rId6"/>
            </p:custDataLst>
          </p:nvPr>
        </p:nvSpPr>
        <p:spPr>
          <a:xfrm>
            <a:off x="1130631" y="2688312"/>
            <a:ext cx="255120" cy="103429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文本框 41"/>
          <p:cNvSpPr txBox="1"/>
          <p:nvPr>
            <p:custDataLst>
              <p:tags r:id="rId7"/>
            </p:custDataLst>
          </p:nvPr>
        </p:nvSpPr>
        <p:spPr>
          <a:xfrm>
            <a:off x="1923580" y="2777676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金属材料的性能：如强度、硬度、韧性等</a:t>
            </a:r>
          </a:p>
        </p:txBody>
      </p:sp>
      <p:sp>
        <p:nvSpPr>
          <p:cNvPr id="1049246" name="矩形 12"/>
          <p:cNvSpPr/>
          <p:nvPr>
            <p:custDataLst>
              <p:tags r:id="rId8"/>
            </p:custDataLst>
          </p:nvPr>
        </p:nvSpPr>
        <p:spPr>
          <a:xfrm>
            <a:off x="1654229" y="3916124"/>
            <a:ext cx="9407200" cy="103429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矩形 17"/>
          <p:cNvSpPr/>
          <p:nvPr>
            <p:custDataLst>
              <p:tags r:id="rId9"/>
            </p:custDataLst>
          </p:nvPr>
        </p:nvSpPr>
        <p:spPr>
          <a:xfrm>
            <a:off x="1130631" y="3916124"/>
            <a:ext cx="255120" cy="103429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文本框 19"/>
          <p:cNvSpPr txBox="1"/>
          <p:nvPr>
            <p:custDataLst>
              <p:tags r:id="rId10"/>
            </p:custDataLst>
          </p:nvPr>
        </p:nvSpPr>
        <p:spPr>
          <a:xfrm>
            <a:off x="1923580" y="4005488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金属材料的加工方法：如铸造、锻造、焊接等</a:t>
            </a:r>
          </a:p>
        </p:txBody>
      </p:sp>
      <p:sp>
        <p:nvSpPr>
          <p:cNvPr id="1049252" name="矩形 49"/>
          <p:cNvSpPr/>
          <p:nvPr>
            <p:custDataLst>
              <p:tags r:id="rId11"/>
            </p:custDataLst>
          </p:nvPr>
        </p:nvSpPr>
        <p:spPr>
          <a:xfrm>
            <a:off x="1654229" y="5143306"/>
            <a:ext cx="9407200" cy="103429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矩形 26"/>
          <p:cNvSpPr/>
          <p:nvPr>
            <p:custDataLst>
              <p:tags r:id="rId12"/>
            </p:custDataLst>
          </p:nvPr>
        </p:nvSpPr>
        <p:spPr>
          <a:xfrm>
            <a:off x="1130631" y="5143306"/>
            <a:ext cx="255120" cy="103429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文本框 27"/>
          <p:cNvSpPr txBox="1"/>
          <p:nvPr>
            <p:custDataLst>
              <p:tags r:id="rId13"/>
            </p:custDataLst>
          </p:nvPr>
        </p:nvSpPr>
        <p:spPr>
          <a:xfrm>
            <a:off x="1923580" y="5232670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金属材料的应用：如汽车、航空航天、建筑等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非金属材料</a:t>
            </a:r>
          </a:p>
        </p:txBody>
      </p:sp>
      <p:sp>
        <p:nvSpPr>
          <p:cNvPr id="1049294" name="椭圆 262"/>
          <p:cNvSpPr/>
          <p:nvPr>
            <p:custDataLst>
              <p:tags r:id="rId2"/>
            </p:custDataLst>
          </p:nvPr>
        </p:nvSpPr>
        <p:spPr>
          <a:xfrm>
            <a:off x="2569289" y="4061046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96" name="椭圆 263"/>
          <p:cNvSpPr/>
          <p:nvPr>
            <p:custDataLst>
              <p:tags r:id="rId3"/>
            </p:custDataLst>
          </p:nvPr>
        </p:nvSpPr>
        <p:spPr>
          <a:xfrm>
            <a:off x="3386278" y="4138109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98" name="椭圆 264"/>
          <p:cNvSpPr/>
          <p:nvPr>
            <p:custDataLst>
              <p:tags r:id="rId4"/>
            </p:custDataLst>
          </p:nvPr>
        </p:nvSpPr>
        <p:spPr>
          <a:xfrm>
            <a:off x="4151266" y="4364911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0" name="椭圆 265"/>
          <p:cNvSpPr/>
          <p:nvPr>
            <p:custDataLst>
              <p:tags r:id="rId5"/>
            </p:custDataLst>
          </p:nvPr>
        </p:nvSpPr>
        <p:spPr>
          <a:xfrm>
            <a:off x="4797840" y="4556628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2" name="椭圆 266"/>
          <p:cNvSpPr/>
          <p:nvPr>
            <p:custDataLst>
              <p:tags r:id="rId6"/>
            </p:custDataLst>
          </p:nvPr>
        </p:nvSpPr>
        <p:spPr>
          <a:xfrm>
            <a:off x="5460703" y="4752730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8130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4" name="椭圆 268"/>
          <p:cNvSpPr/>
          <p:nvPr>
            <p:custDataLst>
              <p:tags r:id="rId8"/>
            </p:custDataLst>
          </p:nvPr>
        </p:nvSpPr>
        <p:spPr>
          <a:xfrm flipV="1">
            <a:off x="2918264" y="4502747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6" name="椭圆 269"/>
          <p:cNvSpPr/>
          <p:nvPr>
            <p:custDataLst>
              <p:tags r:id="rId9"/>
            </p:custDataLst>
          </p:nvPr>
        </p:nvSpPr>
        <p:spPr>
          <a:xfrm flipV="1">
            <a:off x="2958361" y="4543471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8" name="椭圆 270"/>
          <p:cNvSpPr/>
          <p:nvPr>
            <p:custDataLst>
              <p:tags r:id="rId10"/>
            </p:custDataLst>
          </p:nvPr>
        </p:nvSpPr>
        <p:spPr>
          <a:xfrm flipV="1">
            <a:off x="7719953" y="3722096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832365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0" name="椭圆 272"/>
          <p:cNvSpPr/>
          <p:nvPr>
            <p:custDataLst>
              <p:tags r:id="rId12"/>
            </p:custDataLst>
          </p:nvPr>
        </p:nvSpPr>
        <p:spPr>
          <a:xfrm flipV="1">
            <a:off x="4099264" y="3601803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4004033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704553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2" name="椭圆 275"/>
          <p:cNvSpPr/>
          <p:nvPr>
            <p:custDataLst>
              <p:tags r:id="rId15"/>
            </p:custDataLst>
          </p:nvPr>
        </p:nvSpPr>
        <p:spPr>
          <a:xfrm flipV="1">
            <a:off x="7003209" y="3525994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14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66718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16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51128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61396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8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77303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57986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20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76156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239540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22" name="图形 15"/>
          <p:cNvSpPr/>
          <p:nvPr>
            <p:custDataLst>
              <p:tags r:id="rId23"/>
            </p:custDataLst>
          </p:nvPr>
        </p:nvSpPr>
        <p:spPr>
          <a:xfrm>
            <a:off x="5064113" y="4943194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4" name="图形 19"/>
          <p:cNvSpPr/>
          <p:nvPr>
            <p:custDataLst>
              <p:tags r:id="rId24"/>
            </p:custDataLst>
          </p:nvPr>
        </p:nvSpPr>
        <p:spPr>
          <a:xfrm>
            <a:off x="8496845" y="4648100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图形 27"/>
          <p:cNvSpPr/>
          <p:nvPr>
            <p:custDataLst>
              <p:tags r:id="rId25"/>
            </p:custDataLst>
          </p:nvPr>
        </p:nvSpPr>
        <p:spPr>
          <a:xfrm>
            <a:off x="4198255" y="3720843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71974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0" name="正文"/>
          <p:cNvSpPr txBox="1"/>
          <p:nvPr>
            <p:custDataLst>
              <p:tags r:id="rId27"/>
            </p:custDataLst>
          </p:nvPr>
        </p:nvSpPr>
        <p:spPr>
          <a:xfrm>
            <a:off x="838200" y="374151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定义：非金属材料是指除金属材料以外的其他所有材料</a:t>
            </a:r>
          </a:p>
        </p:txBody>
      </p:sp>
      <p:sp>
        <p:nvSpPr>
          <p:cNvPr id="1049332" name="正文"/>
          <p:cNvSpPr txBox="1"/>
          <p:nvPr>
            <p:custDataLst>
              <p:tags r:id="rId28"/>
            </p:custDataLst>
          </p:nvPr>
        </p:nvSpPr>
        <p:spPr>
          <a:xfrm>
            <a:off x="9285014" y="374151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发展趋势：随着技术的不断进步，非金属材料在机械制造中的应用越来越广泛</a:t>
            </a:r>
          </a:p>
        </p:txBody>
      </p:sp>
      <p:sp>
        <p:nvSpPr>
          <p:cNvPr id="1049334" name="正文"/>
          <p:cNvSpPr txBox="1"/>
          <p:nvPr>
            <p:custDataLst>
              <p:tags r:id="rId29"/>
            </p:custDataLst>
          </p:nvPr>
        </p:nvSpPr>
        <p:spPr>
          <a:xfrm>
            <a:off x="7026390" y="170593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应用：在机械制造中，非金属材料主要用于制造零部件和结构件</a:t>
            </a:r>
          </a:p>
        </p:txBody>
      </p:sp>
      <p:sp>
        <p:nvSpPr>
          <p:cNvPr id="1049336" name="正文"/>
          <p:cNvSpPr txBox="1"/>
          <p:nvPr>
            <p:custDataLst>
              <p:tags r:id="rId30"/>
            </p:custDataLst>
          </p:nvPr>
        </p:nvSpPr>
        <p:spPr>
          <a:xfrm>
            <a:off x="3096824" y="170593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分类：塑料、橡胶、陶瓷、玻璃、石材等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复合材料</a:t>
            </a:r>
          </a:p>
        </p:txBody>
      </p:sp>
      <p:sp>
        <p:nvSpPr>
          <p:cNvPr id="1049374" name="任意多边形 20"/>
          <p:cNvSpPr/>
          <p:nvPr>
            <p:custDataLst>
              <p:tags r:id="rId2"/>
            </p:custDataLst>
          </p:nvPr>
        </p:nvSpPr>
        <p:spPr>
          <a:xfrm rot="2700000">
            <a:off x="1763942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412625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定义：由两种或两种以上不同性质的材料，通过物理或化学的方法，在宏观上组成具有新性能的材料</a:t>
            </a:r>
          </a:p>
        </p:txBody>
      </p:sp>
      <p:sp>
        <p:nvSpPr>
          <p:cNvPr id="1049378" name="矩形 42"/>
          <p:cNvSpPr/>
          <p:nvPr>
            <p:custDataLst>
              <p:tags r:id="rId4"/>
            </p:custDataLst>
          </p:nvPr>
        </p:nvSpPr>
        <p:spPr>
          <a:xfrm>
            <a:off x="1543004" y="2802186"/>
            <a:ext cx="1707901" cy="120946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0" name="任意多边形 18"/>
          <p:cNvSpPr/>
          <p:nvPr>
            <p:custDataLst>
              <p:tags r:id="rId5"/>
            </p:custDataLst>
          </p:nvPr>
        </p:nvSpPr>
        <p:spPr>
          <a:xfrm rot="5400000">
            <a:off x="4230229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78269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分类：金属与金属复合材料、金属与非金属复合材料、非金属与非金属复合材料</a:t>
            </a:r>
          </a:p>
        </p:txBody>
      </p:sp>
      <p:sp>
        <p:nvSpPr>
          <p:cNvPr id="1049384" name="矩形 43"/>
          <p:cNvSpPr/>
          <p:nvPr>
            <p:custDataLst>
              <p:tags r:id="rId7"/>
            </p:custDataLst>
          </p:nvPr>
        </p:nvSpPr>
        <p:spPr>
          <a:xfrm>
            <a:off x="4009290" y="2802186"/>
            <a:ext cx="1707901" cy="120946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5873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4555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特点：具有各组成材料的优点，能够发挥各自的优势，提高材料的性能和用途</a:t>
            </a:r>
          </a:p>
        </p:txBody>
      </p:sp>
      <p:sp>
        <p:nvSpPr>
          <p:cNvPr id="1049390" name="矩形 44"/>
          <p:cNvSpPr/>
          <p:nvPr>
            <p:custDataLst>
              <p:tags r:id="rId10"/>
            </p:custDataLst>
          </p:nvPr>
        </p:nvSpPr>
        <p:spPr>
          <a:xfrm>
            <a:off x="6474292" y="2802186"/>
            <a:ext cx="1707901" cy="120946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61517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10200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应用：在机械制造中，复合材料可以用于制造各种零部件和结构件，提高机械的性能和寿命</a:t>
            </a:r>
          </a:p>
        </p:txBody>
      </p:sp>
      <p:sp>
        <p:nvSpPr>
          <p:cNvPr id="1049396" name="矩形 45"/>
          <p:cNvSpPr/>
          <p:nvPr>
            <p:custDataLst>
              <p:tags r:id="rId13"/>
            </p:custDataLst>
          </p:nvPr>
        </p:nvSpPr>
        <p:spPr>
          <a:xfrm>
            <a:off x="8940579" y="2802186"/>
            <a:ext cx="1707901" cy="120946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机械制造工艺</a:t>
            </a:r>
          </a:p>
        </p:txBody>
      </p:sp>
      <p:sp>
        <p:nvSpPr>
          <p:cNvPr id="10494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04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铸造工艺</a:t>
            </a:r>
          </a:p>
        </p:txBody>
      </p:sp>
      <p:sp>
        <p:nvSpPr>
          <p:cNvPr id="104950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401558" y="1460500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08" name="矩形 65"/>
          <p:cNvSpPr/>
          <p:nvPr>
            <p:custDataLst>
              <p:tags r:id="rId3"/>
            </p:custDataLst>
          </p:nvPr>
        </p:nvSpPr>
        <p:spPr>
          <a:xfrm>
            <a:off x="1289524" y="1817375"/>
            <a:ext cx="214098" cy="21409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0" name="文本框 66"/>
          <p:cNvSpPr txBox="1"/>
          <p:nvPr>
            <p:custDataLst>
              <p:tags r:id="rId4"/>
            </p:custDataLst>
          </p:nvPr>
        </p:nvSpPr>
        <p:spPr>
          <a:xfrm>
            <a:off x="1664022" y="1719816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铸造工艺简介</a:t>
            </a:r>
          </a:p>
        </p:txBody>
      </p:sp>
      <p:sp>
        <p:nvSpPr>
          <p:cNvPr id="104951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4801" y="1460500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4" name="矩形 69"/>
          <p:cNvSpPr/>
          <p:nvPr>
            <p:custDataLst>
              <p:tags r:id="rId6"/>
            </p:custDataLst>
          </p:nvPr>
        </p:nvSpPr>
        <p:spPr>
          <a:xfrm>
            <a:off x="6392137" y="1817375"/>
            <a:ext cx="214098" cy="21409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6" name="文本框 70"/>
          <p:cNvSpPr txBox="1"/>
          <p:nvPr>
            <p:custDataLst>
              <p:tags r:id="rId7"/>
            </p:custDataLst>
          </p:nvPr>
        </p:nvSpPr>
        <p:spPr>
          <a:xfrm>
            <a:off x="6767264" y="1719816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铸造工艺流程</a:t>
            </a:r>
          </a:p>
        </p:txBody>
      </p:sp>
      <p:sp>
        <p:nvSpPr>
          <p:cNvPr id="104951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401558" y="3966174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20" name="文本框 74"/>
          <p:cNvSpPr txBox="1"/>
          <p:nvPr>
            <p:custDataLst>
              <p:tags r:id="rId9"/>
            </p:custDataLst>
          </p:nvPr>
        </p:nvSpPr>
        <p:spPr>
          <a:xfrm>
            <a:off x="1664022" y="4224861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铸造工艺的应用</a:t>
            </a:r>
          </a:p>
        </p:txBody>
      </p:sp>
      <p:sp>
        <p:nvSpPr>
          <p:cNvPr id="1049522" name="矩形 73"/>
          <p:cNvSpPr/>
          <p:nvPr>
            <p:custDataLst>
              <p:tags r:id="rId10"/>
            </p:custDataLst>
          </p:nvPr>
        </p:nvSpPr>
        <p:spPr>
          <a:xfrm>
            <a:off x="1289524" y="4323049"/>
            <a:ext cx="214098" cy="21409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2077" y="3966174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6" name="矩形 84"/>
          <p:cNvSpPr/>
          <p:nvPr>
            <p:custDataLst>
              <p:tags r:id="rId12"/>
            </p:custDataLst>
          </p:nvPr>
        </p:nvSpPr>
        <p:spPr>
          <a:xfrm>
            <a:off x="6450042" y="4323049"/>
            <a:ext cx="214098" cy="21409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8" name="文本框 85"/>
          <p:cNvSpPr txBox="1"/>
          <p:nvPr>
            <p:custDataLst>
              <p:tags r:id="rId13"/>
            </p:custDataLst>
          </p:nvPr>
        </p:nvSpPr>
        <p:spPr>
          <a:xfrm>
            <a:off x="6824540" y="4224861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铸造工艺的优缺点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5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锻造工艺</a:t>
            </a:r>
          </a:p>
        </p:txBody>
      </p:sp>
      <p:sp>
        <p:nvSpPr>
          <p:cNvPr id="1049566" name="矩形 38"/>
          <p:cNvSpPr/>
          <p:nvPr>
            <p:custDataLst>
              <p:tags r:id="rId2"/>
            </p:custDataLst>
          </p:nvPr>
        </p:nvSpPr>
        <p:spPr>
          <a:xfrm rot="204112">
            <a:off x="1570395" y="1460500"/>
            <a:ext cx="4013778" cy="2095009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8" name="矩形 39"/>
          <p:cNvSpPr/>
          <p:nvPr>
            <p:custDataLst>
              <p:tags r:id="rId3"/>
            </p:custDataLst>
          </p:nvPr>
        </p:nvSpPr>
        <p:spPr>
          <a:xfrm>
            <a:off x="1575033" y="1461163"/>
            <a:ext cx="4013778" cy="209500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0" name="TextBox 2"/>
          <p:cNvSpPr txBox="1"/>
          <p:nvPr>
            <p:custDataLst>
              <p:tags r:id="rId4"/>
            </p:custDataLst>
          </p:nvPr>
        </p:nvSpPr>
        <p:spPr>
          <a:xfrm>
            <a:off x="1807591" y="1624814"/>
            <a:ext cx="3565889" cy="1729940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0"/>
                <a:sym typeface="+mn-lt"/>
              </a:rPr>
              <a:t>锻造的定义和分类</a:t>
            </a:r>
          </a:p>
        </p:txBody>
      </p:sp>
      <p:sp>
        <p:nvSpPr>
          <p:cNvPr id="1049572" name="矩形 100"/>
          <p:cNvSpPr/>
          <p:nvPr>
            <p:custDataLst>
              <p:tags r:id="rId5"/>
            </p:custDataLst>
          </p:nvPr>
        </p:nvSpPr>
        <p:spPr>
          <a:xfrm rot="204112">
            <a:off x="6602526" y="1460500"/>
            <a:ext cx="4013778" cy="2095009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4" name="矩形 101"/>
          <p:cNvSpPr/>
          <p:nvPr>
            <p:custDataLst>
              <p:tags r:id="rId6"/>
            </p:custDataLst>
          </p:nvPr>
        </p:nvSpPr>
        <p:spPr>
          <a:xfrm>
            <a:off x="6607826" y="1461163"/>
            <a:ext cx="4013778" cy="209500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6" name="TextBox 2"/>
          <p:cNvSpPr txBox="1"/>
          <p:nvPr>
            <p:custDataLst>
              <p:tags r:id="rId7"/>
            </p:custDataLst>
          </p:nvPr>
        </p:nvSpPr>
        <p:spPr>
          <a:xfrm>
            <a:off x="6841047" y="1624814"/>
            <a:ext cx="3565889" cy="1729940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0"/>
                <a:sym typeface="+mn-lt"/>
              </a:rPr>
              <a:t>锻造的工艺流程</a:t>
            </a:r>
          </a:p>
        </p:txBody>
      </p:sp>
      <p:sp>
        <p:nvSpPr>
          <p:cNvPr id="1049578" name="矩形 122"/>
          <p:cNvSpPr/>
          <p:nvPr>
            <p:custDataLst>
              <p:tags r:id="rId8"/>
            </p:custDataLst>
          </p:nvPr>
        </p:nvSpPr>
        <p:spPr>
          <a:xfrm rot="204112">
            <a:off x="1570395" y="4082243"/>
            <a:ext cx="4013778" cy="2095009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0" name="矩形 123"/>
          <p:cNvSpPr/>
          <p:nvPr>
            <p:custDataLst>
              <p:tags r:id="rId9"/>
            </p:custDataLst>
          </p:nvPr>
        </p:nvSpPr>
        <p:spPr>
          <a:xfrm>
            <a:off x="1575033" y="4082906"/>
            <a:ext cx="4013778" cy="2095009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2" name="TextBox 2"/>
          <p:cNvSpPr txBox="1"/>
          <p:nvPr>
            <p:custDataLst>
              <p:tags r:id="rId10"/>
            </p:custDataLst>
          </p:nvPr>
        </p:nvSpPr>
        <p:spPr>
          <a:xfrm>
            <a:off x="1806929" y="4246558"/>
            <a:ext cx="3565889" cy="1729940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0"/>
                <a:sym typeface="+mn-lt"/>
              </a:rPr>
              <a:t>锻造的设备及工具</a:t>
            </a:r>
          </a:p>
        </p:txBody>
      </p:sp>
      <p:sp>
        <p:nvSpPr>
          <p:cNvPr id="1049584" name="矩形 89"/>
          <p:cNvSpPr/>
          <p:nvPr>
            <p:custDataLst>
              <p:tags r:id="rId11"/>
            </p:custDataLst>
          </p:nvPr>
        </p:nvSpPr>
        <p:spPr>
          <a:xfrm rot="204112">
            <a:off x="6602526" y="4082243"/>
            <a:ext cx="4013778" cy="2095009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矩形 90"/>
          <p:cNvSpPr/>
          <p:nvPr>
            <p:custDataLst>
              <p:tags r:id="rId12"/>
            </p:custDataLst>
          </p:nvPr>
        </p:nvSpPr>
        <p:spPr>
          <a:xfrm>
            <a:off x="6607826" y="4082906"/>
            <a:ext cx="4013778" cy="209500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TextBox 2"/>
          <p:cNvSpPr txBox="1"/>
          <p:nvPr>
            <p:custDataLst>
              <p:tags r:id="rId13"/>
            </p:custDataLst>
          </p:nvPr>
        </p:nvSpPr>
        <p:spPr>
          <a:xfrm>
            <a:off x="6839722" y="4246558"/>
            <a:ext cx="3565889" cy="1729940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0"/>
                <a:sym typeface="+mn-lt"/>
              </a:rPr>
              <a:t>锻造的质量控制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https://d.book118.com/616235031222010030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8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24"/>
</p:tagLst>
</file>

<file path=ppt/tags/tag78.xml><?xml version="1.0" encoding="utf-8"?>
<p:tagLst xmlns:p="http://schemas.openxmlformats.org/presentationml/2006/main">
  <p:tag name="KSO_WM_BEAUTIFY_FLAG" val="#wm#"/>
  <p:tag name="KSO_WM_SLIDE_ID" val="custom2023120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目录"/>
  <p:tag name="KSO_WM_UNIT_TYPE" val="a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1_1"/>
  <p:tag name="KSO_WM_UNIT_INDEX" val="1_1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2_1"/>
  <p:tag name="KSO_WM_UNIT_INDEX" val="1_2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4_1"/>
  <p:tag name="KSO_WM_UNIT_INDEX" val="1_4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6_1"/>
  <p:tag name="KSO_WM_UNIT_INDEX" val="1_6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3_1"/>
  <p:tag name="KSO_WM_UNIT_INDEX" val="1_3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5_1"/>
  <p:tag name="KSO_WM_UNIT_INDEX" val="1_5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7_1"/>
  <p:tag name="KSO_WM_UNIT_INDEX" val="1_7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05_7"/>
  <p:tag name="KSO_WM_SLIDE_INDEX" val="7"/>
  <p:tag name="KSO_WM_SLIDE_ITEM_CNT" val="7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7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0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1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1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5,&quot;transparency&quot;:0},&quot;type&quot;:1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3*l_h_i*1_1_1"/>
  <p:tag name="KSO_WM_UNIT_INDEX" val="1_1_1"/>
  <p:tag name="KSO_WM_UNIT_LAYERLEVEL" val="1_1_1"/>
  <p:tag name="KSO_WM_UNIT_LINE_FORE_SCHEMECOLOR_INDEX" val="5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8,&quot;transparency&quot;:0},&quot;type&quot;:1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3*l_h_i*1_2_1"/>
  <p:tag name="KSO_WM_UNIT_INDEX" val="1_2_1"/>
  <p:tag name="KSO_WM_UNIT_LAYERLEVEL" val="1_1_1"/>
  <p:tag name="KSO_WM_UNIT_LINE_FORE_SCHEMECOLOR_INDEX" val="8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5,&quot;transparency&quot;:0},&quot;type&quot;:1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3*l_h_i*1_3_1"/>
  <p:tag name="KSO_WM_UNIT_INDEX" val="1_3_1"/>
  <p:tag name="KSO_WM_UNIT_LAYERLEVEL" val="1_1_1"/>
  <p:tag name="KSO_WM_UNIT_LINE_FORE_SCHEMECOLOR_INDEX" val="5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8,&quot;transparency&quot;:0},&quot;type&quot;:1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3*l_h_i*1_4_1"/>
  <p:tag name="KSO_WM_UNIT_INDEX" val="1_4_1"/>
  <p:tag name="KSO_WM_UNIT_LAYERLEVEL" val="1_1_1"/>
  <p:tag name="KSO_WM_UNIT_LINE_FORE_SCHEMECOLOR_INDEX" val="8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1,&quot;transparency&quot;:0},{&quot;brightness&quot;:0,&quot;colorType&quot;:1,&quot;foreColorIndex&quot;:8,&quot;pos&quot;:0.5699999928474426,&quot;transparency&quot;:0},{&quot;brightness&quot;:0.4000000059604645,&quot;colorType&quot;:1,&quot;foreColorIndex&quot;:8,&quot;pos&quot;:0,&quot;transparency&quot;:0}],&quot;type&quot;:3},&quot;glow&quot;:{&quot;colorType&quot;:0},&quot;line&quot;:{&quot;type&quot;:0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3*l_h_i*1_2_2"/>
  <p:tag name="KSO_WM_UNIT_INDEX" val="1_2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,&quot;colorType&quot;:1,&quot;foreColorIndex&quot;:5,&quot;pos&quot;:0.5699999928474426,&quot;transparency&quot;:0},{&quot;brightness&quot;:0.4000000059604645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3*l_h_i*1_1_2"/>
  <p:tag name="KSO_WM_UNIT_INDEX" val="1_1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1,&quot;transparency&quot;:0},{&quot;brightness&quot;:0,&quot;colorType&quot;:1,&quot;foreColorIndex&quot;:8,&quot;pos&quot;:0.5699999928474426,&quot;transparency&quot;:0},{&quot;brightness&quot;:0.4000000059604645,&quot;colorType&quot;:1,&quot;foreColorIndex&quot;:8,&quot;pos&quot;:0,&quot;transparency&quot;:0}],&quot;type&quot;:3},&quot;glow&quot;:{&quot;colorType&quot;:0},&quot;line&quot;:{&quot;type&quot;:0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3*l_h_i*1_4_2"/>
  <p:tag name="KSO_WM_UNIT_INDEX" val="1_4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,&quot;colorType&quot;:1,&quot;foreColorIndex&quot;:5,&quot;pos&quot;:0.5699999928474426,&quot;transparency&quot;:0},{&quot;brightness&quot;:0.4000000059604645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3*l_h_i*1_3_2"/>
  <p:tag name="KSO_WM_UNIT_INDEX" val="1_3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f*1_1_1"/>
  <p:tag name="KSO_WM_UNIT_INDEX" val="1_1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f*1_2_1"/>
  <p:tag name="KSO_WM_UNIT_INDEX" val="1_2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f*1_3_1"/>
  <p:tag name="KSO_WM_UNIT_INDEX" val="1_3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f*1_4_1"/>
  <p:tag name="KSO_WM_UNIT_INDEX" val="1_4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5,&quot;transparency&quot;:0},&quot;type&quot;:1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5*l_h_i*1_1_1"/>
  <p:tag name="KSO_WM_UNIT_INDEX" val="1_1_1"/>
  <p:tag name="KSO_WM_UNIT_LAYERLEVEL" val="1_1_1"/>
  <p:tag name="KSO_WM_UNIT_LINE_FORE_SCHEMECOLOR_INDEX" val="5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8,&quot;transparency&quot;:0},&quot;type&quot;:1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5*l_h_i*1_2_1"/>
  <p:tag name="KSO_WM_UNIT_INDEX" val="1_2_1"/>
  <p:tag name="KSO_WM_UNIT_LAYERLEVEL" val="1_1_1"/>
  <p:tag name="KSO_WM_UNIT_LINE_FORE_SCHEMECOLOR_INDEX" val="8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5,&quot;transparency&quot;:0},&quot;type&quot;:1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5*l_h_i*1_3_1"/>
  <p:tag name="KSO_WM_UNIT_INDEX" val="1_3_1"/>
  <p:tag name="KSO_WM_UNIT_LAYERLEVEL" val="1_1_1"/>
  <p:tag name="KSO_WM_UNIT_LINE_FORE_SCHEMECOLOR_INDEX" val="5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8,&quot;transparency&quot;:0},&quot;type&quot;:1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5*l_h_i*1_4_1"/>
  <p:tag name="KSO_WM_UNIT_INDEX" val="1_4_1"/>
  <p:tag name="KSO_WM_UNIT_LAYERLEVEL" val="1_1_1"/>
  <p:tag name="KSO_WM_UNIT_LINE_FORE_SCHEMECOLOR_INDEX" val="8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5,&quot;transparency&quot;:0},&quot;type&quot;:1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5*l_h_i*1_5_1"/>
  <p:tag name="KSO_WM_UNIT_INDEX" val="1_5_1"/>
  <p:tag name="KSO_WM_UNIT_LAYERLEVEL" val="1_1_1"/>
  <p:tag name="KSO_WM_UNIT_LINE_FORE_SCHEMECOLOR_INDEX" val="5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8,&quot;transparency&quot;:0},&quot;type&quot;:1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5*l_h_i*1_6_1"/>
  <p:tag name="KSO_WM_UNIT_INDEX" val="1_6_1"/>
  <p:tag name="KSO_WM_UNIT_LAYERLEVEL" val="1_1_1"/>
  <p:tag name="KSO_WM_UNIT_LINE_FORE_SCHEMECOLOR_INDEX" val="8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1,&quot;transparency&quot;:0},{&quot;brightness&quot;:0,&quot;colorType&quot;:1,&quot;foreColorIndex&quot;:8,&quot;pos&quot;:0.5699999928474426,&quot;transparency&quot;:0},{&quot;brightness&quot;:0.4000000059604645,&quot;colorType&quot;:1,&quot;foreColorIndex&quot;:8,&quot;pos&quot;:0,&quot;transparency&quot;:0}],&quot;type&quot;:3},&quot;glow&quot;:{&quot;colorType&quot;:0},&quot;line&quot;:{&quot;type&quot;:0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5*l_h_i*1_2_2"/>
  <p:tag name="KSO_WM_UNIT_INDEX" val="1_2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,&quot;colorType&quot;:1,&quot;foreColorIndex&quot;:5,&quot;pos&quot;:0.5699999928474426,&quot;transparency&quot;:0},{&quot;brightness&quot;:0.4000000059604645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5*l_h_i*1_1_2"/>
  <p:tag name="KSO_WM_UNIT_INDEX" val="1_1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1,&quot;transparency&quot;:0},{&quot;brightness&quot;:0,&quot;colorType&quot;:1,&quot;foreColorIndex&quot;:8,&quot;pos&quot;:0.5699999928474426,&quot;transparency&quot;:0},{&quot;brightness&quot;:0.4000000059604645,&quot;colorType&quot;:1,&quot;foreColorIndex&quot;:8,&quot;pos&quot;:0,&quot;transparency&quot;:0}],&quot;type&quot;:3},&quot;glow&quot;:{&quot;colorType&quot;:0},&quot;line&quot;:{&quot;type&quot;:0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5*l_h_i*1_4_2"/>
  <p:tag name="KSO_WM_UNIT_INDEX" val="1_4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,&quot;colorType&quot;:1,&quot;foreColorIndex&quot;:5,&quot;pos&quot;:0.5699999928474426,&quot;transparency&quot;:0},{&quot;brightness&quot;:0.4000000059604645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5*l_h_i*1_3_2"/>
  <p:tag name="KSO_WM_UNIT_INDEX" val="1_3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1,&quot;transparency&quot;:0},{&quot;brightness&quot;:0,&quot;colorType&quot;:1,&quot;foreColorIndex&quot;:8,&quot;pos&quot;:0.5699999928474426,&quot;transparency&quot;:0},{&quot;brightness&quot;:0.4000000059604645,&quot;colorType&quot;:1,&quot;foreColorIndex&quot;:8,&quot;pos&quot;:0,&quot;transparency&quot;:0}],&quot;type&quot;:3},&quot;glow&quot;:{&quot;colorType&quot;:0},&quot;line&quot;:{&quot;type&quot;:0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5*l_h_i*1_6_2"/>
  <p:tag name="KSO_WM_UNIT_INDEX" val="1_6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,&quot;colorType&quot;:1,&quot;foreColorIndex&quot;:5,&quot;pos&quot;:0.5699999928474426,&quot;transparency&quot;:0},{&quot;brightness&quot;:0.4000000059604645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5*l_h_i*1_5_2"/>
  <p:tag name="KSO_WM_UNIT_INDEX" val="1_5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f*1_1_1"/>
  <p:tag name="KSO_WM_UNIT_INDEX" val="1_1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f*1_2_1"/>
  <p:tag name="KSO_WM_UNIT_INDEX" val="1_2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f*1_3_1"/>
  <p:tag name="KSO_WM_UNIT_INDEX" val="1_3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f*1_4_1"/>
  <p:tag name="KSO_WM_UNIT_INDEX" val="1_4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f*1_5_1"/>
  <p:tag name="KSO_WM_UNIT_INDEX" val="1_5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f*1_6_1"/>
  <p:tag name="KSO_WM_UNIT_INDEX" val="1_6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45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01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2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3">
      <a:dk1>
        <a:srgbClr val="000000"/>
      </a:dk1>
      <a:lt1>
        <a:srgbClr val="FFFFFF"/>
      </a:lt1>
      <a:dk2>
        <a:srgbClr val="510303"/>
      </a:dk2>
      <a:lt2>
        <a:srgbClr val="FFF3F3"/>
      </a:lt2>
      <a:accent1>
        <a:srgbClr val="FE2F49"/>
      </a:accent1>
      <a:accent2>
        <a:srgbClr val="ED49E1"/>
      </a:accent2>
      <a:accent3>
        <a:srgbClr val="FE76DA"/>
      </a:accent3>
      <a:accent4>
        <a:srgbClr val="FF9929"/>
      </a:accent4>
      <a:accent5>
        <a:srgbClr val="75C6FE"/>
      </a:accent5>
      <a:accent6>
        <a:srgbClr val="B482DA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Wingdings</vt:lpstr>
      <vt:lpstr>Office Theme</vt:lpstr>
      <vt:lpstr>机械制造基础课件(清华)</vt:lpstr>
      <vt:lpstr>目录</vt:lpstr>
      <vt:lpstr>添加章节标题</vt:lpstr>
      <vt:lpstr>机械制造概述</vt:lpstr>
      <vt:lpstr>机械制造的定义与重要性</vt:lpstr>
      <vt:lpstr>机械制造的历史与发展</vt:lpstr>
      <vt:lpstr>机械制造的基本原理与技术</vt:lpstr>
      <vt:lpstr>机械制造材料</vt:lpstr>
      <vt:lpstr>金属材料</vt:lpstr>
      <vt:lpstr>非金属材料</vt:lpstr>
      <vt:lpstr>复合材料</vt:lpstr>
      <vt:lpstr>机械制造工艺</vt:lpstr>
      <vt:lpstr>铸造工艺</vt:lpstr>
      <vt:lpstr>锻造工艺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2024-08-29T02:31:24.653</cp:lastPrinted>
  <dcterms:created xsi:type="dcterms:W3CDTF">2024-08-28T18:31:24Z</dcterms:created>
  <dcterms:modified xsi:type="dcterms:W3CDTF">2024-08-28T18:31:26Z</dcterms:modified>
</cp:coreProperties>
</file>