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E31BB39-254B-4F44-9E2B-36D1DCA68EC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sldImg"/>
          </p:nvPr>
        </p:nvSpPr>
        <p:spPr>
          <a:xfrm>
            <a:off x="685800" y="1143000"/>
            <a:ext cx="5486040" cy="3085920"/>
          </a:xfrm>
          <a:prstGeom prst="rect">
            <a:avLst/>
          </a:prstGeom>
          <a:ln w="0">
            <a:noFill/>
          </a:ln>
        </p:spPr>
      </p:sp>
      <p:sp>
        <p:nvSpPr>
          <p:cNvPr id="40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 name="PlaceHolder 1"/>
          <p:cNvSpPr>
            <a:spLocks noGrp="1"/>
          </p:cNvSpPr>
          <p:nvPr>
            <p:ph type="sldImg"/>
          </p:nvPr>
        </p:nvSpPr>
        <p:spPr>
          <a:xfrm>
            <a:off x="685800" y="1143000"/>
            <a:ext cx="5486040" cy="3085920"/>
          </a:xfrm>
          <a:prstGeom prst="rect">
            <a:avLst/>
          </a:prstGeom>
          <a:ln w="0">
            <a:noFill/>
          </a:ln>
        </p:spPr>
      </p:sp>
      <p:sp>
        <p:nvSpPr>
          <p:cNvPr id="41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C1F453-AD5E-417A-92A3-04B9EBA58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0CE537-AC35-4C3E-896F-C120F968BC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0A6318-BF1D-4FB8-89DC-E39098218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DA24CA-814C-415E-B188-40C1AADE32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37A393-EBA1-4DDE-8E87-9F64CCC8C1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8E7421-E2F4-4C61-90FC-D4FEBCF447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DDA2D3-BF69-47D3-B02E-C7539FB81F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4E9AF0-2A76-4119-8796-D69ECC8F0E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2B6005-EA8F-4945-920D-876ADA343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282E0D-8542-4ECD-AF87-BBF562FD3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281447-1B0A-4404-A3AA-EB4D68ADB8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786BD37-8293-4866-9D2F-AA9F8DE19CE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DA72892-7AA4-4E5F-8287-5D5D5C0DC13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00141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销售团队合作与团队建设的培训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建立销售团队合作的重要性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团队建设的关键因素</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团队协作能力的培养</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团队文化建设与价值观培养</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领导力与激励机制</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建立销售团队合作的重要性</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为什么团队合作是成功的关键</a:t>
            </a:r>
            <a:endParaRPr lang="en-US" sz="2800" b="0" strike="noStrike" spc="-1">
              <a:solidFill>
                <a:srgbClr val="000000"/>
              </a:solidFill>
              <a:latin typeface="Arial"/>
            </a:endParaRPr>
          </a:p>
        </p:txBody>
      </p:sp>
      <p:sp>
        <p:nvSpPr>
          <p:cNvPr id="8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团队合作能够整合团队成员的优势，提高工作效率和创造力。同时，团队合作可以促进信息共享和有效沟通，减少冲突和误解，增强团队凝聚力，共同面对挑战和困难。</a:t>
            </a:r>
            <a:endParaRPr lang="en-US" sz="18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8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团队合作的益处</a:t>
            </a:r>
            <a:endParaRPr lang="en-US" sz="3600" b="0" strike="noStrike" spc="-1">
              <a:solidFill>
                <a:schemeClr val="dk1"/>
              </a:solidFill>
              <a:latin typeface="Arial"/>
            </a:endParaRPr>
          </a:p>
        </p:txBody>
      </p:sp>
      <p:sp>
        <p:nvSpPr>
          <p:cNvPr id="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关注目标成就</a:t>
            </a:r>
            <a:endParaRPr lang="en-US" sz="1600" b="0" strike="noStrike" spc="-1">
              <a:solidFill>
                <a:srgbClr val="000000"/>
              </a:solidFill>
              <a:latin typeface="Arial"/>
            </a:endParaRPr>
          </a:p>
        </p:txBody>
      </p:sp>
      <p:sp>
        <p:nvSpPr>
          <p:cNvPr id="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提高销售业绩和客户满意度</a:t>
            </a:r>
            <a:endParaRPr lang="en-US" sz="2000" b="0" strike="noStrike" spc="-1">
              <a:solidFill>
                <a:srgbClr val="000000"/>
              </a:solidFill>
              <a:latin typeface="Arial"/>
            </a:endParaRPr>
          </a:p>
        </p:txBody>
      </p:sp>
      <p:sp>
        <p:nvSpPr>
          <p:cNvPr id="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建立良好关系</a:t>
            </a:r>
            <a:endParaRPr lang="en-US" sz="1600" b="0" strike="noStrike" spc="-1">
              <a:solidFill>
                <a:srgbClr val="000000"/>
              </a:solidFill>
              <a:latin typeface="Arial"/>
            </a:endParaRPr>
          </a:p>
        </p:txBody>
      </p:sp>
      <p:sp>
        <p:nvSpPr>
          <p:cNvPr id="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促进团队成员间的互相信任和支持</a:t>
            </a:r>
            <a:endParaRPr lang="en-US" sz="2000" b="0" strike="noStrike" spc="-1">
              <a:solidFill>
                <a:srgbClr val="000000"/>
              </a:solidFill>
              <a:latin typeface="Arial"/>
            </a:endParaRPr>
          </a:p>
        </p:txBody>
      </p:sp>
      <p:sp>
        <p:nvSpPr>
          <p:cNvPr id="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关注个人成长</a:t>
            </a:r>
            <a:endParaRPr lang="en-US" sz="1600" b="0" strike="noStrike" spc="-1">
              <a:solidFill>
                <a:srgbClr val="000000"/>
              </a:solidFill>
              <a:latin typeface="Arial"/>
            </a:endParaRPr>
          </a:p>
        </p:txBody>
      </p:sp>
      <p:sp>
        <p:nvSpPr>
          <p:cNvPr id="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提升员工工作满意度和减少员工流失率</a:t>
            </a:r>
            <a:endParaRPr lang="en-US" sz="2000" b="0" strike="noStrike" spc="-1">
              <a:solidFill>
                <a:srgbClr val="000000"/>
              </a:solidFill>
              <a:latin typeface="Arial"/>
            </a:endParaRPr>
          </a:p>
        </p:txBody>
      </p:sp>
      <p:sp>
        <p:nvSpPr>
          <p:cNvPr id="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如何建立有效的团队合作</a:t>
            </a:r>
            <a:endParaRPr lang="en-US" sz="3600" b="0" strike="noStrike" spc="-1">
              <a:solidFill>
                <a:schemeClr val="dk1"/>
              </a:solidFill>
              <a:latin typeface="Arial"/>
            </a:endParaRPr>
          </a:p>
        </p:txBody>
      </p:sp>
      <p:sp>
        <p:nvSpPr>
          <p:cNvPr id="10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确保清晰方向</a:t>
            </a:r>
            <a:endParaRPr lang="en-US" sz="1600" b="0" strike="noStrike" spc="-1">
              <a:solidFill>
                <a:srgbClr val="000000"/>
              </a:solidFill>
              <a:latin typeface="Arial"/>
            </a:endParaRPr>
          </a:p>
        </p:txBody>
      </p:sp>
      <p:sp>
        <p:nvSpPr>
          <p:cNvPr id="10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制定明确的团队目标和工作流程</a:t>
            </a:r>
            <a:endParaRPr lang="en-US" sz="2000" b="0" strike="noStrike" spc="-1">
              <a:solidFill>
                <a:srgbClr val="000000"/>
              </a:solidFill>
              <a:latin typeface="Arial"/>
            </a:endParaRPr>
          </a:p>
        </p:txBody>
      </p:sp>
      <p:sp>
        <p:nvSpPr>
          <p:cNvPr id="10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强化团队凝聚力</a:t>
            </a:r>
            <a:endParaRPr lang="en-US" sz="1600" b="0" strike="noStrike" spc="-1">
              <a:solidFill>
                <a:srgbClr val="000000"/>
              </a:solidFill>
              <a:latin typeface="Arial"/>
            </a:endParaRPr>
          </a:p>
        </p:txBody>
      </p:sp>
      <p:sp>
        <p:nvSpPr>
          <p:cNvPr id="10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培养团队精神和合作意识</a:t>
            </a:r>
            <a:endParaRPr lang="en-US" sz="2000" b="0" strike="noStrike" spc="-1">
              <a:solidFill>
                <a:srgbClr val="000000"/>
              </a:solidFill>
              <a:latin typeface="Arial"/>
            </a:endParaRPr>
          </a:p>
        </p:txBody>
      </p:sp>
      <p:sp>
        <p:nvSpPr>
          <p:cNvPr id="10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确保信息共享</a:t>
            </a:r>
            <a:endParaRPr lang="en-US" sz="1600" b="0" strike="noStrike" spc="-1">
              <a:solidFill>
                <a:srgbClr val="000000"/>
              </a:solidFill>
              <a:latin typeface="Arial"/>
            </a:endParaRPr>
          </a:p>
        </p:txBody>
      </p:sp>
      <p:sp>
        <p:nvSpPr>
          <p:cNvPr id="10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加强团队沟通和协作能力</a:t>
            </a:r>
            <a:endParaRPr lang="en-US" sz="2000" b="0" strike="noStrike" spc="-1">
              <a:solidFill>
                <a:srgbClr val="000000"/>
              </a:solidFill>
              <a:latin typeface="Arial"/>
            </a:endParaRPr>
          </a:p>
        </p:txBody>
      </p:sp>
      <p:sp>
        <p:nvSpPr>
          <p:cNvPr id="10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培训内容</a:t>
            </a:r>
            <a:endParaRPr lang="en-US" sz="3600" b="0" strike="noStrike" spc="-1">
              <a:solidFill>
                <a:schemeClr val="dk1"/>
              </a:solidFill>
              <a:latin typeface="Arial"/>
            </a:endParaRPr>
          </a:p>
        </p:txBody>
      </p:sp>
      <p:sp>
        <p:nvSpPr>
          <p:cNvPr id="11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理解价值观</a:t>
            </a:r>
            <a:endParaRPr lang="en-US" sz="1600" b="0" strike="noStrike" spc="-1">
              <a:solidFill>
                <a:srgbClr val="000000"/>
              </a:solidFill>
              <a:latin typeface="Arial"/>
            </a:endParaRPr>
          </a:p>
        </p:txBody>
      </p:sp>
      <p:sp>
        <p:nvSpPr>
          <p:cNvPr id="11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团队合作的重要性和益处</a:t>
            </a:r>
            <a:endParaRPr lang="en-US" sz="2000" b="0" strike="noStrike" spc="-1">
              <a:solidFill>
                <a:srgbClr val="000000"/>
              </a:solidFill>
              <a:latin typeface="Arial"/>
            </a:endParaRPr>
          </a:p>
        </p:txBody>
      </p:sp>
      <p:sp>
        <p:nvSpPr>
          <p:cNvPr id="11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明确工作范围</a:t>
            </a:r>
            <a:endParaRPr lang="en-US" sz="1600" b="0" strike="noStrike" spc="-1">
              <a:solidFill>
                <a:srgbClr val="000000"/>
              </a:solidFill>
              <a:latin typeface="Arial"/>
            </a:endParaRPr>
          </a:p>
        </p:txBody>
      </p:sp>
      <p:sp>
        <p:nvSpPr>
          <p:cNvPr id="11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团队角色和责任分工</a:t>
            </a:r>
            <a:endParaRPr lang="en-US" sz="2000" b="0" strike="noStrike" spc="-1">
              <a:solidFill>
                <a:srgbClr val="000000"/>
              </a:solidFill>
              <a:latin typeface="Arial"/>
            </a:endParaRPr>
          </a:p>
        </p:txBody>
      </p:sp>
      <p:sp>
        <p:nvSpPr>
          <p:cNvPr id="11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处理问题</a:t>
            </a:r>
            <a:endParaRPr lang="en-US" sz="1600" b="0" strike="noStrike" spc="-1">
              <a:solidFill>
                <a:srgbClr val="000000"/>
              </a:solidFill>
              <a:latin typeface="Arial"/>
            </a:endParaRPr>
          </a:p>
        </p:txBody>
      </p:sp>
      <p:sp>
        <p:nvSpPr>
          <p:cNvPr id="11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解决团队冲突和建立信任的方法</a:t>
            </a:r>
            <a:endParaRPr lang="en-US" sz="2000" b="0" strike="noStrike" spc="-1">
              <a:solidFill>
                <a:srgbClr val="000000"/>
              </a:solidFill>
              <a:latin typeface="Arial"/>
            </a:endParaRPr>
          </a:p>
        </p:txBody>
      </p:sp>
      <p:sp>
        <p:nvSpPr>
          <p:cNvPr id="11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加强技能</a:t>
            </a:r>
            <a:endParaRPr lang="en-US" sz="1600" b="0" strike="noStrike" spc="-1">
              <a:solidFill>
                <a:srgbClr val="000000"/>
              </a:solidFill>
              <a:latin typeface="Arial"/>
            </a:endParaRPr>
          </a:p>
        </p:txBody>
      </p:sp>
      <p:sp>
        <p:nvSpPr>
          <p:cNvPr id="12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提升团队协作能力的训练活动</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团队战略规划</a:t>
            </a:r>
            <a:endParaRPr lang="en-US" sz="3600" b="0" strike="noStrike" spc="-1">
              <a:solidFill>
                <a:schemeClr val="dk1"/>
              </a:solidFill>
              <a:latin typeface="Arial"/>
            </a:endParaRPr>
          </a:p>
        </p:txBody>
      </p:sp>
      <p:sp>
        <p:nvSpPr>
          <p:cNvPr id="12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制定计划</a:t>
            </a:r>
            <a:endParaRPr lang="en-US" sz="1600" b="0" strike="noStrike" spc="-1">
              <a:solidFill>
                <a:srgbClr val="000000"/>
              </a:solidFill>
              <a:latin typeface="Arial"/>
            </a:endParaRPr>
          </a:p>
        </p:txBody>
      </p:sp>
      <p:sp>
        <p:nvSpPr>
          <p:cNvPr id="12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明确目标和实现路径</a:t>
            </a:r>
            <a:endParaRPr lang="en-US" sz="2000" b="0" strike="noStrike" spc="-1">
              <a:solidFill>
                <a:srgbClr val="000000"/>
              </a:solidFill>
              <a:latin typeface="Arial"/>
            </a:endParaRPr>
          </a:p>
        </p:txBody>
      </p:sp>
      <p:sp>
        <p:nvSpPr>
          <p:cNvPr id="12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合理分工</a:t>
            </a:r>
            <a:endParaRPr lang="en-US" sz="1600" b="0" strike="noStrike" spc="-1">
              <a:solidFill>
                <a:srgbClr val="000000"/>
              </a:solidFill>
              <a:latin typeface="Arial"/>
            </a:endParaRPr>
          </a:p>
        </p:txBody>
      </p:sp>
      <p:sp>
        <p:nvSpPr>
          <p:cNvPr id="12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分工合作和优势互补</a:t>
            </a:r>
            <a:endParaRPr lang="en-US" sz="2000" b="0" strike="noStrike" spc="-1">
              <a:solidFill>
                <a:srgbClr val="000000"/>
              </a:solidFill>
              <a:latin typeface="Arial"/>
            </a:endParaRPr>
          </a:p>
        </p:txBody>
      </p:sp>
      <p:sp>
        <p:nvSpPr>
          <p:cNvPr id="12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培养团队文化</a:t>
            </a:r>
            <a:endParaRPr lang="en-US" sz="1600" b="0" strike="noStrike" spc="-1">
              <a:solidFill>
                <a:srgbClr val="000000"/>
              </a:solidFill>
              <a:latin typeface="Arial"/>
            </a:endParaRPr>
          </a:p>
        </p:txBody>
      </p:sp>
      <p:sp>
        <p:nvSpPr>
          <p:cNvPr id="12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持续学习和共同成长</a:t>
            </a:r>
            <a:endParaRPr lang="en-US" sz="2000" b="0" strike="noStrike" spc="-1">
              <a:solidFill>
                <a:srgbClr val="000000"/>
              </a:solidFill>
              <a:latin typeface="Arial"/>
            </a:endParaRPr>
          </a:p>
        </p:txBody>
      </p:sp>
      <p:sp>
        <p:nvSpPr>
          <p:cNvPr id="12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拓展合作范围</a:t>
            </a:r>
            <a:endParaRPr lang="en-US" sz="1600" b="0" strike="noStrike" spc="-1">
              <a:solidFill>
                <a:srgbClr val="000000"/>
              </a:solidFill>
              <a:latin typeface="Arial"/>
            </a:endParaRPr>
          </a:p>
        </p:txBody>
      </p:sp>
      <p:sp>
        <p:nvSpPr>
          <p:cNvPr id="13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团队间合作与沟通</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培训成果评估</a:t>
            </a:r>
            <a:endParaRPr lang="en-US" sz="3600" b="0" strike="noStrike" spc="-1">
              <a:solidFill>
                <a:schemeClr val="dk1"/>
              </a:solidFill>
              <a:latin typeface="Arial"/>
            </a:endParaRPr>
          </a:p>
        </p:txBody>
      </p:sp>
      <p:sp>
        <p:nvSpPr>
          <p:cNvPr id="132"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对团队合作培训成果进行评估，通过反馈和改进，持续优化团队合作效果。建立有效的评估机制，确保培训取得实际效果和成果。</a:t>
            </a:r>
            <a:endParaRPr lang="en-US" sz="2000" b="0" strike="noStrike" spc="-1">
              <a:solidFill>
                <a:srgbClr val="000000"/>
              </a:solidFill>
              <a:latin typeface="Arial"/>
            </a:endParaRPr>
          </a:p>
        </p:txBody>
      </p:sp>
      <p:sp>
        <p:nvSpPr>
          <p:cNvPr id="133"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6"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团队建设的关键因素</a:t>
            </a:r>
            <a:endParaRPr lang="en-US" sz="3600" b="0" strike="noStrike" spc="-1">
              <a:solidFill>
                <a:schemeClr val="dk1"/>
              </a:solidFill>
              <a:latin typeface="Arial"/>
            </a:endParaRPr>
          </a:p>
        </p:txBody>
      </p:sp>
      <p:sp>
        <p:nvSpPr>
          <p:cNvPr id="13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4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1"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团队建设的基本概念</a:t>
            </a:r>
            <a:endParaRPr lang="en-US" sz="2800" b="0" strike="noStrike" spc="-1">
              <a:solidFill>
                <a:srgbClr val="000000"/>
              </a:solidFill>
              <a:latin typeface="Arial"/>
            </a:endParaRPr>
          </a:p>
        </p:txBody>
      </p:sp>
      <p:sp>
        <p:nvSpPr>
          <p:cNvPr id="142"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团队建设是指通过一系列的活动和训练来促进团队成员之间的合作和信任。通过团队建设可以增强团队凝聚力和执行力。</a:t>
            </a:r>
            <a:endParaRPr lang="en-US" sz="1800" b="0" strike="noStrike" spc="-1">
              <a:solidFill>
                <a:srgbClr val="000000"/>
              </a:solidFill>
              <a:latin typeface="Arial"/>
            </a:endParaRPr>
          </a:p>
        </p:txBody>
      </p:sp>
      <p:sp>
        <p:nvSpPr>
          <p:cNvPr id="1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44"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7"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团队建设的重要性</a:t>
            </a:r>
            <a:endParaRPr lang="en-US" sz="3600" b="0" strike="noStrike" spc="-1">
              <a:solidFill>
                <a:schemeClr val="dk1"/>
              </a:solidFill>
              <a:latin typeface="Arial"/>
            </a:endParaRPr>
          </a:p>
        </p:txBody>
      </p:sp>
      <p:sp>
        <p:nvSpPr>
          <p:cNvPr id="14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增进相互了解</a:t>
            </a:r>
            <a:endParaRPr lang="en-US" sz="1600" b="0" strike="noStrike" spc="-1">
              <a:solidFill>
                <a:srgbClr val="000000"/>
              </a:solidFill>
              <a:latin typeface="Arial"/>
            </a:endParaRPr>
          </a:p>
        </p:txBody>
      </p:sp>
      <p:sp>
        <p:nvSpPr>
          <p:cNvPr id="15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促进团队成员间的关系和沟通</a:t>
            </a:r>
            <a:endParaRPr lang="en-US" sz="2000" b="0" strike="noStrike" spc="-1">
              <a:solidFill>
                <a:srgbClr val="000000"/>
              </a:solidFill>
              <a:latin typeface="Arial"/>
            </a:endParaRPr>
          </a:p>
        </p:txBody>
      </p:sp>
      <p:sp>
        <p:nvSpPr>
          <p:cNvPr id="15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激发潜力</a:t>
            </a:r>
            <a:endParaRPr lang="en-US" sz="1600" b="0" strike="noStrike" spc="-1">
              <a:solidFill>
                <a:srgbClr val="000000"/>
              </a:solidFill>
              <a:latin typeface="Arial"/>
            </a:endParaRPr>
          </a:p>
        </p:txBody>
      </p:sp>
      <p:sp>
        <p:nvSpPr>
          <p:cNvPr id="15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提升团队成员的工作积极性和自信心</a:t>
            </a:r>
            <a:endParaRPr lang="en-US" sz="2000" b="0" strike="noStrike" spc="-1">
              <a:solidFill>
                <a:srgbClr val="000000"/>
              </a:solidFill>
              <a:latin typeface="Arial"/>
            </a:endParaRPr>
          </a:p>
        </p:txBody>
      </p:sp>
      <p:sp>
        <p:nvSpPr>
          <p:cNvPr id="15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提升整体素质</a:t>
            </a:r>
            <a:endParaRPr lang="en-US" sz="1600" b="0" strike="noStrike" spc="-1">
              <a:solidFill>
                <a:srgbClr val="000000"/>
              </a:solidFill>
              <a:latin typeface="Arial"/>
            </a:endParaRPr>
          </a:p>
        </p:txBody>
      </p:sp>
      <p:sp>
        <p:nvSpPr>
          <p:cNvPr id="15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培养团队成员的领导力和解决问题能力</a:t>
            </a:r>
            <a:endParaRPr lang="en-US" sz="2000" b="0" strike="noStrike" spc="-1">
              <a:solidFill>
                <a:srgbClr val="000000"/>
              </a:solidFill>
              <a:latin typeface="Arial"/>
            </a:endParaRPr>
          </a:p>
        </p:txBody>
      </p:sp>
      <p:sp>
        <p:nvSpPr>
          <p:cNvPr id="15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7"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团队建设的步骤</a:t>
            </a:r>
            <a:endParaRPr lang="en-US" sz="3600" b="0" strike="noStrike" spc="-1">
              <a:solidFill>
                <a:schemeClr val="dk1"/>
              </a:solidFill>
              <a:latin typeface="Arial"/>
            </a:endParaRPr>
          </a:p>
        </p:txBody>
      </p:sp>
      <p:sp>
        <p:nvSpPr>
          <p:cNvPr id="15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明确方向</a:t>
            </a:r>
            <a:endParaRPr lang="en-US" sz="1600" b="0" strike="noStrike" spc="-1">
              <a:solidFill>
                <a:srgbClr val="000000"/>
              </a:solidFill>
              <a:latin typeface="Arial"/>
            </a:endParaRPr>
          </a:p>
        </p:txBody>
      </p:sp>
      <p:sp>
        <p:nvSpPr>
          <p:cNvPr id="16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确定团队建设的目标和计划</a:t>
            </a:r>
            <a:endParaRPr lang="en-US" sz="2000" b="0" strike="noStrike" spc="-1">
              <a:solidFill>
                <a:srgbClr val="000000"/>
              </a:solidFill>
              <a:latin typeface="Arial"/>
            </a:endParaRPr>
          </a:p>
        </p:txBody>
      </p:sp>
      <p:sp>
        <p:nvSpPr>
          <p:cNvPr id="16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实践操作</a:t>
            </a:r>
            <a:endParaRPr lang="en-US" sz="1600" b="0" strike="noStrike" spc="-1">
              <a:solidFill>
                <a:srgbClr val="000000"/>
              </a:solidFill>
              <a:latin typeface="Arial"/>
            </a:endParaRPr>
          </a:p>
        </p:txBody>
      </p:sp>
      <p:sp>
        <p:nvSpPr>
          <p:cNvPr id="16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开展团队建设活动和训练</a:t>
            </a:r>
            <a:endParaRPr lang="en-US" sz="2000" b="0" strike="noStrike" spc="-1">
              <a:solidFill>
                <a:srgbClr val="000000"/>
              </a:solidFill>
              <a:latin typeface="Arial"/>
            </a:endParaRPr>
          </a:p>
        </p:txBody>
      </p:sp>
      <p:sp>
        <p:nvSpPr>
          <p:cNvPr id="16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反馈改进</a:t>
            </a:r>
            <a:endParaRPr lang="en-US" sz="1600" b="0" strike="noStrike" spc="-1">
              <a:solidFill>
                <a:srgbClr val="000000"/>
              </a:solidFill>
              <a:latin typeface="Arial"/>
            </a:endParaRPr>
          </a:p>
        </p:txBody>
      </p:sp>
      <p:sp>
        <p:nvSpPr>
          <p:cNvPr id="16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持续跟踪和评估团队建设效果</a:t>
            </a:r>
            <a:endParaRPr lang="en-US" sz="2000" b="0" strike="noStrike" spc="-1">
              <a:solidFill>
                <a:srgbClr val="000000"/>
              </a:solidFill>
              <a:latin typeface="Arial"/>
            </a:endParaRPr>
          </a:p>
        </p:txBody>
      </p:sp>
      <p:sp>
        <p:nvSpPr>
          <p:cNvPr id="16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8"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团队建设的实践案例</a:t>
            </a:r>
            <a:endParaRPr lang="en-US" sz="2800" b="0" strike="noStrike" spc="-1">
              <a:solidFill>
                <a:srgbClr val="000000"/>
              </a:solidFill>
              <a:latin typeface="Arial"/>
            </a:endParaRPr>
          </a:p>
        </p:txBody>
      </p:sp>
      <p:sp>
        <p:nvSpPr>
          <p:cNvPr id="169"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公司</a:t>
            </a:r>
            <a:r>
              <a:rPr lang="en-US" sz="1800" b="0" strike="noStrike" spc="148">
                <a:solidFill>
                  <a:schemeClr val="dk1"/>
                </a:solidFill>
                <a:latin typeface="Arial"/>
                <a:ea typeface="微软雅黑"/>
              </a:rPr>
              <a:t>X</a:t>
            </a:r>
            <a:r>
              <a:rPr lang="zh-CN" sz="1800" b="0" strike="noStrike" spc="148">
                <a:solidFill>
                  <a:schemeClr val="dk1"/>
                </a:solidFill>
                <a:latin typeface="Arial"/>
                <a:ea typeface="微软雅黑"/>
              </a:rPr>
              <a:t>通过团队建设活动提升销售团队合作精神和执行力。使用团队拓展培训和团队合作游戏取得成功效果。</a:t>
            </a:r>
            <a:endParaRPr lang="en-US" sz="18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71"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成功案例展示</a:t>
            </a:r>
            <a:endParaRPr lang="en-US" sz="3600" b="0" strike="noStrike" spc="-1">
              <a:solidFill>
                <a:schemeClr val="dk1"/>
              </a:solidFill>
              <a:latin typeface="Arial"/>
            </a:endParaRPr>
          </a:p>
        </p:txBody>
      </p:sp>
      <p:sp>
        <p:nvSpPr>
          <p:cNvPr id="17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增强合作意识</a:t>
            </a:r>
            <a:endParaRPr lang="en-US" sz="1600" b="0" strike="noStrike" spc="-1">
              <a:solidFill>
                <a:srgbClr val="000000"/>
              </a:solidFill>
              <a:latin typeface="Arial"/>
            </a:endParaRPr>
          </a:p>
        </p:txBody>
      </p:sp>
      <p:sp>
        <p:nvSpPr>
          <p:cNvPr id="17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提升销售团队合作精神</a:t>
            </a:r>
            <a:endParaRPr lang="en-US" sz="2000" b="0" strike="noStrike" spc="-1">
              <a:solidFill>
                <a:srgbClr val="000000"/>
              </a:solidFill>
              <a:latin typeface="Arial"/>
            </a:endParaRPr>
          </a:p>
        </p:txBody>
      </p:sp>
      <p:sp>
        <p:nvSpPr>
          <p:cNvPr id="17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高效完成任务</a:t>
            </a:r>
            <a:endParaRPr lang="en-US" sz="1600" b="0" strike="noStrike" spc="-1">
              <a:solidFill>
                <a:srgbClr val="000000"/>
              </a:solidFill>
              <a:latin typeface="Arial"/>
            </a:endParaRPr>
          </a:p>
        </p:txBody>
      </p:sp>
      <p:sp>
        <p:nvSpPr>
          <p:cNvPr id="17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提高执行力</a:t>
            </a:r>
            <a:endParaRPr lang="en-US" sz="2000" b="0" strike="noStrike" spc="-1">
              <a:solidFill>
                <a:srgbClr val="000000"/>
              </a:solidFill>
              <a:latin typeface="Arial"/>
            </a:endParaRPr>
          </a:p>
        </p:txBody>
      </p:sp>
      <p:sp>
        <p:nvSpPr>
          <p:cNvPr id="18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有效解决问题</a:t>
            </a:r>
            <a:endParaRPr lang="en-US" sz="1600" b="0" strike="noStrike" spc="-1">
              <a:solidFill>
                <a:srgbClr val="000000"/>
              </a:solidFill>
              <a:latin typeface="Arial"/>
            </a:endParaRPr>
          </a:p>
        </p:txBody>
      </p:sp>
      <p:sp>
        <p:nvSpPr>
          <p:cNvPr id="18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加强沟通与协作能力</a:t>
            </a:r>
            <a:endParaRPr lang="en-US" sz="2000" b="0" strike="noStrike" spc="-1">
              <a:solidFill>
                <a:srgbClr val="000000"/>
              </a:solidFill>
              <a:latin typeface="Arial"/>
            </a:endParaRPr>
          </a:p>
        </p:txBody>
      </p:sp>
      <p:sp>
        <p:nvSpPr>
          <p:cNvPr id="18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团队协作能力的培养</a:t>
            </a:r>
            <a:endParaRPr lang="en-US" sz="3600" b="0" strike="noStrike" spc="-1">
              <a:solidFill>
                <a:schemeClr val="dk1"/>
              </a:solidFill>
              <a:latin typeface="Arial"/>
            </a:endParaRPr>
          </a:p>
        </p:txBody>
      </p:sp>
      <p:sp>
        <p:nvSpPr>
          <p:cNvPr id="1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8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9"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团队协作能力的重要性</a:t>
            </a:r>
            <a:endParaRPr lang="en-US" sz="2800" b="0" strike="noStrike" spc="-1">
              <a:solidFill>
                <a:srgbClr val="000000"/>
              </a:solidFill>
              <a:latin typeface="Arial"/>
            </a:endParaRPr>
          </a:p>
        </p:txBody>
      </p:sp>
      <p:sp>
        <p:nvSpPr>
          <p:cNvPr id="190"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团队协作能力是团队成员在共同目标下展现的沟通、合作和协调能力。它包括有效的团队决策、问题解决和团队目标达成能力。团队协作能力的提升对于团队的成功至关重要。</a:t>
            </a:r>
            <a:endParaRPr lang="en-US" sz="1800" b="0" strike="noStrike" spc="-1">
              <a:solidFill>
                <a:srgbClr val="000000"/>
              </a:solidFill>
              <a:latin typeface="Arial"/>
            </a:endParaRPr>
          </a:p>
        </p:txBody>
      </p:sp>
      <p:sp>
        <p:nvSpPr>
          <p:cNvPr id="19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92"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如何提升团队协作能力</a:t>
            </a:r>
            <a:endParaRPr lang="en-US" sz="3600" b="0" strike="noStrike" spc="-1">
              <a:solidFill>
                <a:schemeClr val="dk1"/>
              </a:solidFill>
              <a:latin typeface="Arial"/>
            </a:endParaRPr>
          </a:p>
        </p:txBody>
      </p:sp>
      <p:sp>
        <p:nvSpPr>
          <p:cNvPr id="19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建立良好的人际关系基础</a:t>
            </a:r>
            <a:endParaRPr lang="en-US" sz="1600" b="0" strike="noStrike" spc="-1">
              <a:solidFill>
                <a:srgbClr val="000000"/>
              </a:solidFill>
              <a:latin typeface="Arial"/>
            </a:endParaRPr>
          </a:p>
        </p:txBody>
      </p:sp>
      <p:sp>
        <p:nvSpPr>
          <p:cNvPr id="19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加强信任和尊重</a:t>
            </a:r>
            <a:endParaRPr lang="en-US" sz="2000" b="0" strike="noStrike" spc="-1">
              <a:solidFill>
                <a:srgbClr val="000000"/>
              </a:solidFill>
              <a:latin typeface="Arial"/>
            </a:endParaRPr>
          </a:p>
        </p:txBody>
      </p:sp>
      <p:sp>
        <p:nvSpPr>
          <p:cNvPr id="19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每个成员知道自己的职责和任务</a:t>
            </a:r>
            <a:endParaRPr lang="en-US" sz="1600" b="0" strike="noStrike" spc="-1">
              <a:solidFill>
                <a:srgbClr val="000000"/>
              </a:solidFill>
              <a:latin typeface="Arial"/>
            </a:endParaRPr>
          </a:p>
        </p:txBody>
      </p:sp>
      <p:sp>
        <p:nvSpPr>
          <p:cNvPr id="20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明确工作分工</a:t>
            </a:r>
            <a:endParaRPr lang="en-US" sz="2000" b="0" strike="noStrike" spc="-1">
              <a:solidFill>
                <a:srgbClr val="000000"/>
              </a:solidFill>
              <a:latin typeface="Arial"/>
            </a:endParaRPr>
          </a:p>
        </p:txBody>
      </p:sp>
      <p:sp>
        <p:nvSpPr>
          <p:cNvPr id="20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培养团队合作意识</a:t>
            </a:r>
            <a:endParaRPr lang="en-US" sz="1600" b="0" strike="noStrike" spc="-1">
              <a:solidFill>
                <a:srgbClr val="000000"/>
              </a:solidFill>
              <a:latin typeface="Arial"/>
            </a:endParaRPr>
          </a:p>
        </p:txBody>
      </p:sp>
      <p:sp>
        <p:nvSpPr>
          <p:cNvPr id="20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鼓励互动和支持</a:t>
            </a:r>
            <a:endParaRPr lang="en-US" sz="2000" b="0" strike="noStrike" spc="-1">
              <a:solidFill>
                <a:srgbClr val="000000"/>
              </a:solidFill>
              <a:latin typeface="Arial"/>
            </a:endParaRPr>
          </a:p>
        </p:txBody>
      </p:sp>
      <p:sp>
        <p:nvSpPr>
          <p:cNvPr id="20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角色扮演和案例分析</a:t>
            </a:r>
            <a:endParaRPr lang="en-US" sz="1800" b="0" strike="noStrike" spc="-1">
              <a:solidFill>
                <a:srgbClr val="000000"/>
              </a:solidFill>
              <a:latin typeface="Arial"/>
            </a:endParaRPr>
          </a:p>
        </p:txBody>
      </p:sp>
      <p:sp>
        <p:nvSpPr>
          <p:cNvPr id="207"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通过扮演不同角色了解他人立场</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案例分析培养团队解决问题能力</a:t>
            </a:r>
            <a:endParaRPr lang="en-US" sz="1400" b="0" strike="noStrike" spc="-1">
              <a:solidFill>
                <a:srgbClr val="000000"/>
              </a:solidFill>
              <a:latin typeface="Arial"/>
            </a:endParaRPr>
          </a:p>
        </p:txBody>
      </p:sp>
      <p:sp>
        <p:nvSpPr>
          <p:cNvPr id="2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团队协作项目和任务分工</a:t>
            </a:r>
            <a:endParaRPr lang="en-US" sz="1800" b="0" strike="noStrike" spc="-1">
              <a:solidFill>
                <a:srgbClr val="000000"/>
              </a:solidFill>
              <a:latin typeface="Arial"/>
            </a:endParaRPr>
          </a:p>
        </p:txBody>
      </p:sp>
      <p:sp>
        <p:nvSpPr>
          <p:cNvPr id="210"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合作完成项目培养团队协作意识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分工明确提高工作效率</a:t>
            </a:r>
            <a:endParaRPr lang="en-US" sz="1400" b="0" strike="noStrike" spc="-1">
              <a:solidFill>
                <a:srgbClr val="000000"/>
              </a:solidFill>
              <a:latin typeface="Arial"/>
            </a:endParaRPr>
          </a:p>
        </p:txBody>
      </p:sp>
      <p:sp>
        <p:nvSpPr>
          <p:cNvPr id="2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13"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1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团队协作能力的训练方法</a:t>
            </a:r>
            <a:endParaRPr lang="en-US" sz="3600" b="0" strike="noStrike" spc="-1">
              <a:solidFill>
                <a:schemeClr val="dk1"/>
              </a:solidFill>
              <a:latin typeface="Arial"/>
            </a:endParaRPr>
          </a:p>
        </p:txBody>
      </p:sp>
      <p:sp>
        <p:nvSpPr>
          <p:cNvPr id="2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团队协作游戏和挑战</a:t>
            </a:r>
            <a:endParaRPr lang="en-US" sz="1800" b="0" strike="noStrike" spc="-1">
              <a:solidFill>
                <a:srgbClr val="000000"/>
              </a:solidFill>
              <a:latin typeface="Arial"/>
            </a:endParaRPr>
          </a:p>
        </p:txBody>
      </p:sp>
      <p:sp>
        <p:nvSpPr>
          <p:cNvPr id="217"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通过团队游戏锻炼团队默契</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挑战激发团队潜能</a:t>
            </a:r>
            <a:endParaRPr lang="en-US" sz="14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案例分析：团队协作能力的成功案例</a:t>
            </a:r>
            <a:endParaRPr lang="en-US" sz="3600" b="0" strike="noStrike" spc="-1">
              <a:solidFill>
                <a:schemeClr val="dk1"/>
              </a:solidFill>
              <a:latin typeface="Arial"/>
            </a:endParaRPr>
          </a:p>
        </p:txBody>
      </p:sp>
      <p:sp>
        <p:nvSpPr>
          <p:cNvPr id="22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通过团队合作培训提升团队协作能力</a:t>
            </a:r>
            <a:endParaRPr lang="en-US" sz="1600" b="0" strike="noStrike" spc="-1">
              <a:solidFill>
                <a:srgbClr val="000000"/>
              </a:solidFill>
              <a:latin typeface="Arial"/>
            </a:endParaRPr>
          </a:p>
        </p:txBody>
      </p:sp>
      <p:sp>
        <p:nvSpPr>
          <p:cNvPr id="22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公司</a:t>
            </a:r>
            <a:r>
              <a:rPr lang="en-US" sz="2000" b="1" strike="noStrike" spc="-1">
                <a:solidFill>
                  <a:schemeClr val="dk1"/>
                </a:solidFill>
                <a:latin typeface="微软雅黑"/>
                <a:ea typeface="微软雅黑"/>
              </a:rPr>
              <a:t>Y</a:t>
            </a:r>
            <a:r>
              <a:rPr lang="zh-CN" sz="2000" b="1" strike="noStrike" spc="-1">
                <a:solidFill>
                  <a:schemeClr val="dk1"/>
                </a:solidFill>
                <a:latin typeface="微软雅黑"/>
                <a:ea typeface="微软雅黑"/>
              </a:rPr>
              <a:t>的实践</a:t>
            </a:r>
            <a:endParaRPr lang="en-US" sz="2000" b="0" strike="noStrike" spc="-1">
              <a:solidFill>
                <a:srgbClr val="000000"/>
              </a:solidFill>
              <a:latin typeface="Arial"/>
            </a:endParaRPr>
          </a:p>
        </p:txBody>
      </p:sp>
      <p:sp>
        <p:nvSpPr>
          <p:cNvPr id="22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2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达成更高效的工作成果</a:t>
            </a:r>
            <a:endParaRPr lang="en-US" sz="1600" b="0" strike="noStrike" spc="-1">
              <a:solidFill>
                <a:srgbClr val="000000"/>
              </a:solidFill>
              <a:latin typeface="Arial"/>
            </a:endParaRPr>
          </a:p>
        </p:txBody>
      </p:sp>
      <p:sp>
        <p:nvSpPr>
          <p:cNvPr id="22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团队效率提升</a:t>
            </a:r>
            <a:endParaRPr lang="en-US" sz="2000" b="0" strike="noStrike" spc="-1">
              <a:solidFill>
                <a:srgbClr val="000000"/>
              </a:solidFill>
              <a:latin typeface="Arial"/>
            </a:endParaRPr>
          </a:p>
        </p:txBody>
      </p:sp>
      <p:sp>
        <p:nvSpPr>
          <p:cNvPr id="2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2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激发团队成员的团队精神</a:t>
            </a:r>
            <a:endParaRPr lang="en-US" sz="1600" b="0" strike="noStrike" spc="-1">
              <a:solidFill>
                <a:srgbClr val="000000"/>
              </a:solidFill>
              <a:latin typeface="Arial"/>
            </a:endParaRPr>
          </a:p>
        </p:txBody>
      </p:sp>
      <p:sp>
        <p:nvSpPr>
          <p:cNvPr id="22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团队挑战项目</a:t>
            </a:r>
            <a:endParaRPr lang="en-US" sz="2000" b="0" strike="noStrike" spc="-1">
              <a:solidFill>
                <a:srgbClr val="000000"/>
              </a:solidFill>
              <a:latin typeface="Arial"/>
            </a:endParaRPr>
          </a:p>
        </p:txBody>
      </p:sp>
      <p:sp>
        <p:nvSpPr>
          <p:cNvPr id="228"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https://d.book118.com/617000141012006055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销售团队合作与团队建设的培训</vt:lpstr>
      <vt:lpstr>目录</vt:lpstr>
      <vt:lpstr>第1章 建立销售团队合作的重要性</vt:lpstr>
      <vt:lpstr> </vt:lpstr>
      <vt:lpstr>团队合作的益处</vt:lpstr>
      <vt:lpstr>如何建立有效的团队合作</vt:lpstr>
      <vt:lpstr>培训内容</vt:lpstr>
      <vt:lpstr>团队战略规划</vt:lpstr>
      <vt:lpstr>培训成果评估</vt:lpstr>
      <vt:lpstr>第2章 团队建设的关键因素</vt:lpstr>
      <vt:lpstr> </vt:lpstr>
      <vt:lpstr>团队建设的重要性</vt:lpstr>
      <vt:lpstr>团队建设的步骤</vt:lpstr>
      <vt:lpstr> </vt:lpstr>
      <vt:lpstr>成功案例展示</vt:lpstr>
      <vt:lpstr>第3章 团队协作能力的培养</vt:lpstr>
      <vt:lpstr> </vt:lpstr>
      <vt:lpstr>如何提升团队协作能力</vt:lpstr>
      <vt:lpstr>团队协作能力的训练方法</vt:lpstr>
      <vt:lpstr>案例分析：团队协作能力的成功案例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2024-09-29T14:45:00.172</cp:lastPrinted>
  <dcterms:created xsi:type="dcterms:W3CDTF">2024-09-29T06:45:00Z</dcterms:created>
  <dcterms:modified xsi:type="dcterms:W3CDTF">2024-09-29T06:45:02Z</dcterms:modified>
</cp:coreProperties>
</file>