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ISLWVQ+PCFSRG+ArialMT"/>
      <p:regular r:id="rId18"/>
    </p:embeddedFont>
    <p:embeddedFont>
      <p:font typeface="WPROLJ+MS-UIGothic"/>
      <p:regular r:id="rId19"/>
    </p:embeddedFont>
    <p:embeddedFont>
      <p:font typeface="OBTBAD+WTUWKF+MicrosoftYaHei-Bold"/>
      <p:regular r:id="rId20"/>
    </p:embeddedFont>
    <p:embeddedFont>
      <p:font typeface="WDVKFG+DTFOGO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16365-FBA6-42F4-B0DE-5DB14458E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04CC0-0F14-4426-9FE7-080ABD63F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F1C06-9505-47F3-A30E-58B658A4D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815E5-337E-40D4-90E1-27D5909E1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0F15B3-F9D7-4324-A377-3E18CE5CC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5584E0-E285-48DE-B774-6D59693A0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F3F39A-A746-4DC6-A672-5DE76AAB9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622F67-C0A3-4B0B-BAF7-0B16E5F69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F349E-E96D-4399-B4FB-CC75B550A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6F876-8CD5-4FEB-B049-2822A5BBF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79BC8-9E25-4264-98A2-327323EA0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2301612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ISLWVQ+PCFSRG+ArialMT"/>
                <a:cs typeface="ISLWVQ+PCFSRG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WPROLJ+MS-UIGothic"/>
                <a:cs typeface="WPROLJ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ISLWVQ+PCFSRG+ArialMT"/>
                <a:cs typeface="ISLWVQ+PCFSRG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WPROLJ+MS-UIGothic"/>
                <a:cs typeface="WPROLJ+MS-UIGothic"/>
              </a:rPr>
              <a:t>心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脏</a:t>
            </a:r>
            <a:r>
              <a:rPr sz="2400">
                <a:solidFill>
                  <a:srgbClr val="00BEA8"/>
                </a:solidFill>
                <a:latin typeface="WPROLJ+MS-UIGothic"/>
                <a:cs typeface="WPROLJ+MS-UIGothic"/>
              </a:rPr>
              <a:t>支架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EA8"/>
                </a:solidFill>
                <a:latin typeface="WPROLJ+MS-UIGothic"/>
                <a:cs typeface="WPROLJ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5491421" cy="242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ISLWVQ+PCFSRG+ArialMT"/>
                <a:cs typeface="ISLWVQ+PCFSRG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WPROLJ+MS-UIGothic"/>
                <a:cs typeface="WPROLJ+MS-UIGothic"/>
              </a:rPr>
              <a:t>心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脏</a:t>
            </a:r>
            <a:r>
              <a:rPr sz="2400">
                <a:solidFill>
                  <a:srgbClr val="00BEA8"/>
                </a:solidFill>
                <a:latin typeface="WPROLJ+MS-UIGothic"/>
                <a:cs typeface="WPROLJ+MS-UIGothic"/>
              </a:rPr>
              <a:t>支架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EA8"/>
                </a:solidFill>
                <a:latin typeface="WPROLJ+MS-UIGothic"/>
                <a:cs typeface="WPROLJ+MS-UIGothic"/>
              </a:rPr>
              <a:t>后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00BEA8"/>
                </a:solidFill>
                <a:latin typeface="WPROLJ+MS-UIGothic"/>
                <a:cs typeface="WPROLJ+MS-UIGothic"/>
              </a:rPr>
              <a:t>物治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ISLWVQ+PCFSRG+ArialMT"/>
                <a:cs typeface="ISLWVQ+PCFSRG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WPROLJ+MS-UIGothic"/>
                <a:cs typeface="WPROLJ+MS-UIGothic"/>
              </a:rPr>
              <a:t>心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脏</a:t>
            </a:r>
            <a:r>
              <a:rPr sz="2400">
                <a:solidFill>
                  <a:srgbClr val="00BEA8"/>
                </a:solidFill>
                <a:latin typeface="WPROLJ+MS-UIGothic"/>
                <a:cs typeface="WPROLJ+MS-UIGothic"/>
              </a:rPr>
              <a:t>支架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EA8"/>
                </a:solidFill>
                <a:latin typeface="WPROLJ+MS-UIGothic"/>
                <a:cs typeface="WPROLJ+MS-UIGothic"/>
              </a:rPr>
              <a:t>后用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00BEA8"/>
                </a:solidFill>
                <a:latin typeface="WPROLJ+MS-UIGothic"/>
                <a:cs typeface="WPROLJ+MS-UIGothic"/>
              </a:rPr>
              <a:t>注意事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ISLWVQ+PCFSRG+ArialMT"/>
                <a:cs typeface="ISLWVQ+PCFSRG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WPROLJ+MS-UIGothic"/>
                <a:cs typeface="WPROLJ+MS-UIGothic"/>
              </a:rPr>
              <a:t>心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脏</a:t>
            </a:r>
            <a:r>
              <a:rPr sz="2400">
                <a:solidFill>
                  <a:srgbClr val="00BEA8"/>
                </a:solidFill>
                <a:latin typeface="WPROLJ+MS-UIGothic"/>
                <a:cs typeface="WPROLJ+MS-UIGothic"/>
              </a:rPr>
              <a:t>支架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EA8"/>
                </a:solidFill>
                <a:latin typeface="WPROLJ+MS-UIGothic"/>
                <a:cs typeface="WPROLJ+MS-UIGothic"/>
              </a:rPr>
              <a:t>后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BEA8"/>
                </a:solidFill>
                <a:latin typeface="WPROLJ+MS-UIGothic"/>
                <a:cs typeface="WPROLJ+MS-UIGothic"/>
              </a:rPr>
              <a:t>防措施与生活建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议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ISLWVQ+PCFSRG+ArialMT"/>
                <a:cs typeface="ISLWVQ+PCFSRG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EA8"/>
                </a:solidFill>
                <a:latin typeface="WPROLJ+MS-UIGothic"/>
                <a:cs typeface="WPROLJ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549681"/>
            <a:ext cx="5039995" cy="30991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0003"/>
              </a:lnSpc>
              <a:spcBef>
                <a:spcPct val="0"/>
              </a:spcBef>
              <a:spcAft>
                <a:spcPct val="0"/>
              </a:spcAft>
            </a:pPr>
            <a:r>
              <a:rPr sz="9600">
                <a:solidFill>
                  <a:srgbClr val="00BEA8"/>
                </a:solidFill>
                <a:latin typeface="OBTBAD+WTUWKF+MicrosoftYaHei-Bold"/>
                <a:cs typeface="OBTBAD+WTUWKF+MicrosoftYaHei-Bold"/>
              </a:rPr>
              <a:t>01</a:t>
            </a:r>
            <a:r>
              <a:rPr sz="9600" spc="2257">
                <a:solidFill>
                  <a:srgbClr val="00BEA8"/>
                </a:solidFill>
                <a:latin typeface="OBTBAD+WTUWKF+MicrosoftYaHei-Bold"/>
                <a:cs typeface="OBTBAD+WTUWKF+MicrosoftYaHei-Bold"/>
              </a:rPr>
              <a:t> </a:t>
            </a:r>
            <a:r>
              <a:rPr sz="4400">
                <a:solidFill>
                  <a:srgbClr val="FFFFFF"/>
                </a:solidFill>
                <a:latin typeface="WPROLJ+MS-UIGothic"/>
                <a:cs typeface="WPROLJ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WPROLJ+MS-UIGothic"/>
                <a:cs typeface="WPROLJ+MS-UIGothic"/>
              </a:rPr>
              <a:t>背景介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 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后用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的种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量、使用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等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方面都有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格的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定，因此需要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患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行全面的用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WPROLJ+MS-UIGothic"/>
                <a:cs typeface="WPROLJ+MS-UIGothic"/>
              </a:rPr>
              <a:t>目的与意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 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OBTBAD+WTUWKF+MicrosoftYaHei-Bold"/>
                <a:cs typeface="OBTBAD+WTUWKF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WPROLJ+MS-UIGothic"/>
                <a:cs typeface="WPROLJ+MS-UIGothic"/>
              </a:rPr>
              <a:t>心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4500">
                <a:solidFill>
                  <a:srgbClr val="FFFFFF"/>
                </a:solidFill>
                <a:latin typeface="WPROLJ+MS-UIGothic"/>
                <a:cs typeface="WPROLJ+MS-UIGothic"/>
              </a:rPr>
              <a:t>支架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4500">
                <a:solidFill>
                  <a:srgbClr val="FFFFFF"/>
                </a:solidFill>
                <a:latin typeface="WPROLJ+MS-UIGothic"/>
                <a:cs typeface="WPROLJ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WPROLJ+MS-UIGothic"/>
                <a:cs typeface="WPROLJ+MS-UIGothic"/>
              </a:rPr>
              <a:t>心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脏</a:t>
            </a:r>
            <a:r>
              <a:rPr sz="3000">
                <a:solidFill>
                  <a:srgbClr val="00BEA8"/>
                </a:solidFill>
                <a:latin typeface="WPROLJ+MS-UIGothic"/>
                <a:cs typeface="WPROLJ+MS-UIGothic"/>
              </a:rPr>
              <a:t>支架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EA8"/>
                </a:solidFill>
                <a:latin typeface="WPROLJ+MS-UIGothic"/>
                <a:cs typeface="WPROLJ+MS-UIGothic"/>
              </a:rPr>
              <a:t>的定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EA8"/>
                </a:solidFill>
                <a:latin typeface="WPROLJ+MS-UIGothic"/>
                <a:cs typeface="WPROLJ+MS-UIGothic"/>
              </a:rPr>
              <a:t>与分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WPROLJ+MS-UIGothic"/>
                <a:cs typeface="WPROLJ+MS-UIGothic"/>
              </a:rPr>
              <a:t>心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脏</a:t>
            </a:r>
            <a:r>
              <a:rPr sz="3000">
                <a:solidFill>
                  <a:srgbClr val="00BEA8"/>
                </a:solidFill>
                <a:latin typeface="WPROLJ+MS-UIGothic"/>
                <a:cs typeface="WPROLJ+MS-UIGothic"/>
              </a:rPr>
              <a:t>支架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EA8"/>
                </a:solidFill>
                <a:latin typeface="WPROLJ+MS-UIGothic"/>
                <a:cs typeface="WPROLJ+MS-UIGothic"/>
              </a:rPr>
              <a:t>的适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EA8"/>
                </a:solidFill>
                <a:latin typeface="WPROLJ+MS-UIGothic"/>
                <a:cs typeface="WPROLJ+MS-UIGothic"/>
              </a:rPr>
              <a:t>症与禁忌症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WPROLJ+MS-UIGothic"/>
                <a:cs typeface="WPROLJ+MS-UIGothic"/>
              </a:rPr>
              <a:t>适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应</a:t>
            </a:r>
            <a:r>
              <a:rPr sz="2300">
                <a:solidFill>
                  <a:srgbClr val="00BEA8"/>
                </a:solidFill>
                <a:latin typeface="WPROLJ+MS-UIGothic"/>
                <a:cs typeface="WPROLJ+MS-UIGothic"/>
              </a:rPr>
              <a:t>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WPROLJ+MS-UIGothic"/>
                <a:cs typeface="WPROLJ+MS-UIGothic"/>
              </a:rPr>
              <a:t>禁忌症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WPROLJ+MS-UIGothic"/>
                <a:cs typeface="WPROLJ+MS-UIGothic"/>
              </a:rPr>
              <a:t>心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脏</a:t>
            </a:r>
            <a:r>
              <a:rPr sz="3000">
                <a:solidFill>
                  <a:srgbClr val="00BEA8"/>
                </a:solidFill>
                <a:latin typeface="WPROLJ+MS-UIGothic"/>
                <a:cs typeface="WPROLJ+MS-UIGothic"/>
              </a:rPr>
              <a:t>支架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EA8"/>
                </a:solidFill>
                <a:latin typeface="WPROLJ+MS-UIGothic"/>
                <a:cs typeface="WPROLJ+MS-UIGothic"/>
              </a:rPr>
              <a:t>的手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术过</a:t>
            </a:r>
            <a:r>
              <a:rPr sz="3000">
                <a:solidFill>
                  <a:srgbClr val="00BEA8"/>
                </a:solidFill>
                <a:latin typeface="WPROLJ+MS-UIGothic"/>
                <a:cs typeface="WPROLJ+MS-UIGothic"/>
              </a:rPr>
              <a:t>程与注意事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WPROLJ+MS-UIGothic"/>
                <a:cs typeface="WPROLJ+MS-UIGothic"/>
              </a:rPr>
              <a:t>手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术过</a:t>
            </a:r>
            <a:r>
              <a:rPr sz="2300">
                <a:solidFill>
                  <a:srgbClr val="FFFFFF"/>
                </a:solidFill>
                <a:latin typeface="WPROLJ+MS-UIGothic"/>
                <a:cs typeface="WPROLJ+MS-UIGothic"/>
              </a:rPr>
              <a:t>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支架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通常在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管室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行，通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脉或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桡动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脉将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管送入冠状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脉，然后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7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行球囊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扩张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和支架植入。手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术过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程中，医生会密切关注患者的生命体征和心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图变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化，确保手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术顺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行。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WPROLJ+MS-UIGothic"/>
                <a:cs typeface="WPROLJ+MS-UIGothic"/>
              </a:rPr>
              <a:t>注意事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63591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患者在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停止吸烟、控制血糖和血脂、避免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剧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烈运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等。在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中，患者需保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持安静、配合医生指令。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后，患者需注意休息、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律服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、定期随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访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等。同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保持健康的生活方式，如均衡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食、适量运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WPROLJ+MS-UIGothic"/>
                <a:cs typeface="WPROLJ+MS-UIGothic"/>
              </a:rPr>
              <a:t>、控制体重等。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OBTBAD+WTUWKF+MicrosoftYaHei-Bold"/>
                <a:cs typeface="OBTBAD+WTUWKF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WPROLJ+MS-UIGothic"/>
                <a:cs typeface="WPROLJ+MS-UIGothic"/>
              </a:rPr>
              <a:t>心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4500">
                <a:solidFill>
                  <a:srgbClr val="FFFFFF"/>
                </a:solidFill>
                <a:latin typeface="WPROLJ+MS-UIGothic"/>
                <a:cs typeface="WPROLJ+MS-UIGothic"/>
              </a:rPr>
              <a:t>支架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4500">
                <a:solidFill>
                  <a:srgbClr val="FFFFFF"/>
                </a:solidFill>
                <a:latin typeface="WPROLJ+MS-UIGothic"/>
                <a:cs typeface="WPROLJ+MS-UIGothic"/>
              </a:rPr>
              <a:t>后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4500">
                <a:solidFill>
                  <a:srgbClr val="FFFFFF"/>
                </a:solidFill>
                <a:latin typeface="WPROLJ+MS-UIGothic"/>
                <a:cs typeface="WPROLJ+MS-UIGothic"/>
              </a:rPr>
              <a:t>物治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疗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WPROLJ+MS-UIGothic"/>
                <a:cs typeface="WPROLJ+MS-UIGothic"/>
              </a:rPr>
              <a:t>抗血小板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00BEA8"/>
                </a:solidFill>
                <a:latin typeface="WPROLJ+MS-UIGothic"/>
                <a:cs typeface="WPROLJ+MS-UIGothic"/>
              </a:rPr>
              <a:t>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氯</a:t>
            </a:r>
            <a:r>
              <a:rPr sz="2300" spc="25">
                <a:solidFill>
                  <a:srgbClr val="00BEA8"/>
                </a:solidFill>
                <a:latin typeface="WPROLJ+MS-UIGothic"/>
                <a:cs typeface="WPROLJ+MS-UIGothic"/>
              </a:rPr>
              <a:t>吡格雷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WPROLJ+MS-UIGothic"/>
                <a:cs typeface="WPROLJ+MS-UIGothic"/>
              </a:rPr>
              <a:t>阿司匹林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WPROLJ+MS-UIGothic"/>
                <a:cs typeface="WPROLJ+MS-UIGothic"/>
              </a:rPr>
              <a:t>替卡格雷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WPROLJ+MS-UIGothic"/>
                <a:cs typeface="WPROLJ+MS-UIGothic"/>
              </a:rPr>
              <a:t>降脂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00BEA8"/>
                </a:solidFill>
                <a:latin typeface="WPROLJ+MS-UIGothic"/>
                <a:cs typeface="WPROLJ+MS-UIGothic"/>
              </a:rPr>
              <a:t>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BTBAD+WTUWKF+MicrosoftYaHei-Bold"/>
                <a:cs typeface="OBTBAD+WTUWK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BTBAD+WTUWKF+MicrosoftYaHei-Bold"/>
                <a:cs typeface="OBTBAD+WTUWKF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BTBAD+WTUWKF+MicrosoftYaHei-Bold"/>
                <a:cs typeface="OBTBAD+WTUWKF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WPROLJ+MS-UIGothic"/>
                <a:cs typeface="WPROLJ+MS-UIGothic"/>
              </a:rPr>
              <a:t>他汀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类药</a:t>
            </a:r>
            <a:r>
              <a:rPr sz="2000">
                <a:solidFill>
                  <a:srgbClr val="00BEA8"/>
                </a:solidFill>
                <a:latin typeface="WPROLJ+MS-UIGothic"/>
                <a:cs typeface="WPROLJ+MS-UIGothic"/>
              </a:rPr>
              <a:t>物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WPROLJ+MS-UIGothic"/>
                <a:cs typeface="WPROLJ+MS-UIGothic"/>
              </a:rPr>
              <a:t>依折麦布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贝</a:t>
            </a:r>
            <a:r>
              <a:rPr sz="2000" spc="25">
                <a:solidFill>
                  <a:srgbClr val="00BEA8"/>
                </a:solidFill>
                <a:latin typeface="WPROLJ+MS-UIGothic"/>
                <a:cs typeface="WPROLJ+MS-UIGothic"/>
              </a:rPr>
              <a:t>特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类药</a:t>
            </a:r>
            <a:r>
              <a:rPr sz="2000">
                <a:solidFill>
                  <a:srgbClr val="00BEA8"/>
                </a:solidFill>
                <a:latin typeface="WPROLJ+MS-UIGothic"/>
                <a:cs typeface="WPROLJ+MS-UIGothic"/>
              </a:rPr>
              <a:t>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WPROLJ+MS-UIGothic"/>
                <a:cs typeface="WPROLJ+MS-UIGothic"/>
              </a:rPr>
              <a:t>其他常用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00BEA8"/>
                </a:solidFill>
                <a:latin typeface="WPROLJ+MS-UIGothic"/>
                <a:cs typeface="WPROLJ+MS-UIGothic"/>
              </a:rPr>
              <a:t>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DVKFG+DTFOGO+MicrosoftYaHei"/>
                <a:cs typeface="WDVKFG+DTFOGO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DVKFG+DTFOGO+MicrosoftYaHei"/>
                <a:cs typeface="WDVKFG+DTFOGO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DVKFG+DTFOGO+MicrosoftYaHei"/>
                <a:cs typeface="WDVKFG+DTFOGO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DVKFG+DTFOGO+MicrosoftYaHei"/>
                <a:cs typeface="WDVKFG+DTFOGO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https://d.book118.com/617023016126006045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ISLWVQ+PCFSRG+ArialMT</vt:lpstr>
      <vt:lpstr>Times New Roman</vt:lpstr>
      <vt:lpstr>WPROLJ+MS-UIGothic</vt:lpstr>
      <vt:lpstr>SimSun</vt:lpstr>
      <vt:lpstr>OBTBAD+WTUWKF+MicrosoftYaHei-Bold</vt:lpstr>
      <vt:lpstr>WDVKFG+DTFOGO+MicrosoftYaHei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2024-09-20T13:02:06.956</cp:lastPrinted>
  <dcterms:created xsi:type="dcterms:W3CDTF">2024-09-20T05:02:06Z</dcterms:created>
  <dcterms:modified xsi:type="dcterms:W3CDTF">2024-09-20T05:02:08Z</dcterms:modified>
</cp:coreProperties>
</file>