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emf" ContentType="image/x-e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9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594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5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709E75-5686-44C1-A5B9-A786D000850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797E88-1FCC-423B-B615-EDD9E5DD31B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9F2252-EC96-42F0-B436-20CA7AF8E71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9F2252-EC96-42F0-B436-20CA7AF8E71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D6B23-0FBF-494E-9F86-9F4203867980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6A43CB-8CD8-481B-826F-9EA9627E8B14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5F6F2-D7E0-45F9-8AFE-6FA95473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AF7EC-6919-4BD9-B073-BE3C7DA04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62275-B269-4FAD-856D-92BF0E094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DABB3-3D6E-44AA-A735-EEF4007D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05FE6-FBC7-4E3F-8D89-D24E9406D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F0A6E-2272-4DED-BAB5-DBF907CB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11534-983B-4B18-B21F-E9AB0D70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8D4E3-C29D-478F-96B8-13D2768C1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3E236-79AF-4E34-8C6B-B06075DC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2E4DD-F3BC-42AC-9A7A-24668921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159A-89EE-4EAC-8D1E-B91629BF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字词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过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4" descr="F:\0PPT素材\背景及图片\白麻子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 bwMode="auto">
          <a:xfrm>
            <a:off x="0" y="0"/>
            <a:ext cx="12191999" cy="6857999"/>
          </a:xfrm>
          <a:prstGeom prst="rect">
            <a:avLst/>
          </a:prstGeom>
          <a:noFill/>
          <a:ln>
            <a:solidFill>
              <a:srgbClr val="1F497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直接连接符 25"/>
          <p:cNvCxnSpPr/>
          <p:nvPr userDrawn="1"/>
        </p:nvCxnSpPr>
        <p:spPr>
          <a:xfrm flipV="1">
            <a:off x="1270837" y="872085"/>
            <a:ext cx="9530501" cy="1"/>
          </a:xfrm>
          <a:prstGeom prst="line">
            <a:avLst/>
          </a:prstGeom>
          <a:noFill/>
          <a:ln w="15875" cap="flat" cmpd="sng" algn="ctr">
            <a:solidFill>
              <a:srgbClr val="118C3B"/>
            </a:solidFill>
            <a:prstDash val="solid"/>
          </a:ln>
          <a:effectLst/>
        </p:spPr>
      </p:cxnSp>
      <p:sp>
        <p:nvSpPr>
          <p:cNvPr id="41" name="KSO_Shape"/>
          <p:cNvSpPr/>
          <p:nvPr userDrawn="1"/>
        </p:nvSpPr>
        <p:spPr bwMode="auto">
          <a:xfrm>
            <a:off x="10940516" y="400672"/>
            <a:ext cx="292789" cy="537255"/>
          </a:xfrm>
          <a:custGeom>
            <a:gdLst>
              <a:gd name="T0" fmla="*/ 982546 w 2361"/>
              <a:gd name="T1" fmla="*/ 83198 h 4328"/>
              <a:gd name="T2" fmla="*/ 914296 w 2361"/>
              <a:gd name="T3" fmla="*/ 41599 h 4328"/>
              <a:gd name="T4" fmla="*/ 684994 w 2361"/>
              <a:gd name="T5" fmla="*/ 256249 h 4328"/>
              <a:gd name="T6" fmla="*/ 620490 w 2361"/>
              <a:gd name="T7" fmla="*/ 383125 h 4328"/>
              <a:gd name="T8" fmla="*/ 579706 w 2361"/>
              <a:gd name="T9" fmla="*/ 479218 h 4328"/>
              <a:gd name="T10" fmla="*/ 56597 w 2361"/>
              <a:gd name="T11" fmla="*/ 1501301 h 4328"/>
              <a:gd name="T12" fmla="*/ 32876 w 2361"/>
              <a:gd name="T13" fmla="*/ 1601555 h 4328"/>
              <a:gd name="T14" fmla="*/ 20392 w 2361"/>
              <a:gd name="T15" fmla="*/ 1676017 h 4328"/>
              <a:gd name="T16" fmla="*/ 0 w 2361"/>
              <a:gd name="T17" fmla="*/ 1792493 h 4328"/>
              <a:gd name="T18" fmla="*/ 7907 w 2361"/>
              <a:gd name="T19" fmla="*/ 1800397 h 4328"/>
              <a:gd name="T20" fmla="*/ 58262 w 2361"/>
              <a:gd name="T21" fmla="*/ 1700976 h 4328"/>
              <a:gd name="T22" fmla="*/ 120685 w 2361"/>
              <a:gd name="T23" fmla="*/ 1654801 h 4328"/>
              <a:gd name="T24" fmla="*/ 191848 w 2361"/>
              <a:gd name="T25" fmla="*/ 1569524 h 4328"/>
              <a:gd name="T26" fmla="*/ 727026 w 2361"/>
              <a:gd name="T27" fmla="*/ 582799 h 4328"/>
              <a:gd name="T28" fmla="*/ 747417 w 2361"/>
              <a:gd name="T29" fmla="*/ 563248 h 4328"/>
              <a:gd name="T30" fmla="*/ 936353 w 2361"/>
              <a:gd name="T31" fmla="*/ 195930 h 4328"/>
              <a:gd name="T32" fmla="*/ 799853 w 2361"/>
              <a:gd name="T33" fmla="*/ 475475 h 4328"/>
              <a:gd name="T34" fmla="*/ 802350 w 2361"/>
              <a:gd name="T35" fmla="*/ 501266 h 4328"/>
              <a:gd name="T36" fmla="*/ 980049 w 2361"/>
              <a:gd name="T37" fmla="*/ 158907 h 4328"/>
              <a:gd name="T38" fmla="*/ 963819 w 2361"/>
              <a:gd name="T39" fmla="*/ 141852 h 4328"/>
              <a:gd name="T40" fmla="*/ 982546 w 2361"/>
              <a:gd name="T41" fmla="*/ 104829 h 4328"/>
              <a:gd name="T42" fmla="*/ 210159 w 2361"/>
              <a:gd name="T43" fmla="*/ 1549140 h 4328"/>
              <a:gd name="T44" fmla="*/ 84896 w 2361"/>
              <a:gd name="T45" fmla="*/ 1493398 h 4328"/>
              <a:gd name="T46" fmla="*/ 412827 w 2361"/>
              <a:gd name="T47" fmla="*/ 849032 h 4328"/>
              <a:gd name="T48" fmla="*/ 598017 w 2361"/>
              <a:gd name="T49" fmla="*/ 488786 h 4328"/>
              <a:gd name="T50" fmla="*/ 627564 w 2361"/>
              <a:gd name="T51" fmla="*/ 503762 h 4328"/>
              <a:gd name="T52" fmla="*/ 720783 w 2361"/>
              <a:gd name="T53" fmla="*/ 552848 h 4328"/>
              <a:gd name="T54" fmla="*/ 741175 w 2361"/>
              <a:gd name="T55" fmla="*/ 530385 h 4328"/>
              <a:gd name="T56" fmla="*/ 733268 w 2361"/>
              <a:gd name="T57" fmla="*/ 532465 h 4328"/>
              <a:gd name="T58" fmla="*/ 601763 w 2361"/>
              <a:gd name="T59" fmla="*/ 465075 h 4328"/>
              <a:gd name="T60" fmla="*/ 829816 w 2361"/>
              <a:gd name="T61" fmla="*/ 25791 h 4328"/>
              <a:gd name="T62" fmla="*/ 962154 w 2361"/>
              <a:gd name="T63" fmla="*/ 99421 h 4328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2361" h="4328">
                <a:moveTo>
                  <a:pt x="2361" y="252"/>
                </a:moveTo>
                <a:cubicBezTo>
                  <a:pt x="2361" y="200"/>
                  <a:pt x="2361" y="200"/>
                  <a:pt x="2361" y="200"/>
                </a:cubicBezTo>
                <a:cubicBezTo>
                  <a:pt x="2293" y="156"/>
                  <a:pt x="2293" y="156"/>
                  <a:pt x="2293" y="156"/>
                </a:cubicBezTo>
                <a:cubicBezTo>
                  <a:pt x="2197" y="100"/>
                  <a:pt x="2197" y="100"/>
                  <a:pt x="2197" y="100"/>
                </a:cubicBezTo>
                <a:cubicBezTo>
                  <a:pt x="2103" y="55"/>
                  <a:pt x="2024" y="21"/>
                  <a:pt x="1960" y="0"/>
                </a:cubicBezTo>
                <a:cubicBezTo>
                  <a:pt x="1646" y="616"/>
                  <a:pt x="1646" y="616"/>
                  <a:pt x="1646" y="616"/>
                </a:cubicBezTo>
                <a:cubicBezTo>
                  <a:pt x="1621" y="661"/>
                  <a:pt x="1621" y="661"/>
                  <a:pt x="1621" y="661"/>
                </a:cubicBezTo>
                <a:cubicBezTo>
                  <a:pt x="1491" y="921"/>
                  <a:pt x="1491" y="921"/>
                  <a:pt x="1491" y="921"/>
                </a:cubicBezTo>
                <a:cubicBezTo>
                  <a:pt x="1375" y="1143"/>
                  <a:pt x="1375" y="1143"/>
                  <a:pt x="1375" y="1143"/>
                </a:cubicBezTo>
                <a:cubicBezTo>
                  <a:pt x="1393" y="1152"/>
                  <a:pt x="1393" y="1152"/>
                  <a:pt x="1393" y="1152"/>
                </a:cubicBezTo>
                <a:cubicBezTo>
                  <a:pt x="1375" y="1186"/>
                  <a:pt x="1375" y="1186"/>
                  <a:pt x="1375" y="1186"/>
                </a:cubicBezTo>
                <a:cubicBezTo>
                  <a:pt x="136" y="3609"/>
                  <a:pt x="136" y="3609"/>
                  <a:pt x="136" y="3609"/>
                </a:cubicBezTo>
                <a:cubicBezTo>
                  <a:pt x="187" y="3632"/>
                  <a:pt x="187" y="3632"/>
                  <a:pt x="187" y="3632"/>
                </a:cubicBezTo>
                <a:cubicBezTo>
                  <a:pt x="79" y="3850"/>
                  <a:pt x="79" y="3850"/>
                  <a:pt x="79" y="3850"/>
                </a:cubicBezTo>
                <a:cubicBezTo>
                  <a:pt x="121" y="3886"/>
                  <a:pt x="121" y="3886"/>
                  <a:pt x="121" y="3886"/>
                </a:cubicBezTo>
                <a:cubicBezTo>
                  <a:pt x="49" y="4029"/>
                  <a:pt x="49" y="4029"/>
                  <a:pt x="49" y="4029"/>
                </a:cubicBezTo>
                <a:cubicBezTo>
                  <a:pt x="115" y="4078"/>
                  <a:pt x="115" y="4078"/>
                  <a:pt x="115" y="4078"/>
                </a:cubicBezTo>
                <a:cubicBezTo>
                  <a:pt x="0" y="4309"/>
                  <a:pt x="0" y="4309"/>
                  <a:pt x="0" y="4309"/>
                </a:cubicBezTo>
                <a:cubicBezTo>
                  <a:pt x="0" y="4309"/>
                  <a:pt x="0" y="4309"/>
                  <a:pt x="0" y="4309"/>
                </a:cubicBezTo>
                <a:cubicBezTo>
                  <a:pt x="19" y="4328"/>
                  <a:pt x="19" y="4328"/>
                  <a:pt x="19" y="4328"/>
                </a:cubicBezTo>
                <a:cubicBezTo>
                  <a:pt x="25" y="4321"/>
                  <a:pt x="25" y="4321"/>
                  <a:pt x="25" y="4321"/>
                </a:cubicBezTo>
                <a:cubicBezTo>
                  <a:pt x="140" y="4089"/>
                  <a:pt x="140" y="4089"/>
                  <a:pt x="140" y="4089"/>
                </a:cubicBezTo>
                <a:cubicBezTo>
                  <a:pt x="140" y="4095"/>
                  <a:pt x="167" y="4103"/>
                  <a:pt x="221" y="4114"/>
                </a:cubicBezTo>
                <a:cubicBezTo>
                  <a:pt x="234" y="4096"/>
                  <a:pt x="257" y="4050"/>
                  <a:pt x="290" y="3978"/>
                </a:cubicBezTo>
                <a:cubicBezTo>
                  <a:pt x="352" y="3989"/>
                  <a:pt x="352" y="3989"/>
                  <a:pt x="352" y="3989"/>
                </a:cubicBezTo>
                <a:cubicBezTo>
                  <a:pt x="461" y="3773"/>
                  <a:pt x="461" y="3773"/>
                  <a:pt x="461" y="3773"/>
                </a:cubicBezTo>
                <a:cubicBezTo>
                  <a:pt x="520" y="3805"/>
                  <a:pt x="520" y="3805"/>
                  <a:pt x="520" y="3805"/>
                </a:cubicBezTo>
                <a:cubicBezTo>
                  <a:pt x="1747" y="1401"/>
                  <a:pt x="1747" y="1401"/>
                  <a:pt x="1747" y="1401"/>
                </a:cubicBezTo>
                <a:cubicBezTo>
                  <a:pt x="1779" y="1346"/>
                  <a:pt x="1779" y="1346"/>
                  <a:pt x="1779" y="1346"/>
                </a:cubicBezTo>
                <a:cubicBezTo>
                  <a:pt x="1796" y="1354"/>
                  <a:pt x="1796" y="1354"/>
                  <a:pt x="1796" y="1354"/>
                </a:cubicBezTo>
                <a:cubicBezTo>
                  <a:pt x="2169" y="621"/>
                  <a:pt x="2169" y="621"/>
                  <a:pt x="2169" y="621"/>
                </a:cubicBezTo>
                <a:cubicBezTo>
                  <a:pt x="2250" y="471"/>
                  <a:pt x="2250" y="471"/>
                  <a:pt x="2250" y="471"/>
                </a:cubicBezTo>
                <a:cubicBezTo>
                  <a:pt x="2263" y="480"/>
                  <a:pt x="2263" y="480"/>
                  <a:pt x="2263" y="480"/>
                </a:cubicBezTo>
                <a:cubicBezTo>
                  <a:pt x="1922" y="1143"/>
                  <a:pt x="1922" y="1143"/>
                  <a:pt x="1922" y="1143"/>
                </a:cubicBezTo>
                <a:cubicBezTo>
                  <a:pt x="1904" y="1173"/>
                  <a:pt x="1899" y="1192"/>
                  <a:pt x="1904" y="1201"/>
                </a:cubicBezTo>
                <a:cubicBezTo>
                  <a:pt x="1904" y="1207"/>
                  <a:pt x="1912" y="1208"/>
                  <a:pt x="1928" y="1205"/>
                </a:cubicBezTo>
                <a:cubicBezTo>
                  <a:pt x="1939" y="1196"/>
                  <a:pt x="1939" y="1196"/>
                  <a:pt x="1939" y="1196"/>
                </a:cubicBezTo>
                <a:cubicBezTo>
                  <a:pt x="2355" y="382"/>
                  <a:pt x="2355" y="382"/>
                  <a:pt x="2355" y="382"/>
                </a:cubicBezTo>
                <a:cubicBezTo>
                  <a:pt x="2360" y="368"/>
                  <a:pt x="2359" y="357"/>
                  <a:pt x="2350" y="350"/>
                </a:cubicBezTo>
                <a:cubicBezTo>
                  <a:pt x="2335" y="350"/>
                  <a:pt x="2323" y="347"/>
                  <a:pt x="2316" y="341"/>
                </a:cubicBezTo>
                <a:cubicBezTo>
                  <a:pt x="2316" y="333"/>
                  <a:pt x="2316" y="333"/>
                  <a:pt x="2316" y="333"/>
                </a:cubicBezTo>
                <a:cubicBezTo>
                  <a:pt x="2361" y="252"/>
                  <a:pt x="2361" y="252"/>
                  <a:pt x="2361" y="252"/>
                </a:cubicBezTo>
                <a:close/>
                <a:moveTo>
                  <a:pt x="1672" y="1438"/>
                </a:moveTo>
                <a:cubicBezTo>
                  <a:pt x="505" y="3724"/>
                  <a:pt x="505" y="3724"/>
                  <a:pt x="505" y="3724"/>
                </a:cubicBezTo>
                <a:cubicBezTo>
                  <a:pt x="504" y="3736"/>
                  <a:pt x="500" y="3740"/>
                  <a:pt x="492" y="3737"/>
                </a:cubicBezTo>
                <a:cubicBezTo>
                  <a:pt x="488" y="3728"/>
                  <a:pt x="392" y="3679"/>
                  <a:pt x="204" y="3590"/>
                </a:cubicBezTo>
                <a:cubicBezTo>
                  <a:pt x="204" y="3583"/>
                  <a:pt x="204" y="3583"/>
                  <a:pt x="204" y="3583"/>
                </a:cubicBezTo>
                <a:cubicBezTo>
                  <a:pt x="733" y="2560"/>
                  <a:pt x="996" y="2045"/>
                  <a:pt x="992" y="2041"/>
                </a:cubicBezTo>
                <a:cubicBezTo>
                  <a:pt x="1192" y="1661"/>
                  <a:pt x="1192" y="1661"/>
                  <a:pt x="1192" y="1661"/>
                </a:cubicBezTo>
                <a:cubicBezTo>
                  <a:pt x="1437" y="1175"/>
                  <a:pt x="1437" y="1175"/>
                  <a:pt x="1437" y="1175"/>
                </a:cubicBezTo>
                <a:cubicBezTo>
                  <a:pt x="1446" y="1175"/>
                  <a:pt x="1446" y="1175"/>
                  <a:pt x="1446" y="1175"/>
                </a:cubicBezTo>
                <a:cubicBezTo>
                  <a:pt x="1508" y="1211"/>
                  <a:pt x="1508" y="1211"/>
                  <a:pt x="1508" y="1211"/>
                </a:cubicBezTo>
                <a:cubicBezTo>
                  <a:pt x="1719" y="1316"/>
                  <a:pt x="1719" y="1316"/>
                  <a:pt x="1719" y="1316"/>
                </a:cubicBezTo>
                <a:cubicBezTo>
                  <a:pt x="1727" y="1317"/>
                  <a:pt x="1732" y="1322"/>
                  <a:pt x="1732" y="1329"/>
                </a:cubicBezTo>
                <a:cubicBezTo>
                  <a:pt x="1672" y="1438"/>
                  <a:pt x="1672" y="1438"/>
                  <a:pt x="1672" y="1438"/>
                </a:cubicBezTo>
                <a:close/>
                <a:moveTo>
                  <a:pt x="1781" y="1275"/>
                </a:moveTo>
                <a:cubicBezTo>
                  <a:pt x="1770" y="1288"/>
                  <a:pt x="1770" y="1288"/>
                  <a:pt x="1770" y="1288"/>
                </a:cubicBezTo>
                <a:cubicBezTo>
                  <a:pt x="1762" y="1280"/>
                  <a:pt x="1762" y="1280"/>
                  <a:pt x="1762" y="1280"/>
                </a:cubicBezTo>
                <a:cubicBezTo>
                  <a:pt x="1448" y="1122"/>
                  <a:pt x="1448" y="1122"/>
                  <a:pt x="1448" y="1122"/>
                </a:cubicBezTo>
                <a:cubicBezTo>
                  <a:pt x="1446" y="1118"/>
                  <a:pt x="1446" y="1118"/>
                  <a:pt x="1446" y="1118"/>
                </a:cubicBezTo>
                <a:cubicBezTo>
                  <a:pt x="1986" y="62"/>
                  <a:pt x="1986" y="62"/>
                  <a:pt x="1986" y="62"/>
                </a:cubicBezTo>
                <a:cubicBezTo>
                  <a:pt x="1994" y="62"/>
                  <a:pt x="1994" y="62"/>
                  <a:pt x="1994" y="62"/>
                </a:cubicBezTo>
                <a:cubicBezTo>
                  <a:pt x="2115" y="114"/>
                  <a:pt x="2220" y="169"/>
                  <a:pt x="2310" y="226"/>
                </a:cubicBezTo>
                <a:cubicBezTo>
                  <a:pt x="2312" y="239"/>
                  <a:pt x="2312" y="239"/>
                  <a:pt x="2312" y="239"/>
                </a:cubicBezTo>
                <a:cubicBezTo>
                  <a:pt x="1781" y="1275"/>
                  <a:pt x="1781" y="1275"/>
                  <a:pt x="1781" y="1275"/>
                </a:cubicBezTo>
                <a:close/>
              </a:path>
            </a:pathLst>
          </a:custGeom>
          <a:solidFill>
            <a:srgbClr val="1F2123"/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品读鉴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4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139700" y="0"/>
            <a:ext cx="1322917" cy="2061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助学资料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image" Target="file:///D:\qq&#25991;&#20214;\712321467\Image\C2C\Image2\%7b75232B38-A165-1FB7-499C-2E1C792CACB5%7d.png" TargetMode="External" /><Relationship Id="rId35" Type="http://schemas.openxmlformats.org/officeDocument/2006/relationships/image" Target="../media/image4.png" /><Relationship Id="rId36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35" r:link="rId3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jpe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.xml" /><Relationship Id="rId4" Type="http://schemas.openxmlformats.org/officeDocument/2006/relationships/image" Target="../media/image18.jpe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1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.xml" /><Relationship Id="rId4" Type="http://schemas.openxmlformats.org/officeDocument/2006/relationships/image" Target="../media/image21.png" /><Relationship Id="rId5" Type="http://schemas.openxmlformats.org/officeDocument/2006/relationships/image" Target="../media/image22.jpe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1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6.jpeg" /><Relationship Id="rId4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image" Target="../media/image15.jpeg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29.png" /><Relationship Id="rId8" Type="http://schemas.openxmlformats.org/officeDocument/2006/relationships/image" Target="../media/image30.png" /><Relationship Id="rId9" Type="http://schemas.openxmlformats.org/officeDocument/2006/relationships/image" Target="../media/image3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image" Target="../media/image41.png" /><Relationship Id="rId11" Type="http://schemas.openxmlformats.org/officeDocument/2006/relationships/image" Target="../media/image15.jpeg" /><Relationship Id="rId2" Type="http://schemas.openxmlformats.org/officeDocument/2006/relationships/image" Target="../media/image33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36.png" /><Relationship Id="rId7" Type="http://schemas.openxmlformats.org/officeDocument/2006/relationships/image" Target="../media/image38.emf" /><Relationship Id="rId8" Type="http://schemas.openxmlformats.org/officeDocument/2006/relationships/image" Target="../media/image39.png" /><Relationship Id="rId9" Type="http://schemas.openxmlformats.org/officeDocument/2006/relationships/image" Target="../media/image4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Relationship Id="rId8" Type="http://schemas.openxmlformats.org/officeDocument/2006/relationships/image" Target="../media/image44.png" /><Relationship Id="rId9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5.png" /><Relationship Id="rId4" Type="http://schemas.openxmlformats.org/officeDocument/2006/relationships/image" Target="../media/image46.gif" /><Relationship Id="rId5" Type="http://schemas.openxmlformats.org/officeDocument/2006/relationships/image" Target="../media/image47.png" /><Relationship Id="rId6" Type="http://schemas.openxmlformats.org/officeDocument/2006/relationships/image" Target="../media/image48.png" /><Relationship Id="rId7" Type="http://schemas.openxmlformats.org/officeDocument/2006/relationships/image" Target="../media/image15.jpeg" /><Relationship Id="rId8" Type="http://schemas.openxmlformats.org/officeDocument/2006/relationships/tags" Target="../tags/tag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9.png" /><Relationship Id="rId3" Type="http://schemas.openxmlformats.org/officeDocument/2006/relationships/slide" Target="slide1.xml" TargetMode="Internal" /><Relationship Id="rId4" Type="http://schemas.openxmlformats.org/officeDocument/2006/relationships/image" Target="../media/image50.gif" /><Relationship Id="rId5" Type="http://schemas.openxmlformats.org/officeDocument/2006/relationships/image" Target="../media/image51.png" /><Relationship Id="rId6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33.png" /><Relationship Id="rId3" Type="http://schemas.openxmlformats.org/officeDocument/2006/relationships/image" Target="../media/image52.gif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3.png" /><Relationship Id="rId3" Type="http://schemas.openxmlformats.org/officeDocument/2006/relationships/image" Target="../media/image54.jpeg" /><Relationship Id="rId4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3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55.gif" /><Relationship Id="rId7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502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86" name="矩形 20" title=""/>
          <p:cNvSpPr/>
          <p:nvPr/>
        </p:nvSpPr>
        <p:spPr>
          <a:xfrm>
            <a:off x="0" y="7577"/>
            <a:ext cx="12192000" cy="35938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2097152" name="图片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6881" y="-182527"/>
            <a:ext cx="1394985" cy="1718460"/>
          </a:xfrm>
          <a:prstGeom prst="rect">
            <a:avLst/>
          </a:prstGeom>
        </p:spPr>
      </p:pic>
      <p:pic>
        <p:nvPicPr>
          <p:cNvPr id="2097153" name="图片 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461" y="573631"/>
            <a:ext cx="1784831" cy="2462529"/>
          </a:xfrm>
          <a:prstGeom prst="rect">
            <a:avLst/>
          </a:prstGeom>
        </p:spPr>
      </p:pic>
      <p:pic>
        <p:nvPicPr>
          <p:cNvPr id="2097154" name="图片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9396" y="186137"/>
            <a:ext cx="1450611" cy="1416875"/>
          </a:xfrm>
          <a:prstGeom prst="rect">
            <a:avLst/>
          </a:prstGeom>
        </p:spPr>
      </p:pic>
      <p:pic>
        <p:nvPicPr>
          <p:cNvPr id="2097155" name="图片 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612" y="149599"/>
            <a:ext cx="895487" cy="932187"/>
          </a:xfrm>
          <a:prstGeom prst="rect">
            <a:avLst/>
          </a:prstGeom>
        </p:spPr>
      </p:pic>
      <p:pic>
        <p:nvPicPr>
          <p:cNvPr id="2097156" name="图片 6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9099" y="-119220"/>
            <a:ext cx="1925680" cy="2670519"/>
          </a:xfrm>
          <a:prstGeom prst="rect">
            <a:avLst/>
          </a:prstGeom>
        </p:spPr>
      </p:pic>
      <p:pic>
        <p:nvPicPr>
          <p:cNvPr id="2097157" name="图片 8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77320" y="615692"/>
            <a:ext cx="1254749" cy="1684183"/>
          </a:xfrm>
          <a:prstGeom prst="rect">
            <a:avLst/>
          </a:prstGeom>
        </p:spPr>
      </p:pic>
      <p:pic>
        <p:nvPicPr>
          <p:cNvPr id="2097158" name="图片 10" title="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96560" y="1457148"/>
            <a:ext cx="1347924" cy="1578376"/>
          </a:xfrm>
          <a:prstGeom prst="rect">
            <a:avLst/>
          </a:prstGeom>
        </p:spPr>
      </p:pic>
      <p:pic>
        <p:nvPicPr>
          <p:cNvPr id="2097159" name="图片 2" title="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9740" y="491305"/>
            <a:ext cx="2730072" cy="2253684"/>
          </a:xfrm>
          <a:prstGeom prst="rect">
            <a:avLst/>
          </a:prstGeom>
        </p:spPr>
      </p:pic>
      <p:pic>
        <p:nvPicPr>
          <p:cNvPr id="2097160" name="图片 11" title="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39493" y="44269"/>
            <a:ext cx="2773213" cy="2861251"/>
          </a:xfrm>
          <a:prstGeom prst="rect">
            <a:avLst/>
          </a:prstGeom>
        </p:spPr>
      </p:pic>
      <p:sp>
        <p:nvSpPr>
          <p:cNvPr id="1048587" name="TextBox 97" title=""/>
          <p:cNvSpPr txBox="1"/>
          <p:nvPr/>
        </p:nvSpPr>
        <p:spPr>
          <a:xfrm>
            <a:off x="0" y="3819063"/>
            <a:ext cx="12192000" cy="1846580"/>
          </a:xfrm>
          <a:prstGeom prst="rect">
            <a:avLst/>
          </a:prstGeom>
          <a:noFill/>
        </p:spPr>
        <p:txBody>
          <a:bodyPr wrap="square" lIns="102974" tIns="0" rIns="10297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8000" b="1" spc="45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动</a:t>
            </a:r>
            <a:r>
              <a:rPr lang="zh-CN" altLang="en-US" sz="8000" b="1" spc="450">
                <a:solidFill>
                  <a:schemeClr val="accent6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物</a:t>
            </a:r>
            <a:r>
              <a:rPr lang="zh-CN" altLang="en-US" sz="8000" b="1" spc="450">
                <a:solidFill>
                  <a:schemeClr val="accent1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王</a:t>
            </a:r>
            <a:r>
              <a:rPr lang="zh-CN" altLang="en-US" sz="8000" b="1" spc="450"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国</a:t>
            </a:r>
            <a:r>
              <a:rPr lang="zh-CN" altLang="en-US" sz="8000" b="1" spc="450">
                <a:solidFill>
                  <a:schemeClr val="accent4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开</a:t>
            </a:r>
            <a:r>
              <a:rPr lang="zh-CN" altLang="en-US" sz="8000" b="1" spc="45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大</a:t>
            </a:r>
            <a:r>
              <a:rPr lang="zh-CN" altLang="en-US" sz="8000" b="1" spc="450">
                <a:solidFill>
                  <a:srgbClr val="7030A0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</a:rPr>
              <a:t>会</a:t>
            </a:r>
            <a:endParaRPr lang="zh-CN" altLang="en-US" sz="8000" b="1" spc="450">
              <a:solidFill>
                <a:srgbClr val="7030A0"/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</a:endParaRPr>
          </a:p>
        </p:txBody>
      </p:sp>
      <p:pic>
        <p:nvPicPr>
          <p:cNvPr id="2097162" name="图片 7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99540" y="1602903"/>
            <a:ext cx="3252032" cy="2324193"/>
          </a:xfrm>
          <a:prstGeom prst="rect">
            <a:avLst/>
          </a:prstGeom>
        </p:spPr>
      </p:pic>
      <p:sp>
        <p:nvSpPr>
          <p:cNvPr id="2" name="文本框 0" title=""/>
          <p:cNvSpPr txBox="1"/>
          <p:nvPr/>
        </p:nvSpPr>
        <p:spPr>
          <a:xfrm>
            <a:off x="746125" y="3601720"/>
            <a:ext cx="2325370" cy="64516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400" b="1">
                <a:solidFill>
                  <a:schemeClr val="accent1"/>
                </a:solidFill>
                <a:latin typeface="迷你简卡通" panose="03000509000000000000" pitchFamily="65" charset="-122"/>
                <a:ea typeface="迷你简卡通" panose="03000509000000000000" pitchFamily="65" charset="-122"/>
                <a:sym typeface="+mn-ea"/>
              </a:rPr>
              <a:t>一年级语文下册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48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97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97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097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097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097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97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097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097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097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097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86" grpId="0"/>
      <p:bldP spid="104858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1" name="文本框 2" title=""/>
          <p:cNvSpPr txBox="1"/>
          <p:nvPr/>
        </p:nvSpPr>
        <p:spPr>
          <a:xfrm>
            <a:off x="712773" y="3462391"/>
            <a:ext cx="1903303" cy="33782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065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</a:t>
            </a:r>
            <a:endParaRPr lang="en-US" altLang="zh-CN" sz="1065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48609" name="文本框 11" title=""/>
          <p:cNvSpPr txBox="1"/>
          <p:nvPr/>
        </p:nvSpPr>
        <p:spPr>
          <a:xfrm>
            <a:off x="6439047" y="4621265"/>
            <a:ext cx="1903303" cy="8318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en-US" altLang="zh-CN" sz="10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6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    </a:t>
            </a:r>
            <a:endParaRPr lang="en-US" altLang="zh-CN" sz="1065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zh-CN" altLang="en-US" sz="1065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48610" name="TextBox 97" title=""/>
          <p:cNvSpPr txBox="1"/>
          <p:nvPr/>
        </p:nvSpPr>
        <p:spPr>
          <a:xfrm>
            <a:off x="712471" y="3512821"/>
            <a:ext cx="5084445" cy="1661795"/>
          </a:xfrm>
          <a:prstGeom prst="rect">
            <a:avLst/>
          </a:prstGeom>
          <a:noFill/>
        </p:spPr>
        <p:txBody>
          <a:bodyPr wrap="square" lIns="102974" tIns="0" rIns="10297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识字，正确书写“要，连”两个字，用多种方法认识“物，虎，熊，通，注，意，遍”等生字。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</a:endParaRPr>
          </a:p>
        </p:txBody>
      </p:sp>
      <p:sp>
        <p:nvSpPr>
          <p:cNvPr id="1048611" name="TextBox 97" title=""/>
          <p:cNvSpPr txBox="1"/>
          <p:nvPr/>
        </p:nvSpPr>
        <p:spPr>
          <a:xfrm>
            <a:off x="1228725" y="2191385"/>
            <a:ext cx="1735455" cy="1015365"/>
          </a:xfrm>
          <a:prstGeom prst="rect">
            <a:avLst/>
          </a:prstGeom>
          <a:noFill/>
        </p:spPr>
        <p:txBody>
          <a:bodyPr wrap="square" lIns="102974" tIns="0" rIns="10297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重点：</a:t>
            </a:r>
            <a:endParaRPr lang="zh-CN" altLang="en-US" sz="4400" b="1">
              <a:solidFill>
                <a:schemeClr val="tx1">
                  <a:lumMod val="65000"/>
                  <a:lumOff val="3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</a:endParaRPr>
          </a:p>
        </p:txBody>
      </p:sp>
      <p:sp>
        <p:nvSpPr>
          <p:cNvPr id="1048613" name="文本框 15" title=""/>
          <p:cNvSpPr txBox="1"/>
          <p:nvPr/>
        </p:nvSpPr>
        <p:spPr>
          <a:xfrm>
            <a:off x="9212239" y="4621265"/>
            <a:ext cx="1903303" cy="58483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en-US" altLang="zh-CN" sz="10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65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 </a:t>
            </a:r>
            <a:endParaRPr lang="zh-CN" altLang="en-US" sz="1065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48614" name="TextBox 97" title=""/>
          <p:cNvSpPr txBox="1"/>
          <p:nvPr/>
        </p:nvSpPr>
        <p:spPr>
          <a:xfrm>
            <a:off x="7070091" y="3462655"/>
            <a:ext cx="4353560" cy="1107440"/>
          </a:xfrm>
          <a:prstGeom prst="rect">
            <a:avLst/>
          </a:prstGeom>
          <a:noFill/>
        </p:spPr>
        <p:txBody>
          <a:bodyPr wrap="square" lIns="102974" tIns="0" rIns="10297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初步了解发布通知的时间，地点，事情等几个要素说清楚。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</a:endParaRPr>
          </a:p>
        </p:txBody>
      </p:sp>
      <p:sp>
        <p:nvSpPr>
          <p:cNvPr id="1048615" name="TextBox 97" title=""/>
          <p:cNvSpPr txBox="1"/>
          <p:nvPr/>
        </p:nvSpPr>
        <p:spPr>
          <a:xfrm>
            <a:off x="7573011" y="2191385"/>
            <a:ext cx="1824355" cy="1015365"/>
          </a:xfrm>
          <a:prstGeom prst="rect">
            <a:avLst/>
          </a:prstGeom>
          <a:noFill/>
        </p:spPr>
        <p:txBody>
          <a:bodyPr wrap="square" lIns="102974" tIns="0" rIns="10297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难点：</a:t>
            </a:r>
            <a:endParaRPr lang="zh-CN" altLang="en-US" sz="4400" b="1">
              <a:solidFill>
                <a:schemeClr val="tx1">
                  <a:lumMod val="65000"/>
                  <a:lumOff val="3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</a:endParaRPr>
          </a:p>
        </p:txBody>
      </p:sp>
      <p:sp>
        <p:nvSpPr>
          <p:cNvPr id="2" name="文本框 0" title=""/>
          <p:cNvSpPr txBox="1"/>
          <p:nvPr/>
        </p:nvSpPr>
        <p:spPr>
          <a:xfrm>
            <a:off x="2964180" y="438151"/>
            <a:ext cx="4925060" cy="17532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7200" b="1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  <a:cs typeface="华文黑体" pitchFamily="2" charset="-122"/>
                <a:sym typeface="+mn-ea"/>
              </a:rPr>
              <a:t>教学重难点</a:t>
            </a:r>
            <a:endParaRPr lang="zh-CN" altLang="en-US" sz="7200" b="1">
              <a:solidFill>
                <a:schemeClr val="accent2"/>
              </a:solidFill>
              <a:latin typeface="隶书" panose="02010509060101010101" pitchFamily="49" charset="-122"/>
              <a:ea typeface="隶书" panose="02010509060101010101" pitchFamily="49" charset="-122"/>
              <a:cs typeface="华文黑体" pitchFamily="2" charset="-122"/>
              <a:sym typeface="+mn-ea"/>
            </a:endParaRPr>
          </a:p>
        </p:txBody>
      </p:sp>
      <p:pic>
        <p:nvPicPr>
          <p:cNvPr id="2097163" name="图片 10" title=""/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9013825" y="74295"/>
            <a:ext cx="3295651" cy="2819400"/>
          </a:xfrm>
          <a:prstGeom prst="rect">
            <a:avLst/>
          </a:prstGeom>
        </p:spPr>
      </p:pic>
      <p:pic>
        <p:nvPicPr>
          <p:cNvPr id="2097159" name="图片 2" title=""/>
          <p:cNvPicPr>
            <a:picLocks noGrp="1" noChangeAspect="1"/>
          </p:cNvPicPr>
          <p:nvPr>
            <p:ph type="pic" sz="quarter" idx="4294967295"/>
          </p:nvPr>
        </p:nvPicPr>
        <p:blipFill>
          <a:blip r:embed="rId4"/>
          <a:stretch>
            <a:fillRect/>
          </a:stretch>
        </p:blipFill>
        <p:spPr>
          <a:xfrm>
            <a:off x="264161" y="328295"/>
            <a:ext cx="2799715" cy="23114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048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48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3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01" grpId="0"/>
      <p:bldP spid="1048609" grpId="0"/>
      <p:bldP spid="1048610" grpId="0"/>
      <p:bldP spid="1048611" grpId="0"/>
      <p:bldP spid="1048613" grpId="0"/>
      <p:bldP spid="1048614" grpId="0"/>
      <p:bldP spid="10486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PA_圆角矩形 9" title=""/>
          <p:cNvSpPr/>
          <p:nvPr>
            <p:custDataLst>
              <p:tags r:id="rId3"/>
            </p:custDataLst>
          </p:nvPr>
        </p:nvSpPr>
        <p:spPr>
          <a:xfrm>
            <a:off x="0" y="303235"/>
            <a:ext cx="487837" cy="50038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0" y="291815"/>
            <a:ext cx="1854200" cy="52197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导入</a:t>
            </a:r>
            <a:endParaRPr lang="en-US" altLang="zh-CN" sz="2800">
              <a:solidFill>
                <a:srgbClr val="262626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>
          <a:xfrm>
            <a:off x="7916896" y="6176685"/>
            <a:ext cx="2743200" cy="365125"/>
          </a:xfrm>
        </p:spPr>
        <p:txBody>
          <a:bodyPr/>
          <a:lstStyle/>
          <a:p>
            <a:fld id="{7733EF79-204E-44E9-9497-DC3F3763FC2D}" type="slidenum">
              <a:rPr lang="zh-CN" altLang="en-US" sz="1600" smtClean="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3</a:t>
            </a:fld>
            <a:endParaRPr lang="zh-CN" altLang="en-US" sz="16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505779" y="422276"/>
            <a:ext cx="11188065" cy="6012815"/>
          </a:xfrm>
          <a:prstGeom prst="rect">
            <a:avLst/>
          </a:prstGeom>
          <a:solidFill>
            <a:schemeClr val="bg1"/>
          </a:solidFill>
          <a:ln w="19050">
            <a:solidFill>
              <a:schemeClr val="bg2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1" name="文本框 3" title=""/>
          <p:cNvSpPr txBox="1"/>
          <p:nvPr/>
        </p:nvSpPr>
        <p:spPr>
          <a:xfrm>
            <a:off x="1920240" y="1035685"/>
            <a:ext cx="8155305" cy="107632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小朋友们，你们喜欢小动物吗？最喜欢的是什么小动物呢？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20" y="3030220"/>
            <a:ext cx="3470911" cy="2603500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0545" y="3030855"/>
            <a:ext cx="3470911" cy="263398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1005" y="3030856"/>
            <a:ext cx="3491231" cy="2633345"/>
          </a:xfrm>
          <a:prstGeom prst="rect">
            <a:avLst/>
          </a:prstGeom>
        </p:spPr>
      </p:pic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PA_圆角矩形 9" title=""/>
          <p:cNvSpPr/>
          <p:nvPr>
            <p:custDataLst>
              <p:tags r:id="rId3"/>
            </p:custDataLst>
          </p:nvPr>
        </p:nvSpPr>
        <p:spPr>
          <a:xfrm>
            <a:off x="0" y="265657"/>
            <a:ext cx="487837" cy="500380"/>
          </a:xfrm>
          <a:prstGeom prst="roundRect">
            <a:avLst>
              <a:gd name="adj" fmla="val 0"/>
            </a:avLst>
          </a:prstGeom>
          <a:solidFill>
            <a:schemeClr val="accent5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566737" y="254239"/>
            <a:ext cx="1854200" cy="52197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导入</a:t>
            </a:r>
            <a:endParaRPr lang="en-US" altLang="zh-CN" sz="2800">
              <a:solidFill>
                <a:srgbClr val="262626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>
          <a:xfrm>
            <a:off x="7916896" y="6139108"/>
            <a:ext cx="2743200" cy="365125"/>
          </a:xfrm>
        </p:spPr>
        <p:txBody>
          <a:bodyPr/>
          <a:lstStyle/>
          <a:p>
            <a:fld id="{7733EF79-204E-44E9-9497-DC3F3763FC2D}" type="slidenum">
              <a:rPr lang="zh-CN" altLang="en-US" sz="1600" smtClean="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4</a:t>
            </a:fld>
            <a:endParaRPr lang="zh-CN" altLang="en-US" sz="16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505779" y="384697"/>
            <a:ext cx="11188065" cy="6012815"/>
          </a:xfrm>
          <a:prstGeom prst="rect">
            <a:avLst/>
          </a:prstGeom>
          <a:solidFill>
            <a:schemeClr val="bg1"/>
          </a:solidFill>
          <a:ln w="19050">
            <a:solidFill>
              <a:schemeClr val="bg2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2975" y="1057667"/>
            <a:ext cx="896788" cy="886201"/>
          </a:xfrm>
          <a:prstGeom prst="rect">
            <a:avLst/>
          </a:prstGeom>
        </p:spPr>
      </p:pic>
      <p:sp>
        <p:nvSpPr>
          <p:cNvPr id="12" name="矩形 11" title=""/>
          <p:cNvSpPr/>
          <p:nvPr/>
        </p:nvSpPr>
        <p:spPr>
          <a:xfrm>
            <a:off x="578051" y="363615"/>
            <a:ext cx="11188065" cy="6012815"/>
          </a:xfrm>
          <a:prstGeom prst="rect">
            <a:avLst/>
          </a:prstGeom>
          <a:solidFill>
            <a:schemeClr val="bg1"/>
          </a:solidFill>
          <a:ln w="19050">
            <a:solidFill>
              <a:schemeClr val="bg2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3215" y="933964"/>
            <a:ext cx="2388871" cy="246888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7405" y="871733"/>
            <a:ext cx="2216785" cy="2531111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22651" y="3891793"/>
            <a:ext cx="3810000" cy="2381251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1760" y="3901320"/>
            <a:ext cx="3648711" cy="2371725"/>
          </a:xfrm>
          <a:prstGeom prst="rect">
            <a:avLst/>
          </a:prstGeom>
        </p:spPr>
      </p:pic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>
            <a:spLocks noChangeArrowheads="1"/>
          </p:cNvSpPr>
          <p:nvPr/>
        </p:nvSpPr>
        <p:spPr bwMode="auto">
          <a:xfrm>
            <a:off x="854557" y="1438488"/>
            <a:ext cx="6680200" cy="3291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嵇鸿       </a:t>
            </a:r>
            <a:endParaRPr lang="en-US" altLang="zh-CN" sz="3200">
              <a:latin typeface="微软雅黑" panose="020b0503020204020204" charset="-122"/>
              <a:ea typeface="微软雅黑" panose="020b0503020204020204" charset="-122"/>
            </a:endParaRPr>
          </a:p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我国著名儿童文学作家。主要作品有：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《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雪孩子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》《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冰雕姑娘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》《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神秘的小坦克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》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等。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2533" name="Picture 5" title=""/>
          <p:cNvPicPr>
            <a:picLocks noChangeAspect="1" noChangeArrowheads="1"/>
          </p:cNvPicPr>
          <p:nvPr/>
        </p:nvPicPr>
        <p:blipFill>
          <a:blip r:embed="rId3">
            <a:lum contrast="20000"/>
          </a:blip>
          <a:stretch>
            <a:fillRect/>
          </a:stretch>
        </p:blipFill>
        <p:spPr bwMode="auto">
          <a:xfrm>
            <a:off x="8056812" y="1323523"/>
            <a:ext cx="3077157" cy="4308021"/>
          </a:xfrm>
          <a:prstGeom prst="ellipse">
            <a:avLst/>
          </a:prstGeom>
          <a:ln w="63500" cap="rnd">
            <a:noFill/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" name="文本框 68" title=""/>
          <p:cNvSpPr txBox="1"/>
          <p:nvPr/>
        </p:nvSpPr>
        <p:spPr>
          <a:xfrm>
            <a:off x="566737" y="291816"/>
            <a:ext cx="1854200" cy="52197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知识讲解</a:t>
            </a:r>
            <a:endParaRPr lang="en-US" altLang="zh-CN" sz="2800">
              <a:solidFill>
                <a:srgbClr val="262626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3" name="文本框 68" title=""/>
          <p:cNvSpPr txBox="1"/>
          <p:nvPr/>
        </p:nvSpPr>
        <p:spPr>
          <a:xfrm>
            <a:off x="566737" y="291816"/>
            <a:ext cx="1854200" cy="52197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62626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知识讲解</a:t>
            </a:r>
            <a:endParaRPr lang="en-US" altLang="zh-CN" sz="2800">
              <a:solidFill>
                <a:srgbClr val="262626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5" name="灯片编号占位符 1" title=""/>
          <p:cNvSpPr>
            <a:spLocks noGrp="1"/>
          </p:cNvSpPr>
          <p:nvPr>
            <p:ph type="sldNum" sz="quarter" idx="12"/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7733EF79-204E-44E9-9497-DC3F3763FC2D}" type="slidenum">
              <a:rPr lang="zh-CN" altLang="en-US" sz="1600" smtClean="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6</a:t>
            </a:fld>
            <a:endParaRPr lang="zh-CN" altLang="en-US" sz="16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6" name="矩形 25" title=""/>
          <p:cNvSpPr/>
          <p:nvPr/>
        </p:nvSpPr>
        <p:spPr>
          <a:xfrm>
            <a:off x="505779" y="876823"/>
            <a:ext cx="11188065" cy="5558268"/>
          </a:xfrm>
          <a:prstGeom prst="rect">
            <a:avLst/>
          </a:prstGeom>
          <a:solidFill>
            <a:schemeClr val="bg1"/>
          </a:solidFill>
          <a:ln w="19050">
            <a:solidFill>
              <a:schemeClr val="bg2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7" name="TextBox 6" title=""/>
          <p:cNvSpPr txBox="1"/>
          <p:nvPr/>
        </p:nvSpPr>
        <p:spPr>
          <a:xfrm>
            <a:off x="1483360" y="3179445"/>
            <a:ext cx="1301751" cy="144526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物</a:t>
            </a:r>
            <a:endParaRPr lang="zh-CN" altLang="en-US" sz="88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8" name="矩形 27" title=""/>
          <p:cNvSpPr/>
          <p:nvPr/>
        </p:nvSpPr>
        <p:spPr>
          <a:xfrm>
            <a:off x="1534796" y="2411095"/>
            <a:ext cx="1198245" cy="706755"/>
          </a:xfrm>
          <a:prstGeom prst="rect">
            <a:avLst/>
          </a:prstGeom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0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wù  </a:t>
            </a:r>
            <a:endParaRPr lang="en-US" altLang="zh-CN" sz="40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9" name="矩形 9" title=""/>
          <p:cNvSpPr/>
          <p:nvPr/>
        </p:nvSpPr>
        <p:spPr>
          <a:xfrm>
            <a:off x="3772536" y="5227320"/>
            <a:ext cx="16529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小动物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30" name="图片 2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7371" y="2116456"/>
            <a:ext cx="3022600" cy="2906395"/>
          </a:xfrm>
          <a:prstGeom prst="rect">
            <a:avLst/>
          </a:prstGeom>
        </p:spPr>
      </p:pic>
      <p:sp>
        <p:nvSpPr>
          <p:cNvPr id="31" name="TextBox 6" title=""/>
          <p:cNvSpPr txBox="1"/>
          <p:nvPr/>
        </p:nvSpPr>
        <p:spPr>
          <a:xfrm>
            <a:off x="6673851" y="3179128"/>
            <a:ext cx="1300163" cy="144526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虎</a:t>
            </a:r>
            <a:endParaRPr lang="zh-CN" altLang="en-US" sz="88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2" name="矩形 31" title=""/>
          <p:cNvSpPr/>
          <p:nvPr/>
        </p:nvSpPr>
        <p:spPr>
          <a:xfrm>
            <a:off x="6736080" y="2541271"/>
            <a:ext cx="1176020" cy="706755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000" err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hǔ</a:t>
            </a:r>
            <a:endParaRPr lang="en-US" altLang="zh-CN" sz="4000" err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3" name="矩形 9" title=""/>
          <p:cNvSpPr/>
          <p:nvPr/>
        </p:nvSpPr>
        <p:spPr>
          <a:xfrm>
            <a:off x="8741093" y="5141913"/>
            <a:ext cx="1476375" cy="64516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老虎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34" name="图片 3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8671" y="1917065"/>
            <a:ext cx="2141220" cy="302323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5" name="组合 74" title=""/>
          <p:cNvGrpSpPr/>
          <p:nvPr/>
        </p:nvGrpSpPr>
        <p:grpSpPr>
          <a:xfrm>
            <a:off x="727221" y="741948"/>
            <a:ext cx="1953408" cy="833273"/>
            <a:chOff x="666094" y="494735"/>
            <a:chExt cx="1465056" cy="624955"/>
          </a:xfrm>
        </p:grpSpPr>
        <p:pic>
          <p:nvPicPr>
            <p:cNvPr id="76" name="图片 7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33562" y="494735"/>
              <a:ext cx="1123191" cy="167676"/>
            </a:xfrm>
            <a:prstGeom prst="rect">
              <a:avLst/>
            </a:prstGeom>
          </p:spPr>
        </p:pic>
        <p:sp>
          <p:nvSpPr>
            <p:cNvPr id="79" name="圆角矩形 12"/>
            <p:cNvSpPr/>
            <p:nvPr/>
          </p:nvSpPr>
          <p:spPr>
            <a:xfrm>
              <a:off x="674889" y="662161"/>
              <a:ext cx="1415054" cy="401346"/>
            </a:xfrm>
            <a:prstGeom prst="roundRect">
              <a:avLst>
                <a:gd name="adj" fmla="val 50000"/>
              </a:avLst>
            </a:prstGeom>
            <a:solidFill>
              <a:srgbClr val="2B9C8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80" name="圆角矩形 13"/>
            <p:cNvSpPr/>
            <p:nvPr/>
          </p:nvSpPr>
          <p:spPr>
            <a:xfrm>
              <a:off x="710851" y="695570"/>
              <a:ext cx="1342538" cy="335635"/>
            </a:xfrm>
            <a:prstGeom prst="roundRect">
              <a:avLst>
                <a:gd name="adj" fmla="val 50000"/>
              </a:avLst>
            </a:prstGeom>
            <a:solidFill>
              <a:srgbClr val="2B9C88"/>
            </a:solidFill>
            <a:ln>
              <a:solidFill>
                <a:srgbClr val="FDCB5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932063" y="639295"/>
              <a:ext cx="900113" cy="376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认偏旁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82" name="图片 8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6094" y="1012796"/>
              <a:ext cx="525703" cy="106894"/>
            </a:xfrm>
            <a:prstGeom prst="rect">
              <a:avLst/>
            </a:prstGeom>
          </p:spPr>
        </p:pic>
        <p:pic>
          <p:nvPicPr>
            <p:cNvPr id="83" name="图片 8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441498" y="841561"/>
              <a:ext cx="689652" cy="272147"/>
            </a:xfrm>
            <a:prstGeom prst="rect">
              <a:avLst/>
            </a:prstGeom>
          </p:spPr>
        </p:pic>
      </p:grpSp>
      <p:sp>
        <p:nvSpPr>
          <p:cNvPr id="84" name="矩形: 圆角 18" title=""/>
          <p:cNvSpPr/>
          <p:nvPr/>
        </p:nvSpPr>
        <p:spPr>
          <a:xfrm>
            <a:off x="696511" y="1686493"/>
            <a:ext cx="10534820" cy="4046763"/>
          </a:xfrm>
          <a:prstGeom prst="roundRect">
            <a:avLst>
              <a:gd name="adj" fmla="val 8369"/>
            </a:avLst>
          </a:prstGeom>
          <a:solidFill>
            <a:schemeClr val="bg1"/>
          </a:solidFill>
          <a:ln w="9525">
            <a:solidFill>
              <a:srgbClr val="E46C0A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85" name="图片 8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2331" y="1124744"/>
            <a:ext cx="1767205" cy="568341"/>
          </a:xfrm>
          <a:prstGeom prst="rect">
            <a:avLst/>
          </a:prstGeom>
        </p:spPr>
      </p:pic>
      <p:grpSp>
        <p:nvGrpSpPr>
          <p:cNvPr id="18" name="组合 17" title=""/>
          <p:cNvGrpSpPr/>
          <p:nvPr/>
        </p:nvGrpSpPr>
        <p:grpSpPr>
          <a:xfrm>
            <a:off x="1109099" y="1684799"/>
            <a:ext cx="3270761" cy="1744676"/>
            <a:chOff x="886296" y="1387966"/>
            <a:chExt cx="2453071" cy="1308507"/>
          </a:xfrm>
        </p:grpSpPr>
        <p:grpSp>
          <p:nvGrpSpPr>
            <p:cNvPr id="19" name="组合 7"/>
            <p:cNvGrpSpPr/>
            <p:nvPr/>
          </p:nvGrpSpPr>
          <p:grpSpPr>
            <a:xfrm>
              <a:off x="886296" y="1387966"/>
              <a:ext cx="2453071" cy="1308507"/>
              <a:chOff x="372390" y="1638291"/>
              <a:chExt cx="1674572" cy="947658"/>
            </a:xfrm>
          </p:grpSpPr>
          <p:grpSp>
            <p:nvGrpSpPr>
              <p:cNvPr id="22" name="组合 7"/>
              <p:cNvGrpSpPr/>
              <p:nvPr/>
            </p:nvGrpSpPr>
            <p:grpSpPr>
              <a:xfrm>
                <a:off x="372390" y="1747839"/>
                <a:ext cx="1674572" cy="838110"/>
                <a:chOff x="1192" y="2032"/>
                <a:chExt cx="2490" cy="1245"/>
              </a:xfrm>
            </p:grpSpPr>
            <p:sp>
              <p:nvSpPr>
                <p:cNvPr id="25" name="矩形 1"/>
                <p:cNvSpPr>
                  <a:spLocks noChangeArrowheads="1"/>
                </p:cNvSpPr>
                <p:nvPr/>
              </p:nvSpPr>
              <p:spPr bwMode="auto">
                <a:xfrm>
                  <a:off x="2437" y="2032"/>
                  <a:ext cx="1245" cy="1245"/>
                </a:xfrm>
                <a:prstGeom prst="rect">
                  <a:avLst/>
                </a:prstGeom>
                <a:noFill/>
                <a:ln w="19050">
                  <a:solidFill>
                    <a:schemeClr val="accent3">
                      <a:lumMod val="75000"/>
                    </a:schemeClr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4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  <p:sp>
              <p:nvSpPr>
                <p:cNvPr id="26" name="矩形 1"/>
                <p:cNvSpPr>
                  <a:spLocks noChangeArrowheads="1"/>
                </p:cNvSpPr>
                <p:nvPr/>
              </p:nvSpPr>
              <p:spPr bwMode="auto">
                <a:xfrm>
                  <a:off x="1192" y="2032"/>
                  <a:ext cx="1245" cy="1245"/>
                </a:xfrm>
                <a:prstGeom prst="rect">
                  <a:avLst/>
                </a:prstGeom>
                <a:solidFill>
                  <a:schemeClr val="accent3">
                    <a:lumMod val="20000"/>
                    <a:lumOff val="80000"/>
                  </a:schemeClr>
                </a:solidFill>
                <a:ln w="19050">
                  <a:solidFill>
                    <a:schemeClr val="accent3">
                      <a:lumMod val="75000"/>
                    </a:schemeClr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2400">
                    <a:latin typeface="楷体" panose="02010609060101010101" pitchFamily="49" charset="-122"/>
                    <a:ea typeface="楷体" panose="02010609060101010101" pitchFamily="49" charset="-122"/>
                  </a:endParaRPr>
                </a:p>
              </p:txBody>
            </p:sp>
          </p:grpSp>
          <p:sp>
            <p:nvSpPr>
              <p:cNvPr id="23" name="文本框 64"/>
              <p:cNvSpPr txBox="1">
                <a:spLocks noChangeArrowheads="1"/>
              </p:cNvSpPr>
              <p:nvPr/>
            </p:nvSpPr>
            <p:spPr bwMode="auto">
              <a:xfrm>
                <a:off x="1203510" y="1638291"/>
                <a:ext cx="811213" cy="94127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665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牧</a:t>
                </a:r>
                <a:endParaRPr lang="zh-CN" altLang="en-US" sz="10665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24" name="文本框 64"/>
              <p:cNvSpPr txBox="1">
                <a:spLocks noChangeArrowheads="1"/>
              </p:cNvSpPr>
              <p:nvPr/>
            </p:nvSpPr>
            <p:spPr bwMode="auto">
              <a:xfrm>
                <a:off x="416244" y="1965466"/>
                <a:ext cx="758130" cy="316976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牛字旁</a:t>
                </a:r>
                <a:endParaRPr lang="zh-CN" altLang="en-US" sz="3200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20" name="矩形 19"/>
            <p:cNvSpPr/>
            <p:nvPr/>
          </p:nvSpPr>
          <p:spPr>
            <a:xfrm>
              <a:off x="2680078" y="1679575"/>
              <a:ext cx="596900" cy="8763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1" name="矩形 20"/>
            <p:cNvSpPr/>
            <p:nvPr/>
          </p:nvSpPr>
          <p:spPr>
            <a:xfrm>
              <a:off x="2638597" y="2040628"/>
              <a:ext cx="596900" cy="12858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77" name="矩形 76"/>
            <p:cNvSpPr/>
            <p:nvPr/>
          </p:nvSpPr>
          <p:spPr>
            <a:xfrm>
              <a:off x="2638597" y="2357334"/>
              <a:ext cx="596900" cy="12858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67" name="矩形 66" title=""/>
          <p:cNvSpPr/>
          <p:nvPr/>
        </p:nvSpPr>
        <p:spPr>
          <a:xfrm>
            <a:off x="4517345" y="1885004"/>
            <a:ext cx="6479901" cy="15684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</a:rPr>
              <a:t>　　“牛”是部首字，牛字旁由“牛”变化而来，带牛字旁的字，大都与牲畜有关。</a:t>
            </a:r>
            <a:r>
              <a:rPr lang="en-US" altLang="zh-CN" sz="2665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665">
                <a:latin typeface="楷体" panose="02010609060101010101" pitchFamily="49" charset="-122"/>
                <a:ea typeface="楷体" panose="02010609060101010101" pitchFamily="49" charset="-122"/>
              </a:rPr>
              <a:t>居左时，末横变提，字形略瘦。</a:t>
            </a:r>
            <a:endParaRPr lang="zh-CN" altLang="en-US" sz="266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2067161" y="3474784"/>
            <a:ext cx="1678747" cy="2438495"/>
            <a:chOff x="883621" y="2587038"/>
            <a:chExt cx="1259060" cy="1828871"/>
          </a:xfrm>
        </p:grpSpPr>
        <p:grpSp>
          <p:nvGrpSpPr>
            <p:cNvPr id="94" name="组合 6"/>
            <p:cNvGrpSpPr/>
            <p:nvPr/>
          </p:nvGrpSpPr>
          <p:grpSpPr>
            <a:xfrm>
              <a:off x="883621" y="2721411"/>
              <a:ext cx="1259060" cy="1694498"/>
              <a:chOff x="747489" y="2808389"/>
              <a:chExt cx="579795" cy="780315"/>
            </a:xfrm>
          </p:grpSpPr>
          <p:grpSp>
            <p:nvGrpSpPr>
              <p:cNvPr id="95" name="组合 108"/>
              <p:cNvGrpSpPr/>
              <p:nvPr/>
            </p:nvGrpSpPr>
            <p:grpSpPr>
              <a:xfrm>
                <a:off x="803275" y="2945226"/>
                <a:ext cx="480788" cy="480788"/>
                <a:chOff x="2750271" y="1419622"/>
                <a:chExt cx="1800000" cy="1800000"/>
              </a:xfrm>
            </p:grpSpPr>
            <p:sp>
              <p:nvSpPr>
                <p:cNvPr id="97" name="矩形 96"/>
                <p:cNvSpPr/>
                <p:nvPr/>
              </p:nvSpPr>
              <p:spPr>
                <a:xfrm>
                  <a:off x="2750271" y="1419622"/>
                  <a:ext cx="1800000" cy="1800000"/>
                </a:xfrm>
                <a:prstGeom prst="rect">
                  <a:avLst/>
                </a:prstGeom>
                <a:solidFill>
                  <a:schemeClr val="bg1"/>
                </a:solidFill>
                <a:ln w="635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0665"/>
                </a:p>
              </p:txBody>
            </p:sp>
            <p:cxnSp>
              <p:nvCxnSpPr>
                <p:cNvPr id="98" name="直接连接符 97"/>
                <p:cNvCxnSpPr/>
                <p:nvPr/>
              </p:nvCxnSpPr>
              <p:spPr>
                <a:xfrm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直接连接符 98"/>
                <p:cNvCxnSpPr/>
                <p:nvPr/>
              </p:nvCxnSpPr>
              <p:spPr>
                <a:xfrm flipH="1"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直接连接符 99"/>
                <p:cNvCxnSpPr>
                  <a:stCxn id="97" idx="0"/>
                </p:cNvCxnSpPr>
                <p:nvPr/>
              </p:nvCxnSpPr>
              <p:spPr>
                <a:xfrm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直接连接符 100"/>
                <p:cNvCxnSpPr/>
                <p:nvPr/>
              </p:nvCxnSpPr>
              <p:spPr>
                <a:xfrm rot="16200000"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6" name="文本框 95"/>
              <p:cNvSpPr txBox="1"/>
              <p:nvPr/>
            </p:nvSpPr>
            <p:spPr>
              <a:xfrm>
                <a:off x="747489" y="2808389"/>
                <a:ext cx="579795" cy="780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1735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物</a:t>
                </a:r>
                <a:endParaRPr lang="zh-CN" altLang="en-US" sz="11735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10" name="文本框 64"/>
            <p:cNvSpPr txBox="1">
              <a:spLocks noChangeArrowheads="1"/>
            </p:cNvSpPr>
            <p:nvPr/>
          </p:nvSpPr>
          <p:spPr bwMode="auto">
            <a:xfrm>
              <a:off x="1109154" y="2587038"/>
              <a:ext cx="807994" cy="4376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err="1">
                  <a:latin typeface="taozhi.cn_PY" panose="02000500000000000000" pitchFamily="2" charset="0"/>
                  <a:ea typeface="楷体" panose="02010609060101010101" pitchFamily="49" charset="-122"/>
                </a:rPr>
                <a:t>wù</a:t>
              </a:r>
              <a:endParaRPr lang="zh-CN" altLang="en-US" sz="3200">
                <a:latin typeface="taozhi.cn_PY" panose="02000500000000000000" pitchFamily="2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111" name="组合 110" title=""/>
          <p:cNvGrpSpPr/>
          <p:nvPr/>
        </p:nvGrpSpPr>
        <p:grpSpPr>
          <a:xfrm>
            <a:off x="4214872" y="3474784"/>
            <a:ext cx="1678747" cy="2438495"/>
            <a:chOff x="883621" y="2587038"/>
            <a:chExt cx="1259060" cy="1828871"/>
          </a:xfrm>
        </p:grpSpPr>
        <p:grpSp>
          <p:nvGrpSpPr>
            <p:cNvPr id="112" name="组合 6"/>
            <p:cNvGrpSpPr/>
            <p:nvPr/>
          </p:nvGrpSpPr>
          <p:grpSpPr>
            <a:xfrm>
              <a:off x="883621" y="2721411"/>
              <a:ext cx="1259060" cy="1694498"/>
              <a:chOff x="747489" y="2808389"/>
              <a:chExt cx="579795" cy="780315"/>
            </a:xfrm>
          </p:grpSpPr>
          <p:grpSp>
            <p:nvGrpSpPr>
              <p:cNvPr id="114" name="组合 108"/>
              <p:cNvGrpSpPr/>
              <p:nvPr/>
            </p:nvGrpSpPr>
            <p:grpSpPr>
              <a:xfrm>
                <a:off x="803275" y="2945226"/>
                <a:ext cx="480788" cy="480788"/>
                <a:chOff x="2750271" y="1419622"/>
                <a:chExt cx="1800000" cy="1800000"/>
              </a:xfrm>
            </p:grpSpPr>
            <p:sp>
              <p:nvSpPr>
                <p:cNvPr id="116" name="矩形 115"/>
                <p:cNvSpPr/>
                <p:nvPr/>
              </p:nvSpPr>
              <p:spPr>
                <a:xfrm>
                  <a:off x="2750271" y="1419622"/>
                  <a:ext cx="1800000" cy="1800000"/>
                </a:xfrm>
                <a:prstGeom prst="rect">
                  <a:avLst/>
                </a:prstGeom>
                <a:solidFill>
                  <a:schemeClr val="bg1"/>
                </a:solidFill>
                <a:ln w="635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0665"/>
                </a:p>
              </p:txBody>
            </p:sp>
            <p:cxnSp>
              <p:nvCxnSpPr>
                <p:cNvPr id="117" name="直接连接符 116"/>
                <p:cNvCxnSpPr/>
                <p:nvPr/>
              </p:nvCxnSpPr>
              <p:spPr>
                <a:xfrm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直接连接符 117"/>
                <p:cNvCxnSpPr/>
                <p:nvPr/>
              </p:nvCxnSpPr>
              <p:spPr>
                <a:xfrm flipH="1"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直接连接符 118"/>
                <p:cNvCxnSpPr>
                  <a:stCxn id="116" idx="0"/>
                </p:cNvCxnSpPr>
                <p:nvPr/>
              </p:nvCxnSpPr>
              <p:spPr>
                <a:xfrm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直接连接符 119"/>
                <p:cNvCxnSpPr/>
                <p:nvPr/>
              </p:nvCxnSpPr>
              <p:spPr>
                <a:xfrm rot="16200000"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5" name="文本框 114"/>
              <p:cNvSpPr txBox="1"/>
              <p:nvPr/>
            </p:nvSpPr>
            <p:spPr>
              <a:xfrm>
                <a:off x="747489" y="2808389"/>
                <a:ext cx="579795" cy="780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1735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牧</a:t>
                </a:r>
                <a:endParaRPr lang="zh-CN" altLang="en-US" sz="11735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13" name="文本框 64"/>
            <p:cNvSpPr txBox="1">
              <a:spLocks noChangeArrowheads="1"/>
            </p:cNvSpPr>
            <p:nvPr/>
          </p:nvSpPr>
          <p:spPr bwMode="auto">
            <a:xfrm>
              <a:off x="1109154" y="2587038"/>
              <a:ext cx="807994" cy="4376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err="1">
                  <a:latin typeface="taozhi.cn_PY" panose="02000500000000000000" pitchFamily="2" charset="0"/>
                  <a:ea typeface="楷体" panose="02010609060101010101" pitchFamily="49" charset="-122"/>
                </a:rPr>
                <a:t>mù</a:t>
              </a:r>
              <a:endParaRPr lang="zh-CN" altLang="en-US" sz="3200">
                <a:latin typeface="taozhi.cn_PY" panose="02000500000000000000" pitchFamily="2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121" name="组合 120" title=""/>
          <p:cNvGrpSpPr/>
          <p:nvPr/>
        </p:nvGrpSpPr>
        <p:grpSpPr>
          <a:xfrm>
            <a:off x="6362583" y="3474784"/>
            <a:ext cx="1678747" cy="2438495"/>
            <a:chOff x="883621" y="2587038"/>
            <a:chExt cx="1259060" cy="1828871"/>
          </a:xfrm>
        </p:grpSpPr>
        <p:grpSp>
          <p:nvGrpSpPr>
            <p:cNvPr id="122" name="组合 6"/>
            <p:cNvGrpSpPr/>
            <p:nvPr/>
          </p:nvGrpSpPr>
          <p:grpSpPr>
            <a:xfrm>
              <a:off x="883621" y="2721411"/>
              <a:ext cx="1259060" cy="1694498"/>
              <a:chOff x="747489" y="2808389"/>
              <a:chExt cx="579795" cy="780315"/>
            </a:xfrm>
          </p:grpSpPr>
          <p:grpSp>
            <p:nvGrpSpPr>
              <p:cNvPr id="124" name="组合 108"/>
              <p:cNvGrpSpPr/>
              <p:nvPr/>
            </p:nvGrpSpPr>
            <p:grpSpPr>
              <a:xfrm>
                <a:off x="803275" y="2945226"/>
                <a:ext cx="480788" cy="480788"/>
                <a:chOff x="2750271" y="1419622"/>
                <a:chExt cx="1800000" cy="1800000"/>
              </a:xfrm>
            </p:grpSpPr>
            <p:sp>
              <p:nvSpPr>
                <p:cNvPr id="126" name="矩形 125"/>
                <p:cNvSpPr/>
                <p:nvPr/>
              </p:nvSpPr>
              <p:spPr>
                <a:xfrm>
                  <a:off x="2750271" y="1419622"/>
                  <a:ext cx="1800000" cy="1800000"/>
                </a:xfrm>
                <a:prstGeom prst="rect">
                  <a:avLst/>
                </a:prstGeom>
                <a:solidFill>
                  <a:schemeClr val="bg1"/>
                </a:solidFill>
                <a:ln w="635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0665"/>
                </a:p>
              </p:txBody>
            </p:sp>
            <p:cxnSp>
              <p:nvCxnSpPr>
                <p:cNvPr id="127" name="直接连接符 126"/>
                <p:cNvCxnSpPr/>
                <p:nvPr/>
              </p:nvCxnSpPr>
              <p:spPr>
                <a:xfrm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8" name="直接连接符 127"/>
                <p:cNvCxnSpPr/>
                <p:nvPr/>
              </p:nvCxnSpPr>
              <p:spPr>
                <a:xfrm flipH="1"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9" name="直接连接符 128"/>
                <p:cNvCxnSpPr>
                  <a:stCxn id="126" idx="0"/>
                </p:cNvCxnSpPr>
                <p:nvPr/>
              </p:nvCxnSpPr>
              <p:spPr>
                <a:xfrm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直接连接符 129"/>
                <p:cNvCxnSpPr/>
                <p:nvPr/>
              </p:nvCxnSpPr>
              <p:spPr>
                <a:xfrm rot="16200000"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5" name="文本框 124"/>
              <p:cNvSpPr txBox="1"/>
              <p:nvPr/>
            </p:nvSpPr>
            <p:spPr>
              <a:xfrm>
                <a:off x="747489" y="2808389"/>
                <a:ext cx="579795" cy="780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1735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牲</a:t>
                </a:r>
                <a:endParaRPr lang="zh-CN" altLang="en-US" sz="11735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23" name="文本框 64"/>
            <p:cNvSpPr txBox="1">
              <a:spLocks noChangeArrowheads="1"/>
            </p:cNvSpPr>
            <p:nvPr/>
          </p:nvSpPr>
          <p:spPr bwMode="auto">
            <a:xfrm>
              <a:off x="956202" y="2587038"/>
              <a:ext cx="1113898" cy="4376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err="1">
                  <a:latin typeface="taozhi.cn_PY" panose="02000500000000000000" pitchFamily="2" charset="0"/>
                  <a:ea typeface="楷体" panose="02010609060101010101" pitchFamily="49" charset="-122"/>
                </a:rPr>
                <a:t>shēng</a:t>
              </a:r>
              <a:endParaRPr lang="zh-CN" altLang="en-US" sz="3200">
                <a:latin typeface="taozhi.cn_PY" panose="02000500000000000000" pitchFamily="2" charset="0"/>
                <a:ea typeface="楷体" panose="02010609060101010101" pitchFamily="49" charset="-122"/>
              </a:endParaRPr>
            </a:p>
          </p:txBody>
        </p:sp>
      </p:grpSp>
      <p:grpSp>
        <p:nvGrpSpPr>
          <p:cNvPr id="131" name="组合 130" title=""/>
          <p:cNvGrpSpPr/>
          <p:nvPr/>
        </p:nvGrpSpPr>
        <p:grpSpPr>
          <a:xfrm>
            <a:off x="8510295" y="3474784"/>
            <a:ext cx="1678747" cy="2438495"/>
            <a:chOff x="883621" y="2587038"/>
            <a:chExt cx="1259060" cy="1828871"/>
          </a:xfrm>
        </p:grpSpPr>
        <p:grpSp>
          <p:nvGrpSpPr>
            <p:cNvPr id="132" name="组合 6"/>
            <p:cNvGrpSpPr/>
            <p:nvPr/>
          </p:nvGrpSpPr>
          <p:grpSpPr>
            <a:xfrm>
              <a:off x="883621" y="2721411"/>
              <a:ext cx="1259060" cy="1694498"/>
              <a:chOff x="747489" y="2808389"/>
              <a:chExt cx="579795" cy="780315"/>
            </a:xfrm>
          </p:grpSpPr>
          <p:grpSp>
            <p:nvGrpSpPr>
              <p:cNvPr id="134" name="组合 108"/>
              <p:cNvGrpSpPr/>
              <p:nvPr/>
            </p:nvGrpSpPr>
            <p:grpSpPr>
              <a:xfrm>
                <a:off x="803275" y="2945226"/>
                <a:ext cx="480788" cy="480788"/>
                <a:chOff x="2750271" y="1419622"/>
                <a:chExt cx="1800000" cy="1800000"/>
              </a:xfrm>
            </p:grpSpPr>
            <p:sp>
              <p:nvSpPr>
                <p:cNvPr id="136" name="矩形 135"/>
                <p:cNvSpPr/>
                <p:nvPr/>
              </p:nvSpPr>
              <p:spPr>
                <a:xfrm>
                  <a:off x="2750271" y="1419622"/>
                  <a:ext cx="1800000" cy="1800000"/>
                </a:xfrm>
                <a:prstGeom prst="rect">
                  <a:avLst/>
                </a:prstGeom>
                <a:solidFill>
                  <a:schemeClr val="bg1"/>
                </a:solidFill>
                <a:ln w="6350"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0665"/>
                </a:p>
              </p:txBody>
            </p:sp>
            <p:cxnSp>
              <p:nvCxnSpPr>
                <p:cNvPr id="137" name="直接连接符 136"/>
                <p:cNvCxnSpPr/>
                <p:nvPr/>
              </p:nvCxnSpPr>
              <p:spPr>
                <a:xfrm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直接连接符 137"/>
                <p:cNvCxnSpPr/>
                <p:nvPr/>
              </p:nvCxnSpPr>
              <p:spPr>
                <a:xfrm flipH="1">
                  <a:off x="2753541" y="1419622"/>
                  <a:ext cx="1796730" cy="1799129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直接连接符 138"/>
                <p:cNvCxnSpPr>
                  <a:stCxn id="136" idx="0"/>
                </p:cNvCxnSpPr>
                <p:nvPr/>
              </p:nvCxnSpPr>
              <p:spPr>
                <a:xfrm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直接连接符 139"/>
                <p:cNvCxnSpPr/>
                <p:nvPr/>
              </p:nvCxnSpPr>
              <p:spPr>
                <a:xfrm rot="16200000" flipH="1">
                  <a:off x="3650271" y="1419622"/>
                  <a:ext cx="0" cy="1782045"/>
                </a:xfrm>
                <a:prstGeom prst="line">
                  <a:avLst/>
                </a:prstGeom>
                <a:ln w="6350" cap="rnd"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5" name="文本框 134"/>
              <p:cNvSpPr txBox="1"/>
              <p:nvPr/>
            </p:nvSpPr>
            <p:spPr>
              <a:xfrm>
                <a:off x="747489" y="2808389"/>
                <a:ext cx="579795" cy="7803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1735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犊</a:t>
                </a:r>
                <a:endParaRPr lang="zh-CN" altLang="en-US" sz="11735">
                  <a:solidFill>
                    <a:schemeClr val="accent6">
                      <a:lumMod val="7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33" name="文本框 64"/>
            <p:cNvSpPr txBox="1">
              <a:spLocks noChangeArrowheads="1"/>
            </p:cNvSpPr>
            <p:nvPr/>
          </p:nvSpPr>
          <p:spPr bwMode="auto">
            <a:xfrm>
              <a:off x="1109154" y="2587038"/>
              <a:ext cx="807994" cy="43767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err="1">
                  <a:latin typeface="taozhi.cn_PY" panose="02000500000000000000" pitchFamily="2" charset="0"/>
                  <a:ea typeface="楷体" panose="02010609060101010101" pitchFamily="49" charset="-122"/>
                </a:rPr>
                <a:t>dú</a:t>
              </a:r>
              <a:endParaRPr lang="zh-CN" altLang="en-US" sz="3200">
                <a:latin typeface="taozhi.cn_PY" panose="02000500000000000000" pitchFamily="2" charset="0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图片 4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9319"/>
            <a:ext cx="12192000" cy="958681"/>
          </a:xfrm>
          <a:prstGeom prst="rect">
            <a:avLst/>
          </a:prstGeom>
        </p:spPr>
      </p:pic>
      <p:grpSp>
        <p:nvGrpSpPr>
          <p:cNvPr id="4" name="组合 34" title=""/>
          <p:cNvGrpSpPr/>
          <p:nvPr/>
        </p:nvGrpSpPr>
        <p:grpSpPr>
          <a:xfrm>
            <a:off x="623392" y="4070469"/>
            <a:ext cx="10945216" cy="1891425"/>
            <a:chOff x="467544" y="3067050"/>
            <a:chExt cx="8208912" cy="1418569"/>
          </a:xfrm>
        </p:grpSpPr>
        <p:sp>
          <p:nvSpPr>
            <p:cNvPr id="27" name="矩形: 圆角 18"/>
            <p:cNvSpPr/>
            <p:nvPr/>
          </p:nvSpPr>
          <p:spPr>
            <a:xfrm>
              <a:off x="467544" y="3067050"/>
              <a:ext cx="8208912" cy="1418569"/>
            </a:xfrm>
            <a:prstGeom prst="roundRect">
              <a:avLst>
                <a:gd name="adj" fmla="val 10433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6350">
              <a:solidFill>
                <a:srgbClr val="31859C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74" name="矩形 73"/>
            <p:cNvSpPr/>
            <p:nvPr/>
          </p:nvSpPr>
          <p:spPr>
            <a:xfrm>
              <a:off x="658291" y="3187265"/>
              <a:ext cx="6217966" cy="114728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400">
                  <a:latin typeface="楷体" panose="02010609060101010101" pitchFamily="49" charset="-122"/>
                  <a:ea typeface="楷体" panose="02010609060101010101" pitchFamily="49" charset="-122"/>
                </a:rPr>
                <a:t>　　“虎”是象形字，本义指老虎，如：虎口、虎骨、猛虎。引申义指勇猛、威武，如：虎威、虎将、龙行虎步。比喻义指残暴和凶险，如“虎狼之心、虎口余生、拦路虎”。</a:t>
              </a:r>
              <a:endParaRPr lang="zh-CN" altLang="en-US" sz="24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4" name="椭圆 33"/>
            <p:cNvSpPr/>
            <p:nvPr/>
          </p:nvSpPr>
          <p:spPr>
            <a:xfrm>
              <a:off x="647130" y="3165198"/>
              <a:ext cx="150772" cy="150772"/>
            </a:xfrm>
            <a:prstGeom prst="ellipse">
              <a:avLst/>
            </a:prstGeom>
            <a:solidFill>
              <a:srgbClr val="E5FAFF"/>
            </a:solidFill>
            <a:ln w="6350">
              <a:solidFill>
                <a:srgbClr val="31859C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69" name="矩形: 圆角 18" title=""/>
          <p:cNvSpPr/>
          <p:nvPr/>
        </p:nvSpPr>
        <p:spPr>
          <a:xfrm>
            <a:off x="614745" y="1616951"/>
            <a:ext cx="10945216" cy="2351932"/>
          </a:xfrm>
          <a:prstGeom prst="roundRect">
            <a:avLst>
              <a:gd name="adj" fmla="val 8369"/>
            </a:avLst>
          </a:prstGeom>
          <a:solidFill>
            <a:schemeClr val="bg1"/>
          </a:solidFill>
          <a:ln w="6350">
            <a:solidFill>
              <a:srgbClr val="4BACC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6" name="组合 4" title=""/>
          <p:cNvGrpSpPr/>
          <p:nvPr/>
        </p:nvGrpSpPr>
        <p:grpSpPr>
          <a:xfrm>
            <a:off x="1188511" y="1741185"/>
            <a:ext cx="1898521" cy="2219524"/>
            <a:chOff x="852472" y="1330447"/>
            <a:chExt cx="1423891" cy="1664643"/>
          </a:xfrm>
        </p:grpSpPr>
        <p:grpSp>
          <p:nvGrpSpPr>
            <p:cNvPr id="7" name="组合 55"/>
            <p:cNvGrpSpPr/>
            <p:nvPr/>
          </p:nvGrpSpPr>
          <p:grpSpPr>
            <a:xfrm>
              <a:off x="981111" y="1710784"/>
              <a:ext cx="1173342" cy="1173342"/>
              <a:chOff x="2750271" y="1419622"/>
              <a:chExt cx="1800000" cy="1800000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2750271" y="1419622"/>
                <a:ext cx="1800000" cy="180000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cxnSp>
            <p:nvCxnSpPr>
              <p:cNvPr id="59" name="直接连接符 58"/>
              <p:cNvCxnSpPr/>
              <p:nvPr/>
            </p:nvCxnSpPr>
            <p:spPr>
              <a:xfrm>
                <a:off x="2753541" y="1419622"/>
                <a:ext cx="1796730" cy="1799129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直接连接符 59"/>
              <p:cNvCxnSpPr/>
              <p:nvPr/>
            </p:nvCxnSpPr>
            <p:spPr>
              <a:xfrm flipH="1">
                <a:off x="2753541" y="1419622"/>
                <a:ext cx="1796730" cy="1799129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>
                <a:stCxn id="58" idx="0"/>
              </p:cNvCxnSpPr>
              <p:nvPr/>
            </p:nvCxnSpPr>
            <p:spPr>
              <a:xfrm flipH="1">
                <a:off x="3650271" y="1419622"/>
                <a:ext cx="0" cy="1782045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直接连接符 61"/>
              <p:cNvCxnSpPr/>
              <p:nvPr/>
            </p:nvCxnSpPr>
            <p:spPr>
              <a:xfrm rot="16200000" flipH="1">
                <a:off x="3650271" y="1419622"/>
                <a:ext cx="0" cy="1782045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7" name="文本框 56"/>
            <p:cNvSpPr txBox="1"/>
            <p:nvPr/>
          </p:nvSpPr>
          <p:spPr>
            <a:xfrm>
              <a:off x="852472" y="1449182"/>
              <a:ext cx="1423891" cy="15459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800">
                  <a:latin typeface="楷体" panose="02010609060101010101" pitchFamily="49" charset="-122"/>
                  <a:ea typeface="楷体" panose="02010609060101010101" pitchFamily="49" charset="-122"/>
                </a:rPr>
                <a:t>虎</a:t>
              </a:r>
              <a:endParaRPr lang="zh-CN" altLang="en-US" sz="128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3" name="矩形 62"/>
            <p:cNvSpPr/>
            <p:nvPr/>
          </p:nvSpPr>
          <p:spPr>
            <a:xfrm>
              <a:off x="1113824" y="1330447"/>
              <a:ext cx="895068" cy="3762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665">
                  <a:latin typeface="+mj-ea"/>
                  <a:ea typeface="+mj-ea"/>
                </a:rPr>
                <a:t>[</a:t>
              </a:r>
              <a:r>
                <a:rPr lang="en-US" altLang="zh-CN" sz="2665" err="1">
                  <a:latin typeface="taozhi.cn_PY" panose="02000500000000000000" pitchFamily="2" charset="0"/>
                </a:rPr>
                <a:t>hǔ</a:t>
              </a:r>
              <a:r>
                <a:rPr lang="en-US" altLang="zh-CN" sz="2665">
                  <a:latin typeface="+mj-ea"/>
                  <a:ea typeface="+mj-ea"/>
                </a:rPr>
                <a:t>]</a:t>
              </a:r>
              <a:endParaRPr lang="zh-CN" altLang="en-US" sz="2665">
                <a:latin typeface="taozhi.cn_PY" panose="02000500000000000000" pitchFamily="2" charset="0"/>
              </a:endParaRPr>
            </a:p>
          </p:txBody>
        </p:sp>
      </p:grpSp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1397" y="3159437"/>
            <a:ext cx="1167683" cy="692825"/>
          </a:xfrm>
          <a:prstGeom prst="rect">
            <a:avLst/>
          </a:prstGeom>
        </p:spPr>
      </p:pic>
      <p:grpSp>
        <p:nvGrpSpPr>
          <p:cNvPr id="8" name="组合 31" title=""/>
          <p:cNvGrpSpPr/>
          <p:nvPr/>
        </p:nvGrpSpPr>
        <p:grpSpPr>
          <a:xfrm>
            <a:off x="3596984" y="1579549"/>
            <a:ext cx="6838388" cy="2320599"/>
            <a:chOff x="2684768" y="1206102"/>
            <a:chExt cx="5128791" cy="1740449"/>
          </a:xfrm>
        </p:grpSpPr>
        <p:grpSp>
          <p:nvGrpSpPr>
            <p:cNvPr id="9" name="组合 6"/>
            <p:cNvGrpSpPr/>
            <p:nvPr/>
          </p:nvGrpSpPr>
          <p:grpSpPr>
            <a:xfrm>
              <a:off x="2987824" y="1206102"/>
              <a:ext cx="4825735" cy="1423035"/>
              <a:chOff x="2987824" y="1206102"/>
              <a:chExt cx="4825735" cy="1423035"/>
            </a:xfrm>
          </p:grpSpPr>
          <p:pic>
            <p:nvPicPr>
              <p:cNvPr id="3" name="图片 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87824" y="1507470"/>
                <a:ext cx="2947712" cy="990890"/>
              </a:xfrm>
              <a:prstGeom prst="rect">
                <a:avLst/>
              </a:prstGeom>
            </p:spPr>
          </p:pic>
          <p:sp>
            <p:nvSpPr>
              <p:cNvPr id="64" name="文本框 63"/>
              <p:cNvSpPr txBox="1"/>
              <p:nvPr/>
            </p:nvSpPr>
            <p:spPr>
              <a:xfrm>
                <a:off x="6389668" y="1206102"/>
                <a:ext cx="1423891" cy="14230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1735">
                    <a:latin typeface="楷体" panose="02010609060101010101" pitchFamily="49" charset="-122"/>
                    <a:ea typeface="楷体" panose="02010609060101010101" pitchFamily="49" charset="-122"/>
                  </a:rPr>
                  <a:t>虎</a:t>
                </a:r>
                <a:endParaRPr lang="zh-CN" altLang="en-US" sz="11735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pic>
            <p:nvPicPr>
              <p:cNvPr id="65" name="图片 64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502013" y="1872174"/>
                <a:ext cx="484145" cy="261482"/>
              </a:xfrm>
              <a:prstGeom prst="rect">
                <a:avLst/>
              </a:prstGeom>
            </p:spPr>
          </p:pic>
          <p:pic>
            <p:nvPicPr>
              <p:cNvPr id="66" name="图片 65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86064" y="1872174"/>
                <a:ext cx="484145" cy="261482"/>
              </a:xfrm>
              <a:prstGeom prst="rect">
                <a:avLst/>
              </a:prstGeom>
            </p:spPr>
          </p:pic>
          <p:pic>
            <p:nvPicPr>
              <p:cNvPr id="67" name="图片 6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070115" y="1872174"/>
                <a:ext cx="484145" cy="261482"/>
              </a:xfrm>
              <a:prstGeom prst="rect">
                <a:avLst/>
              </a:prstGeom>
            </p:spPr>
          </p:pic>
        </p:grpSp>
        <p:sp>
          <p:nvSpPr>
            <p:cNvPr id="68" name="矩形 67"/>
            <p:cNvSpPr/>
            <p:nvPr/>
          </p:nvSpPr>
          <p:spPr>
            <a:xfrm>
              <a:off x="2684768" y="2508877"/>
              <a:ext cx="1100957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甲骨文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4065384" y="250887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金文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5271614" y="250887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小篆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3" name="矩形 72"/>
            <p:cNvSpPr/>
            <p:nvPr/>
          </p:nvSpPr>
          <p:spPr>
            <a:xfrm>
              <a:off x="6633486" y="250887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楷体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33" name="图片 3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5967" y="4301848"/>
            <a:ext cx="2069891" cy="1464448"/>
          </a:xfrm>
          <a:prstGeom prst="rect">
            <a:avLst/>
          </a:prstGeom>
        </p:spPr>
      </p:pic>
      <p:grpSp>
        <p:nvGrpSpPr>
          <p:cNvPr id="46" name="组合 25" title=""/>
          <p:cNvGrpSpPr/>
          <p:nvPr/>
        </p:nvGrpSpPr>
        <p:grpSpPr>
          <a:xfrm>
            <a:off x="727221" y="741948"/>
            <a:ext cx="1953408" cy="833273"/>
            <a:chOff x="779572" y="628120"/>
            <a:chExt cx="1571587" cy="670397"/>
          </a:xfrm>
        </p:grpSpPr>
        <p:pic>
          <p:nvPicPr>
            <p:cNvPr id="47" name="图片 46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59217" y="628120"/>
              <a:ext cx="1204863" cy="179868"/>
            </a:xfrm>
            <a:prstGeom prst="rect">
              <a:avLst/>
            </a:prstGeom>
          </p:spPr>
        </p:pic>
        <p:grpSp>
          <p:nvGrpSpPr>
            <p:cNvPr id="49" name="组合 38"/>
            <p:cNvGrpSpPr/>
            <p:nvPr/>
          </p:nvGrpSpPr>
          <p:grpSpPr>
            <a:xfrm>
              <a:off x="789007" y="807720"/>
              <a:ext cx="1517948" cy="430529"/>
              <a:chOff x="789007" y="807720"/>
              <a:chExt cx="1517948" cy="430529"/>
            </a:xfrm>
          </p:grpSpPr>
          <p:sp>
            <p:nvSpPr>
              <p:cNvPr id="53" name="圆角矩形 7"/>
              <p:cNvSpPr/>
              <p:nvPr/>
            </p:nvSpPr>
            <p:spPr>
              <a:xfrm>
                <a:off x="789007" y="807720"/>
                <a:ext cx="1517948" cy="430529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54" name="圆角矩形 8"/>
              <p:cNvSpPr/>
              <p:nvPr/>
            </p:nvSpPr>
            <p:spPr>
              <a:xfrm>
                <a:off x="827584" y="843558"/>
                <a:ext cx="1440160" cy="360040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sp>
          <p:nvSpPr>
            <p:cNvPr id="50" name="文本框 49"/>
            <p:cNvSpPr txBox="1"/>
            <p:nvPr/>
          </p:nvSpPr>
          <p:spPr>
            <a:xfrm>
              <a:off x="925691" y="783191"/>
              <a:ext cx="1238374" cy="4035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我会认读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51" name="图片 5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79572" y="1183851"/>
              <a:ext cx="563929" cy="114666"/>
            </a:xfrm>
            <a:prstGeom prst="rect">
              <a:avLst/>
            </a:prstGeom>
          </p:spPr>
        </p:pic>
        <p:pic>
          <p:nvPicPr>
            <p:cNvPr id="52" name="图片 5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611359" y="1000165"/>
              <a:ext cx="739800" cy="291935"/>
            </a:xfrm>
            <a:prstGeom prst="rect">
              <a:avLst/>
            </a:prstGeom>
          </p:spPr>
        </p:pic>
      </p:grpSp>
      <p:grpSp>
        <p:nvGrpSpPr>
          <p:cNvPr id="55" name="组合 54" title=""/>
          <p:cNvGrpSpPr/>
          <p:nvPr/>
        </p:nvGrpSpPr>
        <p:grpSpPr>
          <a:xfrm>
            <a:off x="5158597" y="1292407"/>
            <a:ext cx="1920301" cy="565616"/>
            <a:chOff x="3415762" y="639295"/>
            <a:chExt cx="1449988" cy="424212"/>
          </a:xfrm>
        </p:grpSpPr>
        <p:sp>
          <p:nvSpPr>
            <p:cNvPr id="56" name="圆角矩形 63"/>
            <p:cNvSpPr/>
            <p:nvPr/>
          </p:nvSpPr>
          <p:spPr>
            <a:xfrm>
              <a:off x="3415762" y="662161"/>
              <a:ext cx="1449988" cy="401346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70" name="文本框 69"/>
            <p:cNvSpPr txBox="1"/>
            <p:nvPr/>
          </p:nvSpPr>
          <p:spPr>
            <a:xfrm>
              <a:off x="3514056" y="639295"/>
              <a:ext cx="1253400" cy="3762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rgbClr val="4BACC6"/>
                  </a:solidFill>
                  <a:latin typeface="黑体" panose="02010609060101010101" charset="-122"/>
                  <a:ea typeface="黑体" panose="02010609060101010101" charset="-122"/>
                </a:rPr>
                <a:t>字理识字</a:t>
              </a:r>
              <a:endParaRPr lang="zh-CN" altLang="en-US" sz="2665">
                <a:solidFill>
                  <a:srgbClr val="4BACC6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图片 4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9319"/>
            <a:ext cx="12192000" cy="958681"/>
          </a:xfrm>
          <a:prstGeom prst="rect">
            <a:avLst/>
          </a:prstGeom>
        </p:spPr>
      </p:pic>
      <p:sp>
        <p:nvSpPr>
          <p:cNvPr id="69" name="矩形: 圆角 18" title=""/>
          <p:cNvSpPr/>
          <p:nvPr/>
        </p:nvSpPr>
        <p:spPr>
          <a:xfrm>
            <a:off x="623392" y="1672052"/>
            <a:ext cx="10945216" cy="2251013"/>
          </a:xfrm>
          <a:prstGeom prst="roundRect">
            <a:avLst>
              <a:gd name="adj" fmla="val 8369"/>
            </a:avLst>
          </a:prstGeom>
          <a:solidFill>
            <a:schemeClr val="bg1"/>
          </a:solidFill>
          <a:ln w="6350">
            <a:solidFill>
              <a:srgbClr val="AE7BB4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5" name="组合 4" title=""/>
          <p:cNvGrpSpPr/>
          <p:nvPr/>
        </p:nvGrpSpPr>
        <p:grpSpPr>
          <a:xfrm>
            <a:off x="1197157" y="1727029"/>
            <a:ext cx="1898521" cy="2219524"/>
            <a:chOff x="852472" y="1330447"/>
            <a:chExt cx="1423891" cy="1664643"/>
          </a:xfrm>
        </p:grpSpPr>
        <p:grpSp>
          <p:nvGrpSpPr>
            <p:cNvPr id="6" name="组合 55"/>
            <p:cNvGrpSpPr/>
            <p:nvPr/>
          </p:nvGrpSpPr>
          <p:grpSpPr>
            <a:xfrm>
              <a:off x="981111" y="1710784"/>
              <a:ext cx="1173342" cy="1173342"/>
              <a:chOff x="2750271" y="1419622"/>
              <a:chExt cx="1800000" cy="1800000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2750271" y="1419622"/>
                <a:ext cx="1800000" cy="180000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cxnSp>
            <p:nvCxnSpPr>
              <p:cNvPr id="59" name="直接连接符 58"/>
              <p:cNvCxnSpPr/>
              <p:nvPr/>
            </p:nvCxnSpPr>
            <p:spPr>
              <a:xfrm>
                <a:off x="2753541" y="1419622"/>
                <a:ext cx="1796730" cy="1799129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直接连接符 59"/>
              <p:cNvCxnSpPr/>
              <p:nvPr/>
            </p:nvCxnSpPr>
            <p:spPr>
              <a:xfrm flipH="1">
                <a:off x="2753541" y="1419622"/>
                <a:ext cx="1796730" cy="1799129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>
                <a:stCxn id="58" idx="0"/>
              </p:cNvCxnSpPr>
              <p:nvPr/>
            </p:nvCxnSpPr>
            <p:spPr>
              <a:xfrm flipH="1">
                <a:off x="3650271" y="1419622"/>
                <a:ext cx="0" cy="1782045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直接连接符 61"/>
              <p:cNvCxnSpPr/>
              <p:nvPr/>
            </p:nvCxnSpPr>
            <p:spPr>
              <a:xfrm rot="16200000" flipH="1">
                <a:off x="3650271" y="1419622"/>
                <a:ext cx="0" cy="1782045"/>
              </a:xfrm>
              <a:prstGeom prst="line">
                <a:avLst/>
              </a:prstGeom>
              <a:ln w="12700" cap="rnd">
                <a:solidFill>
                  <a:schemeClr val="bg1">
                    <a:lumMod val="8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7" name="文本框 56"/>
            <p:cNvSpPr txBox="1"/>
            <p:nvPr/>
          </p:nvSpPr>
          <p:spPr>
            <a:xfrm>
              <a:off x="852472" y="1449182"/>
              <a:ext cx="1423891" cy="15459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800">
                  <a:latin typeface="楷体" panose="02010609060101010101" pitchFamily="49" charset="-122"/>
                  <a:ea typeface="楷体" panose="02010609060101010101" pitchFamily="49" charset="-122"/>
                </a:rPr>
                <a:t>鬼</a:t>
              </a:r>
              <a:endParaRPr lang="zh-CN" altLang="en-US" sz="128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3" name="矩形 62"/>
            <p:cNvSpPr/>
            <p:nvPr/>
          </p:nvSpPr>
          <p:spPr>
            <a:xfrm>
              <a:off x="1113824" y="1330447"/>
              <a:ext cx="895068" cy="3762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665">
                  <a:latin typeface="+mj-ea"/>
                  <a:ea typeface="+mj-ea"/>
                </a:rPr>
                <a:t>[</a:t>
              </a:r>
              <a:r>
                <a:rPr lang="en-US" altLang="zh-CN" sz="2665" err="1">
                  <a:latin typeface="taozhi.cn_PY" panose="02000500000000000000" pitchFamily="2" charset="0"/>
                </a:rPr>
                <a:t>guǐ</a:t>
              </a:r>
              <a:r>
                <a:rPr lang="en-US" altLang="zh-CN" sz="2665">
                  <a:latin typeface="+mj-ea"/>
                  <a:ea typeface="+mj-ea"/>
                </a:rPr>
                <a:t>]</a:t>
              </a:r>
              <a:endParaRPr lang="zh-CN" altLang="en-US" sz="2665">
                <a:latin typeface="taozhi.cn_PY" panose="02000500000000000000" pitchFamily="2" charset="0"/>
              </a:endParaRPr>
            </a:p>
          </p:txBody>
        </p:sp>
      </p:grpSp>
      <p:grpSp>
        <p:nvGrpSpPr>
          <p:cNvPr id="30" name="组合 25" title=""/>
          <p:cNvGrpSpPr/>
          <p:nvPr/>
        </p:nvGrpSpPr>
        <p:grpSpPr>
          <a:xfrm>
            <a:off x="727221" y="741948"/>
            <a:ext cx="1953408" cy="833273"/>
            <a:chOff x="779572" y="628120"/>
            <a:chExt cx="1571587" cy="670397"/>
          </a:xfrm>
        </p:grpSpPr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59217" y="628120"/>
              <a:ext cx="1204863" cy="179868"/>
            </a:xfrm>
            <a:prstGeom prst="rect">
              <a:avLst/>
            </a:prstGeom>
          </p:spPr>
        </p:pic>
        <p:grpSp>
          <p:nvGrpSpPr>
            <p:cNvPr id="32" name="组合 38"/>
            <p:cNvGrpSpPr/>
            <p:nvPr/>
          </p:nvGrpSpPr>
          <p:grpSpPr>
            <a:xfrm>
              <a:off x="789007" y="807720"/>
              <a:ext cx="1517948" cy="430529"/>
              <a:chOff x="789007" y="807720"/>
              <a:chExt cx="1517948" cy="430529"/>
            </a:xfrm>
          </p:grpSpPr>
          <p:sp>
            <p:nvSpPr>
              <p:cNvPr id="37" name="圆角矩形 7"/>
              <p:cNvSpPr/>
              <p:nvPr/>
            </p:nvSpPr>
            <p:spPr>
              <a:xfrm>
                <a:off x="789007" y="807720"/>
                <a:ext cx="1517948" cy="430529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39" name="圆角矩形 8"/>
              <p:cNvSpPr/>
              <p:nvPr/>
            </p:nvSpPr>
            <p:spPr>
              <a:xfrm>
                <a:off x="827584" y="843558"/>
                <a:ext cx="1440160" cy="360040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sp>
          <p:nvSpPr>
            <p:cNvPr id="33" name="文本框 32"/>
            <p:cNvSpPr txBox="1"/>
            <p:nvPr/>
          </p:nvSpPr>
          <p:spPr>
            <a:xfrm>
              <a:off x="925691" y="783191"/>
              <a:ext cx="1238374" cy="4035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我会认读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35" name="图片 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9572" y="1183851"/>
              <a:ext cx="563929" cy="114666"/>
            </a:xfrm>
            <a:prstGeom prst="rect">
              <a:avLst/>
            </a:prstGeom>
          </p:spPr>
        </p:pic>
        <p:pic>
          <p:nvPicPr>
            <p:cNvPr id="36" name="图片 3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611359" y="1000165"/>
              <a:ext cx="739800" cy="291935"/>
            </a:xfrm>
            <a:prstGeom prst="rect">
              <a:avLst/>
            </a:prstGeom>
          </p:spPr>
        </p:pic>
      </p:grpSp>
      <p:grpSp>
        <p:nvGrpSpPr>
          <p:cNvPr id="46" name="组合 45" title=""/>
          <p:cNvGrpSpPr/>
          <p:nvPr/>
        </p:nvGrpSpPr>
        <p:grpSpPr>
          <a:xfrm>
            <a:off x="5210749" y="1303213"/>
            <a:ext cx="1920301" cy="565616"/>
            <a:chOff x="3415762" y="639295"/>
            <a:chExt cx="1449988" cy="424212"/>
          </a:xfrm>
        </p:grpSpPr>
        <p:sp>
          <p:nvSpPr>
            <p:cNvPr id="47" name="圆角矩形 63"/>
            <p:cNvSpPr/>
            <p:nvPr/>
          </p:nvSpPr>
          <p:spPr>
            <a:xfrm>
              <a:off x="3415762" y="662161"/>
              <a:ext cx="1449988" cy="401346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3514056" y="639295"/>
              <a:ext cx="1253400" cy="3762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rgbClr val="4BACC6"/>
                  </a:solidFill>
                  <a:latin typeface="黑体" panose="02010609060101010101" charset="-122"/>
                  <a:ea typeface="黑体" panose="02010609060101010101" charset="-122"/>
                </a:rPr>
                <a:t>字理识字</a:t>
              </a:r>
              <a:endParaRPr lang="zh-CN" altLang="en-US" sz="2665">
                <a:solidFill>
                  <a:srgbClr val="4BACC6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7" name="组合 6" title=""/>
          <p:cNvGrpSpPr/>
          <p:nvPr/>
        </p:nvGrpSpPr>
        <p:grpSpPr>
          <a:xfrm>
            <a:off x="3507505" y="1579549"/>
            <a:ext cx="6998621" cy="2320599"/>
            <a:chOff x="2630629" y="1184662"/>
            <a:chExt cx="5248966" cy="1740449"/>
          </a:xfrm>
        </p:grpSpPr>
        <p:pic>
          <p:nvPicPr>
            <p:cNvPr id="51" name="图片 5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514983" y="1850734"/>
              <a:ext cx="484145" cy="261482"/>
            </a:xfrm>
            <a:prstGeom prst="rect">
              <a:avLst/>
            </a:prstGeom>
          </p:spPr>
        </p:pic>
        <p:pic>
          <p:nvPicPr>
            <p:cNvPr id="52" name="图片 5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99034" y="1850734"/>
              <a:ext cx="484145" cy="261482"/>
            </a:xfrm>
            <a:prstGeom prst="rect">
              <a:avLst/>
            </a:prstGeom>
          </p:spPr>
        </p:pic>
        <p:pic>
          <p:nvPicPr>
            <p:cNvPr id="53" name="图片 5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83085" y="1850734"/>
              <a:ext cx="484145" cy="261482"/>
            </a:xfrm>
            <a:prstGeom prst="rect">
              <a:avLst/>
            </a:prstGeom>
          </p:spPr>
        </p:pic>
        <p:sp>
          <p:nvSpPr>
            <p:cNvPr id="54" name="矩形 53"/>
            <p:cNvSpPr/>
            <p:nvPr/>
          </p:nvSpPr>
          <p:spPr>
            <a:xfrm>
              <a:off x="2630629" y="2487437"/>
              <a:ext cx="1100957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甲骨文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5" name="矩形 54"/>
            <p:cNvSpPr/>
            <p:nvPr/>
          </p:nvSpPr>
          <p:spPr>
            <a:xfrm>
              <a:off x="3992435" y="248743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金文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6" name="矩形 55"/>
            <p:cNvSpPr/>
            <p:nvPr/>
          </p:nvSpPr>
          <p:spPr>
            <a:xfrm>
              <a:off x="5284584" y="248743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小篆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4" name="矩形 63"/>
            <p:cNvSpPr/>
            <p:nvPr/>
          </p:nvSpPr>
          <p:spPr>
            <a:xfrm>
              <a:off x="6738230" y="2487437"/>
              <a:ext cx="792592" cy="43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楷体</a:t>
              </a:r>
              <a:endPara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5" name="文本框 64"/>
            <p:cNvSpPr txBox="1"/>
            <p:nvPr/>
          </p:nvSpPr>
          <p:spPr>
            <a:xfrm>
              <a:off x="6455704" y="1184662"/>
              <a:ext cx="1423891" cy="14230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735">
                  <a:latin typeface="楷体" panose="02010609060101010101" pitchFamily="49" charset="-122"/>
                  <a:ea typeface="楷体" panose="02010609060101010101" pitchFamily="49" charset="-122"/>
                </a:rPr>
                <a:t>鬼</a:t>
              </a:r>
              <a:endParaRPr lang="zh-CN" altLang="en-US" sz="11735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66" name="图片 6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514983" y="1850734"/>
              <a:ext cx="484145" cy="261482"/>
            </a:xfrm>
            <a:prstGeom prst="rect">
              <a:avLst/>
            </a:prstGeom>
          </p:spPr>
        </p:pic>
        <p:pic>
          <p:nvPicPr>
            <p:cNvPr id="67" name="图片 6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799034" y="1850734"/>
              <a:ext cx="484145" cy="261482"/>
            </a:xfrm>
            <a:prstGeom prst="rect">
              <a:avLst/>
            </a:prstGeom>
          </p:spPr>
        </p:pic>
        <p:pic>
          <p:nvPicPr>
            <p:cNvPr id="68" name="图片 6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083085" y="1850734"/>
              <a:ext cx="484145" cy="261482"/>
            </a:xfrm>
            <a:prstGeom prst="rect">
              <a:avLst/>
            </a:prstGeom>
          </p:spPr>
        </p:pic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7"/>
            <a:srcRect r="85940"/>
            <a:stretch>
              <a:fillRect/>
            </a:stretch>
          </p:blipFill>
          <p:spPr>
            <a:xfrm>
              <a:off x="2885392" y="1510105"/>
              <a:ext cx="579924" cy="935964"/>
            </a:xfrm>
            <a:prstGeom prst="rect">
              <a:avLst/>
            </a:prstGeom>
          </p:spPr>
        </p:pic>
        <p:pic>
          <p:nvPicPr>
            <p:cNvPr id="73" name="图片 72"/>
            <p:cNvPicPr>
              <a:picLocks noChangeAspect="1"/>
            </p:cNvPicPr>
            <p:nvPr/>
          </p:nvPicPr>
          <p:blipFill>
            <a:blip r:embed="rId7"/>
            <a:srcRect l="25192" r="63476"/>
            <a:stretch>
              <a:fillRect/>
            </a:stretch>
          </p:blipFill>
          <p:spPr>
            <a:xfrm>
              <a:off x="4136159" y="1510105"/>
              <a:ext cx="467408" cy="935964"/>
            </a:xfrm>
            <a:prstGeom prst="rect">
              <a:avLst/>
            </a:prstGeom>
          </p:spPr>
        </p:pic>
        <p:pic>
          <p:nvPicPr>
            <p:cNvPr id="75" name="图片 74"/>
            <p:cNvPicPr>
              <a:picLocks noChangeAspect="1"/>
            </p:cNvPicPr>
            <p:nvPr/>
          </p:nvPicPr>
          <p:blipFill>
            <a:blip r:embed="rId7"/>
            <a:srcRect l="53951" r="32267"/>
            <a:stretch>
              <a:fillRect/>
            </a:stretch>
          </p:blipFill>
          <p:spPr>
            <a:xfrm>
              <a:off x="5446151" y="1510105"/>
              <a:ext cx="568444" cy="935964"/>
            </a:xfrm>
            <a:prstGeom prst="rect">
              <a:avLst/>
            </a:prstGeom>
          </p:spPr>
        </p:pic>
      </p:grpSp>
      <p:grpSp>
        <p:nvGrpSpPr>
          <p:cNvPr id="12" name="组合 11" title=""/>
          <p:cNvGrpSpPr/>
          <p:nvPr/>
        </p:nvGrpSpPr>
        <p:grpSpPr>
          <a:xfrm>
            <a:off x="623392" y="4010173"/>
            <a:ext cx="10945216" cy="1759509"/>
            <a:chOff x="467544" y="3007630"/>
            <a:chExt cx="8208912" cy="1319632"/>
          </a:xfrm>
        </p:grpSpPr>
        <p:grpSp>
          <p:nvGrpSpPr>
            <p:cNvPr id="4" name="组合 34"/>
            <p:cNvGrpSpPr/>
            <p:nvPr/>
          </p:nvGrpSpPr>
          <p:grpSpPr>
            <a:xfrm>
              <a:off x="467544" y="3007630"/>
              <a:ext cx="8208912" cy="1319632"/>
              <a:chOff x="467544" y="3067051"/>
              <a:chExt cx="8208912" cy="1319632"/>
            </a:xfrm>
          </p:grpSpPr>
          <p:sp>
            <p:nvSpPr>
              <p:cNvPr id="27" name="矩形: 圆角 18"/>
              <p:cNvSpPr/>
              <p:nvPr/>
            </p:nvSpPr>
            <p:spPr>
              <a:xfrm>
                <a:off x="467544" y="3067051"/>
                <a:ext cx="8208912" cy="1319632"/>
              </a:xfrm>
              <a:prstGeom prst="roundRect">
                <a:avLst>
                  <a:gd name="adj" fmla="val 10433"/>
                </a:avLst>
              </a:prstGeom>
              <a:solidFill>
                <a:schemeClr val="accent6">
                  <a:lumMod val="20000"/>
                  <a:lumOff val="80000"/>
                </a:schemeClr>
              </a:solidFill>
              <a:ln w="6350">
                <a:solidFill>
                  <a:srgbClr val="31859C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74" name="矩形 73"/>
              <p:cNvSpPr/>
              <p:nvPr/>
            </p:nvSpPr>
            <p:spPr>
              <a:xfrm>
                <a:off x="532663" y="3091373"/>
                <a:ext cx="8072494" cy="127015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altLang="en-US" sz="2665">
                    <a:latin typeface="楷体" panose="02010609060101010101" pitchFamily="49" charset="-122"/>
                    <a:ea typeface="楷体" panose="02010609060101010101" pitchFamily="49" charset="-122"/>
                  </a:rPr>
                  <a:t>　　鬼，象形字。甲骨文的“鬼”是面朝左跪着的人的形象，头大而怪异，似“田”形，俗称“大头鬼”。楷体中“　”是鬼的头，“　”是鬼跪着的四肢和躯干。</a:t>
                </a:r>
                <a:endParaRPr lang="zh-CN" altLang="en-US" sz="2665"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647130" y="3165198"/>
                <a:ext cx="150772" cy="150772"/>
              </a:xfrm>
              <a:prstGeom prst="ellipse">
                <a:avLst/>
              </a:prstGeom>
              <a:solidFill>
                <a:srgbClr val="E5FAFF"/>
              </a:solidFill>
              <a:ln w="6350">
                <a:solidFill>
                  <a:srgbClr val="31859C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669305" y="3568696"/>
              <a:ext cx="345060" cy="200824"/>
            </a:xfrm>
            <a:prstGeom prst="rect">
              <a:avLst/>
            </a:prstGeom>
          </p:spPr>
        </p:pic>
        <p:pic>
          <p:nvPicPr>
            <p:cNvPr id="77" name="图片 76"/>
            <p:cNvPicPr>
              <a:picLocks noChangeAspect="1"/>
            </p:cNvPicPr>
            <p:nvPr/>
          </p:nvPicPr>
          <p:blipFill>
            <a:blip r:embed="rId9"/>
            <a:srcRect b="-7586"/>
            <a:stretch>
              <a:fillRect/>
            </a:stretch>
          </p:blipFill>
          <p:spPr>
            <a:xfrm>
              <a:off x="7696919" y="3589988"/>
              <a:ext cx="320750" cy="186676"/>
            </a:xfrm>
            <a:prstGeom prst="rect">
              <a:avLst/>
            </a:prstGeom>
          </p:spPr>
        </p:pic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10833100" y="10591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25" title=""/>
          <p:cNvGrpSpPr/>
          <p:nvPr/>
        </p:nvGrpSpPr>
        <p:grpSpPr>
          <a:xfrm>
            <a:off x="727221" y="741948"/>
            <a:ext cx="1953408" cy="833273"/>
            <a:chOff x="779572" y="628120"/>
            <a:chExt cx="1571587" cy="670397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59217" y="628120"/>
              <a:ext cx="1204863" cy="179868"/>
            </a:xfrm>
            <a:prstGeom prst="rect">
              <a:avLst/>
            </a:prstGeom>
          </p:spPr>
        </p:pic>
        <p:grpSp>
          <p:nvGrpSpPr>
            <p:cNvPr id="22" name="组合 38"/>
            <p:cNvGrpSpPr/>
            <p:nvPr/>
          </p:nvGrpSpPr>
          <p:grpSpPr>
            <a:xfrm>
              <a:off x="789007" y="807720"/>
              <a:ext cx="1517948" cy="430529"/>
              <a:chOff x="789007" y="807720"/>
              <a:chExt cx="1517948" cy="430529"/>
            </a:xfrm>
          </p:grpSpPr>
          <p:sp>
            <p:nvSpPr>
              <p:cNvPr id="26" name="圆角矩形 7"/>
              <p:cNvSpPr/>
              <p:nvPr/>
            </p:nvSpPr>
            <p:spPr>
              <a:xfrm>
                <a:off x="789007" y="807720"/>
                <a:ext cx="1517948" cy="430529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  <p:sp>
            <p:nvSpPr>
              <p:cNvPr id="27" name="圆角矩形 8"/>
              <p:cNvSpPr/>
              <p:nvPr/>
            </p:nvSpPr>
            <p:spPr>
              <a:xfrm>
                <a:off x="827584" y="843558"/>
                <a:ext cx="1440160" cy="360040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/>
              </a:p>
            </p:txBody>
          </p:sp>
        </p:grpSp>
        <p:sp>
          <p:nvSpPr>
            <p:cNvPr id="23" name="文本框 22"/>
            <p:cNvSpPr txBox="1"/>
            <p:nvPr/>
          </p:nvSpPr>
          <p:spPr>
            <a:xfrm>
              <a:off x="925691" y="783191"/>
              <a:ext cx="1238374" cy="4035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我会认读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9572" y="1183851"/>
              <a:ext cx="563929" cy="114666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11359" y="1000165"/>
              <a:ext cx="739800" cy="291935"/>
            </a:xfrm>
            <a:prstGeom prst="rect">
              <a:avLst/>
            </a:prstGeom>
          </p:spPr>
        </p:pic>
      </p:grpSp>
      <p:pic>
        <p:nvPicPr>
          <p:cNvPr id="29" name="图片 2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2331" y="1099261"/>
            <a:ext cx="1767205" cy="568341"/>
          </a:xfrm>
          <a:prstGeom prst="rect">
            <a:avLst/>
          </a:prstGeom>
        </p:spPr>
      </p:pic>
      <p:grpSp>
        <p:nvGrpSpPr>
          <p:cNvPr id="30" name="组合 29" title=""/>
          <p:cNvGrpSpPr/>
          <p:nvPr/>
        </p:nvGrpSpPr>
        <p:grpSpPr>
          <a:xfrm>
            <a:off x="4775711" y="1316765"/>
            <a:ext cx="2914492" cy="565616"/>
            <a:chOff x="3415762" y="639295"/>
            <a:chExt cx="1449988" cy="424212"/>
          </a:xfrm>
        </p:grpSpPr>
        <p:sp>
          <p:nvSpPr>
            <p:cNvPr id="31" name="圆角矩形 63"/>
            <p:cNvSpPr/>
            <p:nvPr/>
          </p:nvSpPr>
          <p:spPr>
            <a:xfrm>
              <a:off x="3415762" y="662161"/>
              <a:ext cx="1449988" cy="401346"/>
            </a:xfrm>
            <a:prstGeom prst="roundRect">
              <a:avLst>
                <a:gd name="adj" fmla="val 50000"/>
              </a:avLst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3504812" y="639295"/>
              <a:ext cx="1271888" cy="376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rgbClr val="4BACC6"/>
                  </a:solidFill>
                  <a:latin typeface="黑体" panose="02010609060101010101" charset="-122"/>
                  <a:ea typeface="黑体" panose="02010609060101010101" charset="-122"/>
                </a:rPr>
                <a:t>熟字换偏旁识字</a:t>
              </a:r>
              <a:endParaRPr lang="zh-CN" altLang="en-US" sz="2665">
                <a:solidFill>
                  <a:srgbClr val="4BACC6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2" name="组合 1" title=""/>
          <p:cNvGrpSpPr/>
          <p:nvPr/>
        </p:nvGrpSpPr>
        <p:grpSpPr>
          <a:xfrm>
            <a:off x="1950360" y="2600726"/>
            <a:ext cx="3540897" cy="1136958"/>
            <a:chOff x="1258845" y="1930869"/>
            <a:chExt cx="2655673" cy="852718"/>
          </a:xfrm>
        </p:grpSpPr>
        <p:grpSp>
          <p:nvGrpSpPr>
            <p:cNvPr id="72" name="组合 71"/>
            <p:cNvGrpSpPr/>
            <p:nvPr/>
          </p:nvGrpSpPr>
          <p:grpSpPr>
            <a:xfrm>
              <a:off x="1258845" y="1930869"/>
              <a:ext cx="2655673" cy="852718"/>
              <a:chOff x="5170662" y="1715730"/>
              <a:chExt cx="2201616" cy="706923"/>
            </a:xfrm>
          </p:grpSpPr>
          <p:sp>
            <p:nvSpPr>
              <p:cNvPr id="73" name="文本框 72"/>
              <p:cNvSpPr txBox="1"/>
              <p:nvPr/>
            </p:nvSpPr>
            <p:spPr>
              <a:xfrm>
                <a:off x="5170662" y="1715730"/>
                <a:ext cx="716400" cy="705882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zh-CN" altLang="en-US" sz="5865">
                    <a:latin typeface="楷体" panose="02010609060101010101" pitchFamily="49" charset="-122"/>
                    <a:ea typeface="楷体" panose="02010609060101010101" pitchFamily="49" charset="-122"/>
                  </a:rPr>
                  <a:t>车</a:t>
                </a:r>
                <a:endParaRPr lang="zh-CN" altLang="en-US" sz="5865">
                  <a:solidFill>
                    <a:schemeClr val="tx1">
                      <a:lumMod val="95000"/>
                      <a:lumOff val="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75" name="文本框 74"/>
              <p:cNvSpPr txBox="1"/>
              <p:nvPr/>
            </p:nvSpPr>
            <p:spPr>
              <a:xfrm>
                <a:off x="6655878" y="1715730"/>
                <a:ext cx="716400" cy="706923"/>
              </a:xfrm>
              <a:prstGeom prst="round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5865">
                    <a:solidFill>
                      <a:schemeClr val="tx1">
                        <a:lumMod val="85000"/>
                        <a:lumOff val="1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连</a:t>
                </a:r>
                <a:endParaRPr lang="en-US" altLang="zh-CN" sz="5865">
                  <a:solidFill>
                    <a:schemeClr val="tx1">
                      <a:lumMod val="85000"/>
                      <a:lumOff val="1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79" name="图片 7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24316">
              <a:off x="2249237" y="2268519"/>
              <a:ext cx="674890" cy="175995"/>
            </a:xfrm>
            <a:prstGeom prst="rect">
              <a:avLst/>
            </a:prstGeom>
          </p:spPr>
        </p:pic>
      </p:grpSp>
      <p:grpSp>
        <p:nvGrpSpPr>
          <p:cNvPr id="83" name="组合 82" title=""/>
          <p:cNvGrpSpPr/>
          <p:nvPr/>
        </p:nvGrpSpPr>
        <p:grpSpPr>
          <a:xfrm>
            <a:off x="5627010" y="2600726"/>
            <a:ext cx="3540897" cy="1136958"/>
            <a:chOff x="1258845" y="1930869"/>
            <a:chExt cx="2655673" cy="852718"/>
          </a:xfrm>
        </p:grpSpPr>
        <p:grpSp>
          <p:nvGrpSpPr>
            <p:cNvPr id="84" name="组合 83"/>
            <p:cNvGrpSpPr/>
            <p:nvPr/>
          </p:nvGrpSpPr>
          <p:grpSpPr>
            <a:xfrm>
              <a:off x="1258845" y="1930869"/>
              <a:ext cx="2655673" cy="852718"/>
              <a:chOff x="5170662" y="1715730"/>
              <a:chExt cx="2201616" cy="706923"/>
            </a:xfrm>
          </p:grpSpPr>
          <p:sp>
            <p:nvSpPr>
              <p:cNvPr id="86" name="文本框 85"/>
              <p:cNvSpPr txBox="1"/>
              <p:nvPr/>
            </p:nvSpPr>
            <p:spPr>
              <a:xfrm>
                <a:off x="5170662" y="1715730"/>
                <a:ext cx="716400" cy="705882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zh-CN" altLang="en-US" sz="5865">
                    <a:latin typeface="楷体" panose="02010609060101010101" pitchFamily="49" charset="-122"/>
                    <a:ea typeface="楷体" panose="02010609060101010101" pitchFamily="49" charset="-122"/>
                  </a:rPr>
                  <a:t>准</a:t>
                </a:r>
                <a:endParaRPr lang="zh-CN" altLang="en-US" sz="5865">
                  <a:solidFill>
                    <a:schemeClr val="tx1">
                      <a:lumMod val="95000"/>
                      <a:lumOff val="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87" name="文本框 86"/>
              <p:cNvSpPr txBox="1"/>
              <p:nvPr/>
            </p:nvSpPr>
            <p:spPr>
              <a:xfrm>
                <a:off x="6655878" y="1715730"/>
                <a:ext cx="716400" cy="706923"/>
              </a:xfrm>
              <a:prstGeom prst="round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5865">
                    <a:latin typeface="楷体" panose="02010609060101010101" pitchFamily="49" charset="-122"/>
                    <a:ea typeface="楷体" panose="02010609060101010101" pitchFamily="49" charset="-122"/>
                  </a:rPr>
                  <a:t>谁</a:t>
                </a:r>
                <a:endParaRPr lang="en-US" altLang="zh-CN" sz="5865">
                  <a:solidFill>
                    <a:schemeClr val="tx1">
                      <a:lumMod val="85000"/>
                      <a:lumOff val="1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85" name="图片 8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24316">
              <a:off x="2241938" y="2268519"/>
              <a:ext cx="689488" cy="175995"/>
            </a:xfrm>
            <a:prstGeom prst="rect">
              <a:avLst/>
            </a:prstGeom>
          </p:spPr>
        </p:pic>
      </p:grpSp>
      <p:grpSp>
        <p:nvGrpSpPr>
          <p:cNvPr id="88" name="组合 87" title=""/>
          <p:cNvGrpSpPr/>
          <p:nvPr/>
        </p:nvGrpSpPr>
        <p:grpSpPr>
          <a:xfrm>
            <a:off x="1950360" y="3805487"/>
            <a:ext cx="3540897" cy="1136958"/>
            <a:chOff x="1258845" y="1930869"/>
            <a:chExt cx="2655673" cy="852718"/>
          </a:xfrm>
        </p:grpSpPr>
        <p:grpSp>
          <p:nvGrpSpPr>
            <p:cNvPr id="89" name="组合 88"/>
            <p:cNvGrpSpPr/>
            <p:nvPr/>
          </p:nvGrpSpPr>
          <p:grpSpPr>
            <a:xfrm>
              <a:off x="1258845" y="1930869"/>
              <a:ext cx="2655673" cy="852718"/>
              <a:chOff x="5170662" y="1715730"/>
              <a:chExt cx="2201616" cy="706923"/>
            </a:xfrm>
          </p:grpSpPr>
          <p:sp>
            <p:nvSpPr>
              <p:cNvPr id="91" name="文本框 90"/>
              <p:cNvSpPr txBox="1"/>
              <p:nvPr/>
            </p:nvSpPr>
            <p:spPr>
              <a:xfrm>
                <a:off x="5170662" y="1715730"/>
                <a:ext cx="716400" cy="705882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zh-CN" altLang="en-US" sz="5865">
                    <a:latin typeface="楷体" panose="02010609060101010101" pitchFamily="49" charset="-122"/>
                    <a:ea typeface="楷体" panose="02010609060101010101" pitchFamily="49" charset="-122"/>
                  </a:rPr>
                  <a:t>注</a:t>
                </a:r>
                <a:endParaRPr lang="zh-CN" altLang="en-US" sz="5865">
                  <a:solidFill>
                    <a:schemeClr val="tx1">
                      <a:lumMod val="95000"/>
                      <a:lumOff val="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6655878" y="1715730"/>
                <a:ext cx="716400" cy="706923"/>
              </a:xfrm>
              <a:prstGeom prst="round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5865">
                    <a:latin typeface="楷体" panose="02010609060101010101" pitchFamily="49" charset="-122"/>
                    <a:ea typeface="楷体" panose="02010609060101010101" pitchFamily="49" charset="-122"/>
                  </a:rPr>
                  <a:t>住</a:t>
                </a:r>
                <a:endParaRPr lang="en-US" altLang="zh-CN" sz="5865">
                  <a:solidFill>
                    <a:schemeClr val="tx1">
                      <a:lumMod val="85000"/>
                      <a:lumOff val="1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90" name="图片 89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24316">
              <a:off x="2234953" y="2268519"/>
              <a:ext cx="703458" cy="175995"/>
            </a:xfrm>
            <a:prstGeom prst="rect">
              <a:avLst/>
            </a:prstGeom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3133249" cy="728663"/>
          </a:xfrm>
          <a:prstGeom prst="rect">
            <a:avLst/>
          </a:prstGeom>
        </p:spPr>
      </p:pic>
      <p:sp>
        <p:nvSpPr>
          <p:cNvPr id="24" name="文本框 23" title=""/>
          <p:cNvSpPr txBox="1"/>
          <p:nvPr/>
        </p:nvSpPr>
        <p:spPr>
          <a:xfrm>
            <a:off x="389165" y="71944"/>
            <a:ext cx="1730829" cy="5835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450"/>
              <a:t>我会写</a:t>
            </a:r>
            <a:endParaRPr lang="zh-CN" altLang="en-US" sz="3200" spc="450"/>
          </a:p>
        </p:txBody>
      </p:sp>
      <p:sp>
        <p:nvSpPr>
          <p:cNvPr id="41" name="文本框 40" title=""/>
          <p:cNvSpPr txBox="1"/>
          <p:nvPr/>
        </p:nvSpPr>
        <p:spPr>
          <a:xfrm>
            <a:off x="2329815" y="1332865"/>
            <a:ext cx="2096771" cy="7683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altLang="zh-CN" sz="4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bǎi</a:t>
            </a:r>
            <a:endParaRPr lang="en-US" altLang="zh-CN" sz="44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5536565" y="4481195"/>
            <a:ext cx="230441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eaLnBrk="0" hangingPunct="0"/>
            <a:r>
              <a:rPr lang="zh-CN" altLang="en-US" sz="36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独体结构</a:t>
            </a:r>
            <a:endParaRPr lang="zh-CN" altLang="en-US" sz="36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5536565" y="2294891"/>
            <a:ext cx="1407160" cy="8299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等线" panose="02010600030101010101" pitchFamily="2" charset="-122"/>
              </a:rPr>
              <a:t>一百</a:t>
            </a:r>
            <a:endParaRPr lang="zh-CN" altLang="en-US" sz="4800" b="1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sym typeface="等线" panose="02010600030101010101" pitchFamily="2" charset="-122"/>
            </a:endParaRPr>
          </a:p>
        </p:txBody>
      </p:sp>
      <p:sp>
        <p:nvSpPr>
          <p:cNvPr id="14" name="文本框 10" title=""/>
          <p:cNvSpPr txBox="1"/>
          <p:nvPr/>
        </p:nvSpPr>
        <p:spPr>
          <a:xfrm>
            <a:off x="8701405" y="4296411"/>
            <a:ext cx="1407160" cy="8299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4800" b="1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等线" panose="02010600030101010101" pitchFamily="2" charset="-122"/>
              </a:rPr>
              <a:t>百合</a:t>
            </a:r>
            <a:endParaRPr lang="zh-CN" altLang="en-US" sz="4800" b="1">
              <a:solidFill>
                <a:schemeClr val="tx1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sym typeface="等线" panose="02010600030101010101" pitchFamily="2" charset="-122"/>
            </a:endParaRPr>
          </a:p>
        </p:txBody>
      </p:sp>
      <p:pic>
        <p:nvPicPr>
          <p:cNvPr id="12298" name="图片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951" y="2101215"/>
            <a:ext cx="4762500" cy="333375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851900" y="1464311"/>
            <a:ext cx="3034665" cy="2466340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1905" y="728981"/>
            <a:ext cx="4029075" cy="98107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1"/>
      <p:bldP spid="12" grpId="0"/>
      <p:bldP spid="11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8" name="文本框 12" title=""/>
          <p:cNvSpPr/>
          <p:nvPr/>
        </p:nvSpPr>
        <p:spPr>
          <a:xfrm>
            <a:off x="357717" y="5113867"/>
            <a:ext cx="2095500" cy="101473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</a:pP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笔顺：</a:t>
            </a:r>
            <a:endParaRPr lang="zh-CN" altLang="en-US" sz="40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229" name="文本框 8" title=""/>
          <p:cNvSpPr/>
          <p:nvPr/>
        </p:nvSpPr>
        <p:spPr>
          <a:xfrm>
            <a:off x="2796117" y="757767"/>
            <a:ext cx="2243667" cy="9531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buFont typeface="Calibri"/>
            </a:pPr>
            <a:r>
              <a:rPr lang="en-US" altLang="zh-CN" sz="56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diǎn</a:t>
            </a:r>
            <a:endParaRPr lang="en-US" altLang="zh-CN" sz="56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30" name="文本框 2" title=""/>
          <p:cNvSpPr/>
          <p:nvPr/>
        </p:nvSpPr>
        <p:spPr>
          <a:xfrm>
            <a:off x="5537200" y="941917"/>
            <a:ext cx="7042151" cy="353822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40000"/>
              </a:lnSpc>
            </a:pP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部首：</a:t>
            </a:r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灬   </a:t>
            </a: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结构：</a:t>
            </a:r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上下</a:t>
            </a:r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 eaLnBrk="1" hangingPunct="1">
              <a:lnSpc>
                <a:spcPct val="140000"/>
              </a:lnSpc>
            </a:pP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组词：</a:t>
            </a:r>
            <a:r>
              <a:rPr lang="zh-CN" altLang="en-US" sz="40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点</a:t>
            </a:r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心 雨</a:t>
            </a:r>
            <a:r>
              <a:rPr lang="zh-CN" altLang="en-US" sz="40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点</a:t>
            </a:r>
            <a:endParaRPr lang="zh-CN" altLang="en-US" sz="40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 eaLnBrk="1" hangingPunct="1">
              <a:lnSpc>
                <a:spcPct val="140000"/>
              </a:lnSpc>
            </a:pP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形近字：</a:t>
            </a:r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占</a:t>
            </a:r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 eaLnBrk="1" hangingPunct="1">
              <a:lnSpc>
                <a:spcPct val="140000"/>
              </a:lnSpc>
            </a:pPr>
            <a:r>
              <a:rPr lang="zh-CN" altLang="en-US" sz="4000" b="1">
                <a:solidFill>
                  <a:srgbClr val="00B050"/>
                </a:solidFill>
                <a:latin typeface="黑体" panose="02010609060101010101" charset="-122"/>
                <a:ea typeface="黑体" panose="02010609060101010101" charset="-122"/>
              </a:rPr>
              <a:t>造句：</a:t>
            </a:r>
            <a:endParaRPr lang="zh-CN" altLang="en-US" sz="4000" b="1">
              <a:solidFill>
                <a:srgbClr val="00B05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2231" name="图片 14" title="">
            <a:hlinkClick r:id="rId3" action="ppaction://hlinksldjump?num=1" tooltip="点击返回整体展示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0155767" y="1902884"/>
            <a:ext cx="1913467" cy="187748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blurRad="63500" sx="100999" sy="100999" algn="ctr">
              <a:srgbClr val="33CCCC">
                <a:alpha val="29803"/>
              </a:srgbClr>
            </a:outerShdw>
          </a:effectLst>
        </p:spPr>
      </p:pic>
      <p:sp>
        <p:nvSpPr>
          <p:cNvPr id="2232" name="文本框 57" title=""/>
          <p:cNvSpPr/>
          <p:nvPr/>
        </p:nvSpPr>
        <p:spPr>
          <a:xfrm>
            <a:off x="2235200" y="3839633"/>
            <a:ext cx="3327400" cy="144526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eaLnBrk="1" hangingPunct="1">
              <a:lnSpc>
                <a:spcPct val="110000"/>
              </a:lnSpc>
            </a:pPr>
            <a:r>
              <a:rPr lang="zh-CN" altLang="en-US" sz="2665" b="1">
                <a:solidFill>
                  <a:srgbClr val="0070C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上收下放。“灬”宽又扁，第一点与另外三点方向不同。</a:t>
            </a:r>
            <a:endParaRPr lang="zh-CN" altLang="en-US" sz="2665" b="1">
              <a:solidFill>
                <a:srgbClr val="0070C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2233" name="文本框 66" title=""/>
          <p:cNvSpPr/>
          <p:nvPr/>
        </p:nvSpPr>
        <p:spPr>
          <a:xfrm>
            <a:off x="7033684" y="3594100"/>
            <a:ext cx="5158316" cy="8299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Calibri"/>
                <a:ea typeface="Calibri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花儿对我</a:t>
            </a:r>
            <a:r>
              <a:rPr lang="zh-CN" altLang="en-US" sz="40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点</a:t>
            </a: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头微笑。</a:t>
            </a:r>
            <a:endParaRPr lang="zh-CN" altLang="en-US" sz="4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243" name="图片 12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887133" y="1748367"/>
            <a:ext cx="2112433" cy="21124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244" name="图片 2" title="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55800" y="5384800"/>
            <a:ext cx="6290733" cy="56091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9" dur="500"/>
                                        <p:tgtEl>
                                          <p:spTgt spid="2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9319"/>
            <a:ext cx="12192000" cy="958681"/>
          </a:xfrm>
          <a:prstGeom prst="rect">
            <a:avLst/>
          </a:prstGeom>
        </p:spPr>
      </p:pic>
      <p:grpSp>
        <p:nvGrpSpPr>
          <p:cNvPr id="2" name="组合 1" title=""/>
          <p:cNvGrpSpPr/>
          <p:nvPr/>
        </p:nvGrpSpPr>
        <p:grpSpPr>
          <a:xfrm>
            <a:off x="792481" y="4096295"/>
            <a:ext cx="10627360" cy="2147053"/>
            <a:chOff x="586741" y="3140801"/>
            <a:chExt cx="7970520" cy="1610290"/>
          </a:xfrm>
        </p:grpSpPr>
        <p:sp>
          <p:nvSpPr>
            <p:cNvPr id="53" name="圆角矩形 52"/>
            <p:cNvSpPr/>
            <p:nvPr/>
          </p:nvSpPr>
          <p:spPr>
            <a:xfrm>
              <a:off x="586741" y="3140801"/>
              <a:ext cx="7970520" cy="1610290"/>
            </a:xfrm>
            <a:prstGeom prst="roundRect">
              <a:avLst>
                <a:gd name="adj" fmla="val 13868"/>
              </a:avLst>
            </a:prstGeom>
            <a:solidFill>
              <a:schemeClr val="bg1"/>
            </a:solidFill>
            <a:ln w="9525">
              <a:solidFill>
                <a:srgbClr val="2B9C88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636684" y="3270115"/>
              <a:ext cx="7811813" cy="13973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defRPr/>
              </a:pP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结构：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上下 </a:t>
              </a: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部首：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覀</a:t>
              </a:r>
              <a:endParaRPr lang="en-US" altLang="zh-CN" sz="3200">
                <a:solidFill>
                  <a:srgbClr val="388F8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20000"/>
                </a:lnSpc>
                <a:defRPr/>
              </a:pPr>
              <a:r>
                <a:rPr lang="en-US" altLang="zh-CN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    </a:t>
              </a: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书写指导：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上收下放。上部上窄下宽，横竖间距匀称。下部撇点写时要撇短点长，横要舒展。</a:t>
              </a: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56" name="组合 55" title=""/>
          <p:cNvGrpSpPr/>
          <p:nvPr/>
        </p:nvGrpSpPr>
        <p:grpSpPr>
          <a:xfrm>
            <a:off x="1907743" y="1858112"/>
            <a:ext cx="3696409" cy="1892300"/>
            <a:chOff x="-2873041" y="1585987"/>
            <a:chExt cx="2772307" cy="1419225"/>
          </a:xfrm>
        </p:grpSpPr>
        <p:sp>
          <p:nvSpPr>
            <p:cNvPr id="57" name="圆角矩形 56"/>
            <p:cNvSpPr/>
            <p:nvPr/>
          </p:nvSpPr>
          <p:spPr>
            <a:xfrm>
              <a:off x="-2873041" y="1681237"/>
              <a:ext cx="2772307" cy="1323975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rgbClr val="388F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-1471894" y="1937484"/>
              <a:ext cx="1098829" cy="6843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5335" err="1">
                  <a:latin typeface="taozhi.cn_PY" panose="02000500000000000000" pitchFamily="2" charset="0"/>
                  <a:ea typeface="楷体" panose="02010609060101010101" pitchFamily="49" charset="-122"/>
                </a:rPr>
                <a:t>yào</a:t>
              </a:r>
              <a:endParaRPr lang="en-US" altLang="zh-CN" sz="5335">
                <a:latin typeface="taozhi.cn_PY" panose="02000500000000000000" pitchFamily="2" charset="0"/>
                <a:ea typeface="楷体" panose="02010609060101010101" pitchFamily="49" charset="-122"/>
              </a:endParaRPr>
            </a:p>
          </p:txBody>
        </p:sp>
        <p:sp>
          <p:nvSpPr>
            <p:cNvPr id="59" name="文本框 17"/>
            <p:cNvSpPr txBox="1">
              <a:spLocks noChangeArrowheads="1"/>
            </p:cNvSpPr>
            <p:nvPr/>
          </p:nvSpPr>
          <p:spPr bwMode="auto">
            <a:xfrm>
              <a:off x="-2709107" y="1585987"/>
              <a:ext cx="1338256" cy="12996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665">
                  <a:latin typeface="楷体" panose="02010609060101010101" pitchFamily="49" charset="-122"/>
                  <a:ea typeface="楷体" panose="02010609060101010101" pitchFamily="49" charset="-122"/>
                </a:rPr>
                <a:t>要</a:t>
              </a:r>
              <a:endParaRPr lang="zh-CN" altLang="en-US" sz="10665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pic>
        <p:nvPicPr>
          <p:cNvPr id="60" name="图片 5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921" y="1319641"/>
            <a:ext cx="2613045" cy="2613045"/>
          </a:xfrm>
          <a:prstGeom prst="rect">
            <a:avLst/>
          </a:prstGeom>
        </p:spPr>
      </p:pic>
      <p:grpSp>
        <p:nvGrpSpPr>
          <p:cNvPr id="18" name="组合 17" title=""/>
          <p:cNvGrpSpPr/>
          <p:nvPr/>
        </p:nvGrpSpPr>
        <p:grpSpPr>
          <a:xfrm>
            <a:off x="727221" y="741948"/>
            <a:ext cx="1953408" cy="833273"/>
            <a:chOff x="666094" y="494735"/>
            <a:chExt cx="1465056" cy="624955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3562" y="494735"/>
              <a:ext cx="1123191" cy="167676"/>
            </a:xfrm>
            <a:prstGeom prst="rect">
              <a:avLst/>
            </a:prstGeom>
          </p:spPr>
        </p:pic>
        <p:sp>
          <p:nvSpPr>
            <p:cNvPr id="22" name="圆角矩形 32"/>
            <p:cNvSpPr/>
            <p:nvPr/>
          </p:nvSpPr>
          <p:spPr>
            <a:xfrm>
              <a:off x="674889" y="662161"/>
              <a:ext cx="1415054" cy="401346"/>
            </a:xfrm>
            <a:prstGeom prst="roundRect">
              <a:avLst>
                <a:gd name="adj" fmla="val 50000"/>
              </a:avLst>
            </a:prstGeom>
            <a:solidFill>
              <a:srgbClr val="E46C0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3" name="圆角矩形 36"/>
            <p:cNvSpPr/>
            <p:nvPr/>
          </p:nvSpPr>
          <p:spPr>
            <a:xfrm>
              <a:off x="710851" y="695570"/>
              <a:ext cx="1342538" cy="335635"/>
            </a:xfrm>
            <a:prstGeom prst="roundRect">
              <a:avLst>
                <a:gd name="adj" fmla="val 50000"/>
              </a:avLst>
            </a:prstGeom>
            <a:solidFill>
              <a:srgbClr val="E46C0A"/>
            </a:solidFill>
            <a:ln>
              <a:solidFill>
                <a:srgbClr val="FDCB5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24" name="文本框 5"/>
            <p:cNvSpPr txBox="1"/>
            <p:nvPr/>
          </p:nvSpPr>
          <p:spPr>
            <a:xfrm>
              <a:off x="813865" y="642924"/>
              <a:ext cx="1154430" cy="376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写字指导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66094" y="1012796"/>
              <a:ext cx="525703" cy="106894"/>
            </a:xfrm>
            <a:prstGeom prst="rect">
              <a:avLst/>
            </a:prstGeom>
          </p:spPr>
        </p:pic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41498" y="841561"/>
              <a:ext cx="689652" cy="272147"/>
            </a:xfrm>
            <a:prstGeom prst="rect">
              <a:avLst/>
            </a:prstGeom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62" title=""/>
          <p:cNvSpPr txBox="1">
            <a:spLocks noChangeArrowheads="1"/>
          </p:cNvSpPr>
          <p:nvPr/>
        </p:nvSpPr>
        <p:spPr bwMode="auto">
          <a:xfrm>
            <a:off x="4546601" y="3589867"/>
            <a:ext cx="1608667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组词</a:t>
            </a:r>
            <a:endParaRPr lang="zh-CN" altLang="en-US" sz="40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63" title=""/>
          <p:cNvSpPr txBox="1">
            <a:spLocks noChangeArrowheads="1"/>
          </p:cNvSpPr>
          <p:nvPr/>
        </p:nvSpPr>
        <p:spPr bwMode="auto">
          <a:xfrm>
            <a:off x="6167968" y="3680884"/>
            <a:ext cx="4961467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连忙  连长  相连</a:t>
            </a:r>
            <a:endParaRPr lang="zh-CN" altLang="en-US" sz="36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8" title=""/>
          <p:cNvSpPr txBox="1">
            <a:spLocks noChangeArrowheads="1"/>
          </p:cNvSpPr>
          <p:nvPr/>
        </p:nvSpPr>
        <p:spPr bwMode="auto">
          <a:xfrm>
            <a:off x="4584701" y="4840817"/>
            <a:ext cx="1731433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造句：</a:t>
            </a:r>
            <a:endParaRPr lang="zh-CN" altLang="en-US" sz="40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9" title=""/>
          <p:cNvSpPr txBox="1">
            <a:spLocks noChangeArrowheads="1"/>
          </p:cNvSpPr>
          <p:nvPr/>
        </p:nvSpPr>
        <p:spPr bwMode="auto">
          <a:xfrm>
            <a:off x="6197600" y="5018619"/>
            <a:ext cx="548640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这个车间连续三年荣获了“先进集体”称号。</a:t>
            </a:r>
            <a:endParaRPr lang="zh-CN" altLang="en-US" sz="36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0" title=""/>
          <p:cNvSpPr txBox="1">
            <a:spLocks noChangeArrowheads="1"/>
          </p:cNvSpPr>
          <p:nvPr/>
        </p:nvSpPr>
        <p:spPr bwMode="auto">
          <a:xfrm>
            <a:off x="4495801" y="1964267"/>
            <a:ext cx="1314451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笔顺</a:t>
            </a:r>
            <a:endParaRPr lang="zh-CN" altLang="en-US" sz="40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0727" name="组合 7" title=""/>
          <p:cNvGrpSpPr/>
          <p:nvPr/>
        </p:nvGrpSpPr>
        <p:grpSpPr>
          <a:xfrm>
            <a:off x="853019" y="1693333"/>
            <a:ext cx="2772833" cy="2626784"/>
            <a:chOff x="379999" y="1753368"/>
            <a:chExt cx="4320000" cy="4320000"/>
          </a:xfrm>
        </p:grpSpPr>
        <p:sp>
          <p:nvSpPr>
            <p:cNvPr id="9" name="矩形 8"/>
            <p:cNvSpPr/>
            <p:nvPr/>
          </p:nvSpPr>
          <p:spPr>
            <a:xfrm>
              <a:off x="379999" y="1753368"/>
              <a:ext cx="4320000" cy="4320000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535"/>
            </a:p>
          </p:txBody>
        </p:sp>
        <p:cxnSp>
          <p:nvCxnSpPr>
            <p:cNvPr id="10" name="直接连接符 9"/>
            <p:cNvCxnSpPr>
              <a:stCxn id="9" idx="1"/>
              <a:endCxn id="9" idx="3"/>
            </p:cNvCxnSpPr>
            <p:nvPr/>
          </p:nvCxnSpPr>
          <p:spPr>
            <a:xfrm>
              <a:off x="379999" y="3915109"/>
              <a:ext cx="4320000" cy="0"/>
            </a:xfrm>
            <a:prstGeom prst="line">
              <a:avLst/>
            </a:prstGeom>
            <a:ln w="285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>
              <a:stCxn id="9" idx="0"/>
              <a:endCxn id="9" idx="2"/>
            </p:cNvCxnSpPr>
            <p:nvPr/>
          </p:nvCxnSpPr>
          <p:spPr>
            <a:xfrm flipH="1">
              <a:off x="2539998" y="1753368"/>
              <a:ext cx="0" cy="4320000"/>
            </a:xfrm>
            <a:prstGeom prst="line">
              <a:avLst/>
            </a:prstGeom>
            <a:ln w="285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文本框 59" title=""/>
          <p:cNvSpPr txBox="1"/>
          <p:nvPr/>
        </p:nvSpPr>
        <p:spPr>
          <a:xfrm>
            <a:off x="1733551" y="789519"/>
            <a:ext cx="1792816" cy="829945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800" err="1">
                <a:solidFill>
                  <a:srgbClr val="000000"/>
                </a:solidFill>
                <a:latin typeface="Pinyin Adjust" panose="02000500000000000000" pitchFamily="2" charset="0"/>
                <a:ea typeface="GB Pinyinok-B" pitchFamily="2" charset="-122"/>
                <a:cs typeface="Pinyin Adjust" panose="02000500000000000000" pitchFamily="2" charset="0"/>
              </a:rPr>
              <a:t>lián</a:t>
            </a:r>
            <a:endParaRPr lang="zh-CN" altLang="en-US" sz="4000">
              <a:solidFill>
                <a:srgbClr val="C00000"/>
              </a:solidFill>
              <a:latin typeface="+mn-ea"/>
              <a:ea typeface="+mn-ea"/>
            </a:endParaRPr>
          </a:p>
        </p:txBody>
      </p:sp>
      <p:sp>
        <p:nvSpPr>
          <p:cNvPr id="16" name="文本框 25" title=""/>
          <p:cNvSpPr txBox="1">
            <a:spLocks noChangeArrowheads="1"/>
          </p:cNvSpPr>
          <p:nvPr/>
        </p:nvSpPr>
        <p:spPr bwMode="auto">
          <a:xfrm>
            <a:off x="962025" y="1688249"/>
            <a:ext cx="3335867" cy="275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17335" b="1">
                <a:solidFill>
                  <a:srgbClr val="E0423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连</a:t>
            </a:r>
            <a:endParaRPr lang="zh-CN" altLang="en-US" sz="17335" b="1">
              <a:solidFill>
                <a:srgbClr val="E0423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0731" name="Picture 1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55267" y="1880507"/>
            <a:ext cx="5774267" cy="1057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6" title=""/>
          <p:cNvPicPr>
            <a:picLocks noChangeAspect="1" noChangeArrowheads="1"/>
          </p:cNvPicPr>
          <p:nvPr/>
        </p:nvPicPr>
        <p:blipFill>
          <a:blip r:embed="rId3">
            <a:lum contrast="30000"/>
          </a:blip>
          <a:stretch>
            <a:fillRect/>
          </a:stretch>
        </p:blipFill>
        <p:spPr bwMode="auto">
          <a:xfrm>
            <a:off x="785285" y="4387852"/>
            <a:ext cx="2829983" cy="2309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9319"/>
            <a:ext cx="12192000" cy="958681"/>
          </a:xfrm>
          <a:prstGeom prst="rect">
            <a:avLst/>
          </a:prstGeom>
        </p:spPr>
      </p:pic>
      <p:grpSp>
        <p:nvGrpSpPr>
          <p:cNvPr id="4" name="组合 3" title=""/>
          <p:cNvGrpSpPr/>
          <p:nvPr/>
        </p:nvGrpSpPr>
        <p:grpSpPr>
          <a:xfrm>
            <a:off x="888125" y="4187735"/>
            <a:ext cx="10415751" cy="2147053"/>
            <a:chOff x="666094" y="3140801"/>
            <a:chExt cx="7811813" cy="1610290"/>
          </a:xfrm>
        </p:grpSpPr>
        <p:sp>
          <p:nvSpPr>
            <p:cNvPr id="53" name="圆角矩形 52"/>
            <p:cNvSpPr/>
            <p:nvPr/>
          </p:nvSpPr>
          <p:spPr>
            <a:xfrm>
              <a:off x="666094" y="3140801"/>
              <a:ext cx="7811813" cy="1610290"/>
            </a:xfrm>
            <a:prstGeom prst="roundRect">
              <a:avLst>
                <a:gd name="adj" fmla="val 13868"/>
              </a:avLst>
            </a:prstGeom>
            <a:solidFill>
              <a:schemeClr val="bg1"/>
            </a:solidFill>
            <a:ln w="9525">
              <a:solidFill>
                <a:srgbClr val="2B9C88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673904" y="3262915"/>
              <a:ext cx="7804002" cy="13973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defRPr/>
              </a:pP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    结构：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半包围 </a:t>
              </a: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部首：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辶</a:t>
              </a:r>
              <a:endParaRPr lang="en-US" altLang="zh-CN" sz="3200">
                <a:solidFill>
                  <a:srgbClr val="388F8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20000"/>
                </a:lnSpc>
                <a:defRPr/>
              </a:pPr>
              <a:r>
                <a:rPr lang="en-US" altLang="zh-CN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    </a:t>
              </a:r>
              <a:r>
                <a:rPr lang="zh-CN" altLang="en-US" sz="3200">
                  <a:solidFill>
                    <a:srgbClr val="388F80"/>
                  </a:solidFill>
                  <a:latin typeface="黑体" panose="02010609060101010101" charset="-122"/>
                  <a:ea typeface="黑体" panose="02010609060101010101" charset="-122"/>
                </a:rPr>
                <a:t>书写指导：</a:t>
              </a:r>
              <a:r>
                <a:rPr lang="zh-CN" altLang="en-US" sz="3200">
                  <a:latin typeface="楷体" panose="02010609060101010101" pitchFamily="49" charset="-122"/>
                  <a:ea typeface="楷体" panose="02010609060101010101" pitchFamily="49" charset="-122"/>
                </a:rPr>
                <a:t>“不”字位置稍靠右，第三笔竖略微往竖中线右边移。</a:t>
              </a:r>
              <a:endParaRPr lang="en-US" altLang="zh-CN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" name="组合 55" title=""/>
          <p:cNvGrpSpPr/>
          <p:nvPr/>
        </p:nvGrpSpPr>
        <p:grpSpPr>
          <a:xfrm>
            <a:off x="1907743" y="1858112"/>
            <a:ext cx="3696409" cy="1892300"/>
            <a:chOff x="-2873041" y="1585987"/>
            <a:chExt cx="2772307" cy="1419225"/>
          </a:xfrm>
        </p:grpSpPr>
        <p:sp>
          <p:nvSpPr>
            <p:cNvPr id="57" name="圆角矩形 56"/>
            <p:cNvSpPr/>
            <p:nvPr/>
          </p:nvSpPr>
          <p:spPr>
            <a:xfrm>
              <a:off x="-2873041" y="1681237"/>
              <a:ext cx="2772307" cy="1323975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rgbClr val="388F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-1471894" y="1937484"/>
              <a:ext cx="1098829" cy="6843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</a:pPr>
              <a:r>
                <a:rPr lang="en-US" altLang="zh-CN" sz="5335" err="1">
                  <a:latin typeface="taozhi.cn_PY" panose="02000500000000000000" pitchFamily="2" charset="0"/>
                </a:rPr>
                <a:t>hái</a:t>
              </a:r>
              <a:endParaRPr lang="en-US" altLang="zh-CN" sz="5335">
                <a:latin typeface="taozhi.cn_PY" panose="02000500000000000000" pitchFamily="2" charset="0"/>
              </a:endParaRPr>
            </a:p>
          </p:txBody>
        </p:sp>
        <p:sp>
          <p:nvSpPr>
            <p:cNvPr id="59" name="文本框 17"/>
            <p:cNvSpPr txBox="1">
              <a:spLocks noChangeArrowheads="1"/>
            </p:cNvSpPr>
            <p:nvPr/>
          </p:nvSpPr>
          <p:spPr bwMode="auto">
            <a:xfrm>
              <a:off x="-2709107" y="1585987"/>
              <a:ext cx="1338256" cy="12996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665">
                  <a:latin typeface="楷体" panose="02010609060101010101" pitchFamily="49" charset="-122"/>
                  <a:ea typeface="楷体" panose="02010609060101010101" pitchFamily="49" charset="-122"/>
                </a:rPr>
                <a:t>还</a:t>
              </a:r>
              <a:endParaRPr lang="zh-CN" altLang="en-US" sz="10665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22" name="组合 21" title=""/>
          <p:cNvGrpSpPr/>
          <p:nvPr/>
        </p:nvGrpSpPr>
        <p:grpSpPr>
          <a:xfrm>
            <a:off x="727221" y="741948"/>
            <a:ext cx="1953408" cy="833273"/>
            <a:chOff x="666094" y="494735"/>
            <a:chExt cx="1465056" cy="624955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33562" y="494735"/>
              <a:ext cx="1123191" cy="167676"/>
            </a:xfrm>
            <a:prstGeom prst="rect">
              <a:avLst/>
            </a:prstGeom>
          </p:spPr>
        </p:pic>
        <p:sp>
          <p:nvSpPr>
            <p:cNvPr id="31" name="圆角矩形 32"/>
            <p:cNvSpPr/>
            <p:nvPr/>
          </p:nvSpPr>
          <p:spPr>
            <a:xfrm>
              <a:off x="674889" y="662161"/>
              <a:ext cx="1415054" cy="401346"/>
            </a:xfrm>
            <a:prstGeom prst="roundRect">
              <a:avLst>
                <a:gd name="adj" fmla="val 50000"/>
              </a:avLst>
            </a:prstGeom>
            <a:solidFill>
              <a:srgbClr val="E46C0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2" name="圆角矩形 36"/>
            <p:cNvSpPr/>
            <p:nvPr/>
          </p:nvSpPr>
          <p:spPr>
            <a:xfrm>
              <a:off x="710851" y="695570"/>
              <a:ext cx="1342538" cy="335635"/>
            </a:xfrm>
            <a:prstGeom prst="roundRect">
              <a:avLst>
                <a:gd name="adj" fmla="val 50000"/>
              </a:avLst>
            </a:prstGeom>
            <a:solidFill>
              <a:srgbClr val="E46C0A"/>
            </a:solidFill>
            <a:ln>
              <a:solidFill>
                <a:srgbClr val="FDCB5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33" name="文本框 5"/>
            <p:cNvSpPr txBox="1"/>
            <p:nvPr/>
          </p:nvSpPr>
          <p:spPr>
            <a:xfrm>
              <a:off x="813865" y="642924"/>
              <a:ext cx="1154430" cy="376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665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写字指导</a:t>
              </a:r>
              <a:endParaRPr lang="zh-CN" altLang="en-US" sz="2665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pic>
          <p:nvPicPr>
            <p:cNvPr id="34" name="图片 3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6094" y="1012796"/>
              <a:ext cx="525703" cy="106894"/>
            </a:xfrm>
            <a:prstGeom prst="rect">
              <a:avLst/>
            </a:prstGeom>
          </p:spPr>
        </p:pic>
        <p:pic>
          <p:nvPicPr>
            <p:cNvPr id="35" name="图片 3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441498" y="841561"/>
              <a:ext cx="689652" cy="272147"/>
            </a:xfrm>
            <a:prstGeom prst="rect">
              <a:avLst/>
            </a:prstGeom>
          </p:spPr>
        </p:pic>
      </p:grpSp>
      <p:pic>
        <p:nvPicPr>
          <p:cNvPr id="36" name="图片 3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5921" y="1319641"/>
            <a:ext cx="2613045" cy="2613045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https://d.book118.com/617025022011006050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微软雅黑</vt:lpstr>
      <vt:lpstr>隶书</vt:lpstr>
      <vt:lpstr>华文黑体</vt:lpstr>
      <vt:lpstr>迷你简卡通</vt:lpstr>
      <vt:lpstr>Calibri Light</vt:lpstr>
      <vt:lpstr>楷体</vt:lpstr>
      <vt:lpstr>宋体</vt:lpstr>
      <vt:lpstr>黑体</vt:lpstr>
      <vt:lpstr>taozhi.cn_PY</vt:lpstr>
      <vt:lpstr>等线</vt:lpstr>
      <vt:lpstr>仿宋</vt:lpstr>
      <vt:lpstr>Pinyin Adjust</vt:lpstr>
      <vt:lpstr>GB Pinyinok-B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2024-09-22T09:53:04.399</cp:lastPrinted>
  <dcterms:created xsi:type="dcterms:W3CDTF">2024-09-22T01:53:04Z</dcterms:created>
  <dcterms:modified xsi:type="dcterms:W3CDTF">2024-09-22T01:53:06Z</dcterms:modified>
</cp:coreProperties>
</file>