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x" ContentType="application/vnd.openxmlformats-officedocument.wordprocessingml.document"/>
  <Default Extension="bin" ContentType="application/vnd.openxmlformats-officedocument.oleObject"/>
  <Default Extension="png" ContentType="image/png"/>
  <Default Extension="wdp" ContentType="image/vnd.ms-photo"/>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6" r:id="rId29"/>
  </p:sldIdLst>
  <p:sldSz cx="9144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17.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8.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 Target="../slides/slide3.xml" TargetMode="Internal"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 Target="../slides/slide3.xml" TargetMode="Internal" /><Relationship Id="rId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 Target="../slides/slide20.xml" TargetMode="Internal" /><Relationship Id="rId3"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C79D10-87C5-47B6-8E03-76BF9B62C4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47521F-5237-4402-BCAC-CCEC36BF25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306CA4-61CF-4970-B6BD-A261CA47AB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8F852A-D33F-4F1A-A3B4-26CBD24276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D901E9-7D3D-4B67-9FD9-AD2014ECF1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B27B4B-8FF0-47C4-A346-71B72187AD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3EE2EC-D609-4DB4-8F42-5577C4451C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F5306C-1679-4511-8353-6AEE122D34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E77D26-0406-4292-B4A0-7D2627D7E2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649FD1-7275-4E59-B3D5-FC10B74EE4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8E2209-BA36-4981-8393-26501396E9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bg>
      <p:bgPr>
        <a:blipFill dpi="0" rotWithShape="1">
          <a:blip r:embed="rId1">
            <a:lum/>
          </a:blip>
          <a:stretch>
            <a:fillRect/>
          </a:stretch>
        </a:blipFill>
        <a:effectLst/>
      </p:bgPr>
    </p:bg>
    <p:spTree>
      <p:nvGrpSpPr>
        <p:cNvPr id="1" name=""/>
        <p:cNvGrpSpPr/>
        <p:nvPr/>
      </p:nvGrpSpPr>
      <p:grpSpPr>
        <a:xfrm>
          <a:off x="0" y="0"/>
          <a:ext cx="0" cy="0"/>
        </a:xfrm>
      </p:grpSpPr>
      <p:sp>
        <p:nvSpPr>
          <p:cNvPr id="12" name="标题 1"/>
          <p:cNvSpPr>
            <a:spLocks noGrp="1"/>
          </p:cNvSpPr>
          <p:nvPr>
            <p:ph type="title"/>
          </p:nvPr>
        </p:nvSpPr>
        <p:spPr>
          <a:xfrm>
            <a:off x="2617440" y="750302"/>
            <a:ext cx="6203032" cy="667018"/>
          </a:xfrm>
          <a:prstGeom prst="rect">
            <a:avLst/>
          </a:prstGeom>
        </p:spPr>
        <p:txBody>
          <a:bodyPr/>
          <a:lstStyle>
            <a:lvl1pPr>
              <a:defRPr sz="2400"/>
            </a:lvl1pPr>
          </a:lstStyle>
          <a:p>
            <a:r>
              <a:rPr lang="zh-CN" altLang="en-US" smtClean="0"/>
              <a:t>单击此处编辑母版标题样式</a:t>
            </a:r>
            <a:endParaRPr lang="zh-CN" altLang="en-US"/>
          </a:p>
        </p:txBody>
      </p:sp>
      <p:sp>
        <p:nvSpPr>
          <p:cNvPr id="13" name="内容占位符 2"/>
          <p:cNvSpPr>
            <a:spLocks noGrp="1"/>
          </p:cNvSpPr>
          <p:nvPr>
            <p:ph idx="1"/>
          </p:nvPr>
        </p:nvSpPr>
        <p:spPr>
          <a:xfrm>
            <a:off x="2771800" y="1600200"/>
            <a:ext cx="5832648" cy="4526280"/>
          </a:xfrm>
          <a:prstGeom prst="rect">
            <a:avLst/>
          </a:prstGeom>
        </p:spPr>
        <p:txBody>
          <a:bodyPr/>
          <a:lstStyle>
            <a:lvl1pPr marL="0" indent="0">
              <a:lnSpc>
                <a:spcPct val="150000"/>
              </a:lnSpc>
              <a:buFontTx/>
              <a:buNone/>
              <a:defRPr sz="1600">
                <a:latin typeface="微软雅黑" pitchFamily="34" charset="-122"/>
                <a:ea typeface="微软雅黑" pitchFamily="34" charset="-122"/>
              </a:defRPr>
            </a:lvl1pPr>
            <a:lvl2pPr marL="457200" indent="0">
              <a:buFontTx/>
              <a:buNone/>
              <a:defRPr sz="1600">
                <a:latin typeface="微软雅黑" pitchFamily="34" charset="-122"/>
                <a:ea typeface="微软雅黑" pitchFamily="34" charset="-122"/>
              </a:defRPr>
            </a:lvl2pPr>
            <a:lvl3pPr marL="914400" indent="0">
              <a:buFontTx/>
              <a:buNone/>
              <a:defRPr sz="1600">
                <a:latin typeface="微软雅黑" pitchFamily="34" charset="-122"/>
                <a:ea typeface="微软雅黑" pitchFamily="34" charset="-122"/>
              </a:defRPr>
            </a:lvl3pPr>
            <a:lvl4pPr marL="1371600" indent="0">
              <a:buFontTx/>
              <a:buNone/>
              <a:defRPr sz="1600">
                <a:latin typeface="微软雅黑" pitchFamily="34" charset="-122"/>
                <a:ea typeface="微软雅黑" pitchFamily="34" charset="-122"/>
              </a:defRPr>
            </a:lvl4pPr>
            <a:lvl5pPr marL="1828800" indent="0">
              <a:buFontTx/>
              <a:buNone/>
              <a:defRPr sz="1600">
                <a:latin typeface="微软雅黑" pitchFamily="34" charset="-122"/>
                <a:ea typeface="微软雅黑" pitchFamily="34" charset="-122"/>
              </a:defRPr>
            </a:lvl5pPr>
          </a:lstStyle>
          <a:p>
            <a:pPr lvl="0"/>
            <a:r>
              <a:rPr lang="zh-CN" altLang="en-US" smtClean="0"/>
              <a:t>单击此处编辑母版文本样式</a:t>
            </a:r>
          </a:p>
        </p:txBody>
      </p:sp>
      <p:sp>
        <p:nvSpPr>
          <p:cNvPr id="14" name="矩形 13"/>
          <p:cNvSpPr/>
          <p:nvPr userDrawn="1"/>
        </p:nvSpPr>
        <p:spPr>
          <a:xfrm>
            <a:off x="8585198" y="6453337"/>
            <a:ext cx="504056" cy="364991"/>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b="0" smtClean="0">
                <a:solidFill>
                  <a:srgbClr val="5F5F5F"/>
                </a:solidFill>
              </a:rPr>
              <a:t>-</a:t>
            </a:r>
            <a:fld id="{C2D1088F-7570-48BA-BC40-D11F25FB6C22}" type="slidenum">
              <a:rPr lang="zh-CN" altLang="en-US" sz="1400" b="0" smtClean="0">
                <a:solidFill>
                  <a:srgbClr val="5F5F5F"/>
                </a:solidFill>
              </a:rPr>
              <a:pPr marL="0" marR="0" indent="0" algn="ctr" defTabSz="914400" rtl="0" eaLnBrk="1" fontAlgn="auto" latinLnBrk="0" hangingPunct="1">
                <a:lnSpc>
                  <a:spcPct val="100000"/>
                </a:lnSpc>
                <a:spcBef>
                  <a:spcPct val="0"/>
                </a:spcBef>
                <a:spcAft>
                  <a:spcPct val="0"/>
                </a:spcAft>
                <a:buClrTx/>
                <a:buSzTx/>
                <a:buFontTx/>
                <a:buNone/>
                <a:defRPr/>
              </a:pPr>
              <a:t>‹#›</a:t>
            </a:fld>
            <a:r>
              <a:rPr lang="en-US" altLang="zh-CN" sz="1400" b="0" smtClean="0">
                <a:solidFill>
                  <a:srgbClr val="5F5F5F"/>
                </a:solidFill>
              </a:rPr>
              <a:t>-</a:t>
            </a:r>
            <a:endParaRPr lang="zh-CN" altLang="en-US" sz="1400" b="0" smtClean="0">
              <a:solidFill>
                <a:srgbClr val="5F5F5F"/>
              </a:solidFill>
            </a:endParaRPr>
          </a:p>
        </p:txBody>
      </p:sp>
    </p:spTree>
    <p:extLst>
      <p:ext uri="{BB962C8B-B14F-4D97-AF65-F5344CB8AC3E}">
        <p14:creationId xmlns:p14="http://schemas.microsoft.com/office/powerpoint/2010/main" val="388416575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anim calcmode="lin" valueType="num">
                                      <p:cBhvr>
                                        <p:cTn id="8" dur="500" fill="hold"/>
                                        <p:tgtEl>
                                          <p:spTgt spid="12"/>
                                        </p:tgtEl>
                                        <p:attrNameLst>
                                          <p:attrName>ppt_x</p:attrName>
                                        </p:attrNameLst>
                                      </p:cBhvr>
                                      <p:tavLst>
                                        <p:tav tm="0">
                                          <p:val>
                                            <p:strVal val="#ppt_x"/>
                                          </p:val>
                                        </p:tav>
                                        <p:tav tm="100000">
                                          <p:val>
                                            <p:strVal val="#ppt_x"/>
                                          </p:val>
                                        </p:tav>
                                      </p:tavLst>
                                    </p:anim>
                                    <p:anim calcmode="lin" valueType="num">
                                      <p:cBhvr>
                                        <p:cTn id="9" dur="500" fill="hold"/>
                                        <p:tgtEl>
                                          <p:spTgt spid="1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500"/>
                            </p:stCondLst>
                            <p:childTnLst>
                              <p:par>
                                <p:cTn id="11" presetID="12" presetClass="entr" presetSubtype="4" dur="500" fill="hold" grpId="1" nodeType="afterEffect">
                                  <p:stCondLst>
                                    <p:cond delay="500"/>
                                  </p:stCondLst>
                                  <p:childTnLst>
                                    <p:set>
                                      <p:cBhvr>
                                        <p:cTn id="12" dur="1" fill="hold">
                                          <p:stCondLst>
                                            <p:cond delay="0"/>
                                          </p:stCondLst>
                                        </p:cTn>
                                        <p:tgtEl>
                                          <p:spTgt spid="13">
                                            <p:txEl>
                                              <p:pRg st="0" end="0"/>
                                            </p:txEl>
                                          </p:spTgt>
                                        </p:tgtEl>
                                        <p:attrNameLst>
                                          <p:attrName>style.visibility</p:attrName>
                                        </p:attrNameLst>
                                      </p:cBhvr>
                                      <p:to>
                                        <p:strVal val="visible"/>
                                      </p:to>
                                    </p:set>
                                    <p:anim calcmode="lin" valueType="num">
                                      <p:cBhvr additive="base">
                                        <p:cTn id="13" dur="500"/>
                                        <p:tgtEl>
                                          <p:spTgt spid="13">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1" build="p"/>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章节">
    <p:bg>
      <p:bgPr>
        <a:solidFill>
          <a:srgbClr val="EAEAEA"/>
        </a:solidFill>
        <a:effectLst/>
      </p:bgPr>
    </p:bg>
    <p:spTree>
      <p:nvGrpSpPr>
        <p:cNvPr id="1" name=""/>
        <p:cNvGrpSpPr/>
        <p:nvPr/>
      </p:nvGrpSpPr>
      <p:grpSpPr>
        <a:xfrm>
          <a:off x="0" y="0"/>
          <a:ext cx="0" cy="0"/>
        </a:xfrm>
      </p:grpSpPr>
      <p:sp>
        <p:nvSpPr>
          <p:cNvPr id="14" name="矩形 13"/>
          <p:cNvSpPr/>
          <p:nvPr userDrawn="1"/>
        </p:nvSpPr>
        <p:spPr>
          <a:xfrm>
            <a:off x="8585198" y="6453337"/>
            <a:ext cx="504056" cy="364991"/>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b="0" smtClean="0">
                <a:solidFill>
                  <a:srgbClr val="5F5F5F"/>
                </a:solidFill>
              </a:rPr>
              <a:t>-</a:t>
            </a:r>
            <a:fld id="{C2D1088F-7570-48BA-BC40-D11F25FB6C22}" type="slidenum">
              <a:rPr lang="zh-CN" altLang="en-US" sz="1400" b="0" smtClean="0">
                <a:solidFill>
                  <a:srgbClr val="5F5F5F"/>
                </a:solidFill>
              </a:rPr>
              <a:pPr marL="0" marR="0" indent="0" algn="ctr" defTabSz="914400" rtl="0" eaLnBrk="1" fontAlgn="auto" latinLnBrk="0" hangingPunct="1">
                <a:lnSpc>
                  <a:spcPct val="100000"/>
                </a:lnSpc>
                <a:spcBef>
                  <a:spcPct val="0"/>
                </a:spcBef>
                <a:spcAft>
                  <a:spcPct val="0"/>
                </a:spcAft>
                <a:buClrTx/>
                <a:buSzTx/>
                <a:buFontTx/>
                <a:buNone/>
                <a:defRPr/>
              </a:pPr>
              <a:t>1</a:t>
            </a:fld>
            <a:r>
              <a:rPr lang="en-US" altLang="zh-CN" sz="1400" b="0" smtClean="0">
                <a:solidFill>
                  <a:srgbClr val="5F5F5F"/>
                </a:solidFill>
              </a:rPr>
              <a:t>-</a:t>
            </a:r>
            <a:endParaRPr lang="zh-CN" altLang="en-US" sz="1400" b="0" smtClean="0">
              <a:solidFill>
                <a:srgbClr val="5F5F5F"/>
              </a:solidFill>
            </a:endParaRPr>
          </a:p>
        </p:txBody>
      </p:sp>
      <p:sp>
        <p:nvSpPr>
          <p:cNvPr id="2" name="矩形 1"/>
          <p:cNvSpPr/>
          <p:nvPr userDrawn="1"/>
        </p:nvSpPr>
        <p:spPr>
          <a:xfrm>
            <a:off x="0" y="2420888"/>
            <a:ext cx="9144000" cy="1512168"/>
          </a:xfrm>
          <a:prstGeom prst="rect">
            <a:avLst/>
          </a:prstGeom>
          <a:solidFill>
            <a:srgbClr val="C04B0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标题 1"/>
          <p:cNvSpPr>
            <a:spLocks noGrp="1"/>
          </p:cNvSpPr>
          <p:nvPr>
            <p:ph type="title"/>
          </p:nvPr>
        </p:nvSpPr>
        <p:spPr>
          <a:xfrm>
            <a:off x="1470484" y="2924944"/>
            <a:ext cx="6203032" cy="576064"/>
          </a:xfrm>
          <a:prstGeom prst="rect">
            <a:avLst/>
          </a:prstGeom>
        </p:spPr>
        <p:txBody>
          <a:bodyPr/>
          <a:lstStyle>
            <a:lvl1pPr>
              <a:defRPr sz="2800">
                <a:solidFill>
                  <a:schemeClr val="bg1"/>
                </a:solidFill>
              </a:defRPr>
            </a:lvl1pPr>
          </a:lstStyle>
          <a:p>
            <a:r>
              <a:rPr lang="zh-CN" altLang="en-US" smtClean="0"/>
              <a:t>单击此处编辑母版标题样式</a:t>
            </a:r>
            <a:endParaRPr lang="zh-CN" altLang="en-US"/>
          </a:p>
        </p:txBody>
      </p:sp>
    </p:spTree>
    <p:extLst>
      <p:ext uri="{BB962C8B-B14F-4D97-AF65-F5344CB8AC3E}">
        <p14:creationId xmlns:p14="http://schemas.microsoft.com/office/powerpoint/2010/main" val="128471916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5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anim calcmode="lin" valueType="num">
                                      <p:cBhvr>
                                        <p:cTn id="8" dur="500" fill="hold"/>
                                        <p:tgtEl>
                                          <p:spTgt spid="6"/>
                                        </p:tgtEl>
                                        <p:attrNameLst>
                                          <p:attrName>ppt_x</p:attrName>
                                        </p:attrNameLst>
                                      </p:cBhvr>
                                      <p:tavLst>
                                        <p:tav tm="0">
                                          <p:val>
                                            <p:strVal val="#ppt_x"/>
                                          </p:val>
                                        </p:tav>
                                        <p:tav tm="100000">
                                          <p:val>
                                            <p:strVal val="#ppt_x"/>
                                          </p:val>
                                        </p:tav>
                                      </p:tavLst>
                                    </p:anim>
                                    <p:anim calcmode="lin" valueType="num">
                                      <p:cBhvr>
                                        <p:cTn id="9" dur="5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一">
    <p:spTree>
      <p:nvGrpSpPr>
        <p:cNvPr id="1" name=""/>
        <p:cNvGrpSpPr/>
        <p:nvPr/>
      </p:nvGrpSpPr>
      <p:grpSpPr>
        <a:xfrm>
          <a:off x="0" y="0"/>
          <a:ext cx="0" cy="0"/>
        </a:xfrm>
      </p:grpSpPr>
      <p:grpSp>
        <p:nvGrpSpPr>
          <p:cNvPr id="10" name="组合 9"/>
          <p:cNvGrpSpPr/>
          <p:nvPr userDrawn="1"/>
        </p:nvGrpSpPr>
        <p:grpSpPr>
          <a:xfrm>
            <a:off x="3923928" y="-27384"/>
            <a:ext cx="1999352" cy="880109"/>
            <a:chOff x="11613" y="1584001"/>
            <a:chExt cx="1677992" cy="733424"/>
          </a:xfrm>
        </p:grpSpPr>
        <p:pic>
          <p:nvPicPr>
            <p:cNvPr id="11" name="图片 10"/>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1613" y="1584001"/>
              <a:ext cx="1677992" cy="733424"/>
            </a:xfrm>
            <a:prstGeom prst="rect">
              <a:avLst/>
            </a:prstGeom>
          </p:spPr>
        </p:pic>
        <p:sp>
          <p:nvSpPr>
            <p:cNvPr id="12" name="TextBox 8">
              <a:hlinkClick r:id="rId2" action="ppaction://hlinksldjump"/>
            </p:cNvPr>
            <p:cNvSpPr txBox="1"/>
            <p:nvPr userDrawn="1"/>
          </p:nvSpPr>
          <p:spPr>
            <a:xfrm>
              <a:off x="192915" y="1807573"/>
              <a:ext cx="1274278" cy="25648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chemeClr val="bg1"/>
                  </a:solidFill>
                  <a:latin typeface="黑体" pitchFamily="2" charset="-122"/>
                  <a:ea typeface="黑体" pitchFamily="2" charset="-122"/>
                </a:rPr>
                <a:t>课前篇自主预习</a:t>
              </a:r>
              <a:endParaRPr lang="zh-CN" altLang="en-US" sz="1400">
                <a:solidFill>
                  <a:schemeClr val="bg1"/>
                </a:solidFill>
                <a:latin typeface="黑体" pitchFamily="2" charset="-122"/>
                <a:ea typeface="黑体" pitchFamily="2" charset="-122"/>
              </a:endParaRPr>
            </a:p>
          </p:txBody>
        </p:sp>
      </p:grpSp>
    </p:spTree>
    <p:extLst>
      <p:ext uri="{BB962C8B-B14F-4D97-AF65-F5344CB8AC3E}">
        <p14:creationId xmlns:p14="http://schemas.microsoft.com/office/powerpoint/2010/main" val="2936419011"/>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二">
    <p:spTree>
      <p:nvGrpSpPr>
        <p:cNvPr id="1" name=""/>
        <p:cNvGrpSpPr/>
        <p:nvPr/>
      </p:nvGrpSpPr>
      <p:grpSpPr>
        <a:xfrm>
          <a:off x="0" y="0"/>
          <a:ext cx="0" cy="0"/>
        </a:xfrm>
      </p:grpSpPr>
      <p:grpSp>
        <p:nvGrpSpPr>
          <p:cNvPr id="2" name="组合 1"/>
          <p:cNvGrpSpPr/>
          <p:nvPr userDrawn="1"/>
        </p:nvGrpSpPr>
        <p:grpSpPr>
          <a:xfrm>
            <a:off x="5796136" y="-27384"/>
            <a:ext cx="1691784" cy="880109"/>
            <a:chOff x="11613" y="1584001"/>
            <a:chExt cx="1443037" cy="733424"/>
          </a:xfrm>
        </p:grpSpPr>
        <p:pic>
          <p:nvPicPr>
            <p:cNvPr id="7" name="图片 6"/>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1613" y="1584001"/>
              <a:ext cx="1443037" cy="733424"/>
            </a:xfrm>
            <a:prstGeom prst="rect">
              <a:avLst/>
            </a:prstGeom>
          </p:spPr>
        </p:pic>
        <p:sp>
          <p:nvSpPr>
            <p:cNvPr id="9" name="TextBox 8">
              <a:hlinkClick r:id="rId2" action="ppaction://hlinksldjump"/>
            </p:cNvPr>
            <p:cNvSpPr txBox="1"/>
            <p:nvPr userDrawn="1"/>
          </p:nvSpPr>
          <p:spPr>
            <a:xfrm>
              <a:off x="73033" y="1807573"/>
              <a:ext cx="1229485" cy="2564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chemeClr val="bg1"/>
                  </a:solidFill>
                  <a:latin typeface="黑体" pitchFamily="2" charset="-122"/>
                  <a:ea typeface="黑体" pitchFamily="2" charset="-122"/>
                </a:rPr>
                <a:t>课前篇自主预习</a:t>
              </a:r>
              <a:endParaRPr lang="zh-CN" altLang="en-US" sz="1400">
                <a:solidFill>
                  <a:schemeClr val="bg1"/>
                </a:solidFill>
                <a:latin typeface="黑体" pitchFamily="2" charset="-122"/>
                <a:ea typeface="黑体" pitchFamily="2" charset="-122"/>
              </a:endParaRPr>
            </a:p>
          </p:txBody>
        </p:sp>
      </p:grpSp>
    </p:spTree>
    <p:extLst>
      <p:ext uri="{BB962C8B-B14F-4D97-AF65-F5344CB8AC3E}">
        <p14:creationId xmlns:p14="http://schemas.microsoft.com/office/powerpoint/2010/main" val="637326078"/>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三">
    <p:spTree>
      <p:nvGrpSpPr>
        <p:cNvPr id="1" name=""/>
        <p:cNvGrpSpPr/>
        <p:nvPr/>
      </p:nvGrpSpPr>
      <p:grpSpPr>
        <a:xfrm>
          <a:off x="0" y="0"/>
          <a:ext cx="0" cy="0"/>
        </a:xfrm>
      </p:grpSpPr>
      <p:grpSp>
        <p:nvGrpSpPr>
          <p:cNvPr id="2" name="组合 1"/>
          <p:cNvGrpSpPr/>
          <p:nvPr userDrawn="1"/>
        </p:nvGrpSpPr>
        <p:grpSpPr>
          <a:xfrm>
            <a:off x="7370152" y="-27384"/>
            <a:ext cx="1613652" cy="880109"/>
            <a:chOff x="11613" y="2237065"/>
            <a:chExt cx="1443037" cy="733424"/>
          </a:xfrm>
        </p:grpSpPr>
        <p:pic>
          <p:nvPicPr>
            <p:cNvPr id="8" name="图片 7"/>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1613" y="2237065"/>
              <a:ext cx="1443037" cy="733424"/>
            </a:xfrm>
            <a:prstGeom prst="rect">
              <a:avLst/>
            </a:prstGeom>
          </p:spPr>
        </p:pic>
        <p:sp>
          <p:nvSpPr>
            <p:cNvPr id="10" name="TextBox 9">
              <a:hlinkClick r:id="rId2" action="ppaction://hlinksldjump"/>
            </p:cNvPr>
            <p:cNvSpPr txBox="1"/>
            <p:nvPr userDrawn="1"/>
          </p:nvSpPr>
          <p:spPr>
            <a:xfrm>
              <a:off x="60351" y="2460637"/>
              <a:ext cx="1289015" cy="256481"/>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chemeClr val="bg1"/>
                  </a:solidFill>
                  <a:latin typeface="黑体" pitchFamily="2" charset="-122"/>
                  <a:ea typeface="黑体" pitchFamily="2" charset="-122"/>
                </a:rPr>
                <a:t>课堂篇探究学习</a:t>
              </a:r>
              <a:endParaRPr lang="zh-CN" altLang="en-US" sz="1400">
                <a:solidFill>
                  <a:schemeClr val="bg1"/>
                </a:solidFill>
                <a:latin typeface="黑体" pitchFamily="2" charset="-122"/>
                <a:ea typeface="黑体" pitchFamily="2" charset="-122"/>
              </a:endParaRPr>
            </a:p>
          </p:txBody>
        </p:sp>
      </p:grpSp>
    </p:spTree>
    <p:extLst>
      <p:ext uri="{BB962C8B-B14F-4D97-AF65-F5344CB8AC3E}">
        <p14:creationId xmlns:p14="http://schemas.microsoft.com/office/powerpoint/2010/main" val="2616403398"/>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栏目四">
    <p:spTree>
      <p:nvGrpSpPr>
        <p:cNvPr id="1" name=""/>
        <p:cNvGrpSpPr/>
        <p:nvPr/>
      </p:nvGrpSpPr>
      <p:grpSpPr>
        <a:xfrm>
          <a:off x="0" y="0"/>
          <a:ext cx="0" cy="0"/>
        </a:xfrm>
      </p:grpSpPr>
    </p:spTree>
    <p:extLst>
      <p:ext uri="{BB962C8B-B14F-4D97-AF65-F5344CB8AC3E}">
        <p14:creationId xmlns:p14="http://schemas.microsoft.com/office/powerpoint/2010/main" val="795969708"/>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spTree>
      <p:nvGrpSpPr>
        <p:cNvPr id="1" name=""/>
        <p:cNvGrpSpPr/>
        <p:nvPr/>
      </p:nvGrpSpPr>
      <p:grpSpPr>
        <a:xfrm>
          <a:off x="0" y="0"/>
          <a:ext cx="0" cy="0"/>
        </a:xfrm>
      </p:grpSpPr>
    </p:spTree>
    <p:extLst>
      <p:ext uri="{BB962C8B-B14F-4D97-AF65-F5344CB8AC3E}">
        <p14:creationId xmlns:p14="http://schemas.microsoft.com/office/powerpoint/2010/main" val="1635970197"/>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 Target="../slides/slide3.xml" TargetMode="Internal" /><Relationship Id="rId9" Type="http://schemas.openxmlformats.org/officeDocument/2006/relationships/slide" Target="../slides/slide20.xml" TargetMode="Interna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grpSp>
        <p:nvGrpSpPr>
          <p:cNvPr id="3" name="组合 2"/>
          <p:cNvGrpSpPr/>
          <p:nvPr/>
        </p:nvGrpSpPr>
        <p:grpSpPr>
          <a:xfrm>
            <a:off x="2" y="-360"/>
            <a:ext cx="9143998" cy="777601"/>
            <a:chOff x="2" y="-300"/>
            <a:chExt cx="9143998" cy="648001"/>
          </a:xfrm>
        </p:grpSpPr>
        <p:sp>
          <p:nvSpPr>
            <p:cNvPr id="8" name="矩形 7"/>
            <p:cNvSpPr/>
            <p:nvPr userDrawn="1"/>
          </p:nvSpPr>
          <p:spPr>
            <a:xfrm rot="16200000">
              <a:off x="4248151" y="-4248151"/>
              <a:ext cx="647699" cy="9143998"/>
            </a:xfrm>
            <a:prstGeom prst="rect">
              <a:avLst/>
            </a:prstGeom>
            <a:solidFill>
              <a:schemeClr val="bg1">
                <a:lumMod val="95000"/>
              </a:schemeClr>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20" name="直接连接符 19"/>
            <p:cNvCxnSpPr/>
            <p:nvPr userDrawn="1"/>
          </p:nvCxnSpPr>
          <p:spPr>
            <a:xfrm rot="16200000">
              <a:off x="5472136" y="323701"/>
              <a:ext cx="648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1" name="直接连接符 20"/>
            <p:cNvCxnSpPr/>
            <p:nvPr userDrawn="1"/>
          </p:nvCxnSpPr>
          <p:spPr>
            <a:xfrm rot="16200000">
              <a:off x="7056312" y="323700"/>
              <a:ext cx="648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2" name="直接连接符 21"/>
            <p:cNvCxnSpPr/>
            <p:nvPr userDrawn="1"/>
          </p:nvCxnSpPr>
          <p:spPr>
            <a:xfrm rot="16200000">
              <a:off x="8568479" y="323700"/>
              <a:ext cx="648000"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27" name="矩形 26"/>
          <p:cNvSpPr/>
          <p:nvPr/>
        </p:nvSpPr>
        <p:spPr>
          <a:xfrm>
            <a:off x="8585198" y="6453337"/>
            <a:ext cx="504056" cy="364991"/>
          </a:xfrm>
          <a:prstGeom prst="rect">
            <a:avLst/>
          </a:prstGeom>
          <a:solidFill>
            <a:srgbClr val="EAEA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b="0" smtClean="0">
                <a:solidFill>
                  <a:srgbClr val="5F5F5F"/>
                </a:solidFill>
              </a:rPr>
              <a:t>-</a:t>
            </a:r>
            <a:fld id="{C2D1088F-7570-48BA-BC40-D11F25FB6C22}" type="slidenum">
              <a:rPr lang="zh-CN" altLang="en-US" sz="1400" b="0" smtClean="0">
                <a:solidFill>
                  <a:srgbClr val="5F5F5F"/>
                </a:solidFill>
              </a:rPr>
              <a:pPr marL="0" marR="0" indent="0" algn="ctr" defTabSz="914400" rtl="0" eaLnBrk="1" fontAlgn="auto" latinLnBrk="0" hangingPunct="1">
                <a:lnSpc>
                  <a:spcPct val="100000"/>
                </a:lnSpc>
                <a:spcBef>
                  <a:spcPct val="0"/>
                </a:spcBef>
                <a:spcAft>
                  <a:spcPct val="0"/>
                </a:spcAft>
                <a:buClrTx/>
                <a:buSzTx/>
                <a:buFontTx/>
                <a:buNone/>
                <a:defRPr/>
              </a:pPr>
              <a:t>‹#›</a:t>
            </a:fld>
            <a:r>
              <a:rPr lang="en-US" altLang="zh-CN" sz="1400" b="0" smtClean="0">
                <a:solidFill>
                  <a:srgbClr val="5F5F5F"/>
                </a:solidFill>
              </a:rPr>
              <a:t>-</a:t>
            </a:r>
            <a:endParaRPr lang="zh-CN" altLang="en-US" sz="1400" b="0" smtClean="0">
              <a:solidFill>
                <a:srgbClr val="5F5F5F"/>
              </a:solidFill>
            </a:endParaRPr>
          </a:p>
        </p:txBody>
      </p:sp>
      <p:sp>
        <p:nvSpPr>
          <p:cNvPr id="28" name="标题占位符 1"/>
          <p:cNvSpPr txBox="1"/>
          <p:nvPr/>
        </p:nvSpPr>
        <p:spPr>
          <a:xfrm>
            <a:off x="697510" y="169738"/>
            <a:ext cx="5097366" cy="475664"/>
          </a:xfrm>
          <a:prstGeom prst="rect">
            <a:avLst/>
          </a:prstGeom>
        </p:spPr>
        <p:txBody>
          <a:bodyPr vert="horz" lIns="91440" tIns="45720" rIns="91440" bIns="45720" rtlCol="0" anchor="ctr">
            <a:noAutofit/>
          </a:bodyPr>
          <a:lstStyle>
            <a:defPPr>
              <a:defRPr lang="zh-CN"/>
            </a:defPPr>
            <a:lvl1pPr marL="0" algn="ctr" defTabSz="914400" rtl="0" eaLnBrk="1" latinLnBrk="0" hangingPunct="1">
              <a:spcBef>
                <a:spcPct val="0"/>
              </a:spcBef>
              <a:buNone/>
              <a:defRPr lang="zh-CN" altLang="zh-CN" sz="950" kern="1200">
                <a:solidFill>
                  <a:schemeClr val="tx1"/>
                </a:solidFill>
                <a:effectLst/>
                <a:latin typeface="黑体" pitchFamily="2" charset="-122"/>
                <a:ea typeface="黑体" pitchFamily="2"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1600" b="0" smtClean="0"/>
              <a:t>第</a:t>
            </a:r>
            <a:r>
              <a:rPr lang="en-US" altLang="zh-CN" sz="1600" b="0" smtClean="0"/>
              <a:t>1</a:t>
            </a:r>
            <a:r>
              <a:rPr lang="zh-CN" altLang="en-US" sz="1600" b="0" smtClean="0"/>
              <a:t>节　植物生长素</a:t>
            </a:r>
            <a:endParaRPr lang="zh-CN" altLang="zh-CN" sz="1600" b="0" kern="1200" smtClean="0">
              <a:solidFill>
                <a:schemeClr val="tx1"/>
              </a:solidFill>
              <a:effectLst/>
              <a:latin typeface="黑体" pitchFamily="2" charset="-122"/>
              <a:ea typeface="黑体" pitchFamily="2" charset="-122"/>
              <a:cs typeface="+mj-cs"/>
            </a:endParaRPr>
          </a:p>
        </p:txBody>
      </p:sp>
      <p:sp>
        <p:nvSpPr>
          <p:cNvPr id="14" name="TextBox 24">
            <a:hlinkClick r:id="rId8" action="ppaction://hlinksldjump"/>
          </p:cNvPr>
          <p:cNvSpPr txBox="1"/>
          <p:nvPr userDrawn="1"/>
        </p:nvSpPr>
        <p:spPr>
          <a:xfrm>
            <a:off x="5866884" y="225643"/>
            <a:ext cx="1441420" cy="30777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rgbClr val="333333"/>
                </a:solidFill>
                <a:latin typeface="黑体" pitchFamily="2" charset="-122"/>
                <a:ea typeface="黑体" pitchFamily="2" charset="-122"/>
              </a:rPr>
              <a:t>课前篇自主预习</a:t>
            </a:r>
            <a:endParaRPr lang="zh-CN" altLang="en-US" sz="1400">
              <a:solidFill>
                <a:srgbClr val="333333"/>
              </a:solidFill>
              <a:latin typeface="黑体" pitchFamily="2" charset="-122"/>
              <a:ea typeface="黑体" pitchFamily="2" charset="-122"/>
            </a:endParaRPr>
          </a:p>
        </p:txBody>
      </p:sp>
      <p:sp>
        <p:nvSpPr>
          <p:cNvPr id="15" name="TextBox 24">
            <a:hlinkClick r:id="rId9" action="ppaction://hlinksldjump"/>
          </p:cNvPr>
          <p:cNvSpPr txBox="1"/>
          <p:nvPr userDrawn="1"/>
        </p:nvSpPr>
        <p:spPr>
          <a:xfrm>
            <a:off x="7452320" y="230743"/>
            <a:ext cx="1441420" cy="30777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smtClean="0">
                <a:solidFill>
                  <a:srgbClr val="333333"/>
                </a:solidFill>
                <a:latin typeface="黑体" pitchFamily="2" charset="-122"/>
                <a:ea typeface="黑体" pitchFamily="2" charset="-122"/>
              </a:rPr>
              <a:t>课堂篇探究学习</a:t>
            </a:r>
            <a:endParaRPr lang="en-US" altLang="zh-CN" sz="1400" smtClean="0">
              <a:solidFill>
                <a:srgbClr val="333333"/>
              </a:solidFill>
              <a:latin typeface="黑体" pitchFamily="2" charset="-122"/>
              <a:ea typeface="黑体" pitchFamily="2" charset="-122"/>
            </a:endParaRPr>
          </a:p>
        </p:txBody>
      </p:sp>
    </p:spTree>
    <p:extLst>
      <p:ext uri="{BB962C8B-B14F-4D97-AF65-F5344CB8AC3E}">
        <p14:creationId xmlns:p14="http://schemas.microsoft.com/office/powerpoint/2010/main" val="3429163372"/>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txStyles>
    <p:titleStyle>
      <a:lvl1pPr algn="ctr" defTabSz="914400" rtl="0" eaLnBrk="1" latinLnBrk="0" hangingPunct="1">
        <a:spcBef>
          <a:spcPct val="0"/>
        </a:spcBef>
        <a:buNone/>
        <a:defRPr lang="zh-CN" altLang="zh-CN" sz="950" kern="1200" smtClean="0">
          <a:solidFill>
            <a:schemeClr val="tx1"/>
          </a:solidFill>
          <a:effectLst/>
          <a:latin typeface="黑体" pitchFamily="2" charset="-122"/>
          <a:ea typeface="黑体" pitchFamily="2" charset="-122"/>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package" Target="../embeddings/Microsoft_Word___1.docx" TargetMode="Internal" /><Relationship Id="rId3" Type="http://schemas.openxmlformats.org/officeDocument/2006/relationships/oleObject" Target="../embeddings/oleObject1.bin" /><Relationship Id="rId4" Type="http://schemas.openxmlformats.org/officeDocument/2006/relationships/image" Target="../media/image3.emf" /><Relationship Id="rId5" Type="http://schemas.openxmlformats.org/officeDocument/2006/relationships/vmlDrawing" Target="../drawings/vmlDrawing1.v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image" Target="../media/image4.png" /><Relationship Id="rId4" Type="http://schemas.microsoft.com/office/2007/relationships/hdphoto" Target="../media/image5.wdp"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image" Target="../media/image6.png" /><Relationship Id="rId4" Type="http://schemas.microsoft.com/office/2007/relationships/hdphoto" Target="../media/image7.wdp"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image" Target="../media/image8.png" /><Relationship Id="rId4" Type="http://schemas.microsoft.com/office/2007/relationships/hdphoto" Target="../media/image9.wdp"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image" Target="../media/image10.png" /><Relationship Id="rId4" Type="http://schemas.microsoft.com/office/2007/relationships/hdphoto" Target="../media/image11.wdp"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image" Target="../media/image12.png" /><Relationship Id="rId4" Type="http://schemas.microsoft.com/office/2007/relationships/hdphoto" Target="../media/image13.wdp"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13.xml" TargetMode="In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13.xml" TargetMode="In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13.xml" TargetMode="Internal" /><Relationship Id="rId4" Type="http://schemas.openxmlformats.org/officeDocument/2006/relationships/slide" Target="slide15.xml" TargetMode="Interna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13.xml" TargetMode="Internal" /><Relationship Id="rId4" Type="http://schemas.openxmlformats.org/officeDocument/2006/relationships/slide" Target="slide15.xml" TargetMode="Interna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13.xml" TargetMode="Internal" /><Relationship Id="rId4" Type="http://schemas.openxmlformats.org/officeDocument/2006/relationships/slide" Target="slide15.xml" TargetMode="Interna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13.xml" TargetMode="Internal" /><Relationship Id="rId4" Type="http://schemas.openxmlformats.org/officeDocument/2006/relationships/slide" Target="slide15.xml" TargetMode="Interna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slide" Target="slide13.xml" TargetMode="Internal" /><Relationship Id="rId4" Type="http://schemas.openxmlformats.org/officeDocument/2006/relationships/slide" Target="slide15.xml" TargetMode="Interna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0.xml" TargetMode="Internal" /><Relationship Id="rId3" Type="http://schemas.openxmlformats.org/officeDocument/2006/relationships/image" Target="../media/image14.png" /><Relationship Id="rId4" Type="http://schemas.openxmlformats.org/officeDocument/2006/relationships/image" Target="../media/image15.png" /><Relationship Id="rId5" Type="http://schemas.microsoft.com/office/2007/relationships/hdphoto" Target="../media/image16.wdp"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0.xml" TargetMode="Interna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0.xml" TargetMode="Internal" /><Relationship Id="rId3" Type="http://schemas.openxmlformats.org/officeDocument/2006/relationships/package" Target="../embeddings/Microsoft_Word___2.docx" TargetMode="Internal" /><Relationship Id="rId4" Type="http://schemas.openxmlformats.org/officeDocument/2006/relationships/image" Target="../media/image17.emf" /><Relationship Id="rId5" Type="http://schemas.openxmlformats.org/officeDocument/2006/relationships/vmlDrawing" Target="../drawings/vmlDrawing2.vml" /><Relationship Id="rId6" Type="http://schemas.openxmlformats.org/officeDocument/2006/relationships/oleObject" Target="../embeddings/oleObject2.bin"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0.xml" TargetMode="Internal" /><Relationship Id="rId3" Type="http://schemas.openxmlformats.org/officeDocument/2006/relationships/package" Target="../embeddings/Microsoft_Word___3.docx" TargetMode="Internal" /><Relationship Id="rId4" Type="http://schemas.openxmlformats.org/officeDocument/2006/relationships/image" Target="../media/image18.emf" /><Relationship Id="rId5" Type="http://schemas.openxmlformats.org/officeDocument/2006/relationships/vmlDrawing" Target="../drawings/vmlDrawing3.vml" /><Relationship Id="rId6" Type="http://schemas.openxmlformats.org/officeDocument/2006/relationships/oleObject" Target="../embeddings/oleObject3.bin"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0.xml" TargetMode="Internal" /><Relationship Id="rId3" Type="http://schemas.openxmlformats.org/officeDocument/2006/relationships/image" Target="../media/image19.png" /><Relationship Id="rId4" Type="http://schemas.microsoft.com/office/2007/relationships/hdphoto" Target="../media/image20.wdp"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0.xml" TargetMode="Interna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20.xml" TargetMode="Internal" /><Relationship Id="rId3" Type="http://schemas.openxmlformats.org/officeDocument/2006/relationships/image" Target="../media/image21.png" /><Relationship Id="rId4" Type="http://schemas.microsoft.com/office/2007/relationships/hdphoto" Target="../media/image22.wdp"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03214216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a:xfrm>
            <a:off x="31070" y="2924944"/>
            <a:ext cx="9081860" cy="576064"/>
          </a:xfrm>
        </p:spPr>
        <p:txBody>
          <a:bodyPr/>
          <a:lstStyle/>
          <a:p>
            <a:r>
              <a:rPr lang="zh-CN" altLang="zh-CN"/>
              <a:t>第</a:t>
            </a:r>
            <a:r>
              <a:rPr lang="en-US" altLang="zh-CN" b="1"/>
              <a:t>1</a:t>
            </a:r>
            <a:r>
              <a:rPr lang="zh-CN" altLang="zh-CN"/>
              <a:t>节　植物生长素</a:t>
            </a:r>
          </a:p>
        </p:txBody>
      </p:sp>
    </p:spTree>
    <p:extLst>
      <p:ext uri="{BB962C8B-B14F-4D97-AF65-F5344CB8AC3E}">
        <p14:creationId xmlns:p14="http://schemas.microsoft.com/office/powerpoint/2010/main" val="591445002"/>
      </p:ext>
    </p:extLst>
  </p:cSld>
  <p:clrMapOvr>
    <a:masterClrMapping/>
  </p:clrMapOvr>
  <mc:AlternateContent>
    <mc:Choice xmlns:p15="http://schemas.microsoft.com/office/powerpoint/2012/main" Requires="p15">
      <p:transition spd="slow" p14:dur="2000">
        <p15:prstTrans prst="drape"/>
      </p:transition>
    </mc:Choice>
    <mc:Fallback>
      <p:transition spd="slow">
        <p:fade/>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对象 1"/>
          <p:cNvGraphicFramePr>
            <a:graphicFrameLocks noChangeAspect="1"/>
          </p:cNvGraphicFramePr>
          <p:nvPr>
            <p:extLst>
              <p:ext uri="{D42A27DB-BD31-4B8C-83A1-F6EECF244321}">
                <p14:modId xmlns:p14="http://schemas.microsoft.com/office/powerpoint/2010/main" val="2235671070"/>
              </p:ext>
            </p:extLst>
          </p:nvPr>
        </p:nvGraphicFramePr>
        <p:xfrm>
          <a:off x="508000" y="2060723"/>
          <a:ext cx="8128000" cy="2990554"/>
        </p:xfrm>
        <a:graphic>
          <a:graphicData uri="http://schemas.openxmlformats.org/presentationml/2006/ole">
            <mc:AlternateContent>
              <mc:Choice xmlns:v="urn:schemas-microsoft-com:vml" Requires="v">
                <p:oleObj spid="_x0000_s1038" name="文档" r:id="rId2" progId="Word.Document.12">
                  <p:embed/>
                </p:oleObj>
              </mc:Choice>
              <mc:Fallback>
                <p:oleObj name="文档" r:id="rId2" progId="Word.Document.12">
                  <p:embed/>
                  <p:pic>
                    <p:nvPicPr>
                      <p:cNvPr id="0" name="OLE substitute image"/>
                      <p:cNvPicPr/>
                      <p:nvPr/>
                    </p:nvPicPr>
                    <p:blipFill>
                      <a:blip r:embed="rId4"/>
                      <a:stretch>
                        <a:fillRect/>
                      </a:stretch>
                    </p:blipFill>
                    <p:spPr>
                      <a:xfrm>
                        <a:off x="508000" y="2060723"/>
                        <a:ext cx="8128000" cy="2990554"/>
                      </a:xfrm>
                      <a:prstGeom prst="rect">
                        <a:avLst/>
                      </a:prstGeom>
                    </p:spPr>
                  </p:pic>
                </p:oleObj>
              </mc:Fallback>
            </mc:AlternateContent>
          </a:graphicData>
        </a:graphic>
      </p:graphicFrame>
    </p:spTree>
    <p:extLst>
      <p:ext uri="{BB962C8B-B14F-4D97-AF65-F5344CB8AC3E}">
        <p14:creationId xmlns:p14="http://schemas.microsoft.com/office/powerpoint/2010/main" val="4056664280"/>
      </p:ext>
    </p:extLst>
  </p:cSld>
  <p:clrMapOvr>
    <a:masterClrMapping/>
  </p:clrMapOvr>
  <mc:AlternateContent>
    <mc:Choice xmlns:p14="http://schemas.microsoft.com/office/powerpoint/2010/main" Requires="p14">
      <p:transition p14:dur="0"/>
    </mc:Choice>
    <mc:Fallback>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061572"/>
            <a:ext cx="8128000" cy="1678536"/>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一、生长素的发现过程</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向光性</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在</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单侧光</a:t>
            </a:r>
            <a:r>
              <a:rPr lang="zh-CN" altLang="zh-CN" sz="2200">
                <a:solidFill>
                  <a:srgbClr val="000000"/>
                </a:solidFill>
                <a:latin typeface="Times New Roman" pitchFamily="18" charset="0"/>
                <a:cs typeface="Times New Roman" panose="02020603050405020304" pitchFamily="18" charset="0"/>
              </a:rPr>
              <a:t>的照射下</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植物朝向</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光源</a:t>
            </a:r>
            <a:r>
              <a:rPr lang="zh-CN" altLang="zh-CN" sz="2200">
                <a:solidFill>
                  <a:srgbClr val="000000"/>
                </a:solidFill>
                <a:latin typeface="Times New Roman" pitchFamily="18" charset="0"/>
                <a:cs typeface="Times New Roman" panose="02020603050405020304" pitchFamily="18" charset="0"/>
              </a:rPr>
              <a:t>方向生长的现象。</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发现过程</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pic>
        <p:nvPicPr>
          <p:cNvPr id="3" name="图片 2"/>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508000" y="2678098"/>
            <a:ext cx="8128000" cy="3904359"/>
          </a:xfrm>
          <a:prstGeom prst="rect">
            <a:avLst/>
          </a:prstGeom>
        </p:spPr>
      </p:pic>
      <p:sp>
        <p:nvSpPr>
          <p:cNvPr id="7" name="矩形 6"/>
          <p:cNvSpPr/>
          <p:nvPr/>
        </p:nvSpPr>
        <p:spPr>
          <a:xfrm>
            <a:off x="885832" y="1921388"/>
            <a:ext cx="864943"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4018789" y="1921388"/>
            <a:ext cx="553211"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2777450" y="4385652"/>
            <a:ext cx="500815"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4427984" y="4385652"/>
            <a:ext cx="1944216"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矩形 10"/>
          <p:cNvSpPr/>
          <p:nvPr/>
        </p:nvSpPr>
        <p:spPr>
          <a:xfrm>
            <a:off x="8265047" y="3789040"/>
            <a:ext cx="257120"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2" name="矩形 11"/>
          <p:cNvSpPr/>
          <p:nvPr/>
        </p:nvSpPr>
        <p:spPr>
          <a:xfrm>
            <a:off x="6516216" y="4081894"/>
            <a:ext cx="257120"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3" name="矩形 12"/>
          <p:cNvSpPr/>
          <p:nvPr/>
        </p:nvSpPr>
        <p:spPr>
          <a:xfrm>
            <a:off x="2777450" y="6170126"/>
            <a:ext cx="500815"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4" name="矩形 13"/>
          <p:cNvSpPr/>
          <p:nvPr/>
        </p:nvSpPr>
        <p:spPr>
          <a:xfrm>
            <a:off x="4374567" y="6170126"/>
            <a:ext cx="500815"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5" name="矩形 14"/>
          <p:cNvSpPr/>
          <p:nvPr/>
        </p:nvSpPr>
        <p:spPr>
          <a:xfrm>
            <a:off x="7128433" y="5733256"/>
            <a:ext cx="510881"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2602319192"/>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4" presetClass="exit" presetSubtype="10" dur="500" fill="hold" grpId="4" nodeType="clickEffect">
                                  <p:stCondLst>
                                    <p:cond delay="0"/>
                                  </p:stCondLst>
                                  <p:childTnLst>
                                    <p:animEffect transition="out" filter="randombar(horizontal)">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par>
                                <p:cTn id="28" presetID="14" presetClass="exit" presetSubtype="10" dur="500" fill="hold" grpId="5" nodeType="withEffect">
                                  <p:stCondLst>
                                    <p:cond delay="0"/>
                                  </p:stCondLst>
                                  <p:childTnLst>
                                    <p:animEffect transition="out" filter="randombar(horizontal)">
                                      <p:cBhvr>
                                        <p:cTn id="29" dur="500"/>
                                        <p:tgtEl>
                                          <p:spTgt spid="12"/>
                                        </p:tgtEl>
                                      </p:cBhvr>
                                    </p:animEffect>
                                    <p:set>
                                      <p:cBhvr>
                                        <p:cTn id="30" dur="1" fill="hold">
                                          <p:stCondLst>
                                            <p:cond delay="499"/>
                                          </p:stCondLst>
                                        </p:cTn>
                                        <p:tgtEl>
                                          <p:spTgt spid="12"/>
                                        </p:tgtEl>
                                        <p:attrNameLst>
                                          <p:attrName>style.visibility</p:attrName>
                                        </p:attrNameLst>
                                      </p:cBhvr>
                                      <p:to>
                                        <p:strVal val="hidden"/>
                                      </p:to>
                                    </p:set>
                                  </p:childTnLst>
                                </p:cTn>
                              </p:par>
                            </p:childTnLst>
                          </p:cTn>
                        </p:par>
                      </p:childTnLst>
                    </p:cTn>
                  </p:par>
                  <p:par>
                    <p:cTn id="31" fill="hold" nodeType="clickPar">
                      <p:stCondLst>
                        <p:cond delay="indefinite"/>
                      </p:stCondLst>
                      <p:childTnLst>
                        <p:par>
                          <p:cTn id="32" fill="hold" nodeType="afterGroup">
                            <p:stCondLst>
                              <p:cond delay="0"/>
                            </p:stCondLst>
                            <p:childTnLst>
                              <p:par>
                                <p:cTn id="33" presetID="14" presetClass="exit" presetSubtype="10" dur="500" fill="hold" grpId="6" nodeType="clickEffect">
                                  <p:stCondLst>
                                    <p:cond delay="0"/>
                                  </p:stCondLst>
                                  <p:childTnLst>
                                    <p:animEffect transition="out" filter="randombar(horizontal)">
                                      <p:cBhvr>
                                        <p:cTn id="34" dur="500"/>
                                        <p:tgtEl>
                                          <p:spTgt spid="13"/>
                                        </p:tgtEl>
                                      </p:cBhvr>
                                    </p:animEffect>
                                    <p:set>
                                      <p:cBhvr>
                                        <p:cTn id="35" dur="1" fill="hold">
                                          <p:stCondLst>
                                            <p:cond delay="499"/>
                                          </p:stCondLst>
                                        </p:cTn>
                                        <p:tgtEl>
                                          <p:spTgt spid="13"/>
                                        </p:tgtEl>
                                        <p:attrNameLst>
                                          <p:attrName>style.visibility</p:attrName>
                                        </p:attrNameLst>
                                      </p:cBhvr>
                                      <p:to>
                                        <p:strVal val="hidden"/>
                                      </p:to>
                                    </p:set>
                                  </p:childTnLst>
                                </p:cTn>
                              </p:par>
                            </p:childTnLst>
                          </p:cTn>
                        </p:par>
                      </p:childTnLst>
                    </p:cTn>
                  </p:par>
                  <p:par>
                    <p:cTn id="36" fill="hold" nodeType="clickPar">
                      <p:stCondLst>
                        <p:cond delay="indefinite"/>
                      </p:stCondLst>
                      <p:childTnLst>
                        <p:par>
                          <p:cTn id="37" fill="hold" nodeType="afterGroup">
                            <p:stCondLst>
                              <p:cond delay="0"/>
                            </p:stCondLst>
                            <p:childTnLst>
                              <p:par>
                                <p:cTn id="38" presetID="14" presetClass="exit" presetSubtype="10" dur="500" fill="hold" grpId="7" nodeType="clickEffect">
                                  <p:stCondLst>
                                    <p:cond delay="0"/>
                                  </p:stCondLst>
                                  <p:childTnLst>
                                    <p:animEffect transition="out" filter="randombar(horizontal)">
                                      <p:cBhvr>
                                        <p:cTn id="39" dur="500"/>
                                        <p:tgtEl>
                                          <p:spTgt spid="14"/>
                                        </p:tgtEl>
                                      </p:cBhvr>
                                    </p:animEffect>
                                    <p:set>
                                      <p:cBhvr>
                                        <p:cTn id="40" dur="1" fill="hold">
                                          <p:stCondLst>
                                            <p:cond delay="499"/>
                                          </p:stCondLst>
                                        </p:cTn>
                                        <p:tgtEl>
                                          <p:spTgt spid="14"/>
                                        </p:tgtEl>
                                        <p:attrNameLst>
                                          <p:attrName>style.visibility</p:attrName>
                                        </p:attrNameLst>
                                      </p:cBhvr>
                                      <p:to>
                                        <p:strVal val="hidden"/>
                                      </p:to>
                                    </p:set>
                                  </p:childTnLst>
                                </p:cTn>
                              </p:par>
                            </p:childTnLst>
                          </p:cTn>
                        </p:par>
                      </p:childTnLst>
                    </p:cTn>
                  </p:par>
                  <p:par>
                    <p:cTn id="41" fill="hold" nodeType="clickPar">
                      <p:stCondLst>
                        <p:cond delay="indefinite"/>
                      </p:stCondLst>
                      <p:childTnLst>
                        <p:par>
                          <p:cTn id="42" fill="hold" nodeType="afterGroup">
                            <p:stCondLst>
                              <p:cond delay="0"/>
                            </p:stCondLst>
                            <p:childTnLst>
                              <p:par>
                                <p:cTn id="43" presetID="14" presetClass="exit" presetSubtype="10" dur="500" fill="hold" grpId="8" nodeType="clickEffect">
                                  <p:stCondLst>
                                    <p:cond delay="0"/>
                                  </p:stCondLst>
                                  <p:childTnLst>
                                    <p:animEffect transition="out" filter="randombar(horizontal)">
                                      <p:cBhvr>
                                        <p:cTn id="44" dur="500"/>
                                        <p:tgtEl>
                                          <p:spTgt spid="15"/>
                                        </p:tgtEl>
                                      </p:cBhvr>
                                    </p:animEffect>
                                    <p:set>
                                      <p:cBhvr>
                                        <p:cTn id="45" dur="1" fill="hold">
                                          <p:stCondLst>
                                            <p:cond delay="49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9" grpId="2"/>
      <p:bldP spid="10" grpId="3"/>
      <p:bldP spid="11" grpId="4"/>
      <p:bldP spid="12" grpId="5"/>
      <p:bldP spid="13" grpId="6"/>
      <p:bldP spid="14" grpId="7"/>
      <p:bldP spid="15" grpId="8"/>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pic>
        <p:nvPicPr>
          <p:cNvPr id="2" name="图片 1"/>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508000" y="1674688"/>
            <a:ext cx="8128000" cy="3762625"/>
          </a:xfrm>
          <a:prstGeom prst="rect">
            <a:avLst/>
          </a:prstGeom>
        </p:spPr>
      </p:pic>
      <p:sp>
        <p:nvSpPr>
          <p:cNvPr id="7" name="矩形 6"/>
          <p:cNvSpPr/>
          <p:nvPr/>
        </p:nvSpPr>
        <p:spPr>
          <a:xfrm>
            <a:off x="4359918" y="3270017"/>
            <a:ext cx="518683"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7236296" y="2393253"/>
            <a:ext cx="518683" cy="3171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4557373" y="4984036"/>
            <a:ext cx="518683" cy="3171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6882177" y="4734053"/>
            <a:ext cx="1290223" cy="3171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3375467278"/>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9" grpId="2"/>
      <p:bldP spid="10" grpId="3"/>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pic>
        <p:nvPicPr>
          <p:cNvPr id="2" name="图片 1"/>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508000" y="1519433"/>
            <a:ext cx="8128000" cy="4073133"/>
          </a:xfrm>
          <a:prstGeom prst="rect">
            <a:avLst/>
          </a:prstGeom>
        </p:spPr>
      </p:pic>
      <p:sp>
        <p:nvSpPr>
          <p:cNvPr id="7" name="矩形 6"/>
          <p:cNvSpPr/>
          <p:nvPr/>
        </p:nvSpPr>
        <p:spPr>
          <a:xfrm>
            <a:off x="4725443" y="2348880"/>
            <a:ext cx="864943"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7616974" y="2530118"/>
            <a:ext cx="864943" cy="2786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6485485" y="2832388"/>
            <a:ext cx="390862" cy="2786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6587377" y="3398100"/>
            <a:ext cx="864943"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矩形 10"/>
          <p:cNvSpPr/>
          <p:nvPr/>
        </p:nvSpPr>
        <p:spPr>
          <a:xfrm>
            <a:off x="7390586" y="5074910"/>
            <a:ext cx="1183680"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406980489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par>
                                <p:cTn id="13" presetID="14" presetClass="exit" presetSubtype="10" dur="500" fill="hold" grpId="2" nodeType="withEffect">
                                  <p:stCondLst>
                                    <p:cond delay="0"/>
                                  </p:stCondLst>
                                  <p:childTnLst>
                                    <p:animEffect transition="out" filter="randombar(horizontal)">
                                      <p:cBhvr>
                                        <p:cTn id="14" dur="500"/>
                                        <p:tgtEl>
                                          <p:spTgt spid="9"/>
                                        </p:tgtEl>
                                      </p:cBhvr>
                                    </p:animEffect>
                                    <p:set>
                                      <p:cBhvr>
                                        <p:cTn id="15" dur="1" fill="hold">
                                          <p:stCondLst>
                                            <p:cond delay="499"/>
                                          </p:stCondLst>
                                        </p:cTn>
                                        <p:tgtEl>
                                          <p:spTgt spid="9"/>
                                        </p:tgtEl>
                                        <p:attrNameLst>
                                          <p:attrName>style.visibility</p:attrName>
                                        </p:attrNameLst>
                                      </p:cBhvr>
                                      <p:to>
                                        <p:strVal val="hidden"/>
                                      </p:to>
                                    </p:set>
                                  </p:childTnLst>
                                </p:cTn>
                              </p:par>
                            </p:childTnLst>
                          </p:cTn>
                        </p:par>
                      </p:childTnLst>
                    </p:cTn>
                  </p:par>
                  <p:par>
                    <p:cTn id="16" fill="hold" nodeType="clickPar">
                      <p:stCondLst>
                        <p:cond delay="indefinite"/>
                      </p:stCondLst>
                      <p:childTnLst>
                        <p:par>
                          <p:cTn id="17" fill="hold" nodeType="afterGroup">
                            <p:stCondLst>
                              <p:cond delay="0"/>
                            </p:stCondLst>
                            <p:childTnLst>
                              <p:par>
                                <p:cTn id="18" presetID="14" presetClass="exit" presetSubtype="10" dur="500" fill="hold" grpId="3" nodeType="clickEffect">
                                  <p:stCondLst>
                                    <p:cond delay="0"/>
                                  </p:stCondLst>
                                  <p:childTnLst>
                                    <p:animEffect transition="out" filter="randombar(horizontal)">
                                      <p:cBhvr>
                                        <p:cTn id="19" dur="500"/>
                                        <p:tgtEl>
                                          <p:spTgt spid="10"/>
                                        </p:tgtEl>
                                      </p:cBhvr>
                                    </p:animEffect>
                                    <p:set>
                                      <p:cBhvr>
                                        <p:cTn id="20" dur="1" fill="hold">
                                          <p:stCondLst>
                                            <p:cond delay="499"/>
                                          </p:stCondLst>
                                        </p:cTn>
                                        <p:tgtEl>
                                          <p:spTgt spid="10"/>
                                        </p:tgtEl>
                                        <p:attrNameLst>
                                          <p:attrName>style.visibility</p:attrName>
                                        </p:attrNameLst>
                                      </p:cBhvr>
                                      <p:to>
                                        <p:strVal val="hidden"/>
                                      </p:to>
                                    </p:set>
                                  </p:childTnLst>
                                </p:cTn>
                              </p:par>
                            </p:childTnLst>
                          </p:cTn>
                        </p:par>
                      </p:childTnLst>
                    </p:cTn>
                  </p:par>
                  <p:par>
                    <p:cTn id="21" fill="hold" nodeType="clickPar">
                      <p:stCondLst>
                        <p:cond delay="indefinite"/>
                      </p:stCondLst>
                      <p:childTnLst>
                        <p:par>
                          <p:cTn id="22" fill="hold" nodeType="afterGroup">
                            <p:stCondLst>
                              <p:cond delay="0"/>
                            </p:stCondLst>
                            <p:childTnLst>
                              <p:par>
                                <p:cTn id="23" presetID="14" presetClass="exit" presetSubtype="10" dur="500" fill="hold" grpId="4" nodeType="clickEffect">
                                  <p:stCondLst>
                                    <p:cond delay="0"/>
                                  </p:stCondLst>
                                  <p:childTnLst>
                                    <p:animEffect transition="out" filter="randombar(horizontal)">
                                      <p:cBhvr>
                                        <p:cTn id="24" dur="500"/>
                                        <p:tgtEl>
                                          <p:spTgt spid="11"/>
                                        </p:tgtEl>
                                      </p:cBhvr>
                                    </p:animEffect>
                                    <p:set>
                                      <p:cBhvr>
                                        <p:cTn id="25"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9" grpId="2"/>
      <p:bldP spid="10" grpId="3"/>
      <p:bldP spid="11" grpId="4"/>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505471"/>
            <a:ext cx="8128000" cy="4101059"/>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3</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实验分析</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实验设计技巧分析</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a.</a:t>
            </a:r>
            <a:r>
              <a:rPr lang="zh-CN" altLang="zh-CN" sz="2200">
                <a:solidFill>
                  <a:srgbClr val="000000"/>
                </a:solidFill>
                <a:latin typeface="Times New Roman" pitchFamily="18" charset="0"/>
                <a:cs typeface="Times New Roman" panose="02020603050405020304" pitchFamily="18" charset="0"/>
              </a:rPr>
              <a:t>一系列实验体现出生物科学研究的基本思路是</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提出</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发现</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问题</a:t>
            </a:r>
            <a:r>
              <a:rPr lang="en-US"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提出假说</a:t>
            </a:r>
            <a:r>
              <a:rPr lang="en-US" altLang="zh-CN" sz="2200" u="sng">
                <a:solidFill>
                  <a:srgbClr val="FF0000"/>
                </a:solidFill>
                <a:uFill>
                  <a:solidFill>
                    <a:srgbClr val="000000"/>
                  </a:solidFill>
                </a:u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设计实验证明</a:t>
            </a:r>
            <a:r>
              <a:rPr lang="en-US" altLang="zh-CN" sz="2200" u="sng">
                <a:solidFill>
                  <a:srgbClr val="FF0000"/>
                </a:solidFill>
                <a:uFill>
                  <a:solidFill>
                    <a:srgbClr val="000000"/>
                  </a:solidFill>
                </a:u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得出结论</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b.</a:t>
            </a:r>
            <a:r>
              <a:rPr lang="zh-CN" altLang="zh-CN" sz="2200">
                <a:solidFill>
                  <a:srgbClr val="000000"/>
                </a:solidFill>
                <a:latin typeface="Times New Roman" pitchFamily="18" charset="0"/>
                <a:cs typeface="Times New Roman" panose="02020603050405020304" pitchFamily="18" charset="0"/>
              </a:rPr>
              <a:t>实验中运用了对照原则</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如达尔文的实验中</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NEU-BZ-S92"/>
                <a:cs typeface="宋体" panose="02010600030101010101" pitchFamily="2" charset="-122"/>
              </a:rPr>
              <a:t>①</a:t>
            </a:r>
            <a:r>
              <a:rPr lang="zh-CN" altLang="zh-CN" sz="2200">
                <a:solidFill>
                  <a:srgbClr val="000000"/>
                </a:solidFill>
                <a:latin typeface="Times New Roman" pitchFamily="18" charset="0"/>
                <a:cs typeface="Times New Roman" panose="02020603050405020304" pitchFamily="18" charset="0"/>
              </a:rPr>
              <a:t>为对照组</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NEU-BZ-S92"/>
                <a:cs typeface="宋体" panose="02010600030101010101" pitchFamily="2" charset="-122"/>
              </a:rPr>
              <a:t>②③④</a:t>
            </a:r>
            <a:r>
              <a:rPr lang="zh-CN" altLang="zh-CN" sz="2200">
                <a:solidFill>
                  <a:srgbClr val="000000"/>
                </a:solidFill>
                <a:latin typeface="Times New Roman" pitchFamily="18" charset="0"/>
                <a:cs typeface="Times New Roman" panose="02020603050405020304" pitchFamily="18" charset="0"/>
              </a:rPr>
              <a:t>为实验组</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温特的实验中</a:t>
            </a:r>
            <a:r>
              <a:rPr lang="en-US"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NEU-BZ-S92"/>
                <a:cs typeface="宋体" panose="02010600030101010101" pitchFamily="2" charset="-122"/>
              </a:rPr>
              <a:t>①</a:t>
            </a:r>
            <a:r>
              <a:rPr lang="zh-CN" altLang="zh-CN" sz="2200">
                <a:solidFill>
                  <a:srgbClr val="000000"/>
                </a:solidFill>
                <a:latin typeface="Times New Roman" pitchFamily="18" charset="0"/>
                <a:cs typeface="Times New Roman" panose="02020603050405020304" pitchFamily="18" charset="0"/>
              </a:rPr>
              <a:t>为实验组</a:t>
            </a:r>
            <a:r>
              <a:rPr lang="en-US"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NEU-BZ-S92"/>
                <a:cs typeface="宋体" panose="02010600030101010101" pitchFamily="2" charset="-122"/>
              </a:rPr>
              <a:t>②</a:t>
            </a:r>
            <a:r>
              <a:rPr lang="zh-CN" altLang="zh-CN" sz="2200">
                <a:solidFill>
                  <a:srgbClr val="000000"/>
                </a:solidFill>
                <a:latin typeface="Times New Roman" pitchFamily="18" charset="0"/>
                <a:cs typeface="Times New Roman" panose="02020603050405020304" pitchFamily="18" charset="0"/>
              </a:rPr>
              <a:t>为对照组</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增加了实验结论的可靠性。</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c.</a:t>
            </a:r>
            <a:r>
              <a:rPr lang="zh-CN" altLang="zh-CN" sz="2200">
                <a:solidFill>
                  <a:srgbClr val="000000"/>
                </a:solidFill>
                <a:latin typeface="Times New Roman" pitchFamily="18" charset="0"/>
                <a:cs typeface="Times New Roman" panose="02020603050405020304" pitchFamily="18" charset="0"/>
              </a:rPr>
              <a:t>实验中体现了单一变量原则。达尔文实验的单一变量是</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尖端</a:t>
            </a:r>
            <a:r>
              <a:rPr lang="zh-CN" altLang="zh-CN" sz="2200">
                <a:solidFill>
                  <a:srgbClr val="000000"/>
                </a:solidFill>
                <a:latin typeface="Times New Roman" pitchFamily="18" charset="0"/>
                <a:cs typeface="Times New Roman" panose="02020603050405020304" pitchFamily="18" charset="0"/>
              </a:rPr>
              <a:t>的有无</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实验</a:t>
            </a:r>
            <a:r>
              <a:rPr lang="zh-CN" altLang="zh-CN" sz="2200">
                <a:solidFill>
                  <a:srgbClr val="000000"/>
                </a:solidFill>
                <a:latin typeface="NEU-BZ-S92"/>
                <a:cs typeface="宋体" panose="02010600030101010101" pitchFamily="2" charset="-122"/>
              </a:rPr>
              <a:t>①②</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和</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锡箔罩</a:t>
            </a:r>
            <a:r>
              <a:rPr lang="zh-CN" altLang="zh-CN" sz="2200">
                <a:solidFill>
                  <a:srgbClr val="000000"/>
                </a:solidFill>
                <a:latin typeface="Times New Roman" pitchFamily="18" charset="0"/>
                <a:cs typeface="Times New Roman" panose="02020603050405020304" pitchFamily="18" charset="0"/>
              </a:rPr>
              <a:t>的位置</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实验</a:t>
            </a:r>
            <a:r>
              <a:rPr lang="zh-CN" altLang="zh-CN" sz="2200">
                <a:solidFill>
                  <a:srgbClr val="000000"/>
                </a:solidFill>
                <a:latin typeface="NEU-BZ-S92"/>
                <a:cs typeface="宋体" panose="02010600030101010101" pitchFamily="2" charset="-122"/>
              </a:rPr>
              <a:t>③④</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温特实验的单一变量是琼脂块</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是否与胚芽鞘尖端接触过</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7" name="矩形 6"/>
          <p:cNvSpPr/>
          <p:nvPr/>
        </p:nvSpPr>
        <p:spPr>
          <a:xfrm>
            <a:off x="877270" y="2770564"/>
            <a:ext cx="4509141"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3548209" y="3556000"/>
            <a:ext cx="266573" cy="3371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5014322" y="3556000"/>
            <a:ext cx="266573" cy="3371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7503780" y="4354830"/>
            <a:ext cx="586338" cy="3371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矩形 10"/>
          <p:cNvSpPr/>
          <p:nvPr/>
        </p:nvSpPr>
        <p:spPr>
          <a:xfrm>
            <a:off x="2749295" y="4763903"/>
            <a:ext cx="831691" cy="3371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2" name="矩形 11"/>
          <p:cNvSpPr/>
          <p:nvPr/>
        </p:nvSpPr>
        <p:spPr>
          <a:xfrm>
            <a:off x="1712228" y="5159529"/>
            <a:ext cx="3075796" cy="3371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1407790692"/>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4" presetClass="exit" presetSubtype="10" dur="500" fill="hold" grpId="4" nodeType="clickEffect">
                                  <p:stCondLst>
                                    <p:cond delay="0"/>
                                  </p:stCondLst>
                                  <p:childTnLst>
                                    <p:animEffect transition="out" filter="randombar(horizontal)">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nodeType="afterGroup">
                            <p:stCondLst>
                              <p:cond delay="0"/>
                            </p:stCondLst>
                            <p:childTnLst>
                              <p:par>
                                <p:cTn id="30" presetID="14" presetClass="exit" presetSubtype="10" dur="500" fill="hold" grpId="5" nodeType="clickEffect">
                                  <p:stCondLst>
                                    <p:cond delay="0"/>
                                  </p:stCondLst>
                                  <p:childTnLst>
                                    <p:animEffect transition="out" filter="randombar(horizontal)">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9" grpId="2"/>
      <p:bldP spid="10" grpId="3"/>
      <p:bldP spid="11" grpId="4"/>
      <p:bldP spid="12" grpId="5"/>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sp>
        <p:nvSpPr>
          <p:cNvPr id="3" name="矩形 2"/>
          <p:cNvSpPr>
            <a:spLocks noChangeAspect="1"/>
          </p:cNvSpPr>
          <p:nvPr/>
        </p:nvSpPr>
        <p:spPr>
          <a:xfrm>
            <a:off x="508000" y="1102224"/>
            <a:ext cx="8128000" cy="506908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相关实验结论</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连线</a:t>
            </a:r>
            <a:r>
              <a:rPr lang="en-US" altLang="zh-CN" sz="2200" smtClean="0">
                <a:solidFill>
                  <a:srgbClr val="000000"/>
                </a:solidFill>
                <a:latin typeface="Times New Roman" pitchFamily="18" charset="0"/>
                <a:cs typeface="Times New Roman" panose="02020603050405020304" pitchFamily="18" charset="0"/>
              </a:rPr>
              <a:t>)</a:t>
            </a:r>
          </a:p>
          <a:p>
            <a:pPr>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方正书宋_GBK" pitchFamily="65" charset="-122"/>
              <a:cs typeface="Times New Roman" panose="02020603050405020304" pitchFamily="18" charset="0"/>
            </a:endParaRPr>
          </a:p>
          <a:p>
            <a:pPr>
              <a:lnSpc>
                <a:spcPct val="150000"/>
              </a:lnSpc>
              <a:spcAft>
                <a:spcPct val="0"/>
              </a:spcAft>
              <a:tabLst>
                <a:tab pos="1029335"/>
                <a:tab pos="1850390"/>
                <a:tab pos="2538095"/>
                <a:tab pos="3221990"/>
              </a:tabLst>
            </a:pPr>
            <a:endParaRPr lang="en-US" altLang="zh-CN" sz="2200">
              <a:solidFill>
                <a:srgbClr val="000000"/>
              </a:solidFill>
              <a:latin typeface="Times New Roman" pitchFamily="18" charset="0"/>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cs typeface="Times New Roman" panose="02020603050405020304" pitchFamily="18" charset="0"/>
              </a:rPr>
              <a:t>植物向光性的成因</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单侧光照射后引起生长素分布不均匀</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胚芽鞘背光一侧的生长素含量</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多于</a:t>
            </a:r>
            <a:r>
              <a:rPr lang="zh-CN" altLang="zh-CN" sz="2200">
                <a:solidFill>
                  <a:srgbClr val="000000"/>
                </a:solidFill>
                <a:latin typeface="Times New Roman" pitchFamily="18" charset="0"/>
                <a:cs typeface="Times New Roman" panose="02020603050405020304" pitchFamily="18" charset="0"/>
              </a:rPr>
              <a:t>向光一侧</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因而引起两侧的生长不均匀</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从而造成向光弯曲。</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4</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生长素种类</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吲哚乙酸</a:t>
            </a:r>
            <a:r>
              <a:rPr lang="en-US" altLang="zh-CN" sz="2200">
                <a:solidFill>
                  <a:srgbClr val="000000"/>
                </a:solidFill>
                <a:latin typeface="Times New Roman" pitchFamily="18" charset="0"/>
                <a:cs typeface="Times New Roman" panose="02020603050405020304" pitchFamily="18" charset="0"/>
              </a:rPr>
              <a:t>(IAA)</a:t>
            </a:r>
            <a:r>
              <a:rPr lang="zh-CN"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苯乙酸</a:t>
            </a:r>
            <a:r>
              <a:rPr lang="en-US" altLang="zh-CN" sz="2200" u="sng">
                <a:solidFill>
                  <a:srgbClr val="FF0000"/>
                </a:solidFill>
                <a:uFill>
                  <a:solidFill>
                    <a:srgbClr val="000000"/>
                  </a:solidFill>
                </a:uFill>
                <a:latin typeface="Times New Roman" pitchFamily="18" charset="0"/>
                <a:cs typeface="Times New Roman" panose="02020603050405020304" pitchFamily="18" charset="0"/>
              </a:rPr>
              <a:t>(PPA)</a:t>
            </a:r>
            <a:r>
              <a:rPr lang="zh-CN"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吲哚丁酸</a:t>
            </a:r>
            <a:r>
              <a:rPr lang="en-US" altLang="zh-CN" sz="2200" u="sng">
                <a:solidFill>
                  <a:srgbClr val="FF0000"/>
                </a:solidFill>
                <a:uFill>
                  <a:solidFill>
                    <a:srgbClr val="000000"/>
                  </a:solidFill>
                </a:uFill>
                <a:latin typeface="Times New Roman" pitchFamily="18" charset="0"/>
                <a:cs typeface="Times New Roman" panose="02020603050405020304" pitchFamily="18" charset="0"/>
              </a:rPr>
              <a:t>(IBA)</a:t>
            </a:r>
            <a:r>
              <a:rPr lang="zh-CN" altLang="zh-CN" sz="2200">
                <a:solidFill>
                  <a:srgbClr val="000000"/>
                </a:solidFill>
                <a:latin typeface="Times New Roman" pitchFamily="18" charset="0"/>
                <a:cs typeface="Times New Roman" panose="02020603050405020304" pitchFamily="18" charset="0"/>
              </a:rPr>
              <a:t>等都属于生长素。</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pic>
        <p:nvPicPr>
          <p:cNvPr id="7" name="图片 6"/>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2034887" y="1597978"/>
            <a:ext cx="4769361" cy="2392820"/>
          </a:xfrm>
          <a:prstGeom prst="rect">
            <a:avLst/>
          </a:prstGeom>
        </p:spPr>
      </p:pic>
      <p:cxnSp>
        <p:nvCxnSpPr>
          <p:cNvPr id="8" name="直接连接符 7"/>
          <p:cNvCxnSpPr/>
          <p:nvPr/>
        </p:nvCxnSpPr>
        <p:spPr>
          <a:xfrm>
            <a:off x="4440987" y="2338606"/>
            <a:ext cx="809997" cy="288032"/>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nvCxnSpPr>
        <p:spPr>
          <a:xfrm>
            <a:off x="4427984" y="2834360"/>
            <a:ext cx="850453" cy="738515"/>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 name="直接连接符 10"/>
          <p:cNvCxnSpPr/>
          <p:nvPr/>
        </p:nvCxnSpPr>
        <p:spPr>
          <a:xfrm flipV="1">
            <a:off x="4419567" y="2717201"/>
            <a:ext cx="831417" cy="621356"/>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flipV="1">
            <a:off x="4482083" y="3626498"/>
            <a:ext cx="796354" cy="257055"/>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
        <p:nvSpPr>
          <p:cNvPr id="15" name="矩形 14"/>
          <p:cNvSpPr/>
          <p:nvPr/>
        </p:nvSpPr>
        <p:spPr>
          <a:xfrm>
            <a:off x="3635896" y="4462610"/>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6" name="矩形 15"/>
          <p:cNvSpPr/>
          <p:nvPr/>
        </p:nvSpPr>
        <p:spPr>
          <a:xfrm>
            <a:off x="2691391" y="5677103"/>
            <a:ext cx="1528970"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7" name="矩形 16"/>
          <p:cNvSpPr/>
          <p:nvPr/>
        </p:nvSpPr>
        <p:spPr>
          <a:xfrm>
            <a:off x="4399018" y="5677103"/>
            <a:ext cx="188062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300163873"/>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4" dur="50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down)">
                                      <p:cBhvr>
                                        <p:cTn id="17" dur="500"/>
                                        <p:tgtEl>
                                          <p:spTgt spid="11"/>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ntr" presetSubtype="4" dur="500"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down)">
                                      <p:cBhvr>
                                        <p:cTn id="22" dur="500"/>
                                        <p:tgtEl>
                                          <p:spTgt spid="13"/>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4" presetClass="exit" presetSubtype="10" dur="500" fill="hold" grpId="0" nodeType="clickEffect">
                                  <p:stCondLst>
                                    <p:cond delay="0"/>
                                  </p:stCondLst>
                                  <p:childTnLst>
                                    <p:animEffect transition="out" filter="randombar(horizontal)">
                                      <p:cBhvr>
                                        <p:cTn id="26" dur="500"/>
                                        <p:tgtEl>
                                          <p:spTgt spid="15"/>
                                        </p:tgtEl>
                                      </p:cBhvr>
                                    </p:animEffect>
                                    <p:set>
                                      <p:cBhvr>
                                        <p:cTn id="27" dur="1" fill="hold">
                                          <p:stCondLst>
                                            <p:cond delay="499"/>
                                          </p:stCondLst>
                                        </p:cTn>
                                        <p:tgtEl>
                                          <p:spTgt spid="15"/>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nodeType="afterGroup">
                            <p:stCondLst>
                              <p:cond delay="0"/>
                            </p:stCondLst>
                            <p:childTnLst>
                              <p:par>
                                <p:cTn id="30" presetID="14" presetClass="exit" presetSubtype="10" dur="500" fill="hold" grpId="1" nodeType="clickEffect">
                                  <p:stCondLst>
                                    <p:cond delay="0"/>
                                  </p:stCondLst>
                                  <p:childTnLst>
                                    <p:animEffect transition="out" filter="randombar(horizontal)">
                                      <p:cBhvr>
                                        <p:cTn id="31" dur="500"/>
                                        <p:tgtEl>
                                          <p:spTgt spid="16"/>
                                        </p:tgtEl>
                                      </p:cBhvr>
                                    </p:animEffect>
                                    <p:set>
                                      <p:cBhvr>
                                        <p:cTn id="32" dur="1" fill="hold">
                                          <p:stCondLst>
                                            <p:cond delay="499"/>
                                          </p:stCondLst>
                                        </p:cTn>
                                        <p:tgtEl>
                                          <p:spTgt spid="16"/>
                                        </p:tgtEl>
                                        <p:attrNameLst>
                                          <p:attrName>style.visibility</p:attrName>
                                        </p:attrNameLst>
                                      </p:cBhvr>
                                      <p:to>
                                        <p:strVal val="hidden"/>
                                      </p:to>
                                    </p:set>
                                  </p:childTnLst>
                                </p:cTn>
                              </p:par>
                            </p:childTnLst>
                          </p:cTn>
                        </p:par>
                      </p:childTnLst>
                    </p:cTn>
                  </p:par>
                  <p:par>
                    <p:cTn id="33" fill="hold" nodeType="clickPar">
                      <p:stCondLst>
                        <p:cond delay="indefinite"/>
                      </p:stCondLst>
                      <p:childTnLst>
                        <p:par>
                          <p:cTn id="34" fill="hold" nodeType="afterGroup">
                            <p:stCondLst>
                              <p:cond delay="0"/>
                            </p:stCondLst>
                            <p:childTnLst>
                              <p:par>
                                <p:cTn id="35" presetID="14" presetClass="exit" presetSubtype="10" dur="500" fill="hold" grpId="2" nodeType="clickEffect">
                                  <p:stCondLst>
                                    <p:cond delay="0"/>
                                  </p:stCondLst>
                                  <p:childTnLst>
                                    <p:animEffect transition="out" filter="randombar(horizontal)">
                                      <p:cBhvr>
                                        <p:cTn id="36" dur="500"/>
                                        <p:tgtEl>
                                          <p:spTgt spid="17"/>
                                        </p:tgtEl>
                                      </p:cBhvr>
                                    </p:animEffect>
                                    <p:set>
                                      <p:cBhvr>
                                        <p:cTn id="37" dur="1" fill="hold">
                                          <p:stCondLst>
                                            <p:cond delay="499"/>
                                          </p:stCondLst>
                                        </p:cTn>
                                        <p:tgtEl>
                                          <p:spTgt spid="1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1"/>
      <p:bldP spid="17" grpId="2"/>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302338"/>
            <a:ext cx="8128000" cy="4507324"/>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5</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植物激素</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概念</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由植物体内产生</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能从产生部位运送到作用部位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对植物的</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生长发育</a:t>
            </a:r>
            <a:r>
              <a:rPr lang="zh-CN" altLang="zh-CN" sz="2200">
                <a:solidFill>
                  <a:srgbClr val="000000"/>
                </a:solidFill>
                <a:latin typeface="Times New Roman" pitchFamily="18" charset="0"/>
                <a:cs typeface="Times New Roman" panose="02020603050405020304" pitchFamily="18" charset="0"/>
              </a:rPr>
              <a:t>有显著影响的微量有机物。</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种类</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生长素、</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赤霉素</a:t>
            </a:r>
            <a:r>
              <a:rPr lang="zh-CN"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细胞分裂素</a:t>
            </a:r>
            <a:r>
              <a:rPr lang="zh-CN" altLang="zh-CN" sz="2200">
                <a:solidFill>
                  <a:srgbClr val="000000"/>
                </a:solidFill>
                <a:latin typeface="Times New Roman" pitchFamily="18" charset="0"/>
                <a:cs typeface="Times New Roman" panose="02020603050405020304" pitchFamily="18" charset="0"/>
              </a:rPr>
              <a:t>、脱落酸和</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乙烯</a:t>
            </a:r>
            <a:r>
              <a:rPr lang="zh-CN" altLang="zh-CN" sz="2200">
                <a:solidFill>
                  <a:srgbClr val="000000"/>
                </a:solidFill>
                <a:latin typeface="Times New Roman" pitchFamily="18" charset="0"/>
                <a:cs typeface="Times New Roman" panose="02020603050405020304" pitchFamily="18" charset="0"/>
              </a:rPr>
              <a:t>等。</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cs typeface="Times New Roman" panose="02020603050405020304" pitchFamily="18" charset="0"/>
              </a:rPr>
              <a:t>植物激素和动物激素的比较</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NEU-BZ-S92"/>
                <a:cs typeface="宋体" panose="02010600030101010101" pitchFamily="2" charset="-122"/>
              </a:rPr>
              <a:t>①</a:t>
            </a:r>
            <a:r>
              <a:rPr lang="zh-CN" altLang="zh-CN" sz="2200">
                <a:solidFill>
                  <a:srgbClr val="000000"/>
                </a:solidFill>
                <a:latin typeface="Times New Roman" pitchFamily="18" charset="0"/>
                <a:cs typeface="Times New Roman" panose="02020603050405020304" pitchFamily="18" charset="0"/>
              </a:rPr>
              <a:t>相同点</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都是</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信息</a:t>
            </a:r>
            <a:r>
              <a:rPr lang="zh-CN" altLang="zh-CN" sz="2200">
                <a:solidFill>
                  <a:srgbClr val="000000"/>
                </a:solidFill>
                <a:latin typeface="Times New Roman" pitchFamily="18" charset="0"/>
                <a:cs typeface="Times New Roman" panose="02020603050405020304" pitchFamily="18" charset="0"/>
              </a:rPr>
              <a:t>分子</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参与调节生长、发育过程</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都是从产生部位运输到作用部位发挥作用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都具有微量和</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高效</a:t>
            </a:r>
            <a:r>
              <a:rPr lang="zh-CN" altLang="zh-CN" sz="2200">
                <a:solidFill>
                  <a:srgbClr val="000000"/>
                </a:solidFill>
                <a:latin typeface="Times New Roman" pitchFamily="18" charset="0"/>
                <a:cs typeface="Times New Roman" panose="02020603050405020304" pitchFamily="18" charset="0"/>
              </a:rPr>
              <a:t>的特点。</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NEU-BZ-S92"/>
                <a:cs typeface="宋体" panose="02010600030101010101" pitchFamily="2" charset="-122"/>
              </a:rPr>
              <a:t>②</a:t>
            </a:r>
            <a:r>
              <a:rPr lang="zh-CN" altLang="zh-CN" sz="2200">
                <a:solidFill>
                  <a:srgbClr val="000000"/>
                </a:solidFill>
                <a:latin typeface="Times New Roman" pitchFamily="18" charset="0"/>
                <a:cs typeface="Times New Roman" panose="02020603050405020304" pitchFamily="18" charset="0"/>
              </a:rPr>
              <a:t>不同点</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植物激素的化学本质是小分子有机物</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动物激素的化学本质是</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蛋白质</a:t>
            </a:r>
            <a:r>
              <a:rPr lang="zh-CN" altLang="zh-CN" sz="2200">
                <a:solidFill>
                  <a:srgbClr val="000000"/>
                </a:solidFill>
                <a:latin typeface="Times New Roman" pitchFamily="18" charset="0"/>
                <a:cs typeface="Times New Roman" panose="02020603050405020304" pitchFamily="18" charset="0"/>
              </a:rPr>
              <a:t>、固醇或氨基酸衍生物等</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植物激素无专门的分泌器官</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由植物体的一定部位产生</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动物激素由专门的</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内分泌腺</a:t>
            </a:r>
            <a:r>
              <a:rPr lang="zh-CN" altLang="zh-CN" sz="2200">
                <a:solidFill>
                  <a:srgbClr val="000000"/>
                </a:solidFill>
                <a:latin typeface="Times New Roman" pitchFamily="18" charset="0"/>
                <a:cs typeface="Times New Roman" panose="02020603050405020304" pitchFamily="18" charset="0"/>
              </a:rPr>
              <a:t>或内分泌细胞分泌产生。</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7" name="矩形 6"/>
          <p:cNvSpPr/>
          <p:nvPr/>
        </p:nvSpPr>
        <p:spPr>
          <a:xfrm>
            <a:off x="570374" y="2163768"/>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2689094" y="2564904"/>
            <a:ext cx="864943"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3779912" y="2564904"/>
            <a:ext cx="1440160"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6567676" y="2554630"/>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矩形 10"/>
          <p:cNvSpPr/>
          <p:nvPr/>
        </p:nvSpPr>
        <p:spPr>
          <a:xfrm>
            <a:off x="2329478" y="3353130"/>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2" name="矩形 11"/>
          <p:cNvSpPr/>
          <p:nvPr/>
        </p:nvSpPr>
        <p:spPr>
          <a:xfrm>
            <a:off x="5682942" y="3758218"/>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3" name="矩形 12"/>
          <p:cNvSpPr/>
          <p:nvPr/>
        </p:nvSpPr>
        <p:spPr>
          <a:xfrm>
            <a:off x="1450344" y="4575676"/>
            <a:ext cx="864943"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4" name="矩形 13"/>
          <p:cNvSpPr/>
          <p:nvPr/>
        </p:nvSpPr>
        <p:spPr>
          <a:xfrm>
            <a:off x="6307746" y="4978929"/>
            <a:ext cx="1134300"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358708034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4" presetClass="exit" presetSubtype="10" dur="500" fill="hold" grpId="4" nodeType="clickEffect">
                                  <p:stCondLst>
                                    <p:cond delay="0"/>
                                  </p:stCondLst>
                                  <p:childTnLst>
                                    <p:animEffect transition="out" filter="randombar(horizontal)">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nodeType="afterGroup">
                            <p:stCondLst>
                              <p:cond delay="0"/>
                            </p:stCondLst>
                            <p:childTnLst>
                              <p:par>
                                <p:cTn id="30" presetID="14" presetClass="exit" presetSubtype="10" dur="500" fill="hold" grpId="5" nodeType="clickEffect">
                                  <p:stCondLst>
                                    <p:cond delay="0"/>
                                  </p:stCondLst>
                                  <p:childTnLst>
                                    <p:animEffect transition="out" filter="randombar(horizontal)">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childTnLst>
                          </p:cTn>
                        </p:par>
                      </p:childTnLst>
                    </p:cTn>
                  </p:par>
                  <p:par>
                    <p:cTn id="33" fill="hold" nodeType="clickPar">
                      <p:stCondLst>
                        <p:cond delay="indefinite"/>
                      </p:stCondLst>
                      <p:childTnLst>
                        <p:par>
                          <p:cTn id="34" fill="hold" nodeType="afterGroup">
                            <p:stCondLst>
                              <p:cond delay="0"/>
                            </p:stCondLst>
                            <p:childTnLst>
                              <p:par>
                                <p:cTn id="35" presetID="14" presetClass="exit" presetSubtype="10" dur="500" fill="hold" grpId="6" nodeType="clickEffect">
                                  <p:stCondLst>
                                    <p:cond delay="0"/>
                                  </p:stCondLst>
                                  <p:childTnLst>
                                    <p:animEffect transition="out" filter="randombar(horizontal)">
                                      <p:cBhvr>
                                        <p:cTn id="36" dur="500"/>
                                        <p:tgtEl>
                                          <p:spTgt spid="13"/>
                                        </p:tgtEl>
                                      </p:cBhvr>
                                    </p:animEffect>
                                    <p:set>
                                      <p:cBhvr>
                                        <p:cTn id="37" dur="1" fill="hold">
                                          <p:stCondLst>
                                            <p:cond delay="499"/>
                                          </p:stCondLst>
                                        </p:cTn>
                                        <p:tgtEl>
                                          <p:spTgt spid="13"/>
                                        </p:tgtEl>
                                        <p:attrNameLst>
                                          <p:attrName>style.visibility</p:attrName>
                                        </p:attrNameLst>
                                      </p:cBhvr>
                                      <p:to>
                                        <p:strVal val="hidden"/>
                                      </p:to>
                                    </p:set>
                                  </p:childTnLst>
                                </p:cTn>
                              </p:par>
                            </p:childTnLst>
                          </p:cTn>
                        </p:par>
                      </p:childTnLst>
                    </p:cTn>
                  </p:par>
                  <p:par>
                    <p:cTn id="38" fill="hold" nodeType="clickPar">
                      <p:stCondLst>
                        <p:cond delay="indefinite"/>
                      </p:stCondLst>
                      <p:childTnLst>
                        <p:par>
                          <p:cTn id="39" fill="hold" nodeType="afterGroup">
                            <p:stCondLst>
                              <p:cond delay="0"/>
                            </p:stCondLst>
                            <p:childTnLst>
                              <p:par>
                                <p:cTn id="40" presetID="14" presetClass="exit" presetSubtype="10" dur="500" fill="hold" grpId="7" nodeType="clickEffect">
                                  <p:stCondLst>
                                    <p:cond delay="0"/>
                                  </p:stCondLst>
                                  <p:childTnLst>
                                    <p:animEffect transition="out" filter="randombar(horizontal)">
                                      <p:cBhvr>
                                        <p:cTn id="41" dur="500"/>
                                        <p:tgtEl>
                                          <p:spTgt spid="14"/>
                                        </p:tgtEl>
                                      </p:cBhvr>
                                    </p:animEffect>
                                    <p:set>
                                      <p:cBhvr>
                                        <p:cTn id="42" dur="1" fill="hold">
                                          <p:stCondLst>
                                            <p:cond delay="4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9" grpId="2"/>
      <p:bldP spid="10" grpId="3"/>
      <p:bldP spid="11" grpId="4"/>
      <p:bldP spid="12" grpId="5"/>
      <p:bldP spid="13" grpId="6"/>
      <p:bldP spid="14" grpId="7"/>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681641"/>
            <a:ext cx="8128000" cy="3748719"/>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预习反馈</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判断</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鲍森</a:t>
            </a:r>
            <a:r>
              <a:rPr lang="en-US" altLang="zh-CN" sz="2200" i="1">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詹森实验证明胚芽鞘尖端产生的影响可以透过琼脂片传递给下部。</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达尔文通过实验推测胚芽鞘尖端在单侧光照下能产生某种影响传递到尖端下方</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温特通过实验证明了这种影响是一种化学物质。</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胚芽鞘的感光部位在尖端</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但单侧光照射时的弯曲部位在尖端下面。</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r>
              <a:rPr lang="en-US" altLang="zh-CN" sz="2200" smtClean="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p:txBody>
      </p:sp>
      <p:sp>
        <p:nvSpPr>
          <p:cNvPr id="7" name="矩形 6"/>
          <p:cNvSpPr/>
          <p:nvPr/>
        </p:nvSpPr>
        <p:spPr>
          <a:xfrm>
            <a:off x="1907704" y="2945492"/>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823756" y="4121569"/>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1372826" y="4982354"/>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3872932424"/>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9" grpId="2"/>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sp>
        <p:nvSpPr>
          <p:cNvPr id="7" name="矩形 6"/>
          <p:cNvSpPr>
            <a:spLocks noChangeAspect="1"/>
          </p:cNvSpPr>
          <p:nvPr/>
        </p:nvSpPr>
        <p:spPr>
          <a:xfrm>
            <a:off x="508000" y="2507668"/>
            <a:ext cx="8128000" cy="2096664"/>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(4)</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温特的实验中生长素从胚芽鞘尖端基部进入琼脂块的方式是主动运输。</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(5)</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生长素的化学本质是蛋白质。</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(6)</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植物激素是由特定的器官或细胞产生的</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由产生部位运送到作用部位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对植物的生长发育起调节作用的微量有机物。</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p:txBody>
      </p:sp>
      <p:sp>
        <p:nvSpPr>
          <p:cNvPr id="8" name="矩形 7"/>
          <p:cNvSpPr/>
          <p:nvPr/>
        </p:nvSpPr>
        <p:spPr>
          <a:xfrm>
            <a:off x="1928252" y="2996952"/>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4768079" y="3408452"/>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7030546" y="4202504"/>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2416569486"/>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9"/>
                                        </p:tgtEl>
                                      </p:cBhvr>
                                    </p:animEffect>
                                    <p:set>
                                      <p:cBhvr>
                                        <p:cTn id="12" dur="1" fill="hold">
                                          <p:stCondLst>
                                            <p:cond delay="499"/>
                                          </p:stCondLst>
                                        </p:cTn>
                                        <p:tgtEl>
                                          <p:spTgt spid="9"/>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10"/>
                                        </p:tgtEl>
                                      </p:cBhvr>
                                    </p:animEffect>
                                    <p:set>
                                      <p:cBhvr>
                                        <p:cTn id="17"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1"/>
      <p:bldP spid="10" grpId="2"/>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294804"/>
            <a:ext cx="8128000" cy="4561249"/>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下图为用燕麦胚芽鞘进行的实验</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下列判断正确的是</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smtClean="0">
              <a:solidFill>
                <a:srgbClr val="000000"/>
              </a:solidFill>
              <a:latin typeface="Times New Roman" pitchFamily="18" charset="0"/>
              <a:cs typeface="Times New Roman" panose="02020603050405020304" pitchFamily="18" charset="0"/>
            </a:endParaRPr>
          </a:p>
          <a:p>
            <a:pPr>
              <a:lnSpc>
                <a:spcPct val="120000"/>
              </a:lnSpc>
              <a:spcAft>
                <a:spcPct val="0"/>
              </a:spcAft>
              <a:tabLst>
                <a:tab pos="1029335"/>
                <a:tab pos="1850390"/>
                <a:tab pos="2538095"/>
                <a:tab pos="3221990"/>
              </a:tabLst>
            </a:pPr>
            <a:endParaRPr lang="en-US" altLang="zh-CN" sz="2200">
              <a:solidFill>
                <a:srgbClr val="000000"/>
              </a:solidFill>
              <a:latin typeface="Times New Roman" pitchFamily="18" charset="0"/>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smtClean="0">
                <a:solidFill>
                  <a:srgbClr val="000000"/>
                </a:solidFill>
                <a:latin typeface="Times New Roman" pitchFamily="18" charset="0"/>
                <a:cs typeface="Times New Roman" panose="02020603050405020304" pitchFamily="18" charset="0"/>
              </a:rPr>
              <a:t>A</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NEU-BZ-S92"/>
                <a:cs typeface="宋体" panose="02010600030101010101" pitchFamily="2" charset="-122"/>
              </a:rPr>
              <a:t>①④</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是一组对照实验</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B.</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向左弯曲生长的是</a:t>
            </a:r>
            <a:r>
              <a:rPr lang="zh-CN" altLang="zh-CN" sz="2200">
                <a:solidFill>
                  <a:srgbClr val="000000"/>
                </a:solidFill>
                <a:latin typeface="NEU-BZ-S92"/>
                <a:cs typeface="宋体" panose="02010600030101010101" pitchFamily="2" charset="-122"/>
              </a:rPr>
              <a:t>⑤</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C.</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不生长也不弯曲的是</a:t>
            </a:r>
            <a:r>
              <a:rPr lang="zh-CN" altLang="zh-CN" sz="2200">
                <a:solidFill>
                  <a:srgbClr val="000000"/>
                </a:solidFill>
                <a:latin typeface="NEU-BZ-S92"/>
                <a:cs typeface="宋体" panose="02010600030101010101" pitchFamily="2" charset="-122"/>
              </a:rPr>
              <a:t>①③</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D.</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单侧光能够对</a:t>
            </a:r>
            <a:r>
              <a:rPr lang="zh-CN" altLang="zh-CN" sz="2200">
                <a:solidFill>
                  <a:srgbClr val="000000"/>
                </a:solidFill>
                <a:latin typeface="NEU-BZ-S92"/>
                <a:cs typeface="宋体" panose="02010600030101010101" pitchFamily="2" charset="-122"/>
              </a:rPr>
              <a:t>②④</a:t>
            </a:r>
            <a:r>
              <a:rPr lang="zh-CN" altLang="zh-CN" sz="2200" smtClean="0">
                <a:solidFill>
                  <a:srgbClr val="000000"/>
                </a:solidFill>
                <a:latin typeface="Times New Roman" pitchFamily="18" charset="0"/>
                <a:ea typeface="仿宋" panose="02010609060101010101" pitchFamily="49" charset="-122"/>
                <a:cs typeface="Times New Roman" panose="02020603050405020304" pitchFamily="18" charset="0"/>
              </a:rPr>
              <a:t>起作用</a:t>
            </a:r>
            <a:endParaRPr lang="zh-CN" altLang="zh-CN" sz="2200">
              <a:solidFill>
                <a:srgbClr val="000000"/>
              </a:solidFill>
              <a:latin typeface="NEU-BZ-S92"/>
              <a:ea typeface="方正书宋_GBK" pitchFamily="65" charset="-122"/>
              <a:cs typeface="Times New Roman" panose="02020603050405020304" pitchFamily="18" charset="0"/>
            </a:endParaRPr>
          </a:p>
        </p:txBody>
      </p:sp>
      <p:pic>
        <p:nvPicPr>
          <p:cNvPr id="3" name="图片 2"/>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877455" y="1741994"/>
            <a:ext cx="7389091" cy="2390588"/>
          </a:xfrm>
          <a:prstGeom prst="rect">
            <a:avLst/>
          </a:prstGeom>
        </p:spPr>
      </p:pic>
    </p:spTree>
    <p:extLst>
      <p:ext uri="{BB962C8B-B14F-4D97-AF65-F5344CB8AC3E}">
        <p14:creationId xmlns:p14="http://schemas.microsoft.com/office/powerpoint/2010/main" val="1616831391"/>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一</a:t>
            </a:r>
            <a:endParaRPr lang="zh-CN" altLang="en-US" sz="1400">
              <a:solidFill>
                <a:schemeClr val="bg1"/>
              </a:solidFill>
              <a:latin typeface="微软雅黑" pitchFamily="34" charset="-122"/>
              <a:ea typeface="微软雅黑" pitchFamily="34" charset="-122"/>
            </a:endParaRPr>
          </a:p>
        </p:txBody>
      </p:sp>
      <p:sp>
        <p:nvSpPr>
          <p:cNvPr id="5" name="矩形 4"/>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2310467"/>
            <a:ext cx="8128000" cy="2491067"/>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解析</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NEU-BZ-S92"/>
                <a:cs typeface="宋体" panose="02010600030101010101" pitchFamily="2" charset="-122"/>
              </a:rPr>
              <a:t>①②③④⑤</a:t>
            </a:r>
            <a:r>
              <a:rPr lang="zh-CN" altLang="zh-CN" sz="2200">
                <a:solidFill>
                  <a:srgbClr val="000000"/>
                </a:solidFill>
                <a:latin typeface="Times New Roman" pitchFamily="18" charset="0"/>
                <a:ea typeface="楷体" pitchFamily="49" charset="-122"/>
                <a:cs typeface="Times New Roman" panose="02020603050405020304" pitchFamily="18" charset="0"/>
              </a:rPr>
              <a:t>组的胚芽鞘的生长情况依次是直立生长、向右弯曲生长、不生长也不弯曲、直立生长和向左弯曲生长。</a:t>
            </a:r>
            <a:r>
              <a:rPr lang="zh-CN" altLang="zh-CN" sz="2200">
                <a:solidFill>
                  <a:srgbClr val="000000"/>
                </a:solidFill>
                <a:latin typeface="NEU-BZ-S92"/>
                <a:cs typeface="宋体" panose="02010600030101010101" pitchFamily="2" charset="-122"/>
              </a:rPr>
              <a:t>①④</a:t>
            </a:r>
            <a:r>
              <a:rPr lang="zh-CN" altLang="zh-CN" sz="2200">
                <a:solidFill>
                  <a:srgbClr val="000000"/>
                </a:solidFill>
                <a:latin typeface="Times New Roman" pitchFamily="18" charset="0"/>
                <a:ea typeface="楷体" pitchFamily="49" charset="-122"/>
                <a:cs typeface="Times New Roman" panose="02020603050405020304" pitchFamily="18" charset="0"/>
              </a:rPr>
              <a:t>之间有多个变量</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构不成对照实验。含有一定浓度生长素的琼脂块不能完全替代胚芽鞘尖端的作用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其中的生长素只能向下扩散</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因此单侧光照对</a:t>
            </a:r>
            <a:r>
              <a:rPr lang="zh-CN" altLang="zh-CN" sz="2200">
                <a:solidFill>
                  <a:srgbClr val="000000"/>
                </a:solidFill>
                <a:latin typeface="NEU-BZ-S92"/>
                <a:cs typeface="宋体" panose="02010600030101010101" pitchFamily="2" charset="-122"/>
              </a:rPr>
              <a:t>④</a:t>
            </a:r>
            <a:r>
              <a:rPr lang="zh-CN" altLang="zh-CN" sz="2200">
                <a:solidFill>
                  <a:srgbClr val="000000"/>
                </a:solidFill>
                <a:latin typeface="Times New Roman" pitchFamily="18" charset="0"/>
                <a:ea typeface="楷体" pitchFamily="49" charset="-122"/>
                <a:cs typeface="Times New Roman" panose="02020603050405020304" pitchFamily="18" charset="0"/>
              </a:rPr>
              <a:t>不起作用。</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B</a:t>
            </a:r>
            <a:endParaRPr lang="zh-CN" altLang="zh-CN" sz="2200">
              <a:solidFill>
                <a:srgbClr val="000000"/>
              </a:solidFill>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2058946683"/>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wipe(down)">
                                      <p:cBhvr>
                                        <p:cTn id="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一</a:t>
            </a:r>
            <a:endParaRPr lang="zh-CN" altLang="en-US" sz="1400">
              <a:solidFill>
                <a:srgbClr val="333333"/>
              </a:solidFill>
              <a:latin typeface="微软雅黑" pitchFamily="34" charset="-122"/>
              <a:ea typeface="微软雅黑" pitchFamily="34" charset="-122"/>
            </a:endParaRPr>
          </a:p>
        </p:txBody>
      </p:sp>
      <p:sp>
        <p:nvSpPr>
          <p:cNvPr id="5" name="矩形 4">
            <a:hlinkClick r:id="rId3" action="ppaction://hlinksldjump?num=13"/>
          </p:cNvPr>
          <p:cNvSpPr/>
          <p:nvPr/>
        </p:nvSpPr>
        <p:spPr>
          <a:xfrm>
            <a:off x="1817787"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二</a:t>
            </a:r>
            <a:endParaRPr lang="zh-CN" altLang="en-US" sz="1400">
              <a:solidFill>
                <a:schemeClr val="bg1"/>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sp>
        <p:nvSpPr>
          <p:cNvPr id="3" name="矩形 2"/>
          <p:cNvSpPr>
            <a:spLocks noChangeAspect="1"/>
          </p:cNvSpPr>
          <p:nvPr/>
        </p:nvSpPr>
        <p:spPr>
          <a:xfrm>
            <a:off x="508000" y="1302338"/>
            <a:ext cx="8128000" cy="4507324"/>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二、生长素的合成、运输与分布</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生长素主要合成部位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芽、幼嫩的叶和</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发育中的种子</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运输方式</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极性运输</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在胚芽鞘、芽、幼叶和幼根中</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生长素只能从形态学上端运输到形态学下端</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而不能反过来运输</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也就是只能单方向运输。极性运输是一种</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主动运输</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非极性运输</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在成熟组织中</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生长素可以通过</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输导</a:t>
            </a:r>
            <a:r>
              <a:rPr lang="zh-CN" altLang="zh-CN" sz="2200">
                <a:solidFill>
                  <a:srgbClr val="000000"/>
                </a:solidFill>
                <a:latin typeface="Times New Roman" pitchFamily="18" charset="0"/>
                <a:cs typeface="Times New Roman" panose="02020603050405020304" pitchFamily="18" charset="0"/>
              </a:rPr>
              <a:t>组织进行非极性运输。生长素的非极性运输和其他有机物的运输没有区别。</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3</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分布</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生长素相对集中分布在生长旺盛的部分</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如胚芽鞘、芽和根尖的分生组织、</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形成层</a:t>
            </a:r>
            <a:r>
              <a:rPr lang="zh-CN" altLang="zh-CN" sz="2200">
                <a:solidFill>
                  <a:srgbClr val="000000"/>
                </a:solidFill>
                <a:latin typeface="Times New Roman" pitchFamily="18" charset="0"/>
                <a:cs typeface="Times New Roman" panose="02020603050405020304" pitchFamily="18" charset="0"/>
              </a:rPr>
              <a:t>、发育中的种子和</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果实</a:t>
            </a:r>
            <a:r>
              <a:rPr lang="zh-CN" altLang="zh-CN" sz="2200">
                <a:solidFill>
                  <a:srgbClr val="000000"/>
                </a:solidFill>
                <a:latin typeface="Times New Roman" pitchFamily="18" charset="0"/>
                <a:cs typeface="Times New Roman" panose="02020603050405020304" pitchFamily="18" charset="0"/>
              </a:rPr>
              <a:t>等处。</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7" name="矩形 6"/>
          <p:cNvSpPr/>
          <p:nvPr/>
        </p:nvSpPr>
        <p:spPr>
          <a:xfrm>
            <a:off x="5366081" y="1762542"/>
            <a:ext cx="1672746"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3115026" y="3378275"/>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6084168" y="3763799"/>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1693553" y="5362942"/>
            <a:ext cx="862223"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矩形 10"/>
          <p:cNvSpPr/>
          <p:nvPr/>
        </p:nvSpPr>
        <p:spPr>
          <a:xfrm>
            <a:off x="4763112" y="5371269"/>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938876198"/>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4" presetClass="exit" presetSubtype="10" dur="500" fill="hold" grpId="4" nodeType="clickEffect">
                                  <p:stCondLst>
                                    <p:cond delay="0"/>
                                  </p:stCondLst>
                                  <p:childTnLst>
                                    <p:animEffect transition="out" filter="randombar(horizontal)">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9" grpId="2"/>
      <p:bldP spid="10" grpId="3"/>
      <p:bldP spid="11" grpId="4"/>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一</a:t>
            </a:r>
            <a:endParaRPr lang="zh-CN" altLang="en-US" sz="1400">
              <a:solidFill>
                <a:srgbClr val="333333"/>
              </a:solidFill>
              <a:latin typeface="微软雅黑" pitchFamily="34" charset="-122"/>
              <a:ea typeface="微软雅黑" pitchFamily="34" charset="-122"/>
            </a:endParaRPr>
          </a:p>
        </p:txBody>
      </p:sp>
      <p:sp>
        <p:nvSpPr>
          <p:cNvPr id="5" name="矩形 4">
            <a:hlinkClick r:id="rId3" action="ppaction://hlinksldjump?num=13"/>
          </p:cNvPr>
          <p:cNvSpPr/>
          <p:nvPr/>
        </p:nvSpPr>
        <p:spPr>
          <a:xfrm>
            <a:off x="1817787"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二</a:t>
            </a:r>
            <a:endParaRPr lang="zh-CN" altLang="en-US" sz="1400">
              <a:solidFill>
                <a:schemeClr val="bg1"/>
              </a:solidFill>
              <a:latin typeface="微软雅黑" pitchFamily="34" charset="-122"/>
              <a:ea typeface="微软雅黑" pitchFamily="34" charset="-122"/>
            </a:endParaRPr>
          </a:p>
        </p:txBody>
      </p:sp>
      <p:sp>
        <p:nvSpPr>
          <p:cNvPr id="6" name="矩形 5"/>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498706"/>
            <a:ext cx="8128000" cy="4114588"/>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预习反馈</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判断</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生长素在根部的极性运输方向为由根尖端运往根的近茎端。</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燕麦胚芽鞘中生长素的极性运输与光照方向无关。</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幼芽、幼叶和种子都能产生较多的生长素。</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(4)</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生长素在胚芽鞘中的极性运输</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只能单向进行。</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(5)</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在生长旺盛的部位生长素分布相对集中。</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思考</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生长素极性运输时的跨膜运输方式是什么</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主动运输。</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7" name="矩形 6"/>
          <p:cNvSpPr/>
          <p:nvPr/>
        </p:nvSpPr>
        <p:spPr>
          <a:xfrm>
            <a:off x="810231" y="2770654"/>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7288359" y="3185896"/>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6444208" y="3555473"/>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6783007" y="4018739"/>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矩形 10"/>
          <p:cNvSpPr/>
          <p:nvPr/>
        </p:nvSpPr>
        <p:spPr>
          <a:xfrm>
            <a:off x="6177417" y="4409601"/>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172209497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4" presetClass="exit" presetSubtype="10" dur="500" fill="hold" grpId="4" nodeType="clickEffect">
                                  <p:stCondLst>
                                    <p:cond delay="0"/>
                                  </p:stCondLst>
                                  <p:childTnLst>
                                    <p:animEffect transition="out" filter="randombar(horizontal)">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nodeType="afterGroup">
                            <p:stCondLst>
                              <p:cond delay="0"/>
                            </p:stCondLst>
                            <p:childTnLst>
                              <p:par>
                                <p:cTn id="30" presetID="22" presetClass="entr" presetSubtype="4" dur="500" fill="hold" nodeType="clickEffect">
                                  <p:stCondLst>
                                    <p:cond delay="0"/>
                                  </p:stCondLst>
                                  <p:childTnLst>
                                    <p:set>
                                      <p:cBhvr>
                                        <p:cTn id="31" dur="1" fill="hold">
                                          <p:stCondLst>
                                            <p:cond delay="0"/>
                                          </p:stCondLst>
                                        </p:cTn>
                                        <p:tgtEl>
                                          <p:spTgt spid="2">
                                            <p:txEl>
                                              <p:pRg st="8" end="8"/>
                                            </p:txEl>
                                          </p:spTgt>
                                        </p:tgtEl>
                                        <p:attrNameLst>
                                          <p:attrName>style.visibility</p:attrName>
                                        </p:attrNameLst>
                                      </p:cBhvr>
                                      <p:to>
                                        <p:strVal val="visible"/>
                                      </p:to>
                                    </p:set>
                                    <p:animEffect transition="in" filter="wipe(down)">
                                      <p:cBhvr>
                                        <p:cTn id="32"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9" grpId="2"/>
      <p:bldP spid="10" grpId="3"/>
      <p:bldP spid="11" grpId="4"/>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一</a:t>
            </a:r>
            <a:endParaRPr lang="zh-CN" altLang="en-US" sz="1400">
              <a:solidFill>
                <a:srgbClr val="333333"/>
              </a:solidFill>
              <a:latin typeface="微软雅黑" pitchFamily="34" charset="-122"/>
              <a:ea typeface="微软雅黑" pitchFamily="34" charset="-122"/>
            </a:endParaRPr>
          </a:p>
        </p:txBody>
      </p:sp>
      <p:sp>
        <p:nvSpPr>
          <p:cNvPr id="5" name="矩形 4">
            <a:hlinkClick r:id="rId3" action="ppaction://hlinksldjump?num=13"/>
          </p:cNvPr>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a:hlinkClick r:id="rId4" action="ppaction://hlinksldjump?num=15"/>
          </p:cNvPr>
          <p:cNvSpPr/>
          <p:nvPr/>
        </p:nvSpPr>
        <p:spPr>
          <a:xfrm>
            <a:off x="3168030"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三</a:t>
            </a:r>
            <a:endParaRPr lang="zh-CN" altLang="en-US" sz="1400">
              <a:solidFill>
                <a:schemeClr val="bg1"/>
              </a:solidFill>
              <a:latin typeface="微软雅黑" pitchFamily="34" charset="-122"/>
              <a:ea typeface="微软雅黑" pitchFamily="34" charset="-122"/>
            </a:endParaRPr>
          </a:p>
        </p:txBody>
      </p:sp>
      <p:sp>
        <p:nvSpPr>
          <p:cNvPr id="2" name="矩形 1"/>
          <p:cNvSpPr>
            <a:spLocks noChangeAspect="1"/>
          </p:cNvSpPr>
          <p:nvPr/>
        </p:nvSpPr>
        <p:spPr>
          <a:xfrm>
            <a:off x="508000" y="1478508"/>
            <a:ext cx="8128000" cy="4154984"/>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三、生长素的生理作用</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生理作用</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作用</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NEU-BZ-S92"/>
                <a:cs typeface="宋体" panose="02010600030101010101" pitchFamily="2" charset="-122"/>
              </a:rPr>
              <a:t>①</a:t>
            </a:r>
            <a:r>
              <a:rPr lang="zh-CN" altLang="zh-CN" sz="2200">
                <a:solidFill>
                  <a:srgbClr val="000000"/>
                </a:solidFill>
                <a:latin typeface="Times New Roman" pitchFamily="18" charset="0"/>
                <a:cs typeface="Times New Roman" panose="02020603050405020304" pitchFamily="18" charset="0"/>
              </a:rPr>
              <a:t>细胞水平</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促进细胞</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伸长</a:t>
            </a:r>
            <a:r>
              <a:rPr lang="zh-CN" altLang="zh-CN" sz="2200">
                <a:solidFill>
                  <a:srgbClr val="000000"/>
                </a:solidFill>
                <a:latin typeface="Times New Roman" pitchFamily="18" charset="0"/>
                <a:cs typeface="Times New Roman" panose="02020603050405020304" pitchFamily="18" charset="0"/>
              </a:rPr>
              <a:t>生长、诱导细胞</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分化</a:t>
            </a:r>
            <a:r>
              <a:rPr lang="zh-CN" altLang="zh-CN" sz="2200">
                <a:solidFill>
                  <a:srgbClr val="000000"/>
                </a:solidFill>
                <a:latin typeface="Times New Roman" pitchFamily="18" charset="0"/>
                <a:cs typeface="Times New Roman" panose="02020603050405020304" pitchFamily="18" charset="0"/>
              </a:rPr>
              <a:t>等作用。</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NEU-BZ-S92"/>
                <a:cs typeface="宋体" panose="02010600030101010101" pitchFamily="2" charset="-122"/>
              </a:rPr>
              <a:t>②</a:t>
            </a:r>
            <a:r>
              <a:rPr lang="zh-CN" altLang="zh-CN" sz="2200">
                <a:solidFill>
                  <a:srgbClr val="000000"/>
                </a:solidFill>
                <a:latin typeface="Times New Roman" pitchFamily="18" charset="0"/>
                <a:cs typeface="Times New Roman" panose="02020603050405020304" pitchFamily="18" charset="0"/>
              </a:rPr>
              <a:t>器官水平</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影响器官的</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生长、发育</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如促进侧根和不定根发生</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影响花、叶和果实发育等。</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原理</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生长素首先与细胞内某种蛋白质</a:t>
            </a:r>
            <a:r>
              <a:rPr lang="en-US"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生长素受体</a:t>
            </a:r>
            <a:r>
              <a:rPr lang="zh-CN" altLang="zh-CN" sz="2200">
                <a:solidFill>
                  <a:srgbClr val="000000"/>
                </a:solidFill>
                <a:latin typeface="Times New Roman" pitchFamily="18" charset="0"/>
                <a:cs typeface="Times New Roman" panose="02020603050405020304" pitchFamily="18" charset="0"/>
              </a:rPr>
              <a:t>特异性结合</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引发细胞内发生一系列信号转导过程</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进而诱导特定</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基因的表达</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从而产生效应</a:t>
            </a:r>
            <a:r>
              <a:rPr lang="zh-CN" altLang="zh-CN" sz="2200" smtClean="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p:txBody>
      </p:sp>
      <p:sp>
        <p:nvSpPr>
          <p:cNvPr id="7" name="矩形 6"/>
          <p:cNvSpPr/>
          <p:nvPr/>
        </p:nvSpPr>
        <p:spPr>
          <a:xfrm>
            <a:off x="3195447" y="2724865"/>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5705453" y="2724865"/>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3460968" y="3143682"/>
            <a:ext cx="139906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5065692" y="4353667"/>
            <a:ext cx="139906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矩形 10"/>
          <p:cNvSpPr/>
          <p:nvPr/>
        </p:nvSpPr>
        <p:spPr>
          <a:xfrm>
            <a:off x="6269280" y="4756701"/>
            <a:ext cx="139906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975455890"/>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4" presetClass="exit" presetSubtype="10" dur="500" fill="hold" grpId="4" nodeType="clickEffect">
                                  <p:stCondLst>
                                    <p:cond delay="0"/>
                                  </p:stCondLst>
                                  <p:childTnLst>
                                    <p:animEffect transition="out" filter="randombar(horizontal)">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9" grpId="2"/>
      <p:bldP spid="10" grpId="3"/>
      <p:bldP spid="11" grpId="4"/>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一</a:t>
            </a:r>
            <a:endParaRPr lang="zh-CN" altLang="en-US" sz="1400">
              <a:solidFill>
                <a:srgbClr val="333333"/>
              </a:solidFill>
              <a:latin typeface="微软雅黑" pitchFamily="34" charset="-122"/>
              <a:ea typeface="微软雅黑" pitchFamily="34" charset="-122"/>
            </a:endParaRPr>
          </a:p>
        </p:txBody>
      </p:sp>
      <p:sp>
        <p:nvSpPr>
          <p:cNvPr id="5" name="矩形 4">
            <a:hlinkClick r:id="rId3" action="ppaction://hlinksldjump?num=13"/>
          </p:cNvPr>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a:hlinkClick r:id="rId4" action="ppaction://hlinksldjump?num=15"/>
          </p:cNvPr>
          <p:cNvSpPr/>
          <p:nvPr/>
        </p:nvSpPr>
        <p:spPr>
          <a:xfrm>
            <a:off x="3168030"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三</a:t>
            </a:r>
            <a:endParaRPr lang="zh-CN" altLang="en-US" sz="1400">
              <a:solidFill>
                <a:schemeClr val="bg1"/>
              </a:solidFill>
              <a:latin typeface="微软雅黑" pitchFamily="34" charset="-122"/>
              <a:ea typeface="微软雅黑" pitchFamily="34" charset="-122"/>
            </a:endParaRPr>
          </a:p>
        </p:txBody>
      </p:sp>
      <p:sp>
        <p:nvSpPr>
          <p:cNvPr id="2" name="矩形 1"/>
          <p:cNvSpPr>
            <a:spLocks noChangeAspect="1"/>
          </p:cNvSpPr>
          <p:nvPr/>
        </p:nvSpPr>
        <p:spPr>
          <a:xfrm>
            <a:off x="508000" y="1095941"/>
            <a:ext cx="8128000" cy="5373779"/>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cs typeface="Times New Roman" panose="02020603050405020304" pitchFamily="18" charset="0"/>
              </a:rPr>
              <a:t>影响因素</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NEU-BZ-S92"/>
                <a:cs typeface="宋体" panose="02010600030101010101" pitchFamily="2" charset="-122"/>
              </a:rPr>
              <a:t>①</a:t>
            </a:r>
            <a:r>
              <a:rPr lang="zh-CN" altLang="zh-CN" sz="2200">
                <a:solidFill>
                  <a:srgbClr val="000000"/>
                </a:solidFill>
                <a:latin typeface="Times New Roman" pitchFamily="18" charset="0"/>
                <a:cs typeface="Times New Roman" panose="02020603050405020304" pitchFamily="18" charset="0"/>
              </a:rPr>
              <a:t>浓度</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一般情况下</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在</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低浓度</a:t>
            </a:r>
            <a:r>
              <a:rPr lang="zh-CN" altLang="zh-CN" sz="2200">
                <a:solidFill>
                  <a:srgbClr val="000000"/>
                </a:solidFill>
                <a:latin typeface="Times New Roman" pitchFamily="18" charset="0"/>
                <a:cs typeface="Times New Roman" panose="02020603050405020304" pitchFamily="18" charset="0"/>
              </a:rPr>
              <a:t>时促进生长</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在浓度过高时</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抑制</a:t>
            </a:r>
            <a:r>
              <a:rPr lang="zh-CN" altLang="zh-CN" sz="2200">
                <a:solidFill>
                  <a:srgbClr val="000000"/>
                </a:solidFill>
                <a:latin typeface="Times New Roman" pitchFamily="18" charset="0"/>
                <a:cs typeface="Times New Roman" panose="02020603050405020304" pitchFamily="18" charset="0"/>
              </a:rPr>
              <a:t>生长。</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NEU-BZ-S92"/>
                <a:cs typeface="宋体" panose="02010600030101010101" pitchFamily="2" charset="-122"/>
              </a:rPr>
              <a:t>②</a:t>
            </a:r>
            <a:r>
              <a:rPr lang="zh-CN" altLang="zh-CN" sz="2200">
                <a:solidFill>
                  <a:srgbClr val="000000"/>
                </a:solidFill>
                <a:latin typeface="Times New Roman" pitchFamily="18" charset="0"/>
                <a:cs typeface="Times New Roman" panose="02020603050405020304" pitchFamily="18" charset="0"/>
              </a:rPr>
              <a:t>器官</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不同器官对生长素的反应敏感程度不同。根、芽、茎的敏感程度从高到低依次为</a:t>
            </a:r>
            <a:r>
              <a:rPr lang="en-US"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根</a:t>
            </a:r>
            <a:r>
              <a:rPr lang="en-US" altLang="zh-CN" sz="2200" u="sng">
                <a:solidFill>
                  <a:srgbClr val="FF0000"/>
                </a:solidFill>
                <a:uFill>
                  <a:solidFill>
                    <a:srgbClr val="000000"/>
                  </a:solidFill>
                </a:uFill>
                <a:latin typeface="Times New Roman" pitchFamily="18" charset="0"/>
                <a:cs typeface="Times New Roman" panose="02020603050405020304" pitchFamily="18" charset="0"/>
              </a:rPr>
              <a:t>&gt;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芽</a:t>
            </a:r>
            <a:r>
              <a:rPr lang="en-US" altLang="zh-CN" sz="2200" u="sng">
                <a:solidFill>
                  <a:srgbClr val="FF0000"/>
                </a:solidFill>
                <a:uFill>
                  <a:solidFill>
                    <a:srgbClr val="000000"/>
                  </a:solidFill>
                </a:uFill>
                <a:latin typeface="Times New Roman" pitchFamily="18" charset="0"/>
                <a:cs typeface="Times New Roman" panose="02020603050405020304" pitchFamily="18" charset="0"/>
              </a:rPr>
              <a:t>&gt;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茎</a:t>
            </a:r>
            <a:r>
              <a:rPr lang="zh-CN"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NEU-BZ-S92"/>
                <a:cs typeface="宋体" panose="02010600030101010101" pitchFamily="2" charset="-122"/>
              </a:rPr>
              <a:t>③</a:t>
            </a:r>
            <a:r>
              <a:rPr lang="zh-CN" altLang="zh-CN" sz="2200">
                <a:solidFill>
                  <a:srgbClr val="000000"/>
                </a:solidFill>
                <a:latin typeface="Times New Roman" pitchFamily="18" charset="0"/>
                <a:cs typeface="Times New Roman" panose="02020603050405020304" pitchFamily="18" charset="0"/>
              </a:rPr>
              <a:t>成熟程度</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一般来说</a:t>
            </a:r>
            <a:r>
              <a:rPr lang="en-US"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幼嫩细胞</a:t>
            </a:r>
            <a:r>
              <a:rPr lang="zh-CN" altLang="zh-CN" sz="2200">
                <a:solidFill>
                  <a:srgbClr val="000000"/>
                </a:solidFill>
                <a:latin typeface="Times New Roman" pitchFamily="18" charset="0"/>
                <a:cs typeface="Times New Roman" panose="02020603050405020304" pitchFamily="18" charset="0"/>
              </a:rPr>
              <a:t>敏感</a:t>
            </a:r>
            <a:r>
              <a:rPr lang="en-US"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衰老细胞</a:t>
            </a:r>
            <a:r>
              <a:rPr lang="zh-CN" altLang="zh-CN" sz="2200">
                <a:solidFill>
                  <a:srgbClr val="000000"/>
                </a:solidFill>
                <a:latin typeface="Times New Roman" pitchFamily="18" charset="0"/>
                <a:cs typeface="Times New Roman" panose="02020603050405020304" pitchFamily="18" charset="0"/>
              </a:rPr>
              <a:t>比较迟钝</a:t>
            </a:r>
            <a:r>
              <a:rPr lang="zh-CN" altLang="zh-CN" sz="2200" smtClean="0">
                <a:solidFill>
                  <a:srgbClr val="000000"/>
                </a:solidFill>
                <a:latin typeface="Times New Roman" pitchFamily="18" charset="0"/>
                <a:cs typeface="Times New Roman" panose="02020603050405020304" pitchFamily="18" charset="0"/>
              </a:rPr>
              <a:t>。</a:t>
            </a:r>
            <a:endParaRPr lang="en-US" altLang="zh-CN" sz="2200" smtClean="0">
              <a:solidFill>
                <a:srgbClr val="000000"/>
              </a:solidFill>
              <a:latin typeface="Times New Roman" pitchFamily="18" charset="0"/>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实例</a:t>
            </a:r>
            <a:r>
              <a:rPr lang="en-US" altLang="zh-CN" sz="2200">
                <a:solidFill>
                  <a:srgbClr val="000000"/>
                </a:solidFill>
                <a:latin typeface="Times New Roman" pitchFamily="18" charset="0"/>
                <a:cs typeface="Times New Roman" panose="02020603050405020304" pitchFamily="18" charset="0"/>
              </a:rPr>
              <a:t>:</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顶端优势</a:t>
            </a:r>
            <a:r>
              <a:rPr lang="zh-CN" altLang="zh-CN" sz="2200">
                <a:solidFill>
                  <a:srgbClr val="000000"/>
                </a:solidFill>
                <a:latin typeface="Times New Roman" pitchFamily="18" charset="0"/>
                <a:cs typeface="Times New Roman" panose="02020603050405020304" pitchFamily="18" charset="0"/>
              </a:rPr>
              <a:t>现象</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cs typeface="Times New Roman" panose="02020603050405020304" pitchFamily="18" charset="0"/>
              </a:rPr>
              <a:t>成因</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顶芽产生的生长素逐渐向下运输</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枝条上部的侧芽处生长素浓度较高。由于侧芽对生长素浓度比较</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敏感</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因此它的发育受到</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抑制</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植株因而表现出顶端优势。</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cs typeface="Times New Roman" panose="02020603050405020304" pitchFamily="18" charset="0"/>
              </a:rPr>
              <a:t>解除方法</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去掉</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顶芽</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使侧芽处的生长素浓度</a:t>
            </a:r>
            <a:r>
              <a:rPr lang="zh-CN" altLang="zh-CN" sz="2200" u="sng">
                <a:solidFill>
                  <a:srgbClr val="FF0000"/>
                </a:solidFill>
                <a:uFill>
                  <a:solidFill>
                    <a:srgbClr val="000000"/>
                  </a:solidFill>
                </a:uFill>
                <a:latin typeface="Times New Roman" pitchFamily="18" charset="0"/>
                <a:cs typeface="Times New Roman" panose="02020603050405020304" pitchFamily="18" charset="0"/>
              </a:rPr>
              <a:t>降低</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于是侧芽萌动、加快生长。</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cs typeface="Times New Roman" panose="02020603050405020304" pitchFamily="18" charset="0"/>
              </a:rPr>
              <a:t>应用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适时摘除棉花的顶芽使它多开花、多结果</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适时修剪景观树木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让树木发出更多的侧枝</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使树型变得圆润、丰满</a:t>
            </a:r>
            <a:r>
              <a:rPr lang="zh-CN" altLang="zh-CN" sz="2200" smtClean="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p:txBody>
      </p:sp>
      <p:sp>
        <p:nvSpPr>
          <p:cNvPr id="7" name="矩形 6"/>
          <p:cNvSpPr/>
          <p:nvPr/>
        </p:nvSpPr>
        <p:spPr>
          <a:xfrm>
            <a:off x="3255308" y="1546428"/>
            <a:ext cx="864943"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7236296" y="1541825"/>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3471332" y="2362317"/>
            <a:ext cx="1172676" cy="3140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3244944" y="2767621"/>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矩形 10"/>
          <p:cNvSpPr/>
          <p:nvPr/>
        </p:nvSpPr>
        <p:spPr>
          <a:xfrm>
            <a:off x="5004048" y="2767621"/>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2" name="矩形 11"/>
          <p:cNvSpPr/>
          <p:nvPr/>
        </p:nvSpPr>
        <p:spPr>
          <a:xfrm>
            <a:off x="1424196" y="3171790"/>
            <a:ext cx="1141854" cy="3078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3" name="矩形 12"/>
          <p:cNvSpPr/>
          <p:nvPr/>
        </p:nvSpPr>
        <p:spPr>
          <a:xfrm>
            <a:off x="5621208" y="3953694"/>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4" name="矩形 13"/>
          <p:cNvSpPr/>
          <p:nvPr/>
        </p:nvSpPr>
        <p:spPr>
          <a:xfrm>
            <a:off x="551890" y="4365104"/>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5" name="矩形 14"/>
          <p:cNvSpPr/>
          <p:nvPr/>
        </p:nvSpPr>
        <p:spPr>
          <a:xfrm>
            <a:off x="2670843" y="4767694"/>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6" name="矩形 15"/>
          <p:cNvSpPr/>
          <p:nvPr/>
        </p:nvSpPr>
        <p:spPr>
          <a:xfrm>
            <a:off x="6084168" y="4767694"/>
            <a:ext cx="584465" cy="32354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3955123640"/>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4" presetClass="exit" presetSubtype="10" dur="500" fill="hold" grpId="4" nodeType="clickEffect">
                                  <p:stCondLst>
                                    <p:cond delay="0"/>
                                  </p:stCondLst>
                                  <p:childTnLst>
                                    <p:animEffect transition="out" filter="randombar(horizontal)">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nodeType="afterGroup">
                            <p:stCondLst>
                              <p:cond delay="0"/>
                            </p:stCondLst>
                            <p:childTnLst>
                              <p:par>
                                <p:cTn id="30" presetID="14" presetClass="exit" presetSubtype="10" dur="500" fill="hold" grpId="5" nodeType="clickEffect">
                                  <p:stCondLst>
                                    <p:cond delay="0"/>
                                  </p:stCondLst>
                                  <p:childTnLst>
                                    <p:animEffect transition="out" filter="randombar(horizontal)">
                                      <p:cBhvr>
                                        <p:cTn id="31" dur="500"/>
                                        <p:tgtEl>
                                          <p:spTgt spid="12"/>
                                        </p:tgtEl>
                                      </p:cBhvr>
                                    </p:animEffect>
                                    <p:set>
                                      <p:cBhvr>
                                        <p:cTn id="32" dur="1" fill="hold">
                                          <p:stCondLst>
                                            <p:cond delay="499"/>
                                          </p:stCondLst>
                                        </p:cTn>
                                        <p:tgtEl>
                                          <p:spTgt spid="12"/>
                                        </p:tgtEl>
                                        <p:attrNameLst>
                                          <p:attrName>style.visibility</p:attrName>
                                        </p:attrNameLst>
                                      </p:cBhvr>
                                      <p:to>
                                        <p:strVal val="hidden"/>
                                      </p:to>
                                    </p:set>
                                  </p:childTnLst>
                                </p:cTn>
                              </p:par>
                            </p:childTnLst>
                          </p:cTn>
                        </p:par>
                      </p:childTnLst>
                    </p:cTn>
                  </p:par>
                  <p:par>
                    <p:cTn id="33" fill="hold" nodeType="clickPar">
                      <p:stCondLst>
                        <p:cond delay="indefinite"/>
                      </p:stCondLst>
                      <p:childTnLst>
                        <p:par>
                          <p:cTn id="34" fill="hold" nodeType="afterGroup">
                            <p:stCondLst>
                              <p:cond delay="0"/>
                            </p:stCondLst>
                            <p:childTnLst>
                              <p:par>
                                <p:cTn id="35" presetID="14" presetClass="exit" presetSubtype="10" dur="500" fill="hold" grpId="6" nodeType="clickEffect">
                                  <p:stCondLst>
                                    <p:cond delay="0"/>
                                  </p:stCondLst>
                                  <p:childTnLst>
                                    <p:animEffect transition="out" filter="randombar(horizontal)">
                                      <p:cBhvr>
                                        <p:cTn id="36" dur="500"/>
                                        <p:tgtEl>
                                          <p:spTgt spid="13"/>
                                        </p:tgtEl>
                                      </p:cBhvr>
                                    </p:animEffect>
                                    <p:set>
                                      <p:cBhvr>
                                        <p:cTn id="37" dur="1" fill="hold">
                                          <p:stCondLst>
                                            <p:cond delay="499"/>
                                          </p:stCondLst>
                                        </p:cTn>
                                        <p:tgtEl>
                                          <p:spTgt spid="13"/>
                                        </p:tgtEl>
                                        <p:attrNameLst>
                                          <p:attrName>style.visibility</p:attrName>
                                        </p:attrNameLst>
                                      </p:cBhvr>
                                      <p:to>
                                        <p:strVal val="hidden"/>
                                      </p:to>
                                    </p:set>
                                  </p:childTnLst>
                                </p:cTn>
                              </p:par>
                            </p:childTnLst>
                          </p:cTn>
                        </p:par>
                      </p:childTnLst>
                    </p:cTn>
                  </p:par>
                  <p:par>
                    <p:cTn id="38" fill="hold" nodeType="clickPar">
                      <p:stCondLst>
                        <p:cond delay="indefinite"/>
                      </p:stCondLst>
                      <p:childTnLst>
                        <p:par>
                          <p:cTn id="39" fill="hold" nodeType="afterGroup">
                            <p:stCondLst>
                              <p:cond delay="0"/>
                            </p:stCondLst>
                            <p:childTnLst>
                              <p:par>
                                <p:cTn id="40" presetID="14" presetClass="exit" presetSubtype="10" dur="500" fill="hold" grpId="7" nodeType="clickEffect">
                                  <p:stCondLst>
                                    <p:cond delay="0"/>
                                  </p:stCondLst>
                                  <p:childTnLst>
                                    <p:animEffect transition="out" filter="randombar(horizontal)">
                                      <p:cBhvr>
                                        <p:cTn id="41" dur="500"/>
                                        <p:tgtEl>
                                          <p:spTgt spid="14"/>
                                        </p:tgtEl>
                                      </p:cBhvr>
                                    </p:animEffect>
                                    <p:set>
                                      <p:cBhvr>
                                        <p:cTn id="42" dur="1" fill="hold">
                                          <p:stCondLst>
                                            <p:cond delay="499"/>
                                          </p:stCondLst>
                                        </p:cTn>
                                        <p:tgtEl>
                                          <p:spTgt spid="14"/>
                                        </p:tgtEl>
                                        <p:attrNameLst>
                                          <p:attrName>style.visibility</p:attrName>
                                        </p:attrNameLst>
                                      </p:cBhvr>
                                      <p:to>
                                        <p:strVal val="hidden"/>
                                      </p:to>
                                    </p:set>
                                  </p:childTnLst>
                                </p:cTn>
                              </p:par>
                            </p:childTnLst>
                          </p:cTn>
                        </p:par>
                      </p:childTnLst>
                    </p:cTn>
                  </p:par>
                  <p:par>
                    <p:cTn id="43" fill="hold" nodeType="clickPar">
                      <p:stCondLst>
                        <p:cond delay="indefinite"/>
                      </p:stCondLst>
                      <p:childTnLst>
                        <p:par>
                          <p:cTn id="44" fill="hold" nodeType="afterGroup">
                            <p:stCondLst>
                              <p:cond delay="0"/>
                            </p:stCondLst>
                            <p:childTnLst>
                              <p:par>
                                <p:cTn id="45" presetID="14" presetClass="exit" presetSubtype="10" dur="500" fill="hold" grpId="8" nodeType="clickEffect">
                                  <p:stCondLst>
                                    <p:cond delay="0"/>
                                  </p:stCondLst>
                                  <p:childTnLst>
                                    <p:animEffect transition="out" filter="randombar(horizontal)">
                                      <p:cBhvr>
                                        <p:cTn id="46" dur="500"/>
                                        <p:tgtEl>
                                          <p:spTgt spid="15"/>
                                        </p:tgtEl>
                                      </p:cBhvr>
                                    </p:animEffect>
                                    <p:set>
                                      <p:cBhvr>
                                        <p:cTn id="47" dur="1" fill="hold">
                                          <p:stCondLst>
                                            <p:cond delay="499"/>
                                          </p:stCondLst>
                                        </p:cTn>
                                        <p:tgtEl>
                                          <p:spTgt spid="15"/>
                                        </p:tgtEl>
                                        <p:attrNameLst>
                                          <p:attrName>style.visibility</p:attrName>
                                        </p:attrNameLst>
                                      </p:cBhvr>
                                      <p:to>
                                        <p:strVal val="hidden"/>
                                      </p:to>
                                    </p:set>
                                  </p:childTnLst>
                                </p:cTn>
                              </p:par>
                            </p:childTnLst>
                          </p:cTn>
                        </p:par>
                      </p:childTnLst>
                    </p:cTn>
                  </p:par>
                  <p:par>
                    <p:cTn id="48" fill="hold" nodeType="clickPar">
                      <p:stCondLst>
                        <p:cond delay="indefinite"/>
                      </p:stCondLst>
                      <p:childTnLst>
                        <p:par>
                          <p:cTn id="49" fill="hold" nodeType="afterGroup">
                            <p:stCondLst>
                              <p:cond delay="0"/>
                            </p:stCondLst>
                            <p:childTnLst>
                              <p:par>
                                <p:cTn id="50" presetID="14" presetClass="exit" presetSubtype="10" dur="500" fill="hold" grpId="9" nodeType="clickEffect">
                                  <p:stCondLst>
                                    <p:cond delay="0"/>
                                  </p:stCondLst>
                                  <p:childTnLst>
                                    <p:animEffect transition="out" filter="randombar(horizontal)">
                                      <p:cBhvr>
                                        <p:cTn id="51" dur="500"/>
                                        <p:tgtEl>
                                          <p:spTgt spid="16"/>
                                        </p:tgtEl>
                                      </p:cBhvr>
                                    </p:animEffect>
                                    <p:set>
                                      <p:cBhvr>
                                        <p:cTn id="52" dur="1" fill="hold">
                                          <p:stCondLst>
                                            <p:cond delay="4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9" grpId="2"/>
      <p:bldP spid="10" grpId="3"/>
      <p:bldP spid="11" grpId="4"/>
      <p:bldP spid="12" grpId="5"/>
      <p:bldP spid="13" grpId="6"/>
      <p:bldP spid="14" grpId="7"/>
      <p:bldP spid="15" grpId="8"/>
      <p:bldP spid="16" grpId="9"/>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一</a:t>
            </a:r>
            <a:endParaRPr lang="zh-CN" altLang="en-US" sz="1400">
              <a:solidFill>
                <a:srgbClr val="333333"/>
              </a:solidFill>
              <a:latin typeface="微软雅黑" pitchFamily="34" charset="-122"/>
              <a:ea typeface="微软雅黑" pitchFamily="34" charset="-122"/>
            </a:endParaRPr>
          </a:p>
        </p:txBody>
      </p:sp>
      <p:sp>
        <p:nvSpPr>
          <p:cNvPr id="5" name="矩形 4">
            <a:hlinkClick r:id="rId3" action="ppaction://hlinksldjump?num=13"/>
          </p:cNvPr>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a:hlinkClick r:id="rId4" action="ppaction://hlinksldjump?num=15"/>
          </p:cNvPr>
          <p:cNvSpPr/>
          <p:nvPr/>
        </p:nvSpPr>
        <p:spPr>
          <a:xfrm>
            <a:off x="3168030"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三</a:t>
            </a:r>
            <a:endParaRPr lang="zh-CN" altLang="en-US" sz="1400">
              <a:solidFill>
                <a:schemeClr val="bg1"/>
              </a:solidFill>
              <a:latin typeface="微软雅黑" pitchFamily="34" charset="-122"/>
              <a:ea typeface="微软雅黑" pitchFamily="34" charset="-122"/>
            </a:endParaRPr>
          </a:p>
        </p:txBody>
      </p:sp>
      <p:sp>
        <p:nvSpPr>
          <p:cNvPr id="2" name="矩形 1"/>
          <p:cNvSpPr>
            <a:spLocks noChangeAspect="1"/>
          </p:cNvSpPr>
          <p:nvPr/>
        </p:nvSpPr>
        <p:spPr>
          <a:xfrm>
            <a:off x="508000" y="1695138"/>
            <a:ext cx="8128000" cy="3721724"/>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Arial" pitchFamily="34" charset="0"/>
                <a:ea typeface="黑体" pitchFamily="49" charset="-122"/>
                <a:cs typeface="Times New Roman" panose="02020603050405020304" pitchFamily="18" charset="0"/>
              </a:rPr>
              <a:t>预习反馈</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判断</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生长素只能调节代谢</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而不能直接参与细胞代谢。</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(2)</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生长素是一种信号分子</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与细胞内相应受体结合后发挥调节作用。</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(3)</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杨树顶芽的快速生长需要侧芽提供生长素。</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(4)</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顶芽生长占优势时侧芽生长素的合成受到抑制。</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(5)</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生长素对植物的根、芽、茎只有促进作用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没有抑制作用。</a:t>
            </a:r>
            <a:r>
              <a:rPr lang="en-US"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宋体" pitchFamily="2" charset="-122"/>
                <a:ea typeface="方正书宋_GBK" pitchFamily="65"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
        <p:nvSpPr>
          <p:cNvPr id="7" name="矩形 6"/>
          <p:cNvSpPr/>
          <p:nvPr/>
        </p:nvSpPr>
        <p:spPr>
          <a:xfrm>
            <a:off x="7092280" y="2564904"/>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8" name="矩形 7"/>
          <p:cNvSpPr/>
          <p:nvPr/>
        </p:nvSpPr>
        <p:spPr>
          <a:xfrm>
            <a:off x="807036" y="3362224"/>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9" name="矩形 8"/>
          <p:cNvSpPr/>
          <p:nvPr/>
        </p:nvSpPr>
        <p:spPr>
          <a:xfrm>
            <a:off x="6465449" y="3730367"/>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0" name="矩形 9"/>
          <p:cNvSpPr/>
          <p:nvPr/>
        </p:nvSpPr>
        <p:spPr>
          <a:xfrm>
            <a:off x="7020272" y="4183303"/>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矩形 10"/>
          <p:cNvSpPr/>
          <p:nvPr/>
        </p:nvSpPr>
        <p:spPr>
          <a:xfrm>
            <a:off x="817310" y="4992628"/>
            <a:ext cx="328525" cy="38755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364212818"/>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nodeType="afterGroup">
                            <p:stCondLst>
                              <p:cond delay="0"/>
                            </p:stCondLst>
                            <p:childTnLst>
                              <p:par>
                                <p:cTn id="10" presetID="14" presetClass="exit" presetSubtype="10" dur="500" fill="hold" grpId="1" nodeType="clickEffect">
                                  <p:stCondLst>
                                    <p:cond delay="0"/>
                                  </p:stCondLst>
                                  <p:childTnLst>
                                    <p:animEffect transition="out" filter="randombar(horizontal)">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nodeType="afterGroup">
                            <p:stCondLst>
                              <p:cond delay="0"/>
                            </p:stCondLst>
                            <p:childTnLst>
                              <p:par>
                                <p:cTn id="15" presetID="14" presetClass="exit" presetSubtype="10" dur="500" fill="hold" grpId="2" nodeType="clickEffect">
                                  <p:stCondLst>
                                    <p:cond delay="0"/>
                                  </p:stCondLst>
                                  <p:childTnLst>
                                    <p:animEffect transition="out" filter="randombar(horizontal)">
                                      <p:cBhvr>
                                        <p:cTn id="16" dur="500"/>
                                        <p:tgtEl>
                                          <p:spTgt spid="9"/>
                                        </p:tgtEl>
                                      </p:cBhvr>
                                    </p:animEffect>
                                    <p:set>
                                      <p:cBhvr>
                                        <p:cTn id="17" dur="1" fill="hold">
                                          <p:stCondLst>
                                            <p:cond delay="499"/>
                                          </p:stCondLst>
                                        </p:cTn>
                                        <p:tgtEl>
                                          <p:spTgt spid="9"/>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nodeType="afterGroup">
                            <p:stCondLst>
                              <p:cond delay="0"/>
                            </p:stCondLst>
                            <p:childTnLst>
                              <p:par>
                                <p:cTn id="20" presetID="14" presetClass="exit" presetSubtype="10" dur="500" fill="hold" grpId="3"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4" presetClass="exit" presetSubtype="10" dur="500" fill="hold" grpId="4" nodeType="clickEffect">
                                  <p:stCondLst>
                                    <p:cond delay="0"/>
                                  </p:stCondLst>
                                  <p:childTnLst>
                                    <p:animEffect transition="out" filter="randombar(horizontal)">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9" grpId="2"/>
      <p:bldP spid="10" grpId="3"/>
      <p:bldP spid="11" grpId="4"/>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一</a:t>
            </a:r>
            <a:endParaRPr lang="zh-CN" altLang="en-US" sz="1400">
              <a:solidFill>
                <a:srgbClr val="333333"/>
              </a:solidFill>
              <a:latin typeface="微软雅黑" pitchFamily="34" charset="-122"/>
              <a:ea typeface="微软雅黑" pitchFamily="34" charset="-122"/>
            </a:endParaRPr>
          </a:p>
        </p:txBody>
      </p:sp>
      <p:sp>
        <p:nvSpPr>
          <p:cNvPr id="5" name="矩形 4">
            <a:hlinkClick r:id="rId3" action="ppaction://hlinksldjump?num=13"/>
          </p:cNvPr>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a:hlinkClick r:id="rId4" action="ppaction://hlinksldjump?num=15"/>
          </p:cNvPr>
          <p:cNvSpPr/>
          <p:nvPr/>
        </p:nvSpPr>
        <p:spPr>
          <a:xfrm>
            <a:off x="3168030"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三</a:t>
            </a:r>
            <a:endParaRPr lang="zh-CN" altLang="en-US" sz="1400">
              <a:solidFill>
                <a:schemeClr val="bg1"/>
              </a:solidFill>
              <a:latin typeface="微软雅黑" pitchFamily="34" charset="-122"/>
              <a:ea typeface="微软雅黑" pitchFamily="34" charset="-122"/>
            </a:endParaRPr>
          </a:p>
        </p:txBody>
      </p:sp>
      <p:sp>
        <p:nvSpPr>
          <p:cNvPr id="2" name="矩形 1"/>
          <p:cNvSpPr>
            <a:spLocks noChangeAspect="1"/>
          </p:cNvSpPr>
          <p:nvPr/>
        </p:nvSpPr>
        <p:spPr>
          <a:xfrm>
            <a:off x="508000" y="1904201"/>
            <a:ext cx="8128000" cy="3303597"/>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植物生长素对植物的新陈代谢、生长发育等生命活动起着重要的调节作用</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其特点是</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A.</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只能抑制植物生长</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B.</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只能促进植物生长</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C.</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高浓度时促进生长</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低浓度时抑制生长</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D.</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高浓度时抑制生长</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低浓度时促进生长</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解析</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生长素的生理作用表现为高浓度抑制生长</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低浓度促进生长。</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D</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2657429184"/>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animEffect transition="in" filter="wipe(down)">
                                      <p:cBhvr>
                                        <p:cTn id="7" dur="500"/>
                                        <p:tgtEl>
                                          <p:spTgt spid="2">
                                            <p:txEl>
                                              <p:pRg st="5" end="5"/>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2">
                                            <p:txEl>
                                              <p:pRg st="6" end="6"/>
                                            </p:txEl>
                                          </p:spTgt>
                                        </p:tgtEl>
                                        <p:attrNameLst>
                                          <p:attrName>style.visibility</p:attrName>
                                        </p:attrNameLst>
                                      </p:cBhvr>
                                      <p:to>
                                        <p:strVal val="visible"/>
                                      </p:to>
                                    </p:set>
                                    <p:animEffect transition="in" filter="wipe(down)">
                                      <p:cBhvr>
                                        <p:cTn id="1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a:hlinkClick r:id="rId2" action="ppaction://hlinksldjump?num=3"/>
          </p:cNvPr>
          <p:cNvSpPr/>
          <p:nvPr/>
        </p:nvSpPr>
        <p:spPr>
          <a:xfrm>
            <a:off x="467544"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一</a:t>
            </a:r>
            <a:endParaRPr lang="zh-CN" altLang="en-US" sz="1400">
              <a:solidFill>
                <a:srgbClr val="333333"/>
              </a:solidFill>
              <a:latin typeface="微软雅黑" pitchFamily="34" charset="-122"/>
              <a:ea typeface="微软雅黑" pitchFamily="34" charset="-122"/>
            </a:endParaRPr>
          </a:p>
        </p:txBody>
      </p:sp>
      <p:sp>
        <p:nvSpPr>
          <p:cNvPr id="5" name="矩形 4">
            <a:hlinkClick r:id="rId3" action="ppaction://hlinksldjump?num=13"/>
          </p:cNvPr>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二</a:t>
            </a:r>
            <a:endParaRPr lang="zh-CN" altLang="en-US" sz="1400">
              <a:solidFill>
                <a:srgbClr val="333333"/>
              </a:solidFill>
              <a:latin typeface="微软雅黑" pitchFamily="34" charset="-122"/>
              <a:ea typeface="微软雅黑" pitchFamily="34" charset="-122"/>
            </a:endParaRPr>
          </a:p>
        </p:txBody>
      </p:sp>
      <p:sp>
        <p:nvSpPr>
          <p:cNvPr id="6" name="矩形 5">
            <a:hlinkClick r:id="rId4" action="ppaction://hlinksldjump?num=15"/>
          </p:cNvPr>
          <p:cNvSpPr/>
          <p:nvPr/>
        </p:nvSpPr>
        <p:spPr>
          <a:xfrm>
            <a:off x="3168030"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三</a:t>
            </a:r>
            <a:endParaRPr lang="zh-CN" altLang="en-US" sz="1400">
              <a:solidFill>
                <a:schemeClr val="bg1"/>
              </a:solidFill>
              <a:latin typeface="微软雅黑" pitchFamily="34" charset="-122"/>
              <a:ea typeface="微软雅黑" pitchFamily="34" charset="-122"/>
            </a:endParaRPr>
          </a:p>
        </p:txBody>
      </p:sp>
      <p:sp>
        <p:nvSpPr>
          <p:cNvPr id="2" name="矩形 1"/>
          <p:cNvSpPr>
            <a:spLocks noChangeAspect="1"/>
          </p:cNvSpPr>
          <p:nvPr/>
        </p:nvSpPr>
        <p:spPr>
          <a:xfrm>
            <a:off x="508000" y="1497936"/>
            <a:ext cx="8128000" cy="4116127"/>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3</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校园里种植的杉树</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主干粗壮</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生长旺盛</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而侧枝很细弱</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主要原因在于</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　　</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A.</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侧芽缺乏生长素</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B.</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侧芽产生的生长素过少</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C.</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侧芽产生的生长素过多</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D.</a:t>
            </a:r>
            <a:r>
              <a:rPr lang="zh-CN" altLang="zh-CN" sz="2200">
                <a:solidFill>
                  <a:srgbClr val="000000"/>
                </a:solidFill>
                <a:latin typeface="Times New Roman" pitchFamily="18" charset="0"/>
                <a:ea typeface="仿宋" panose="02010609060101010101" pitchFamily="49" charset="-122"/>
                <a:cs typeface="Times New Roman" panose="02020603050405020304" pitchFamily="18" charset="0"/>
              </a:rPr>
              <a:t>侧芽积累的生长素过多</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解析</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侧芽自身能产生适量的生长素</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加上顶芽产生的生长素向下运输并大量积累在侧芽部位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使这里的生长素浓度过高</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ea typeface="楷体" pitchFamily="49" charset="-122"/>
                <a:cs typeface="Times New Roman" panose="02020603050405020304" pitchFamily="18" charset="0"/>
              </a:rPr>
              <a:t>从而抑制侧芽生长。</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en-US" altLang="zh-CN" sz="2200">
                <a:solidFill>
                  <a:srgbClr val="000000"/>
                </a:solidFill>
                <a:latin typeface="Times New Roman" pitchFamily="18" charset="0"/>
                <a:cs typeface="Times New Roman" panose="02020603050405020304" pitchFamily="18" charset="0"/>
              </a:rPr>
              <a:t>D</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1819220094"/>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animEffect transition="in" filter="wipe(down)">
                                      <p:cBhvr>
                                        <p:cTn id="7" dur="500"/>
                                        <p:tgtEl>
                                          <p:spTgt spid="2">
                                            <p:txEl>
                                              <p:pRg st="5" end="5"/>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2">
                                            <p:txEl>
                                              <p:pRg st="6" end="6"/>
                                            </p:txEl>
                                          </p:spTgt>
                                        </p:tgtEl>
                                        <p:attrNameLst>
                                          <p:attrName>style.visibility</p:attrName>
                                        </p:attrNameLst>
                                      </p:cBhvr>
                                      <p:to>
                                        <p:strVal val="visible"/>
                                      </p:to>
                                    </p:set>
                                    <p:animEffect transition="in" filter="wipe(down)">
                                      <p:cBhvr>
                                        <p:cTn id="1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20"/>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12" name="矩形 11"/>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探究点三</a:t>
            </a:r>
            <a:endParaRPr lang="zh-CN" altLang="en-US" sz="1400">
              <a:solidFill>
                <a:srgbClr val="333333"/>
              </a:solidFill>
              <a:latin typeface="微软雅黑" pitchFamily="34" charset="-122"/>
              <a:ea typeface="微软雅黑" pitchFamily="34" charset="-122"/>
            </a:endParaRPr>
          </a:p>
        </p:txBody>
      </p:sp>
      <p:sp>
        <p:nvSpPr>
          <p:cNvPr id="4" name="矩形 3"/>
          <p:cNvSpPr>
            <a:spLocks noChangeAspect="1"/>
          </p:cNvSpPr>
          <p:nvPr/>
        </p:nvSpPr>
        <p:spPr>
          <a:xfrm>
            <a:off x="467544" y="1238675"/>
            <a:ext cx="8312472" cy="293618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b="1">
                <a:solidFill>
                  <a:srgbClr val="000000"/>
                </a:solidFill>
                <a:latin typeface="Times New Roman" pitchFamily="18" charset="0"/>
                <a:cs typeface="Times New Roman" panose="02020603050405020304" pitchFamily="18" charset="0"/>
              </a:rPr>
              <a:t>生长素的发现及植物向光性分析</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黑体" pitchFamily="49" charset="-122"/>
                <a:cs typeface="Times New Roman" panose="02020603050405020304" pitchFamily="18" charset="0"/>
              </a:rPr>
              <a:t>情境导引</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1881</a:t>
            </a:r>
            <a:r>
              <a:rPr lang="zh-CN" altLang="zh-CN" sz="2200">
                <a:solidFill>
                  <a:srgbClr val="000000"/>
                </a:solidFill>
                <a:latin typeface="Times New Roman" pitchFamily="18" charset="0"/>
                <a:cs typeface="Times New Roman" panose="02020603050405020304" pitchFamily="18" charset="0"/>
              </a:rPr>
              <a:t>年</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达尔文和他的儿子弗兰克斯出版了一本题为《植物运动的动力》的书。在这本书中</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达尔文报告了其针对生长着的植物对光的反应所做的系统性实验。这种反应就是后来为人熟知的向光性。他们在实验中利用正在萌发的燕麦胚芽鞘和一种</a:t>
            </a:r>
            <a:r>
              <a:rPr lang="zh-CN" altLang="zh-CN" sz="2200" smtClean="0">
                <a:solidFill>
                  <a:srgbClr val="000000"/>
                </a:solidFill>
                <a:latin typeface="Times New Roman" pitchFamily="18" charset="0"/>
                <a:cs typeface="Times New Roman" panose="02020603050405020304" pitchFamily="18" charset="0"/>
              </a:rPr>
              <a:t>金丝雀</a:t>
            </a:r>
            <a:r>
              <a:rPr lang="en-US" altLang="zh-CN" sz="2200" smtClean="0">
                <a:solidFill>
                  <a:srgbClr val="000000"/>
                </a:solidFill>
                <a:latin typeface="Times New Roman" pitchFamily="18" charset="0"/>
                <a:cs typeface="Times New Roman" panose="02020603050405020304" pitchFamily="18" charset="0"/>
              </a:rPr>
              <a:t>    </a:t>
            </a:r>
            <a:r>
              <a:rPr lang="zh-CN" altLang="zh-CN" sz="2200" smtClean="0">
                <a:solidFill>
                  <a:srgbClr val="000000"/>
                </a:solidFill>
                <a:latin typeface="Times New Roman" pitchFamily="18" charset="0"/>
                <a:cs typeface="Times New Roman" panose="02020603050405020304" pitchFamily="18" charset="0"/>
              </a:rPr>
              <a:t>草</a:t>
            </a:r>
            <a:r>
              <a:rPr lang="zh-CN" altLang="zh-CN" sz="2200">
                <a:solidFill>
                  <a:srgbClr val="000000"/>
                </a:solidFill>
                <a:latin typeface="Times New Roman" pitchFamily="18" charset="0"/>
                <a:cs typeface="Times New Roman" panose="02020603050405020304" pitchFamily="18" charset="0"/>
              </a:rPr>
              <a:t>的幼苗进行了细致的观察。结合下图对胚芽鞘的处理</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讨论解决相关问题。</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pic>
        <p:nvPicPr>
          <p:cNvPr id="5" name="图片 4"/>
          <p:cNvPicPr>
            <a:picLocks noChangeAspect="1"/>
          </p:cNvPicPr>
          <p:nvPr/>
        </p:nvPicPr>
        <p:blipFill>
          <a:blip r:embed="rId3"/>
          <a:stretch>
            <a:fillRect/>
          </a:stretch>
        </p:blipFill>
        <p:spPr>
          <a:xfrm>
            <a:off x="7267938" y="3331881"/>
            <a:ext cx="288032" cy="280031"/>
          </a:xfrm>
          <a:prstGeom prst="rect">
            <a:avLst/>
          </a:prstGeom>
        </p:spPr>
      </p:pic>
      <p:pic>
        <p:nvPicPr>
          <p:cNvPr id="6" name="图片 5"/>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Layer>
                </a14:imgProps>
              </a:ext>
            </a:extLst>
          </a:blip>
          <a:stretch>
            <a:fillRect/>
          </a:stretch>
        </p:blipFill>
        <p:spPr>
          <a:xfrm>
            <a:off x="836999" y="4101786"/>
            <a:ext cx="7389091" cy="1631470"/>
          </a:xfrm>
          <a:prstGeom prst="rect">
            <a:avLst/>
          </a:prstGeom>
        </p:spPr>
      </p:pic>
    </p:spTree>
    <p:extLst>
      <p:ext uri="{BB962C8B-B14F-4D97-AF65-F5344CB8AC3E}">
        <p14:creationId xmlns:p14="http://schemas.microsoft.com/office/powerpoint/2010/main" val="3689121501"/>
      </p:ext>
    </p:extLst>
  </p:cSld>
  <p:clrMapOvr>
    <a:masterClrMapping/>
  </p:clrMapOvr>
  <mc:AlternateContent>
    <mc:Choice xmlns:p14="http://schemas.microsoft.com/office/powerpoint/2010/main" Requires="p14">
      <p:transition p14:dur="0"/>
    </mc:Choice>
    <mc:Fallback>
      <p:transition/>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20"/>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12" name="矩形 11"/>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2107334"/>
            <a:ext cx="8128000" cy="2897332"/>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图中胚芽鞘能直立生长的有哪些</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弯曲生长的有哪些</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NEU-BZ-S92"/>
                <a:cs typeface="宋体" panose="02010600030101010101" pitchFamily="2" charset="-122"/>
              </a:rPr>
              <a:t>①④⑥</a:t>
            </a:r>
            <a:r>
              <a:rPr lang="zh-CN" altLang="zh-CN" sz="2200">
                <a:solidFill>
                  <a:srgbClr val="000000"/>
                </a:solidFill>
                <a:latin typeface="Times New Roman" pitchFamily="18" charset="0"/>
                <a:cs typeface="Times New Roman" panose="02020603050405020304" pitchFamily="18" charset="0"/>
              </a:rPr>
              <a:t>能够直立生长</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NEU-BZ-S92"/>
                <a:cs typeface="宋体" panose="02010600030101010101" pitchFamily="2" charset="-122"/>
              </a:rPr>
              <a:t>③⑤</a:t>
            </a:r>
            <a:r>
              <a:rPr lang="zh-CN" altLang="zh-CN" sz="2200">
                <a:solidFill>
                  <a:srgbClr val="000000"/>
                </a:solidFill>
                <a:latin typeface="Times New Roman" pitchFamily="18" charset="0"/>
                <a:cs typeface="Times New Roman" panose="02020603050405020304" pitchFamily="18" charset="0"/>
              </a:rPr>
              <a:t>向光弯曲生长。</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若利用图中的处理探究植物的向光性</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对照实验如何设置</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设计实验时要遵循单一变量原则</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若探究植物的向光性</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可设置</a:t>
            </a:r>
            <a:r>
              <a:rPr lang="zh-CN" altLang="zh-CN" sz="2200">
                <a:solidFill>
                  <a:srgbClr val="000000"/>
                </a:solidFill>
                <a:latin typeface="NEU-BZ-S92"/>
                <a:cs typeface="宋体" panose="02010600030101010101" pitchFamily="2" charset="-122"/>
              </a:rPr>
              <a:t>①③</a:t>
            </a:r>
            <a:r>
              <a:rPr lang="zh-CN" altLang="zh-CN" sz="2200">
                <a:solidFill>
                  <a:srgbClr val="000000"/>
                </a:solidFill>
                <a:latin typeface="Times New Roman" pitchFamily="18" charset="0"/>
                <a:cs typeface="Times New Roman" panose="02020603050405020304" pitchFamily="18" charset="0"/>
              </a:rPr>
              <a:t>进行对照。</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3</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若探究植物胚芽鞘的感光部位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对照实验如何设置</a:t>
            </a:r>
            <a:r>
              <a:rPr lang="en-US" altLang="zh-CN" sz="2200">
                <a:solidFill>
                  <a:srgbClr val="000000"/>
                </a:solidFill>
                <a:latin typeface="Times New Roman" pitchFamily="18" charset="0"/>
                <a:cs typeface="Times New Roman" panose="02020603050405020304" pitchFamily="18" charset="0"/>
              </a:rPr>
              <a:t>?</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FF0000"/>
                </a:solidFill>
                <a:latin typeface="Arial" pitchFamily="34" charset="0"/>
                <a:ea typeface="黑体" pitchFamily="49" charset="-122"/>
                <a:cs typeface="Times New Roman" panose="02020603050405020304" pitchFamily="18" charset="0"/>
              </a:rPr>
              <a:t>答案</a:t>
            </a:r>
            <a:r>
              <a:rPr lang="en-US" altLang="zh-CN" sz="2200">
                <a:solidFill>
                  <a:srgbClr val="FF0000"/>
                </a:solidFill>
                <a:latin typeface="Arial" pitchFamily="34" charset="0"/>
                <a:ea typeface="黑体" pitchFamily="49" charset="-122"/>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若探究植物胚芽鞘的感光部位</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应设置</a:t>
            </a:r>
            <a:r>
              <a:rPr lang="zh-CN" altLang="zh-CN" sz="2200">
                <a:solidFill>
                  <a:srgbClr val="000000"/>
                </a:solidFill>
                <a:latin typeface="NEU-BZ-S92"/>
                <a:cs typeface="宋体" panose="02010600030101010101" pitchFamily="2" charset="-122"/>
              </a:rPr>
              <a:t>④⑤</a:t>
            </a:r>
            <a:r>
              <a:rPr lang="zh-CN" altLang="zh-CN" sz="2200">
                <a:solidFill>
                  <a:srgbClr val="000000"/>
                </a:solidFill>
                <a:latin typeface="Times New Roman" pitchFamily="18" charset="0"/>
                <a:cs typeface="Times New Roman" panose="02020603050405020304" pitchFamily="18" charset="0"/>
              </a:rPr>
              <a:t>进行对照。</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402729732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wipe(down)">
                                      <p:cBhvr>
                                        <p:cTn id="7" dur="500"/>
                                        <p:tgtEl>
                                          <p:spTgt spid="2">
                                            <p:txEl>
                                              <p:pRg st="1" end="1"/>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wipe(down)">
                                      <p:cBhvr>
                                        <p:cTn id="12" dur="500"/>
                                        <p:tgtEl>
                                          <p:spTgt spid="2">
                                            <p:txEl>
                                              <p:pRg st="3" end="3"/>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4" dur="500" fill="hold" nodeType="click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animEffect transition="in" filter="wipe(down)">
                                      <p:cBhvr>
                                        <p:cTn id="17"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20"/>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12" name="矩形 11"/>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701476"/>
            <a:ext cx="8128000" cy="866006"/>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ea typeface="黑体" pitchFamily="49" charset="-122"/>
                <a:cs typeface="Times New Roman" panose="02020603050405020304" pitchFamily="18" charset="0"/>
              </a:rPr>
              <a:t>归纳提升</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1</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生长素相关实验的图解分析</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graphicFrame>
        <p:nvGraphicFramePr>
          <p:cNvPr id="3" name="对象 2"/>
          <p:cNvGraphicFramePr>
            <a:graphicFrameLocks noChangeAspect="1"/>
          </p:cNvGraphicFramePr>
          <p:nvPr>
            <p:extLst>
              <p:ext uri="{D42A27DB-BD31-4B8C-83A1-F6EECF244321}">
                <p14:modId xmlns:p14="http://schemas.microsoft.com/office/powerpoint/2010/main" val="720019506"/>
              </p:ext>
            </p:extLst>
          </p:nvPr>
        </p:nvGraphicFramePr>
        <p:xfrm>
          <a:off x="508000" y="2636912"/>
          <a:ext cx="8128000" cy="2905230"/>
        </p:xfrm>
        <a:graphic>
          <a:graphicData uri="http://schemas.openxmlformats.org/presentationml/2006/ole">
            <mc:AlternateContent>
              <mc:Choice xmlns:v="urn:schemas-microsoft-com:vml" Requires="v">
                <p:oleObj spid="_x0000_s1039" name="文档" r:id="rId3" progId="Word.Document.12">
                  <p:embed/>
                </p:oleObj>
              </mc:Choice>
              <mc:Fallback>
                <p:oleObj name="文档" r:id="rId3" progId="Word.Document.12">
                  <p:embed/>
                  <p:pic>
                    <p:nvPicPr>
                      <p:cNvPr id="0" name="OLE substitute image"/>
                      <p:cNvPicPr/>
                      <p:nvPr/>
                    </p:nvPicPr>
                    <p:blipFill>
                      <a:blip r:embed="rId4"/>
                      <a:stretch>
                        <a:fillRect/>
                      </a:stretch>
                    </p:blipFill>
                    <p:spPr>
                      <a:xfrm>
                        <a:off x="508000" y="2636912"/>
                        <a:ext cx="8128000" cy="2905230"/>
                      </a:xfrm>
                      <a:prstGeom prst="rect">
                        <a:avLst/>
                      </a:prstGeom>
                    </p:spPr>
                  </p:pic>
                </p:oleObj>
              </mc:Fallback>
            </mc:AlternateContent>
          </a:graphicData>
        </a:graphic>
      </p:graphicFrame>
    </p:spTree>
    <p:extLst>
      <p:ext uri="{BB962C8B-B14F-4D97-AF65-F5344CB8AC3E}">
        <p14:creationId xmlns:p14="http://schemas.microsoft.com/office/powerpoint/2010/main" val="3421003108"/>
      </p:ext>
    </p:extLst>
  </p:cSld>
  <p:clrMapOvr>
    <a:masterClrMapping/>
  </p:clrMapOvr>
  <mc:AlternateContent>
    <mc:Choice xmlns:p14="http://schemas.microsoft.com/office/powerpoint/2010/main" Requires="p14">
      <p:transition p14:dur="0"/>
    </mc:Choice>
    <mc:Fallback>
      <p:transition/>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20"/>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12" name="矩形 11"/>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探究点三</a:t>
            </a:r>
            <a:endParaRPr lang="zh-CN" altLang="en-US" sz="1400">
              <a:solidFill>
                <a:srgbClr val="333333"/>
              </a:solidFill>
              <a:latin typeface="微软雅黑" pitchFamily="34" charset="-122"/>
              <a:ea typeface="微软雅黑" pitchFamily="34" charset="-122"/>
            </a:endParaRPr>
          </a:p>
        </p:txBody>
      </p:sp>
      <p:graphicFrame>
        <p:nvGraphicFramePr>
          <p:cNvPr id="2" name="对象 1"/>
          <p:cNvGraphicFramePr>
            <a:graphicFrameLocks noChangeAspect="1"/>
          </p:cNvGraphicFramePr>
          <p:nvPr>
            <p:extLst>
              <p:ext uri="{D42A27DB-BD31-4B8C-83A1-F6EECF244321}">
                <p14:modId xmlns:p14="http://schemas.microsoft.com/office/powerpoint/2010/main" val="2179282709"/>
              </p:ext>
            </p:extLst>
          </p:nvPr>
        </p:nvGraphicFramePr>
        <p:xfrm>
          <a:off x="508000" y="1163955"/>
          <a:ext cx="8128000" cy="5597961"/>
        </p:xfrm>
        <a:graphic>
          <a:graphicData uri="http://schemas.openxmlformats.org/presentationml/2006/ole">
            <mc:AlternateContent>
              <mc:Choice xmlns:v="urn:schemas-microsoft-com:vml" Requires="v">
                <p:oleObj spid="_x0000_s1040" name="文档" r:id="rId3" progId="Word.Document.12">
                  <p:embed/>
                </p:oleObj>
              </mc:Choice>
              <mc:Fallback>
                <p:oleObj name="文档" r:id="rId3" progId="Word.Document.12">
                  <p:embed/>
                  <p:pic>
                    <p:nvPicPr>
                      <p:cNvPr id="0" name="OLE substitute image"/>
                      <p:cNvPicPr/>
                      <p:nvPr/>
                    </p:nvPicPr>
                    <p:blipFill>
                      <a:blip r:embed="rId4"/>
                      <a:stretch>
                        <a:fillRect/>
                      </a:stretch>
                    </p:blipFill>
                    <p:spPr>
                      <a:xfrm>
                        <a:off x="508000" y="1163955"/>
                        <a:ext cx="8128000" cy="5597961"/>
                      </a:xfrm>
                      <a:prstGeom prst="rect">
                        <a:avLst/>
                      </a:prstGeom>
                    </p:spPr>
                  </p:pic>
                </p:oleObj>
              </mc:Fallback>
            </mc:AlternateContent>
          </a:graphicData>
        </a:graphic>
      </p:graphicFrame>
    </p:spTree>
    <p:extLst>
      <p:ext uri="{BB962C8B-B14F-4D97-AF65-F5344CB8AC3E}">
        <p14:creationId xmlns:p14="http://schemas.microsoft.com/office/powerpoint/2010/main" val="2182549125"/>
      </p:ext>
    </p:extLst>
  </p:cSld>
  <p:clrMapOvr>
    <a:masterClrMapping/>
  </p:clrMapOvr>
  <mc:AlternateContent>
    <mc:Choice xmlns:p14="http://schemas.microsoft.com/office/powerpoint/2010/main" Requires="p14">
      <p:transition p14:dur="0"/>
    </mc:Choice>
    <mc:Fallback>
      <p:transition/>
    </mc:Fallback>
  </mc:AlternateConten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20"/>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12" name="矩形 11"/>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196752"/>
            <a:ext cx="3296095"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b="1">
                <a:solidFill>
                  <a:srgbClr val="000000"/>
                </a:solidFill>
                <a:latin typeface="Times New Roman" pitchFamily="18" charset="0"/>
                <a:cs typeface="Times New Roman" panose="02020603050405020304" pitchFamily="18" charset="0"/>
              </a:rPr>
              <a:t>2</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Arial" pitchFamily="34" charset="0"/>
                <a:ea typeface="黑体" pitchFamily="49" charset="-122"/>
                <a:cs typeface="Times New Roman" panose="02020603050405020304" pitchFamily="18" charset="0"/>
              </a:rPr>
              <a:t>植物向光性的原因</a:t>
            </a:r>
            <a:r>
              <a:rPr lang="zh-CN" altLang="zh-CN" sz="2200" smtClean="0">
                <a:solidFill>
                  <a:srgbClr val="000000"/>
                </a:solidFill>
                <a:latin typeface="Arial" pitchFamily="34" charset="0"/>
                <a:ea typeface="黑体" pitchFamily="49" charset="-122"/>
                <a:cs typeface="Times New Roman" panose="02020603050405020304" pitchFamily="18" charset="0"/>
              </a:rPr>
              <a:t>分析</a:t>
            </a:r>
            <a:r>
              <a:rPr lang="en-US" altLang="zh-CN" sz="2200" smtClean="0">
                <a:solidFill>
                  <a:srgbClr val="000000"/>
                </a:solidFill>
                <a:latin typeface="Arial" pitchFamily="34" charset="0"/>
                <a:ea typeface="黑体" pitchFamily="49" charset="-122"/>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pic>
        <p:nvPicPr>
          <p:cNvPr id="3" name="图片 2"/>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869474" y="1803318"/>
            <a:ext cx="7229484" cy="3490364"/>
          </a:xfrm>
          <a:prstGeom prst="rect">
            <a:avLst/>
          </a:prstGeom>
        </p:spPr>
      </p:pic>
      <p:sp>
        <p:nvSpPr>
          <p:cNvPr id="4" name="矩形 3"/>
          <p:cNvSpPr>
            <a:spLocks noChangeAspect="1"/>
          </p:cNvSpPr>
          <p:nvPr/>
        </p:nvSpPr>
        <p:spPr>
          <a:xfrm>
            <a:off x="508000" y="5525270"/>
            <a:ext cx="8128000" cy="459741"/>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可见</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植物向光性的内因是生长素分布不均匀</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外因是单侧光照射。</a:t>
            </a:r>
            <a:endParaRPr lang="zh-CN" altLang="zh-CN" sz="2200">
              <a:solidFill>
                <a:srgbClr val="000000"/>
              </a:solidFill>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1203257711"/>
      </p:ext>
    </p:extLst>
  </p:cSld>
  <p:clrMapOvr>
    <a:masterClrMapping/>
  </p:clrMapOvr>
  <mc:AlternateContent>
    <mc:Choice xmlns:p14="http://schemas.microsoft.com/office/powerpoint/2010/main" Requires="p14">
      <p:transition p14:dur="0"/>
    </mc:Choice>
    <mc:Fallback>
      <p:transition/>
    </mc:Fallback>
  </mc:AlternateConten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20"/>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12" name="矩形 11"/>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508000" y="1904201"/>
            <a:ext cx="8128000" cy="2936188"/>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zh-CN" altLang="zh-CN" sz="2200" smtClean="0">
                <a:solidFill>
                  <a:srgbClr val="000000"/>
                </a:solidFill>
                <a:latin typeface="Times New Roman" pitchFamily="18" charset="0"/>
                <a:ea typeface="黑体" pitchFamily="49" charset="-122"/>
                <a:cs typeface="Times New Roman" panose="02020603050405020304" pitchFamily="18" charset="0"/>
              </a:rPr>
              <a:t>典</a:t>
            </a:r>
            <a:r>
              <a:rPr lang="zh-CN" altLang="zh-CN" sz="2200">
                <a:solidFill>
                  <a:srgbClr val="000000"/>
                </a:solidFill>
                <a:latin typeface="Times New Roman" pitchFamily="18" charset="0"/>
                <a:ea typeface="黑体" pitchFamily="49" charset="-122"/>
                <a:cs typeface="Times New Roman" panose="02020603050405020304" pitchFamily="18" charset="0"/>
              </a:rPr>
              <a:t>例剖析</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zh-CN" altLang="zh-CN" sz="2200">
                <a:solidFill>
                  <a:srgbClr val="000000"/>
                </a:solidFill>
                <a:latin typeface="Times New Roman" pitchFamily="18" charset="0"/>
                <a:cs typeface="Times New Roman" panose="02020603050405020304" pitchFamily="18" charset="0"/>
              </a:rPr>
              <a:t>植物在单侧光照射下弯向光源生长</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这个现象被解释为</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光能够使生长素在背光一侧比向光一侧分布多</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。为什么生长素在背光一侧比向光一侧分布多</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向光侧的生长素在光的影响下被分解了</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还是向光侧的生长素向背光侧转移了</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为此</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有人做了下列实验。</a:t>
            </a:r>
            <a:endParaRPr lang="zh-CN" altLang="zh-CN" sz="2200">
              <a:solidFill>
                <a:srgbClr val="000000"/>
              </a:solidFill>
              <a:latin typeface="NEU-BZ-S92"/>
              <a:ea typeface="方正书宋_GBK" pitchFamily="65" charset="-122"/>
              <a:cs typeface="Times New Roman" panose="02020603050405020304" pitchFamily="18" charset="0"/>
            </a:endParaRPr>
          </a:p>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一</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实验步骤</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将生长状况相同的胚芽鞘尖端切下来</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处理后放在不同的琼脂切块上</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分别放在黑暗中和单侧光下。</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spTree>
    <p:extLst>
      <p:ext uri="{BB962C8B-B14F-4D97-AF65-F5344CB8AC3E}">
        <p14:creationId xmlns:p14="http://schemas.microsoft.com/office/powerpoint/2010/main" val="2800939710"/>
      </p:ext>
    </p:extLst>
  </p:cSld>
  <p:clrMapOvr>
    <a:masterClrMapping/>
  </p:clrMapOvr>
  <mc:AlternateContent>
    <mc:Choice xmlns:p14="http://schemas.microsoft.com/office/powerpoint/2010/main" Requires="p14">
      <p:transition p14:dur="0"/>
    </mc:Choice>
    <mc:Fallback>
      <p:transition/>
    </mc:Fallback>
  </mc:AlternateConten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 name="矩形 9">
            <a:hlinkClick r:id="rId2" action="ppaction://hlinksldjump?num=20"/>
          </p:cNvPr>
          <p:cNvSpPr/>
          <p:nvPr/>
        </p:nvSpPr>
        <p:spPr>
          <a:xfrm>
            <a:off x="467544" y="836712"/>
            <a:ext cx="1314053" cy="259229"/>
          </a:xfrm>
          <a:prstGeom prst="rect">
            <a:avLst/>
          </a:prstGeom>
          <a:solidFill>
            <a:srgbClr val="C04B05"/>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chemeClr val="bg1"/>
                </a:solidFill>
                <a:latin typeface="微软雅黑" pitchFamily="34" charset="-122"/>
                <a:ea typeface="微软雅黑" pitchFamily="34" charset="-122"/>
              </a:rPr>
              <a:t>探究点一</a:t>
            </a:r>
            <a:endParaRPr lang="zh-CN" altLang="en-US" sz="1400">
              <a:solidFill>
                <a:schemeClr val="bg1"/>
              </a:solidFill>
              <a:latin typeface="微软雅黑" pitchFamily="34" charset="-122"/>
              <a:ea typeface="微软雅黑" pitchFamily="34" charset="-122"/>
            </a:endParaRPr>
          </a:p>
        </p:txBody>
      </p:sp>
      <p:sp>
        <p:nvSpPr>
          <p:cNvPr id="11" name="矩形 10"/>
          <p:cNvSpPr/>
          <p:nvPr/>
        </p:nvSpPr>
        <p:spPr>
          <a:xfrm>
            <a:off x="1817787"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探究点二</a:t>
            </a:r>
            <a:endParaRPr lang="zh-CN" altLang="en-US" sz="1400">
              <a:solidFill>
                <a:srgbClr val="333333"/>
              </a:solidFill>
              <a:latin typeface="微软雅黑" pitchFamily="34" charset="-122"/>
              <a:ea typeface="微软雅黑" pitchFamily="34" charset="-122"/>
            </a:endParaRPr>
          </a:p>
        </p:txBody>
      </p:sp>
      <p:sp>
        <p:nvSpPr>
          <p:cNvPr id="12" name="矩形 11"/>
          <p:cNvSpPr/>
          <p:nvPr/>
        </p:nvSpPr>
        <p:spPr>
          <a:xfrm>
            <a:off x="3168030" y="836712"/>
            <a:ext cx="1314053" cy="259229"/>
          </a:xfrm>
          <a:prstGeom prst="rect">
            <a:avLst/>
          </a:prstGeom>
          <a:solidFill>
            <a:srgbClr val="EAEAEA"/>
          </a:solidFill>
          <a:ln w="31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400" smtClean="0">
                <a:solidFill>
                  <a:srgbClr val="333333"/>
                </a:solidFill>
                <a:latin typeface="微软雅黑" pitchFamily="34" charset="-122"/>
                <a:ea typeface="微软雅黑" pitchFamily="34" charset="-122"/>
              </a:rPr>
              <a:t>探究点三</a:t>
            </a:r>
            <a:endParaRPr lang="zh-CN" altLang="en-US" sz="1400">
              <a:solidFill>
                <a:srgbClr val="333333"/>
              </a:solidFill>
              <a:latin typeface="微软雅黑" pitchFamily="34" charset="-122"/>
              <a:ea typeface="微软雅黑" pitchFamily="34" charset="-122"/>
            </a:endParaRPr>
          </a:p>
        </p:txBody>
      </p:sp>
      <p:sp>
        <p:nvSpPr>
          <p:cNvPr id="2" name="矩形 1"/>
          <p:cNvSpPr>
            <a:spLocks noChangeAspect="1"/>
          </p:cNvSpPr>
          <p:nvPr/>
        </p:nvSpPr>
        <p:spPr>
          <a:xfrm>
            <a:off x="476425" y="1196752"/>
            <a:ext cx="3626314" cy="498598"/>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Aft>
                <a:spcPct val="0"/>
              </a:spcAft>
              <a:tabLst>
                <a:tab pos="1029335"/>
                <a:tab pos="1850390"/>
                <a:tab pos="2538095"/>
                <a:tab pos="3221990"/>
              </a:tabLst>
            </a:pP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二</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实验结果</a:t>
            </a:r>
            <a:r>
              <a:rPr lang="en-US" altLang="zh-CN" sz="2200">
                <a:solidFill>
                  <a:srgbClr val="000000"/>
                </a:solidFill>
                <a:latin typeface="Times New Roman" pitchFamily="18" charset="0"/>
                <a:cs typeface="Times New Roman" panose="02020603050405020304" pitchFamily="18" charset="0"/>
              </a:rPr>
              <a:t>:</a:t>
            </a:r>
            <a:r>
              <a:rPr lang="zh-CN" altLang="zh-CN" sz="2200">
                <a:solidFill>
                  <a:srgbClr val="000000"/>
                </a:solidFill>
                <a:latin typeface="Times New Roman" pitchFamily="18" charset="0"/>
                <a:cs typeface="Times New Roman" panose="02020603050405020304" pitchFamily="18" charset="0"/>
              </a:rPr>
              <a:t>如下图所示</a:t>
            </a:r>
            <a:r>
              <a:rPr lang="zh-CN" altLang="zh-CN" sz="2200" smtClean="0">
                <a:solidFill>
                  <a:srgbClr val="000000"/>
                </a:solidFill>
                <a:latin typeface="Times New Roman" pitchFamily="18" charset="0"/>
                <a:cs typeface="Times New Roman" panose="02020603050405020304" pitchFamily="18" charset="0"/>
              </a:rPr>
              <a:t>。</a:t>
            </a:r>
            <a:r>
              <a:rPr lang="en-US" altLang="zh-CN" sz="2200" smtClean="0">
                <a:solidFill>
                  <a:srgbClr val="000000"/>
                </a:solidFill>
                <a:latin typeface="Times New Roman" pitchFamily="18" charset="0"/>
                <a:cs typeface="Times New Roman" panose="02020603050405020304" pitchFamily="18" charset="0"/>
              </a:rPr>
              <a:t> </a:t>
            </a:r>
            <a:endParaRPr lang="zh-CN" altLang="zh-CN" sz="2200">
              <a:solidFill>
                <a:srgbClr val="000000"/>
              </a:solidFill>
              <a:effectLst/>
              <a:latin typeface="NEU-BZ-S92"/>
              <a:ea typeface="方正书宋_GBK" pitchFamily="65" charset="-122"/>
              <a:cs typeface="Times New Roman" panose="02020603050405020304" pitchFamily="18" charset="0"/>
            </a:endParaRPr>
          </a:p>
        </p:txBody>
      </p:sp>
      <p:pic>
        <p:nvPicPr>
          <p:cNvPr id="3" name="图片 2"/>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837357" y="1684641"/>
            <a:ext cx="5445274" cy="4014019"/>
          </a:xfrm>
          <a:prstGeom prst="rect">
            <a:avLst/>
          </a:prstGeom>
        </p:spPr>
      </p:pic>
    </p:spTree>
    <p:extLst>
      <p:ext uri="{BB962C8B-B14F-4D97-AF65-F5344CB8AC3E}">
        <p14:creationId xmlns:p14="http://schemas.microsoft.com/office/powerpoint/2010/main" val="986789236"/>
      </p:ext>
    </p:extLst>
  </p:cSld>
  <p:clrMapOvr>
    <a:masterClrMapping/>
  </p:clrMapOvr>
  <mc:AlternateContent>
    <mc:Choice xmlns:p14="http://schemas.microsoft.com/office/powerpoint/2010/main" Requires="p14">
      <p:transition p14:dur="0"/>
    </mc:Choice>
    <mc:Fallback>
      <p:transition/>
    </mc:Fallback>
  </mc:AlternateConten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https://d.book118.com/617032142162006051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测控设计模板14新">
  <a:themeElements>
    <a:clrScheme name="Office">
      <a:dk1>
        <a:sysClr val="windowText" lastClr="000000"/>
      </a:dk1>
      <a:lt1>
        <a:sysClr val="window" lastClr="C4DF9B"/>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177</Paragraphs>
  <Slides>27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27</vt:i4>
      </vt:variant>
    </vt:vector>
  </HeadingPairs>
  <TitlesOfParts>
    <vt:vector baseType="lpstr" size="38">
      <vt:lpstr>Arial</vt:lpstr>
      <vt:lpstr>Calibri</vt:lpstr>
      <vt:lpstr>宋体</vt:lpstr>
      <vt:lpstr>黑体</vt:lpstr>
      <vt:lpstr>微软雅黑</vt:lpstr>
      <vt:lpstr>Times New Roman</vt:lpstr>
      <vt:lpstr>NEU-BZ-S92</vt:lpstr>
      <vt:lpstr>方正书宋_GBK</vt:lpstr>
      <vt:lpstr>仿宋</vt:lpstr>
      <vt:lpstr>楷体</vt:lpstr>
      <vt:lpstr>Office Theme</vt:lpstr>
      <vt:lpstr>第1节　植物生长素</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2024-09-25T05:18:21.403</cp:lastPrinted>
  <dcterms:created xsi:type="dcterms:W3CDTF">2024-09-24T21:18:21Z</dcterms:created>
  <dcterms:modified xsi:type="dcterms:W3CDTF">2024-09-24T21:18:23Z</dcterms:modified>
</cp:coreProperties>
</file>