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7D2DA14-4BC2-4AD0-807C-927DC836B4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4609DB9-81B4-47CD-87A5-2195FDA3D3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9390F9A-1FCC-4089-9A24-3DA557EDED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FEC6914-5BAB-4A18-826B-42910F4496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091C61A-EC01-47A6-BF0C-6E92436ED72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74FC154-2B01-4BC8-9F4D-2324756447F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C3E9FC3-270D-47CC-8D97-3E4BD932C68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DD79845-A9BB-448E-B37A-970F406933D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55FA39-5D85-40C9-B115-883FACC430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DE87FB-0EBF-44D3-B085-9663B07A26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B25F73D-C44F-460E-A845-65C5874673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17034062056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9475" y="1934330"/>
            <a:ext cx="59436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solidFill>
                <a:latin typeface="Microsoft Yahei"/>
                <a:ea typeface="Microsoft Yahei"/>
                <a:cs typeface="Microsoft Yahei"/>
              </a:rPr>
              <a:t>销售部门年度工作总结</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878292"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年度销售业绩回顾</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产品销售情况分析</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市场营销活动总结</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客户关系管理成果展示</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销售渠道拓展与优化探讨</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团队能力提升与培训回顾</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未来发展规划与目标设定</a:t>
            </a:r>
          </a:p>
        </p:txBody>
      </p:sp>
      <p:sp>
        <p:nvSpPr>
          <p:cNvPr id="4" name="TextBox 4"/>
          <p:cNvSpPr txBox="1"/>
          <p:nvPr/>
        </p:nvSpPr>
        <p:spPr>
          <a:xfrm>
            <a:off x="2297146" y="2519470"/>
            <a:ext cx="2792730" cy="13011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7200" b="1">
                <a:solidFill>
                  <a:schemeClr val="accent1"/>
                </a:solidFill>
                <a:latin typeface="Microsoft Yahei"/>
                <a:ea typeface="Microsoft Yahei"/>
                <a:cs typeface="Microsoft Yahei"/>
              </a:rPr>
              <a:t>目录</a:t>
            </a:r>
          </a:p>
        </p:txBody>
      </p:sp>
      <p:sp>
        <p:nvSpPr>
          <p:cNvPr id="5" name="TextBox 5"/>
          <p:cNvSpPr txBox="1"/>
          <p:nvPr/>
        </p:nvSpPr>
        <p:spPr>
          <a:xfrm>
            <a:off x="2635283" y="3598652"/>
            <a:ext cx="2116455"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rgbClr val="000000"/>
                </a:solidFill>
                <a:latin typeface="Microsoft Yahei"/>
                <a:ea typeface="Microsoft Yahei"/>
                <a:cs typeface="Microsoft Yahei"/>
              </a:rPr>
              <a:t>CONTENTS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5" name="Picture 5"/>
          <p:cNvPicPr>
            <a:picLocks noChangeAspect="1"/>
          </p:cNvPicPr>
          <p:nvPr/>
        </p:nvPicPr>
        <p:blipFill>
          <a:blip r:embed="rId2"/>
          <a:srcRect l="21875" r="21875"/>
          <a:stretch>
            <a:fillRect/>
          </a:stretch>
        </p:blipFill>
        <p:spPr>
          <a:xfrm>
            <a:off x="652455" y="1326357"/>
            <a:ext cx="3050441" cy="3050440"/>
          </a:xfrm>
          <a:prstGeom prst="roundRect">
            <a:avLst/>
          </a:prstGeom>
        </p:spPr>
      </p:pic>
      <p:pic>
        <p:nvPicPr>
          <p:cNvPr id="6" name="Picture 6"/>
          <p:cNvPicPr>
            <a:picLocks noChangeAspect="1"/>
          </p:cNvPicPr>
          <p:nvPr/>
        </p:nvPicPr>
        <p:blipFill>
          <a:blip r:embed="rId3"/>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l="12500" r="12500"/>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回顾过去一年的工作业绩和成果，总结经验教训，为新一年的工作提供参考和借鉴。</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分析市场趋势和竞争状况，为制定新一年的销售策略和计划提供依据。</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展示销售部门的价值和贡献，增强团队凝聚力和士气。</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087237" y="4692872"/>
            <a:ext cx="2429542" cy="1127284"/>
            <a:chOff x="6087237" y="4692872"/>
            <a:chExt cx="2429542" cy="1127284"/>
          </a:xfrm>
        </p:grpSpPr>
        <p:sp>
          <p:nvSpPr>
            <p:cNvPr id="3" name="Freeform 3"/>
            <p:cNvSpPr/>
            <p:nvPr/>
          </p:nvSpPr>
          <p:spPr>
            <a:xfrm>
              <a:off x="6087237" y="4692872"/>
              <a:ext cx="2429542" cy="1127284"/>
            </a:xfrm>
            <a:custGeom>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Freeform 4"/>
            <p:cNvSpPr/>
            <p:nvPr/>
          </p:nvSpPr>
          <p:spPr>
            <a:xfrm>
              <a:off x="7421499" y="5019484"/>
              <a:ext cx="311944" cy="273653"/>
            </a:xfrm>
            <a:custGeom>
              <a:rect l="l" t="t" r="r" b="b"/>
              <a:pathLst>
                <a:path w="582612" h="511175">
                  <a:moveTo>
                    <a:pt x="563781" y="169863"/>
                  </a:moveTo>
                  <a:cubicBezTo>
                    <a:pt x="567547" y="181115"/>
                    <a:pt x="571313" y="192367"/>
                    <a:pt x="575080" y="199869"/>
                  </a:cubicBezTo>
                  <a:cubicBezTo>
                    <a:pt x="578846" y="214872"/>
                    <a:pt x="578846" y="226124"/>
                    <a:pt x="582612" y="237376"/>
                  </a:cubicBezTo>
                  <a:cubicBezTo>
                    <a:pt x="582612" y="237376"/>
                    <a:pt x="582612" y="241126"/>
                    <a:pt x="582612" y="241126"/>
                  </a:cubicBezTo>
                  <a:cubicBezTo>
                    <a:pt x="582612" y="241126"/>
                    <a:pt x="582612" y="241126"/>
                    <a:pt x="582612" y="267381"/>
                  </a:cubicBezTo>
                  <a:cubicBezTo>
                    <a:pt x="582612" y="271132"/>
                    <a:pt x="582612" y="278633"/>
                    <a:pt x="582612" y="282384"/>
                  </a:cubicBezTo>
                  <a:cubicBezTo>
                    <a:pt x="575080" y="327392"/>
                    <a:pt x="552482" y="368650"/>
                    <a:pt x="514820" y="394905"/>
                  </a:cubicBezTo>
                  <a:cubicBezTo>
                    <a:pt x="480924" y="424910"/>
                    <a:pt x="439496" y="436162"/>
                    <a:pt x="398068" y="436162"/>
                  </a:cubicBezTo>
                  <a:cubicBezTo>
                    <a:pt x="326510" y="436162"/>
                    <a:pt x="258718" y="436162"/>
                    <a:pt x="187161" y="436162"/>
                  </a:cubicBezTo>
                  <a:cubicBezTo>
                    <a:pt x="187161" y="436162"/>
                    <a:pt x="187161" y="436162"/>
                    <a:pt x="179628" y="436162"/>
                  </a:cubicBezTo>
                  <a:cubicBezTo>
                    <a:pt x="179628" y="436162"/>
                    <a:pt x="179628" y="436162"/>
                    <a:pt x="179628" y="511176"/>
                  </a:cubicBezTo>
                  <a:cubicBezTo>
                    <a:pt x="179628" y="507426"/>
                    <a:pt x="175862" y="507426"/>
                    <a:pt x="175862" y="507426"/>
                  </a:cubicBezTo>
                  <a:cubicBezTo>
                    <a:pt x="130667" y="473669"/>
                    <a:pt x="85473" y="439913"/>
                    <a:pt x="40278" y="406157"/>
                  </a:cubicBezTo>
                  <a:cubicBezTo>
                    <a:pt x="40278" y="402406"/>
                    <a:pt x="36512" y="402406"/>
                    <a:pt x="36512" y="402406"/>
                  </a:cubicBezTo>
                  <a:cubicBezTo>
                    <a:pt x="81707" y="364899"/>
                    <a:pt x="130667" y="327392"/>
                    <a:pt x="179628" y="293636"/>
                  </a:cubicBezTo>
                  <a:cubicBezTo>
                    <a:pt x="179628" y="293636"/>
                    <a:pt x="179628" y="293636"/>
                    <a:pt x="179628" y="364899"/>
                  </a:cubicBezTo>
                  <a:cubicBezTo>
                    <a:pt x="183394" y="364899"/>
                    <a:pt x="183394" y="364899"/>
                    <a:pt x="187161" y="364899"/>
                  </a:cubicBezTo>
                  <a:cubicBezTo>
                    <a:pt x="258718" y="364899"/>
                    <a:pt x="330276" y="364899"/>
                    <a:pt x="401834" y="364899"/>
                  </a:cubicBezTo>
                  <a:cubicBezTo>
                    <a:pt x="465860" y="364899"/>
                    <a:pt x="514820" y="312390"/>
                    <a:pt x="511054" y="248628"/>
                  </a:cubicBezTo>
                  <a:cubicBezTo>
                    <a:pt x="511054" y="237376"/>
                    <a:pt x="507288" y="229874"/>
                    <a:pt x="503522" y="218622"/>
                  </a:cubicBezTo>
                  <a:cubicBezTo>
                    <a:pt x="503522" y="218622"/>
                    <a:pt x="503522" y="214872"/>
                    <a:pt x="507288" y="214872"/>
                  </a:cubicBezTo>
                  <a:cubicBezTo>
                    <a:pt x="526119" y="199869"/>
                    <a:pt x="544950" y="184866"/>
                    <a:pt x="563781" y="169863"/>
                  </a:cubicBezTo>
                  <a:close/>
                  <a:moveTo>
                    <a:pt x="401388" y="0"/>
                  </a:moveTo>
                  <a:cubicBezTo>
                    <a:pt x="401388" y="0"/>
                    <a:pt x="405139" y="0"/>
                    <a:pt x="405139" y="3757"/>
                  </a:cubicBezTo>
                  <a:cubicBezTo>
                    <a:pt x="450155" y="37571"/>
                    <a:pt x="495170" y="71384"/>
                    <a:pt x="540185" y="105198"/>
                  </a:cubicBezTo>
                  <a:cubicBezTo>
                    <a:pt x="543937" y="105198"/>
                    <a:pt x="543937" y="105198"/>
                    <a:pt x="547688" y="108955"/>
                  </a:cubicBezTo>
                  <a:cubicBezTo>
                    <a:pt x="498921" y="146526"/>
                    <a:pt x="450155" y="180341"/>
                    <a:pt x="401388" y="217911"/>
                  </a:cubicBezTo>
                  <a:cubicBezTo>
                    <a:pt x="401388" y="217911"/>
                    <a:pt x="401388" y="217911"/>
                    <a:pt x="401388" y="146526"/>
                  </a:cubicBezTo>
                  <a:cubicBezTo>
                    <a:pt x="397636" y="146526"/>
                    <a:pt x="397636" y="146526"/>
                    <a:pt x="393885" y="146526"/>
                  </a:cubicBezTo>
                  <a:cubicBezTo>
                    <a:pt x="322611" y="146526"/>
                    <a:pt x="255088" y="146526"/>
                    <a:pt x="183813" y="146526"/>
                  </a:cubicBezTo>
                  <a:cubicBezTo>
                    <a:pt x="120041" y="146526"/>
                    <a:pt x="67523" y="199126"/>
                    <a:pt x="71275" y="259239"/>
                  </a:cubicBezTo>
                  <a:cubicBezTo>
                    <a:pt x="75026" y="270511"/>
                    <a:pt x="75026" y="281782"/>
                    <a:pt x="78777" y="289296"/>
                  </a:cubicBezTo>
                  <a:cubicBezTo>
                    <a:pt x="78777" y="293053"/>
                    <a:pt x="78777" y="296810"/>
                    <a:pt x="75026" y="296810"/>
                  </a:cubicBezTo>
                  <a:cubicBezTo>
                    <a:pt x="60021" y="311839"/>
                    <a:pt x="41264" y="323110"/>
                    <a:pt x="18756" y="338138"/>
                  </a:cubicBezTo>
                  <a:cubicBezTo>
                    <a:pt x="15005" y="330624"/>
                    <a:pt x="11254" y="319353"/>
                    <a:pt x="7502" y="308082"/>
                  </a:cubicBezTo>
                  <a:cubicBezTo>
                    <a:pt x="3751" y="296810"/>
                    <a:pt x="3751" y="285539"/>
                    <a:pt x="0" y="270511"/>
                  </a:cubicBezTo>
                  <a:cubicBezTo>
                    <a:pt x="0" y="270511"/>
                    <a:pt x="0" y="270511"/>
                    <a:pt x="0" y="266754"/>
                  </a:cubicBezTo>
                  <a:cubicBezTo>
                    <a:pt x="0" y="266754"/>
                    <a:pt x="0" y="266754"/>
                    <a:pt x="0" y="244211"/>
                  </a:cubicBezTo>
                  <a:cubicBezTo>
                    <a:pt x="0" y="236697"/>
                    <a:pt x="0" y="232940"/>
                    <a:pt x="0" y="225426"/>
                  </a:cubicBezTo>
                  <a:cubicBezTo>
                    <a:pt x="7502" y="180341"/>
                    <a:pt x="30010" y="142769"/>
                    <a:pt x="67523" y="112712"/>
                  </a:cubicBezTo>
                  <a:cubicBezTo>
                    <a:pt x="101285" y="86413"/>
                    <a:pt x="142549" y="71384"/>
                    <a:pt x="187565" y="71384"/>
                  </a:cubicBezTo>
                  <a:cubicBezTo>
                    <a:pt x="255088" y="71384"/>
                    <a:pt x="322611" y="71384"/>
                    <a:pt x="393885" y="71384"/>
                  </a:cubicBezTo>
                  <a:cubicBezTo>
                    <a:pt x="393885" y="71384"/>
                    <a:pt x="393885" y="71384"/>
                    <a:pt x="401388" y="71384"/>
                  </a:cubicBezTo>
                  <a:cubicBezTo>
                    <a:pt x="401388" y="71384"/>
                    <a:pt x="401388" y="71384"/>
                    <a:pt x="40138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6087237" y="3581590"/>
            <a:ext cx="1515142" cy="2095595"/>
          </a:xfrm>
          <a:custGeom>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nvGrpSpPr>
          <p:cNvPr id="6" name="Group 6"/>
          <p:cNvGrpSpPr/>
          <p:nvPr/>
        </p:nvGrpSpPr>
        <p:grpSpPr>
          <a:xfrm>
            <a:off x="6859714" y="4236053"/>
            <a:ext cx="352711" cy="269463"/>
            <a:chOff x="6859714" y="4236053"/>
            <a:chExt cx="352711" cy="269463"/>
          </a:xfrm>
        </p:grpSpPr>
        <p:sp>
          <p:nvSpPr>
            <p:cNvPr id="7" name="Freeform 7"/>
            <p:cNvSpPr/>
            <p:nvPr/>
          </p:nvSpPr>
          <p:spPr>
            <a:xfrm>
              <a:off x="6859714" y="4236053"/>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88873" y="4306634"/>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67887" y="4692872"/>
            <a:ext cx="2419350" cy="1127284"/>
            <a:chOff x="3667887" y="4692872"/>
            <a:chExt cx="2419350" cy="1127284"/>
          </a:xfrm>
        </p:grpSpPr>
        <p:sp>
          <p:nvSpPr>
            <p:cNvPr id="10" name="Freeform 10"/>
            <p:cNvSpPr/>
            <p:nvPr/>
          </p:nvSpPr>
          <p:spPr>
            <a:xfrm>
              <a:off x="3667887" y="4692872"/>
              <a:ext cx="2419350" cy="1127284"/>
            </a:xfrm>
            <a:custGeom>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Freeform 11"/>
            <p:cNvSpPr/>
            <p:nvPr/>
          </p:nvSpPr>
          <p:spPr>
            <a:xfrm>
              <a:off x="4465034" y="500414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Freeform 12"/>
          <p:cNvSpPr/>
          <p:nvPr/>
        </p:nvSpPr>
        <p:spPr>
          <a:xfrm>
            <a:off x="4582287" y="3581590"/>
            <a:ext cx="1513713" cy="2095595"/>
          </a:xfrm>
          <a:custGeom>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nvGrpSpPr>
          <p:cNvPr id="13" name="Group 13"/>
          <p:cNvGrpSpPr/>
          <p:nvPr/>
        </p:nvGrpSpPr>
        <p:grpSpPr>
          <a:xfrm>
            <a:off x="4996434" y="4236053"/>
            <a:ext cx="313754" cy="313849"/>
            <a:chOff x="4996434" y="4236053"/>
            <a:chExt cx="313754" cy="313849"/>
          </a:xfrm>
        </p:grpSpPr>
        <p:sp>
          <p:nvSpPr>
            <p:cNvPr id="14" name="Freeform 14"/>
            <p:cNvSpPr/>
            <p:nvPr/>
          </p:nvSpPr>
          <p:spPr>
            <a:xfrm>
              <a:off x="4996434" y="4265200"/>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69300" y="4338066"/>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152644" y="4236053"/>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7" name="Freeform 17"/>
          <p:cNvSpPr/>
          <p:nvPr/>
        </p:nvSpPr>
        <p:spPr>
          <a:xfrm>
            <a:off x="5664327" y="3097435"/>
            <a:ext cx="856012" cy="2579751"/>
          </a:xfrm>
          <a:custGeom>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Freeform 18"/>
          <p:cNvSpPr/>
          <p:nvPr/>
        </p:nvSpPr>
        <p:spPr>
          <a:xfrm>
            <a:off x="5984843" y="3986974"/>
            <a:ext cx="215074" cy="313658"/>
          </a:xfrm>
          <a:custGeom>
            <a:rect l="l" t="t" r="r" b="b"/>
            <a:pathLst>
              <a:path w="107" h="156">
                <a:moveTo>
                  <a:pt x="43" y="156"/>
                </a:moveTo>
                <a:cubicBezTo>
                  <a:pt x="40" y="155"/>
                  <a:pt x="37" y="154"/>
                  <a:pt x="34" y="152"/>
                </a:cubicBezTo>
                <a:cubicBezTo>
                  <a:pt x="31" y="150"/>
                  <a:pt x="29" y="147"/>
                  <a:pt x="27" y="143"/>
                </a:cubicBezTo>
                <a:cubicBezTo>
                  <a:pt x="27" y="142"/>
                  <a:pt x="27" y="142"/>
                  <a:pt x="25" y="141"/>
                </a:cubicBezTo>
                <a:cubicBezTo>
                  <a:pt x="19" y="138"/>
                  <a:pt x="16" y="130"/>
                  <a:pt x="19" y="123"/>
                </a:cubicBezTo>
                <a:cubicBezTo>
                  <a:pt x="19" y="123"/>
                  <a:pt x="19" y="122"/>
                  <a:pt x="19" y="121"/>
                </a:cubicBezTo>
                <a:cubicBezTo>
                  <a:pt x="18" y="118"/>
                  <a:pt x="17" y="115"/>
                  <a:pt x="19" y="111"/>
                </a:cubicBezTo>
                <a:cubicBezTo>
                  <a:pt x="19" y="110"/>
                  <a:pt x="19" y="110"/>
                  <a:pt x="18" y="109"/>
                </a:cubicBezTo>
                <a:cubicBezTo>
                  <a:pt x="18" y="106"/>
                  <a:pt x="17" y="104"/>
                  <a:pt x="17" y="101"/>
                </a:cubicBezTo>
                <a:cubicBezTo>
                  <a:pt x="16" y="96"/>
                  <a:pt x="14" y="91"/>
                  <a:pt x="12" y="86"/>
                </a:cubicBezTo>
                <a:cubicBezTo>
                  <a:pt x="9" y="81"/>
                  <a:pt x="6" y="76"/>
                  <a:pt x="4" y="71"/>
                </a:cubicBezTo>
                <a:cubicBezTo>
                  <a:pt x="1" y="62"/>
                  <a:pt x="0" y="53"/>
                  <a:pt x="1" y="44"/>
                </a:cubicBezTo>
                <a:cubicBezTo>
                  <a:pt x="5" y="25"/>
                  <a:pt x="15" y="12"/>
                  <a:pt x="33" y="4"/>
                </a:cubicBezTo>
                <a:cubicBezTo>
                  <a:pt x="38" y="2"/>
                  <a:pt x="43" y="0"/>
                  <a:pt x="49" y="0"/>
                </a:cubicBezTo>
                <a:cubicBezTo>
                  <a:pt x="49" y="0"/>
                  <a:pt x="50" y="0"/>
                  <a:pt x="50" y="0"/>
                </a:cubicBezTo>
                <a:cubicBezTo>
                  <a:pt x="56" y="0"/>
                  <a:pt x="56" y="0"/>
                  <a:pt x="56" y="0"/>
                </a:cubicBezTo>
                <a:cubicBezTo>
                  <a:pt x="60" y="0"/>
                  <a:pt x="63" y="1"/>
                  <a:pt x="67" y="1"/>
                </a:cubicBezTo>
                <a:cubicBezTo>
                  <a:pt x="76" y="4"/>
                  <a:pt x="84" y="8"/>
                  <a:pt x="90" y="15"/>
                </a:cubicBezTo>
                <a:cubicBezTo>
                  <a:pt x="97" y="22"/>
                  <a:pt x="102" y="30"/>
                  <a:pt x="104" y="40"/>
                </a:cubicBezTo>
                <a:cubicBezTo>
                  <a:pt x="107" y="53"/>
                  <a:pt x="105" y="65"/>
                  <a:pt x="99" y="77"/>
                </a:cubicBezTo>
                <a:cubicBezTo>
                  <a:pt x="97" y="81"/>
                  <a:pt x="95" y="85"/>
                  <a:pt x="93" y="89"/>
                </a:cubicBezTo>
                <a:cubicBezTo>
                  <a:pt x="90" y="94"/>
                  <a:pt x="89" y="99"/>
                  <a:pt x="89" y="105"/>
                </a:cubicBezTo>
                <a:cubicBezTo>
                  <a:pt x="89" y="105"/>
                  <a:pt x="88" y="106"/>
                  <a:pt x="88" y="107"/>
                </a:cubicBezTo>
                <a:cubicBezTo>
                  <a:pt x="88" y="108"/>
                  <a:pt x="88" y="112"/>
                  <a:pt x="88" y="113"/>
                </a:cubicBezTo>
                <a:cubicBezTo>
                  <a:pt x="89" y="116"/>
                  <a:pt x="88" y="119"/>
                  <a:pt x="87" y="121"/>
                </a:cubicBezTo>
                <a:cubicBezTo>
                  <a:pt x="87" y="122"/>
                  <a:pt x="87" y="123"/>
                  <a:pt x="87" y="123"/>
                </a:cubicBezTo>
                <a:cubicBezTo>
                  <a:pt x="90" y="130"/>
                  <a:pt x="87" y="138"/>
                  <a:pt x="80" y="141"/>
                </a:cubicBezTo>
                <a:cubicBezTo>
                  <a:pt x="80" y="142"/>
                  <a:pt x="79" y="142"/>
                  <a:pt x="79" y="143"/>
                </a:cubicBezTo>
                <a:cubicBezTo>
                  <a:pt x="76" y="150"/>
                  <a:pt x="71" y="154"/>
                  <a:pt x="64" y="155"/>
                </a:cubicBezTo>
                <a:cubicBezTo>
                  <a:pt x="64" y="155"/>
                  <a:pt x="63" y="155"/>
                  <a:pt x="63" y="156"/>
                </a:cubicBezTo>
                <a:lnTo>
                  <a:pt x="43" y="156"/>
                </a:lnTo>
                <a:close/>
                <a:moveTo>
                  <a:pt x="53" y="107"/>
                </a:moveTo>
                <a:cubicBezTo>
                  <a:pt x="60" y="107"/>
                  <a:pt x="67" y="107"/>
                  <a:pt x="74" y="107"/>
                </a:cubicBezTo>
                <a:cubicBezTo>
                  <a:pt x="77" y="107"/>
                  <a:pt x="79" y="106"/>
                  <a:pt x="79" y="103"/>
                </a:cubicBezTo>
                <a:cubicBezTo>
                  <a:pt x="79" y="103"/>
                  <a:pt x="79" y="103"/>
                  <a:pt x="79" y="102"/>
                </a:cubicBezTo>
                <a:cubicBezTo>
                  <a:pt x="80" y="98"/>
                  <a:pt x="81" y="93"/>
                  <a:pt x="82" y="89"/>
                </a:cubicBezTo>
                <a:cubicBezTo>
                  <a:pt x="85" y="84"/>
                  <a:pt x="87" y="79"/>
                  <a:pt x="90" y="74"/>
                </a:cubicBezTo>
                <a:cubicBezTo>
                  <a:pt x="95" y="65"/>
                  <a:pt x="97" y="55"/>
                  <a:pt x="95" y="45"/>
                </a:cubicBezTo>
                <a:cubicBezTo>
                  <a:pt x="93" y="33"/>
                  <a:pt x="87" y="23"/>
                  <a:pt x="77" y="17"/>
                </a:cubicBezTo>
                <a:cubicBezTo>
                  <a:pt x="62" y="7"/>
                  <a:pt x="46" y="7"/>
                  <a:pt x="31" y="16"/>
                </a:cubicBezTo>
                <a:cubicBezTo>
                  <a:pt x="15" y="25"/>
                  <a:pt x="8" y="43"/>
                  <a:pt x="11" y="61"/>
                </a:cubicBezTo>
                <a:cubicBezTo>
                  <a:pt x="12" y="67"/>
                  <a:pt x="15" y="72"/>
                  <a:pt x="18" y="77"/>
                </a:cubicBezTo>
                <a:cubicBezTo>
                  <a:pt x="23" y="85"/>
                  <a:pt x="26" y="94"/>
                  <a:pt x="27" y="103"/>
                </a:cubicBezTo>
                <a:cubicBezTo>
                  <a:pt x="27" y="106"/>
                  <a:pt x="29" y="107"/>
                  <a:pt x="32" y="107"/>
                </a:cubicBezTo>
                <a:cubicBezTo>
                  <a:pt x="39" y="107"/>
                  <a:pt x="46" y="107"/>
                  <a:pt x="53" y="107"/>
                </a:cubicBezTo>
                <a:moveTo>
                  <a:pt x="53" y="120"/>
                </a:moveTo>
                <a:cubicBezTo>
                  <a:pt x="60" y="120"/>
                  <a:pt x="67" y="120"/>
                  <a:pt x="74" y="120"/>
                </a:cubicBezTo>
                <a:cubicBezTo>
                  <a:pt x="76" y="120"/>
                  <a:pt x="77" y="119"/>
                  <a:pt x="78" y="118"/>
                </a:cubicBezTo>
                <a:cubicBezTo>
                  <a:pt x="80" y="115"/>
                  <a:pt x="77" y="112"/>
                  <a:pt x="74" y="112"/>
                </a:cubicBezTo>
                <a:cubicBezTo>
                  <a:pt x="64" y="112"/>
                  <a:pt x="54" y="112"/>
                  <a:pt x="44" y="112"/>
                </a:cubicBezTo>
                <a:cubicBezTo>
                  <a:pt x="40" y="112"/>
                  <a:pt x="36" y="112"/>
                  <a:pt x="32" y="112"/>
                </a:cubicBezTo>
                <a:cubicBezTo>
                  <a:pt x="30" y="112"/>
                  <a:pt x="29" y="112"/>
                  <a:pt x="28" y="114"/>
                </a:cubicBezTo>
                <a:cubicBezTo>
                  <a:pt x="27" y="117"/>
                  <a:pt x="29" y="120"/>
                  <a:pt x="32" y="120"/>
                </a:cubicBezTo>
                <a:cubicBezTo>
                  <a:pt x="39" y="120"/>
                  <a:pt x="46" y="120"/>
                  <a:pt x="53" y="120"/>
                </a:cubicBezTo>
                <a:moveTo>
                  <a:pt x="53" y="124"/>
                </a:moveTo>
                <a:cubicBezTo>
                  <a:pt x="46" y="124"/>
                  <a:pt x="39" y="124"/>
                  <a:pt x="32" y="124"/>
                </a:cubicBezTo>
                <a:cubicBezTo>
                  <a:pt x="30" y="124"/>
                  <a:pt x="29" y="125"/>
                  <a:pt x="28" y="127"/>
                </a:cubicBezTo>
                <a:cubicBezTo>
                  <a:pt x="27" y="130"/>
                  <a:pt x="29" y="133"/>
                  <a:pt x="32" y="133"/>
                </a:cubicBezTo>
                <a:cubicBezTo>
                  <a:pt x="42" y="133"/>
                  <a:pt x="52" y="133"/>
                  <a:pt x="62" y="133"/>
                </a:cubicBezTo>
                <a:cubicBezTo>
                  <a:pt x="66" y="133"/>
                  <a:pt x="70" y="133"/>
                  <a:pt x="74" y="133"/>
                </a:cubicBezTo>
                <a:cubicBezTo>
                  <a:pt x="76" y="133"/>
                  <a:pt x="77" y="132"/>
                  <a:pt x="78" y="130"/>
                </a:cubicBezTo>
                <a:cubicBezTo>
                  <a:pt x="80" y="127"/>
                  <a:pt x="77" y="124"/>
                  <a:pt x="74" y="124"/>
                </a:cubicBezTo>
                <a:cubicBezTo>
                  <a:pt x="67" y="124"/>
                  <a:pt x="60" y="124"/>
                  <a:pt x="53" y="124"/>
                </a:cubicBezTo>
                <a:moveTo>
                  <a:pt x="70" y="137"/>
                </a:moveTo>
                <a:cubicBezTo>
                  <a:pt x="36" y="137"/>
                  <a:pt x="36" y="137"/>
                  <a:pt x="36" y="137"/>
                </a:cubicBezTo>
                <a:cubicBezTo>
                  <a:pt x="36" y="142"/>
                  <a:pt x="39" y="146"/>
                  <a:pt x="44" y="146"/>
                </a:cubicBezTo>
                <a:cubicBezTo>
                  <a:pt x="50" y="146"/>
                  <a:pt x="56" y="146"/>
                  <a:pt x="62" y="146"/>
                </a:cubicBezTo>
                <a:cubicBezTo>
                  <a:pt x="67" y="146"/>
                  <a:pt x="70" y="142"/>
                  <a:pt x="70" y="137"/>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汇报范围</a:t>
              </a:r>
            </a:p>
          </p:txBody>
        </p:sp>
      </p:grpSp>
      <p:grpSp>
        <p:nvGrpSpPr>
          <p:cNvPr id="41" name="Group 41"/>
          <p:cNvGrpSpPr/>
          <p:nvPr/>
        </p:nvGrpSpPr>
        <p:grpSpPr>
          <a:xfrm>
            <a:off x="4398507" y="1008278"/>
            <a:ext cx="3394996" cy="490334"/>
            <a:chOff x="4398507" y="1008278"/>
            <a:chExt cx="3394996" cy="490334"/>
          </a:xfrm>
        </p:grpSpPr>
        <p:sp>
          <p:nvSpPr>
            <p:cNvPr id="42" name="TextBox 42"/>
            <p:cNvSpPr txBox="1"/>
            <p:nvPr/>
          </p:nvSpPr>
          <p:spPr>
            <a:xfrm>
              <a:off x="4398507" y="1008278"/>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销售策略和计划执行情况</a:t>
              </a:r>
            </a:p>
          </p:txBody>
        </p:sp>
      </p:grpSp>
      <p:grpSp>
        <p:nvGrpSpPr>
          <p:cNvPr id="43" name="Group 43"/>
          <p:cNvGrpSpPr/>
          <p:nvPr/>
        </p:nvGrpSpPr>
        <p:grpSpPr>
          <a:xfrm>
            <a:off x="4630337" y="1360840"/>
            <a:ext cx="2931336" cy="1654845"/>
            <a:chOff x="4630337" y="1360840"/>
            <a:chExt cx="2931336" cy="1654845"/>
          </a:xfrm>
        </p:grpSpPr>
        <p:sp>
          <p:nvSpPr>
            <p:cNvPr id="44" name="TextBox 44"/>
            <p:cNvSpPr txBox="1"/>
            <p:nvPr/>
          </p:nvSpPr>
          <p:spPr>
            <a:xfrm>
              <a:off x="4630337" y="1360840"/>
              <a:ext cx="2931336"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包括销售策略、销售计划、销售渠道、促销活动等方面的执行情况。</a:t>
              </a:r>
            </a:p>
          </p:txBody>
        </p:sp>
      </p:grpSp>
      <p:grpSp>
        <p:nvGrpSpPr>
          <p:cNvPr id="45" name="Group 45"/>
          <p:cNvGrpSpPr/>
          <p:nvPr/>
        </p:nvGrpSpPr>
        <p:grpSpPr>
          <a:xfrm>
            <a:off x="1070038" y="1975579"/>
            <a:ext cx="3394996" cy="490334"/>
            <a:chOff x="1070038" y="1975579"/>
            <a:chExt cx="3394996" cy="490334"/>
          </a:xfrm>
        </p:grpSpPr>
        <p:sp>
          <p:nvSpPr>
            <p:cNvPr id="46" name="TextBox 46"/>
            <p:cNvSpPr txBox="1"/>
            <p:nvPr/>
          </p:nvSpPr>
          <p:spPr>
            <a:xfrm>
              <a:off x="1070038" y="1975579"/>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市场分析和竞争状况</a:t>
              </a:r>
            </a:p>
          </p:txBody>
        </p:sp>
      </p:grpSp>
      <p:grpSp>
        <p:nvGrpSpPr>
          <p:cNvPr id="47" name="Group 47"/>
          <p:cNvGrpSpPr/>
          <p:nvPr/>
        </p:nvGrpSpPr>
        <p:grpSpPr>
          <a:xfrm>
            <a:off x="1301868" y="2328140"/>
            <a:ext cx="2931336" cy="1654845"/>
            <a:chOff x="1301868" y="2328140"/>
            <a:chExt cx="2931336" cy="1654845"/>
          </a:xfrm>
        </p:grpSpPr>
        <p:sp>
          <p:nvSpPr>
            <p:cNvPr id="48" name="TextBox 48"/>
            <p:cNvSpPr txBox="1"/>
            <p:nvPr/>
          </p:nvSpPr>
          <p:spPr>
            <a:xfrm>
              <a:off x="1301868" y="2328140"/>
              <a:ext cx="2931336"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包括市场趋势、竞争对手情况、客户需求变化等。</a:t>
              </a:r>
            </a:p>
          </p:txBody>
        </p:sp>
      </p:grpSp>
      <p:grpSp>
        <p:nvGrpSpPr>
          <p:cNvPr id="49" name="Group 49"/>
          <p:cNvGrpSpPr/>
          <p:nvPr/>
        </p:nvGrpSpPr>
        <p:grpSpPr>
          <a:xfrm>
            <a:off x="303771" y="4161775"/>
            <a:ext cx="3394996" cy="490334"/>
            <a:chOff x="303771" y="4161775"/>
            <a:chExt cx="3394996" cy="490334"/>
          </a:xfrm>
        </p:grpSpPr>
        <p:sp>
          <p:nvSpPr>
            <p:cNvPr id="50" name="TextBox 50"/>
            <p:cNvSpPr txBox="1"/>
            <p:nvPr/>
          </p:nvSpPr>
          <p:spPr>
            <a:xfrm>
              <a:off x="303771" y="4161775"/>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销售业绩和目标完成情况</a:t>
              </a:r>
            </a:p>
          </p:txBody>
        </p:sp>
      </p:grpSp>
      <p:grpSp>
        <p:nvGrpSpPr>
          <p:cNvPr id="51" name="Group 51"/>
          <p:cNvGrpSpPr/>
          <p:nvPr/>
        </p:nvGrpSpPr>
        <p:grpSpPr>
          <a:xfrm>
            <a:off x="535601" y="4514336"/>
            <a:ext cx="2931336" cy="1654845"/>
            <a:chOff x="535601" y="4514336"/>
            <a:chExt cx="2931336" cy="1654845"/>
          </a:xfrm>
        </p:grpSpPr>
        <p:sp>
          <p:nvSpPr>
            <p:cNvPr id="52" name="TextBox 52"/>
            <p:cNvSpPr txBox="1"/>
            <p:nvPr/>
          </p:nvSpPr>
          <p:spPr>
            <a:xfrm>
              <a:off x="535601" y="4514336"/>
              <a:ext cx="2931336"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包括销售额、销售量、客户数量、市场占有率等指标。</a:t>
              </a:r>
            </a:p>
          </p:txBody>
        </p:sp>
      </p:grpSp>
      <p:grpSp>
        <p:nvGrpSpPr>
          <p:cNvPr id="53" name="Group 53"/>
          <p:cNvGrpSpPr/>
          <p:nvPr/>
        </p:nvGrpSpPr>
        <p:grpSpPr>
          <a:xfrm>
            <a:off x="7733442" y="1975579"/>
            <a:ext cx="3394996" cy="490334"/>
            <a:chOff x="7733442" y="1975579"/>
            <a:chExt cx="3394996" cy="490334"/>
          </a:xfrm>
        </p:grpSpPr>
        <p:sp>
          <p:nvSpPr>
            <p:cNvPr id="54" name="TextBox 54"/>
            <p:cNvSpPr txBox="1"/>
            <p:nvPr/>
          </p:nvSpPr>
          <p:spPr>
            <a:xfrm>
              <a:off x="7733442" y="1975579"/>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团队建设和人员管理情况</a:t>
              </a:r>
            </a:p>
          </p:txBody>
        </p:sp>
      </p:grpSp>
      <p:grpSp>
        <p:nvGrpSpPr>
          <p:cNvPr id="55" name="Group 55"/>
          <p:cNvGrpSpPr/>
          <p:nvPr/>
        </p:nvGrpSpPr>
        <p:grpSpPr>
          <a:xfrm>
            <a:off x="7965273" y="2328140"/>
            <a:ext cx="2931336" cy="1654845"/>
            <a:chOff x="7965273" y="2328140"/>
            <a:chExt cx="2931336" cy="1654845"/>
          </a:xfrm>
        </p:grpSpPr>
        <p:sp>
          <p:nvSpPr>
            <p:cNvPr id="56" name="TextBox 56"/>
            <p:cNvSpPr txBox="1"/>
            <p:nvPr/>
          </p:nvSpPr>
          <p:spPr>
            <a:xfrm>
              <a:off x="7965273" y="2328140"/>
              <a:ext cx="2931336"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包括销售团队组建、培训、激励、考核等方面的情况。</a:t>
              </a:r>
            </a:p>
          </p:txBody>
        </p:sp>
      </p:grpSp>
      <p:grpSp>
        <p:nvGrpSpPr>
          <p:cNvPr id="57" name="Group 57"/>
          <p:cNvGrpSpPr/>
          <p:nvPr/>
        </p:nvGrpSpPr>
        <p:grpSpPr>
          <a:xfrm>
            <a:off x="8451818" y="4161775"/>
            <a:ext cx="3394996" cy="490334"/>
            <a:chOff x="8451818" y="4161775"/>
            <a:chExt cx="3394996" cy="490334"/>
          </a:xfrm>
        </p:grpSpPr>
        <p:sp>
          <p:nvSpPr>
            <p:cNvPr id="58" name="TextBox 58"/>
            <p:cNvSpPr txBox="1"/>
            <p:nvPr/>
          </p:nvSpPr>
          <p:spPr>
            <a:xfrm>
              <a:off x="8451818" y="4161775"/>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存在的问题和改进措施</a:t>
              </a:r>
            </a:p>
          </p:txBody>
        </p:sp>
      </p:grpSp>
      <p:grpSp>
        <p:nvGrpSpPr>
          <p:cNvPr id="59" name="Group 59"/>
          <p:cNvGrpSpPr/>
          <p:nvPr/>
        </p:nvGrpSpPr>
        <p:grpSpPr>
          <a:xfrm>
            <a:off x="8683648" y="4514336"/>
            <a:ext cx="2931336" cy="1654845"/>
            <a:chOff x="8683648" y="4514336"/>
            <a:chExt cx="2931336" cy="1654845"/>
          </a:xfrm>
        </p:grpSpPr>
        <p:sp>
          <p:nvSpPr>
            <p:cNvPr id="60" name="TextBox 60"/>
            <p:cNvSpPr txBox="1"/>
            <p:nvPr/>
          </p:nvSpPr>
          <p:spPr>
            <a:xfrm>
              <a:off x="8683648" y="4514336"/>
              <a:ext cx="2931336"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包括工作中遇到的问题、挑战以及应对措施和改进计划。</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solidFill>
                <a:latin typeface="Microsoft Yahei"/>
                <a:ea typeface="Microsoft Yahei"/>
                <a:cs typeface="Microsoft Yahei"/>
              </a:rPr>
              <a:t>年度销售业绩回顾</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今年我们制定了X亿的销售目标，经过全年的努力，实际完成销售额X亿，达成率为X%。</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销售目标达成情况</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与去年同期相比，我们的市场份额提升了X%，在行业内排名上升至第X位。</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市场份额变化情况</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0000" r="100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虽然销售额有所提升，但受市场竞争加剧和成本上升等因素影响，利润水平较去年同期下降了X%。</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利润水平分析</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总体业绩完成情况</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pic>
        <p:nvPicPr>
          <p:cNvPr id="8" name="Picture 8"/>
          <p:cNvPicPr>
            <a:picLocks noChangeAspect="1"/>
          </p:cNvPicPr>
          <p:nvPr/>
        </p:nvPicPr>
        <p:blipFill>
          <a:blip r:embed="rId2"/>
          <a:srcRect t="2460" b="2460"/>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220" b="222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460" b="2460"/>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各区域销售业绩对比</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华北区域</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销售额占比最大，达到X%，同比增长X%，主要得益于该地区经济持续发展和客户资源的积累。</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华东区域</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销售额占比X%，同比增长X%，表现平稳。该地区市场竞争激烈，我们通过加强市场推广和渠道拓展，稳住了市场份额。</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华南区域</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销售额占比X%，同比增长X%，为增长最快的区域。该地区新兴市场蓬勃发展，我们抓住了市场机遇，实现了快速增长。</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3" name="Picture 3"/>
          <p:cNvPicPr>
            <a:picLocks noChangeAspect="1"/>
          </p:cNvPicPr>
          <p:nvPr/>
        </p:nvPicPr>
        <p:blipFill>
          <a:blip r:embed="rId2">
            <a:alphaModFix amt="70000"/>
          </a:blip>
          <a:srcRect l="16469" r="16469"/>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客户A</a:t>
            </a:r>
          </a:p>
        </p:txBody>
      </p:sp>
      <p:sp>
        <p:nvSpPr>
          <p:cNvPr id="5" name="AutoShape 5"/>
          <p:cNvSpPr/>
          <p:nvPr/>
        </p:nvSpPr>
        <p:spPr>
          <a:xfrm>
            <a:off x="3908867" y="1360418"/>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作为我们的战略合作伙伴，客户A今年贡献了X%的销售额，同比增长X%。我们与客户A在产品研发、市场推广等方面深入合作，共同推动了业务的发展。</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客户B</a:t>
            </a:r>
          </a:p>
        </p:txBody>
      </p:sp>
      <p:sp>
        <p:nvSpPr>
          <p:cNvPr id="11" name="AutoShape 11"/>
          <p:cNvSpPr/>
          <p:nvPr/>
        </p:nvSpPr>
        <p:spPr>
          <a:xfrm>
            <a:off x="3469283" y="3099207"/>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客户B是我们新开发的重要客户，今年贡献了X%的销售额。我们通过提供定制化的解决方案和优质的售后服务，赢得了客户B的信任和认可。</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客户C</a:t>
            </a:r>
          </a:p>
        </p:txBody>
      </p:sp>
      <p:sp>
        <p:nvSpPr>
          <p:cNvPr id="17" name="AutoShape 17"/>
          <p:cNvSpPr/>
          <p:nvPr/>
        </p:nvSpPr>
        <p:spPr>
          <a:xfrm>
            <a:off x="3068208" y="4837996"/>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客户C是我们长期稳定的合作伙伴，今年贡献了X%的销售额，同比增长X%。我们与客户C在产品质量、交货期等方面保持紧密沟通，确保了合作的顺利进行。</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重点客户销售贡献分析</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solidFill>
                <a:latin typeface="Microsoft Yahei"/>
                <a:ea typeface="Microsoft Yahei"/>
                <a:cs typeface="Microsoft Yahei"/>
              </a:rPr>
              <a:t>产品销售情况分析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4" name="Picture 4"/>
          <p:cNvPicPr>
            <a:picLocks noChangeAspect="1"/>
          </p:cNvPicPr>
          <p:nvPr/>
        </p:nvPicPr>
        <p:blipFill>
          <a:blip r:embed="rId2">
            <a:alphaModFix/>
          </a:blip>
          <a:srcRect l="25031" r="25031"/>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销售占比</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根据数据显示，本年度各产品销售占比中，A产品占比30%，B产品占比25%，C产品占比20%，D产品占比15%，E产品占比10%。</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趋势分析</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与去年相比，A产品销售占比有所下降，B产品和C产品销售占比有所上升，D产品和E产品销售占比基本保持不变。未来，随着市场需求的变化，各产品销售占比也将不断调整。</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各产品销售占比及趋势</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畅销产品</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本年度畅销产品为B产品和C产品，销售额分别达到了1000万元和800万元。畅销产品的主要特点是符合市场需求，品质优良，价格适中。</a:t>
            </a:r>
          </a:p>
        </p:txBody>
      </p:sp>
      <p:sp>
        <p:nvSpPr>
          <p:cNvPr id="7" name="AutoShape 7"/>
          <p:cNvSpPr/>
          <p:nvPr/>
        </p:nvSpPr>
        <p:spPr>
          <a:xfrm>
            <a:off x="-545608" y="2453663"/>
            <a:ext cx="3870955" cy="3870955"/>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滞销产品</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本年度滞销产品为E产品，销售额仅为100万元。滞销产品的主要问题是市场需求不足，产品品质存在缺陷，价格较高等。</a:t>
            </a:r>
          </a:p>
        </p:txBody>
      </p:sp>
      <p:sp>
        <p:nvSpPr>
          <p:cNvPr id="14" name="AutoShape 14"/>
          <p:cNvSpPr/>
          <p:nvPr/>
        </p:nvSpPr>
        <p:spPr>
          <a:xfrm>
            <a:off x="3629637" y="4875521"/>
            <a:ext cx="638131" cy="63813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对比分析</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畅销产品与滞销产品的差异主要在于市场需求、产品品质和价格等方面。为了提高销售业绩，需要加强对市场需求的研究，提高产品品质，制定合理的价格策略。</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畅销产品与滞销产品对比</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solidFill>
                <a:latin typeface="Microsoft Yahei"/>
                <a:ea typeface="Microsoft Yahei"/>
                <a:cs typeface="Microsoft Yahei"/>
              </a:rPr>
              <a:t>新产品推广情况</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本年度共推出了两款新产品F和G，其中F产品的销售额达到了200万元，G产品的销售额为150万元。</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solidFill>
                <a:latin typeface="Microsoft Yahei"/>
                <a:ea typeface="Microsoft Yahei"/>
                <a:cs typeface="Microsoft Yahei"/>
              </a:rPr>
              <a:t>推广效果评估</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新产品的推广效果总体良好，但也存在一些问题。其中，F产品的市场接受度较高，销售额稳步增长；而G产品的市场反应较为平淡，需要进一步加大推广力度。</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solidFill>
                <a:latin typeface="Microsoft Yahei"/>
                <a:ea typeface="Microsoft Yahei"/>
                <a:cs typeface="Microsoft Yahei"/>
              </a:rPr>
              <a:t>未来计划</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针对新产品的推广情况，未来将继续加强市场调研和产品创新工作，提高新产品的市场竞争力和销售额。同时，将加强与客户的沟通和合作，了解客户需求和市场动态，为客户提供更加优质的产品和服务。</a:t>
            </a:r>
          </a:p>
        </p:txBody>
      </p:sp>
      <p:sp>
        <p:nvSpPr>
          <p:cNvPr id="17" name="AutoShape 17"/>
          <p:cNvSpPr/>
          <p:nvPr/>
        </p:nvSpPr>
        <p:spPr>
          <a:xfrm>
            <a:off x="873196" y="3067327"/>
            <a:ext cx="669478" cy="669478"/>
          </a:xfrm>
          <a:prstGeom prst="ellipse">
            <a:avLst/>
          </a:prstGeom>
          <a:solidFill>
            <a:schemeClr val="accent2">
              <a:alpha val="42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新产品推广效果评估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04</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solidFill>
                <a:latin typeface="Microsoft Yahei"/>
                <a:ea typeface="Microsoft Yahei"/>
                <a:cs typeface="Microsoft Yahei"/>
              </a:rPr>
              <a:t>市场营销活动总结</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本年度销售部门共策划并执行了包括新品发布会、促销推广、客户答谢会等在内的多项市场营销活动，旨在提升品牌知名度、吸引潜在客户并促进销售业绩。</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营销活动概述</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通过对各项营销活动的投入与产出进行精细化跟踪和分析，我们发现不同活动类型的投入产出比存在显著差异。其中，线上促销活动和社交媒体推广的投入产出比较高，而线下活动的成本相对较高，但对于提升品牌形象和客户黏性具有显著效果。</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投入产出比分析</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营销活动概述及投入产出比</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品牌知名度提升</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通过市场调研和数据分析，我们发现本年度销售部门策划的市场营销活动有效地提升了品牌知名度，尤其在目标客户群体中，品牌认知度和美誉度均有显著提升。</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市场份额扩大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经过一年的努力，销售部门成功扩大了市场份额，实现了销售业绩的稳步增长。这表明我们的市场营销策略和推广活动取得了积极成果。</a:t>
            </a:r>
          </a:p>
        </p:txBody>
      </p:sp>
      <p:sp>
        <p:nvSpPr>
          <p:cNvPr id="6" name="AutoShape 6"/>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品牌推广效果评估</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0000" r="20000"/>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销售部门积极探索并实践线上营销新模式，如社交媒体推广、内容营销、搜索引擎优化等，有效提升了品牌曝光度和客户黏性。</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线上营销创新</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在保持线上营销活力的同时，销售部门也注重线下营销活动的丰富性和实效性，如举办新品发布会、客户答谢会等，增强了与客户的互动和沟通。</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线下活动丰富</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销售部门成功实现了线上线下营销的有机融合，通过线上引流、线下体验的方式，为客户提供了更加便捷、个性化的购物体验，有效促进了销售业绩的提升。</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线上线下融合</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线上线下营销融合实践</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https://d.book118.com/617034062056006043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96</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2024-09-17T04:16:08.213</cp:lastPrinted>
  <dcterms:created xsi:type="dcterms:W3CDTF">2024-09-16T20:16:08Z</dcterms:created>
  <dcterms:modified xsi:type="dcterms:W3CDTF">2024-09-16T20:16:10Z</dcterms:modified>
</cp:coreProperties>
</file>