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A1D97-92F0-4BD6-AC9C-E505BC111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AABB2-FB17-44A4-8406-0C79C7B08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14319-AE0C-4FEE-831A-E66EA0889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58B88-56B9-4F6F-AC23-8FC3987F5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4F8AA0-416B-4516-A74A-8FCDC182F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3D058C-3BBF-439B-B1E9-18E944E2E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F0D730-4FBA-431F-8ED7-424D368AA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E3483-E2DE-456D-88FE-BDA316656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38DC6-1944-4070-AC7E-114FCA50F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C24FB-1F97-4874-9BD9-9C97AB498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DD09D-0B0D-4B30-915E-0E5389944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/>
            <a:fld id="{3C54E4EA-1723-464D-99A5-44017B3CFE86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800">
                <a:latin typeface="Arial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C68549C1-0209-4B86-AED3-3068DFE1ADAE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800">
                <a:latin typeface="Arial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/>
            <a:fld id="{2DC4E9A1-AF67-4D09-A756-5C1BEFF43456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800">
                <a:latin typeface="Arial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1.wmf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pic>
        <p:nvPicPr>
          <p:cNvPr id="1031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26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t>Klik om het opmaakprofiel van de modeltitel te bewerken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685800" y="18288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3200" b="0" i="0" u="none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800" b="0" i="0" u="none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400" b="0" i="0" u="none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t>Klik om het opmaakprofiel van de modeltekst te bewerken</a:t>
            </a:r>
          </a:p>
          <a:p>
            <a:pPr lvl="1"/>
            <a:r>
              <a:t>Tweede niveau</a:t>
            </a:r>
          </a:p>
          <a:p>
            <a:pPr lvl="2"/>
            <a:r>
              <a:t>Derde niveau</a:t>
            </a:r>
          </a:p>
          <a:p>
            <a:pPr lvl="3"/>
            <a:r>
              <a:t>Vierde niveau</a:t>
            </a:r>
          </a:p>
          <a:p>
            <a:pPr lvl="4"/>
            <a:r>
              <a:t>Vijfde niveau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5791200" y="6324600"/>
            <a:ext cx="1676400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nl-NL" altLang="en-US">
                <a:latin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5pPr>
          </a:lstStyle>
          <a:p>
            <a:pPr lvl="0" algn="r"/>
            <a:endParaRPr sz="800">
              <a:latin typeface="Arial"/>
            </a:endParaRPr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685800" y="6096000"/>
            <a:ext cx="5029200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nl-NL" altLang="en-US">
                <a:latin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5pPr>
          </a:lstStyle>
          <a:p>
            <a:pPr lvl="0"/>
            <a:fld id="{256E9E6C-347A-437F-B269-C321FD65C3EC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100012" y="241300"/>
            <a:ext cx="28098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nl-NL" altLang="en-US">
                <a:latin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5pPr>
          </a:lstStyle>
          <a:p>
            <a:pPr lvl="0" algn="r"/>
            <a:fld id="{14578FA5-0913-4400-8E3A-4732A6051CCF}" type="slidenum">
              <a:rPr sz="800">
                <a:latin typeface="Arial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hf sldNum="0" hdr="0"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0" i="0" u="none">
          <a:solidFill>
            <a:schemeClr val="tx2"/>
          </a:solidFill>
          <a:latin typeface="Arial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>
          <a:solidFill>
            <a:schemeClr val="tx1"/>
          </a:solidFill>
          <a:latin typeface="Arial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>
          <a:solidFill>
            <a:schemeClr val="tx1"/>
          </a:solidFill>
          <a:latin typeface="Arial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>
          <a:solidFill>
            <a:schemeClr val="tx1"/>
          </a:solidFill>
          <a:latin typeface="Arial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>
          <a:solidFill>
            <a:schemeClr val="tx1"/>
          </a:solidFill>
          <a:latin typeface="Arial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>
          <a:solidFill>
            <a:schemeClr val="tx1"/>
          </a:solidFill>
          <a:latin typeface="Arial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4.png" /><Relationship Id="rId4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541660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667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5524500" y="228600"/>
            <a:ext cx="3619500" cy="6000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96675" name=""/>
          <p:cNvSpPr/>
          <p:nvPr/>
        </p:nvSpPr>
        <p:spPr>
          <a:xfrm>
            <a:off x="0" y="2781300"/>
            <a:ext cx="9144000" cy="301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nl-NL" altLang="en-US">
                <a:latin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5pPr>
          </a:lstStyle>
          <a:p>
            <a:pPr lvl="0" algn="ctr"/>
            <a:r>
              <a:rPr sz="3200" b="1">
                <a:solidFill>
                  <a:srgbClr val="FF0000"/>
                </a:solidFill>
                <a:latin typeface="Arial"/>
              </a:rPr>
              <a:t>Onderarmsfracturen</a:t>
            </a:r>
          </a:p>
          <a:p>
            <a:pPr lvl="0" algn="ctr"/>
            <a:endParaRPr sz="3200" b="1">
              <a:solidFill>
                <a:srgbClr val="FF0000"/>
              </a:solidFill>
              <a:latin typeface="Arial"/>
            </a:endParaRPr>
          </a:p>
          <a:p>
            <a:pPr lvl="0" algn="ctr"/>
            <a:r>
              <a:rPr sz="3200" b="1">
                <a:solidFill>
                  <a:srgbClr val="FF0000"/>
                </a:solidFill>
                <a:latin typeface="Arial"/>
              </a:rPr>
              <a:t>Omar El Hajhouji</a:t>
            </a:r>
          </a:p>
          <a:p>
            <a:pPr lvl="0" algn="ctr"/>
            <a:endParaRPr sz="3200" b="1">
              <a:solidFill>
                <a:srgbClr val="FF0000"/>
              </a:solidFill>
              <a:latin typeface="Arial"/>
            </a:endParaRPr>
          </a:p>
          <a:p>
            <a:pPr lvl="0" algn="ctr"/>
            <a:r>
              <a:rPr sz="3200" b="1">
                <a:solidFill>
                  <a:srgbClr val="FF0000"/>
                </a:solidFill>
                <a:latin typeface="Arial"/>
              </a:rPr>
              <a:t>Oktober 2010</a:t>
            </a:r>
          </a:p>
          <a:p>
            <a:pPr lvl="0" algn="ctr"/>
            <a:endParaRPr sz="3200" b="1">
              <a:solidFill>
                <a:srgbClr val="FF0000"/>
              </a:solidFill>
              <a:latin typeface="Arial"/>
            </a:endParaRPr>
          </a:p>
        </p:txBody>
      </p:sp>
      <p:sp>
        <p:nvSpPr>
          <p:cNvPr id="796676" name=""/>
          <p:cNvSpPr/>
          <p:nvPr/>
        </p:nvSpPr>
        <p:spPr>
          <a:xfrm>
            <a:off x="0" y="6588125"/>
            <a:ext cx="9144000" cy="269875"/>
          </a:xfrm>
          <a:prstGeom prst="rect">
            <a:avLst/>
          </a:prstGeom>
          <a:solidFill>
            <a:srgbClr val="FF0000"/>
          </a:solidFill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nl-NL" altLang="en-US">
                <a:latin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>
                <a:solidFill>
                  <a:schemeClr val="tx1"/>
                </a:solidFill>
                <a:latin typeface="Times New Roman" pitchFamily="18" charset="0"/>
              </a:defRPr>
            </a:lvl5pPr>
          </a:lstStyle>
          <a:p/>
        </p:txBody>
      </p:sp>
      <p:sp>
        <p:nvSpPr>
          <p:cNvPr id="796677" name=""/>
          <p:cNvSpPr/>
          <p:nvPr/>
        </p:nvSpPr>
        <p:spPr>
          <a:xfrm>
            <a:off x="7092950" y="1557338"/>
            <a:ext cx="1800225" cy="45720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nl-NL" altLang="en-US">
                <a:latin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5pPr>
          </a:lstStyle>
          <a:p>
            <a:pPr lvl="0">
              <a:spcBef>
                <a:spcPct val="50000"/>
              </a:spcBef>
            </a:pPr>
            <a:endParaRPr lang="en-US" altLang="en-US">
              <a:solidFill>
                <a:schemeClr val="bg1"/>
              </a:solidFill>
              <a:latin typeface="Arial"/>
            </a:endParaRPr>
          </a:p>
        </p:txBody>
      </p:sp>
      <p:pic>
        <p:nvPicPr>
          <p:cNvPr id="796678" name="" descr="header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981075"/>
            <a:ext cx="9144000" cy="1516062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</a:ln>
        </p:spPr>
      </p:pic>
      <p:sp>
        <p:nvSpPr>
          <p:cNvPr id="79667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79668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/>
            <a:fld id="{BF67941D-6B09-46AA-8616-D17D28599C9C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050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Onderarm fracturen</a:t>
            </a:r>
          </a:p>
        </p:txBody>
      </p:sp>
      <p:sp>
        <p:nvSpPr>
          <p:cNvPr id="1026051" name=""/>
          <p:cNvSpPr/>
          <p:nvPr>
            <p:ph type="body" idx="4294967295"/>
          </p:nvPr>
        </p:nvSpPr>
        <p:spPr>
          <a:xfrm>
            <a:off x="684212" y="1412875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3200" b="0" i="0" u="none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800" b="0" i="0" u="none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400" b="0" i="0" u="none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t>     Anamnese</a:t>
            </a:r>
          </a:p>
          <a:p>
            <a:pPr lvl="0"/>
          </a:p>
          <a:p>
            <a:pPr lvl="0"/>
            <a:r>
              <a:t>     Onderzoek</a:t>
            </a:r>
          </a:p>
          <a:p>
            <a:pPr lvl="0">
              <a:buNone/>
            </a:pPr>
          </a:p>
          <a:p>
            <a:pPr lvl="0"/>
            <a:r>
              <a:t>     Ossale anatomie elleboog en pols</a:t>
            </a:r>
          </a:p>
          <a:p>
            <a:pPr lvl="0">
              <a:buNone/>
            </a:pPr>
          </a:p>
          <a:p>
            <a:pPr lvl="0"/>
            <a:r>
              <a:t>     Fracturen</a:t>
            </a:r>
          </a:p>
          <a:p>
            <a:pPr lvl="0">
              <a:buNone/>
            </a:pPr>
          </a:p>
          <a:p>
            <a:pPr lvl="0"/>
          </a:p>
        </p:txBody>
      </p:sp>
      <p:sp>
        <p:nvSpPr>
          <p:cNvPr id="102605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102605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1390B95B-E91D-4FE1-8992-91C66E6C9C73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9010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Onderarm fracturen</a:t>
            </a:r>
          </a:p>
        </p:txBody>
      </p:sp>
      <p:sp>
        <p:nvSpPr>
          <p:cNvPr id="939011" name=""/>
          <p:cNvSpPr/>
          <p:nvPr>
            <p:ph type="body" idx="4294967295"/>
          </p:nvPr>
        </p:nvSpPr>
        <p:spPr>
          <a:xfrm>
            <a:off x="685800" y="18288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3200" b="0" i="0" u="none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800" b="0" i="0" u="none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400" b="0" i="0" u="none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endParaRPr sz="2800"/>
          </a:p>
          <a:p>
            <a:pPr lvl="0"/>
            <a:endParaRPr sz="2800"/>
          </a:p>
          <a:p>
            <a:pPr lvl="0"/>
            <a:r>
              <a:rPr sz="2800"/>
              <a:t>Bij elke verdenking op een fractuur wordt het traumamechanisme nagegaan: botbreuk t.g.v ongeval (direct / indirect), spontaan.</a:t>
            </a:r>
          </a:p>
          <a:p>
            <a:pPr lvl="0">
              <a:buNone/>
            </a:pPr>
            <a:endParaRPr sz="2800"/>
          </a:p>
          <a:p>
            <a:pPr lvl="0">
              <a:buNone/>
            </a:pPr>
            <a:endParaRPr sz="2800"/>
          </a:p>
        </p:txBody>
      </p:sp>
      <p:sp>
        <p:nvSpPr>
          <p:cNvPr id="9390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9390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ED83A939-AB95-4D35-A414-2EA359998062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0034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Anamnese</a:t>
            </a:r>
          </a:p>
        </p:txBody>
      </p:sp>
      <p:sp>
        <p:nvSpPr>
          <p:cNvPr id="940035" name=""/>
          <p:cNvSpPr/>
          <p:nvPr>
            <p:ph type="body" idx="4294967295"/>
          </p:nvPr>
        </p:nvSpPr>
        <p:spPr>
          <a:xfrm>
            <a:off x="685800" y="18288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3200" b="0" i="0" u="none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800" b="0" i="0" u="none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400" b="0" i="0" u="none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t>Ontstaanswijze, provocatie, tijdaspect, begeleidende symptomen, uitstraling…..! </a:t>
            </a:r>
          </a:p>
          <a:p>
            <a:pPr lvl="0">
              <a:buNone/>
            </a:pPr>
          </a:p>
          <a:p>
            <a:pPr lvl="0"/>
            <a:r>
              <a:t>Het ongeval obv een intern of neurologisch accident…..!</a:t>
            </a:r>
          </a:p>
          <a:p>
            <a:pPr lvl="0"/>
          </a:p>
        </p:txBody>
      </p:sp>
      <p:sp>
        <p:nvSpPr>
          <p:cNvPr id="9400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9400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C52BDD42-6797-4AD2-820E-3BE47338BAA5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1058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Onderzoek</a:t>
            </a:r>
          </a:p>
        </p:txBody>
      </p:sp>
      <p:sp>
        <p:nvSpPr>
          <p:cNvPr id="941059" name=""/>
          <p:cNvSpPr/>
          <p:nvPr>
            <p:ph type="body" idx="4294967295"/>
          </p:nvPr>
        </p:nvSpPr>
        <p:spPr>
          <a:xfrm>
            <a:off x="685800" y="18288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3200" b="0" i="0" u="none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800" b="0" i="0" u="none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400" b="0" i="0" u="none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rPr sz="2400"/>
              <a:t>Het onderzoek dient logisch en systematisch te worden opgebouwd:</a:t>
            </a:r>
          </a:p>
          <a:p>
            <a:pPr lvl="0">
              <a:buNone/>
            </a:pPr>
            <a:endParaRPr sz="2400"/>
          </a:p>
          <a:p>
            <a:pPr lvl="0">
              <a:buNone/>
            </a:pPr>
            <a:r>
              <a:rPr sz="2800"/>
              <a:t>   * </a:t>
            </a:r>
            <a:r>
              <a:rPr sz="2800" b="1"/>
              <a:t>inspectie</a:t>
            </a:r>
            <a:r>
              <a:rPr sz="2800"/>
              <a:t>: oedeem/hematoom/deformiteit</a:t>
            </a:r>
          </a:p>
          <a:p>
            <a:pPr lvl="0">
              <a:buNone/>
            </a:pPr>
            <a:r>
              <a:rPr sz="2800"/>
              <a:t>   * </a:t>
            </a:r>
            <a:r>
              <a:rPr sz="2800" b="1"/>
              <a:t>drukpijn/ asdrukpijn</a:t>
            </a:r>
          </a:p>
          <a:p>
            <a:pPr lvl="0">
              <a:buNone/>
            </a:pPr>
            <a:r>
              <a:rPr sz="2800"/>
              <a:t>   * </a:t>
            </a:r>
            <a:r>
              <a:rPr sz="2800" b="1"/>
              <a:t>sensibiliteit/ vascularisatie</a:t>
            </a:r>
          </a:p>
          <a:p>
            <a:pPr lvl="0">
              <a:buNone/>
            </a:pPr>
            <a:r>
              <a:rPr sz="2800"/>
              <a:t>   * </a:t>
            </a:r>
            <a:r>
              <a:rPr sz="2800" b="1"/>
              <a:t>functie</a:t>
            </a:r>
            <a:r>
              <a:rPr sz="2800"/>
              <a:t>: actief bewegingsonderzoek </a:t>
            </a:r>
          </a:p>
          <a:p>
            <a:pPr lvl="0">
              <a:buNone/>
            </a:pPr>
            <a:r>
              <a:rPr sz="2800"/>
              <a:t>		          en passief bewegingsonderzoek</a:t>
            </a:r>
          </a:p>
        </p:txBody>
      </p:sp>
      <p:sp>
        <p:nvSpPr>
          <p:cNvPr id="9410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94106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72ED4133-1FF9-4978-B81C-E9E80036F6B1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082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Ossale anatomie elleboog</a:t>
            </a:r>
          </a:p>
        </p:txBody>
      </p:sp>
      <p:graphicFrame>
        <p:nvGraphicFramePr>
          <p:cNvPr id="942083" name=""/>
          <p:cNvGraphicFramePr>
            <a:graphicFrameLocks noChangeAspect="1"/>
          </p:cNvGraphicFramePr>
          <p:nvPr>
            <p:ph idx="1"/>
          </p:nvPr>
        </p:nvGraphicFramePr>
        <p:xfrm>
          <a:off x="1763712" y="2171700"/>
          <a:ext cx="5094288" cy="3429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Photo Editor-foto" r:id="rId2" progId="MSPhotoEd.3">
                  <p:embed/>
                </p:oleObj>
              </mc:Choice>
              <mc:Fallback>
                <p:oleObj name="Photo Editor-foto" r:id="rId2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763712" y="2171700"/>
                        <a:ext cx="5094288" cy="3429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42089" name=""/>
          <p:cNvSpPr/>
          <p:nvPr/>
        </p:nvSpPr>
        <p:spPr>
          <a:xfrm>
            <a:off x="2195512" y="2276475"/>
            <a:ext cx="38100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nl-NL" altLang="en-US">
                <a:latin typeface="Arial"/>
              </a:defRPr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800" b="0" i="0" u="none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400" b="0" i="0" u="none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1800" b="0" i="0" u="none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nl-NL" altLang="en-US" sz="1800" b="0" i="0" u="none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94209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94209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4D2C3824-1348-4BDB-A602-536F69A5BF2A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4130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Ossale anatomie pols</a:t>
            </a:r>
          </a:p>
        </p:txBody>
      </p:sp>
      <p:pic>
        <p:nvPicPr>
          <p:cNvPr id="944132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1912" y="1484312"/>
            <a:ext cx="5997575" cy="44592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94413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94413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BF2D4980-FC43-4651-8886-6FDD62898D7C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6178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Fracturen onderarm volwassenen</a:t>
            </a:r>
          </a:p>
        </p:txBody>
      </p:sp>
      <p:sp>
        <p:nvSpPr>
          <p:cNvPr id="946183" name=""/>
          <p:cNvSpPr/>
          <p:nvPr/>
        </p:nvSpPr>
        <p:spPr>
          <a:xfrm>
            <a:off x="611188" y="1557338"/>
            <a:ext cx="6246812" cy="4473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nl-NL" altLang="en-US">
                <a:latin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2400" b="0" i="0" u="none">
                <a:solidFill>
                  <a:schemeClr val="tx1"/>
                </a:solidFill>
                <a:latin typeface="Times New Roman" pitchFamily="18" charset="0"/>
              </a:defRPr>
            </a:lvl5pPr>
          </a:lstStyle>
          <a:p>
            <a:pPr lvl="0"/>
            <a:r>
              <a:rPr>
                <a:latin typeface="Arial"/>
              </a:rPr>
              <a:t>Proximale radius</a:t>
            </a:r>
          </a:p>
          <a:p>
            <a:pPr lvl="0"/>
            <a:r>
              <a:rPr>
                <a:latin typeface="Arial"/>
              </a:rPr>
              <a:t>     Radiuskop #</a:t>
            </a:r>
          </a:p>
          <a:p>
            <a:pPr lvl="0"/>
            <a:r>
              <a:rPr>
                <a:latin typeface="Arial"/>
              </a:rPr>
              <a:t>     Radiushals #  </a:t>
            </a:r>
          </a:p>
          <a:p>
            <a:pPr lvl="0"/>
            <a:endParaRPr>
              <a:latin typeface="Arial"/>
            </a:endParaRPr>
          </a:p>
          <a:p>
            <a:pPr lvl="0"/>
            <a:r>
              <a:rPr>
                <a:latin typeface="Arial"/>
              </a:rPr>
              <a:t>Distale radius</a:t>
            </a:r>
          </a:p>
          <a:p>
            <a:pPr lvl="1"/>
            <a:r>
              <a:rPr>
                <a:latin typeface="Arial"/>
              </a:rPr>
              <a:t>Colles</a:t>
            </a:r>
          </a:p>
          <a:p>
            <a:pPr lvl="1"/>
            <a:r>
              <a:rPr>
                <a:latin typeface="Arial"/>
              </a:rPr>
              <a:t>Smit</a:t>
            </a:r>
          </a:p>
          <a:p>
            <a:pPr lvl="1"/>
            <a:endParaRPr>
              <a:latin typeface="Arial"/>
            </a:endParaRPr>
          </a:p>
          <a:p>
            <a:pPr lvl="1"/>
            <a:r>
              <a:rPr>
                <a:latin typeface="Arial"/>
              </a:rPr>
              <a:t>Antebrachii</a:t>
            </a:r>
          </a:p>
          <a:p>
            <a:pPr lvl="1"/>
            <a:endParaRPr>
              <a:latin typeface="Arial"/>
            </a:endParaRPr>
          </a:p>
          <a:p>
            <a:pPr lvl="1"/>
            <a:r>
              <a:rPr>
                <a:latin typeface="Arial"/>
              </a:rPr>
              <a:t>Scaphoid</a:t>
            </a:r>
          </a:p>
          <a:p>
            <a:pPr lvl="0"/>
            <a:endParaRPr>
              <a:latin typeface="Arial"/>
            </a:endParaRPr>
          </a:p>
        </p:txBody>
      </p:sp>
      <p:pic>
        <p:nvPicPr>
          <p:cNvPr id="946184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35375" y="2185988"/>
            <a:ext cx="4321175" cy="34004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94618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94618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7D3F5386-EB0F-4D53-97FA-B34509E27B85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5330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Fracturen onderarm</a:t>
            </a:r>
            <a:br>
              <a:rPr b="1"/>
            </a:br>
            <a:r>
              <a:rPr b="1"/>
              <a:t>volwassenen</a:t>
            </a:r>
          </a:p>
        </p:txBody>
      </p:sp>
      <p:sp>
        <p:nvSpPr>
          <p:cNvPr id="995331" name=""/>
          <p:cNvSpPr/>
          <p:nvPr>
            <p:ph type="body" idx="4294967295"/>
          </p:nvPr>
        </p:nvSpPr>
        <p:spPr>
          <a:xfrm>
            <a:off x="685800" y="18288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3200" b="0" i="0" u="none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800" b="0" i="0" u="none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400" b="0" i="0" u="none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t>Zeldzamere fracturen:</a:t>
            </a:r>
          </a:p>
          <a:p>
            <a:pPr lvl="1"/>
            <a:r>
              <a:t>Barton</a:t>
            </a:r>
          </a:p>
          <a:p>
            <a:pPr lvl="1">
              <a:buNone/>
            </a:pPr>
          </a:p>
          <a:p>
            <a:pPr lvl="1"/>
            <a:r>
              <a:t>Monteggia</a:t>
            </a:r>
          </a:p>
          <a:p>
            <a:pPr lvl="1">
              <a:buNone/>
            </a:pPr>
          </a:p>
          <a:p>
            <a:pPr lvl="1"/>
            <a:r>
              <a:t>Galleazzi</a:t>
            </a:r>
          </a:p>
          <a:p>
            <a:pPr lvl="0"/>
          </a:p>
        </p:txBody>
      </p:sp>
      <p:sp>
        <p:nvSpPr>
          <p:cNvPr id="99533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99533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BE06E41F-B5D3-42AC-9AB0-2E46DCE2893D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6354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Fracturen onderarm</a:t>
            </a:r>
          </a:p>
        </p:txBody>
      </p:sp>
      <p:sp>
        <p:nvSpPr>
          <p:cNvPr id="996355" name=""/>
          <p:cNvSpPr/>
          <p:nvPr>
            <p:ph type="body" sz="half" idx="4294967295"/>
          </p:nvPr>
        </p:nvSpPr>
        <p:spPr>
          <a:xfrm>
            <a:off x="685800" y="1828800"/>
            <a:ext cx="38100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800" b="0" i="0" u="none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400" b="0" i="0" u="none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1800" b="0" i="0" u="none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nl-NL" altLang="en-US" sz="1800" b="0" i="0" u="none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t>Radiuskopfractuur</a:t>
            </a:r>
          </a:p>
          <a:p>
            <a:pPr lvl="0">
              <a:buNone/>
            </a:pPr>
            <a:r>
              <a:t>   </a:t>
            </a:r>
            <a:r>
              <a:rPr sz="1600"/>
              <a:t>Val op gestrekte arm</a:t>
            </a:r>
          </a:p>
          <a:p>
            <a:pPr lvl="0">
              <a:buNone/>
            </a:pPr>
            <a:endParaRPr sz="1600"/>
          </a:p>
          <a:p>
            <a:pPr lvl="0"/>
            <a:r>
              <a:rPr sz="1600"/>
              <a:t>Kunnen voorkomen met andere letsels, bijvoorbeeld ruptuur uln. Col.ligamenten, olecranon # of elleboogluxatie.</a:t>
            </a:r>
          </a:p>
          <a:p>
            <a:pPr lvl="0"/>
            <a:r>
              <a:rPr sz="1600"/>
              <a:t>Conservatieve behandeling bij niet gedisloceerde #.</a:t>
            </a:r>
          </a:p>
          <a:p>
            <a:pPr lvl="0">
              <a:buNone/>
            </a:pPr>
            <a:endParaRPr sz="1600"/>
          </a:p>
        </p:txBody>
      </p:sp>
      <p:pic>
        <p:nvPicPr>
          <p:cNvPr id="996356" name=""/>
          <p:cNvPicPr/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580062" y="1828800"/>
            <a:ext cx="2489200" cy="4114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996357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996358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/>
            <a:fld id="{07DC9835-5767-4043-9940-170B09664709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074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Fracturen onderarm</a:t>
            </a:r>
          </a:p>
        </p:txBody>
      </p:sp>
      <p:sp>
        <p:nvSpPr>
          <p:cNvPr id="1027075" name=""/>
          <p:cNvSpPr/>
          <p:nvPr>
            <p:ph type="body" idx="4294967295"/>
          </p:nvPr>
        </p:nvSpPr>
        <p:spPr>
          <a:xfrm>
            <a:off x="685800" y="18288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3200" b="0" i="0" u="none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800" b="0" i="0" u="none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400" b="0" i="0" u="none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5pPr>
          </a:lstStyle>
          <a:p>
            <a:pPr lvl="0">
              <a:lnSpc>
                <a:spcPct val="90000"/>
              </a:lnSpc>
            </a:pPr>
            <a:r>
              <a:rPr sz="4800"/>
              <a:t>Radiushalsfractuur</a:t>
            </a:r>
          </a:p>
          <a:p>
            <a:pPr lvl="0">
              <a:lnSpc>
                <a:spcPct val="90000"/>
              </a:lnSpc>
              <a:buNone/>
            </a:pPr>
            <a:r>
              <a:rPr sz="4800"/>
              <a:t>    * </a:t>
            </a:r>
            <a:r>
              <a:rPr sz="2000"/>
              <a:t>Val op gestrekte arm.</a:t>
            </a:r>
          </a:p>
          <a:p>
            <a:pPr lvl="0">
              <a:lnSpc>
                <a:spcPct val="90000"/>
              </a:lnSpc>
              <a:buNone/>
            </a:pPr>
            <a:endParaRPr sz="1600"/>
          </a:p>
          <a:p>
            <a:pPr lvl="0">
              <a:lnSpc>
                <a:spcPct val="90000"/>
              </a:lnSpc>
            </a:pPr>
            <a:r>
              <a:rPr sz="2000"/>
              <a:t>Komt voornamelijk bij kinderen voor.</a:t>
            </a:r>
          </a:p>
          <a:p>
            <a:pPr lvl="0">
              <a:lnSpc>
                <a:spcPct val="90000"/>
              </a:lnSpc>
              <a:buNone/>
            </a:pPr>
            <a:endParaRPr sz="2000"/>
          </a:p>
          <a:p>
            <a:pPr lvl="0">
              <a:lnSpc>
                <a:spcPct val="90000"/>
              </a:lnSpc>
            </a:pPr>
            <a:r>
              <a:rPr sz="2000"/>
              <a:t>Zwelling van het gewricht door haemarthros,</a:t>
            </a:r>
          </a:p>
          <a:p>
            <a:pPr lvl="0">
              <a:lnSpc>
                <a:spcPct val="90000"/>
              </a:lnSpc>
            </a:pPr>
            <a:r>
              <a:rPr sz="2000"/>
              <a:t>Pijn neemt toe bij supinatie en pronatie</a:t>
            </a:r>
            <a:r>
              <a:rPr sz="2000" b="1"/>
              <a:t>.</a:t>
            </a:r>
          </a:p>
          <a:p>
            <a:pPr lvl="0">
              <a:lnSpc>
                <a:spcPct val="90000"/>
              </a:lnSpc>
            </a:pPr>
            <a:endParaRPr sz="2000" b="1"/>
          </a:p>
          <a:p>
            <a:pPr lvl="0">
              <a:lnSpc>
                <a:spcPct val="90000"/>
              </a:lnSpc>
              <a:buNone/>
            </a:pPr>
            <a:r>
              <a:rPr sz="2800"/>
              <a:t>       </a:t>
            </a:r>
          </a:p>
        </p:txBody>
      </p:sp>
      <p:sp>
        <p:nvSpPr>
          <p:cNvPr id="102707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102707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C133747D-8A29-4471-81ED-4A6C3D86DBB5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8098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Fracturen onderarm</a:t>
            </a:r>
          </a:p>
        </p:txBody>
      </p:sp>
      <p:pic>
        <p:nvPicPr>
          <p:cNvPr id="1028100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5150" y="1700212"/>
            <a:ext cx="4841875" cy="42433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2810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102810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9D5F96B4-3795-4A60-ADA4-610CB99E18BF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8402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Fracturen onderarm</a:t>
            </a:r>
          </a:p>
        </p:txBody>
      </p:sp>
      <p:sp>
        <p:nvSpPr>
          <p:cNvPr id="998403" name=""/>
          <p:cNvSpPr/>
          <p:nvPr>
            <p:ph type="body" idx="4294967295"/>
          </p:nvPr>
        </p:nvSpPr>
        <p:spPr>
          <a:xfrm>
            <a:off x="685800" y="18288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3200" b="0" i="0" u="none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800" b="0" i="0" u="none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400" b="0" i="0" u="none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t>Colles-fractuur </a:t>
            </a:r>
            <a:endParaRPr sz="1600"/>
          </a:p>
          <a:p>
            <a:pPr lvl="0">
              <a:buNone/>
            </a:pPr>
            <a:r>
              <a:rPr sz="1600"/>
              <a:t>   </a:t>
            </a:r>
          </a:p>
          <a:p>
            <a:pPr lvl="0">
              <a:buNone/>
            </a:pPr>
            <a:r>
              <a:rPr sz="1600"/>
              <a:t>   * Verbreding van polscontour met deviatie van de hand in radiaire richting.</a:t>
            </a:r>
          </a:p>
          <a:p>
            <a:pPr lvl="0">
              <a:buNone/>
            </a:pPr>
            <a:endParaRPr sz="1600"/>
          </a:p>
          <a:p>
            <a:pPr lvl="0">
              <a:buNone/>
            </a:pPr>
            <a:r>
              <a:rPr sz="1600"/>
              <a:t>   * Conservatieve behandeling bij weinig dislocatie, niet IA of na goede repositie: onderarmgips gedurende 4-6 weken.</a:t>
            </a:r>
          </a:p>
          <a:p>
            <a:pPr lvl="0">
              <a:buNone/>
            </a:pPr>
            <a:endParaRPr sz="1600"/>
          </a:p>
          <a:p>
            <a:pPr lvl="0">
              <a:buNone/>
            </a:pPr>
            <a:r>
              <a:rPr sz="1600"/>
              <a:t>   * Operatieve behandeling kan door middel van draden (Kirschner), plaat en schroeven en externe fixatie.</a:t>
            </a:r>
          </a:p>
          <a:p>
            <a:pPr lvl="0"/>
            <a:endParaRPr sz="1600"/>
          </a:p>
          <a:p>
            <a:pPr lvl="0">
              <a:buNone/>
            </a:pPr>
            <a:endParaRPr sz="1600"/>
          </a:p>
          <a:p>
            <a:pPr lvl="0">
              <a:buNone/>
            </a:pPr>
            <a:endParaRPr sz="1600"/>
          </a:p>
          <a:p>
            <a:pPr lvl="0">
              <a:buNone/>
            </a:pPr>
            <a:endParaRPr sz="1600"/>
          </a:p>
        </p:txBody>
      </p:sp>
      <p:sp>
        <p:nvSpPr>
          <p:cNvPr id="99840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99840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587DF9D5-59C7-46EA-A7AE-566B71D950C6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9426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Fracturen onderarm</a:t>
            </a:r>
          </a:p>
        </p:txBody>
      </p:sp>
      <p:sp>
        <p:nvSpPr>
          <p:cNvPr id="999427" name=""/>
          <p:cNvSpPr/>
          <p:nvPr>
            <p:ph type="body" sz="half" idx="4294967295"/>
          </p:nvPr>
        </p:nvSpPr>
        <p:spPr>
          <a:xfrm>
            <a:off x="685800" y="1828800"/>
            <a:ext cx="38100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800" b="0" i="0" u="none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400" b="0" i="0" u="none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1800" b="0" i="0" u="none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nl-NL" altLang="en-US" sz="1800" b="0" i="0" u="none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t>Colles</a:t>
            </a:r>
          </a:p>
        </p:txBody>
      </p:sp>
      <p:pic>
        <p:nvPicPr>
          <p:cNvPr id="999428" name=""/>
          <p:cNvPicPr/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211638" y="1628775"/>
            <a:ext cx="3779838" cy="4114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999429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999430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/>
            <a:fld id="{AB164A24-B4DC-4B30-8ED2-469BF39E218A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1474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Fracturen onderarm</a:t>
            </a:r>
          </a:p>
        </p:txBody>
      </p:sp>
      <p:sp>
        <p:nvSpPr>
          <p:cNvPr id="1001475" name=""/>
          <p:cNvSpPr/>
          <p:nvPr>
            <p:ph type="body" idx="4294967295"/>
          </p:nvPr>
        </p:nvSpPr>
        <p:spPr>
          <a:xfrm>
            <a:off x="685800" y="18288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3200" b="0" i="0" u="none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800" b="0" i="0" u="none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nl-NL" altLang="en-US" sz="2400" b="0" i="0" u="none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nl-NL" altLang="en-US" sz="2000" b="0" i="0" u="none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t>Smith-fractuur </a:t>
            </a:r>
            <a:endParaRPr sz="1600"/>
          </a:p>
          <a:p>
            <a:pPr lvl="0">
              <a:buNone/>
            </a:pPr>
            <a:r>
              <a:rPr sz="1600"/>
              <a:t>   </a:t>
            </a:r>
          </a:p>
          <a:p>
            <a:pPr lvl="0">
              <a:buNone/>
            </a:pPr>
            <a:r>
              <a:rPr sz="1600"/>
              <a:t>      * Val op de in volaire richting gebogen pols of val op de gesupineerde onderam.</a:t>
            </a:r>
          </a:p>
          <a:p>
            <a:pPr lvl="0">
              <a:buNone/>
            </a:pPr>
            <a:endParaRPr sz="1600"/>
          </a:p>
          <a:p>
            <a:pPr lvl="0">
              <a:buNone/>
            </a:pPr>
            <a:r>
              <a:rPr sz="1600"/>
              <a:t>      * ‘gevuld’ aspect van de pols aan de volaire zijde met deviatie van de hand in     radiaire richting.</a:t>
            </a:r>
          </a:p>
          <a:p>
            <a:pPr lvl="0">
              <a:buNone/>
            </a:pPr>
            <a:endParaRPr sz="1600"/>
          </a:p>
          <a:p>
            <a:pPr lvl="0">
              <a:buNone/>
            </a:pPr>
            <a:r>
              <a:rPr sz="1600"/>
              <a:t>      * Conservatieve behandeling bij weinig dislocatie, niet IA. (bovenarmsgips)</a:t>
            </a:r>
          </a:p>
          <a:p>
            <a:pPr lvl="0">
              <a:buNone/>
            </a:pPr>
            <a:endParaRPr sz="1600"/>
          </a:p>
          <a:p>
            <a:pPr lvl="0">
              <a:buNone/>
            </a:pPr>
            <a:r>
              <a:rPr sz="1600"/>
              <a:t>      * let op: bij deze fractuur kan uitval of prikkeling van de n. medianus voorkomen (door drukverhoging in de carpale tunnel) </a:t>
            </a:r>
          </a:p>
          <a:p>
            <a:pPr lvl="0"/>
            <a:endParaRPr sz="1600"/>
          </a:p>
          <a:p>
            <a:pPr lvl="0">
              <a:buNone/>
            </a:pPr>
            <a:endParaRPr sz="1600"/>
          </a:p>
        </p:txBody>
      </p:sp>
      <p:sp>
        <p:nvSpPr>
          <p:cNvPr id="100147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100147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40D6230A-9D4E-444F-8400-68812AA7AE6A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05" name=""/>
          <p:cNvSpPr/>
          <p:nvPr>
            <p:ph type="title"/>
          </p:nvPr>
        </p:nvSpPr>
        <p:spPr>
          <a:xfrm>
            <a:off x="685800" y="304800"/>
            <a:ext cx="5715000" cy="1447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nl-NL" altLang="en-US" sz="3200" b="0" i="0" u="none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rPr b="1"/>
              <a:t>Fracturen onderarm</a:t>
            </a:r>
          </a:p>
        </p:txBody>
      </p:sp>
      <p:pic>
        <p:nvPicPr>
          <p:cNvPr id="1024004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71775" y="2420938"/>
            <a:ext cx="3095625" cy="15144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2400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r"/>
            <a:endParaRPr sz="800">
              <a:latin typeface="Arial"/>
            </a:endParaRPr>
          </a:p>
        </p:txBody>
      </p:sp>
      <p:sp>
        <p:nvSpPr>
          <p:cNvPr id="102400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/>
            <a:fld id="{C0B6A083-7B8E-4F9B-8BAB-91484EC37F94}" type="footer">
              <a:rPr sz="800">
                <a:latin typeface="Arial"/>
              </a:rPr>
              <a:t/>
            </a:fld>
            <a:endParaRPr sz="800"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https://d.book118.com/617054166032006043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Times New Roman</vt:lpstr>
      <vt:lpstr>Office Theme</vt:lpstr>
      <vt:lpstr>PowerPoint Presentation</vt:lpstr>
      <vt:lpstr>Onderarm fracturen</vt:lpstr>
      <vt:lpstr>Onderarm fracturen</vt:lpstr>
      <vt:lpstr>Anamnese</vt:lpstr>
      <vt:lpstr>Onderzoek</vt:lpstr>
      <vt:lpstr>Ossale anatomie elleboog</vt:lpstr>
      <vt:lpstr>Ossale anatomie pols</vt:lpstr>
      <vt:lpstr>Fracturen onderarm volwassenen</vt:lpstr>
      <vt:lpstr>Fracturen onderarmvolwassenen</vt:lpstr>
      <vt:lpstr>Fracturen onderarm</vt:lpstr>
      <vt:lpstr>Fracturen onderarm</vt:lpstr>
      <vt:lpstr>Fracturen onderarm</vt:lpstr>
      <vt:lpstr>Fracturen onderarm</vt:lpstr>
      <vt:lpstr>Fracturen onderarm</vt:lpstr>
      <vt:lpstr>Fracturen onderarm</vt:lpstr>
      <vt:lpstr>Fracturen onderarm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2024-09-16T22:21:15.347</cp:lastPrinted>
  <dcterms:created xsi:type="dcterms:W3CDTF">2024-09-16T14:21:15Z</dcterms:created>
  <dcterms:modified xsi:type="dcterms:W3CDTF">2024-09-16T14:21:16Z</dcterms:modified>
</cp:coreProperties>
</file>