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78D92AE-87EB-459D-9651-340E2CA142D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7" name="PlaceHolder 1"/>
          <p:cNvSpPr>
            <a:spLocks noGrp="1"/>
          </p:cNvSpPr>
          <p:nvPr>
            <p:ph type="sldImg"/>
          </p:nvPr>
        </p:nvSpPr>
        <p:spPr>
          <a:xfrm>
            <a:off x="685800" y="1143000"/>
            <a:ext cx="5486040" cy="3085920"/>
          </a:xfrm>
          <a:prstGeom prst="rect">
            <a:avLst/>
          </a:prstGeom>
          <a:ln w="0">
            <a:noFill/>
          </a:ln>
        </p:spPr>
      </p:sp>
      <p:sp>
        <p:nvSpPr>
          <p:cNvPr id="28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0" name="PlaceHolder 1"/>
          <p:cNvSpPr>
            <a:spLocks noGrp="1"/>
          </p:cNvSpPr>
          <p:nvPr>
            <p:ph type="sldImg"/>
          </p:nvPr>
        </p:nvSpPr>
        <p:spPr>
          <a:xfrm>
            <a:off x="685800" y="1143000"/>
            <a:ext cx="5486040" cy="3085920"/>
          </a:xfrm>
          <a:prstGeom prst="rect">
            <a:avLst/>
          </a:prstGeom>
          <a:ln w="0">
            <a:noFill/>
          </a:ln>
        </p:spPr>
      </p:sp>
      <p:sp>
        <p:nvSpPr>
          <p:cNvPr id="29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3" name="PlaceHolder 1"/>
          <p:cNvSpPr>
            <a:spLocks noGrp="1"/>
          </p:cNvSpPr>
          <p:nvPr>
            <p:ph type="sldImg"/>
          </p:nvPr>
        </p:nvSpPr>
        <p:spPr>
          <a:xfrm>
            <a:off x="685800" y="1143000"/>
            <a:ext cx="5486040" cy="3085920"/>
          </a:xfrm>
          <a:prstGeom prst="rect">
            <a:avLst/>
          </a:prstGeom>
          <a:ln w="0">
            <a:noFill/>
          </a:ln>
        </p:spPr>
      </p:sp>
      <p:sp>
        <p:nvSpPr>
          <p:cNvPr id="29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 name="PlaceHolder 1"/>
          <p:cNvSpPr>
            <a:spLocks noGrp="1"/>
          </p:cNvSpPr>
          <p:nvPr>
            <p:ph type="sldImg"/>
          </p:nvPr>
        </p:nvSpPr>
        <p:spPr>
          <a:xfrm>
            <a:off x="685800" y="1143000"/>
            <a:ext cx="5486040" cy="3085920"/>
          </a:xfrm>
          <a:prstGeom prst="rect">
            <a:avLst/>
          </a:prstGeom>
          <a:ln w="0">
            <a:noFill/>
          </a:ln>
        </p:spPr>
      </p:sp>
      <p:sp>
        <p:nvSpPr>
          <p:cNvPr id="29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9" name="PlaceHolder 1"/>
          <p:cNvSpPr>
            <a:spLocks noGrp="1"/>
          </p:cNvSpPr>
          <p:nvPr>
            <p:ph type="sldImg"/>
          </p:nvPr>
        </p:nvSpPr>
        <p:spPr>
          <a:xfrm>
            <a:off x="685800" y="1143000"/>
            <a:ext cx="5486040" cy="3085920"/>
          </a:xfrm>
          <a:prstGeom prst="rect">
            <a:avLst/>
          </a:prstGeom>
          <a:ln w="0">
            <a:noFill/>
          </a:ln>
        </p:spPr>
      </p:sp>
      <p:sp>
        <p:nvSpPr>
          <p:cNvPr id="30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2" name="PlaceHolder 1"/>
          <p:cNvSpPr>
            <a:spLocks noGrp="1"/>
          </p:cNvSpPr>
          <p:nvPr>
            <p:ph type="sldImg"/>
          </p:nvPr>
        </p:nvSpPr>
        <p:spPr>
          <a:xfrm>
            <a:off x="685800" y="1143000"/>
            <a:ext cx="5486040" cy="3085920"/>
          </a:xfrm>
          <a:prstGeom prst="rect">
            <a:avLst/>
          </a:prstGeom>
          <a:ln w="0">
            <a:noFill/>
          </a:ln>
        </p:spPr>
      </p:sp>
      <p:sp>
        <p:nvSpPr>
          <p:cNvPr id="30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1C2D92-8798-4338-BB78-60CCE2BA35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6D3408-48C7-471C-A4C5-62A8EFD86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38A7AC-FACD-4468-B77C-B247BA54E0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9501B5-437C-4F70-ACE9-65E43D4742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B26DE9-4A20-4F76-904A-6D0F88B782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E330B5-0BF5-4516-B0D5-12A76E299A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B29F70-56B2-4A82-A55B-1FAECC548E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E37558-5D36-4ACD-8F94-3B4BD1007E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31DD28-C75C-48F2-B5D6-7810B1CFFC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BD3A4E-A0CC-4C12-9F9F-970C0DD33C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63E80E-6322-4824-8CEC-CE5A930FB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BBC1620-5618-440B-A5F3-412678CF26D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DA1287D-B5DC-4ADB-B752-14372334AD7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01025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企业礼仪培训培养员工团队合作</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员工团队合作的重要性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企业礼仪与员工团队合作</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实践与案例分析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持续跟进与改进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企业礼仪培训简介</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是指在企业内部对员工进行相关礼仪知识和技能的培训，旨在提升员工的礼仪意识和行为规范，从而提升整体企业形象和内部团队氛围。礼仪在企业中的定义和意义非常重要，它不仅代表着企业的形象和品牌，也关乎员工之间的合作和相互尊重。本章将对企业礼仪培训的重要性进行全面介绍。</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企业文化与礼仪培训</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企业文化是企业的精神核心，对员工的行为和态度有着重要的影响。良好的企业文化能够培养出尊重和谦逊的员工，从而促进良好的团队合作。</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企业文化影响</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建立积极的企业文化需要领导者的引领和员工的共同努力。通过培训和激励机制，可以逐步建立一种积极向上的企业文化。</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建立积极文化</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礼仪培训与企业文化相辅相成，企业文化决定了公司的行为准则和价值观，而礼仪培训则是具体行为的实践和体现。</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关系梦培训与文化</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预期效果</a:t>
            </a:r>
            <a:endParaRPr lang="en-US" sz="2200" b="0" strike="noStrike" spc="-1">
              <a:solidFill>
                <a:srgbClr val="000000"/>
              </a:solidFill>
              <a:latin typeface="Arial"/>
            </a:endParaRPr>
          </a:p>
        </p:txBody>
      </p:sp>
      <p:sp>
        <p:nvSpPr>
          <p:cNvPr id="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提升员工素质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改善工作氛围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提高客户满意度</a:t>
            </a:r>
            <a:endParaRPr lang="en-US" sz="1500" b="0" strike="noStrike" spc="-1">
              <a:solidFill>
                <a:srgbClr val="000000"/>
              </a:solidFill>
              <a:latin typeface="Arial"/>
            </a:endParaRPr>
          </a:p>
        </p:txBody>
      </p:sp>
      <p:sp>
        <p:nvSpPr>
          <p:cNvPr id="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评估方式</a:t>
            </a:r>
            <a:endParaRPr lang="en-US" sz="2200" b="0" strike="noStrike" spc="-1">
              <a:solidFill>
                <a:srgbClr val="000000"/>
              </a:solidFill>
              <a:latin typeface="Arial"/>
            </a:endParaRPr>
          </a:p>
        </p:txBody>
      </p:sp>
      <p:sp>
        <p:nvSpPr>
          <p:cNvPr id="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观察员工行为</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收集反馈意见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量化效果数据</a:t>
            </a:r>
            <a:endParaRPr lang="en-US" sz="1500" b="0" strike="noStrike" spc="-1">
              <a:solidFill>
                <a:srgbClr val="000000"/>
              </a:solidFill>
              <a:latin typeface="Arial"/>
            </a:endParaRPr>
          </a:p>
        </p:txBody>
      </p:sp>
      <p:sp>
        <p:nvSpPr>
          <p:cNvPr id="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礼仪培训的目标与效果</a:t>
            </a:r>
            <a:endParaRPr lang="en-US" sz="3600" b="0" strike="noStrike" spc="-1">
              <a:solidFill>
                <a:schemeClr val="dk1"/>
              </a:solidFill>
              <a:latin typeface="Arial"/>
            </a:endParaRPr>
          </a:p>
        </p:txBody>
      </p:sp>
      <p:sp>
        <p:nvSpPr>
          <p:cNvPr id="1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目标设定</a:t>
            </a:r>
            <a:endParaRPr lang="en-US" sz="2200" b="0" strike="noStrike" spc="-1">
              <a:solidFill>
                <a:srgbClr val="000000"/>
              </a:solidFill>
              <a:latin typeface="Arial"/>
            </a:endParaRPr>
          </a:p>
        </p:txBody>
      </p:sp>
      <p:sp>
        <p:nvSpPr>
          <p:cNvPr id="1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明确培训目的</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建立良好企业形象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促进员工间合作</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礼仪培训的实施方式</a:t>
            </a:r>
            <a:endParaRPr lang="en-US" sz="3500" b="0" strike="noStrike" spc="-1">
              <a:solidFill>
                <a:srgbClr val="000000"/>
              </a:solidFill>
              <a:latin typeface="Arial"/>
            </a:endParaRPr>
          </a:p>
        </p:txBody>
      </p:sp>
      <p:sp>
        <p:nvSpPr>
          <p:cNvPr id="10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培训的实施方式有内部培训和外部培训两种选择。内部培训可以侧重于企业内部规范和文化传承，外部培训则可以引入专业的培训机构和师资资源，提供更广阔的视野和经验。在选择培训方式时，需要结合企业实际情况和目标来进行决策。成功的礼仪培训案例也是值得借鉴和学习的。</a:t>
            </a:r>
            <a:endParaRPr lang="en-US" sz="2500" b="0" strike="noStrike" spc="-1">
              <a:solidFill>
                <a:srgbClr val="000000"/>
              </a:solidFill>
              <a:latin typeface="Arial"/>
            </a:endParaRPr>
          </a:p>
        </p:txBody>
      </p:sp>
      <p:sp>
        <p:nvSpPr>
          <p:cNvPr id="10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案例分析：成功的礼仪培训实施方式</a:t>
            </a:r>
            <a:endParaRPr lang="en-US" sz="3600" b="0" strike="noStrike" spc="-1">
              <a:solidFill>
                <a:schemeClr val="dk1"/>
              </a:solidFill>
              <a:latin typeface="Arial"/>
            </a:endParaRPr>
          </a:p>
        </p:txBody>
      </p:sp>
      <p:sp>
        <p:nvSpPr>
          <p:cNvPr id="10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公司内部搭建培训平台，定期举办内训课程，加强员工之间的互动和交流。</a:t>
            </a:r>
            <a:endParaRPr lang="en-US" sz="1500" b="0" strike="noStrike" spc="-1">
              <a:solidFill>
                <a:srgbClr val="000000"/>
              </a:solidFill>
              <a:latin typeface="Arial"/>
            </a:endParaRPr>
          </a:p>
        </p:txBody>
      </p:sp>
      <p:sp>
        <p:nvSpPr>
          <p:cNvPr id="11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内部培训</a:t>
            </a:r>
            <a:endParaRPr lang="en-US" sz="2200" b="0" strike="noStrike" spc="-1">
              <a:solidFill>
                <a:srgbClr val="000000"/>
              </a:solidFill>
              <a:latin typeface="Arial"/>
            </a:endParaRPr>
          </a:p>
        </p:txBody>
      </p:sp>
      <p:sp>
        <p:nvSpPr>
          <p:cNvPr id="11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邀请行业专家或机构进行专业的礼仪培训，注重员工个性化需求和实际操作技能的提升。</a:t>
            </a:r>
            <a:endParaRPr lang="en-US" sz="1500" b="0" strike="noStrike" spc="-1">
              <a:solidFill>
                <a:srgbClr val="000000"/>
              </a:solidFill>
              <a:latin typeface="Arial"/>
            </a:endParaRPr>
          </a:p>
        </p:txBody>
      </p:sp>
      <p:sp>
        <p:nvSpPr>
          <p:cNvPr id="11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外部培训</a:t>
            </a:r>
            <a:endParaRPr lang="en-US" sz="2200" b="0" strike="noStrike" spc="-1">
              <a:solidFill>
                <a:srgbClr val="000000"/>
              </a:solidFill>
              <a:latin typeface="Arial"/>
            </a:endParaRPr>
          </a:p>
        </p:txBody>
      </p:sp>
      <p:sp>
        <p:nvSpPr>
          <p:cNvPr id="11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结合内外部培训资源，打造多元化的培训方案，实现更全面的员工能力提升和团队合作发展。</a:t>
            </a:r>
            <a:endParaRPr lang="en-US" sz="1500" b="0" strike="noStrike" spc="-1">
              <a:solidFill>
                <a:srgbClr val="000000"/>
              </a:solidFill>
              <a:latin typeface="Arial"/>
            </a:endParaRPr>
          </a:p>
        </p:txBody>
      </p:sp>
      <p:sp>
        <p:nvSpPr>
          <p:cNvPr id="11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综合培训</a:t>
            </a:r>
            <a:endParaRPr lang="en-US" sz="2200" b="0" strike="noStrike" spc="-1">
              <a:solidFill>
                <a:srgbClr val="000000"/>
              </a:solidFill>
              <a:latin typeface="Arial"/>
            </a:endParaRPr>
          </a:p>
        </p:txBody>
      </p:sp>
      <p:sp>
        <p:nvSpPr>
          <p:cNvPr id="11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员工团队合作的重要性</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员工团队合作概述</a:t>
            </a:r>
            <a:endParaRPr lang="en-US" sz="3500" b="0" strike="noStrike" spc="-1">
              <a:solidFill>
                <a:srgbClr val="000000"/>
              </a:solidFill>
              <a:latin typeface="Arial"/>
            </a:endParaRPr>
          </a:p>
        </p:txBody>
      </p:sp>
      <p:sp>
        <p:nvSpPr>
          <p:cNvPr id="12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团队合作是指团队成员之间通过相互合作，共同完成任务，达到共同目标的过程。员工团队合作对企业至关重要，可以增强团队凝聚力，提升工作效率，促进员工成长和增强企业竞争力。在本章中，我们将深入探讨员工团队合作的重要性和方法。</a:t>
            </a:r>
            <a:endParaRPr lang="en-US" sz="25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团队合作的关键要素</a:t>
            </a:r>
            <a:endParaRPr lang="en-US" sz="3600" b="0" strike="noStrike" spc="-1">
              <a:solidFill>
                <a:schemeClr val="dk1"/>
              </a:solidFill>
              <a:latin typeface="Arial"/>
            </a:endParaRPr>
          </a:p>
        </p:txBody>
      </p:sp>
      <p:sp>
        <p:nvSpPr>
          <p:cNvPr id="1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有效沟通是团队合作的基础，能够有效传递信息和意图，减少误解和冲突。</a:t>
            </a:r>
            <a:endParaRPr lang="en-US" sz="1500" b="0" strike="noStrike" spc="-1">
              <a:solidFill>
                <a:srgbClr val="000000"/>
              </a:solidFill>
              <a:latin typeface="Arial"/>
            </a:endParaRPr>
          </a:p>
        </p:txBody>
      </p:sp>
      <p:sp>
        <p:nvSpPr>
          <p:cNvPr id="1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a:t>
            </a:r>
            <a:endParaRPr lang="en-US" sz="2200" b="0" strike="noStrike" spc="-1">
              <a:solidFill>
                <a:srgbClr val="000000"/>
              </a:solidFill>
              <a:latin typeface="Arial"/>
            </a:endParaRPr>
          </a:p>
        </p:txBody>
      </p:sp>
      <p:sp>
        <p:nvSpPr>
          <p:cNvPr id="1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团队成员之间需要相互协作，合理分工，共同努力，实现团队目标。</a:t>
            </a:r>
            <a:endParaRPr lang="en-US" sz="1500" b="0" strike="noStrike" spc="-1">
              <a:solidFill>
                <a:srgbClr val="000000"/>
              </a:solidFill>
              <a:latin typeface="Arial"/>
            </a:endParaRPr>
          </a:p>
        </p:txBody>
      </p:sp>
      <p:sp>
        <p:nvSpPr>
          <p:cNvPr id="1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协作</a:t>
            </a:r>
            <a:endParaRPr lang="en-US" sz="2200" b="0" strike="noStrike" spc="-1">
              <a:solidFill>
                <a:srgbClr val="000000"/>
              </a:solidFill>
              <a:latin typeface="Arial"/>
            </a:endParaRPr>
          </a:p>
        </p:txBody>
      </p:sp>
      <p:sp>
        <p:nvSpPr>
          <p:cNvPr id="1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建立互相信任的关系，团队成员才能更好地合作，充分发挥各自的优势。</a:t>
            </a:r>
            <a:endParaRPr lang="en-US" sz="1500" b="0" strike="noStrike" spc="-1">
              <a:solidFill>
                <a:srgbClr val="000000"/>
              </a:solidFill>
              <a:latin typeface="Arial"/>
            </a:endParaRPr>
          </a:p>
        </p:txBody>
      </p:sp>
      <p:sp>
        <p:nvSpPr>
          <p:cNvPr id="1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信任</a:t>
            </a:r>
            <a:endParaRPr lang="en-US" sz="2200" b="0" strike="noStrike" spc="-1">
              <a:solidFill>
                <a:srgbClr val="000000"/>
              </a:solidFill>
              <a:latin typeface="Arial"/>
            </a:endParaRPr>
          </a:p>
        </p:txBody>
      </p:sp>
      <p:sp>
        <p:nvSpPr>
          <p:cNvPr id="1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团队成员需要明确共同的目标和愿景，共同努力，实现团队的使命。</a:t>
            </a:r>
            <a:endParaRPr lang="en-US" sz="1500" b="0" strike="noStrike" spc="-1">
              <a:solidFill>
                <a:srgbClr val="000000"/>
              </a:solidFill>
              <a:latin typeface="Arial"/>
            </a:endParaRPr>
          </a:p>
        </p:txBody>
      </p:sp>
      <p:sp>
        <p:nvSpPr>
          <p:cNvPr id="1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目标共享</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团队合作的优势</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团队合作可以充分发挥每个成员的优势，协同工作，提高工作效率。</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提高工作效率</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团队合作可以促进员工之间的学习交流，共同进步，促进员工个人成长。</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促进员工成长</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通过团队合作，企业可以更好地应对竞争压力，提升企业竞争力，实现持续发展。</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增强企业竞争力</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培养员工团队合作的方法</a:t>
            </a:r>
            <a:endParaRPr lang="en-US" sz="3600" b="0" strike="noStrike" spc="-1">
              <a:solidFill>
                <a:schemeClr val="dk1"/>
              </a:solidFill>
              <a:latin typeface="Arial"/>
            </a:endParaRPr>
          </a:p>
        </p:txBody>
      </p:sp>
      <p:sp>
        <p:nvSpPr>
          <p:cNvPr id="14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组织团队建设活动，增强团队凝聚力，培养团队合作意识和能力。</a:t>
            </a:r>
            <a:endParaRPr lang="en-US" sz="1500" b="0" strike="noStrike" spc="-1">
              <a:solidFill>
                <a:srgbClr val="000000"/>
              </a:solidFill>
              <a:latin typeface="Arial"/>
            </a:endParaRPr>
          </a:p>
        </p:txBody>
      </p:sp>
      <p:sp>
        <p:nvSpPr>
          <p:cNvPr id="14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团队建设活动</a:t>
            </a:r>
            <a:endParaRPr lang="en-US" sz="2200" b="0" strike="noStrike" spc="-1">
              <a:solidFill>
                <a:srgbClr val="000000"/>
              </a:solidFill>
              <a:latin typeface="Arial"/>
            </a:endParaRPr>
          </a:p>
        </p:txBody>
      </p:sp>
      <p:sp>
        <p:nvSpPr>
          <p:cNvPr id="14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开展团队合作培训课程，提升团队成员的沟通协作能力，培养团队协作精神。</a:t>
            </a:r>
            <a:endParaRPr lang="en-US" sz="1500" b="0" strike="noStrike" spc="-1">
              <a:solidFill>
                <a:srgbClr val="000000"/>
              </a:solidFill>
              <a:latin typeface="Arial"/>
            </a:endParaRPr>
          </a:p>
        </p:txBody>
      </p:sp>
      <p:sp>
        <p:nvSpPr>
          <p:cNvPr id="14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团队合作培训课程</a:t>
            </a:r>
            <a:endParaRPr lang="en-US" sz="2200" b="0" strike="noStrike" spc="-1">
              <a:solidFill>
                <a:srgbClr val="000000"/>
              </a:solidFill>
              <a:latin typeface="Arial"/>
            </a:endParaRPr>
          </a:p>
        </p:txBody>
      </p:sp>
      <p:sp>
        <p:nvSpPr>
          <p:cNvPr id="14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建立有效的激励机制，激发团队成员的合作动力，促进团队协作达成目标。</a:t>
            </a:r>
            <a:endParaRPr lang="en-US" sz="1500" b="0" strike="noStrike" spc="-1">
              <a:solidFill>
                <a:srgbClr val="000000"/>
              </a:solidFill>
              <a:latin typeface="Arial"/>
            </a:endParaRPr>
          </a:p>
        </p:txBody>
      </p:sp>
      <p:sp>
        <p:nvSpPr>
          <p:cNvPr id="14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激励机制设计</a:t>
            </a:r>
            <a:endParaRPr lang="en-US" sz="2200" b="0" strike="noStrike" spc="-1">
              <a:solidFill>
                <a:srgbClr val="000000"/>
              </a:solidFill>
              <a:latin typeface="Arial"/>
            </a:endParaRPr>
          </a:p>
        </p:txBody>
      </p:sp>
      <p:sp>
        <p:nvSpPr>
          <p:cNvPr id="14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员工团队合作是企业成功的关键因素之一。只有团队成员之间能够紧密合作，相互信任，共同努力，才能取得更好的成绩。通过培养员工团队合作意识和能力，企业可以提升整体竞争力，实现稳步发展。</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企业礼仪与员工团队合作</a:t>
            </a:r>
            <a:endParaRPr lang="en-US" sz="3600" b="0" strike="noStrike" spc="-1">
              <a:solidFill>
                <a:schemeClr val="dk1"/>
              </a:solidFill>
              <a:latin typeface="Arial"/>
            </a:endParaRPr>
          </a:p>
        </p:txBody>
      </p:sp>
      <p:sp>
        <p:nvSpPr>
          <p:cNvPr id="15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企业礼仪对团队合作的影响</a:t>
            </a:r>
            <a:endParaRPr lang="en-US" sz="3600" b="0" strike="noStrike" spc="-1">
              <a:solidFill>
                <a:schemeClr val="dk1"/>
              </a:solidFill>
              <a:latin typeface="Arial"/>
            </a:endParaRPr>
          </a:p>
        </p:txBody>
      </p:sp>
      <p:sp>
        <p:nvSpPr>
          <p:cNvPr id="15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细节决定成败</a:t>
            </a:r>
            <a:endParaRPr lang="en-US" sz="2000" b="0" strike="noStrike" spc="-1">
              <a:solidFill>
                <a:srgbClr val="000000"/>
              </a:solidFill>
              <a:latin typeface="Arial"/>
            </a:endParaRPr>
          </a:p>
        </p:txBody>
      </p:sp>
      <p:sp>
        <p:nvSpPr>
          <p:cNvPr id="15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礼仪行为影响</a:t>
            </a:r>
            <a:endParaRPr lang="en-US" sz="3000" b="0" strike="noStrike" spc="-1">
              <a:solidFill>
                <a:srgbClr val="000000"/>
              </a:solidFill>
              <a:latin typeface="Arial"/>
            </a:endParaRPr>
          </a:p>
        </p:txBody>
      </p:sp>
      <p:sp>
        <p:nvSpPr>
          <p:cNvPr id="15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礼仪带来的团队合作效果</a:t>
            </a:r>
            <a:endParaRPr lang="en-US" sz="2000" b="0" strike="noStrike" spc="-1">
              <a:solidFill>
                <a:srgbClr val="000000"/>
              </a:solidFill>
              <a:latin typeface="Arial"/>
            </a:endParaRPr>
          </a:p>
        </p:txBody>
      </p:sp>
      <p:sp>
        <p:nvSpPr>
          <p:cNvPr id="16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案例分析</a:t>
            </a:r>
            <a:endParaRPr lang="en-US" sz="3000" b="0" strike="noStrike" spc="-1">
              <a:solidFill>
                <a:srgbClr val="000000"/>
              </a:solidFill>
              <a:latin typeface="Arial"/>
            </a:endParaRPr>
          </a:p>
        </p:txBody>
      </p:sp>
      <p:sp>
        <p:nvSpPr>
          <p:cNvPr id="16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建立尊重基础</a:t>
            </a:r>
            <a:endParaRPr lang="en-US" sz="2000" b="0" strike="noStrike" spc="-1">
              <a:solidFill>
                <a:srgbClr val="000000"/>
              </a:solidFill>
              <a:latin typeface="Arial"/>
            </a:endParaRPr>
          </a:p>
        </p:txBody>
      </p:sp>
      <p:sp>
        <p:nvSpPr>
          <p:cNvPr id="16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礼仪规范重要性</a:t>
            </a:r>
            <a:endParaRPr lang="en-US" sz="3000" b="0" strike="noStrike" spc="-1">
              <a:solidFill>
                <a:srgbClr val="000000"/>
              </a:solidFill>
              <a:latin typeface="Arial"/>
            </a:endParaRPr>
          </a:p>
        </p:txBody>
      </p:sp>
      <p:sp>
        <p:nvSpPr>
          <p:cNvPr id="16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https://d.book118.com/617101025012006055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Times New Roman</vt:lpstr>
      <vt:lpstr>Wingdings</vt:lpstr>
      <vt:lpstr>Symbol</vt:lpstr>
      <vt:lpstr>DejaVu Sans</vt:lpstr>
      <vt:lpstr>Office Theme</vt:lpstr>
      <vt:lpstr>企业礼仪培训培养员工团队合作</vt:lpstr>
      <vt:lpstr>目录</vt:lpstr>
      <vt:lpstr>第1章 企业礼仪培训的重要性</vt:lpstr>
      <vt:lpstr>企业礼仪培训简介</vt:lpstr>
      <vt:lpstr>企业文化与礼仪培训</vt:lpstr>
      <vt:lpstr>礼仪培训的目标与效果</vt:lpstr>
      <vt:lpstr> </vt:lpstr>
      <vt:lpstr>案例分析：成功的礼仪培训实施方式</vt:lpstr>
      <vt:lpstr>第2章 员工团队合作的重要性</vt:lpstr>
      <vt:lpstr> </vt:lpstr>
      <vt:lpstr>团队合作的关键要素</vt:lpstr>
      <vt:lpstr>团队合作的优势</vt:lpstr>
      <vt:lpstr>培养员工团队合作的方法</vt:lpstr>
      <vt:lpstr>总结</vt:lpstr>
      <vt:lpstr>第3章 企业礼仪与员工团队合作</vt:lpstr>
      <vt:lpstr>企业礼仪对团队合作的影响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2024-09-29T15:15:59.520</cp:lastPrinted>
  <dcterms:created xsi:type="dcterms:W3CDTF">2024-09-29T07:15:59Z</dcterms:created>
  <dcterms:modified xsi:type="dcterms:W3CDTF">2024-09-29T07:16:01Z</dcterms:modified>
</cp:coreProperties>
</file>