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embeddedFontLst>
    <p:embeddedFont>
      <p:font typeface="WODGUG+IMBKAU+MicrosoftYaHei-Bold"/>
      <p:regular r:id="rId18"/>
    </p:embeddedFont>
    <p:embeddedFont>
      <p:font typeface="MNVVHI+MS-UIGothic"/>
      <p:regular r:id="rId19"/>
    </p:embeddedFont>
    <p:embeddedFont>
      <p:font typeface="PCGCSO+USINJF+ArialMT"/>
      <p:regular r:id="rId20"/>
    </p:embeddedFont>
    <p:embeddedFont>
      <p:font typeface="UCUSHN+HCVGDR+MicrosoftYaHei"/>
      <p:regular r:id="rId21"/>
    </p:embeddedFont>
  </p:embeddedFontLst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font" Target="fonts/font1.fntdata" /><Relationship Id="rId19" Type="http://schemas.openxmlformats.org/officeDocument/2006/relationships/font" Target="fonts/font2.fntdata" /><Relationship Id="rId2" Type="http://schemas.openxmlformats.org/officeDocument/2006/relationships/slideMaster" Target="slideMasters/slideMaster2.xml" /><Relationship Id="rId20" Type="http://schemas.openxmlformats.org/officeDocument/2006/relationships/font" Target="fonts/font3.fntdata" /><Relationship Id="rId21" Type="http://schemas.openxmlformats.org/officeDocument/2006/relationships/font" Target="fonts/font4.fntdata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496588D-32EF-42FC-BB74-008865B6F4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4BB7F2-D079-4DF9-9E88-B72E350761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658CFB2-2650-4829-9809-EFA242F54B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9556FE3-271B-498D-8BD0-2032C99B99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B63031A-B6E6-4CE9-A2E4-2C561DCFEB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1EC550A-FB0A-49E2-B30D-2EE2475F6E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EE2084B-EE52-4C58-9101-5F6982F4D4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1C16656-1042-4A9F-A667-FFC5C4979B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73A2A3F-709F-4B94-810D-029FBDB37C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435CC49-23FE-4413-98D1-E7CC68D654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6BC78A4-EE4C-4084-BD5D-43C292B1DD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0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1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17102015055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682239" y="360273"/>
            <a:ext cx="854684" cy="581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ct val="0"/>
              </a:spcBef>
              <a:spcAft>
                <a:spcPct val="0"/>
              </a:spcAft>
            </a:pPr>
            <a:r>
              <a:rPr sz="1800">
                <a:solidFill>
                  <a:srgbClr val="006B73"/>
                </a:solidFill>
                <a:latin typeface="WODGUG+IMBKAU+MicrosoftYaHei-Bold"/>
                <a:cs typeface="WODGUG+IMBKAU+MicrosoftYaHei-Bold"/>
              </a:rPr>
              <a:t>ONE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072369" y="360908"/>
            <a:ext cx="1597953" cy="581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ct val="0"/>
              </a:spcBef>
              <a:spcAft>
                <a:spcPct val="0"/>
              </a:spcAft>
            </a:pPr>
            <a:r>
              <a:rPr sz="1800">
                <a:solidFill>
                  <a:srgbClr val="006B73"/>
                </a:solidFill>
                <a:latin typeface="WODGUG+IMBKAU+MicrosoftYaHei-Bold"/>
                <a:cs typeface="WODGUG+IMBKAU+MicrosoftYaHei-Bold"/>
              </a:rPr>
              <a:t>KEEP</a:t>
            </a:r>
            <a:r>
              <a:rPr sz="1800" spc="88">
                <a:solidFill>
                  <a:srgbClr val="006B73"/>
                </a:solidFill>
                <a:latin typeface="WODGUG+IMBKAU+MicrosoftYaHei-Bold"/>
                <a:cs typeface="WODGUG+IMBKAU+MicrosoftYaHei-Bold"/>
              </a:rPr>
              <a:t> </a:t>
            </a:r>
            <a:r>
              <a:rPr sz="1800">
                <a:solidFill>
                  <a:srgbClr val="006B73"/>
                </a:solidFill>
                <a:latin typeface="WODGUG+IMBKAU+MicrosoftYaHei-Bold"/>
                <a:cs typeface="WODGUG+IMBKAU+MicrosoftYaHei-Bold"/>
              </a:rPr>
              <a:t>VIEW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361690" y="2169045"/>
            <a:ext cx="6600825" cy="2326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50"/>
              </a:lnSpc>
              <a:spcBef>
                <a:spcPct val="0"/>
              </a:spcBef>
              <a:spcAft>
                <a:spcPct val="0"/>
              </a:spcAft>
            </a:pPr>
            <a:r>
              <a:rPr sz="4950">
                <a:solidFill>
                  <a:srgbClr val="1B1B1B"/>
                </a:solidFill>
                <a:latin typeface="SimSun"/>
                <a:cs typeface="SimSun"/>
              </a:rPr>
              <a:t>风险</a:t>
            </a:r>
            <a:r>
              <a:rPr sz="4950">
                <a:solidFill>
                  <a:srgbClr val="1B1B1B"/>
                </a:solidFill>
                <a:latin typeface="MNVVHI+MS-UIGothic"/>
                <a:cs typeface="MNVVHI+MS-UIGothic"/>
              </a:rPr>
              <a:t>投</a:t>
            </a:r>
            <a:r>
              <a:rPr sz="4950">
                <a:solidFill>
                  <a:srgbClr val="1B1B1B"/>
                </a:solidFill>
                <a:latin typeface="SimSun"/>
                <a:cs typeface="SimSun"/>
              </a:rPr>
              <a:t>资</a:t>
            </a:r>
            <a:r>
              <a:rPr sz="4950">
                <a:solidFill>
                  <a:srgbClr val="1B1B1B"/>
                </a:solidFill>
                <a:latin typeface="MNVVHI+MS-UIGothic"/>
                <a:cs typeface="MNVVHI+MS-UIGothic"/>
              </a:rPr>
              <a:t>决策通用</a:t>
            </a:r>
            <a:r>
              <a:rPr sz="4950">
                <a:solidFill>
                  <a:srgbClr val="1B1B1B"/>
                </a:solidFill>
                <a:latin typeface="SimSun"/>
                <a:cs typeface="SimSun"/>
              </a:rPr>
              <a:t>课</a:t>
            </a:r>
          </a:p>
          <a:p>
            <a:pPr marL="2514600" marR="0">
              <a:lnSpc>
                <a:spcPts val="4950"/>
              </a:lnSpc>
              <a:spcBef>
                <a:spcPts val="990"/>
              </a:spcBef>
              <a:spcAft>
                <a:spcPct val="0"/>
              </a:spcAft>
            </a:pPr>
            <a:r>
              <a:rPr sz="4950">
                <a:solidFill>
                  <a:srgbClr val="1B1B1B"/>
                </a:solidFill>
                <a:latin typeface="MNVVHI+MS-UIGothic"/>
                <a:cs typeface="MNVVHI+MS-UIGothic"/>
              </a:rPr>
              <a:t>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4347209" y="1420685"/>
            <a:ext cx="2490509" cy="7840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000000"/>
                </a:solidFill>
                <a:latin typeface="PCGCSO+USINJF+ArialMT"/>
                <a:cs typeface="PCGCSO+USINJF+ArialMT"/>
              </a:rPr>
              <a:t>•</a:t>
            </a:r>
            <a:r>
              <a:rPr sz="2450" spc="1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0000"/>
                </a:solidFill>
                <a:latin typeface="SimSun"/>
                <a:cs typeface="SimSun"/>
              </a:rPr>
              <a:t>风险</a:t>
            </a:r>
            <a:r>
              <a:rPr sz="2400">
                <a:solidFill>
                  <a:srgbClr val="000000"/>
                </a:solidFill>
                <a:latin typeface="MNVVHI+MS-UIGothic"/>
                <a:cs typeface="MNVVHI+MS-UIGothic"/>
              </a:rPr>
              <a:t>投</a:t>
            </a:r>
            <a:r>
              <a:rPr sz="2400">
                <a:solidFill>
                  <a:srgbClr val="000000"/>
                </a:solidFill>
                <a:latin typeface="SimSun"/>
                <a:cs typeface="SimSun"/>
              </a:rPr>
              <a:t>资</a:t>
            </a:r>
            <a:r>
              <a:rPr sz="2400">
                <a:solidFill>
                  <a:srgbClr val="000000"/>
                </a:solidFill>
                <a:latin typeface="MNVVHI+MS-UIGothic"/>
                <a:cs typeface="MNVVHI+MS-UIGothic"/>
              </a:rPr>
              <a:t>概述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347209" y="1859470"/>
            <a:ext cx="3099807" cy="21019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000000"/>
                </a:solidFill>
                <a:latin typeface="PCGCSO+USINJF+ArialMT"/>
                <a:cs typeface="PCGCSO+USINJF+ArialMT"/>
              </a:rPr>
              <a:t>•</a:t>
            </a:r>
            <a:r>
              <a:rPr sz="2450" spc="1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0000"/>
                </a:solidFill>
                <a:latin typeface="SimSun"/>
                <a:cs typeface="SimSun"/>
              </a:rPr>
              <a:t>风险</a:t>
            </a:r>
            <a:r>
              <a:rPr sz="2400">
                <a:solidFill>
                  <a:srgbClr val="000000"/>
                </a:solidFill>
                <a:latin typeface="MNVVHI+MS-UIGothic"/>
                <a:cs typeface="MNVVHI+MS-UIGothic"/>
              </a:rPr>
              <a:t>投</a:t>
            </a:r>
            <a:r>
              <a:rPr sz="2400">
                <a:solidFill>
                  <a:srgbClr val="000000"/>
                </a:solidFill>
                <a:latin typeface="SimSun"/>
                <a:cs typeface="SimSun"/>
              </a:rPr>
              <a:t>资</a:t>
            </a:r>
            <a:r>
              <a:rPr sz="2400">
                <a:solidFill>
                  <a:srgbClr val="000000"/>
                </a:solidFill>
                <a:latin typeface="MNVVHI+MS-UIGothic"/>
                <a:cs typeface="MNVVHI+MS-UIGothic"/>
              </a:rPr>
              <a:t>决策流程</a:t>
            </a:r>
          </a:p>
          <a:p>
            <a:pPr marL="0" marR="0">
              <a:lnSpc>
                <a:spcPts val="2552"/>
              </a:lnSpc>
              <a:spcBef>
                <a:spcPts val="857"/>
              </a:spcBef>
              <a:spcAft>
                <a:spcPct val="0"/>
              </a:spcAft>
            </a:pPr>
            <a:r>
              <a:rPr sz="2450">
                <a:solidFill>
                  <a:srgbClr val="000000"/>
                </a:solidFill>
                <a:latin typeface="PCGCSO+USINJF+ArialMT"/>
                <a:cs typeface="PCGCSO+USINJF+ArialMT"/>
              </a:rPr>
              <a:t>•</a:t>
            </a:r>
            <a:r>
              <a:rPr sz="2450" spc="1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0000"/>
                </a:solidFill>
                <a:latin typeface="SimSun"/>
                <a:cs typeface="SimSun"/>
              </a:rPr>
              <a:t>风险</a:t>
            </a:r>
            <a:r>
              <a:rPr sz="2400">
                <a:solidFill>
                  <a:srgbClr val="000000"/>
                </a:solidFill>
                <a:latin typeface="MNVVHI+MS-UIGothic"/>
                <a:cs typeface="MNVVHI+MS-UIGothic"/>
              </a:rPr>
              <a:t>投</a:t>
            </a:r>
            <a:r>
              <a:rPr sz="2400">
                <a:solidFill>
                  <a:srgbClr val="000000"/>
                </a:solidFill>
                <a:latin typeface="SimSun"/>
                <a:cs typeface="SimSun"/>
              </a:rPr>
              <a:t>资风险</a:t>
            </a:r>
            <a:r>
              <a:rPr sz="2400">
                <a:solidFill>
                  <a:srgbClr val="000000"/>
                </a:solidFill>
                <a:latin typeface="MNVVHI+MS-UIGothic"/>
                <a:cs typeface="MNVVHI+MS-UIGothic"/>
              </a:rPr>
              <a:t>管理</a:t>
            </a:r>
          </a:p>
          <a:p>
            <a:pPr marL="0" marR="0">
              <a:lnSpc>
                <a:spcPts val="2552"/>
              </a:lnSpc>
              <a:spcBef>
                <a:spcPts val="907"/>
              </a:spcBef>
              <a:spcAft>
                <a:spcPct val="0"/>
              </a:spcAft>
            </a:pPr>
            <a:r>
              <a:rPr sz="2450">
                <a:solidFill>
                  <a:srgbClr val="000000"/>
                </a:solidFill>
                <a:latin typeface="PCGCSO+USINJF+ArialMT"/>
                <a:cs typeface="PCGCSO+USINJF+ArialMT"/>
              </a:rPr>
              <a:t>•</a:t>
            </a:r>
            <a:r>
              <a:rPr sz="2450" spc="1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0000"/>
                </a:solidFill>
                <a:latin typeface="SimSun"/>
                <a:cs typeface="SimSun"/>
              </a:rPr>
              <a:t>风险</a:t>
            </a:r>
            <a:r>
              <a:rPr sz="2400">
                <a:solidFill>
                  <a:srgbClr val="000000"/>
                </a:solidFill>
                <a:latin typeface="MNVVHI+MS-UIGothic"/>
                <a:cs typeface="MNVVHI+MS-UIGothic"/>
              </a:rPr>
              <a:t>投</a:t>
            </a:r>
            <a:r>
              <a:rPr sz="2400">
                <a:solidFill>
                  <a:srgbClr val="000000"/>
                </a:solidFill>
                <a:latin typeface="SimSun"/>
                <a:cs typeface="SimSun"/>
              </a:rPr>
              <a:t>资</a:t>
            </a:r>
            <a:r>
              <a:rPr sz="2400">
                <a:solidFill>
                  <a:srgbClr val="000000"/>
                </a:solidFill>
                <a:latin typeface="MNVVHI+MS-UIGothic"/>
                <a:cs typeface="MNVVHI+MS-UIGothic"/>
              </a:rPr>
              <a:t>案例分析</a:t>
            </a:r>
          </a:p>
          <a:p>
            <a:pPr marL="0" marR="0">
              <a:lnSpc>
                <a:spcPts val="2552"/>
              </a:lnSpc>
              <a:spcBef>
                <a:spcPts val="857"/>
              </a:spcBef>
              <a:spcAft>
                <a:spcPct val="0"/>
              </a:spcAft>
            </a:pPr>
            <a:r>
              <a:rPr sz="2450">
                <a:solidFill>
                  <a:srgbClr val="000000"/>
                </a:solidFill>
                <a:latin typeface="PCGCSO+USINJF+ArialMT"/>
                <a:cs typeface="PCGCSO+USINJF+ArialMT"/>
              </a:rPr>
              <a:t>•</a:t>
            </a:r>
            <a:r>
              <a:rPr sz="2450" spc="1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0000"/>
                </a:solidFill>
                <a:latin typeface="SimSun"/>
                <a:cs typeface="SimSun"/>
              </a:rPr>
              <a:t>风险</a:t>
            </a:r>
            <a:r>
              <a:rPr sz="2400">
                <a:solidFill>
                  <a:srgbClr val="000000"/>
                </a:solidFill>
                <a:latin typeface="MNVVHI+MS-UIGothic"/>
                <a:cs typeface="MNVVHI+MS-UIGothic"/>
              </a:rPr>
              <a:t>投</a:t>
            </a:r>
            <a:r>
              <a:rPr sz="2400">
                <a:solidFill>
                  <a:srgbClr val="000000"/>
                </a:solidFill>
                <a:latin typeface="SimSun"/>
                <a:cs typeface="SimSun"/>
              </a:rPr>
              <a:t>资</a:t>
            </a:r>
            <a:r>
              <a:rPr sz="2400">
                <a:solidFill>
                  <a:srgbClr val="000000"/>
                </a:solidFill>
                <a:latin typeface="MNVVHI+MS-UIGothic"/>
                <a:cs typeface="MNVVHI+MS-UIGothic"/>
              </a:rPr>
              <a:t>未来展望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929764" y="2576012"/>
            <a:ext cx="1809750" cy="1809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700"/>
              </a:lnSpc>
              <a:spcBef>
                <a:spcPct val="0"/>
              </a:spcBef>
              <a:spcAft>
                <a:spcPct val="0"/>
              </a:spcAft>
            </a:pPr>
            <a:r>
              <a:rPr sz="5700">
                <a:solidFill>
                  <a:srgbClr val="000000"/>
                </a:solidFill>
                <a:latin typeface="MNVVHI+MS-UIGothic"/>
                <a:cs typeface="MNVVHI+MS-UIGothic"/>
              </a:rPr>
              <a:t>目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929764" y="3569153"/>
            <a:ext cx="1809750" cy="1809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700"/>
              </a:lnSpc>
              <a:spcBef>
                <a:spcPct val="0"/>
              </a:spcBef>
              <a:spcAft>
                <a:spcPct val="0"/>
              </a:spcAft>
            </a:pPr>
            <a:r>
              <a:rPr sz="5700">
                <a:solidFill>
                  <a:srgbClr val="000000"/>
                </a:solidFill>
                <a:latin typeface="SimSun"/>
                <a:cs typeface="SimSun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623050" y="1631364"/>
            <a:ext cx="1874564" cy="17432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626"/>
              </a:lnSpc>
              <a:spcBef>
                <a:spcPct val="0"/>
              </a:spcBef>
              <a:spcAft>
                <a:spcPct val="0"/>
              </a:spcAft>
            </a:pPr>
            <a:r>
              <a:rPr sz="5400">
                <a:solidFill>
                  <a:srgbClr val="000000"/>
                </a:solidFill>
                <a:latin typeface="WODGUG+IMBKAU+MicrosoftYaHei-Bold"/>
                <a:cs typeface="WODGUG+IMBKAU+MicrosoftYaHei-Bold"/>
              </a:rPr>
              <a:t>01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130040" y="1679624"/>
            <a:ext cx="2902929" cy="17432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626"/>
              </a:lnSpc>
              <a:spcBef>
                <a:spcPct val="0"/>
              </a:spcBef>
              <a:spcAft>
                <a:spcPct val="0"/>
              </a:spcAft>
            </a:pPr>
            <a:r>
              <a:rPr sz="5400">
                <a:solidFill>
                  <a:srgbClr val="000000"/>
                </a:solidFill>
                <a:latin typeface="WODGUG+IMBKAU+MicrosoftYaHei-Bold"/>
                <a:cs typeface="WODGUG+IMBKAU+MicrosoftYaHei-Bold"/>
              </a:rPr>
              <a:t>PART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381500" y="3441675"/>
            <a:ext cx="4286250" cy="1428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00"/>
              </a:lnSpc>
              <a:spcBef>
                <a:spcPct val="0"/>
              </a:spcBef>
              <a:spcAft>
                <a:spcPct val="0"/>
              </a:spcAft>
            </a:pPr>
            <a:r>
              <a:rPr sz="4500">
                <a:solidFill>
                  <a:srgbClr val="000000"/>
                </a:solidFill>
                <a:latin typeface="SimSun"/>
                <a:cs typeface="SimSun"/>
              </a:rPr>
              <a:t>风险</a:t>
            </a:r>
            <a:r>
              <a:rPr sz="4500">
                <a:solidFill>
                  <a:srgbClr val="000000"/>
                </a:solidFill>
                <a:latin typeface="MNVVHI+MS-UIGothic"/>
                <a:cs typeface="MNVVHI+MS-UIGothic"/>
              </a:rPr>
              <a:t>投</a:t>
            </a:r>
            <a:r>
              <a:rPr sz="4500">
                <a:solidFill>
                  <a:srgbClr val="000000"/>
                </a:solidFill>
                <a:latin typeface="SimSun"/>
                <a:cs typeface="SimSun"/>
              </a:rPr>
              <a:t>资</a:t>
            </a:r>
            <a:r>
              <a:rPr sz="4500">
                <a:solidFill>
                  <a:srgbClr val="000000"/>
                </a:solidFill>
                <a:latin typeface="MNVVHI+MS-UIGothic"/>
                <a:cs typeface="MNVVHI+MS-UIGothic"/>
              </a:rPr>
              <a:t>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381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6B73"/>
                </a:solidFill>
                <a:latin typeface="SimSun"/>
                <a:cs typeface="SimSun"/>
              </a:rPr>
              <a:t>风险</a:t>
            </a:r>
            <a:r>
              <a:rPr sz="3000">
                <a:solidFill>
                  <a:srgbClr val="006B73"/>
                </a:solidFill>
                <a:latin typeface="MNVVHI+MS-UIGothic"/>
                <a:cs typeface="MNVVHI+MS-UIGothic"/>
              </a:rPr>
              <a:t>投</a:t>
            </a:r>
            <a:r>
              <a:rPr sz="3000">
                <a:solidFill>
                  <a:srgbClr val="006B73"/>
                </a:solidFill>
                <a:latin typeface="SimSun"/>
                <a:cs typeface="SimSun"/>
              </a:rPr>
              <a:t>资</a:t>
            </a:r>
            <a:r>
              <a:rPr sz="3000">
                <a:solidFill>
                  <a:srgbClr val="006B73"/>
                </a:solidFill>
                <a:latin typeface="MNVVHI+MS-UIGothic"/>
                <a:cs typeface="MNVVHI+MS-UIGothic"/>
              </a:rPr>
              <a:t>的定</a:t>
            </a:r>
            <a:r>
              <a:rPr sz="3000">
                <a:solidFill>
                  <a:srgbClr val="006B73"/>
                </a:solidFill>
                <a:latin typeface="SimSun"/>
                <a:cs typeface="SimSun"/>
              </a:rPr>
              <a:t>义</a:t>
            </a:r>
            <a:r>
              <a:rPr sz="3000">
                <a:solidFill>
                  <a:srgbClr val="006B73"/>
                </a:solidFill>
                <a:latin typeface="MNVVHI+MS-UIGothic"/>
                <a:cs typeface="MNVVHI+MS-UIGothic"/>
              </a:rPr>
              <a:t>与特点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744075" y="2004055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6B73"/>
                </a:solidFill>
                <a:latin typeface="MNVVHI+MS-UIGothic"/>
                <a:cs typeface="MNVVHI+MS-UIGothic"/>
              </a:rPr>
              <a:t>定</a:t>
            </a:r>
            <a:r>
              <a:rPr sz="1550">
                <a:solidFill>
                  <a:srgbClr val="006B73"/>
                </a:solidFill>
                <a:latin typeface="SimSun"/>
                <a:cs typeface="SimSun"/>
              </a:rPr>
              <a:t>义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497569" y="2558268"/>
            <a:ext cx="2760345" cy="13544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风险</a:t>
            </a:r>
            <a:r>
              <a:rPr sz="1350">
                <a:solidFill>
                  <a:srgbClr val="000000"/>
                </a:solidFill>
                <a:latin typeface="MNVVHI+MS-UIGothic"/>
                <a:cs typeface="MNVVHI+MS-UIGothic"/>
              </a:rPr>
              <a:t>投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资</a:t>
            </a:r>
            <a:r>
              <a:rPr sz="1350">
                <a:solidFill>
                  <a:srgbClr val="000000"/>
                </a:solidFill>
                <a:latin typeface="MNVVHI+MS-UIGothic"/>
                <a:cs typeface="MNVVHI+MS-UIGothic"/>
              </a:rPr>
              <a:t>是一种通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过</a:t>
            </a:r>
            <a:r>
              <a:rPr sz="1350">
                <a:solidFill>
                  <a:srgbClr val="000000"/>
                </a:solidFill>
                <a:latin typeface="MNVVHI+MS-UIGothic"/>
                <a:cs typeface="MNVVHI+MS-UIGothic"/>
              </a:rPr>
              <a:t>向初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创</a:t>
            </a:r>
            <a:r>
              <a:rPr sz="1350">
                <a:solidFill>
                  <a:srgbClr val="000000"/>
                </a:solidFill>
                <a:latin typeface="MNVVHI+MS-UIGothic"/>
                <a:cs typeface="MNVVHI+MS-UIGothic"/>
              </a:rPr>
              <a:t>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业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MNVVHI+MS-UIGothic"/>
                <a:cs typeface="MNVVHI+MS-UIGothic"/>
              </a:rPr>
              <a:t>或小型企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业</a:t>
            </a:r>
            <a:r>
              <a:rPr sz="1350">
                <a:solidFill>
                  <a:srgbClr val="000000"/>
                </a:solidFill>
                <a:latin typeface="MNVVHI+MS-UIGothic"/>
                <a:cs typeface="MNVVHI+MS-UIGothic"/>
              </a:rPr>
              <a:t>提供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资</a:t>
            </a:r>
            <a:r>
              <a:rPr sz="1350">
                <a:solidFill>
                  <a:srgbClr val="000000"/>
                </a:solidFill>
                <a:latin typeface="MNVVHI+MS-UIGothic"/>
                <a:cs typeface="MNVVHI+MS-UIGothic"/>
              </a:rPr>
              <a:t>金支持，以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换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MNVVHI+MS-UIGothic"/>
                <a:cs typeface="MNVVHI+MS-UIGothic"/>
              </a:rPr>
              <a:t>取其股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权</a:t>
            </a:r>
            <a:r>
              <a:rPr sz="1350">
                <a:solidFill>
                  <a:srgbClr val="000000"/>
                </a:solidFill>
                <a:latin typeface="MNVVHI+MS-UIGothic"/>
                <a:cs typeface="MNVVHI+MS-UIGothic"/>
              </a:rPr>
              <a:t>或其他形式的回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报</a:t>
            </a:r>
            <a:r>
              <a:rPr sz="1350">
                <a:solidFill>
                  <a:srgbClr val="000000"/>
                </a:solidFill>
                <a:latin typeface="MNVVHI+MS-UIGothic"/>
                <a:cs typeface="MNVVHI+MS-UIGothic"/>
              </a:rPr>
              <a:t>的投</a:t>
            </a:r>
          </a:p>
          <a:p>
            <a:pPr marL="0" marR="0">
              <a:lnSpc>
                <a:spcPts val="1350"/>
              </a:lnSpc>
              <a:spcBef>
                <a:spcPts val="103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资</a:t>
            </a:r>
            <a:r>
              <a:rPr sz="1350">
                <a:solidFill>
                  <a:srgbClr val="000000"/>
                </a:solidFill>
                <a:latin typeface="MNVVHI+MS-UIGothic"/>
                <a:cs typeface="MNVVHI+MS-UIGothic"/>
              </a:rPr>
              <a:t>方式。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744075" y="4147815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6B73"/>
                </a:solidFill>
                <a:latin typeface="MNVVHI+MS-UIGothic"/>
                <a:cs typeface="MNVVHI+MS-UIGothic"/>
              </a:rPr>
              <a:t>特点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497569" y="4661388"/>
            <a:ext cx="2694109" cy="13544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风险</a:t>
            </a:r>
            <a:r>
              <a:rPr sz="1350">
                <a:solidFill>
                  <a:srgbClr val="000000"/>
                </a:solidFill>
                <a:latin typeface="MNVVHI+MS-UIGothic"/>
                <a:cs typeface="MNVVHI+MS-UIGothic"/>
              </a:rPr>
              <a:t>投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资</a:t>
            </a:r>
            <a:r>
              <a:rPr sz="1350">
                <a:solidFill>
                  <a:srgbClr val="000000"/>
                </a:solidFill>
                <a:latin typeface="MNVVHI+MS-UIGothic"/>
                <a:cs typeface="MNVVHI+MS-UIGothic"/>
              </a:rPr>
              <a:t>具有高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风险</a:t>
            </a:r>
            <a:r>
              <a:rPr sz="1350">
                <a:solidFill>
                  <a:srgbClr val="000000"/>
                </a:solidFill>
                <a:latin typeface="MNVVHI+MS-UIGothic"/>
                <a:cs typeface="MNVVHI+MS-UIGothic"/>
              </a:rPr>
              <a:t>、高回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报</a:t>
            </a:r>
            <a:r>
              <a:rPr sz="1350">
                <a:solidFill>
                  <a:srgbClr val="000000"/>
                </a:solidFill>
                <a:latin typeface="MNVVHI+MS-UIGothic"/>
                <a:cs typeface="MNVVHI+MS-UIGothic"/>
              </a:rPr>
              <a:t>的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MNVVHI+MS-UIGothic"/>
                <a:cs typeface="MNVVHI+MS-UIGothic"/>
              </a:rPr>
              <a:t>特点，通常投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资</a:t>
            </a:r>
            <a:r>
              <a:rPr sz="1350">
                <a:solidFill>
                  <a:srgbClr val="000000"/>
                </a:solidFill>
                <a:latin typeface="MNVVHI+MS-UIGothic"/>
                <a:cs typeface="MNVVHI+MS-UIGothic"/>
              </a:rPr>
              <a:t>于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创</a:t>
            </a:r>
            <a:r>
              <a:rPr sz="1350">
                <a:solidFill>
                  <a:srgbClr val="000000"/>
                </a:solidFill>
                <a:latin typeface="MNVVHI+MS-UIGothic"/>
                <a:cs typeface="MNVVHI+MS-UIGothic"/>
              </a:rPr>
              <a:t>新性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强</a:t>
            </a:r>
            <a:r>
              <a:rPr sz="1350">
                <a:solidFill>
                  <a:srgbClr val="000000"/>
                </a:solidFill>
                <a:latin typeface="MNVVHI+MS-UIGothic"/>
                <a:cs typeface="MNVVHI+MS-UIGothic"/>
              </a:rPr>
              <a:t>、市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场</a:t>
            </a:r>
            <a:r>
              <a:rPr sz="1350">
                <a:solidFill>
                  <a:srgbClr val="000000"/>
                </a:solidFill>
                <a:latin typeface="MNVVHI+MS-UIGothic"/>
                <a:cs typeface="MNVVHI+MS-UIGothic"/>
              </a:rPr>
              <a:t>前景广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阔</a:t>
            </a:r>
            <a:r>
              <a:rPr sz="1350">
                <a:solidFill>
                  <a:srgbClr val="000000"/>
                </a:solidFill>
                <a:latin typeface="MNVVHI+MS-UIGothic"/>
                <a:cs typeface="MNVVHI+MS-UIGothic"/>
              </a:rPr>
              <a:t>的企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业</a:t>
            </a:r>
            <a:r>
              <a:rPr sz="1350">
                <a:solidFill>
                  <a:srgbClr val="000000"/>
                </a:solidFill>
                <a:latin typeface="MNVVHI+MS-UIGothic"/>
                <a:cs typeface="MNVVHI+MS-UIGothic"/>
              </a:rPr>
              <a:t>，以推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1350">
                <a:solidFill>
                  <a:srgbClr val="000000"/>
                </a:solidFill>
                <a:latin typeface="MNVVHI+MS-UIGothic"/>
                <a:cs typeface="MNVVHI+MS-UIGothic"/>
              </a:rPr>
              <a:t>其快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MNVVHI+MS-UIGothic"/>
                <a:cs typeface="MNVVHI+MS-UIGothic"/>
              </a:rPr>
              <a:t>速成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长</a:t>
            </a:r>
            <a:r>
              <a:rPr sz="1350">
                <a:solidFill>
                  <a:srgbClr val="000000"/>
                </a:solidFill>
                <a:latin typeface="MNVVHI+MS-UIGothic"/>
                <a:cs typeface="MNVVHI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381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6B73"/>
                </a:solidFill>
                <a:latin typeface="SimSun"/>
                <a:cs typeface="SimSun"/>
              </a:rPr>
              <a:t>风险</a:t>
            </a:r>
            <a:r>
              <a:rPr sz="3000">
                <a:solidFill>
                  <a:srgbClr val="006B73"/>
                </a:solidFill>
                <a:latin typeface="MNVVHI+MS-UIGothic"/>
                <a:cs typeface="MNVVHI+MS-UIGothic"/>
              </a:rPr>
              <a:t>投</a:t>
            </a:r>
            <a:r>
              <a:rPr sz="3000">
                <a:solidFill>
                  <a:srgbClr val="006B73"/>
                </a:solidFill>
                <a:latin typeface="SimSun"/>
                <a:cs typeface="SimSun"/>
              </a:rPr>
              <a:t>资</a:t>
            </a:r>
            <a:r>
              <a:rPr sz="3000">
                <a:solidFill>
                  <a:srgbClr val="006B73"/>
                </a:solidFill>
                <a:latin typeface="MNVVHI+MS-UIGothic"/>
                <a:cs typeface="MNVVHI+MS-UIGothic"/>
              </a:rPr>
              <a:t>的目的与意</a:t>
            </a:r>
            <a:r>
              <a:rPr sz="3000">
                <a:solidFill>
                  <a:srgbClr val="006B73"/>
                </a:solidFill>
                <a:latin typeface="SimSun"/>
                <a:cs typeface="SimSun"/>
              </a:rPr>
              <a:t>义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55319" y="1473196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6B73"/>
                </a:solidFill>
                <a:latin typeface="MNVVHI+MS-UIGothic"/>
                <a:cs typeface="MNVVHI+MS-UIGothic"/>
              </a:rPr>
              <a:t>目的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55319" y="1960098"/>
            <a:ext cx="3154679" cy="1045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风险</a:t>
            </a:r>
            <a:r>
              <a:rPr sz="1350">
                <a:solidFill>
                  <a:srgbClr val="000000"/>
                </a:solidFill>
                <a:latin typeface="MNVVHI+MS-UIGothic"/>
                <a:cs typeface="MNVVHI+MS-UIGothic"/>
              </a:rPr>
              <a:t>投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资</a:t>
            </a:r>
            <a:r>
              <a:rPr sz="1350">
                <a:solidFill>
                  <a:srgbClr val="000000"/>
                </a:solidFill>
                <a:latin typeface="MNVVHI+MS-UIGothic"/>
                <a:cs typeface="MNVVHI+MS-UIGothic"/>
              </a:rPr>
              <a:t>的主要目的是通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过</a:t>
            </a:r>
            <a:r>
              <a:rPr sz="1350">
                <a:solidFill>
                  <a:srgbClr val="000000"/>
                </a:solidFill>
                <a:latin typeface="MNVVHI+MS-UIGothic"/>
                <a:cs typeface="MNVVHI+MS-UIGothic"/>
              </a:rPr>
              <a:t>提供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资</a:t>
            </a:r>
            <a:r>
              <a:rPr sz="1350">
                <a:solidFill>
                  <a:srgbClr val="000000"/>
                </a:solidFill>
                <a:latin typeface="MNVVHI+MS-UIGothic"/>
                <a:cs typeface="MNVVHI+MS-UIGothic"/>
              </a:rPr>
              <a:t>金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MNVVHI+MS-UIGothic"/>
                <a:cs typeface="MNVVHI+MS-UIGothic"/>
              </a:rPr>
              <a:t>支持，帮助初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创</a:t>
            </a:r>
            <a:r>
              <a:rPr sz="1350">
                <a:solidFill>
                  <a:srgbClr val="000000"/>
                </a:solidFill>
                <a:latin typeface="MNVVHI+MS-UIGothic"/>
                <a:cs typeface="MNVVHI+MS-UIGothic"/>
              </a:rPr>
              <a:t>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业</a:t>
            </a:r>
            <a:r>
              <a:rPr sz="1350">
                <a:solidFill>
                  <a:srgbClr val="000000"/>
                </a:solidFill>
                <a:latin typeface="MNVVHI+MS-UIGothic"/>
                <a:cs typeface="MNVVHI+MS-UIGothic"/>
              </a:rPr>
              <a:t>或小型企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业实现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MNVVHI+MS-UIGothic"/>
                <a:cs typeface="MNVVHI+MS-UIGothic"/>
              </a:rPr>
              <a:t>快速成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长</a:t>
            </a:r>
            <a:r>
              <a:rPr sz="1350">
                <a:solidFill>
                  <a:srgbClr val="000000"/>
                </a:solidFill>
                <a:latin typeface="MNVVHI+MS-UIGothic"/>
                <a:cs typeface="MNVVHI+MS-UIGothic"/>
              </a:rPr>
              <a:t>，并在未来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获</a:t>
            </a:r>
            <a:r>
              <a:rPr sz="1350">
                <a:solidFill>
                  <a:srgbClr val="000000"/>
                </a:solidFill>
                <a:latin typeface="MNVVHI+MS-UIGothic"/>
                <a:cs typeface="MNVVHI+MS-UIGothic"/>
              </a:rPr>
              <a:t>得高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额</a:t>
            </a:r>
            <a:r>
              <a:rPr sz="1350">
                <a:solidFill>
                  <a:srgbClr val="000000"/>
                </a:solidFill>
                <a:latin typeface="MNVVHI+MS-UIGothic"/>
                <a:cs typeface="MNVVHI+MS-UIGothic"/>
              </a:rPr>
              <a:t>回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报</a:t>
            </a:r>
            <a:r>
              <a:rPr sz="1350">
                <a:solidFill>
                  <a:srgbClr val="000000"/>
                </a:solidFill>
                <a:latin typeface="MNVVHI+MS-UIGothic"/>
                <a:cs typeface="MNVVHI+MS-UIGothic"/>
              </a:rPr>
              <a:t>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93419" y="4044946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FFFF"/>
                </a:solidFill>
                <a:latin typeface="MNVVHI+MS-UIGothic"/>
                <a:cs typeface="MNVVHI+MS-UIGothic"/>
              </a:rPr>
              <a:t>意</a:t>
            </a:r>
            <a:r>
              <a:rPr sz="1550">
                <a:solidFill>
                  <a:srgbClr val="FFFFFF"/>
                </a:solidFill>
                <a:latin typeface="SimSun"/>
                <a:cs typeface="SimSun"/>
              </a:rPr>
              <a:t>义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93419" y="4451838"/>
            <a:ext cx="3088444" cy="13544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风险</a:t>
            </a:r>
            <a:r>
              <a:rPr sz="1350">
                <a:solidFill>
                  <a:srgbClr val="FFFFFF"/>
                </a:solidFill>
                <a:latin typeface="MNVVHI+MS-UIGothic"/>
                <a:cs typeface="MNVVHI+MS-UIGothic"/>
              </a:rPr>
              <a:t>投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资对</a:t>
            </a:r>
            <a:r>
              <a:rPr sz="1350">
                <a:solidFill>
                  <a:srgbClr val="FFFFFF"/>
                </a:solidFill>
                <a:latin typeface="MNVVHI+MS-UIGothic"/>
                <a:cs typeface="MNVVHI+MS-UIGothic"/>
              </a:rPr>
              <a:t>于推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动创</a:t>
            </a:r>
            <a:r>
              <a:rPr sz="1350">
                <a:solidFill>
                  <a:srgbClr val="FFFFFF"/>
                </a:solidFill>
                <a:latin typeface="MNVVHI+MS-UIGothic"/>
                <a:cs typeface="MNVVHI+MS-UIGothic"/>
              </a:rPr>
              <a:t>新、促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进经济</a:t>
            </a:r>
            <a:r>
              <a:rPr sz="1350">
                <a:solidFill>
                  <a:srgbClr val="FFFFFF"/>
                </a:solidFill>
                <a:latin typeface="MNVVHI+MS-UIGothic"/>
                <a:cs typeface="MNVVHI+MS-UIGothic"/>
              </a:rPr>
              <a:t>增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长</a:t>
            </a:r>
            <a:r>
              <a:rPr sz="1350">
                <a:solidFill>
                  <a:srgbClr val="FFFFFF"/>
                </a:solidFill>
                <a:latin typeface="MNVVHI+MS-UIGothic"/>
                <a:cs typeface="MNVVHI+MS-UIGothic"/>
              </a:rPr>
              <a:t>、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创</a:t>
            </a:r>
            <a:r>
              <a:rPr sz="1350">
                <a:solidFill>
                  <a:srgbClr val="FFFFFF"/>
                </a:solidFill>
                <a:latin typeface="MNVVHI+MS-UIGothic"/>
                <a:cs typeface="MNVVHI+MS-UIGothic"/>
              </a:rPr>
              <a:t>造就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业</a:t>
            </a:r>
            <a:r>
              <a:rPr sz="1350">
                <a:solidFill>
                  <a:srgbClr val="FFFFFF"/>
                </a:solidFill>
                <a:latin typeface="MNVVHI+MS-UIGothic"/>
                <a:cs typeface="MNVVHI+MS-UIGothic"/>
              </a:rPr>
              <a:t>机会等方面具有重要意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义</a:t>
            </a:r>
            <a:r>
              <a:rPr sz="1350">
                <a:solidFill>
                  <a:srgbClr val="FFFFFF"/>
                </a:solidFill>
                <a:latin typeface="MNVVHI+MS-UIGothic"/>
                <a:cs typeface="MNVVHI+MS-UIGothic"/>
              </a:rPr>
              <a:t>，是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现</a:t>
            </a:r>
            <a:r>
              <a:rPr sz="1350">
                <a:solidFill>
                  <a:srgbClr val="FFFFFF"/>
                </a:solidFill>
                <a:latin typeface="MNVVHI+MS-UIGothic"/>
                <a:cs typeface="MNVVHI+MS-UIGothic"/>
              </a:rPr>
              <a:t>代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经济</a:t>
            </a:r>
            <a:r>
              <a:rPr sz="1350">
                <a:solidFill>
                  <a:srgbClr val="FFFFFF"/>
                </a:solidFill>
                <a:latin typeface="MNVVHI+MS-UIGothic"/>
                <a:cs typeface="MNVVHI+MS-UIGothic"/>
              </a:rPr>
              <a:t>体系中不可或缺的一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MNVVHI+MS-UIGothic"/>
                <a:cs typeface="MNVVHI+MS-UIGothic"/>
              </a:rPr>
              <a:t>部分。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381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6B73"/>
                </a:solidFill>
                <a:latin typeface="SimSun"/>
                <a:cs typeface="SimSun"/>
              </a:rPr>
              <a:t>风险</a:t>
            </a:r>
            <a:r>
              <a:rPr sz="3000">
                <a:solidFill>
                  <a:srgbClr val="006B73"/>
                </a:solidFill>
                <a:latin typeface="MNVVHI+MS-UIGothic"/>
                <a:cs typeface="MNVVHI+MS-UIGothic"/>
              </a:rPr>
              <a:t>投</a:t>
            </a:r>
            <a:r>
              <a:rPr sz="3000">
                <a:solidFill>
                  <a:srgbClr val="006B73"/>
                </a:solidFill>
                <a:latin typeface="SimSun"/>
                <a:cs typeface="SimSun"/>
              </a:rPr>
              <a:t>资</a:t>
            </a:r>
            <a:r>
              <a:rPr sz="3000">
                <a:solidFill>
                  <a:srgbClr val="006B73"/>
                </a:solidFill>
                <a:latin typeface="MNVVHI+MS-UIGothic"/>
                <a:cs typeface="MNVVHI+MS-UIGothic"/>
              </a:rPr>
              <a:t>的</a:t>
            </a:r>
            <a:r>
              <a:rPr sz="3000">
                <a:solidFill>
                  <a:srgbClr val="006B73"/>
                </a:solidFill>
                <a:latin typeface="SimSun"/>
                <a:cs typeface="SimSun"/>
              </a:rPr>
              <a:t>历</a:t>
            </a:r>
            <a:r>
              <a:rPr sz="3000">
                <a:solidFill>
                  <a:srgbClr val="006B73"/>
                </a:solidFill>
                <a:latin typeface="MNVVHI+MS-UIGothic"/>
                <a:cs typeface="MNVVHI+MS-UIGothic"/>
              </a:rPr>
              <a:t>史与</a:t>
            </a:r>
            <a:r>
              <a:rPr sz="3000">
                <a:solidFill>
                  <a:srgbClr val="006B73"/>
                </a:solidFill>
                <a:latin typeface="SimSun"/>
                <a:cs typeface="SimSun"/>
              </a:rPr>
              <a:t>发</a:t>
            </a:r>
            <a:r>
              <a:rPr sz="3000">
                <a:solidFill>
                  <a:srgbClr val="006B73"/>
                </a:solidFill>
                <a:latin typeface="MNVVHI+MS-UIGothic"/>
                <a:cs typeface="MNVVHI+MS-UIGothic"/>
              </a:rPr>
              <a:t>展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698240" y="1680011"/>
            <a:ext cx="1025562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6B73"/>
                </a:solidFill>
                <a:latin typeface="SimSun"/>
                <a:cs typeface="SimSun"/>
              </a:rPr>
              <a:t>历</a:t>
            </a:r>
            <a:r>
              <a:rPr sz="2300">
                <a:solidFill>
                  <a:srgbClr val="006B73"/>
                </a:solidFill>
                <a:latin typeface="MNVVHI+MS-UIGothic"/>
                <a:cs typeface="MNVVHI+MS-UIGothic"/>
              </a:rPr>
              <a:t>史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698240" y="2127103"/>
            <a:ext cx="8476662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06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风险</a:t>
            </a:r>
            <a:r>
              <a:rPr sz="1350">
                <a:solidFill>
                  <a:srgbClr val="000000"/>
                </a:solidFill>
                <a:latin typeface="MNVVHI+MS-UIGothic"/>
                <a:cs typeface="MNVVHI+MS-UIGothic"/>
              </a:rPr>
              <a:t>投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资</a:t>
            </a:r>
            <a:r>
              <a:rPr sz="1350">
                <a:solidFill>
                  <a:srgbClr val="000000"/>
                </a:solidFill>
                <a:latin typeface="MNVVHI+MS-UIGothic"/>
                <a:cs typeface="MNVVHI+MS-UIGothic"/>
              </a:rPr>
              <a:t>起源于</a:t>
            </a:r>
            <a:r>
              <a:rPr sz="1350">
                <a:solidFill>
                  <a:srgbClr val="000000"/>
                </a:solidFill>
                <a:latin typeface="UCUSHN+HCVGDR+MicrosoftYaHei"/>
                <a:cs typeface="UCUSHN+HCVGDR+MicrosoftYaHei"/>
              </a:rPr>
              <a:t>20</a:t>
            </a:r>
            <a:r>
              <a:rPr sz="1350">
                <a:solidFill>
                  <a:srgbClr val="000000"/>
                </a:solidFill>
                <a:latin typeface="MNVVHI+MS-UIGothic"/>
                <a:cs typeface="MNVVHI+MS-UIGothic"/>
              </a:rPr>
              <a:t>世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纪</a:t>
            </a:r>
            <a:r>
              <a:rPr sz="1350">
                <a:solidFill>
                  <a:srgbClr val="000000"/>
                </a:solidFill>
                <a:latin typeface="UCUSHN+HCVGDR+MicrosoftYaHei"/>
                <a:cs typeface="UCUSHN+HCVGDR+MicrosoftYaHei"/>
              </a:rPr>
              <a:t>40</a:t>
            </a:r>
            <a:r>
              <a:rPr sz="1350">
                <a:solidFill>
                  <a:srgbClr val="000000"/>
                </a:solidFill>
                <a:latin typeface="MNVVHI+MS-UIGothic"/>
                <a:cs typeface="MNVVHI+MS-UIGothic"/>
              </a:rPr>
              <a:t>年代的美国，最初是由一些富裕的家庭和个人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350">
                <a:solidFill>
                  <a:srgbClr val="000000"/>
                </a:solidFill>
                <a:latin typeface="MNVVHI+MS-UIGothic"/>
                <a:cs typeface="MNVVHI+MS-UIGothic"/>
              </a:rPr>
              <a:t>初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创</a:t>
            </a:r>
            <a:r>
              <a:rPr sz="1350">
                <a:solidFill>
                  <a:srgbClr val="000000"/>
                </a:solidFill>
                <a:latin typeface="MNVVHI+MS-UIGothic"/>
                <a:cs typeface="MNVVHI+MS-UIGothic"/>
              </a:rPr>
              <a:t>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业进</a:t>
            </a:r>
            <a:r>
              <a:rPr sz="1350">
                <a:solidFill>
                  <a:srgbClr val="000000"/>
                </a:solidFill>
                <a:latin typeface="MNVVHI+MS-UIGothic"/>
                <a:cs typeface="MNVVHI+MS-UIGothic"/>
              </a:rPr>
              <a:t>行投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资</a:t>
            </a:r>
            <a:r>
              <a:rPr sz="1350">
                <a:solidFill>
                  <a:srgbClr val="000000"/>
                </a:solidFill>
                <a:latin typeface="MNVVHI+MS-UIGothic"/>
                <a:cs typeface="MNVVHI+MS-UIGothic"/>
              </a:rPr>
              <a:t>。随着</a:t>
            </a:r>
          </a:p>
          <a:p>
            <a:pPr marL="0" marR="0">
              <a:lnSpc>
                <a:spcPts val="1350"/>
              </a:lnSpc>
              <a:spcBef>
                <a:spcPts val="103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时间</a:t>
            </a:r>
            <a:r>
              <a:rPr sz="1350">
                <a:solidFill>
                  <a:srgbClr val="000000"/>
                </a:solidFill>
                <a:latin typeface="MNVVHI+MS-UIGothic"/>
                <a:cs typeface="MNVVHI+MS-UIGothic"/>
              </a:rPr>
              <a:t>的推移，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风险</a:t>
            </a:r>
            <a:r>
              <a:rPr sz="1350">
                <a:solidFill>
                  <a:srgbClr val="000000"/>
                </a:solidFill>
                <a:latin typeface="MNVVHI+MS-UIGothic"/>
                <a:cs typeface="MNVVHI+MS-UIGothic"/>
              </a:rPr>
              <a:t>投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资</a:t>
            </a:r>
            <a:r>
              <a:rPr sz="1350">
                <a:solidFill>
                  <a:srgbClr val="000000"/>
                </a:solidFill>
                <a:latin typeface="MNVVHI+MS-UIGothic"/>
                <a:cs typeface="MNVVHI+MS-UIGothic"/>
              </a:rPr>
              <a:t>逐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渐发</a:t>
            </a:r>
            <a:r>
              <a:rPr sz="1350">
                <a:solidFill>
                  <a:srgbClr val="000000"/>
                </a:solidFill>
                <a:latin typeface="MNVVHI+MS-UIGothic"/>
                <a:cs typeface="MNVVHI+MS-UIGothic"/>
              </a:rPr>
              <a:t>展成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为</a:t>
            </a:r>
            <a:r>
              <a:rPr sz="1350">
                <a:solidFill>
                  <a:srgbClr val="000000"/>
                </a:solidFill>
                <a:latin typeface="MNVVHI+MS-UIGothic"/>
                <a:cs typeface="MNVVHI+MS-UIGothic"/>
              </a:rPr>
              <a:t>一种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专业</a:t>
            </a:r>
            <a:r>
              <a:rPr sz="1350">
                <a:solidFill>
                  <a:srgbClr val="000000"/>
                </a:solidFill>
                <a:latin typeface="MNVVHI+MS-UIGothic"/>
                <a:cs typeface="MNVVHI+MS-UIGothic"/>
              </a:rPr>
              <a:t>化的投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资</a:t>
            </a:r>
            <a:r>
              <a:rPr sz="1350">
                <a:solidFill>
                  <a:srgbClr val="000000"/>
                </a:solidFill>
                <a:latin typeface="MNVVHI+MS-UIGothic"/>
                <a:cs typeface="MNVVHI+MS-UIGothic"/>
              </a:rPr>
              <a:t>方式，吸引了越来越多的投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资</a:t>
            </a:r>
            <a:r>
              <a:rPr sz="1350">
                <a:solidFill>
                  <a:srgbClr val="000000"/>
                </a:solidFill>
                <a:latin typeface="MNVVHI+MS-UIGothic"/>
                <a:cs typeface="MNVVHI+MS-UIGothic"/>
              </a:rPr>
              <a:t>者和机构参与。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320800" y="4228266"/>
            <a:ext cx="1025562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6B73"/>
                </a:solidFill>
                <a:latin typeface="SimSun"/>
                <a:cs typeface="SimSun"/>
              </a:rPr>
              <a:t>发</a:t>
            </a:r>
            <a:r>
              <a:rPr sz="2300">
                <a:solidFill>
                  <a:srgbClr val="006B73"/>
                </a:solidFill>
                <a:latin typeface="MNVVHI+MS-UIGothic"/>
                <a:cs typeface="MNVVHI+MS-UIGothic"/>
              </a:rPr>
              <a:t>展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320800" y="4675358"/>
            <a:ext cx="8410426" cy="1045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MNVVHI+MS-UIGothic"/>
                <a:cs typeface="MNVVHI+MS-UIGothic"/>
              </a:rPr>
              <a:t>近年来，随着科技的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发</a:t>
            </a:r>
            <a:r>
              <a:rPr sz="1350">
                <a:solidFill>
                  <a:srgbClr val="000000"/>
                </a:solidFill>
                <a:latin typeface="MNVVHI+MS-UIGothic"/>
                <a:cs typeface="MNVVHI+MS-UIGothic"/>
              </a:rPr>
              <a:t>展和市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场</a:t>
            </a:r>
            <a:r>
              <a:rPr sz="1350">
                <a:solidFill>
                  <a:srgbClr val="000000"/>
                </a:solidFill>
                <a:latin typeface="MNVVHI+MS-UIGothic"/>
                <a:cs typeface="MNVVHI+MS-UIGothic"/>
              </a:rPr>
              <a:t>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变</a:t>
            </a:r>
            <a:r>
              <a:rPr sz="1350">
                <a:solidFill>
                  <a:srgbClr val="000000"/>
                </a:solidFill>
                <a:latin typeface="MNVVHI+MS-UIGothic"/>
                <a:cs typeface="MNVVHI+MS-UIGothic"/>
              </a:rPr>
              <a:t>化，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风险</a:t>
            </a:r>
            <a:r>
              <a:rPr sz="1350">
                <a:solidFill>
                  <a:srgbClr val="000000"/>
                </a:solidFill>
                <a:latin typeface="MNVVHI+MS-UIGothic"/>
                <a:cs typeface="MNVVHI+MS-UIGothic"/>
              </a:rPr>
              <a:t>投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资</a:t>
            </a:r>
            <a:r>
              <a:rPr sz="1350">
                <a:solidFill>
                  <a:srgbClr val="000000"/>
                </a:solidFill>
                <a:latin typeface="MNVVHI+MS-UIGothic"/>
                <a:cs typeface="MNVVHI+MS-UIGothic"/>
              </a:rPr>
              <a:t>也在不断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创</a:t>
            </a:r>
            <a:r>
              <a:rPr sz="1350">
                <a:solidFill>
                  <a:srgbClr val="000000"/>
                </a:solidFill>
                <a:latin typeface="MNVVHI+MS-UIGothic"/>
                <a:cs typeface="MNVVHI+MS-UIGothic"/>
              </a:rPr>
              <a:t>新和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发</a:t>
            </a:r>
            <a:r>
              <a:rPr sz="1350">
                <a:solidFill>
                  <a:srgbClr val="000000"/>
                </a:solidFill>
                <a:latin typeface="MNVVHI+MS-UIGothic"/>
                <a:cs typeface="MNVVHI+MS-UIGothic"/>
              </a:rPr>
              <a:t>展。例如，出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现</a:t>
            </a:r>
            <a:r>
              <a:rPr sz="1350">
                <a:solidFill>
                  <a:srgbClr val="000000"/>
                </a:solidFill>
                <a:latin typeface="MNVVHI+MS-UIGothic"/>
                <a:cs typeface="MNVVHI+MS-UIGothic"/>
              </a:rPr>
              <a:t>了越来越多的早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MNVVHI+MS-UIGothic"/>
                <a:cs typeface="MNVVHI+MS-UIGothic"/>
              </a:rPr>
              <a:t>期投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资</a:t>
            </a:r>
            <a:r>
              <a:rPr sz="1350">
                <a:solidFill>
                  <a:srgbClr val="000000"/>
                </a:solidFill>
                <a:latin typeface="MNVVHI+MS-UIGothic"/>
                <a:cs typeface="MNVVHI+MS-UIGothic"/>
              </a:rPr>
              <a:t>、天使投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资</a:t>
            </a:r>
            <a:r>
              <a:rPr sz="1350">
                <a:solidFill>
                  <a:srgbClr val="000000"/>
                </a:solidFill>
                <a:latin typeface="MNVVHI+MS-UIGothic"/>
                <a:cs typeface="MNVVHI+MS-UIGothic"/>
              </a:rPr>
              <a:t>、众筹等新型投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资</a:t>
            </a:r>
            <a:r>
              <a:rPr sz="1350">
                <a:solidFill>
                  <a:srgbClr val="000000"/>
                </a:solidFill>
                <a:latin typeface="MNVVHI+MS-UIGothic"/>
                <a:cs typeface="MNVVHI+MS-UIGothic"/>
              </a:rPr>
              <a:t>方式，同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时</a:t>
            </a:r>
            <a:r>
              <a:rPr sz="1350">
                <a:solidFill>
                  <a:srgbClr val="000000"/>
                </a:solidFill>
                <a:latin typeface="MNVVHI+MS-UIGothic"/>
                <a:cs typeface="MNVVHI+MS-UIGothic"/>
              </a:rPr>
              <a:t>也出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现</a:t>
            </a:r>
            <a:r>
              <a:rPr sz="1350">
                <a:solidFill>
                  <a:srgbClr val="000000"/>
                </a:solidFill>
                <a:latin typeface="MNVVHI+MS-UIGothic"/>
                <a:cs typeface="MNVVHI+MS-UIGothic"/>
              </a:rPr>
              <a:t>了越来越多的女性投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资</a:t>
            </a:r>
            <a:r>
              <a:rPr sz="1350">
                <a:solidFill>
                  <a:srgbClr val="000000"/>
                </a:solidFill>
                <a:latin typeface="MNVVHI+MS-UIGothic"/>
                <a:cs typeface="MNVVHI+MS-UIGothic"/>
              </a:rPr>
              <a:t>者和少数族裔投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资</a:t>
            </a:r>
            <a:r>
              <a:rPr sz="1350">
                <a:solidFill>
                  <a:srgbClr val="000000"/>
                </a:solidFill>
                <a:latin typeface="MNVVHI+MS-UIGothic"/>
                <a:cs typeface="MNVVHI+MS-UIGothic"/>
              </a:rPr>
              <a:t>者，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MNVVHI+MS-UIGothic"/>
                <a:cs typeface="MNVVHI+MS-UIGothic"/>
              </a:rPr>
              <a:t>使得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风险</a:t>
            </a:r>
            <a:r>
              <a:rPr sz="1350">
                <a:solidFill>
                  <a:srgbClr val="000000"/>
                </a:solidFill>
                <a:latin typeface="MNVVHI+MS-UIGothic"/>
                <a:cs typeface="MNVVHI+MS-UIGothic"/>
              </a:rPr>
              <a:t>投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资</a:t>
            </a:r>
            <a:r>
              <a:rPr sz="1350">
                <a:solidFill>
                  <a:srgbClr val="000000"/>
                </a:solidFill>
                <a:latin typeface="MNVVHI+MS-UIGothic"/>
                <a:cs typeface="MNVVHI+MS-UIGothic"/>
              </a:rPr>
              <a:t>的多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样</a:t>
            </a:r>
            <a:r>
              <a:rPr sz="1350">
                <a:solidFill>
                  <a:srgbClr val="000000"/>
                </a:solidFill>
                <a:latin typeface="MNVVHI+MS-UIGothic"/>
                <a:cs typeface="MNVVHI+MS-UIGothic"/>
              </a:rPr>
              <a:t>性和包容性得到了提升。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623050" y="1631364"/>
            <a:ext cx="1874564" cy="17432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626"/>
              </a:lnSpc>
              <a:spcBef>
                <a:spcPct val="0"/>
              </a:spcBef>
              <a:spcAft>
                <a:spcPct val="0"/>
              </a:spcAft>
            </a:pPr>
            <a:r>
              <a:rPr sz="5400">
                <a:solidFill>
                  <a:srgbClr val="000000"/>
                </a:solidFill>
                <a:latin typeface="WODGUG+IMBKAU+MicrosoftYaHei-Bold"/>
                <a:cs typeface="WODGUG+IMBKAU+MicrosoftYaHei-Bold"/>
              </a:rPr>
              <a:t>02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130040" y="1679624"/>
            <a:ext cx="2902929" cy="17432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626"/>
              </a:lnSpc>
              <a:spcBef>
                <a:spcPct val="0"/>
              </a:spcBef>
              <a:spcAft>
                <a:spcPct val="0"/>
              </a:spcAft>
            </a:pPr>
            <a:r>
              <a:rPr sz="5400">
                <a:solidFill>
                  <a:srgbClr val="000000"/>
                </a:solidFill>
                <a:latin typeface="WODGUG+IMBKAU+MicrosoftYaHei-Bold"/>
                <a:cs typeface="WODGUG+IMBKAU+MicrosoftYaHei-Bold"/>
              </a:rPr>
              <a:t>PART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810000" y="3441675"/>
            <a:ext cx="5429250" cy="1428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00"/>
              </a:lnSpc>
              <a:spcBef>
                <a:spcPct val="0"/>
              </a:spcBef>
              <a:spcAft>
                <a:spcPct val="0"/>
              </a:spcAft>
            </a:pPr>
            <a:r>
              <a:rPr sz="4500">
                <a:solidFill>
                  <a:srgbClr val="000000"/>
                </a:solidFill>
                <a:latin typeface="SimSun"/>
                <a:cs typeface="SimSun"/>
              </a:rPr>
              <a:t>风险</a:t>
            </a:r>
            <a:r>
              <a:rPr sz="4500">
                <a:solidFill>
                  <a:srgbClr val="000000"/>
                </a:solidFill>
                <a:latin typeface="MNVVHI+MS-UIGothic"/>
                <a:cs typeface="MNVVHI+MS-UIGothic"/>
              </a:rPr>
              <a:t>投</a:t>
            </a:r>
            <a:r>
              <a:rPr sz="4500">
                <a:solidFill>
                  <a:srgbClr val="000000"/>
                </a:solidFill>
                <a:latin typeface="SimSun"/>
                <a:cs typeface="SimSun"/>
              </a:rPr>
              <a:t>资</a:t>
            </a:r>
            <a:r>
              <a:rPr sz="4500">
                <a:solidFill>
                  <a:srgbClr val="000000"/>
                </a:solidFill>
                <a:latin typeface="MNVVHI+MS-UIGothic"/>
                <a:cs typeface="MNVVHI+MS-UIGothic"/>
              </a:rPr>
              <a:t>决策流程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857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6B73"/>
                </a:solidFill>
                <a:latin typeface="MNVVHI+MS-UIGothic"/>
                <a:cs typeface="MNVVHI+MS-UIGothic"/>
              </a:rPr>
              <a:t>投</a:t>
            </a:r>
            <a:r>
              <a:rPr sz="3000">
                <a:solidFill>
                  <a:srgbClr val="006B73"/>
                </a:solidFill>
                <a:latin typeface="SimSun"/>
                <a:cs typeface="SimSun"/>
              </a:rPr>
              <a:t>资项</a:t>
            </a:r>
            <a:r>
              <a:rPr sz="3000">
                <a:solidFill>
                  <a:srgbClr val="006B73"/>
                </a:solidFill>
                <a:latin typeface="MNVVHI+MS-UIGothic"/>
                <a:cs typeface="MNVVHI+MS-UIGothic"/>
              </a:rPr>
              <a:t>目</a:t>
            </a:r>
            <a:r>
              <a:rPr sz="3000">
                <a:solidFill>
                  <a:srgbClr val="006B73"/>
                </a:solidFill>
                <a:latin typeface="SimSun"/>
                <a:cs typeface="SimSun"/>
              </a:rPr>
              <a:t>筛选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12519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WODGUG+IMBKAU+MicrosoftYaHei-Bold"/>
                <a:cs typeface="WODGUG+IMBKAU+MicrosoftYaHei-Bold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20920" y="170271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WODGUG+IMBKAU+MicrosoftYaHei-Bold"/>
                <a:cs typeface="WODGUG+IMBKAU+MicrosoftYaHei-Bold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524240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WODGUG+IMBKAU+MicrosoftYaHei-Bold"/>
                <a:cs typeface="WODGUG+IMBKAU+MicrosoftYaHei-Bold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04264" y="3905789"/>
            <a:ext cx="1406651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006B73"/>
                </a:solidFill>
                <a:latin typeface="SimSun"/>
                <a:cs typeface="SimSun"/>
              </a:rPr>
              <a:t>筛选标</a:t>
            </a:r>
            <a:r>
              <a:rPr sz="2000">
                <a:solidFill>
                  <a:srgbClr val="006B73"/>
                </a:solidFill>
                <a:latin typeface="MNVVHI+MS-UIGothic"/>
                <a:cs typeface="MNVVHI+MS-UIGothic"/>
              </a:rPr>
              <a:t>准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785359" y="390578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006B73"/>
                </a:solidFill>
                <a:latin typeface="MNVVHI+MS-UIGothic"/>
                <a:cs typeface="MNVVHI+MS-UIGothic"/>
              </a:rPr>
              <a:t>初步</a:t>
            </a:r>
            <a:r>
              <a:rPr sz="2000" spc="25">
                <a:solidFill>
                  <a:srgbClr val="006B73"/>
                </a:solidFill>
                <a:latin typeface="SimSun"/>
                <a:cs typeface="SimSun"/>
              </a:rPr>
              <a:t>筛选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487409" y="390578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006B73"/>
                </a:solidFill>
                <a:latin typeface="MNVVHI+MS-UIGothic"/>
                <a:cs typeface="MNVVHI+MS-UIGothic"/>
              </a:rPr>
              <a:t>深度</a:t>
            </a:r>
            <a:r>
              <a:rPr sz="2000" spc="25">
                <a:solidFill>
                  <a:srgbClr val="006B73"/>
                </a:solidFill>
                <a:latin typeface="SimSun"/>
                <a:cs typeface="SimSun"/>
              </a:rPr>
              <a:t>评</a:t>
            </a:r>
            <a:r>
              <a:rPr sz="2000">
                <a:solidFill>
                  <a:srgbClr val="006B73"/>
                </a:solidFill>
                <a:latin typeface="MNVVHI+MS-UIGothic"/>
                <a:cs typeface="MNVVHI+MS-UIGothic"/>
              </a:rPr>
              <a:t>估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104264" y="4746997"/>
            <a:ext cx="2481708" cy="9156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评</a:t>
            </a:r>
            <a:r>
              <a:rPr sz="1500">
                <a:solidFill>
                  <a:srgbClr val="000000"/>
                </a:solidFill>
                <a:latin typeface="MNVVHI+MS-UIGothic"/>
                <a:cs typeface="MNVVHI+MS-UIGothic"/>
              </a:rPr>
              <a:t>估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项</a:t>
            </a:r>
            <a:r>
              <a:rPr sz="1500">
                <a:solidFill>
                  <a:srgbClr val="000000"/>
                </a:solidFill>
                <a:latin typeface="MNVVHI+MS-UIGothic"/>
                <a:cs typeface="MNVVHI+MS-UIGothic"/>
              </a:rPr>
              <a:t>目是否符合投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资</a:t>
            </a:r>
            <a:r>
              <a:rPr sz="1500">
                <a:solidFill>
                  <a:srgbClr val="000000"/>
                </a:solidFill>
                <a:latin typeface="MNVVHI+MS-UIGothic"/>
                <a:cs typeface="MNVVHI+MS-UIGothic"/>
              </a:rPr>
              <a:t>策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MNVVHI+MS-UIGothic"/>
                <a:cs typeface="MNVVHI+MS-UIGothic"/>
              </a:rPr>
              <a:t>略和目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标</a:t>
            </a:r>
            <a:r>
              <a:rPr sz="1500">
                <a:solidFill>
                  <a:srgbClr val="000000"/>
                </a:solidFill>
                <a:latin typeface="MNVVHI+MS-UIGothic"/>
                <a:cs typeface="MNVVHI+MS-UIGothic"/>
              </a:rPr>
              <a:t>，包括市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场规</a:t>
            </a:r>
            <a:r>
              <a:rPr sz="1500">
                <a:solidFill>
                  <a:srgbClr val="000000"/>
                </a:solidFill>
                <a:latin typeface="MNVVHI+MS-UIGothic"/>
                <a:cs typeface="MNVVHI+MS-UIGothic"/>
              </a:rPr>
              <a:t>模、</a:t>
            </a:r>
          </a:p>
          <a:p>
            <a:pPr marL="0" marR="0">
              <a:lnSpc>
                <a:spcPts val="1500"/>
              </a:lnSpc>
              <a:spcBef>
                <a:spcPts val="28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MNVVHI+MS-UIGothic"/>
                <a:cs typeface="MNVVHI+MS-UIGothic"/>
              </a:rPr>
              <a:t>商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业</a:t>
            </a:r>
            <a:r>
              <a:rPr sz="1500">
                <a:solidFill>
                  <a:srgbClr val="000000"/>
                </a:solidFill>
                <a:latin typeface="MNVVHI+MS-UIGothic"/>
                <a:cs typeface="MNVVHI+MS-UIGothic"/>
              </a:rPr>
              <a:t>模式、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团队</a:t>
            </a:r>
            <a:r>
              <a:rPr sz="1500">
                <a:solidFill>
                  <a:srgbClr val="000000"/>
                </a:solidFill>
                <a:latin typeface="MNVVHI+MS-UIGothic"/>
                <a:cs typeface="MNVVHI+MS-UIGothic"/>
              </a:rPr>
              <a:t>能力等。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4785359" y="4746997"/>
            <a:ext cx="2409825" cy="9156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MNVVHI+MS-UIGothic"/>
                <a:cs typeface="MNVVHI+MS-UIGothic"/>
              </a:rPr>
              <a:t>通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000000"/>
                </a:solidFill>
                <a:latin typeface="MNVVHI+MS-UIGothic"/>
                <a:cs typeface="MNVVHI+MS-UIGothic"/>
              </a:rPr>
              <a:t>初步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审查资</a:t>
            </a:r>
            <a:r>
              <a:rPr sz="1500">
                <a:solidFill>
                  <a:srgbClr val="000000"/>
                </a:solidFill>
                <a:latin typeface="MNVVHI+MS-UIGothic"/>
                <a:cs typeface="MNVVHI+MS-UIGothic"/>
              </a:rPr>
              <a:t>料和商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业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计</a:t>
            </a:r>
            <a:r>
              <a:rPr sz="1500">
                <a:solidFill>
                  <a:srgbClr val="000000"/>
                </a:solidFill>
                <a:latin typeface="MNVVHI+MS-UIGothic"/>
                <a:cs typeface="MNVVHI+MS-UIGothic"/>
              </a:rPr>
              <a:t>划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书</a:t>
            </a:r>
            <a:r>
              <a:rPr sz="1500">
                <a:solidFill>
                  <a:srgbClr val="000000"/>
                </a:solidFill>
                <a:latin typeface="MNVVHI+MS-UIGothic"/>
                <a:cs typeface="MNVVHI+MS-UIGothic"/>
              </a:rPr>
              <a:t>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筛选</a:t>
            </a:r>
            <a:r>
              <a:rPr sz="1500">
                <a:solidFill>
                  <a:srgbClr val="000000"/>
                </a:solidFill>
                <a:latin typeface="MNVVHI+MS-UIGothic"/>
                <a:cs typeface="MNVVHI+MS-UIGothic"/>
              </a:rPr>
              <a:t>出具有潜力</a:t>
            </a:r>
          </a:p>
          <a:p>
            <a:pPr marL="0" marR="0">
              <a:lnSpc>
                <a:spcPts val="1500"/>
              </a:lnSpc>
              <a:spcBef>
                <a:spcPts val="28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MNVVHI+MS-UIGothic"/>
                <a:cs typeface="MNVVHI+MS-UIGothic"/>
              </a:rPr>
              <a:t>的投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资项</a:t>
            </a:r>
            <a:r>
              <a:rPr sz="1500">
                <a:solidFill>
                  <a:srgbClr val="000000"/>
                </a:solidFill>
                <a:latin typeface="MNVVHI+MS-UIGothic"/>
                <a:cs typeface="MNVVHI+MS-UIGothic"/>
              </a:rPr>
              <a:t>目。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487409" y="4746997"/>
            <a:ext cx="2409825" cy="9156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000000"/>
                </a:solidFill>
                <a:latin typeface="MNVVHI+MS-UIGothic"/>
                <a:cs typeface="MNVVHI+MS-UIGothic"/>
              </a:rPr>
              <a:t>初步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筛选</a:t>
            </a:r>
            <a:r>
              <a:rPr sz="1500">
                <a:solidFill>
                  <a:srgbClr val="000000"/>
                </a:solidFill>
                <a:latin typeface="MNVVHI+MS-UIGothic"/>
                <a:cs typeface="MNVVHI+MS-UIGothic"/>
              </a:rPr>
              <a:t>通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000000"/>
                </a:solidFill>
                <a:latin typeface="MNVVHI+MS-UIGothic"/>
                <a:cs typeface="MNVVHI+MS-UIGothic"/>
              </a:rPr>
              <a:t>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项</a:t>
            </a:r>
            <a:r>
              <a:rPr sz="1500">
                <a:solidFill>
                  <a:srgbClr val="000000"/>
                </a:solidFill>
                <a:latin typeface="MNVVHI+MS-UIGothic"/>
                <a:cs typeface="MNVVHI+MS-UIGothic"/>
              </a:rPr>
              <a:t>目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进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MNVVHI+MS-UIGothic"/>
                <a:cs typeface="MNVVHI+MS-UIGothic"/>
              </a:rPr>
              <a:t>行更深入的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评</a:t>
            </a:r>
            <a:r>
              <a:rPr sz="1500">
                <a:solidFill>
                  <a:srgbClr val="000000"/>
                </a:solidFill>
                <a:latin typeface="MNVVHI+MS-UIGothic"/>
                <a:cs typeface="MNVVHI+MS-UIGothic"/>
              </a:rPr>
              <a:t>估，包括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财</a:t>
            </a:r>
          </a:p>
          <a:p>
            <a:pPr marL="0" marR="0">
              <a:lnSpc>
                <a:spcPts val="1500"/>
              </a:lnSpc>
              <a:spcBef>
                <a:spcPts val="28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务</a:t>
            </a:r>
            <a:r>
              <a:rPr sz="1500">
                <a:solidFill>
                  <a:srgbClr val="000000"/>
                </a:solidFill>
                <a:latin typeface="MNVVHI+MS-UIGothic"/>
                <a:cs typeface="MNVVHI+MS-UIGothic"/>
              </a:rPr>
              <a:t>、市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场</a:t>
            </a:r>
            <a:r>
              <a:rPr sz="1500">
                <a:solidFill>
                  <a:srgbClr val="000000"/>
                </a:solidFill>
                <a:latin typeface="MNVVHI+MS-UIGothic"/>
                <a:cs typeface="MNVVHI+MS-UIGothic"/>
              </a:rPr>
              <a:t>、技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术</a:t>
            </a:r>
            <a:r>
              <a:rPr sz="1500">
                <a:solidFill>
                  <a:srgbClr val="000000"/>
                </a:solidFill>
                <a:latin typeface="MNVVHI+MS-UIGothic"/>
                <a:cs typeface="MNVVHI+MS-UIGothic"/>
              </a:rPr>
              <a:t>等方面。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6B73"/>
                </a:solidFill>
                <a:latin typeface="MNVVHI+MS-UIGothic"/>
                <a:cs typeface="MNVVHI+MS-UIGothic"/>
              </a:rPr>
              <a:t>尽</a:t>
            </a:r>
            <a:r>
              <a:rPr sz="3000">
                <a:solidFill>
                  <a:srgbClr val="006B73"/>
                </a:solidFill>
                <a:latin typeface="SimSun"/>
                <a:cs typeface="SimSun"/>
              </a:rPr>
              <a:t>职调查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53185" y="3825041"/>
            <a:ext cx="220652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6B73"/>
                </a:solidFill>
                <a:latin typeface="MNVVHI+MS-UIGothic"/>
                <a:cs typeface="MNVVHI+MS-UIGothic"/>
              </a:rPr>
              <a:t>尽</a:t>
            </a:r>
            <a:r>
              <a:rPr sz="2300" spc="25">
                <a:solidFill>
                  <a:srgbClr val="006B73"/>
                </a:solidFill>
                <a:latin typeface="SimSun"/>
                <a:cs typeface="SimSun"/>
              </a:rPr>
              <a:t>职调查</a:t>
            </a:r>
            <a:r>
              <a:rPr sz="2300" spc="25">
                <a:solidFill>
                  <a:srgbClr val="006B73"/>
                </a:solidFill>
                <a:latin typeface="MNVVHI+MS-UIGothic"/>
                <a:cs typeface="MNVVHI+MS-UIGothic"/>
              </a:rPr>
              <a:t>内容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757420" y="3825041"/>
            <a:ext cx="220652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6B73"/>
                </a:solidFill>
                <a:latin typeface="MNVVHI+MS-UIGothic"/>
                <a:cs typeface="MNVVHI+MS-UIGothic"/>
              </a:rPr>
              <a:t>尽</a:t>
            </a:r>
            <a:r>
              <a:rPr sz="2300" spc="25">
                <a:solidFill>
                  <a:srgbClr val="006B73"/>
                </a:solidFill>
                <a:latin typeface="SimSun"/>
                <a:cs typeface="SimSun"/>
              </a:rPr>
              <a:t>职调查</a:t>
            </a:r>
            <a:r>
              <a:rPr sz="2300" spc="25">
                <a:solidFill>
                  <a:srgbClr val="006B73"/>
                </a:solidFill>
                <a:latin typeface="MNVVHI+MS-UIGothic"/>
                <a:cs typeface="MNVVHI+MS-UIGothic"/>
              </a:rPr>
              <a:t>方法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427719" y="3825041"/>
            <a:ext cx="220652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6B73"/>
                </a:solidFill>
                <a:latin typeface="MNVVHI+MS-UIGothic"/>
                <a:cs typeface="MNVVHI+MS-UIGothic"/>
              </a:rPr>
              <a:t>尽</a:t>
            </a:r>
            <a:r>
              <a:rPr sz="2300" spc="25">
                <a:solidFill>
                  <a:srgbClr val="006B73"/>
                </a:solidFill>
                <a:latin typeface="SimSun"/>
                <a:cs typeface="SimSun"/>
              </a:rPr>
              <a:t>职调查结</a:t>
            </a:r>
            <a:r>
              <a:rPr sz="2300">
                <a:solidFill>
                  <a:srgbClr val="006B73"/>
                </a:solidFill>
                <a:latin typeface="MNVVHI+MS-UIGothic"/>
                <a:cs typeface="MNVVHI+MS-UIGothic"/>
              </a:rPr>
              <a:t>果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452244" y="4698738"/>
            <a:ext cx="2336229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MNVVHI+MS-UIGothic"/>
                <a:cs typeface="MNVVHI+MS-UIGothic"/>
              </a:rPr>
              <a:t>核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实项</a:t>
            </a:r>
            <a:r>
              <a:rPr sz="1500">
                <a:solidFill>
                  <a:srgbClr val="000000"/>
                </a:solidFill>
                <a:latin typeface="MNVVHI+MS-UIGothic"/>
                <a:cs typeface="MNVVHI+MS-UIGothic"/>
              </a:rPr>
              <a:t>目方的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财务</a:t>
            </a:r>
            <a:r>
              <a:rPr sz="1500">
                <a:solidFill>
                  <a:srgbClr val="000000"/>
                </a:solidFill>
                <a:latin typeface="MNVVHI+MS-UIGothic"/>
                <a:cs typeface="MNVVHI+MS-UIGothic"/>
              </a:rPr>
              <a:t>状况、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857115" y="4698738"/>
            <a:ext cx="2336229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MNVVHI+MS-UIGothic"/>
                <a:cs typeface="MNVVHI+MS-UIGothic"/>
              </a:rPr>
              <a:t>通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过访谈</a:t>
            </a:r>
            <a:r>
              <a:rPr sz="1500">
                <a:solidFill>
                  <a:srgbClr val="000000"/>
                </a:solidFill>
                <a:latin typeface="MNVVHI+MS-UIGothic"/>
                <a:cs typeface="MNVVHI+MS-UIGothic"/>
              </a:rPr>
              <a:t>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现场</a:t>
            </a:r>
            <a:r>
              <a:rPr sz="1500">
                <a:solidFill>
                  <a:srgbClr val="000000"/>
                </a:solidFill>
                <a:latin typeface="MNVVHI+MS-UIGothic"/>
                <a:cs typeface="MNVVHI+MS-UIGothic"/>
              </a:rPr>
              <a:t>考察、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查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阅资</a:t>
            </a:r>
            <a:r>
              <a:rPr sz="1500">
                <a:solidFill>
                  <a:srgbClr val="000000"/>
                </a:solidFill>
                <a:latin typeface="MNVVHI+MS-UIGothic"/>
                <a:cs typeface="MNVVHI+MS-UIGothic"/>
              </a:rPr>
              <a:t>料等方式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000000"/>
                </a:solidFill>
                <a:latin typeface="MNVVHI+MS-UIGothic"/>
                <a:cs typeface="MNVVHI+MS-UIGothic"/>
              </a:rPr>
              <a:t>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调查</a:t>
            </a:r>
            <a:r>
              <a:rPr sz="1500">
                <a:solidFill>
                  <a:srgbClr val="000000"/>
                </a:solidFill>
                <a:latin typeface="MNVVHI+MS-UIGothic"/>
                <a:cs typeface="MNVVHI+MS-UIGothic"/>
              </a:rPr>
              <a:t>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526780" y="4698738"/>
            <a:ext cx="2336229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MNVVHI+MS-UIGothic"/>
                <a:cs typeface="MNVVHI+MS-UIGothic"/>
              </a:rPr>
              <a:t>形成尽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职调查报</a:t>
            </a:r>
            <a:r>
              <a:rPr sz="1500">
                <a:solidFill>
                  <a:srgbClr val="000000"/>
                </a:solidFill>
                <a:latin typeface="MNVVHI+MS-UIGothic"/>
                <a:cs typeface="MNVVHI+MS-UIGothic"/>
              </a:rPr>
              <a:t>告，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为</a:t>
            </a:r>
            <a:r>
              <a:rPr sz="1500">
                <a:solidFill>
                  <a:srgbClr val="000000"/>
                </a:solidFill>
                <a:latin typeface="MNVVHI+MS-UIGothic"/>
                <a:cs typeface="MNVVHI+MS-UIGothic"/>
              </a:rPr>
              <a:t>投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资</a:t>
            </a:r>
            <a:r>
              <a:rPr sz="1500">
                <a:solidFill>
                  <a:srgbClr val="000000"/>
                </a:solidFill>
                <a:latin typeface="MNVVHI+MS-UIGothic"/>
                <a:cs typeface="MNVVHI+MS-UIGothic"/>
              </a:rPr>
              <a:t>决策提供依据。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452244" y="4973058"/>
            <a:ext cx="270078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业务</a:t>
            </a:r>
            <a:r>
              <a:rPr sz="1500">
                <a:solidFill>
                  <a:srgbClr val="000000"/>
                </a:solidFill>
                <a:latin typeface="MNVVHI+MS-UIGothic"/>
                <a:cs typeface="MNVVHI+MS-UIGothic"/>
              </a:rPr>
              <a:t>情况、法律合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规</a:t>
            </a:r>
            <a:r>
              <a:rPr sz="1500">
                <a:solidFill>
                  <a:srgbClr val="000000"/>
                </a:solidFill>
                <a:latin typeface="MNVVHI+MS-UIGothic"/>
                <a:cs typeface="MNVVHI+MS-UIGothic"/>
              </a:rPr>
              <a:t>等方面。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476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6B73"/>
                </a:solidFill>
                <a:latin typeface="MNVVHI+MS-UIGothic"/>
                <a:cs typeface="MNVVHI+MS-UIGothic"/>
              </a:rPr>
              <a:t>估</a:t>
            </a:r>
            <a:r>
              <a:rPr sz="3000">
                <a:solidFill>
                  <a:srgbClr val="006B73"/>
                </a:solidFill>
                <a:latin typeface="SimSun"/>
                <a:cs typeface="SimSun"/>
              </a:rPr>
              <a:t>值</a:t>
            </a:r>
            <a:r>
              <a:rPr sz="3000">
                <a:solidFill>
                  <a:srgbClr val="006B73"/>
                </a:solidFill>
                <a:latin typeface="MNVVHI+MS-UIGothic"/>
                <a:cs typeface="MNVVHI+MS-UIGothic"/>
              </a:rPr>
              <a:t>与</a:t>
            </a:r>
            <a:r>
              <a:rPr sz="3000">
                <a:solidFill>
                  <a:srgbClr val="006B73"/>
                </a:solidFill>
                <a:latin typeface="SimSun"/>
                <a:cs typeface="SimSun"/>
              </a:rPr>
              <a:t>谈</a:t>
            </a:r>
            <a:r>
              <a:rPr sz="3000">
                <a:solidFill>
                  <a:srgbClr val="006B73"/>
                </a:solidFill>
                <a:latin typeface="MNVVHI+MS-UIGothic"/>
                <a:cs typeface="MNVVHI+MS-UIGothic"/>
              </a:rPr>
              <a:t>判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164714" y="1709959"/>
            <a:ext cx="1406651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FFFDFD"/>
                </a:solidFill>
                <a:latin typeface="MNVVHI+MS-UIGothic"/>
                <a:cs typeface="MNVVHI+MS-UIGothic"/>
              </a:rPr>
              <a:t>估</a:t>
            </a:r>
            <a:r>
              <a:rPr sz="2000" spc="25">
                <a:solidFill>
                  <a:srgbClr val="FFFDFD"/>
                </a:solidFill>
                <a:latin typeface="SimSun"/>
                <a:cs typeface="SimSun"/>
              </a:rPr>
              <a:t>值</a:t>
            </a:r>
            <a:r>
              <a:rPr sz="2000" spc="25">
                <a:solidFill>
                  <a:srgbClr val="FFFDFD"/>
                </a:solidFill>
                <a:latin typeface="MNVVHI+MS-UIGothic"/>
                <a:cs typeface="MNVVHI+MS-UIGothic"/>
              </a:rPr>
              <a:t>方法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954769" y="170995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DFD"/>
                </a:solidFill>
                <a:latin typeface="MNVVHI+MS-UIGothic"/>
                <a:cs typeface="MNVVHI+MS-UIGothic"/>
              </a:rPr>
              <a:t>达成一致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209675" y="2624192"/>
            <a:ext cx="3431604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MNVVHI+MS-UIGothic"/>
                <a:cs typeface="MNVVHI+MS-UIGothic"/>
              </a:rPr>
              <a:t>采用多种方法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对项</a:t>
            </a:r>
            <a:r>
              <a:rPr sz="1500">
                <a:solidFill>
                  <a:srgbClr val="FFFDFD"/>
                </a:solidFill>
                <a:latin typeface="MNVVHI+MS-UIGothic"/>
                <a:cs typeface="MNVVHI+MS-UIGothic"/>
              </a:rPr>
              <a:t>目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FFFDFD"/>
                </a:solidFill>
                <a:latin typeface="MNVVHI+MS-UIGothic"/>
                <a:cs typeface="MNVVHI+MS-UIGothic"/>
              </a:rPr>
              <a:t>行估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值</a:t>
            </a:r>
            <a:r>
              <a:rPr sz="1500">
                <a:solidFill>
                  <a:srgbClr val="FFFDFD"/>
                </a:solidFill>
                <a:latin typeface="MNVVHI+MS-UIGothic"/>
                <a:cs typeface="MNVVHI+MS-UIGothic"/>
              </a:rPr>
              <a:t>，如市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MNVVHI+MS-UIGothic"/>
                <a:cs typeface="MNVVHI+MS-UIGothic"/>
              </a:rPr>
              <a:t>盈率法、折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现现</a:t>
            </a:r>
            <a:r>
              <a:rPr sz="1500">
                <a:solidFill>
                  <a:srgbClr val="FFFDFD"/>
                </a:solidFill>
                <a:latin typeface="MNVVHI+MS-UIGothic"/>
                <a:cs typeface="MNVVHI+MS-UIGothic"/>
              </a:rPr>
              <a:t>金流法等。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999730" y="2624192"/>
            <a:ext cx="3431604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MNVVHI+MS-UIGothic"/>
                <a:cs typeface="MNVVHI+MS-UIGothic"/>
              </a:rPr>
              <a:t>双方就估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值</a:t>
            </a:r>
            <a:r>
              <a:rPr sz="1500">
                <a:solidFill>
                  <a:srgbClr val="FFFDFD"/>
                </a:solidFill>
                <a:latin typeface="MNVVHI+MS-UIGothic"/>
                <a:cs typeface="MNVVHI+MS-UIGothic"/>
              </a:rPr>
              <a:t>和投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资</a:t>
            </a:r>
            <a:r>
              <a:rPr sz="1500">
                <a:solidFill>
                  <a:srgbClr val="FFFDFD"/>
                </a:solidFill>
                <a:latin typeface="MNVVHI+MS-UIGothic"/>
                <a:cs typeface="MNVVHI+MS-UIGothic"/>
              </a:rPr>
              <a:t>条件达成一致，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为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MNVVHI+MS-UIGothic"/>
                <a:cs typeface="MNVVHI+MS-UIGothic"/>
              </a:rPr>
              <a:t>投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资</a:t>
            </a:r>
            <a:r>
              <a:rPr sz="1500">
                <a:solidFill>
                  <a:srgbClr val="FFFDFD"/>
                </a:solidFill>
                <a:latin typeface="MNVVHI+MS-UIGothic"/>
                <a:cs typeface="MNVVHI+MS-UIGothic"/>
              </a:rPr>
              <a:t>决策提供依据。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560059" y="385371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FFFDFD"/>
                </a:solidFill>
                <a:latin typeface="SimSun"/>
                <a:cs typeface="SimSun"/>
              </a:rPr>
              <a:t>谈</a:t>
            </a:r>
            <a:r>
              <a:rPr sz="2000" spc="25">
                <a:solidFill>
                  <a:srgbClr val="FFFDFD"/>
                </a:solidFill>
                <a:latin typeface="MNVVHI+MS-UIGothic"/>
                <a:cs typeface="MNVVHI+MS-UIGothic"/>
              </a:rPr>
              <a:t>判策略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604384" y="4768588"/>
            <a:ext cx="3358008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MNVVHI+MS-UIGothic"/>
                <a:cs typeface="MNVVHI+MS-UIGothic"/>
              </a:rPr>
              <a:t>就投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资额</a:t>
            </a:r>
            <a:r>
              <a:rPr sz="1500">
                <a:solidFill>
                  <a:srgbClr val="FFFDFD"/>
                </a:solidFill>
                <a:latin typeface="MNVVHI+MS-UIGothic"/>
                <a:cs typeface="MNVVHI+MS-UIGothic"/>
              </a:rPr>
              <a:t>、股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权</a:t>
            </a:r>
            <a:r>
              <a:rPr sz="1500">
                <a:solidFill>
                  <a:srgbClr val="FFFDFD"/>
                </a:solidFill>
                <a:latin typeface="MNVVHI+MS-UIGothic"/>
                <a:cs typeface="MNVVHI+MS-UIGothic"/>
              </a:rPr>
              <a:t>比例、估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值调</a:t>
            </a:r>
            <a:r>
              <a:rPr sz="1500">
                <a:solidFill>
                  <a:srgbClr val="FFFDFD"/>
                </a:solidFill>
                <a:latin typeface="MNVVHI+MS-UIGothic"/>
                <a:cs typeface="MNVVHI+MS-UIGothic"/>
              </a:rPr>
              <a:t>整机制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MNVVHI+MS-UIGothic"/>
                <a:cs typeface="MNVVHI+MS-UIGothic"/>
              </a:rPr>
              <a:t>等与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项</a:t>
            </a:r>
            <a:r>
              <a:rPr sz="1500">
                <a:solidFill>
                  <a:srgbClr val="FFFDFD"/>
                </a:solidFill>
                <a:latin typeface="MNVVHI+MS-UIGothic"/>
                <a:cs typeface="MNVVHI+MS-UIGothic"/>
              </a:rPr>
              <a:t>目方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FFFDFD"/>
                </a:solidFill>
                <a:latin typeface="MNVVHI+MS-UIGothic"/>
                <a:cs typeface="MNVVHI+MS-UIGothic"/>
              </a:rPr>
              <a:t>行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谈</a:t>
            </a:r>
            <a:r>
              <a:rPr sz="1500">
                <a:solidFill>
                  <a:srgbClr val="FFFDFD"/>
                </a:solidFill>
                <a:latin typeface="MNVVHI+MS-UIGothic"/>
                <a:cs typeface="MNVVHI+MS-UIGothic"/>
              </a:rPr>
              <a:t>判。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000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6B73"/>
                </a:solidFill>
                <a:latin typeface="MNVVHI+MS-UIGothic"/>
                <a:cs typeface="MNVVHI+MS-UIGothic"/>
              </a:rPr>
              <a:t>投</a:t>
            </a:r>
            <a:r>
              <a:rPr sz="3000">
                <a:solidFill>
                  <a:srgbClr val="006B73"/>
                </a:solidFill>
                <a:latin typeface="SimSun"/>
                <a:cs typeface="SimSun"/>
              </a:rPr>
              <a:t>资</a:t>
            </a:r>
            <a:r>
              <a:rPr sz="3000">
                <a:solidFill>
                  <a:srgbClr val="006B73"/>
                </a:solidFill>
                <a:latin typeface="MNVVHI+MS-UIGothic"/>
                <a:cs typeface="MNVVHI+MS-UIGothic"/>
              </a:rPr>
              <a:t>决策与</a:t>
            </a:r>
            <a:r>
              <a:rPr sz="3000">
                <a:solidFill>
                  <a:srgbClr val="006B73"/>
                </a:solidFill>
                <a:latin typeface="SimSun"/>
                <a:cs typeface="SimSun"/>
              </a:rPr>
              <a:t>协议签</a:t>
            </a:r>
            <a:r>
              <a:rPr sz="3000">
                <a:solidFill>
                  <a:srgbClr val="006B73"/>
                </a:solidFill>
                <a:latin typeface="MNVVHI+MS-UIGothic"/>
                <a:cs typeface="MNVVHI+MS-UIGothic"/>
              </a:rPr>
              <a:t>署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097270" y="1499036"/>
            <a:ext cx="3092462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6B73"/>
                </a:solidFill>
                <a:latin typeface="MNVVHI+MS-UIGothic"/>
                <a:cs typeface="MNVVHI+MS-UIGothic"/>
              </a:rPr>
              <a:t>投</a:t>
            </a:r>
            <a:r>
              <a:rPr sz="2300" spc="25">
                <a:solidFill>
                  <a:srgbClr val="006B73"/>
                </a:solidFill>
                <a:latin typeface="SimSun"/>
                <a:cs typeface="SimSun"/>
              </a:rPr>
              <a:t>资</a:t>
            </a:r>
            <a:r>
              <a:rPr sz="2300" spc="25">
                <a:solidFill>
                  <a:srgbClr val="006B73"/>
                </a:solidFill>
                <a:latin typeface="MNVVHI+MS-UIGothic"/>
                <a:cs typeface="MNVVHI+MS-UIGothic"/>
              </a:rPr>
              <a:t>决策委</a:t>
            </a:r>
            <a:r>
              <a:rPr sz="2300" spc="25">
                <a:solidFill>
                  <a:srgbClr val="006B73"/>
                </a:solidFill>
                <a:latin typeface="SimSun"/>
                <a:cs typeface="SimSun"/>
              </a:rPr>
              <a:t>员</a:t>
            </a:r>
            <a:r>
              <a:rPr sz="2300" spc="25">
                <a:solidFill>
                  <a:srgbClr val="006B73"/>
                </a:solidFill>
                <a:latin typeface="MNVVHI+MS-UIGothic"/>
                <a:cs typeface="MNVVHI+MS-UIGothic"/>
              </a:rPr>
              <a:t>会决策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097270" y="2034913"/>
            <a:ext cx="6425058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MNVVHI+MS-UIGothic"/>
                <a:cs typeface="MNVVHI+MS-UIGothic"/>
              </a:rPr>
              <a:t>投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资</a:t>
            </a:r>
            <a:r>
              <a:rPr sz="1500">
                <a:solidFill>
                  <a:srgbClr val="000000"/>
                </a:solidFill>
                <a:latin typeface="MNVVHI+MS-UIGothic"/>
                <a:cs typeface="MNVVHI+MS-UIGothic"/>
              </a:rPr>
              <a:t>决策委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员</a:t>
            </a:r>
            <a:r>
              <a:rPr sz="1500">
                <a:solidFill>
                  <a:srgbClr val="000000"/>
                </a:solidFill>
                <a:latin typeface="MNVVHI+MS-UIGothic"/>
                <a:cs typeface="MNVVHI+MS-UIGothic"/>
              </a:rPr>
              <a:t>会根据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项</a:t>
            </a:r>
            <a:r>
              <a:rPr sz="1500">
                <a:solidFill>
                  <a:srgbClr val="000000"/>
                </a:solidFill>
                <a:latin typeface="MNVVHI+MS-UIGothic"/>
                <a:cs typeface="MNVVHI+MS-UIGothic"/>
              </a:rPr>
              <a:t>目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筛选</a:t>
            </a:r>
            <a:r>
              <a:rPr sz="1500">
                <a:solidFill>
                  <a:srgbClr val="000000"/>
                </a:solidFill>
                <a:latin typeface="MNVVHI+MS-UIGothic"/>
                <a:cs typeface="MNVVHI+MS-UIGothic"/>
              </a:rPr>
              <a:t>、尽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职调查</a:t>
            </a:r>
            <a:r>
              <a:rPr sz="1500">
                <a:solidFill>
                  <a:srgbClr val="000000"/>
                </a:solidFill>
                <a:latin typeface="MNVVHI+MS-UIGothic"/>
                <a:cs typeface="MNVVHI+MS-UIGothic"/>
              </a:rPr>
              <a:t>和估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值谈</a:t>
            </a:r>
            <a:r>
              <a:rPr sz="1500">
                <a:solidFill>
                  <a:srgbClr val="000000"/>
                </a:solidFill>
                <a:latin typeface="MNVVHI+MS-UIGothic"/>
                <a:cs typeface="MNVVHI+MS-UIGothic"/>
              </a:rPr>
              <a:t>判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结</a:t>
            </a:r>
            <a:r>
              <a:rPr sz="1500">
                <a:solidFill>
                  <a:srgbClr val="000000"/>
                </a:solidFill>
                <a:latin typeface="MNVVHI+MS-UIGothic"/>
                <a:cs typeface="MNVVHI+MS-UIGothic"/>
              </a:rPr>
              <a:t>果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000000"/>
                </a:solidFill>
                <a:latin typeface="MNVVHI+MS-UIGothic"/>
                <a:cs typeface="MNVVHI+MS-UIGothic"/>
              </a:rPr>
              <a:t>行决策。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097270" y="3148131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6B73"/>
                </a:solidFill>
                <a:latin typeface="SimSun"/>
                <a:cs typeface="SimSun"/>
              </a:rPr>
              <a:t>协议签</a:t>
            </a:r>
            <a:r>
              <a:rPr sz="2300">
                <a:solidFill>
                  <a:srgbClr val="006B73"/>
                </a:solidFill>
                <a:latin typeface="MNVVHI+MS-UIGothic"/>
                <a:cs typeface="MNVVHI+MS-UIGothic"/>
              </a:rPr>
              <a:t>署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097270" y="3684008"/>
            <a:ext cx="445338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MNVVHI+MS-UIGothic"/>
                <a:cs typeface="MNVVHI+MS-UIGothic"/>
              </a:rPr>
              <a:t>双方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签</a:t>
            </a:r>
            <a:r>
              <a:rPr sz="1500">
                <a:solidFill>
                  <a:srgbClr val="000000"/>
                </a:solidFill>
                <a:latin typeface="MNVVHI+MS-UIGothic"/>
                <a:cs typeface="MNVVHI+MS-UIGothic"/>
              </a:rPr>
              <a:t>署投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资协议</a:t>
            </a:r>
            <a:r>
              <a:rPr sz="1500">
                <a:solidFill>
                  <a:srgbClr val="000000"/>
                </a:solidFill>
                <a:latin typeface="MNVVHI+MS-UIGothic"/>
                <a:cs typeface="MNVVHI+MS-UIGothic"/>
              </a:rPr>
              <a:t>，明确投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资</a:t>
            </a:r>
            <a:r>
              <a:rPr sz="1500">
                <a:solidFill>
                  <a:srgbClr val="000000"/>
                </a:solidFill>
                <a:latin typeface="MNVVHI+MS-UIGothic"/>
                <a:cs typeface="MNVVHI+MS-UIGothic"/>
              </a:rPr>
              <a:t>条件和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权</a:t>
            </a:r>
            <a:r>
              <a:rPr sz="1500">
                <a:solidFill>
                  <a:srgbClr val="000000"/>
                </a:solidFill>
                <a:latin typeface="MNVVHI+MS-UIGothic"/>
                <a:cs typeface="MNVVHI+MS-UIGothic"/>
              </a:rPr>
              <a:t>益关系。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097270" y="4800401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6B73"/>
                </a:solidFill>
                <a:latin typeface="SimSun"/>
                <a:cs typeface="SimSun"/>
              </a:rPr>
              <a:t>资</a:t>
            </a:r>
            <a:r>
              <a:rPr sz="2300" spc="25">
                <a:solidFill>
                  <a:srgbClr val="006B73"/>
                </a:solidFill>
                <a:latin typeface="MNVVHI+MS-UIGothic"/>
                <a:cs typeface="MNVVHI+MS-UIGothic"/>
              </a:rPr>
              <a:t>金到位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097270" y="5336278"/>
            <a:ext cx="4234308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MNVVHI+MS-UIGothic"/>
                <a:cs typeface="MNVVHI+MS-UIGothic"/>
              </a:rPr>
              <a:t>投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资资</a:t>
            </a:r>
            <a:r>
              <a:rPr sz="1500">
                <a:solidFill>
                  <a:srgbClr val="000000"/>
                </a:solidFill>
                <a:latin typeface="MNVVHI+MS-UIGothic"/>
                <a:cs typeface="MNVVHI+MS-UIGothic"/>
              </a:rPr>
              <a:t>金按照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协议约</a:t>
            </a:r>
            <a:r>
              <a:rPr sz="1500">
                <a:solidFill>
                  <a:srgbClr val="000000"/>
                </a:solidFill>
                <a:latin typeface="MNVVHI+MS-UIGothic"/>
                <a:cs typeface="MNVVHI+MS-UIGothic"/>
              </a:rPr>
              <a:t>定到位，完成投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资</a:t>
            </a:r>
            <a:r>
              <a:rPr sz="1500">
                <a:solidFill>
                  <a:srgbClr val="000000"/>
                </a:solidFill>
                <a:latin typeface="MNVVHI+MS-UIGothic"/>
                <a:cs typeface="MNVVHI+MS-UIGothic"/>
              </a:rPr>
              <a:t>交易。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6B73"/>
                </a:solidFill>
                <a:latin typeface="MNVVHI+MS-UIGothic"/>
                <a:cs typeface="MNVVHI+MS-UIGothic"/>
              </a:rPr>
              <a:t>投后管理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414894" y="1544121"/>
            <a:ext cx="220652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6B73"/>
                </a:solidFill>
                <a:latin typeface="MNVVHI+MS-UIGothic"/>
                <a:cs typeface="MNVVHI+MS-UIGothic"/>
              </a:rPr>
              <a:t>投后管理方式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414894" y="2079997"/>
            <a:ext cx="313893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MNVVHI+MS-UIGothic"/>
                <a:cs typeface="MNVVHI+MS-UIGothic"/>
              </a:rPr>
              <a:t>定期沟通、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现场</a:t>
            </a:r>
            <a:r>
              <a:rPr sz="1500">
                <a:solidFill>
                  <a:srgbClr val="000000"/>
                </a:solidFill>
                <a:latin typeface="MNVVHI+MS-UIGothic"/>
                <a:cs typeface="MNVVHI+MS-UIGothic"/>
              </a:rPr>
              <a:t>考察、参与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项</a:t>
            </a:r>
            <a:r>
              <a:rPr sz="1500">
                <a:solidFill>
                  <a:srgbClr val="000000"/>
                </a:solidFill>
                <a:latin typeface="MNVVHI+MS-UIGothic"/>
                <a:cs typeface="MNVVHI+MS-UIGothic"/>
              </a:rPr>
              <a:t>目方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431289" y="2257226"/>
            <a:ext cx="220652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6B73"/>
                </a:solidFill>
                <a:latin typeface="MNVVHI+MS-UIGothic"/>
                <a:cs typeface="MNVVHI+MS-UIGothic"/>
              </a:rPr>
              <a:t>投后管理内容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414894" y="2354318"/>
            <a:ext cx="136475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MNVVHI+MS-UIGothic"/>
                <a:cs typeface="MNVVHI+MS-UIGothic"/>
              </a:rPr>
              <a:t>重要决策等。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39115" y="2820408"/>
            <a:ext cx="2993454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监</a:t>
            </a:r>
            <a:r>
              <a:rPr sz="1500">
                <a:solidFill>
                  <a:srgbClr val="000000"/>
                </a:solidFill>
                <a:latin typeface="MNVVHI+MS-UIGothic"/>
                <a:cs typeface="MNVVHI+MS-UIGothic"/>
              </a:rPr>
              <a:t>督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项</a:t>
            </a:r>
            <a:r>
              <a:rPr sz="1500">
                <a:solidFill>
                  <a:srgbClr val="000000"/>
                </a:solidFill>
                <a:latin typeface="MNVVHI+MS-UIGothic"/>
                <a:cs typeface="MNVVHI+MS-UIGothic"/>
              </a:rPr>
              <a:t>目方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执</a:t>
            </a:r>
            <a:r>
              <a:rPr sz="1500">
                <a:solidFill>
                  <a:srgbClr val="000000"/>
                </a:solidFill>
                <a:latin typeface="MNVVHI+MS-UIGothic"/>
                <a:cs typeface="MNVVHI+MS-UIGothic"/>
              </a:rPr>
              <a:t>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协议约</a:t>
            </a:r>
            <a:r>
              <a:rPr sz="1500">
                <a:solidFill>
                  <a:srgbClr val="000000"/>
                </a:solidFill>
                <a:latin typeface="MNVVHI+MS-UIGothic"/>
                <a:cs typeface="MNVVHI+MS-UIGothic"/>
              </a:rPr>
              <a:t>定，提供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348615" y="3094728"/>
            <a:ext cx="3358008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战</a:t>
            </a:r>
            <a:r>
              <a:rPr sz="1500">
                <a:solidFill>
                  <a:srgbClr val="000000"/>
                </a:solidFill>
                <a:latin typeface="MNVVHI+MS-UIGothic"/>
                <a:cs typeface="MNVVHI+MS-UIGothic"/>
              </a:rPr>
              <a:t>略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规</a:t>
            </a:r>
            <a:r>
              <a:rPr sz="1500">
                <a:solidFill>
                  <a:srgbClr val="000000"/>
                </a:solidFill>
                <a:latin typeface="MNVVHI+MS-UIGothic"/>
                <a:cs typeface="MNVVHI+MS-UIGothic"/>
              </a:rPr>
              <a:t>划、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业务</a:t>
            </a:r>
            <a:r>
              <a:rPr sz="1500">
                <a:solidFill>
                  <a:srgbClr val="000000"/>
                </a:solidFill>
                <a:latin typeface="MNVVHI+MS-UIGothic"/>
                <a:cs typeface="MNVVHI+MS-UIGothic"/>
              </a:rPr>
              <a:t>拓展等方面的支持。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8735694" y="4350186"/>
            <a:ext cx="2797150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6B73"/>
                </a:solidFill>
                <a:latin typeface="MNVVHI+MS-UIGothic"/>
                <a:cs typeface="MNVVHI+MS-UIGothic"/>
              </a:rPr>
              <a:t>投后管理效果</a:t>
            </a:r>
            <a:r>
              <a:rPr sz="2300" spc="25">
                <a:solidFill>
                  <a:srgbClr val="006B73"/>
                </a:solidFill>
                <a:latin typeface="SimSun"/>
                <a:cs typeface="SimSun"/>
              </a:rPr>
              <a:t>评</a:t>
            </a:r>
            <a:r>
              <a:rPr sz="2300">
                <a:solidFill>
                  <a:srgbClr val="006B73"/>
                </a:solidFill>
                <a:latin typeface="MNVVHI+MS-UIGothic"/>
                <a:cs typeface="MNVVHI+MS-UIGothic"/>
              </a:rPr>
              <a:t>估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8735694" y="4886063"/>
            <a:ext cx="3212529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评</a:t>
            </a:r>
            <a:r>
              <a:rPr sz="1500">
                <a:solidFill>
                  <a:srgbClr val="000000"/>
                </a:solidFill>
                <a:latin typeface="MNVVHI+MS-UIGothic"/>
                <a:cs typeface="MNVVHI+MS-UIGothic"/>
              </a:rPr>
              <a:t>估投后管理效果，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为</a:t>
            </a:r>
            <a:r>
              <a:rPr sz="1500">
                <a:solidFill>
                  <a:srgbClr val="000000"/>
                </a:solidFill>
                <a:latin typeface="MNVVHI+MS-UIGothic"/>
                <a:cs typeface="MNVVHI+MS-UIGothic"/>
              </a:rPr>
              <a:t>后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续</a:t>
            </a:r>
            <a:r>
              <a:rPr sz="1500">
                <a:solidFill>
                  <a:srgbClr val="000000"/>
                </a:solidFill>
                <a:latin typeface="MNVVHI+MS-UIGothic"/>
                <a:cs typeface="MNVVHI+MS-UIGothic"/>
              </a:rPr>
              <a:t>投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资</a:t>
            </a:r>
            <a:r>
              <a:rPr sz="1500">
                <a:solidFill>
                  <a:srgbClr val="000000"/>
                </a:solidFill>
                <a:latin typeface="MNVVHI+MS-UIGothic"/>
                <a:cs typeface="MNVVHI+MS-UIGothic"/>
              </a:rPr>
              <a:t>提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MNVVHI+MS-UIGothic"/>
                <a:cs typeface="MNVVHI+MS-UIGothic"/>
              </a:rPr>
              <a:t>供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经验</a:t>
            </a:r>
            <a:r>
              <a:rPr sz="1500">
                <a:solidFill>
                  <a:srgbClr val="000000"/>
                </a:solidFill>
                <a:latin typeface="MNVVHI+MS-UIGothic"/>
                <a:cs typeface="MNVVHI+MS-UIGothic"/>
              </a:rPr>
              <a:t>教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训</a:t>
            </a:r>
            <a:r>
              <a:rPr sz="1500">
                <a:solidFill>
                  <a:srgbClr val="000000"/>
                </a:solidFill>
                <a:latin typeface="MNVVHI+MS-UIGothic"/>
                <a:cs typeface="MNVVHI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623050" y="1631364"/>
            <a:ext cx="1874564" cy="17432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626"/>
              </a:lnSpc>
              <a:spcBef>
                <a:spcPct val="0"/>
              </a:spcBef>
              <a:spcAft>
                <a:spcPct val="0"/>
              </a:spcAft>
            </a:pPr>
            <a:r>
              <a:rPr sz="5400">
                <a:solidFill>
                  <a:srgbClr val="000000"/>
                </a:solidFill>
                <a:latin typeface="WODGUG+IMBKAU+MicrosoftYaHei-Bold"/>
                <a:cs typeface="WODGUG+IMBKAU+MicrosoftYaHei-Bold"/>
              </a:rPr>
              <a:t>03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130040" y="1679624"/>
            <a:ext cx="2902929" cy="17432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626"/>
              </a:lnSpc>
              <a:spcBef>
                <a:spcPct val="0"/>
              </a:spcBef>
              <a:spcAft>
                <a:spcPct val="0"/>
              </a:spcAft>
            </a:pPr>
            <a:r>
              <a:rPr sz="5400">
                <a:solidFill>
                  <a:srgbClr val="000000"/>
                </a:solidFill>
                <a:latin typeface="WODGUG+IMBKAU+MicrosoftYaHei-Bold"/>
                <a:cs typeface="WODGUG+IMBKAU+MicrosoftYaHei-Bold"/>
              </a:rPr>
              <a:t>PART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810000" y="3441675"/>
            <a:ext cx="5429250" cy="1428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00"/>
              </a:lnSpc>
              <a:spcBef>
                <a:spcPct val="0"/>
              </a:spcBef>
              <a:spcAft>
                <a:spcPct val="0"/>
              </a:spcAft>
            </a:pPr>
            <a:r>
              <a:rPr sz="4500">
                <a:solidFill>
                  <a:srgbClr val="000000"/>
                </a:solidFill>
                <a:latin typeface="SimSun"/>
                <a:cs typeface="SimSun"/>
              </a:rPr>
              <a:t>风险</a:t>
            </a:r>
            <a:r>
              <a:rPr sz="4500">
                <a:solidFill>
                  <a:srgbClr val="000000"/>
                </a:solidFill>
                <a:latin typeface="MNVVHI+MS-UIGothic"/>
                <a:cs typeface="MNVVHI+MS-UIGothic"/>
              </a:rPr>
              <a:t>投</a:t>
            </a:r>
            <a:r>
              <a:rPr sz="4500">
                <a:solidFill>
                  <a:srgbClr val="000000"/>
                </a:solidFill>
                <a:latin typeface="SimSun"/>
                <a:cs typeface="SimSun"/>
              </a:rPr>
              <a:t>资风险</a:t>
            </a:r>
            <a:r>
              <a:rPr sz="4500">
                <a:solidFill>
                  <a:srgbClr val="000000"/>
                </a:solidFill>
                <a:latin typeface="MNVVHI+MS-UIGothic"/>
                <a:cs typeface="MNVVHI+MS-UIGothic"/>
              </a:rPr>
              <a:t>管理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https://d.book118.com/617102015055006041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WODGUG+IMBKAU+MicrosoftYaHei-Bold</vt:lpstr>
      <vt:lpstr>SimSun</vt:lpstr>
      <vt:lpstr>MNVVHI+MS-UIGothic</vt:lpstr>
      <vt:lpstr>PCGCSO+USINJF+ArialMT</vt:lpstr>
      <vt:lpstr>Times New Roman</vt:lpstr>
      <vt:lpstr>UCUSHN+HCVGDR+MicrosoftYaHei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2024-09-14T03:05:34.140</cp:lastPrinted>
  <dcterms:created xsi:type="dcterms:W3CDTF">2024-09-13T19:05:34Z</dcterms:created>
  <dcterms:modified xsi:type="dcterms:W3CDTF">2024-09-13T19:05:35Z</dcterms:modified>
</cp:coreProperties>
</file>