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SWMAUK+MS-UIGothic"/>
      <p:regular r:id="rId20"/>
    </p:embeddedFont>
    <p:embeddedFont>
      <p:font typeface="VLRPRO+UHVSTA+ArialMT"/>
      <p:regular r:id="rId21"/>
    </p:embeddedFont>
    <p:embeddedFont>
      <p:font typeface="JLJLGE+KPTDPD+MicrosoftYaHei-Bold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09A43-4454-4190-84FA-715FA31CB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CB0E1-229B-4CFB-8B94-D9ADD3CA9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C855F-588D-43A1-BB5A-35ECCA265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CBCC0-12B5-4457-94C4-31B7743E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BB3D83-20CB-41B9-9837-AEF57C04B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7985AB-5D49-4BB6-A96E-D3AA8ED91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C99ED9-F44F-42E4-8268-019E4AD9E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466D9-FF4C-4896-B965-EF0E07706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2D8AB-774A-4DEB-85EA-38B356E21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F98EE-0581-4A75-9B54-D49D1B197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92043-C50C-4E17-BF98-2AD3FCC55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06121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824354" y="2005484"/>
            <a:ext cx="9821671" cy="21758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150" spc="23">
                <a:solidFill>
                  <a:srgbClr val="000000"/>
                </a:solidFill>
                <a:latin typeface="SWMAUK+MS-UIGothic"/>
                <a:cs typeface="SWMAUK+MS-UIGothic"/>
              </a:rPr>
              <a:t>理学基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5150" spc="25">
                <a:solidFill>
                  <a:srgbClr val="000000"/>
                </a:solidFill>
                <a:latin typeface="SWMAUK+MS-UIGothic"/>
                <a:cs typeface="SWMAUK+MS-UIGothic"/>
              </a:rPr>
              <a:t>病人清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5150" spc="25">
                <a:solidFill>
                  <a:srgbClr val="000000"/>
                </a:solidFill>
                <a:latin typeface="SWMAUK+MS-UIGothic"/>
                <a:cs typeface="SWMAUK+MS-UIGothic"/>
              </a:rPr>
              <a:t>的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00000"/>
                </a:solidFill>
                <a:latin typeface="SWMAUK+MS-UIGothic"/>
                <a:cs typeface="SWMAUK+MS-UIGothic"/>
              </a:rPr>
              <a:t>理通</a:t>
            </a:r>
          </a:p>
          <a:p>
            <a:pPr marL="3286125" marR="0">
              <a:lnSpc>
                <a:spcPts val="4258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WMAUK+MS-UIGothic"/>
                <a:cs typeface="SWMAUK+MS-UIGothic"/>
              </a:rPr>
              <a:t>用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SWMAUK+MS-UIGothic"/>
                <a:cs typeface="SWMAU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LRPRO+UHVSTA+ArialMT"/>
                <a:cs typeface="VLRPRO+UHVST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病人清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洁护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5841941" cy="29779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LRPRO+UHVSTA+ArialMT"/>
                <a:cs typeface="VLRPRO+UHVST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病人清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洁护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理的基本原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LRPRO+UHVSTA+ArialMT"/>
                <a:cs typeface="VLRPRO+UHVST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病人清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洁护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理的操作流程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LRPRO+UHVSTA+ArialMT"/>
                <a:cs typeface="VLRPRO+UHVST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病人清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洁护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理的注意事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LRPRO+UHVSTA+ArialMT"/>
                <a:cs typeface="VLRPRO+UHVST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病人清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洁护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理的常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及解决方案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LRPRO+UHVSTA+ArialMT"/>
                <a:cs typeface="VLRPRO+UHVST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病人清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洁护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理的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践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AF79DE"/>
                </a:solidFill>
                <a:latin typeface="SWMAUK+MS-UIGothic"/>
                <a:cs typeface="SWMAUK+MS-UIGothic"/>
              </a:rPr>
              <a:t>分享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WMAUK+MS-UIGothic"/>
                <a:cs typeface="SWMAUK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JLJLGE+KPTDPD+MicrosoftYaHei-Bold"/>
                <a:cs typeface="JLJLGE+KPTDPD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JLJLGE+KPTDPD+MicrosoftYaHei-Bold"/>
                <a:cs typeface="JLJLGE+KPTDP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7095" y="3354784"/>
            <a:ext cx="61341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WMAUK+MS-UIGothic"/>
                <a:cs typeface="SWMAUK+MS-UIGothic"/>
              </a:rPr>
              <a:t>病人清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洁护</a:t>
            </a:r>
            <a:r>
              <a:rPr sz="4200">
                <a:solidFill>
                  <a:srgbClr val="000000"/>
                </a:solidFill>
                <a:latin typeface="SWMAUK+MS-UIGothic"/>
                <a:cs typeface="SWMAUK+MS-UIGothic"/>
              </a:rPr>
              <a:t>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保持病人舒适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LJLGE+KPTDPD+MicrosoftYaHei-Bold"/>
                <a:cs typeface="JLJLGE+KPTDP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LJLGE+KPTDPD+MicrosoftYaHei-Bold"/>
                <a:cs typeface="JLJLGE+KPTDP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LJLGE+KPTDPD+MicrosoftYaHei-Bold"/>
                <a:cs typeface="JLJLGE+KPTDP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WMAUK+MS-UIGothic"/>
                <a:cs typeface="SWMAUK+MS-UIGothic"/>
              </a:rPr>
              <a:t>减少身体异味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WMAUK+MS-UIGothic"/>
                <a:cs typeface="SWMAUK+MS-UIGothic"/>
              </a:rPr>
              <a:t>减少皮肤刺激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WMAUK+MS-UIGothic"/>
                <a:cs typeface="SWMAUK+MS-UIGothic"/>
              </a:rPr>
              <a:t>促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AF79DE"/>
                </a:solidFill>
                <a:latin typeface="SWMAUK+MS-UIGothic"/>
                <a:cs typeface="SWMAUK+MS-UIGothic"/>
              </a:rPr>
              <a:t>血液循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保持身体清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可以减少身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上的异味，使病人感到更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加舒适。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皮肤可以去除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垢、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汗液和死皮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胞，减少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皮肤的刺激，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防皮肤感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染和炎症。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可以促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血液循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加速新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，有助于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口愈合和身体恢复。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防感染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WMAUK+MS-UIGothic"/>
                <a:cs typeface="SWMAUK+MS-UIGothic"/>
              </a:rPr>
              <a:t>去除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细</a:t>
            </a:r>
            <a:r>
              <a:rPr sz="2300">
                <a:solidFill>
                  <a:srgbClr val="AF79DE"/>
                </a:solidFill>
                <a:latin typeface="SWMAUK+MS-UIGothic"/>
                <a:cs typeface="SWMAUK+MS-UIGothic"/>
              </a:rPr>
              <a:t>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WMAUK+MS-UIGothic"/>
                <a:cs typeface="SWMAUK+MS-UIGothic"/>
              </a:rPr>
              <a:t>增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强</a:t>
            </a:r>
            <a:r>
              <a:rPr sz="2300" spc="23">
                <a:solidFill>
                  <a:srgbClr val="AF79DE"/>
                </a:solidFill>
                <a:latin typeface="SWMAUK+MS-UIGothic"/>
                <a:cs typeface="SWMAUK+MS-UIGothic"/>
              </a:rPr>
              <a:t>免疫力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AF79DE"/>
                </a:solidFill>
                <a:latin typeface="SWMAUK+MS-UIGothic"/>
                <a:cs typeface="SWMAUK+MS-UIGothic"/>
              </a:rPr>
              <a:t>防交叉感染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可以去除身上的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菌，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减少感染的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适当的清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可以增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身体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在多人居住的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境中，如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医院、养老院等，清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防交叉感染，降低疾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的免疫力，提高抵抗力。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提高病人信心和自我形象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WMAUK+MS-UIGothic"/>
                <a:cs typeface="SWMAUK+MS-UIGothic"/>
              </a:rPr>
              <a:t>促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AF79DE"/>
                </a:solidFill>
                <a:latin typeface="SWMAUK+MS-UIGothic"/>
                <a:cs typeface="SWMAUK+MS-UIGothic"/>
              </a:rPr>
              <a:t>自我形象恢复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于有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创伤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或疾病的病人，保持清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可以促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自我形象的恢复，有助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于心理康复。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WMAUK+MS-UIGothic"/>
                <a:cs typeface="SWMAUK+MS-UIGothic"/>
              </a:rPr>
              <a:t>提高自信心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保持身体清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可以使病人感到更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加自信，提高自尊心。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WMAUK+MS-UIGothic"/>
                <a:cs typeface="SWMAUK+MS-UIGothic"/>
              </a:rPr>
              <a:t>增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AF79DE"/>
                </a:solidFill>
                <a:latin typeface="SWMAUK+MS-UIGothic"/>
                <a:cs typeface="SWMAUK+MS-UIGothic"/>
              </a:rPr>
              <a:t>社交能力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的外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可以使病人在社交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中更加自信，有助于增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社交能力。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JLJLGE+KPTDPD+MicrosoftYaHei-Bold"/>
                <a:cs typeface="JLJLGE+KPTDP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60395" y="3354784"/>
            <a:ext cx="6747509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WMAUK+MS-UIGothic"/>
                <a:cs typeface="SWMAUK+MS-UIGothic"/>
              </a:rPr>
              <a:t>病人清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洁护</a:t>
            </a:r>
            <a:r>
              <a:rPr sz="4200">
                <a:solidFill>
                  <a:srgbClr val="000000"/>
                </a:solidFill>
                <a:latin typeface="SWMAUK+MS-UIGothic"/>
                <a:cs typeface="SWMAUK+MS-UIGothic"/>
              </a:rPr>
              <a:t>理的基本原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根据病人需要和状况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行清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不同病情的病人，如皮肤有无破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、感染等，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合适的清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方法和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品。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113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根据病人的身体状况，如行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不便或意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不清，使用安全、方便的清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方法和工具。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根据病人的心理状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，如情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定或焦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予适当的安慰和引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，确保清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保持水温适宜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根据病人的身体状况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和需要，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适宜的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水温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行清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126753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在冬季或寒冷的季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注意水温的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，以避免病人受凉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或感冒。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过热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冷的水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病人皮肤造成刺激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SWMAUK+MS-UIGothic"/>
                <a:cs typeface="SWMAUK+MS-UIGothic"/>
              </a:rPr>
              <a:t>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尊重病人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隐</a:t>
            </a: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在清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洁过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程中，尊重病人的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，注意保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病人的身体和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私人信息。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在多人病房或公共区域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行清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洁时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，尽量避免暴露病人的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私部位或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行不必要的操作。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如果需要暴露病人的身体或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行某些私人操作，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确保有必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私保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措施，如遮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挡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JLJLGE+KPTDPD+MicrosoftYaHei-Bold"/>
                <a:cs typeface="JLJLGE+KPTDP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60395" y="3354784"/>
            <a:ext cx="6747509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WMAUK+MS-UIGothic"/>
                <a:cs typeface="SWMAUK+MS-UIGothic"/>
              </a:rPr>
              <a:t>病人清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洁护</a:t>
            </a:r>
            <a:r>
              <a:rPr sz="4200">
                <a:solidFill>
                  <a:srgbClr val="000000"/>
                </a:solidFill>
                <a:latin typeface="SWMAUK+MS-UIGothic"/>
                <a:cs typeface="SWMAUK+MS-UIGothic"/>
              </a:rPr>
              <a:t>理的操作流程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床上擦浴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87994" y="4604379"/>
            <a:ext cx="4010628" cy="594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FEFE"/>
                </a:solidFill>
                <a:latin typeface="VLRPRO+UHVSTA+ArialMT"/>
                <a:cs typeface="VLRPRO+UHVSTA+ArialMT"/>
              </a:rPr>
              <a:t>•</a:t>
            </a:r>
            <a:r>
              <a:rPr sz="1400" spc="759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EFE"/>
                </a:solidFill>
                <a:latin typeface="SWMAUK+MS-UIGothic"/>
                <a:cs typeface="SWMAUK+MS-UIGothic"/>
              </a:rPr>
              <a:t>准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EFE"/>
                </a:solidFill>
                <a:latin typeface="SWMAUK+MS-UIGothic"/>
                <a:cs typeface="SWMAUK+MS-UIGothic"/>
              </a:rPr>
              <a:t>用物：清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FFFEFE"/>
                </a:solidFill>
                <a:latin typeface="SWMAUK+MS-UIGothic"/>
                <a:cs typeface="SWMAUK+MS-UIGothic"/>
              </a:rPr>
              <a:t>衣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裤</a:t>
            </a:r>
            <a:r>
              <a:rPr sz="1350">
                <a:solidFill>
                  <a:srgbClr val="FFFEFE"/>
                </a:solidFill>
                <a:latin typeface="SWMAUK+MS-UIGothic"/>
                <a:cs typeface="SWMAUK+MS-UIGothic"/>
              </a:rPr>
              <a:t>、浴巾、毛巾、洗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EFE"/>
                </a:solidFill>
                <a:latin typeface="SWMAUK+MS-UIGothic"/>
                <a:cs typeface="SWMAUK+MS-UIGothic"/>
              </a:rPr>
              <a:t>水、沐</a:t>
            </a:r>
          </a:p>
          <a:p>
            <a:pPr marL="203200" marR="0">
              <a:lnSpc>
                <a:spcPts val="1288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WMAUK+MS-UIGothic"/>
                <a:cs typeface="SWMAUK+MS-UIGothic"/>
              </a:rPr>
              <a:t>浴露、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EFE"/>
                </a:solidFill>
                <a:latin typeface="SWMAUK+MS-UIGothic"/>
                <a:cs typeface="SWMAUK+MS-UIGothic"/>
              </a:rPr>
              <a:t>滑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EFE"/>
                </a:solidFill>
                <a:latin typeface="SWMAUK+MS-UIGothic"/>
                <a:cs typeface="SWMAUK+MS-UIGothic"/>
              </a:rPr>
              <a:t>、梳子、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脸</a:t>
            </a:r>
            <a:r>
              <a:rPr sz="1350">
                <a:solidFill>
                  <a:srgbClr val="FFFEFE"/>
                </a:solidFill>
                <a:latin typeface="SWMAUK+MS-UIGothic"/>
                <a:cs typeface="SWMAUK+MS-UIGothic"/>
              </a:rPr>
              <a:t>盆、水桶、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EFE"/>
                </a:solidFill>
                <a:latin typeface="SWMAUK+MS-UIGothic"/>
                <a:cs typeface="SWMAUK+MS-UIGothic"/>
              </a:rPr>
              <a:t>水瓶等。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床上擦浴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注意事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35034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境温暖、遮蔽，保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病人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操作前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病人身体状况，了解有无禁忌症。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床上擦浴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擦洗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注意保暖，避免受凉。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69379" y="3358252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注意操作力度，避免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皮肤。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保持床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铺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干燥、整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SWMAUK+MS-UIGothic"/>
                <a:cs typeface="SWMAU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口腔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AF79DE"/>
                </a:solidFill>
                <a:latin typeface="SWMAUK+MS-UIGothic"/>
                <a:cs typeface="SWMAUK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676253"/>
            <a:ext cx="44670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用物：口腔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理包（含棉球、棉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镊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子、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舌板、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等）、漱口水、毛巾、水杯等。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676253"/>
            <a:ext cx="38108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注意棉球和棉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的消毒情况，避免交叉感染。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3562203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注意事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3562203"/>
            <a:ext cx="38108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操作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注意病人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部位置，避免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吸漱口水。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5522448"/>
            <a:ext cx="34165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估病人口腔情况，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合适的漱口水。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5522448"/>
            <a:ext cx="38108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口腔有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口或感染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，注意避免刺激和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SWMAUK+MS-UIGothic"/>
                <a:cs typeface="SWMAU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https://d.book118.com/617106121063006035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SimSun</vt:lpstr>
      <vt:lpstr>SWMAUK+MS-UIGothic</vt:lpstr>
      <vt:lpstr>VLRPRO+UHVSTA+ArialMT</vt:lpstr>
      <vt:lpstr>Times New Roman</vt:lpstr>
      <vt:lpstr>JLJLGE+KPTDPD+MicrosoftYaHei-Bold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2024-09-09T21:17:13.205</cp:lastPrinted>
  <dcterms:created xsi:type="dcterms:W3CDTF">2024-09-09T13:17:13Z</dcterms:created>
  <dcterms:modified xsi:type="dcterms:W3CDTF">2024-09-09T13:17:14Z</dcterms:modified>
</cp:coreProperties>
</file>