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4098" name=""/>
          <p:cNvSpPr/>
          <p:nvPr>
            <p:ph type="hdr" sz="quarter"/>
          </p:nvPr>
        </p:nvSpPr>
        <p:spPr>
          <a:xfrm>
            <a:off x="0" y="0"/>
            <a:ext cx="2971800" cy="457200"/>
          </a:xfrm>
          <a:prstGeom prst="rect">
            <a:avLst/>
          </a:prstGeom>
          <a:noFill/>
          <a:ln>
            <a:noFill/>
            <a:miter lim="800000"/>
          </a:ln>
        </p:spPr>
        <p:txBody>
          <a:bodyPr/>
          <a:lstStyle/>
          <a:p>
            <a:pPr lvl="0"/>
            <a:fld id="{439E0B19-760E-4113-BF62-790B85BE093D}" type="header">
              <a:rPr sz="1200"/>
              <a:t>*</a:t>
            </a:fld>
            <a:endParaRPr sz="1200"/>
          </a:p>
        </p:txBody>
      </p:sp>
      <p:sp>
        <p:nvSpPr>
          <p:cNvPr id="4099" name=""/>
          <p:cNvSpPr/>
          <p:nvPr>
            <p:ph type="dt" idx="1"/>
          </p:nvPr>
        </p:nvSpPr>
        <p:spPr>
          <a:xfrm>
            <a:off x="3884612" y="0"/>
            <a:ext cx="2971800" cy="457200"/>
          </a:xfrm>
          <a:prstGeom prst="rect">
            <a:avLst/>
          </a:prstGeom>
          <a:noFill/>
          <a:ln>
            <a:noFill/>
            <a:miter lim="800000"/>
          </a:ln>
        </p:spPr>
        <p:txBody>
          <a:bodyPr/>
          <a:lstStyle/>
          <a:p>
            <a:pPr lvl="0" algn="r"/>
            <a:fld id="{8BDB2CC1-36B4-4444-9E53-8DCB6A6775BA}" type="datetime1">
              <a:rPr sz="1200"/>
              <a:t>*</a:t>
            </a:fld>
            <a:endParaRPr sz="1200"/>
          </a:p>
        </p:txBody>
      </p:sp>
      <p:sp>
        <p:nvSpPr>
          <p:cNvPr id="4100"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4101" name=""/>
          <p:cNvSpPr/>
          <p:nvPr>
            <p:ph type="body" sz="quarter" idx="3"/>
          </p:nvPr>
        </p:nvSpPr>
        <p:spPr>
          <a:xfrm>
            <a:off x="685800" y="4343400"/>
            <a:ext cx="54864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102" name=""/>
          <p:cNvSpPr/>
          <p:nvPr>
            <p:ph type="ftr" sz="quarter" idx="4"/>
          </p:nvPr>
        </p:nvSpPr>
        <p:spPr>
          <a:xfrm>
            <a:off x="0" y="8685212"/>
            <a:ext cx="2971800" cy="457200"/>
          </a:xfrm>
          <a:prstGeom prst="rect">
            <a:avLst/>
          </a:prstGeom>
          <a:noFill/>
          <a:ln>
            <a:noFill/>
            <a:miter lim="800000"/>
          </a:ln>
        </p:spPr>
        <p:txBody>
          <a:bodyPr anchor="b" anchorCtr="0"/>
          <a:lstStyle/>
          <a:p>
            <a:pPr lvl="0"/>
            <a:fld id="{3B46DD08-53B3-4863-BFF4-F78808AF1E78}" type="footer">
              <a:rPr sz="1200"/>
              <a:t>*</a:t>
            </a:fld>
            <a:endParaRPr sz="1200"/>
          </a:p>
        </p:txBody>
      </p:sp>
      <p:sp>
        <p:nvSpPr>
          <p:cNvPr id="4103" name=""/>
          <p:cNvSpPr/>
          <p:nvPr>
            <p:ph type="sldNum" sz="quarter" idx="5"/>
          </p:nvPr>
        </p:nvSpPr>
        <p:spPr>
          <a:xfrm>
            <a:off x="3884612" y="8685212"/>
            <a:ext cx="2971800" cy="457200"/>
          </a:xfrm>
          <a:prstGeom prst="rect">
            <a:avLst/>
          </a:prstGeom>
          <a:noFill/>
          <a:ln>
            <a:noFill/>
            <a:miter lim="800000"/>
          </a:ln>
        </p:spPr>
        <p:txBody>
          <a:bodyPr anchor="b" anchorCtr="0"/>
          <a:lstStyle/>
          <a:p>
            <a:pPr lvl="0" algn="r"/>
            <a:fld id="{7B824098-9E2C-4931-973B-78EA19C8FF21}" type="slidenum">
              <a:rPr sz="1200"/>
              <a:t>*</a:t>
            </a:fld>
            <a:endParaRPr sz="1200"/>
          </a:p>
        </p:txBody>
      </p:sp>
    </p:spTree>
  </p:cSld>
  <p:clrMap bg1="dk1" tx1="lt1" bg2="dk2" tx2="lt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2" name=""/>
          <p:cNvSpPr/>
          <p:nvPr>
            <p:ph type="sldImg"/>
          </p:nvPr>
        </p:nvSpPr>
        <p:spPr>
          <a:xfrm>
            <a:off x="1143000" y="685800"/>
            <a:ext cx="4572000" cy="3429000"/>
          </a:xfrm>
          <a:prstGeom prst="rect">
            <a:avLst/>
          </a:prstGeom>
          <a:noFill/>
          <a:ln>
            <a:miter lim="800000"/>
          </a:ln>
        </p:spPr>
      </p:sp>
      <p:sp>
        <p:nvSpPr>
          <p:cNvPr id="5123"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8" name=""/>
          <p:cNvSpPr/>
          <p:nvPr>
            <p:ph type="sldImg"/>
          </p:nvPr>
        </p:nvSpPr>
        <p:spPr>
          <a:xfrm>
            <a:off x="1143000" y="685800"/>
            <a:ext cx="4572000" cy="3429000"/>
          </a:xfrm>
          <a:prstGeom prst="rect">
            <a:avLst/>
          </a:prstGeom>
          <a:noFill/>
          <a:ln>
            <a:miter lim="800000"/>
          </a:ln>
        </p:spPr>
      </p:sp>
      <p:sp>
        <p:nvSpPr>
          <p:cNvPr id="921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10" name=""/>
          <p:cNvSpPr/>
          <p:nvPr>
            <p:ph type="sldImg"/>
          </p:nvPr>
        </p:nvSpPr>
        <p:spPr>
          <a:xfrm>
            <a:off x="1143000" y="685800"/>
            <a:ext cx="4572000" cy="3429000"/>
          </a:xfrm>
          <a:prstGeom prst="rect">
            <a:avLst/>
          </a:prstGeom>
          <a:noFill/>
          <a:ln>
            <a:miter lim="800000"/>
          </a:ln>
        </p:spPr>
      </p:sp>
      <p:sp>
        <p:nvSpPr>
          <p:cNvPr id="1741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66" name=""/>
          <p:cNvSpPr/>
          <p:nvPr>
            <p:ph type="sldImg"/>
          </p:nvPr>
        </p:nvSpPr>
        <p:spPr>
          <a:xfrm>
            <a:off x="1143000" y="685800"/>
            <a:ext cx="4572000" cy="3429000"/>
          </a:xfrm>
          <a:prstGeom prst="rect">
            <a:avLst/>
          </a:prstGeom>
          <a:noFill/>
          <a:ln>
            <a:miter lim="800000"/>
          </a:ln>
        </p:spPr>
      </p:sp>
      <p:sp>
        <p:nvSpPr>
          <p:cNvPr id="11267"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458" name=""/>
          <p:cNvSpPr/>
          <p:nvPr>
            <p:ph type="sldImg"/>
          </p:nvPr>
        </p:nvSpPr>
        <p:spPr>
          <a:xfrm>
            <a:off x="1143000" y="685800"/>
            <a:ext cx="4572000" cy="3429000"/>
          </a:xfrm>
          <a:prstGeom prst="rect">
            <a:avLst/>
          </a:prstGeom>
          <a:noFill/>
          <a:ln>
            <a:miter lim="800000"/>
          </a:ln>
        </p:spPr>
      </p:sp>
      <p:sp>
        <p:nvSpPr>
          <p:cNvPr id="1945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8" name=""/>
          <p:cNvSpPr/>
          <p:nvPr>
            <p:ph type="sldImg"/>
          </p:nvPr>
        </p:nvSpPr>
        <p:spPr>
          <a:xfrm>
            <a:off x="1143000" y="685800"/>
            <a:ext cx="4572000" cy="3429000"/>
          </a:xfrm>
          <a:prstGeom prst="rect">
            <a:avLst/>
          </a:prstGeom>
          <a:noFill/>
          <a:ln>
            <a:miter lim="800000"/>
          </a:ln>
        </p:spPr>
      </p:sp>
      <p:sp>
        <p:nvSpPr>
          <p:cNvPr id="2969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06" name=""/>
          <p:cNvSpPr/>
          <p:nvPr>
            <p:ph type="sldImg"/>
          </p:nvPr>
        </p:nvSpPr>
        <p:spPr>
          <a:xfrm>
            <a:off x="1143000" y="685800"/>
            <a:ext cx="4572000" cy="3429000"/>
          </a:xfrm>
          <a:prstGeom prst="rect">
            <a:avLst/>
          </a:prstGeom>
          <a:noFill/>
          <a:ln>
            <a:miter lim="800000"/>
          </a:ln>
        </p:spPr>
      </p:sp>
      <p:sp>
        <p:nvSpPr>
          <p:cNvPr id="21507"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94" name=""/>
          <p:cNvSpPr/>
          <p:nvPr>
            <p:ph type="sldImg"/>
          </p:nvPr>
        </p:nvSpPr>
        <p:spPr>
          <a:xfrm>
            <a:off x="1143000" y="685800"/>
            <a:ext cx="4572000" cy="3429000"/>
          </a:xfrm>
          <a:prstGeom prst="rect">
            <a:avLst/>
          </a:prstGeom>
          <a:noFill/>
          <a:ln>
            <a:miter lim="800000"/>
          </a:ln>
        </p:spPr>
      </p:sp>
      <p:sp>
        <p:nvSpPr>
          <p:cNvPr id="33795"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38" name=""/>
          <p:cNvSpPr/>
          <p:nvPr>
            <p:ph type="sldImg"/>
          </p:nvPr>
        </p:nvSpPr>
        <p:spPr>
          <a:xfrm>
            <a:off x="1143000" y="685800"/>
            <a:ext cx="4572000" cy="3429000"/>
          </a:xfrm>
          <a:prstGeom prst="rect">
            <a:avLst/>
          </a:prstGeom>
          <a:noFill/>
          <a:ln>
            <a:miter lim="800000"/>
          </a:ln>
        </p:spPr>
      </p:sp>
      <p:sp>
        <p:nvSpPr>
          <p:cNvPr id="3993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90" name=""/>
          <p:cNvSpPr/>
          <p:nvPr>
            <p:ph type="sldImg"/>
          </p:nvPr>
        </p:nvSpPr>
        <p:spPr>
          <a:xfrm>
            <a:off x="1143000" y="685800"/>
            <a:ext cx="4572000" cy="3429000"/>
          </a:xfrm>
          <a:prstGeom prst="rect">
            <a:avLst/>
          </a:prstGeom>
          <a:noFill/>
          <a:ln>
            <a:miter lim="800000"/>
          </a:ln>
        </p:spPr>
      </p:sp>
      <p:sp>
        <p:nvSpPr>
          <p:cNvPr id="3789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130" name=""/>
          <p:cNvSpPr/>
          <p:nvPr>
            <p:ph type="sldImg"/>
          </p:nvPr>
        </p:nvSpPr>
        <p:spPr>
          <a:xfrm>
            <a:off x="1143000" y="685800"/>
            <a:ext cx="4572000" cy="3429000"/>
          </a:xfrm>
          <a:prstGeom prst="rect">
            <a:avLst/>
          </a:prstGeom>
          <a:noFill/>
          <a:ln>
            <a:miter lim="800000"/>
          </a:ln>
        </p:spPr>
      </p:sp>
      <p:sp>
        <p:nvSpPr>
          <p:cNvPr id="4813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
          <p:cNvSpPr/>
          <p:nvPr>
            <p:ph type="sldImg"/>
          </p:nvPr>
        </p:nvSpPr>
        <p:spPr>
          <a:xfrm>
            <a:off x="1143000" y="685800"/>
            <a:ext cx="4572000" cy="3429000"/>
          </a:xfrm>
          <a:prstGeom prst="rect">
            <a:avLst/>
          </a:prstGeom>
          <a:noFill/>
          <a:ln>
            <a:miter lim="800000"/>
          </a:ln>
        </p:spPr>
      </p:sp>
      <p:sp>
        <p:nvSpPr>
          <p:cNvPr id="5017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370" name=""/>
          <p:cNvSpPr/>
          <p:nvPr>
            <p:ph type="sldImg"/>
          </p:nvPr>
        </p:nvSpPr>
        <p:spPr>
          <a:xfrm>
            <a:off x="1143000" y="685800"/>
            <a:ext cx="4572000" cy="3429000"/>
          </a:xfrm>
          <a:prstGeom prst="rect">
            <a:avLst/>
          </a:prstGeom>
          <a:noFill/>
          <a:ln>
            <a:miter lim="800000"/>
          </a:ln>
        </p:spPr>
      </p:sp>
      <p:sp>
        <p:nvSpPr>
          <p:cNvPr id="5837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3AFC62-FFE1-48B8-9510-BBBA2DC44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054317-3BFC-4EC5-82C7-ABA03C83F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4C24DA-0F4E-472F-B93D-3182FF247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66B1A0-B9B5-431A-89AD-B14CA75851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EF7564-2AEB-4955-B965-8787311DDF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BA202F-224C-4899-9009-0062D5A4D8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AF5C38-1CAE-42E1-9057-2D2932E5DB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7881F0-9313-4E8B-B125-B387FA4238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052503-0B71-49F2-8F68-4D57B43D8F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D90E74-67FF-42A3-ACA0-F8B6DA980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0405B3-0DFE-441A-A2CD-B7062570F3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2"/>
          </p:nvPr>
        </p:nvSpPr>
        <p:spPr/>
        <p:txBody>
          <a:bodyPr/>
          <a:lstStyle/>
          <a:p>
            <a:pPr lvl="0"/>
            <a:fld id="{687298A4-F0D4-4DE0-8AE5-EABCC6FDD68E}" type="datetime1">
              <a:rPr sz="1400"/>
              <a:t>*</a:t>
            </a:fld>
            <a:endParaRPr sz="1400"/>
          </a:p>
        </p:txBody>
      </p:sp>
      <p:sp>
        <p:nvSpPr>
          <p:cNvPr id="5" name="Footer Placeholder 4"/>
          <p:cNvSpPr>
            <a:spLocks noGrp="1"/>
          </p:cNvSpPr>
          <p:nvPr>
            <p:ph type="ftr" sz="quarter" idx="3"/>
          </p:nvPr>
        </p:nvSpPr>
        <p:spPr/>
        <p:txBody>
          <a:bodyPr/>
          <a:lstStyle/>
          <a:p>
            <a:pPr lvl="0" algn="ctr"/>
            <a:fld id="{EAE73031-2DDB-42AA-86CB-BD08D2D91C05}" type="footer">
              <a:rPr sz="1400"/>
              <a:t>*</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t>单击此处编辑母版标题样式</a:t>
            </a:r>
          </a:p>
        </p:txBody>
      </p:sp>
      <p:sp>
        <p:nvSpPr>
          <p:cNvPr id="1027" name=""/>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457200" y="6245225"/>
            <a:ext cx="2133600" cy="476250"/>
          </a:xfrm>
          <a:prstGeom prst="rect">
            <a:avLst/>
          </a:prstGeom>
          <a:no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fld id="{B9E2B2D5-3745-4677-B50E-8BBE4F13CD6B}" type="datetime1">
              <a:rPr sz="1400"/>
              <a:t>*</a:t>
            </a:fld>
            <a:endParaRPr sz="1400"/>
          </a:p>
        </p:txBody>
      </p:sp>
      <p:sp>
        <p:nvSpPr>
          <p:cNvPr id="1029"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ctr"/>
            <a:fld id="{F364338B-9BCB-4B54-B956-403923107491}" type="footer">
              <a:rPr sz="1400"/>
              <a:t>*</a:t>
            </a:fld>
            <a:endParaRPr sz="1400"/>
          </a:p>
        </p:txBody>
      </p:sp>
      <p:sp>
        <p:nvSpPr>
          <p:cNvPr id="1030" name=""/>
          <p:cNvSpPr/>
          <p:nvPr>
            <p:ph type="sldNum" sz="quarter" idx="4"/>
          </p:nvPr>
        </p:nvSpPr>
        <p:spPr>
          <a:xfrm>
            <a:off x="6553200" y="6245225"/>
            <a:ext cx="2133600" cy="476250"/>
          </a:xfrm>
          <a:prstGeom prst="rect">
            <a:avLst/>
          </a:prstGeom>
          <a:no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r"/>
            <a:fld id="{918825DC-F555-4DB5-B574-173CA45795A1}"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Lst>
  <p:transition/>
  <p:timing/>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10164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
          <p:cNvSpPr/>
          <p:nvPr>
            <p:ph type="ctrTitle"/>
          </p:nvPr>
        </p:nvSpPr>
        <p:spPr>
          <a:xfrm>
            <a:off x="611188" y="1268412"/>
            <a:ext cx="7772400" cy="14700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rPr sz="6000">
                <a:solidFill>
                  <a:srgbClr val="FF0000"/>
                </a:solidFill>
              </a:rPr>
              <a:t>第三讲</a:t>
            </a:r>
            <a:endParaRPr sz="6000">
              <a:solidFill>
                <a:srgbClr val="FF0000"/>
              </a:solidFill>
            </a:endParaRPr>
          </a:p>
        </p:txBody>
      </p:sp>
      <p:sp>
        <p:nvSpPr>
          <p:cNvPr id="3075" name=""/>
          <p:cNvSpPr/>
          <p:nvPr>
            <p:ph type="subTitle" idx="1"/>
          </p:nvPr>
        </p:nvSpPr>
        <p:spPr>
          <a:xfrm>
            <a:off x="1403350" y="3500438"/>
            <a:ext cx="6400800" cy="1295400"/>
          </a:xfrm>
          <a:prstGeom prst="rect">
            <a:avLst/>
          </a:prstGeom>
          <a:noFill/>
          <a:ln>
            <a:miter lim="800000"/>
          </a:ln>
        </p:spPr>
        <p:txBody>
          <a:bodyPr/>
          <a:lstStyle>
            <a:lvl1pPr marL="0" indent="0" algn="ctr" defTabSz="914400" rtl="0" eaLnBrk="1" fontAlgn="base" hangingPunct="1">
              <a:lnSpc>
                <a:spcPct val="100000"/>
              </a:lnSpc>
              <a:spcBef>
                <a:spcPct val="20000"/>
              </a:spcBef>
              <a:spcAft>
                <a:spcPct val="0"/>
              </a:spcAft>
              <a:buClrTx/>
              <a:buSzTx/>
              <a:buFontTx/>
              <a:buNone/>
              <a:defRPr kumimoji="0" lang="zh-CN" altLang="en-US" sz="3200" b="0" i="0" u="none" baseline="0">
                <a:solidFill>
                  <a:schemeClr val="tx1"/>
                </a:solidFill>
                <a:latin typeface="Arial"/>
                <a:ea typeface="宋体" pitchFamily="2" charset="-122"/>
              </a:defRPr>
            </a:lvl1pPr>
            <a:lvl2pPr marL="457200" indent="0" algn="ctr" defTabSz="914400" rtl="0" eaLnBrk="1" fontAlgn="base" hangingPunct="1">
              <a:lnSpc>
                <a:spcPct val="100000"/>
              </a:lnSpc>
              <a:spcBef>
                <a:spcPct val="20000"/>
              </a:spcBef>
              <a:spcAft>
                <a:spcPct val="0"/>
              </a:spcAft>
              <a:buClrTx/>
              <a:buSzTx/>
              <a:buFontTx/>
              <a:buNone/>
              <a:defRPr kumimoji="0" lang="zh-CN" altLang="en-US" sz="2800" b="0" i="0" u="none" baseline="0">
                <a:solidFill>
                  <a:schemeClr val="tx1"/>
                </a:solidFill>
                <a:latin typeface="Arial"/>
                <a:ea typeface="宋体" pitchFamily="2" charset="-122"/>
              </a:defRPr>
            </a:lvl2pPr>
            <a:lvl3pPr marL="914400" indent="0" algn="ctr" defTabSz="914400" rtl="0" eaLnBrk="1" fontAlgn="base" hangingPunct="1">
              <a:lnSpc>
                <a:spcPct val="100000"/>
              </a:lnSpc>
              <a:spcBef>
                <a:spcPct val="20000"/>
              </a:spcBef>
              <a:spcAft>
                <a:spcPct val="0"/>
              </a:spcAft>
              <a:buClrTx/>
              <a:buSzTx/>
              <a:buFontTx/>
              <a:buNone/>
              <a:defRPr kumimoji="0" lang="zh-CN" altLang="en-US" sz="2400" b="0" i="0" u="none" baseline="0">
                <a:solidFill>
                  <a:schemeClr val="tx1"/>
                </a:solidFill>
                <a:latin typeface="Arial"/>
                <a:ea typeface="宋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a:ea typeface="宋体" pitchFamily="2" charset="-122"/>
              </a:defRPr>
            </a:lvl4pPr>
            <a:lvl5pPr marL="18288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a:ea typeface="宋体" pitchFamily="2" charset="-122"/>
              </a:defRPr>
            </a:lvl5pPr>
          </a:lstStyle>
          <a:p>
            <a:pPr lvl="0"/>
            <a:r>
              <a:rPr sz="6000" u="sng"/>
              <a:t>内 部 环 境 分 析</a:t>
            </a:r>
            <a:endParaRPr sz="6000" u="sng"/>
          </a:p>
        </p:txBody>
      </p:sp>
      <p:sp>
        <p:nvSpPr>
          <p:cNvPr id="3076"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sp>
        <p:nvSpPr>
          <p:cNvPr id="3077" name="Date Placeholder 3"/>
          <p:cNvSpPr>
            <a:spLocks noGrp="1"/>
          </p:cNvSpPr>
          <p:nvPr>
            <p:ph type="dt" sz="half" idx="2"/>
          </p:nvPr>
        </p:nvSpPr>
        <p:spPr/>
        <p:txBody>
          <a:bodyPr/>
          <a:lstStyle/>
          <a:p>
            <a:pPr lvl="0"/>
            <a:fld id="{462705C9-7AD3-4E63-AAC7-80F6E3C0A97A}" type="datetime1">
              <a:rPr sz="1400"/>
              <a:t>9/7/2024</a:t>
            </a:fld>
          </a:p>
        </p:txBody>
      </p:sp>
      <p:sp>
        <p:nvSpPr>
          <p:cNvPr id="3078" name="Slide Number Placeholder 5"/>
          <p:cNvSpPr>
            <a:spLocks noGrp="1"/>
          </p:cNvSpPr>
          <p:nvPr>
            <p:ph type="sldNum" sz="quarter" idx="4"/>
          </p:nvPr>
        </p:nvSpPr>
        <p:spPr/>
        <p:txBody>
          <a:bodyPr/>
          <a:lstStyle/>
          <a:p>
            <a:pPr lvl="0" algn="r"/>
            <a:fld id="{285B8ADB-4174-4A76-AD08-A0FF0EA51DF9}" type="slidenum">
              <a:rPr sz="1400"/>
              <a:t>1</a:t>
            </a:fld>
          </a:p>
        </p:txBody>
      </p:sp>
      <p:sp>
        <p:nvSpPr>
          <p:cNvPr id="3079" name="Footer Placeholder 4"/>
          <p:cNvSpPr>
            <a:spLocks noGrp="1"/>
          </p:cNvSpPr>
          <p:nvPr>
            <p:ph type="ftr" sz="quarter" idx="3"/>
          </p:nvPr>
        </p:nvSpPr>
        <p:spPr/>
        <p:txBody>
          <a:bodyPr/>
          <a:lstStyle/>
          <a:p>
            <a:pPr lvl="0" algn="ctr"/>
            <a:fld id="{53C83088-ECE6-4721-B271-58D93F171B5F}" type="footer">
              <a:rPr sz="1400"/>
              <a:t>中央电大财经部刘乃民</a:t>
            </a:fld>
          </a:p>
        </p:txBody>
      </p:sp>
      <p:sp>
        <p:nvSpPr>
          <p:cNvPr id="3080" name="TextBox 3079"/>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
          <p:cNvSpPr/>
          <p:nvPr>
            <p:ph type="ctrTitle"/>
          </p:nvPr>
        </p:nvSpPr>
        <p:spPr>
          <a:xfrm>
            <a:off x="611188" y="1268412"/>
            <a:ext cx="7772400" cy="381635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r>
              <a:rPr sz="5400">
                <a:solidFill>
                  <a:srgbClr val="FF0000"/>
                </a:solidFill>
              </a:rPr>
              <a:t>一、学习前的几点体会</a:t>
            </a:r>
            <a:br>
              <a:rPr sz="5400">
                <a:solidFill>
                  <a:srgbClr val="FF0000"/>
                </a:solidFill>
              </a:rPr>
            </a:br>
            <a:r>
              <a:rPr sz="5400">
                <a:solidFill>
                  <a:srgbClr val="FF0000"/>
                </a:solidFill>
              </a:rPr>
              <a:t>二、价值链</a:t>
            </a:r>
            <a:br>
              <a:rPr sz="5400">
                <a:solidFill>
                  <a:srgbClr val="FF0000"/>
                </a:solidFill>
              </a:rPr>
            </a:br>
            <a:r>
              <a:rPr sz="5400">
                <a:solidFill>
                  <a:srgbClr val="FF0000"/>
                </a:solidFill>
              </a:rPr>
              <a:t>三、核心能力</a:t>
            </a:r>
            <a:br>
              <a:rPr sz="5400">
                <a:solidFill>
                  <a:srgbClr val="FF0000"/>
                </a:solidFill>
              </a:rPr>
            </a:br>
            <a:r>
              <a:rPr sz="5400">
                <a:solidFill>
                  <a:srgbClr val="FF0000"/>
                </a:solidFill>
              </a:rPr>
              <a:t>四、环境综合分析</a:t>
            </a:r>
            <a:endParaRPr sz="5400">
              <a:solidFill>
                <a:srgbClr val="FF0000"/>
              </a:solidFill>
            </a:endParaRPr>
          </a:p>
        </p:txBody>
      </p:sp>
      <p:sp>
        <p:nvSpPr>
          <p:cNvPr id="8196"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sp>
        <p:nvSpPr>
          <p:cNvPr id="8197" name="Date Placeholder 3"/>
          <p:cNvSpPr>
            <a:spLocks noGrp="1"/>
          </p:cNvSpPr>
          <p:nvPr>
            <p:ph type="dt" sz="half" idx="2"/>
          </p:nvPr>
        </p:nvSpPr>
        <p:spPr/>
        <p:txBody>
          <a:bodyPr/>
          <a:lstStyle/>
          <a:p>
            <a:pPr lvl="0"/>
            <a:fld id="{A48571AC-D81A-4D74-BDAE-189E665DA7A5}" type="datetime1">
              <a:rPr sz="1400"/>
              <a:t>9/7/2024</a:t>
            </a:fld>
          </a:p>
        </p:txBody>
      </p:sp>
      <p:sp>
        <p:nvSpPr>
          <p:cNvPr id="8198" name="Slide Number Placeholder 5"/>
          <p:cNvSpPr>
            <a:spLocks noGrp="1"/>
          </p:cNvSpPr>
          <p:nvPr>
            <p:ph type="sldNum" sz="quarter" idx="4"/>
          </p:nvPr>
        </p:nvSpPr>
        <p:spPr/>
        <p:txBody>
          <a:bodyPr/>
          <a:lstStyle/>
          <a:p>
            <a:pPr lvl="0" algn="r"/>
            <a:fld id="{104F125D-EE63-425E-BBE1-107FB78B16F0}" type="slidenum">
              <a:rPr sz="1400"/>
              <a:t>2</a:t>
            </a:fld>
          </a:p>
        </p:txBody>
      </p:sp>
      <p:sp>
        <p:nvSpPr>
          <p:cNvPr id="8199" name="Footer Placeholder 4"/>
          <p:cNvSpPr>
            <a:spLocks noGrp="1"/>
          </p:cNvSpPr>
          <p:nvPr>
            <p:ph type="ftr" sz="quarter" idx="3"/>
          </p:nvPr>
        </p:nvSpPr>
        <p:spPr/>
        <p:txBody>
          <a:bodyPr/>
          <a:lstStyle/>
          <a:p>
            <a:pPr lvl="0" algn="ctr"/>
            <a:fld id="{EF552FBC-8852-4C1E-AF99-5FDCD3109956}" type="footer">
              <a:rPr sz="1400"/>
              <a:t>中央电大财经部刘乃民</a:t>
            </a:fld>
          </a:p>
        </p:txBody>
      </p:sp>
      <p:sp>
        <p:nvSpPr>
          <p:cNvPr id="8200" name="TextBox 8199"/>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
          <p:cNvSpPr/>
          <p:nvPr>
            <p:ph type="ctrTitle"/>
          </p:nvPr>
        </p:nvSpPr>
        <p:spPr>
          <a:xfrm>
            <a:off x="611188" y="908050"/>
            <a:ext cx="7772400" cy="51847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spcAft>
                <a:spcPct val="30000"/>
              </a:spcAft>
            </a:pPr>
            <a:r>
              <a:rPr sz="5400">
                <a:solidFill>
                  <a:srgbClr val="FF0000"/>
                </a:solidFill>
              </a:rPr>
              <a:t>一、学习前的几个问题</a:t>
            </a:r>
            <a:br>
              <a:rPr sz="5400">
                <a:solidFill>
                  <a:srgbClr val="FF0000"/>
                </a:solidFill>
              </a:rPr>
            </a:br>
            <a:br>
              <a:rPr sz="5400">
                <a:solidFill>
                  <a:srgbClr val="FF0000"/>
                </a:solidFill>
              </a:rPr>
            </a:br>
            <a:r>
              <a:rPr sz="4800">
                <a:solidFill>
                  <a:srgbClr val="0000CC"/>
                </a:solidFill>
              </a:rPr>
              <a:t>1。分析目的与结果</a:t>
            </a:r>
            <a:br>
              <a:rPr sz="4800">
                <a:solidFill>
                  <a:srgbClr val="0000CC"/>
                </a:solidFill>
              </a:rPr>
            </a:br>
            <a:r>
              <a:rPr sz="4800">
                <a:solidFill>
                  <a:srgbClr val="0000CC"/>
                </a:solidFill>
              </a:rPr>
              <a:t>2。内部因素有哪些</a:t>
            </a:r>
            <a:br>
              <a:rPr sz="4800">
                <a:solidFill>
                  <a:srgbClr val="0000CC"/>
                </a:solidFill>
              </a:rPr>
            </a:br>
            <a:r>
              <a:rPr sz="4800">
                <a:solidFill>
                  <a:srgbClr val="0000CC"/>
                </a:solidFill>
              </a:rPr>
              <a:t>3。资源——能力</a:t>
            </a:r>
            <a:br>
              <a:rPr sz="4800">
                <a:solidFill>
                  <a:srgbClr val="0000CC"/>
                </a:solidFill>
              </a:rPr>
            </a:br>
            <a:r>
              <a:rPr sz="4800">
                <a:solidFill>
                  <a:srgbClr val="0000CC"/>
                </a:solidFill>
              </a:rPr>
              <a:t>4。优势劣势：比较中衡量</a:t>
            </a:r>
            <a:endParaRPr sz="4800">
              <a:solidFill>
                <a:srgbClr val="0000CC"/>
              </a:solidFill>
            </a:endParaRPr>
          </a:p>
        </p:txBody>
      </p:sp>
      <p:sp>
        <p:nvSpPr>
          <p:cNvPr id="16387"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sp>
        <p:nvSpPr>
          <p:cNvPr id="16388" name="Date Placeholder 3"/>
          <p:cNvSpPr>
            <a:spLocks noGrp="1"/>
          </p:cNvSpPr>
          <p:nvPr>
            <p:ph type="dt" sz="half" idx="2"/>
          </p:nvPr>
        </p:nvSpPr>
        <p:spPr/>
        <p:txBody>
          <a:bodyPr/>
          <a:lstStyle/>
          <a:p>
            <a:pPr lvl="0"/>
            <a:fld id="{958D0CB0-B718-40FA-A21B-2061F8BB4163}" type="datetime1">
              <a:rPr sz="1400"/>
              <a:t>9/7/2024</a:t>
            </a:fld>
          </a:p>
        </p:txBody>
      </p:sp>
      <p:sp>
        <p:nvSpPr>
          <p:cNvPr id="16389" name="Slide Number Placeholder 5"/>
          <p:cNvSpPr>
            <a:spLocks noGrp="1"/>
          </p:cNvSpPr>
          <p:nvPr>
            <p:ph type="sldNum" sz="quarter" idx="4"/>
          </p:nvPr>
        </p:nvSpPr>
        <p:spPr/>
        <p:txBody>
          <a:bodyPr/>
          <a:lstStyle/>
          <a:p>
            <a:pPr lvl="0" algn="r"/>
            <a:fld id="{64AB657E-6090-40F3-A5A8-94653114FDC9}" type="slidenum">
              <a:rPr sz="1400"/>
              <a:t>3</a:t>
            </a:fld>
          </a:p>
        </p:txBody>
      </p:sp>
      <p:sp>
        <p:nvSpPr>
          <p:cNvPr id="16390" name="Footer Placeholder 4"/>
          <p:cNvSpPr>
            <a:spLocks noGrp="1"/>
          </p:cNvSpPr>
          <p:nvPr>
            <p:ph type="ftr" sz="quarter" idx="3"/>
          </p:nvPr>
        </p:nvSpPr>
        <p:spPr/>
        <p:txBody>
          <a:bodyPr/>
          <a:lstStyle/>
          <a:p>
            <a:pPr lvl="0" algn="ctr"/>
            <a:fld id="{BCB5A616-CD5B-4740-AAFA-3F477EC29664}" type="footer">
              <a:rPr sz="1400"/>
              <a:t>中央电大财经部刘乃民</a:t>
            </a:fld>
          </a:p>
        </p:txBody>
      </p:sp>
      <p:sp>
        <p:nvSpPr>
          <p:cNvPr id="16391" name="TextBox 16390"/>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
          <p:cNvSpPr/>
          <p:nvPr>
            <p:ph type="ctrTitle"/>
          </p:nvPr>
        </p:nvSpPr>
        <p:spPr>
          <a:xfrm>
            <a:off x="611188" y="1052512"/>
            <a:ext cx="7772400" cy="93662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spcAft>
                <a:spcPct val="30000"/>
              </a:spcAft>
            </a:pPr>
            <a:br>
              <a:rPr>
                <a:solidFill>
                  <a:srgbClr val="0000CC"/>
                </a:solidFill>
              </a:rPr>
            </a:br>
            <a:r>
              <a:rPr>
                <a:solidFill>
                  <a:srgbClr val="FF0000"/>
                </a:solidFill>
              </a:rPr>
              <a:t>2。内部因素有哪些</a:t>
            </a:r>
            <a:r>
              <a:rPr sz="3200">
                <a:solidFill>
                  <a:srgbClr val="0000CC"/>
                </a:solidFill>
              </a:rPr>
              <a:t>  </a:t>
            </a:r>
            <a:br>
              <a:rPr>
                <a:solidFill>
                  <a:srgbClr val="0000CC"/>
                </a:solidFill>
              </a:rPr>
            </a:br>
            <a:endParaRPr>
              <a:solidFill>
                <a:srgbClr val="0000CC"/>
              </a:solidFill>
            </a:endParaRPr>
          </a:p>
        </p:txBody>
      </p:sp>
      <p:sp>
        <p:nvSpPr>
          <p:cNvPr id="10243"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graphicFrame>
        <p:nvGraphicFramePr>
          <p:cNvPr id="10370" name=""/>
          <p:cNvGraphicFramePr>
            <a:graphicFrameLocks noGrp="1"/>
          </p:cNvGraphicFramePr>
          <p:nvPr/>
        </p:nvGraphicFramePr>
        <p:xfrm>
          <a:off x="827088" y="1916112"/>
          <a:ext cx="7632700" cy="4171633"/>
        </p:xfrm>
        <a:graphic>
          <a:graphicData uri="http://schemas.openxmlformats.org/drawingml/2006/table">
            <a:tbl>
              <a:tblPr/>
              <a:tblGrid>
                <a:gridCol w="3816350"/>
                <a:gridCol w="3816350"/>
              </a:tblGrid>
              <a:tr h="45085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ea typeface="Times New Roman" charset="0"/>
                        </a:rPr>
                        <a:t>A</a:t>
                      </a:r>
                      <a:r>
                        <a:rPr>
                          <a:solidFill>
                            <a:srgbClr val="0000CC"/>
                          </a:solidFill>
                          <a:latin typeface="Times New Roman" charset="0"/>
                          <a:ea typeface="Times New Roman" charset="0"/>
                        </a:rPr>
                        <a:t>.产品质量</a:t>
                      </a:r>
                      <a:endParaRPr>
                        <a:solidFill>
                          <a:srgbClr val="0000CC"/>
                        </a:solidFill>
                        <a:latin typeface="Times New Roman" charset="0"/>
                        <a:ea typeface="Times New Roman" charset="0"/>
                      </a:endParaRPr>
                    </a:p>
                  </a:txBody>
                  <a:tcPr>
                    <a:lnL w="28575" cap="sq">
                      <a:solidFill>
                        <a:srgbClr val="FF6600"/>
                      </a:solidFill>
                      <a:miter lim="800000"/>
                    </a:lnL>
                    <a:lnR w="12700">
                      <a:solidFill>
                        <a:srgbClr val="FF6600"/>
                      </a:solidFill>
                      <a:miter lim="800000"/>
                    </a:lnR>
                    <a:lnT w="28575" cap="sq">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rPr>
                        <a:t> I.与其他企业合作能力</a:t>
                      </a:r>
                      <a:endParaRPr>
                        <a:solidFill>
                          <a:srgbClr val="0000CC"/>
                        </a:solidFill>
                      </a:endParaRPr>
                    </a:p>
                  </a:txBody>
                  <a:tcPr>
                    <a:lnL w="12700">
                      <a:solidFill>
                        <a:srgbClr val="FF6600"/>
                      </a:solidFill>
                      <a:miter lim="800000"/>
                    </a:lnL>
                    <a:lnR w="28575" cap="sq">
                      <a:solidFill>
                        <a:srgbClr val="FF6600"/>
                      </a:solidFill>
                      <a:miter lim="800000"/>
                    </a:lnR>
                    <a:lnT w="28575" cap="sq">
                      <a:solidFill>
                        <a:srgbClr val="FF6600"/>
                      </a:solidFill>
                      <a:miter lim="800000"/>
                    </a:lnT>
                    <a:lnB w="12700">
                      <a:solidFill>
                        <a:srgbClr val="FF6600"/>
                      </a:solidFill>
                      <a:miter lim="800000"/>
                    </a:lnB>
                    <a:noFill/>
                  </a:tcPr>
                </a:tc>
              </a:tr>
              <a:tr h="45243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ea typeface="Times New Roman" charset="0"/>
                        </a:rPr>
                        <a:t>B</a:t>
                      </a:r>
                      <a:r>
                        <a:rPr>
                          <a:solidFill>
                            <a:srgbClr val="0000CC"/>
                          </a:solidFill>
                          <a:latin typeface="Times New Roman" charset="0"/>
                          <a:ea typeface="Times New Roman" charset="0"/>
                        </a:rPr>
                        <a:t>.市场增长率</a:t>
                      </a:r>
                      <a:endParaRPr>
                        <a:solidFill>
                          <a:srgbClr val="0000CC"/>
                        </a:solidFill>
                        <a:latin typeface="Times New Roman" charset="0"/>
                        <a:ea typeface="Times New Roman" charset="0"/>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rPr>
                        <a:t>J.充足的资金来源</a:t>
                      </a:r>
                      <a:endParaRPr>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45085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ea typeface="Times New Roman" charset="0"/>
                        </a:rPr>
                        <a:t>C</a:t>
                      </a:r>
                      <a:r>
                        <a:rPr>
                          <a:solidFill>
                            <a:srgbClr val="0000CC"/>
                          </a:solidFill>
                          <a:latin typeface="Times New Roman" charset="0"/>
                          <a:ea typeface="Times New Roman" charset="0"/>
                        </a:rPr>
                        <a:t>.市场占有率</a:t>
                      </a:r>
                      <a:endParaRPr>
                        <a:solidFill>
                          <a:srgbClr val="0000CC"/>
                        </a:solidFill>
                        <a:latin typeface="Times New Roman" charset="0"/>
                        <a:ea typeface="Times New Roman" charset="0"/>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rPr>
                        <a:t>K.产品的转换成本</a:t>
                      </a:r>
                      <a:endParaRPr>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45243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ea typeface="Times New Roman" charset="0"/>
                        </a:rPr>
                        <a:t>D</a:t>
                      </a:r>
                      <a:r>
                        <a:rPr>
                          <a:solidFill>
                            <a:srgbClr val="0000CC"/>
                          </a:solidFill>
                          <a:latin typeface="Times New Roman" charset="0"/>
                          <a:ea typeface="Times New Roman" charset="0"/>
                        </a:rPr>
                        <a:t>.研究与开发能力</a:t>
                      </a:r>
                      <a:endParaRPr>
                        <a:solidFill>
                          <a:srgbClr val="0000CC"/>
                        </a:solidFill>
                        <a:latin typeface="Times New Roman" charset="0"/>
                        <a:ea typeface="Times New Roman" charset="0"/>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rPr>
                        <a:t>L.产品差异化程度</a:t>
                      </a:r>
                      <a:endParaRPr>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45085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ea typeface="Times New Roman" charset="0"/>
                        </a:rPr>
                        <a:t>E</a:t>
                      </a:r>
                      <a:r>
                        <a:rPr>
                          <a:solidFill>
                            <a:srgbClr val="0000CC"/>
                          </a:solidFill>
                          <a:latin typeface="Times New Roman" charset="0"/>
                          <a:ea typeface="Times New Roman" charset="0"/>
                        </a:rPr>
                        <a:t>.设备  技术  原材料</a:t>
                      </a:r>
                      <a:endParaRPr>
                        <a:solidFill>
                          <a:srgbClr val="0000CC"/>
                        </a:solidFill>
                        <a:latin typeface="Times New Roman" charset="0"/>
                        <a:ea typeface="Times New Roman" charset="0"/>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rPr>
                        <a:t>M.规模经济</a:t>
                      </a:r>
                      <a:endParaRPr>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45243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ea typeface="Times New Roman" charset="0"/>
                        </a:rPr>
                        <a:t>F</a:t>
                      </a:r>
                      <a:r>
                        <a:rPr>
                          <a:solidFill>
                            <a:srgbClr val="0000CC"/>
                          </a:solidFill>
                          <a:latin typeface="Times New Roman" charset="0"/>
                          <a:ea typeface="Times New Roman" charset="0"/>
                        </a:rPr>
                        <a:t>.行业盈利能力</a:t>
                      </a:r>
                      <a:endParaRPr>
                        <a:solidFill>
                          <a:srgbClr val="0000CC"/>
                        </a:solidFill>
                        <a:latin typeface="Times New Roman" charset="0"/>
                        <a:ea typeface="Times New Roman" charset="0"/>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rPr>
                        <a:t>N.独特企业文化</a:t>
                      </a:r>
                      <a:endParaRPr>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45085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ea typeface="Times New Roman" charset="0"/>
                        </a:rPr>
                        <a:t>G</a:t>
                      </a:r>
                      <a:r>
                        <a:rPr>
                          <a:solidFill>
                            <a:srgbClr val="0000CC"/>
                          </a:solidFill>
                          <a:latin typeface="Times New Roman" charset="0"/>
                          <a:ea typeface="Times New Roman" charset="0"/>
                        </a:rPr>
                        <a:t>.企业管理能力</a:t>
                      </a:r>
                      <a:endParaRPr>
                        <a:solidFill>
                          <a:srgbClr val="0000CC"/>
                        </a:solidFill>
                        <a:latin typeface="Times New Roman" charset="0"/>
                        <a:ea typeface="Times New Roman" charset="0"/>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rPr>
                        <a:t>O.库存成本</a:t>
                      </a:r>
                      <a:endParaRPr>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544512">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ea typeface="Times New Roman" charset="0"/>
                        </a:rPr>
                        <a:t>H</a:t>
                      </a:r>
                      <a:r>
                        <a:rPr>
                          <a:solidFill>
                            <a:srgbClr val="0000CC"/>
                          </a:solidFill>
                          <a:latin typeface="Times New Roman" charset="0"/>
                          <a:ea typeface="Times New Roman" charset="0"/>
                        </a:rPr>
                        <a:t>.技术密诀</a:t>
                      </a:r>
                      <a:endParaRPr sz="48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28575" cap="sq">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0000CC"/>
                          </a:solidFill>
                        </a:rPr>
                        <a:t>P.成本水平</a:t>
                      </a:r>
                      <a:endParaRPr>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28575" cap="sq">
                      <a:solidFill>
                        <a:srgbClr val="FF6600"/>
                      </a:solidFill>
                      <a:miter lim="800000"/>
                    </a:lnB>
                    <a:noFill/>
                  </a:tcPr>
                </a:tc>
              </a:tr>
            </a:tbl>
          </a:graphicData>
        </a:graphic>
      </p:graphicFrame>
      <p:sp>
        <p:nvSpPr>
          <p:cNvPr id="10371" name="Date Placeholder 3"/>
          <p:cNvSpPr>
            <a:spLocks noGrp="1"/>
          </p:cNvSpPr>
          <p:nvPr>
            <p:ph type="dt" sz="half" idx="2"/>
          </p:nvPr>
        </p:nvSpPr>
        <p:spPr/>
        <p:txBody>
          <a:bodyPr/>
          <a:lstStyle/>
          <a:p>
            <a:pPr lvl="0"/>
            <a:fld id="{458F496D-2432-4CFA-99FD-97F3666398DE}" type="datetime1">
              <a:rPr sz="1400"/>
              <a:t>9/7/2024</a:t>
            </a:fld>
          </a:p>
        </p:txBody>
      </p:sp>
      <p:sp>
        <p:nvSpPr>
          <p:cNvPr id="10372" name="Slide Number Placeholder 5"/>
          <p:cNvSpPr>
            <a:spLocks noGrp="1"/>
          </p:cNvSpPr>
          <p:nvPr>
            <p:ph type="sldNum" sz="quarter" idx="4"/>
          </p:nvPr>
        </p:nvSpPr>
        <p:spPr/>
        <p:txBody>
          <a:bodyPr/>
          <a:lstStyle/>
          <a:p>
            <a:pPr lvl="0" algn="r"/>
            <a:fld id="{8ADD387D-B4EE-4BA1-AA30-A3C91FA5B34D}" type="slidenum">
              <a:rPr sz="1400"/>
              <a:t>4</a:t>
            </a:fld>
          </a:p>
        </p:txBody>
      </p:sp>
      <p:sp>
        <p:nvSpPr>
          <p:cNvPr id="10373" name="Footer Placeholder 4"/>
          <p:cNvSpPr>
            <a:spLocks noGrp="1"/>
          </p:cNvSpPr>
          <p:nvPr>
            <p:ph type="ftr" sz="quarter" idx="3"/>
          </p:nvPr>
        </p:nvSpPr>
        <p:spPr/>
        <p:txBody>
          <a:bodyPr/>
          <a:lstStyle/>
          <a:p>
            <a:pPr lvl="0" algn="ctr"/>
            <a:fld id="{555ABB9C-176B-475F-A20B-99913EA6DEE2}" type="footer">
              <a:rPr sz="1400"/>
              <a:t>中央电大财经部刘乃民</a:t>
            </a:fld>
          </a:p>
        </p:txBody>
      </p:sp>
      <p:sp>
        <p:nvSpPr>
          <p:cNvPr id="10374" name="TextBox 10373"/>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
          <p:cNvSpPr/>
          <p:nvPr>
            <p:ph type="ctrTitle"/>
          </p:nvPr>
        </p:nvSpPr>
        <p:spPr>
          <a:xfrm>
            <a:off x="611188" y="836612"/>
            <a:ext cx="7772400" cy="52562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lnSpc>
                <a:spcPct val="115000"/>
              </a:lnSpc>
              <a:spcAft>
                <a:spcPct val="30000"/>
              </a:spcAft>
            </a:pPr>
            <a:r>
              <a:rPr sz="5400">
                <a:solidFill>
                  <a:srgbClr val="FF0000"/>
                </a:solidFill>
              </a:rPr>
              <a:t>3。资源——能力</a:t>
            </a:r>
            <a:br>
              <a:rPr sz="4800">
                <a:solidFill>
                  <a:srgbClr val="0000CC"/>
                </a:solidFill>
              </a:rPr>
            </a:br>
            <a:r>
              <a:rPr sz="4000">
                <a:solidFill>
                  <a:srgbClr val="0000CC"/>
                </a:solidFill>
              </a:rPr>
              <a:t>  资源是现实或潜在的条件</a:t>
            </a:r>
            <a:br>
              <a:rPr sz="4000">
                <a:solidFill>
                  <a:srgbClr val="0000CC"/>
                </a:solidFill>
              </a:rPr>
            </a:br>
            <a:r>
              <a:rPr sz="4000">
                <a:solidFill>
                  <a:srgbClr val="0000CC"/>
                </a:solidFill>
              </a:rPr>
              <a:t>  能力是对资源的利用</a:t>
            </a:r>
            <a:br>
              <a:rPr sz="4000">
                <a:solidFill>
                  <a:srgbClr val="0000CC"/>
                </a:solidFill>
              </a:rPr>
            </a:br>
            <a:r>
              <a:rPr sz="4000">
                <a:solidFill>
                  <a:srgbClr val="0000CC"/>
                </a:solidFill>
              </a:rPr>
              <a:t>  有形资源是直观的</a:t>
            </a:r>
            <a:br>
              <a:rPr sz="4000">
                <a:solidFill>
                  <a:srgbClr val="0000CC"/>
                </a:solidFill>
              </a:rPr>
            </a:br>
            <a:r>
              <a:rPr sz="4000">
                <a:solidFill>
                  <a:srgbClr val="0000CC"/>
                </a:solidFill>
              </a:rPr>
              <a:t>  无形资源是可以评估的</a:t>
            </a:r>
            <a:br>
              <a:rPr sz="4000">
                <a:solidFill>
                  <a:srgbClr val="0000CC"/>
                </a:solidFill>
              </a:rPr>
            </a:br>
            <a:r>
              <a:rPr sz="4000">
                <a:solidFill>
                  <a:srgbClr val="0000CC"/>
                </a:solidFill>
              </a:rPr>
              <a:t>  能力是不能直接观测的</a:t>
            </a:r>
            <a:br>
              <a:rPr sz="4000">
                <a:solidFill>
                  <a:srgbClr val="0000CC"/>
                </a:solidFill>
              </a:rPr>
            </a:br>
            <a:r>
              <a:rPr sz="4000">
                <a:solidFill>
                  <a:srgbClr val="0000CC"/>
                </a:solidFill>
              </a:rPr>
              <a:t>                </a:t>
            </a:r>
            <a:r>
              <a:rPr sz="3200" b="1" u="sng">
                <a:solidFill>
                  <a:srgbClr val="FF0000"/>
                </a:solidFill>
              </a:rPr>
              <a:t>区别与联系</a:t>
            </a:r>
            <a:endParaRPr sz="3200" b="1" u="sng">
              <a:solidFill>
                <a:srgbClr val="FF0000"/>
              </a:solidFill>
            </a:endParaRPr>
          </a:p>
        </p:txBody>
      </p:sp>
      <p:sp>
        <p:nvSpPr>
          <p:cNvPr id="18435"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sp>
        <p:nvSpPr>
          <p:cNvPr id="18436" name="Date Placeholder 3"/>
          <p:cNvSpPr>
            <a:spLocks noGrp="1"/>
          </p:cNvSpPr>
          <p:nvPr>
            <p:ph type="dt" sz="half" idx="2"/>
          </p:nvPr>
        </p:nvSpPr>
        <p:spPr/>
        <p:txBody>
          <a:bodyPr/>
          <a:lstStyle/>
          <a:p>
            <a:pPr lvl="0"/>
            <a:fld id="{229AA46F-937D-42E8-BAAA-6613C1B79D8A}" type="datetime1">
              <a:rPr sz="1400"/>
              <a:t>9/7/2024</a:t>
            </a:fld>
          </a:p>
        </p:txBody>
      </p:sp>
      <p:sp>
        <p:nvSpPr>
          <p:cNvPr id="18437" name="Slide Number Placeholder 5"/>
          <p:cNvSpPr>
            <a:spLocks noGrp="1"/>
          </p:cNvSpPr>
          <p:nvPr>
            <p:ph type="sldNum" sz="quarter" idx="4"/>
          </p:nvPr>
        </p:nvSpPr>
        <p:spPr/>
        <p:txBody>
          <a:bodyPr/>
          <a:lstStyle/>
          <a:p>
            <a:pPr lvl="0" algn="r"/>
            <a:fld id="{8F1B78B1-7708-4088-B786-EB688A74482B}" type="slidenum">
              <a:rPr sz="1400"/>
              <a:t>5</a:t>
            </a:fld>
          </a:p>
        </p:txBody>
      </p:sp>
      <p:sp>
        <p:nvSpPr>
          <p:cNvPr id="18438" name="Footer Placeholder 4"/>
          <p:cNvSpPr>
            <a:spLocks noGrp="1"/>
          </p:cNvSpPr>
          <p:nvPr>
            <p:ph type="ftr" sz="quarter" idx="3"/>
          </p:nvPr>
        </p:nvSpPr>
        <p:spPr/>
        <p:txBody>
          <a:bodyPr/>
          <a:lstStyle/>
          <a:p>
            <a:pPr lvl="0" algn="ctr"/>
            <a:fld id="{96EE0ACC-99DB-4670-BC90-2EAC8E5AC95E}" type="footer">
              <a:rPr sz="1400"/>
              <a:t>中央电大财经部刘乃民</a:t>
            </a:fld>
          </a:p>
        </p:txBody>
      </p:sp>
      <p:sp>
        <p:nvSpPr>
          <p:cNvPr id="18439" name="TextBox 18438"/>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5"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sp>
        <p:nvSpPr>
          <p:cNvPr id="28677" name=""/>
          <p:cNvSpPr/>
          <p:nvPr/>
        </p:nvSpPr>
        <p:spPr>
          <a:xfrm>
            <a:off x="468312" y="981075"/>
            <a:ext cx="8351838" cy="5002212"/>
          </a:xfrm>
          <a:prstGeom prst="rect">
            <a:avLst/>
          </a:prstGeom>
          <a:noFill/>
          <a:ln>
            <a:noFill/>
            <a:miter lim="800000"/>
          </a:ln>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a:r>
              <a:rPr sz="4400">
                <a:solidFill>
                  <a:srgbClr val="FF0000"/>
                </a:solidFill>
              </a:rPr>
              <a:t>瑞典拟在15年内“断油”</a:t>
            </a:r>
            <a:r>
              <a:t> </a:t>
            </a:r>
          </a:p>
          <a:p>
            <a:pPr lvl="0" algn="ctr"/>
            <a:r>
              <a:rPr sz="1600">
                <a:solidFill>
                  <a:srgbClr val="0000CC"/>
                </a:solidFill>
              </a:rPr>
              <a:t>来源：北京青年报(06/02/09 03:18)</a:t>
            </a:r>
            <a:r>
              <a:t>  </a:t>
            </a:r>
          </a:p>
          <a:p>
            <a:pPr lvl="0" algn="ctr"/>
            <a:r>
              <a:t>　　</a:t>
            </a:r>
          </a:p>
          <a:p>
            <a:pPr lvl="0"/>
            <a:r>
              <a:t>　　</a:t>
            </a:r>
            <a:r>
              <a:rPr sz="2800">
                <a:solidFill>
                  <a:srgbClr val="0000CC"/>
                </a:solidFill>
              </a:rPr>
              <a:t>随着经济的发展，世界各国对石油的依赖程度越来越深，油价已经成为影响经济发展的关键因素。但是，石油资源又是有限的，在不远的将来就面临枯竭的危险。那么，没有了石油以后怎么办?坐以待毙吗?当然不，瑞典从现在起就开始未雨绸缪了。该国计划用15年时间成为世界个不依靠石油而使经济得以发展的国家，而且还不需要增建核电厂。</a:t>
            </a:r>
            <a:endParaRPr sz="2800">
              <a:solidFill>
                <a:srgbClr val="0000CC"/>
              </a:solidFill>
            </a:endParaRPr>
          </a:p>
          <a:p>
            <a:pPr lvl="0"/>
            <a:endParaRPr sz="2800">
              <a:solidFill>
                <a:srgbClr val="0000CC"/>
              </a:solidFill>
            </a:endParaRPr>
          </a:p>
          <a:p>
            <a:pPr lvl="0"/>
            <a:r>
              <a:t>            </a:t>
            </a:r>
            <a:r>
              <a:rPr>
                <a:solidFill>
                  <a:srgbClr val="FF0000"/>
                </a:solidFill>
              </a:rPr>
              <a:t>能力可以拓宽资源领域，战略资源积累非常重要</a:t>
            </a:r>
            <a:endParaRPr>
              <a:solidFill>
                <a:srgbClr val="FF0000"/>
              </a:solidFill>
            </a:endParaRPr>
          </a:p>
        </p:txBody>
      </p:sp>
      <p:sp>
        <p:nvSpPr>
          <p:cNvPr id="28678" name="Date Placeholder 3"/>
          <p:cNvSpPr>
            <a:spLocks noGrp="1"/>
          </p:cNvSpPr>
          <p:nvPr>
            <p:ph type="dt" sz="half" idx="2"/>
          </p:nvPr>
        </p:nvSpPr>
        <p:spPr/>
        <p:txBody>
          <a:bodyPr/>
          <a:lstStyle/>
          <a:p>
            <a:pPr lvl="0"/>
            <a:fld id="{0079C088-3EAA-401D-9AC8-1A5C204C0D50}" type="datetime1">
              <a:rPr sz="1400"/>
              <a:t>9/7/2024</a:t>
            </a:fld>
          </a:p>
        </p:txBody>
      </p:sp>
      <p:sp>
        <p:nvSpPr>
          <p:cNvPr id="28679" name="Slide Number Placeholder 5"/>
          <p:cNvSpPr>
            <a:spLocks noGrp="1"/>
          </p:cNvSpPr>
          <p:nvPr>
            <p:ph type="sldNum" sz="quarter" idx="4"/>
          </p:nvPr>
        </p:nvSpPr>
        <p:spPr/>
        <p:txBody>
          <a:bodyPr/>
          <a:lstStyle/>
          <a:p>
            <a:pPr lvl="0" algn="r"/>
            <a:fld id="{874F4C82-F222-4794-9332-7567BC074570}" type="slidenum">
              <a:rPr sz="1400"/>
              <a:t>6</a:t>
            </a:fld>
          </a:p>
        </p:txBody>
      </p:sp>
      <p:sp>
        <p:nvSpPr>
          <p:cNvPr id="28680" name="Footer Placeholder 4"/>
          <p:cNvSpPr>
            <a:spLocks noGrp="1"/>
          </p:cNvSpPr>
          <p:nvPr>
            <p:ph type="ftr" sz="quarter" idx="3"/>
          </p:nvPr>
        </p:nvSpPr>
        <p:spPr/>
        <p:txBody>
          <a:bodyPr/>
          <a:lstStyle/>
          <a:p>
            <a:pPr lvl="0" algn="ctr"/>
            <a:fld id="{126156FF-390F-4A92-87BA-752FE17A47A9}" type="footer">
              <a:rPr sz="1400"/>
              <a:t>中央电大财经部刘乃民</a:t>
            </a:fld>
          </a:p>
        </p:txBody>
      </p:sp>
      <p:sp>
        <p:nvSpPr>
          <p:cNvPr id="28681" name="TextBox 28680"/>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
          <p:cNvSpPr/>
          <p:nvPr>
            <p:ph type="ctrTitle"/>
          </p:nvPr>
        </p:nvSpPr>
        <p:spPr>
          <a:xfrm>
            <a:off x="611188" y="908050"/>
            <a:ext cx="7772400" cy="51847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lgn="l">
              <a:spcAft>
                <a:spcPct val="30000"/>
              </a:spcAft>
            </a:pPr>
            <a:r>
              <a:rPr sz="4800">
                <a:solidFill>
                  <a:srgbClr val="FF0000"/>
                </a:solidFill>
              </a:rPr>
              <a:t>4。优势劣势：比较中衡量</a:t>
            </a:r>
            <a:br>
              <a:rPr sz="4800">
                <a:solidFill>
                  <a:srgbClr val="0000CC"/>
                </a:solidFill>
              </a:rPr>
            </a:br>
            <a:br>
              <a:rPr sz="4800">
                <a:solidFill>
                  <a:srgbClr val="0000CC"/>
                </a:solidFill>
              </a:rPr>
            </a:br>
            <a:r>
              <a:rPr sz="4800">
                <a:solidFill>
                  <a:srgbClr val="0000CC"/>
                </a:solidFill>
              </a:rPr>
              <a:t>  </a:t>
            </a:r>
            <a:r>
              <a:rPr sz="4000">
                <a:solidFill>
                  <a:srgbClr val="0000CC"/>
                </a:solidFill>
              </a:rPr>
              <a:t>与竞争对手比较:是否优势</a:t>
            </a:r>
            <a:br>
              <a:rPr sz="4000">
                <a:solidFill>
                  <a:srgbClr val="0000CC"/>
                </a:solidFill>
              </a:rPr>
            </a:br>
            <a:r>
              <a:rPr sz="4000">
                <a:solidFill>
                  <a:srgbClr val="0000CC"/>
                </a:solidFill>
              </a:rPr>
              <a:t>                             优势大小(排名)</a:t>
            </a:r>
            <a:br>
              <a:rPr sz="4000">
                <a:solidFill>
                  <a:srgbClr val="0000CC"/>
                </a:solidFill>
              </a:rPr>
            </a:br>
            <a:r>
              <a:rPr sz="4000">
                <a:solidFill>
                  <a:srgbClr val="0000CC"/>
                </a:solidFill>
              </a:rPr>
              <a:t>                             改变的可能性</a:t>
            </a:r>
            <a:br>
              <a:rPr sz="4000">
                <a:solidFill>
                  <a:srgbClr val="0000CC"/>
                </a:solidFill>
              </a:rPr>
            </a:br>
            <a:r>
              <a:rPr sz="4000">
                <a:solidFill>
                  <a:srgbClr val="0000CC"/>
                </a:solidFill>
              </a:rPr>
              <a:t>   与自己过去比较:有否进步</a:t>
            </a:r>
            <a:br>
              <a:rPr sz="4000">
                <a:solidFill>
                  <a:srgbClr val="0000CC"/>
                </a:solidFill>
              </a:rPr>
            </a:br>
            <a:r>
              <a:rPr sz="4000">
                <a:solidFill>
                  <a:srgbClr val="0000CC"/>
                </a:solidFill>
              </a:rPr>
              <a:t>                              进步快慢</a:t>
            </a:r>
            <a:endParaRPr sz="4000">
              <a:solidFill>
                <a:srgbClr val="0000CC"/>
              </a:solidFill>
            </a:endParaRPr>
          </a:p>
        </p:txBody>
      </p:sp>
      <p:sp>
        <p:nvSpPr>
          <p:cNvPr id="20483"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sp>
        <p:nvSpPr>
          <p:cNvPr id="20484" name="Date Placeholder 3"/>
          <p:cNvSpPr>
            <a:spLocks noGrp="1"/>
          </p:cNvSpPr>
          <p:nvPr>
            <p:ph type="dt" sz="half" idx="2"/>
          </p:nvPr>
        </p:nvSpPr>
        <p:spPr/>
        <p:txBody>
          <a:bodyPr/>
          <a:lstStyle/>
          <a:p>
            <a:pPr lvl="0"/>
            <a:fld id="{9E84BE0C-F32F-4F57-A257-780B9B40B7D0}" type="datetime1">
              <a:rPr sz="1400"/>
              <a:t>9/7/2024</a:t>
            </a:fld>
          </a:p>
        </p:txBody>
      </p:sp>
      <p:sp>
        <p:nvSpPr>
          <p:cNvPr id="20485" name="Slide Number Placeholder 5"/>
          <p:cNvSpPr>
            <a:spLocks noGrp="1"/>
          </p:cNvSpPr>
          <p:nvPr>
            <p:ph type="sldNum" sz="quarter" idx="4"/>
          </p:nvPr>
        </p:nvSpPr>
        <p:spPr/>
        <p:txBody>
          <a:bodyPr/>
          <a:lstStyle/>
          <a:p>
            <a:pPr lvl="0" algn="r"/>
            <a:fld id="{76B9B683-9735-4795-A8D0-2B397F96AED2}" type="slidenum">
              <a:rPr sz="1400"/>
              <a:t>7</a:t>
            </a:fld>
          </a:p>
        </p:txBody>
      </p:sp>
      <p:sp>
        <p:nvSpPr>
          <p:cNvPr id="20486" name="Footer Placeholder 4"/>
          <p:cNvSpPr>
            <a:spLocks noGrp="1"/>
          </p:cNvSpPr>
          <p:nvPr>
            <p:ph type="ftr" sz="quarter" idx="3"/>
          </p:nvPr>
        </p:nvSpPr>
        <p:spPr/>
        <p:txBody>
          <a:bodyPr/>
          <a:lstStyle/>
          <a:p>
            <a:pPr lvl="0" algn="ctr"/>
            <a:fld id="{74AB218D-D126-4B50-A5D3-D002683BE790}" type="footer">
              <a:rPr sz="1400"/>
              <a:t>中央电大财经部刘乃民</a:t>
            </a:fld>
          </a:p>
        </p:txBody>
      </p:sp>
      <p:sp>
        <p:nvSpPr>
          <p:cNvPr id="20487" name="TextBox 20486"/>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1"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graphicFrame>
        <p:nvGraphicFramePr>
          <p:cNvPr id="33070" name=""/>
          <p:cNvGraphicFramePr>
            <a:graphicFrameLocks noGrp="1"/>
          </p:cNvGraphicFramePr>
          <p:nvPr/>
        </p:nvGraphicFramePr>
        <p:xfrm>
          <a:off x="3132138" y="476250"/>
          <a:ext cx="4640262" cy="5653722"/>
        </p:xfrm>
        <a:graphic>
          <a:graphicData uri="http://schemas.openxmlformats.org/drawingml/2006/table">
            <a:tbl>
              <a:tblPr/>
              <a:tblGrid>
                <a:gridCol w="2239962"/>
                <a:gridCol w="1257300"/>
                <a:gridCol w="1143000"/>
              </a:tblGrid>
              <a:tr h="2825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成本项目</a:t>
                      </a:r>
                      <a:endParaRPr sz="2000">
                        <a:solidFill>
                          <a:srgbClr val="0000CC"/>
                        </a:solidFill>
                      </a:endParaRPr>
                    </a:p>
                  </a:txBody>
                  <a:tcPr>
                    <a:lnL w="28575" cap="sq">
                      <a:solidFill>
                        <a:srgbClr val="FF6600"/>
                      </a:solidFill>
                      <a:miter lim="800000"/>
                    </a:lnL>
                    <a:lnR w="12700">
                      <a:solidFill>
                        <a:srgbClr val="FF6600"/>
                      </a:solidFill>
                      <a:miter lim="800000"/>
                    </a:lnR>
                    <a:lnT w="28575" cap="sq">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A公司</a:t>
                      </a:r>
                      <a:endParaRPr sz="2000">
                        <a:solidFill>
                          <a:srgbClr val="0000CC"/>
                        </a:solidFill>
                      </a:endParaRPr>
                    </a:p>
                  </a:txBody>
                  <a:tcPr>
                    <a:lnL w="12700">
                      <a:solidFill>
                        <a:srgbClr val="FF6600"/>
                      </a:solidFill>
                      <a:miter lim="800000"/>
                    </a:lnL>
                    <a:lnR w="12700">
                      <a:solidFill>
                        <a:srgbClr val="FF6600"/>
                      </a:solidFill>
                      <a:miter lim="800000"/>
                    </a:lnR>
                    <a:lnT w="28575" cap="sq">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B公司</a:t>
                      </a:r>
                      <a:endParaRPr sz="2000">
                        <a:solidFill>
                          <a:srgbClr val="0000CC"/>
                        </a:solidFill>
                      </a:endParaRPr>
                    </a:p>
                  </a:txBody>
                  <a:tcPr>
                    <a:lnL w="12700">
                      <a:solidFill>
                        <a:srgbClr val="FF6600"/>
                      </a:solidFill>
                      <a:miter lim="800000"/>
                    </a:lnL>
                    <a:lnR w="28575" cap="sq">
                      <a:solidFill>
                        <a:srgbClr val="FF6600"/>
                      </a:solidFill>
                      <a:miter lim="800000"/>
                    </a:lnR>
                    <a:lnT w="28575" cap="sq">
                      <a:solidFill>
                        <a:srgbClr val="FF6600"/>
                      </a:solidFill>
                      <a:miter lim="800000"/>
                    </a:lnT>
                    <a:lnB w="12700">
                      <a:solidFill>
                        <a:srgbClr val="FF6600"/>
                      </a:solidFill>
                      <a:miter lim="800000"/>
                    </a:lnB>
                    <a:noFill/>
                  </a:tcPr>
                </a:tc>
              </a:tr>
              <a:tr h="2309812">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1．制造成本</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直接生产成本</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原材料</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直接人工</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非工作人员工资</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包装</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折旧</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小计</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其他费用</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广告</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其他营销成本和管理费用</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利息</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研究与开发</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    总制造成本</a:t>
                      </a:r>
                      <a:endParaRPr sz="20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0.1384</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0.1557</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0.0800</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0.5055</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0.0410</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0.9206</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0.0477</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0.1096</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0.0147</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0.0277</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1.1203</a:t>
                      </a:r>
                      <a:endParaRPr sz="2000">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0.1082</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0.1257</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0.0568</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0.4663</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0.0826</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0.8396</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0.0338</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0.1989</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0.0033</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0.0195</a:t>
                      </a:r>
                      <a:endParaRPr sz="1200">
                        <a:solidFill>
                          <a:srgbClr val="0000CC"/>
                        </a:solidFill>
                        <a:latin typeface="Times New Roman" charset="0"/>
                        <a:ea typeface="Times New Roman" charset="0"/>
                      </a:endParaRPr>
                    </a:p>
                    <a:p>
                      <a:pPr marL="0" lvl="0" indent="0" eaLnBrk="0" hangingPunct="0">
                        <a:spcBef>
                          <a:spcPct val="0"/>
                        </a:spcBef>
                        <a:buNone/>
                      </a:pPr>
                      <a:r>
                        <a:rPr sz="1200">
                          <a:solidFill>
                            <a:srgbClr val="0000CC"/>
                          </a:solidFill>
                          <a:latin typeface="Times New Roman" charset="0"/>
                          <a:ea typeface="Times New Roman" charset="0"/>
                        </a:rPr>
                        <a:t>1.0951</a:t>
                      </a:r>
                      <a:endParaRPr sz="2000">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2825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2．制造商营业利润</a:t>
                      </a:r>
                      <a:endParaRPr sz="20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0.1424</a:t>
                      </a:r>
                      <a:endParaRPr sz="2000">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0.0709</a:t>
                      </a:r>
                      <a:endParaRPr sz="2000">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2825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3．净销售价</a:t>
                      </a:r>
                      <a:endParaRPr sz="20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1.2627</a:t>
                      </a:r>
                      <a:endParaRPr sz="2000">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1.1660</a:t>
                      </a:r>
                      <a:endParaRPr sz="2000">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284162">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4．啤酒商支付的税</a:t>
                      </a:r>
                      <a:endParaRPr sz="20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0.1873</a:t>
                      </a:r>
                      <a:endParaRPr sz="2000">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0.1782</a:t>
                      </a:r>
                      <a:endParaRPr sz="2000">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2825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5．制造商卖给批发商的总销售价</a:t>
                      </a:r>
                      <a:endParaRPr sz="20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1.4500</a:t>
                      </a:r>
                      <a:endParaRPr sz="2000">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1.3442</a:t>
                      </a:r>
                      <a:endParaRPr sz="2000">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2825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6．批发商的利润</a:t>
                      </a:r>
                      <a:endParaRPr sz="20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0.5500</a:t>
                      </a:r>
                      <a:endParaRPr sz="2000">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0.5158</a:t>
                      </a:r>
                      <a:endParaRPr sz="2000">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2825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7．批发价</a:t>
                      </a:r>
                      <a:endParaRPr sz="20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2.00</a:t>
                      </a:r>
                      <a:endParaRPr sz="2000">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1.86</a:t>
                      </a:r>
                      <a:endParaRPr sz="2000">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2825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8．批发零售税</a:t>
                      </a:r>
                      <a:endParaRPr sz="20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0.60</a:t>
                      </a:r>
                      <a:endParaRPr sz="2000">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0.60</a:t>
                      </a:r>
                      <a:endParaRPr sz="2000">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2825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9．零售商利润</a:t>
                      </a:r>
                      <a:endParaRPr sz="20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0.40</a:t>
                      </a:r>
                      <a:endParaRPr sz="2000">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0.38</a:t>
                      </a:r>
                      <a:endParaRPr sz="2000">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2825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10．零售价格</a:t>
                      </a:r>
                      <a:endParaRPr sz="2000">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28575" cap="sq">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3.00</a:t>
                      </a:r>
                      <a:endParaRPr sz="2000">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28575" cap="sq">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1200">
                          <a:solidFill>
                            <a:srgbClr val="0000CC"/>
                          </a:solidFill>
                          <a:latin typeface="Times New Roman" charset="0"/>
                          <a:ea typeface="Times New Roman" charset="0"/>
                        </a:rPr>
                        <a:t>2.84</a:t>
                      </a:r>
                      <a:endParaRPr sz="2000">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28575" cap="sq">
                      <a:solidFill>
                        <a:srgbClr val="FF6600"/>
                      </a:solidFill>
                      <a:miter lim="800000"/>
                    </a:lnB>
                    <a:noFill/>
                  </a:tcPr>
                </a:tc>
              </a:tr>
            </a:tbl>
          </a:graphicData>
        </a:graphic>
      </p:graphicFrame>
      <p:sp>
        <p:nvSpPr>
          <p:cNvPr id="33071" name=""/>
          <p:cNvSpPr/>
          <p:nvPr/>
        </p:nvSpPr>
        <p:spPr>
          <a:xfrm>
            <a:off x="1547812" y="1125538"/>
            <a:ext cx="503238" cy="4391025"/>
          </a:xfrm>
          <a:prstGeom prst="rect">
            <a:avLst/>
          </a:prstGeom>
          <a:noFill/>
          <a:ln w="28575">
            <a:solidFill>
              <a:srgbClr val="0000CC"/>
            </a:solid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sz="2800">
                <a:solidFill>
                  <a:srgbClr val="FF0000"/>
                </a:solidFill>
              </a:rPr>
              <a:t>两家啤酒公司的价值链</a:t>
            </a:r>
            <a:endParaRPr sz="2800">
              <a:solidFill>
                <a:srgbClr val="FF0000"/>
              </a:solidFill>
            </a:endParaRPr>
          </a:p>
        </p:txBody>
      </p:sp>
      <p:sp>
        <p:nvSpPr>
          <p:cNvPr id="33072" name="Date Placeholder 3"/>
          <p:cNvSpPr>
            <a:spLocks noGrp="1"/>
          </p:cNvSpPr>
          <p:nvPr>
            <p:ph type="dt" sz="half" idx="2"/>
          </p:nvPr>
        </p:nvSpPr>
        <p:spPr/>
        <p:txBody>
          <a:bodyPr/>
          <a:lstStyle/>
          <a:p>
            <a:pPr lvl="0"/>
            <a:fld id="{2FC6E107-CA65-4555-8549-E00C967A6779}" type="datetime1">
              <a:rPr sz="1400"/>
              <a:t>9/7/2024</a:t>
            </a:fld>
          </a:p>
        </p:txBody>
      </p:sp>
      <p:sp>
        <p:nvSpPr>
          <p:cNvPr id="33073" name="Slide Number Placeholder 5"/>
          <p:cNvSpPr>
            <a:spLocks noGrp="1"/>
          </p:cNvSpPr>
          <p:nvPr>
            <p:ph type="sldNum" sz="quarter" idx="4"/>
          </p:nvPr>
        </p:nvSpPr>
        <p:spPr/>
        <p:txBody>
          <a:bodyPr/>
          <a:lstStyle/>
          <a:p>
            <a:pPr lvl="0" algn="r"/>
            <a:fld id="{C34F3426-926F-4057-9200-AF51C1B2991E}" type="slidenum">
              <a:rPr sz="1400"/>
              <a:t>8</a:t>
            </a:fld>
          </a:p>
        </p:txBody>
      </p:sp>
      <p:sp>
        <p:nvSpPr>
          <p:cNvPr id="33074" name="Footer Placeholder 4"/>
          <p:cNvSpPr>
            <a:spLocks noGrp="1"/>
          </p:cNvSpPr>
          <p:nvPr>
            <p:ph type="ftr" sz="quarter" idx="3"/>
          </p:nvPr>
        </p:nvSpPr>
        <p:spPr/>
        <p:txBody>
          <a:bodyPr/>
          <a:lstStyle/>
          <a:p>
            <a:pPr lvl="0" algn="ctr"/>
            <a:fld id="{857970DF-7544-4A1E-A8E1-A230396A1EEE}" type="footer">
              <a:rPr sz="1400"/>
              <a:t>中央电大财经部刘乃民</a:t>
            </a:fld>
          </a:p>
        </p:txBody>
      </p:sp>
      <p:sp>
        <p:nvSpPr>
          <p:cNvPr id="33075" name="TextBox 33074"/>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
          <p:cNvSpPr/>
          <p:nvPr>
            <p:ph type="ctrTitle"/>
          </p:nvPr>
        </p:nvSpPr>
        <p:spPr>
          <a:xfrm>
            <a:off x="395288" y="981075"/>
            <a:ext cx="8353425" cy="4968875"/>
          </a:xfrm>
          <a:prstGeom prst="rect">
            <a:avLst/>
          </a:prstGeom>
          <a:noFill/>
          <a:ln>
            <a:miter lim="800000"/>
          </a:ln>
        </p:spPr>
        <p:txBody>
          <a:bodyPr anchor="ctr" anchorCtr="0"/>
          <a:lstStyle>
            <a:lvl1pPr marL="263525" indent="-263525" algn="ctr"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vl2pPr>
              <a:defRPr lang="zh-CN" altLang="en-US"/>
            </a:lvl2pPr>
            <a:lvl3pPr>
              <a:defRPr lang="zh-CN" altLang="en-US"/>
            </a:lvl3pPr>
            <a:lvl4pPr>
              <a:defRPr lang="zh-CN" altLang="en-US"/>
            </a:lvl4pPr>
            <a:lvl5pPr>
              <a:defRPr lang="zh-CN" altLang="en-US"/>
            </a:lvl5pPr>
          </a:lstStyle>
          <a:p>
            <a:pPr lvl="0" algn="l"/>
            <a:r>
              <a:rPr sz="4800">
                <a:solidFill>
                  <a:srgbClr val="FF0000"/>
                </a:solidFill>
              </a:rPr>
              <a:t>二、价值链</a:t>
            </a:r>
            <a:br>
              <a:rPr sz="4800">
                <a:solidFill>
                  <a:srgbClr val="FF0000"/>
                </a:solidFill>
              </a:rPr>
            </a:br>
            <a:br>
              <a:rPr sz="4800">
                <a:solidFill>
                  <a:srgbClr val="FF0000"/>
                </a:solidFill>
              </a:rPr>
            </a:br>
            <a:r>
              <a:rPr sz="3600">
                <a:solidFill>
                  <a:srgbClr val="0000CC"/>
                </a:solidFill>
              </a:rPr>
              <a:t>资源是体现在价值链上的，只有能够创造价值的资源才是有用的资源。</a:t>
            </a:r>
            <a:br>
              <a:rPr sz="3600">
                <a:solidFill>
                  <a:srgbClr val="0000CC"/>
                </a:solidFill>
              </a:rPr>
            </a:br>
            <a:r>
              <a:rPr sz="3600">
                <a:solidFill>
                  <a:srgbClr val="0000CC"/>
                </a:solidFill>
              </a:rPr>
              <a:t>能力体现在价值链的运转上，能够使价值链增值的能力才是战略能力。</a:t>
            </a:r>
            <a:br>
              <a:rPr sz="3600">
                <a:solidFill>
                  <a:srgbClr val="0000CC"/>
                </a:solidFill>
              </a:rPr>
            </a:br>
            <a:br>
              <a:rPr sz="3600">
                <a:solidFill>
                  <a:srgbClr val="0000CC"/>
                </a:solidFill>
              </a:rPr>
            </a:br>
            <a:r>
              <a:rPr sz="3600">
                <a:solidFill>
                  <a:srgbClr val="0000CC"/>
                </a:solidFill>
              </a:rPr>
              <a:t>      </a:t>
            </a:r>
            <a:r>
              <a:rPr sz="2400">
                <a:solidFill>
                  <a:srgbClr val="FF0000"/>
                </a:solidFill>
              </a:rPr>
              <a:t>企业优势是通过强化价值链整合实现的</a:t>
            </a:r>
            <a:endParaRPr sz="2400">
              <a:solidFill>
                <a:srgbClr val="FF0000"/>
              </a:solidFill>
            </a:endParaRPr>
          </a:p>
        </p:txBody>
      </p:sp>
      <p:sp>
        <p:nvSpPr>
          <p:cNvPr id="38915"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sp>
        <p:nvSpPr>
          <p:cNvPr id="38916" name="Date Placeholder 3"/>
          <p:cNvSpPr>
            <a:spLocks noGrp="1"/>
          </p:cNvSpPr>
          <p:nvPr>
            <p:ph type="dt" sz="half" idx="2"/>
          </p:nvPr>
        </p:nvSpPr>
        <p:spPr/>
        <p:txBody>
          <a:bodyPr/>
          <a:lstStyle/>
          <a:p>
            <a:pPr lvl="0"/>
            <a:fld id="{5D51B985-5329-40F2-9C1B-2F2D446B1065}" type="datetime1">
              <a:rPr sz="1400"/>
              <a:t>9/7/2024</a:t>
            </a:fld>
          </a:p>
        </p:txBody>
      </p:sp>
      <p:sp>
        <p:nvSpPr>
          <p:cNvPr id="38917" name="Slide Number Placeholder 5"/>
          <p:cNvSpPr>
            <a:spLocks noGrp="1"/>
          </p:cNvSpPr>
          <p:nvPr>
            <p:ph type="sldNum" sz="quarter" idx="4"/>
          </p:nvPr>
        </p:nvSpPr>
        <p:spPr/>
        <p:txBody>
          <a:bodyPr/>
          <a:lstStyle/>
          <a:p>
            <a:pPr lvl="0" algn="r"/>
            <a:fld id="{1A9DA24C-9540-4204-9A10-3F677DD05332}" type="slidenum">
              <a:rPr sz="1400"/>
              <a:t>9</a:t>
            </a:fld>
          </a:p>
        </p:txBody>
      </p:sp>
      <p:sp>
        <p:nvSpPr>
          <p:cNvPr id="38918" name="Footer Placeholder 4"/>
          <p:cNvSpPr>
            <a:spLocks noGrp="1"/>
          </p:cNvSpPr>
          <p:nvPr>
            <p:ph type="ftr" sz="quarter" idx="3"/>
          </p:nvPr>
        </p:nvSpPr>
        <p:spPr/>
        <p:txBody>
          <a:bodyPr/>
          <a:lstStyle/>
          <a:p>
            <a:pPr lvl="0" algn="ctr"/>
            <a:fld id="{95131F8D-4900-4F7E-AB55-5A17F4929927}" type="footer">
              <a:rPr sz="1400"/>
              <a:t>中央电大财经部刘乃民</a:t>
            </a:fld>
          </a:p>
        </p:txBody>
      </p:sp>
      <p:sp>
        <p:nvSpPr>
          <p:cNvPr id="38919" name="TextBox 38918"/>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sp>
        <p:nvSpPr>
          <p:cNvPr id="36872" name=""/>
          <p:cNvSpPr/>
          <p:nvPr/>
        </p:nvSpPr>
        <p:spPr>
          <a:xfrm>
            <a:off x="395288" y="1184275"/>
            <a:ext cx="8424862" cy="4498975"/>
          </a:xfrm>
          <a:prstGeom prst="rect">
            <a:avLst/>
          </a:prstGeom>
          <a:noFill/>
          <a:ln w="25400">
            <a:solidFill>
              <a:srgbClr val="FF0000"/>
            </a:solidFill>
            <a:miter lim="800000"/>
          </a:ln>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400"/>
              <a:t>        </a:t>
            </a:r>
            <a:r>
              <a:rPr sz="2400">
                <a:solidFill>
                  <a:srgbClr val="0000CC"/>
                </a:solidFill>
              </a:rPr>
              <a:t>在美国五大私营公司之一的考奇工业公司，公司展望的实现和战略形成要经过对公司能力和生产能力的分析，决定如何将这些能力和生产能力与存在的市场机遇相匹配。一个官员发现，“我们曾认为自己是在石油的经营领域中，但发现我们真正的专长是在采集、运输、加工和贸易领域。”伴随公司在原油的采集、提炼、运输和加工方面能力的发展，管理层认识到了公司的核心能力是什么，并将其扩展到液化气产品，继而又进入到气体的采集、运输、加工和贸易领域。对气体类产品的经营使考奇进入到与石油业务的联系比服务加油站更加密切的氨的运输和贸易领域。最近的多项并购则使考奇的核心生产能力转移到谷物采集和牛饲料供给等，发挥其在采集、运输、加工和贸易方面的特长。</a:t>
            </a:r>
            <a:endParaRPr sz="2400">
              <a:solidFill>
                <a:srgbClr val="0000CC"/>
              </a:solidFill>
            </a:endParaRPr>
          </a:p>
        </p:txBody>
      </p:sp>
      <p:sp>
        <p:nvSpPr>
          <p:cNvPr id="36873" name="Date Placeholder 3"/>
          <p:cNvSpPr>
            <a:spLocks noGrp="1"/>
          </p:cNvSpPr>
          <p:nvPr>
            <p:ph type="dt" sz="half" idx="2"/>
          </p:nvPr>
        </p:nvSpPr>
        <p:spPr/>
        <p:txBody>
          <a:bodyPr/>
          <a:lstStyle/>
          <a:p>
            <a:pPr lvl="0"/>
            <a:fld id="{32A05B9C-2B85-4512-AE9E-1BA97580A111}" type="datetime1">
              <a:rPr sz="1400"/>
              <a:t>9/7/2024</a:t>
            </a:fld>
          </a:p>
        </p:txBody>
      </p:sp>
      <p:sp>
        <p:nvSpPr>
          <p:cNvPr id="36874" name="Slide Number Placeholder 5"/>
          <p:cNvSpPr>
            <a:spLocks noGrp="1"/>
          </p:cNvSpPr>
          <p:nvPr>
            <p:ph type="sldNum" sz="quarter" idx="4"/>
          </p:nvPr>
        </p:nvSpPr>
        <p:spPr/>
        <p:txBody>
          <a:bodyPr/>
          <a:lstStyle/>
          <a:p>
            <a:pPr lvl="0" algn="r"/>
            <a:fld id="{5B449A53-B28A-4D18-9029-27607A4B5C27}" type="slidenum">
              <a:rPr sz="1400"/>
              <a:t>10</a:t>
            </a:fld>
          </a:p>
        </p:txBody>
      </p:sp>
      <p:sp>
        <p:nvSpPr>
          <p:cNvPr id="36875" name="Footer Placeholder 4"/>
          <p:cNvSpPr>
            <a:spLocks noGrp="1"/>
          </p:cNvSpPr>
          <p:nvPr>
            <p:ph type="ftr" sz="quarter" idx="3"/>
          </p:nvPr>
        </p:nvSpPr>
        <p:spPr/>
        <p:txBody>
          <a:bodyPr/>
          <a:lstStyle/>
          <a:p>
            <a:pPr lvl="0" algn="ctr"/>
            <a:fld id="{DA34BDEC-0CAD-4349-BEA6-1BE0CF4EA655}" type="footer">
              <a:rPr sz="1400"/>
              <a:t>中央电大财经部刘乃民</a:t>
            </a:fld>
          </a:p>
        </p:txBody>
      </p:sp>
      <p:sp>
        <p:nvSpPr>
          <p:cNvPr id="36876" name="TextBox 36875"/>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7"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sp>
        <p:nvSpPr>
          <p:cNvPr id="47109" name=""/>
          <p:cNvSpPr/>
          <p:nvPr/>
        </p:nvSpPr>
        <p:spPr>
          <a:xfrm>
            <a:off x="2051050" y="981075"/>
            <a:ext cx="5472112" cy="396875"/>
          </a:xfrm>
          <a:prstGeom prst="rect">
            <a:avLst/>
          </a:prstGeom>
          <a:noFill/>
          <a:ln>
            <a:noFill/>
            <a:miter lim="800000"/>
          </a:ln>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a:solidFill>
                  <a:srgbClr val="FF0000"/>
                </a:solidFill>
                <a:latin typeface="Times New Roman" charset="0"/>
                <a:ea typeface="Times New Roman" charset="0"/>
              </a:rPr>
              <a:t>（1）与自身比较（自己确定一个及格标准）</a:t>
            </a:r>
            <a:endParaRPr sz="3600">
              <a:solidFill>
                <a:srgbClr val="FF0000"/>
              </a:solidFill>
            </a:endParaRPr>
          </a:p>
        </p:txBody>
      </p:sp>
      <p:graphicFrame>
        <p:nvGraphicFramePr>
          <p:cNvPr id="47503" name=""/>
          <p:cNvGraphicFramePr>
            <a:graphicFrameLocks noGrp="1"/>
          </p:cNvGraphicFramePr>
          <p:nvPr/>
        </p:nvGraphicFramePr>
        <p:xfrm>
          <a:off x="827088" y="1557338"/>
          <a:ext cx="7632700" cy="4358640"/>
        </p:xfrm>
        <a:graphic>
          <a:graphicData uri="http://schemas.openxmlformats.org/drawingml/2006/table">
            <a:tbl>
              <a:tblPr/>
              <a:tblGrid>
                <a:gridCol w="3313112"/>
                <a:gridCol w="976312"/>
                <a:gridCol w="1543050"/>
                <a:gridCol w="1800225"/>
              </a:tblGrid>
              <a:tr h="354012">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关键战略要素</a:t>
                      </a:r>
                      <a:endParaRPr sz="3600" b="1">
                        <a:solidFill>
                          <a:srgbClr val="0000CC"/>
                        </a:solidFill>
                      </a:endParaRPr>
                    </a:p>
                  </a:txBody>
                  <a:tcPr>
                    <a:lnL w="28575" cap="sq">
                      <a:solidFill>
                        <a:srgbClr val="FF6600"/>
                      </a:solidFill>
                      <a:miter lim="800000"/>
                    </a:lnL>
                    <a:lnR w="12700">
                      <a:solidFill>
                        <a:srgbClr val="FF6600"/>
                      </a:solidFill>
                      <a:miter lim="800000"/>
                    </a:lnR>
                    <a:lnT w="28575" cap="sq">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得分</a:t>
                      </a:r>
                      <a:endParaRPr sz="3600" b="1">
                        <a:solidFill>
                          <a:srgbClr val="0000CC"/>
                        </a:solidFill>
                      </a:endParaRPr>
                    </a:p>
                  </a:txBody>
                  <a:tcPr>
                    <a:lnL w="12700">
                      <a:solidFill>
                        <a:srgbClr val="FF6600"/>
                      </a:solidFill>
                      <a:miter lim="800000"/>
                    </a:lnL>
                    <a:lnR w="12700">
                      <a:solidFill>
                        <a:srgbClr val="FF6600"/>
                      </a:solidFill>
                      <a:miter lim="800000"/>
                    </a:lnR>
                    <a:lnT w="28575" cap="sq">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权重</a:t>
                      </a:r>
                      <a:endParaRPr sz="3600" b="1">
                        <a:solidFill>
                          <a:srgbClr val="0000CC"/>
                        </a:solidFill>
                      </a:endParaRPr>
                    </a:p>
                  </a:txBody>
                  <a:tcPr>
                    <a:lnL w="12700">
                      <a:solidFill>
                        <a:srgbClr val="FF6600"/>
                      </a:solidFill>
                      <a:miter lim="800000"/>
                    </a:lnL>
                    <a:lnR w="12700">
                      <a:solidFill>
                        <a:srgbClr val="FF6600"/>
                      </a:solidFill>
                      <a:miter lim="800000"/>
                    </a:lnR>
                    <a:lnT w="28575" cap="sq">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加权评价值</a:t>
                      </a:r>
                      <a:endParaRPr sz="3600" b="1">
                        <a:solidFill>
                          <a:srgbClr val="0000CC"/>
                        </a:solidFill>
                      </a:endParaRPr>
                    </a:p>
                  </a:txBody>
                  <a:tcPr>
                    <a:lnL w="12700">
                      <a:solidFill>
                        <a:srgbClr val="FF6600"/>
                      </a:solidFill>
                      <a:miter lim="800000"/>
                    </a:lnL>
                    <a:lnR w="28575" cap="sq">
                      <a:solidFill>
                        <a:srgbClr val="FF6600"/>
                      </a:solidFill>
                      <a:miter lim="800000"/>
                    </a:lnR>
                    <a:lnT w="28575" cap="sq">
                      <a:solidFill>
                        <a:srgbClr val="FF6600"/>
                      </a:solidFill>
                      <a:miter lim="800000"/>
                    </a:lnT>
                    <a:lnB w="12700">
                      <a:solidFill>
                        <a:srgbClr val="FF6600"/>
                      </a:solidFill>
                      <a:miter lim="800000"/>
                    </a:lnB>
                    <a:noFill/>
                  </a:tcPr>
                </a:tc>
              </a:tr>
              <a:tr h="35718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质量/产品性能</a:t>
                      </a:r>
                      <a:endParaRPr sz="3600" b="1">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8</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0.1</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0.8</a:t>
                      </a:r>
                      <a:endParaRPr sz="3600" b="1">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35718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声誉/形象</a:t>
                      </a:r>
                      <a:endParaRPr sz="3600" b="1">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8</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0.1</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0.8</a:t>
                      </a:r>
                      <a:endParaRPr sz="3600" b="1">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35560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制造能力</a:t>
                      </a:r>
                      <a:endParaRPr sz="3600" b="1">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2</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0.1</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0.2</a:t>
                      </a:r>
                      <a:endParaRPr sz="3600" b="1">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35718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技术技能</a:t>
                      </a:r>
                      <a:endParaRPr sz="3600" b="1">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10</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0.05</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0.5</a:t>
                      </a:r>
                      <a:endParaRPr sz="3600" b="1">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35718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特约经销商网络/分销能力</a:t>
                      </a:r>
                      <a:endParaRPr sz="3600" b="1">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9</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0.05</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0.45</a:t>
                      </a:r>
                      <a:endParaRPr sz="3600" b="1">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35560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新产品革新能力</a:t>
                      </a:r>
                      <a:endParaRPr sz="3600" b="1">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9</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0.05</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0.45</a:t>
                      </a:r>
                      <a:endParaRPr sz="3600" b="1">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35718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财务资源</a:t>
                      </a:r>
                      <a:endParaRPr sz="3600" b="1">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5</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0.1</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0.5</a:t>
                      </a:r>
                      <a:endParaRPr sz="3600" b="1">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35718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相对成本地位</a:t>
                      </a:r>
                      <a:endParaRPr sz="3600" b="1">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5</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0.35</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1.75</a:t>
                      </a:r>
                      <a:endParaRPr sz="3600" b="1">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35560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客户服务能力</a:t>
                      </a:r>
                      <a:endParaRPr sz="3600" b="1">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5</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0.15</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12700">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0.75</a:t>
                      </a:r>
                      <a:endParaRPr sz="3600" b="1">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12700">
                      <a:solidFill>
                        <a:srgbClr val="FF6600"/>
                      </a:solidFill>
                      <a:miter lim="800000"/>
                    </a:lnB>
                    <a:noFill/>
                  </a:tcPr>
                </a:tc>
              </a:tr>
              <a:tr h="323850">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总得分</a:t>
                      </a:r>
                      <a:endParaRPr sz="3600" b="1">
                        <a:solidFill>
                          <a:srgbClr val="0000CC"/>
                        </a:solidFill>
                      </a:endParaRPr>
                    </a:p>
                  </a:txBody>
                  <a:tcPr>
                    <a:lnL w="28575" cap="sq">
                      <a:solidFill>
                        <a:srgbClr val="FF6600"/>
                      </a:solidFill>
                      <a:miter lim="800000"/>
                    </a:lnL>
                    <a:lnR w="12700">
                      <a:solidFill>
                        <a:srgbClr val="FF6600"/>
                      </a:solidFill>
                      <a:miter lim="800000"/>
                    </a:lnR>
                    <a:lnT w="12700">
                      <a:solidFill>
                        <a:srgbClr val="FF6600"/>
                      </a:solidFill>
                      <a:miter lim="800000"/>
                    </a:lnT>
                    <a:lnB w="28575" cap="sq">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61</a:t>
                      </a:r>
                      <a:endParaRPr sz="36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28575" cap="sq">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buNone/>
                      </a:pPr>
                      <a:endParaRPr sz="1800" b="1">
                        <a:solidFill>
                          <a:srgbClr val="0000CC"/>
                        </a:solidFill>
                      </a:endParaRPr>
                    </a:p>
                  </a:txBody>
                  <a:tcPr>
                    <a:lnL w="12700">
                      <a:solidFill>
                        <a:srgbClr val="FF6600"/>
                      </a:solidFill>
                      <a:miter lim="800000"/>
                    </a:lnL>
                    <a:lnR w="12700">
                      <a:solidFill>
                        <a:srgbClr val="FF6600"/>
                      </a:solidFill>
                      <a:miter lim="800000"/>
                    </a:lnR>
                    <a:lnT w="12700">
                      <a:solidFill>
                        <a:srgbClr val="FF6600"/>
                      </a:solidFill>
                      <a:miter lim="800000"/>
                    </a:lnT>
                    <a:lnB w="28575" cap="sq">
                      <a:solidFill>
                        <a:srgbClr val="FF6600"/>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spcBef>
                          <a:spcPct val="0"/>
                        </a:spcBef>
                        <a:buNone/>
                      </a:pPr>
                      <a:r>
                        <a:rPr sz="2000" b="1">
                          <a:solidFill>
                            <a:srgbClr val="0000CC"/>
                          </a:solidFill>
                          <a:latin typeface="Times New Roman" charset="0"/>
                          <a:ea typeface="Times New Roman" charset="0"/>
                        </a:rPr>
                        <a:t>6.2</a:t>
                      </a:r>
                      <a:endParaRPr sz="3600" b="1">
                        <a:solidFill>
                          <a:srgbClr val="0000CC"/>
                        </a:solidFill>
                      </a:endParaRPr>
                    </a:p>
                  </a:txBody>
                  <a:tcPr>
                    <a:lnL w="12700">
                      <a:solidFill>
                        <a:srgbClr val="FF6600"/>
                      </a:solidFill>
                      <a:miter lim="800000"/>
                    </a:lnL>
                    <a:lnR w="28575" cap="sq">
                      <a:solidFill>
                        <a:srgbClr val="FF6600"/>
                      </a:solidFill>
                      <a:miter lim="800000"/>
                    </a:lnR>
                    <a:lnT w="12700">
                      <a:solidFill>
                        <a:srgbClr val="FF6600"/>
                      </a:solidFill>
                      <a:miter lim="800000"/>
                    </a:lnT>
                    <a:lnB w="28575" cap="sq">
                      <a:solidFill>
                        <a:srgbClr val="FF6600"/>
                      </a:solidFill>
                      <a:miter lim="800000"/>
                    </a:lnB>
                    <a:noFill/>
                  </a:tcPr>
                </a:tc>
              </a:tr>
            </a:tbl>
          </a:graphicData>
        </a:graphic>
      </p:graphicFrame>
      <p:sp>
        <p:nvSpPr>
          <p:cNvPr id="47504" name="Date Placeholder 3"/>
          <p:cNvSpPr>
            <a:spLocks noGrp="1"/>
          </p:cNvSpPr>
          <p:nvPr>
            <p:ph type="dt" sz="half" idx="2"/>
          </p:nvPr>
        </p:nvSpPr>
        <p:spPr/>
        <p:txBody>
          <a:bodyPr/>
          <a:lstStyle/>
          <a:p>
            <a:pPr lvl="0"/>
            <a:fld id="{053F855D-2D04-48BF-8C46-61F893788C89}" type="datetime1">
              <a:rPr sz="1400"/>
              <a:t>9/7/2024</a:t>
            </a:fld>
          </a:p>
        </p:txBody>
      </p:sp>
      <p:sp>
        <p:nvSpPr>
          <p:cNvPr id="47505" name="Slide Number Placeholder 5"/>
          <p:cNvSpPr>
            <a:spLocks noGrp="1"/>
          </p:cNvSpPr>
          <p:nvPr>
            <p:ph type="sldNum" sz="quarter" idx="4"/>
          </p:nvPr>
        </p:nvSpPr>
        <p:spPr/>
        <p:txBody>
          <a:bodyPr/>
          <a:lstStyle/>
          <a:p>
            <a:pPr lvl="0" algn="r"/>
            <a:fld id="{25C9A04D-2E86-4400-B62B-99C4543B0725}" type="slidenum">
              <a:rPr sz="1400"/>
              <a:t>11</a:t>
            </a:fld>
          </a:p>
        </p:txBody>
      </p:sp>
      <p:sp>
        <p:nvSpPr>
          <p:cNvPr id="47506" name="Footer Placeholder 4"/>
          <p:cNvSpPr>
            <a:spLocks noGrp="1"/>
          </p:cNvSpPr>
          <p:nvPr>
            <p:ph type="ftr" sz="quarter" idx="3"/>
          </p:nvPr>
        </p:nvSpPr>
        <p:spPr/>
        <p:txBody>
          <a:bodyPr/>
          <a:lstStyle/>
          <a:p>
            <a:pPr lvl="0" algn="ctr"/>
            <a:fld id="{EF8889CF-B20B-4EBA-890C-30771025EA9F}" type="footer">
              <a:rPr sz="1400"/>
              <a:t>中央电大财经部刘乃民</a:t>
            </a:fld>
          </a:p>
        </p:txBody>
      </p:sp>
      <p:sp>
        <p:nvSpPr>
          <p:cNvPr id="47507" name="TextBox 47506"/>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4"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grpSp>
        <p:nvGrpSpPr>
          <p:cNvPr id="49254" name=""/>
          <p:cNvGrpSpPr/>
          <p:nvPr/>
        </p:nvGrpSpPr>
        <p:grpSpPr>
          <a:xfrm>
            <a:off x="2268538" y="1125538"/>
            <a:ext cx="6049962" cy="4032250"/>
            <a:chOff x="2520" y="7836"/>
            <a:chExt cx="5040" cy="3744"/>
          </a:xfrm>
        </p:grpSpPr>
        <p:cxnSp>
          <p:nvCxnSpPr>
            <p:cNvPr id="49255" name=""/>
            <p:cNvCxnSpPr/>
            <p:nvPr/>
          </p:nvCxnSpPr>
          <p:spPr>
            <a:xfrm>
              <a:off x="3417" y="9552"/>
              <a:ext cx="3060" cy="0"/>
            </a:xfrm>
            <a:prstGeom prst="line">
              <a:avLst/>
            </a:prstGeom>
            <a:noFill/>
            <a:ln w="28575">
              <a:solidFill>
                <a:prstClr val="black"/>
              </a:solidFill>
              <a:miter lim="800000"/>
              <a:tailEnd type="triangle" w="sm" len="lg"/>
            </a:ln>
          </p:spPr>
        </p:cxnSp>
        <p:cxnSp>
          <p:nvCxnSpPr>
            <p:cNvPr id="49256" name=""/>
            <p:cNvCxnSpPr/>
            <p:nvPr/>
          </p:nvCxnSpPr>
          <p:spPr>
            <a:xfrm flipV="1">
              <a:off x="4860" y="8304"/>
              <a:ext cx="3" cy="2652"/>
            </a:xfrm>
            <a:prstGeom prst="line">
              <a:avLst/>
            </a:prstGeom>
            <a:noFill/>
            <a:ln w="28575">
              <a:solidFill>
                <a:prstClr val="black"/>
              </a:solidFill>
              <a:miter lim="800000"/>
              <a:tailEnd type="triangle" w="sm" len="lg"/>
            </a:ln>
          </p:spPr>
        </p:cxnSp>
        <p:sp>
          <p:nvSpPr>
            <p:cNvPr id="49257" name=""/>
            <p:cNvSpPr/>
            <p:nvPr/>
          </p:nvSpPr>
          <p:spPr>
            <a:xfrm>
              <a:off x="6660" y="9396"/>
              <a:ext cx="90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solidFill>
                    <a:srgbClr val="FF6600"/>
                  </a:solidFill>
                  <a:latin typeface="Times New Roman" charset="0"/>
                </a:rPr>
                <a:t>机会</a:t>
              </a:r>
              <a:endParaRPr sz="4000">
                <a:solidFill>
                  <a:srgbClr val="FF6600"/>
                </a:solidFill>
              </a:endParaRPr>
            </a:p>
          </p:txBody>
        </p:sp>
        <p:sp>
          <p:nvSpPr>
            <p:cNvPr id="49258" name=""/>
            <p:cNvSpPr/>
            <p:nvPr/>
          </p:nvSpPr>
          <p:spPr>
            <a:xfrm>
              <a:off x="2520" y="9396"/>
              <a:ext cx="90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solidFill>
                    <a:srgbClr val="FF6600"/>
                  </a:solidFill>
                  <a:latin typeface="Times New Roman" charset="0"/>
                </a:rPr>
                <a:t>威胁</a:t>
              </a:r>
              <a:endParaRPr sz="4000">
                <a:solidFill>
                  <a:srgbClr val="FF6600"/>
                </a:solidFill>
              </a:endParaRPr>
            </a:p>
          </p:txBody>
        </p:sp>
        <p:sp>
          <p:nvSpPr>
            <p:cNvPr id="49259" name=""/>
            <p:cNvSpPr/>
            <p:nvPr/>
          </p:nvSpPr>
          <p:spPr>
            <a:xfrm>
              <a:off x="4500" y="11112"/>
              <a:ext cx="90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solidFill>
                    <a:srgbClr val="FF6600"/>
                  </a:solidFill>
                  <a:latin typeface="Times New Roman" charset="0"/>
                </a:rPr>
                <a:t>劣势</a:t>
              </a:r>
              <a:endParaRPr sz="4000">
                <a:solidFill>
                  <a:srgbClr val="FF6600"/>
                </a:solidFill>
              </a:endParaRPr>
            </a:p>
          </p:txBody>
        </p:sp>
        <p:sp>
          <p:nvSpPr>
            <p:cNvPr id="49260" name=""/>
            <p:cNvSpPr/>
            <p:nvPr/>
          </p:nvSpPr>
          <p:spPr>
            <a:xfrm>
              <a:off x="4500" y="7836"/>
              <a:ext cx="90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solidFill>
                    <a:srgbClr val="FF6600"/>
                  </a:solidFill>
                  <a:latin typeface="Times New Roman" charset="0"/>
                </a:rPr>
                <a:t>优势</a:t>
              </a:r>
              <a:endParaRPr sz="4000">
                <a:solidFill>
                  <a:srgbClr val="FF6600"/>
                </a:solidFill>
              </a:endParaRPr>
            </a:p>
          </p:txBody>
        </p:sp>
        <p:sp>
          <p:nvSpPr>
            <p:cNvPr id="49261" name=""/>
            <p:cNvSpPr/>
            <p:nvPr/>
          </p:nvSpPr>
          <p:spPr>
            <a:xfrm>
              <a:off x="5400" y="8772"/>
              <a:ext cx="54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latin typeface="Times New Roman" charset="0"/>
                </a:rPr>
                <a:t>Ⅰ</a:t>
              </a:r>
              <a:endParaRPr sz="4000"/>
            </a:p>
          </p:txBody>
        </p:sp>
        <p:sp>
          <p:nvSpPr>
            <p:cNvPr id="49262" name=""/>
            <p:cNvSpPr/>
            <p:nvPr/>
          </p:nvSpPr>
          <p:spPr>
            <a:xfrm>
              <a:off x="3780" y="8772"/>
              <a:ext cx="54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latin typeface="Times New Roman" charset="0"/>
                </a:rPr>
                <a:t>Ⅱ</a:t>
              </a:r>
              <a:endParaRPr sz="4000"/>
            </a:p>
          </p:txBody>
        </p:sp>
        <p:sp>
          <p:nvSpPr>
            <p:cNvPr id="49263" name=""/>
            <p:cNvSpPr/>
            <p:nvPr/>
          </p:nvSpPr>
          <p:spPr>
            <a:xfrm>
              <a:off x="3780" y="10020"/>
              <a:ext cx="54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latin typeface="Times New Roman" charset="0"/>
                </a:rPr>
                <a:t>Ⅲ</a:t>
              </a:r>
              <a:endParaRPr sz="4000"/>
            </a:p>
          </p:txBody>
        </p:sp>
        <p:sp>
          <p:nvSpPr>
            <p:cNvPr id="49264" name=""/>
            <p:cNvSpPr/>
            <p:nvPr/>
          </p:nvSpPr>
          <p:spPr>
            <a:xfrm>
              <a:off x="5400" y="10020"/>
              <a:ext cx="54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latin typeface="Times New Roman" charset="0"/>
                </a:rPr>
                <a:t>Ⅳ</a:t>
              </a:r>
              <a:endParaRPr sz="4000"/>
            </a:p>
          </p:txBody>
        </p:sp>
      </p:grpSp>
      <p:sp>
        <p:nvSpPr>
          <p:cNvPr id="49265" name=""/>
          <p:cNvSpPr/>
          <p:nvPr/>
        </p:nvSpPr>
        <p:spPr>
          <a:xfrm>
            <a:off x="1187450" y="1341438"/>
            <a:ext cx="504825" cy="3533775"/>
          </a:xfrm>
          <a:prstGeom prst="rect">
            <a:avLst/>
          </a:prstGeom>
          <a:noFill/>
          <a:ln w="25400">
            <a:solidFill>
              <a:srgbClr val="FF0000"/>
            </a:solid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spcBef>
                <a:spcPct val="50000"/>
              </a:spcBef>
            </a:pPr>
            <a:r>
              <a:rPr sz="2800">
                <a:solidFill>
                  <a:srgbClr val="0000CC"/>
                </a:solidFill>
              </a:rPr>
              <a:t>战略要素评价矩阵</a:t>
            </a:r>
            <a:endParaRPr sz="2800">
              <a:solidFill>
                <a:srgbClr val="0000CC"/>
              </a:solidFill>
            </a:endParaRPr>
          </a:p>
        </p:txBody>
      </p:sp>
      <p:sp>
        <p:nvSpPr>
          <p:cNvPr id="49266" name="Date Placeholder 3"/>
          <p:cNvSpPr>
            <a:spLocks noGrp="1"/>
          </p:cNvSpPr>
          <p:nvPr>
            <p:ph type="dt" sz="half" idx="2"/>
          </p:nvPr>
        </p:nvSpPr>
        <p:spPr/>
        <p:txBody>
          <a:bodyPr/>
          <a:lstStyle/>
          <a:p>
            <a:pPr lvl="0"/>
            <a:fld id="{71AD945B-8983-42C9-B21C-2612B996C937}" type="datetime1">
              <a:rPr sz="1400"/>
              <a:t>9/7/2024</a:t>
            </a:fld>
          </a:p>
        </p:txBody>
      </p:sp>
      <p:sp>
        <p:nvSpPr>
          <p:cNvPr id="49267" name="Slide Number Placeholder 5"/>
          <p:cNvSpPr>
            <a:spLocks noGrp="1"/>
          </p:cNvSpPr>
          <p:nvPr>
            <p:ph type="sldNum" sz="quarter" idx="4"/>
          </p:nvPr>
        </p:nvSpPr>
        <p:spPr/>
        <p:txBody>
          <a:bodyPr/>
          <a:lstStyle/>
          <a:p>
            <a:pPr lvl="0" algn="r"/>
            <a:fld id="{E04FE365-0CA4-41DE-AFBB-EF4D980030B5}" type="slidenum">
              <a:rPr sz="1400"/>
              <a:t>12</a:t>
            </a:fld>
          </a:p>
        </p:txBody>
      </p:sp>
      <p:sp>
        <p:nvSpPr>
          <p:cNvPr id="49268" name="Footer Placeholder 4"/>
          <p:cNvSpPr>
            <a:spLocks noGrp="1"/>
          </p:cNvSpPr>
          <p:nvPr>
            <p:ph type="ftr" sz="quarter" idx="3"/>
          </p:nvPr>
        </p:nvSpPr>
        <p:spPr/>
        <p:txBody>
          <a:bodyPr/>
          <a:lstStyle/>
          <a:p>
            <a:pPr lvl="0" algn="ctr"/>
            <a:fld id="{8C4947DB-5DFE-4F3A-A129-BCE6322DF6B0}" type="footer">
              <a:rPr sz="1400"/>
              <a:t>中央电大财经部刘乃民</a:t>
            </a:fld>
          </a:p>
        </p:txBody>
      </p:sp>
      <p:sp>
        <p:nvSpPr>
          <p:cNvPr id="49269" name="TextBox 49268"/>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6" name=""/>
          <p:cNvSpPr/>
          <p:nvPr/>
        </p:nvSpPr>
        <p:spPr>
          <a:xfrm>
            <a:off x="468312" y="404812"/>
            <a:ext cx="2590800" cy="396875"/>
          </a:xfrm>
          <a:prstGeom prst="rect">
            <a:avLst/>
          </a:prstGeom>
          <a:noFill/>
          <a:ln>
            <a:noFill/>
            <a:miter lim="800000"/>
          </a:ln>
        </p:spPr>
        <p:txBody>
          <a:bodyPr>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000" b="1" u="sng">
                <a:solidFill>
                  <a:srgbClr val="0033CC"/>
                </a:solidFill>
                <a:ea typeface="华文彩云" pitchFamily="2" charset="-122"/>
              </a:rPr>
              <a:t>----企业战略管理----</a:t>
            </a:r>
            <a:endParaRPr sz="2000" b="1" u="sng">
              <a:solidFill>
                <a:srgbClr val="0033CC"/>
              </a:solidFill>
              <a:ea typeface="华文彩云" pitchFamily="2" charset="-122"/>
            </a:endParaRPr>
          </a:p>
        </p:txBody>
      </p:sp>
      <p:sp>
        <p:nvSpPr>
          <p:cNvPr id="57347" name=""/>
          <p:cNvSpPr/>
          <p:nvPr/>
        </p:nvSpPr>
        <p:spPr>
          <a:xfrm>
            <a:off x="3851275" y="450850"/>
            <a:ext cx="5113338" cy="5513388"/>
          </a:xfrm>
          <a:prstGeom prst="rect">
            <a:avLst/>
          </a:prstGeom>
          <a:noFill/>
          <a:ln w="25400">
            <a:solidFill>
              <a:srgbClr val="FF0000"/>
            </a:solidFill>
            <a:miter lim="800000"/>
          </a:ln>
        </p:spPr>
        <p:txBody>
          <a:bodyPr anchor="ctr" anchorCtr="0">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269875">
              <a:lnSpc>
                <a:spcPct val="115000"/>
              </a:lnSpc>
            </a:pPr>
            <a:r>
              <a:rPr sz="2800">
                <a:solidFill>
                  <a:srgbClr val="0000CC"/>
                </a:solidFill>
              </a:rPr>
              <a:t>处于第二象限，说明企业面临的外部环境对企业不利，但同时企业在这个行业又有较强的实力，企业在该领域生存是有可能的，所要做的工作就是兼并、收购同行业经营不善的企业，或是通过前后向一体化度过难关，力求成为行业的“航空母舰”。积蓄力量，染指其它行业。这一位置相当于“鲜花插在牛粪上”。</a:t>
            </a:r>
            <a:endParaRPr sz="2800"/>
          </a:p>
        </p:txBody>
      </p:sp>
      <p:grpSp>
        <p:nvGrpSpPr>
          <p:cNvPr id="57348" name=""/>
          <p:cNvGrpSpPr/>
          <p:nvPr/>
        </p:nvGrpSpPr>
        <p:grpSpPr>
          <a:xfrm>
            <a:off x="0" y="1268412"/>
            <a:ext cx="3779838" cy="3240088"/>
            <a:chOff x="2520" y="7836"/>
            <a:chExt cx="5040" cy="3744"/>
          </a:xfrm>
        </p:grpSpPr>
        <p:cxnSp>
          <p:nvCxnSpPr>
            <p:cNvPr id="57349" name=""/>
            <p:cNvCxnSpPr/>
            <p:nvPr/>
          </p:nvCxnSpPr>
          <p:spPr>
            <a:xfrm>
              <a:off x="3417" y="9552"/>
              <a:ext cx="3060" cy="0"/>
            </a:xfrm>
            <a:prstGeom prst="line">
              <a:avLst/>
            </a:prstGeom>
            <a:noFill/>
            <a:ln w="28575">
              <a:solidFill>
                <a:prstClr val="black"/>
              </a:solidFill>
              <a:miter lim="800000"/>
              <a:tailEnd type="triangle" w="sm" len="lg"/>
            </a:ln>
          </p:spPr>
        </p:cxnSp>
        <p:cxnSp>
          <p:nvCxnSpPr>
            <p:cNvPr id="57350" name=""/>
            <p:cNvCxnSpPr/>
            <p:nvPr/>
          </p:nvCxnSpPr>
          <p:spPr>
            <a:xfrm flipV="1">
              <a:off x="4860" y="8304"/>
              <a:ext cx="3" cy="2652"/>
            </a:xfrm>
            <a:prstGeom prst="line">
              <a:avLst/>
            </a:prstGeom>
            <a:noFill/>
            <a:ln w="28575">
              <a:solidFill>
                <a:prstClr val="black"/>
              </a:solidFill>
              <a:miter lim="800000"/>
              <a:tailEnd type="triangle" w="sm" len="lg"/>
            </a:ln>
          </p:spPr>
        </p:cxnSp>
        <p:sp>
          <p:nvSpPr>
            <p:cNvPr id="57351" name=""/>
            <p:cNvSpPr/>
            <p:nvPr/>
          </p:nvSpPr>
          <p:spPr>
            <a:xfrm>
              <a:off x="6660" y="9396"/>
              <a:ext cx="90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000" b="1">
                  <a:solidFill>
                    <a:srgbClr val="FF6600"/>
                  </a:solidFill>
                  <a:latin typeface="Times New Roman" charset="0"/>
                </a:rPr>
                <a:t>机会</a:t>
              </a:r>
              <a:endParaRPr sz="3600">
                <a:solidFill>
                  <a:srgbClr val="FF6600"/>
                </a:solidFill>
              </a:endParaRPr>
            </a:p>
          </p:txBody>
        </p:sp>
        <p:sp>
          <p:nvSpPr>
            <p:cNvPr id="57352" name=""/>
            <p:cNvSpPr/>
            <p:nvPr/>
          </p:nvSpPr>
          <p:spPr>
            <a:xfrm>
              <a:off x="2520" y="9396"/>
              <a:ext cx="90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000" b="1">
                  <a:solidFill>
                    <a:srgbClr val="FF6600"/>
                  </a:solidFill>
                  <a:latin typeface="Times New Roman" charset="0"/>
                </a:rPr>
                <a:t>威胁</a:t>
              </a:r>
              <a:endParaRPr sz="3600">
                <a:solidFill>
                  <a:srgbClr val="FF6600"/>
                </a:solidFill>
              </a:endParaRPr>
            </a:p>
          </p:txBody>
        </p:sp>
        <p:sp>
          <p:nvSpPr>
            <p:cNvPr id="57353" name=""/>
            <p:cNvSpPr/>
            <p:nvPr/>
          </p:nvSpPr>
          <p:spPr>
            <a:xfrm>
              <a:off x="4500" y="11112"/>
              <a:ext cx="90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000" b="1">
                  <a:solidFill>
                    <a:srgbClr val="FF6600"/>
                  </a:solidFill>
                  <a:latin typeface="Times New Roman" charset="0"/>
                </a:rPr>
                <a:t>劣势</a:t>
              </a:r>
              <a:endParaRPr sz="2000" b="1">
                <a:solidFill>
                  <a:srgbClr val="FF6600"/>
                </a:solidFill>
                <a:latin typeface="Times New Roman" charset="0"/>
              </a:endParaRPr>
            </a:p>
          </p:txBody>
        </p:sp>
        <p:sp>
          <p:nvSpPr>
            <p:cNvPr id="57354" name=""/>
            <p:cNvSpPr/>
            <p:nvPr/>
          </p:nvSpPr>
          <p:spPr>
            <a:xfrm>
              <a:off x="4500" y="7836"/>
              <a:ext cx="90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000" b="1">
                  <a:solidFill>
                    <a:srgbClr val="FF6600"/>
                  </a:solidFill>
                  <a:latin typeface="Times New Roman" charset="0"/>
                </a:rPr>
                <a:t>优势</a:t>
              </a:r>
              <a:endParaRPr sz="3600">
                <a:solidFill>
                  <a:srgbClr val="FF6600"/>
                </a:solidFill>
              </a:endParaRPr>
            </a:p>
          </p:txBody>
        </p:sp>
        <p:sp>
          <p:nvSpPr>
            <p:cNvPr id="57355" name=""/>
            <p:cNvSpPr/>
            <p:nvPr/>
          </p:nvSpPr>
          <p:spPr>
            <a:xfrm>
              <a:off x="5400" y="8772"/>
              <a:ext cx="540" cy="468"/>
            </a:xfrm>
            <a:prstGeom prst="rect">
              <a:avLst/>
            </a:prstGeom>
            <a:solidFill>
              <a:srgbClr val="FFFFFF"/>
            </a:solidFill>
            <a:ln>
              <a:noFill/>
              <a:miter lim="800000"/>
            </a:ln>
            <a:effectLst/>
          </p:spPr>
          <p:txBody>
            <a:bodyPr>
              <a:no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latin typeface="Times New Roman" charset="0"/>
                </a:rPr>
                <a:t>Ⅰ</a:t>
              </a:r>
              <a:endParaRPr sz="2400" b="1">
                <a:latin typeface="Times New Roman" charset="0"/>
              </a:endParaRPr>
            </a:p>
          </p:txBody>
        </p:sp>
        <p:sp>
          <p:nvSpPr>
            <p:cNvPr id="57356" name=""/>
            <p:cNvSpPr/>
            <p:nvPr/>
          </p:nvSpPr>
          <p:spPr>
            <a:xfrm>
              <a:off x="3780" y="8772"/>
              <a:ext cx="540" cy="468"/>
            </a:xfrm>
            <a:prstGeom prst="rect">
              <a:avLst/>
            </a:prstGeom>
            <a:solidFill>
              <a:srgbClr val="FF99CC"/>
            </a:solidFill>
            <a:ln w="28575">
              <a:solidFill>
                <a:srgbClr val="0000FF"/>
              </a:solidFill>
              <a:miter lim="800000"/>
            </a:ln>
            <a:effectLst/>
          </p:spPr>
          <p:txBody>
            <a:bodyPr>
              <a:no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solidFill>
                    <a:srgbClr val="FF0000"/>
                  </a:solidFill>
                  <a:latin typeface="Times New Roman" charset="0"/>
                </a:rPr>
                <a:t>Ⅱ</a:t>
              </a:r>
              <a:endParaRPr sz="2400" b="1">
                <a:solidFill>
                  <a:srgbClr val="FF0000"/>
                </a:solidFill>
                <a:latin typeface="Times New Roman" charset="0"/>
              </a:endParaRPr>
            </a:p>
          </p:txBody>
        </p:sp>
        <p:sp>
          <p:nvSpPr>
            <p:cNvPr id="57357" name=""/>
            <p:cNvSpPr/>
            <p:nvPr/>
          </p:nvSpPr>
          <p:spPr>
            <a:xfrm>
              <a:off x="3780" y="10020"/>
              <a:ext cx="54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latin typeface="Times New Roman" charset="0"/>
                </a:rPr>
                <a:t>Ⅲ</a:t>
              </a:r>
              <a:endParaRPr sz="4000"/>
            </a:p>
          </p:txBody>
        </p:sp>
        <p:sp>
          <p:nvSpPr>
            <p:cNvPr id="57358" name=""/>
            <p:cNvSpPr/>
            <p:nvPr/>
          </p:nvSpPr>
          <p:spPr>
            <a:xfrm>
              <a:off x="5400" y="10020"/>
              <a:ext cx="540" cy="468"/>
            </a:xfrm>
            <a:prstGeom prst="rect">
              <a:avLst/>
            </a:prstGeom>
            <a:solidFill>
              <a:srgbClr val="FFFFFF"/>
            </a:solidFill>
            <a:ln>
              <a:noFill/>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just"/>
              <a:r>
                <a:rPr sz="2400" b="1">
                  <a:latin typeface="Times New Roman" charset="0"/>
                </a:rPr>
                <a:t>Ⅳ</a:t>
              </a:r>
              <a:endParaRPr sz="4000"/>
            </a:p>
          </p:txBody>
        </p:sp>
      </p:grpSp>
      <p:sp>
        <p:nvSpPr>
          <p:cNvPr id="57359" name="Date Placeholder 3"/>
          <p:cNvSpPr>
            <a:spLocks noGrp="1"/>
          </p:cNvSpPr>
          <p:nvPr>
            <p:ph type="dt" sz="half" idx="2"/>
          </p:nvPr>
        </p:nvSpPr>
        <p:spPr/>
        <p:txBody>
          <a:bodyPr/>
          <a:lstStyle/>
          <a:p>
            <a:pPr lvl="0"/>
            <a:fld id="{B723A5B3-0522-495C-91F5-F762EBD4FF5C}" type="datetime1">
              <a:rPr sz="1400"/>
              <a:t>9/7/2024</a:t>
            </a:fld>
          </a:p>
        </p:txBody>
      </p:sp>
      <p:sp>
        <p:nvSpPr>
          <p:cNvPr id="57360" name="Slide Number Placeholder 5"/>
          <p:cNvSpPr>
            <a:spLocks noGrp="1"/>
          </p:cNvSpPr>
          <p:nvPr>
            <p:ph type="sldNum" sz="quarter" idx="4"/>
          </p:nvPr>
        </p:nvSpPr>
        <p:spPr/>
        <p:txBody>
          <a:bodyPr/>
          <a:lstStyle/>
          <a:p>
            <a:pPr lvl="0" algn="r"/>
            <a:fld id="{99323D04-4E5C-4345-8277-EB495FE00D89}" type="slidenum">
              <a:rPr sz="1400"/>
              <a:t>13</a:t>
            </a:fld>
          </a:p>
        </p:txBody>
      </p:sp>
      <p:sp>
        <p:nvSpPr>
          <p:cNvPr id="57361" name="Footer Placeholder 4"/>
          <p:cNvSpPr>
            <a:spLocks noGrp="1"/>
          </p:cNvSpPr>
          <p:nvPr>
            <p:ph type="ftr" sz="quarter" idx="3"/>
          </p:nvPr>
        </p:nvSpPr>
        <p:spPr/>
        <p:txBody>
          <a:bodyPr/>
          <a:lstStyle/>
          <a:p>
            <a:pPr lvl="0" algn="ctr"/>
            <a:fld id="{B6396BA6-6F63-4E36-A689-CC4B79CCF83F}" type="footer">
              <a:rPr sz="1400"/>
              <a:t>中央电大财经部刘乃民</a:t>
            </a:fld>
          </a:p>
        </p:txBody>
      </p:sp>
      <p:sp>
        <p:nvSpPr>
          <p:cNvPr id="57362" name="TextBox 57361"/>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直属学院战略讲义(1)共26页，您现在浏览的是第13页!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https://d.book118.com/617110164141006033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14</Slides>
  <Notes>13</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宋体</vt:lpstr>
      <vt:lpstr>华文彩云</vt:lpstr>
      <vt:lpstr>Times New Roman</vt:lpstr>
      <vt:lpstr>Office Theme</vt:lpstr>
      <vt:lpstr>第三讲</vt:lpstr>
      <vt:lpstr>一、学习前的几点体会二、价值链三、核心能力四、环境综合分析</vt:lpstr>
      <vt:lpstr>一、学习前的几个问题1。分析目的与结果2。内部因素有哪些3。资源——能力4。优势劣势：比较中衡量</vt:lpstr>
      <vt:lpstr>2。内部因素有哪些  </vt:lpstr>
      <vt:lpstr>3。资源——能力  资源是现实或潜在的条件  能力是对资源的利用  有形资源是直观的  无形资源是可以评估的  能力是不能直接观测的                区别与联系</vt:lpstr>
      <vt:lpstr>PowerPoint Presentation</vt:lpstr>
      <vt:lpstr>4。优势劣势：比较中衡量  与竞争对手比较:是否优势                             优势大小(排名)                             改变的可能性   与自己过去比较:有否进步                              进步快慢</vt:lpstr>
      <vt:lpstr>PowerPoint Presentation</vt:lpstr>
      <vt:lpstr>二、价值链资源是体现在价值链上的，只有能够创造价值的资源才是有用的资源。能力体现在价值链的运转上，能够使价值链增值的能力才是战略能力。      企业优势是通过强化价值链整合实现的</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2024-09-07T08:16:52.732</cp:lastPrinted>
  <dcterms:created xsi:type="dcterms:W3CDTF">2024-09-07T00:16:52Z</dcterms:created>
  <dcterms:modified xsi:type="dcterms:W3CDTF">2024-09-07T00:16:54Z</dcterms:modified>
</cp:coreProperties>
</file>