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53334AA-CA82-4778-B4F9-647BB0D6E7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549A3B-C3CF-4F21-9E62-44700A8420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51AF586-A14D-4308-BADE-4BEDD68838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9DCBFA1-04A9-4D22-8C52-CF1180FB4E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0C241A-7730-49E5-A63A-A50D330D91E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DD706D4-763A-49B2-A1F3-D2E47DC0DF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0A912B9-25C9-4915-82E8-C936C54CADC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D115A2-B4A7-45F9-98F2-4445ADD5CA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B3E66E-543B-4084-94B4-6BF341DCE4D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C5F6D3-7CAF-4C4F-BD7D-9755DD9855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97AE18-BB3F-41EF-9DD6-B68DD8C8C4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7121105200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0963" y="1262441"/>
            <a:ext cx="5916930" cy="1682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chemeClr val="accent3">
                    <a:alpha val="100000"/>
                  </a:schemeClr>
                </a:solidFill>
                <a:latin typeface="Microsoft Yahei"/>
                <a:ea typeface="Microsoft Yahei"/>
                <a:cs typeface="Microsoft Yahei"/>
              </a:rPr>
              <a:t>无线传感器网络定位技术课件</a:t>
            </a:r>
          </a:p>
        </p:txBody>
      </p:sp>
      <p:sp>
        <p:nvSpPr>
          <p:cNvPr id="3" name="TextBox 3"/>
          <p:cNvSpPr txBox="1"/>
          <p:nvPr/>
        </p:nvSpPr>
        <p:spPr>
          <a:xfrm>
            <a:off x="1075644" y="4600025"/>
            <a:ext cx="2802255"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575" b="1">
                <a:solidFill>
                  <a:srgbClr val="000000">
                    <a:alpha val="100000"/>
                  </a:srgbClr>
                </a:solidFill>
                <a:latin typeface="Microsoft Yahei"/>
                <a:ea typeface="Microsoft Yahei"/>
                <a:cs typeface="Microsoft Yahei"/>
              </a:rPr>
              <a:t>汇报人：AA</a:t>
            </a:r>
          </a:p>
        </p:txBody>
      </p:sp>
      <p:sp>
        <p:nvSpPr>
          <p:cNvPr id="4" name="TextBox 4"/>
          <p:cNvSpPr txBox="1"/>
          <p:nvPr/>
        </p:nvSpPr>
        <p:spPr>
          <a:xfrm>
            <a:off x="1075644" y="5059885"/>
            <a:ext cx="2802255" cy="3867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1575" b="1">
                <a:solidFill>
                  <a:srgbClr val="FFFFFF">
                    <a:alpha val="100000"/>
                  </a:srgb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908996" y="2708076"/>
            <a:ext cx="1424940" cy="2472026"/>
          </a:xfrm>
          <a:prstGeom prst="rect">
            <a:avLst/>
          </a:prstGeom>
        </p:spPr>
        <p:txBody>
          <a:bodyPr vert="eaVert"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1875"/>
              </a:spcBef>
            </a:pPr>
            <a:r>
              <a:rPr lang="en-US" sz="4950" b="1">
                <a:solidFill>
                  <a:schemeClr val="accent3">
                    <a:alpha val="100000"/>
                  </a:schemeClr>
                </a:solidFill>
                <a:latin typeface="Microsoft Yahei"/>
                <a:ea typeface="Microsoft Yahei"/>
                <a:cs typeface="Microsoft Yahei"/>
              </a:rPr>
              <a:t>目录</a:t>
            </a:r>
          </a:p>
        </p:txBody>
      </p:sp>
      <p:sp>
        <p:nvSpPr>
          <p:cNvPr id="4" name="TextBox 4"/>
          <p:cNvSpPr txBox="1"/>
          <p:nvPr/>
        </p:nvSpPr>
        <p:spPr>
          <a:xfrm>
            <a:off x="4153412" y="2708076"/>
            <a:ext cx="678180" cy="1586865"/>
          </a:xfrm>
          <a:prstGeom prst="rect">
            <a:avLst/>
          </a:prstGeom>
        </p:spPr>
        <p:txBody>
          <a:bodyPr vert="eaVert"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900">
                <a:solidFill>
                  <a:srgbClr val="FFFFFF">
                    <a:alpha val="100000"/>
                  </a:srgbClr>
                </a:solidFill>
                <a:latin typeface="Microsoft Yahei"/>
                <a:ea typeface="Microsoft Yahei"/>
                <a:cs typeface="Microsoft Yahei"/>
              </a:rPr>
              <a:t>CONTENTS</a:t>
            </a:r>
          </a:p>
        </p:txBody>
      </p:sp>
      <p:sp>
        <p:nvSpPr>
          <p:cNvPr id="5" name="TextBox 5"/>
          <p:cNvSpPr txBox="1"/>
          <p:nvPr/>
        </p:nvSpPr>
        <p:spPr>
          <a:xfrm>
            <a:off x="6937946" y="930592"/>
            <a:ext cx="4507230"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无线传感器网络概述</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无线传感器网络定位技术基础</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基于测距的无线传感器网络定位方法</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非测距的无线传感器网络定位方法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908996" y="2708076"/>
            <a:ext cx="1424940" cy="2472026"/>
          </a:xfrm>
          <a:prstGeom prst="rect">
            <a:avLst/>
          </a:prstGeom>
        </p:spPr>
        <p:txBody>
          <a:bodyPr vert="eaVert"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1875"/>
              </a:spcBef>
            </a:pPr>
            <a:r>
              <a:rPr lang="en-US" sz="4950" b="1">
                <a:solidFill>
                  <a:schemeClr val="accent3">
                    <a:alpha val="100000"/>
                  </a:schemeClr>
                </a:solidFill>
                <a:latin typeface="Microsoft Yahei"/>
                <a:ea typeface="Microsoft Yahei"/>
                <a:cs typeface="Microsoft Yahei"/>
              </a:rPr>
              <a:t>目录</a:t>
            </a:r>
          </a:p>
        </p:txBody>
      </p:sp>
      <p:sp>
        <p:nvSpPr>
          <p:cNvPr id="4" name="TextBox 4"/>
          <p:cNvSpPr txBox="1"/>
          <p:nvPr/>
        </p:nvSpPr>
        <p:spPr>
          <a:xfrm>
            <a:off x="4153412" y="2708076"/>
            <a:ext cx="678180" cy="1586865"/>
          </a:xfrm>
          <a:prstGeom prst="rect">
            <a:avLst/>
          </a:prstGeom>
        </p:spPr>
        <p:txBody>
          <a:bodyPr vert="eaVert"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900">
                <a:solidFill>
                  <a:srgbClr val="FFFFFF">
                    <a:alpha val="100000"/>
                  </a:srgbClr>
                </a:solidFill>
                <a:latin typeface="Microsoft Yahei"/>
                <a:ea typeface="Microsoft Yahei"/>
                <a:cs typeface="Microsoft Yahei"/>
              </a:rPr>
              <a:t>CONTENTS</a:t>
            </a:r>
          </a:p>
        </p:txBody>
      </p:sp>
      <p:sp>
        <p:nvSpPr>
          <p:cNvPr id="5" name="TextBox 5"/>
          <p:cNvSpPr txBox="1"/>
          <p:nvPr/>
        </p:nvSpPr>
        <p:spPr>
          <a:xfrm>
            <a:off x="6937946" y="930592"/>
            <a:ext cx="4507230" cy="4996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无线传感器网络定位性能评估指标与方法</a:t>
            </a:r>
          </a:p>
          <a:p>
            <a:pPr marL="203200" lvl="0" indent="-203200">
              <a:lnSpc>
                <a:spcPct val="150000"/>
              </a:lnSpc>
              <a:spcBef>
                <a:spcPts val="375"/>
              </a:spcBef>
              <a:buFont typeface="Arial"/>
              <a:buChar char="•"/>
            </a:pPr>
            <a:r>
              <a:rPr lang="en-US" sz="2400">
                <a:solidFill>
                  <a:schemeClr val="accent3">
                    <a:lumMod val="50000"/>
                    <a:alpha val="100000"/>
                  </a:schemeClr>
                </a:solidFill>
                <a:latin typeface="Microsoft Yahei"/>
                <a:ea typeface="Microsoft Yahei"/>
                <a:cs typeface="Microsoft Yahei"/>
              </a:rPr>
              <a:t>典型应用场景下无线传感器网络定位技术挑战与解决方案</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50116" y="1920284"/>
            <a:ext cx="5716905" cy="3177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96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5068994" y="4026144"/>
            <a:ext cx="3735705" cy="5867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2025">
                <a:solidFill>
                  <a:srgbClr val="FFFFFF">
                    <a:alpha val="100000"/>
                  </a:srgbClr>
                </a:solidFill>
                <a:latin typeface="Microsoft Yahei"/>
                <a:ea typeface="Microsoft Yahei"/>
                <a:cs typeface="Microsoft Yahei"/>
              </a:rPr>
              <a:t>CHAPTER</a:t>
            </a:r>
          </a:p>
        </p:txBody>
      </p:sp>
      <p:sp>
        <p:nvSpPr>
          <p:cNvPr id="4" name="TextBox 4"/>
          <p:cNvSpPr txBox="1"/>
          <p:nvPr/>
        </p:nvSpPr>
        <p:spPr>
          <a:xfrm>
            <a:off x="4686960" y="2046014"/>
            <a:ext cx="6831330" cy="19773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accent3">
                    <a:alpha val="100000"/>
                  </a:schemeClr>
                </a:solidFill>
                <a:latin typeface="Microsoft Yahei"/>
                <a:ea typeface="Microsoft Yahei"/>
                <a:cs typeface="Microsoft Yahei"/>
              </a:rPr>
              <a:t>无线传感器网络概述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无线传感器网络（Wireless Sensor Networks, WSN）是由大量部署在监测区域内的低成本、低功耗、多功能的微型传感器节点组成，通过无线通信方式形成的一个多跳自组织网络系统。</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从20世纪90年代开始，随着微机电系统、无线通信和数字电子技术的进步，无线传感器网络得到了迅速的发展。经历了从军事应用到民用领域的拓展，目前已成为物联网、智能家居、智慧城市等领域的重要支撑技术。</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76773" y="2562728"/>
            <a:ext cx="2438400" cy="24384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体系结构</a:t>
            </a:r>
          </a:p>
        </p:txBody>
      </p:sp>
      <p:sp>
        <p:nvSpPr>
          <p:cNvPr id="4" name="TextBox 4"/>
          <p:cNvSpPr txBox="1"/>
          <p:nvPr/>
        </p:nvSpPr>
        <p:spPr>
          <a:xfrm>
            <a:off x="7334724" y="1099688"/>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自组织、动态性</a:t>
            </a:r>
          </a:p>
        </p:txBody>
      </p:sp>
      <p:sp>
        <p:nvSpPr>
          <p:cNvPr id="5" name="TextBox 5"/>
          <p:cNvSpPr txBox="1"/>
          <p:nvPr/>
        </p:nvSpPr>
        <p:spPr>
          <a:xfrm>
            <a:off x="7334724" y="2964493"/>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资源受限</a:t>
            </a:r>
          </a:p>
        </p:txBody>
      </p:sp>
      <p:sp>
        <p:nvSpPr>
          <p:cNvPr id="6" name="TextBox 6"/>
          <p:cNvSpPr txBox="1"/>
          <p:nvPr/>
        </p:nvSpPr>
        <p:spPr>
          <a:xfrm>
            <a:off x="7334724" y="4921535"/>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以数据为中心</a:t>
            </a:r>
          </a:p>
        </p:txBody>
      </p:sp>
      <p:sp>
        <p:nvSpPr>
          <p:cNvPr id="7" name="TextBox 7"/>
          <p:cNvSpPr txBox="1"/>
          <p:nvPr/>
        </p:nvSpPr>
        <p:spPr>
          <a:xfrm>
            <a:off x="376903" y="4921535"/>
            <a:ext cx="4414526" cy="624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大规模、分布式</a:t>
            </a:r>
          </a:p>
        </p:txBody>
      </p:sp>
      <p:sp>
        <p:nvSpPr>
          <p:cNvPr id="8" name="TextBox 8"/>
          <p:cNvSpPr txBox="1"/>
          <p:nvPr/>
        </p:nvSpPr>
        <p:spPr>
          <a:xfrm>
            <a:off x="376903" y="2964493"/>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特点</a:t>
            </a:r>
          </a:p>
        </p:txBody>
      </p:sp>
      <p:sp>
        <p:nvSpPr>
          <p:cNvPr id="9" name="TextBox 9"/>
          <p:cNvSpPr txBox="1"/>
          <p:nvPr/>
        </p:nvSpPr>
        <p:spPr>
          <a:xfrm>
            <a:off x="376903"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无线传感器网络通常由传感器节点、汇聚节点和管理节点三部分组成。传感器节点负责数据采集和传输；汇聚节点负责数据汇聚和转发；管理节点负责整个网络的管理和配置。</a:t>
            </a:r>
          </a:p>
        </p:txBody>
      </p:sp>
      <p:sp>
        <p:nvSpPr>
          <p:cNvPr id="10" name="TextBox 10"/>
          <p:cNvSpPr txBox="1"/>
          <p:nvPr/>
        </p:nvSpPr>
        <p:spPr>
          <a:xfrm>
            <a:off x="376903"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无线传感器网络具有以下特点</a:t>
            </a:r>
          </a:p>
        </p:txBody>
      </p:sp>
      <p:sp>
        <p:nvSpPr>
          <p:cNvPr id="11" name="TextBox 11"/>
          <p:cNvSpPr txBox="1"/>
          <p:nvPr/>
        </p:nvSpPr>
        <p:spPr>
          <a:xfrm>
            <a:off x="376903"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网络中通常包含大量传感器节点，且节点分布广泛。</a:t>
            </a:r>
          </a:p>
        </p:txBody>
      </p:sp>
      <p:sp>
        <p:nvSpPr>
          <p:cNvPr id="12" name="TextBox 12"/>
          <p:cNvSpPr txBox="1"/>
          <p:nvPr/>
        </p:nvSpPr>
        <p:spPr>
          <a:xfrm>
            <a:off x="7334724"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网络中的节点能够自动形成网络拓扑，并适应环境变化。</a:t>
            </a:r>
          </a:p>
        </p:txBody>
      </p:sp>
      <p:sp>
        <p:nvSpPr>
          <p:cNvPr id="13" name="TextBox 13"/>
          <p:cNvSpPr txBox="1"/>
          <p:nvPr/>
        </p:nvSpPr>
        <p:spPr>
          <a:xfrm>
            <a:off x="7334724"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传感器节点通常具有有限的计算、存储和通信能力。</a:t>
            </a:r>
          </a:p>
        </p:txBody>
      </p:sp>
      <p:sp>
        <p:nvSpPr>
          <p:cNvPr id="14" name="TextBox 14"/>
          <p:cNvSpPr txBox="1"/>
          <p:nvPr/>
        </p:nvSpPr>
        <p:spPr>
          <a:xfrm>
            <a:off x="7334724"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网络的设计和应用通常以数据为中心，关注数据的采集、处理和传输。</a:t>
            </a:r>
          </a:p>
        </p:txBody>
      </p:sp>
      <p:sp>
        <p:nvSpPr>
          <p:cNvPr id="15" name="Freeform 15"/>
          <p:cNvSpPr/>
          <p:nvPr/>
        </p:nvSpPr>
        <p:spPr>
          <a:xfrm>
            <a:off x="5496912" y="3182867"/>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体系结构及特点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无线传感器网络在多个领域得到了广泛应用，如环境监测、智能家居、智能交通、智慧农业等。例如，在环境监测领域，无线传感器网络可用于大气质量监测、水质监测等；在智能家居领域，可用于智能照明、智能安防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应用领域</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物联网、5G通信等技术的快速发展，无线传感器网络的应用前景将更加广阔。未来，无线传感器网络将在工业自动化、智慧城市、医疗健康等领域发挥更大的作用，推动社会的智能化发展。同时，随着技术的进步和应用需求的不断提高，无线传感器网络将面临更高的性能要求和技术挑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前景</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应用领域与前景</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50116" y="1920284"/>
            <a:ext cx="5716905" cy="3177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96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5068994" y="4026144"/>
            <a:ext cx="3735705" cy="5867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2025">
                <a:solidFill>
                  <a:srgbClr val="FFFFFF">
                    <a:alpha val="100000"/>
                  </a:srgbClr>
                </a:solidFill>
                <a:latin typeface="Microsoft Yahei"/>
                <a:ea typeface="Microsoft Yahei"/>
                <a:cs typeface="Microsoft Yahei"/>
              </a:rPr>
              <a:t>CHAPTER</a:t>
            </a:r>
          </a:p>
        </p:txBody>
      </p:sp>
      <p:sp>
        <p:nvSpPr>
          <p:cNvPr id="4" name="TextBox 4"/>
          <p:cNvSpPr txBox="1"/>
          <p:nvPr/>
        </p:nvSpPr>
        <p:spPr>
          <a:xfrm>
            <a:off x="4686960" y="2046014"/>
            <a:ext cx="6831330" cy="19773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accent3">
                    <a:alpha val="100000"/>
                  </a:schemeClr>
                </a:solidFill>
                <a:latin typeface="Microsoft Yahei"/>
                <a:ea typeface="Microsoft Yahei"/>
                <a:cs typeface="Microsoft Yahei"/>
              </a:rPr>
              <a:t>无线传感器网络定位技术基础</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3035" b="1303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9433" b="9433"/>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定位技术分类与原理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基于测距的定位技术</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通过测量节点间的距离或角度信息，利用三边测量法、三角测量法等确定节点位置。</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基于非测距的定位技术</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无需测量节点间的距离或角度信息，利用节点间的连通性、跳数等信息进行定位。</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混合定位技术</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结合测距和非测距技术，提高定位精度和鲁棒性。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包括基于信号传播时间的测距、基于信号强度的测距、基于信号到达角度的测距等。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测距方法</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8583" r="85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误差来源</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2500" r="12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误差分析</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测距误差可能来源于信号传播过程中的多径效应、非视距传播、时钟同步误差等。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通过对误差来源的分析和建模，可以评估测距方法的性能，并采取相应的措施减小误差。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测距方法及误差分析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质心算法</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一种基于网络连通性的定位算法，通过计算所有邻居节点的质心来估计未知节点的位置。</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APIT算法</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一种基于近似点的三角形内点测试的定位算法，通过判断未知节点是否位于由信标节点组成的三角形的内部来估计未知节点的位置。</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指纹定位算法</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一种基于信号特征的定位算法，通过采集不同位置的信号特征建立指纹库，然后利用匹配算法将未知节点的信号特征与指纹库中的特征进行匹配，从而估计未知节点的位置。</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DV-Hop算法</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一种基于距离矢量路由的定位算法，通过计算未知节点与信标节点间的最小跳数和平均每跳距离来估计未知节点的位置。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典型定位算法介绍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50116" y="1920284"/>
            <a:ext cx="5716905" cy="3177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96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5068994" y="4026144"/>
            <a:ext cx="3735705" cy="5867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ts val="375"/>
              </a:spcBef>
            </a:pPr>
            <a:r>
              <a:rPr lang="en-US" sz="2025">
                <a:solidFill>
                  <a:srgbClr val="FFFFFF">
                    <a:alpha val="100000"/>
                  </a:srgbClr>
                </a:solidFill>
                <a:latin typeface="Microsoft Yahei"/>
                <a:ea typeface="Microsoft Yahei"/>
                <a:cs typeface="Microsoft Yahei"/>
              </a:rPr>
              <a:t>CHAPTER</a:t>
            </a:r>
          </a:p>
        </p:txBody>
      </p:sp>
      <p:sp>
        <p:nvSpPr>
          <p:cNvPr id="4" name="TextBox 4"/>
          <p:cNvSpPr txBox="1"/>
          <p:nvPr/>
        </p:nvSpPr>
        <p:spPr>
          <a:xfrm>
            <a:off x="4686960" y="2046014"/>
            <a:ext cx="6831330" cy="19773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accent3">
                    <a:alpha val="100000"/>
                  </a:schemeClr>
                </a:solidFill>
                <a:latin typeface="Microsoft Yahei"/>
                <a:ea typeface="Microsoft Yahei"/>
                <a:cs typeface="Microsoft Yahei"/>
              </a:rPr>
              <a:t>基于测距的无线传感器网络定位方法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通过测量信号传播时间计算节点间距离，要求节点间时间同步。</a:t>
            </a:r>
          </a:p>
        </p:txBody>
      </p:sp>
      <p:pic>
        <p:nvPicPr>
          <p:cNvPr id="4" name="Picture 4"/>
          <p:cNvPicPr>
            <a:picLocks noChangeAspect="1"/>
          </p:cNvPicPr>
          <p:nvPr/>
        </p:nvPicPr>
        <p:blipFill>
          <a:blip r:embed="rId2"/>
          <a:srcRect l="23542" r="2354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67" r="16667"/>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TOA测距原理</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利用信号到达不同接收节点的时间差计算目标节点位置，无需时间同步。</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TDOA测距原理</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使用高精度时钟和信号处理技术，如相关检测、滤波等，提高测距精度。</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实现方法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TOA/TDOA测距原理及实现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基于信号传播损耗与距离的关系建立模型，通过测量接收信号强度计算距离。</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RSSI测距模型</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根据实际环境调整模型参数，如路径损耗指数、遮挡因子等，提高测距精度。</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模型参数优化</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采用多次测量、数据融合和滤波技术，减小随机误差和系统误差。</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数据融合与滤波</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RSSI测距模型与优化方法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https://d.book118.com/617121105200006040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351E00"/>
      </a:dk1>
      <a:lt1>
        <a:srgbClr val="FFFBEF"/>
      </a:lt1>
      <a:dk2>
        <a:srgbClr val="000000"/>
      </a:dk2>
      <a:lt2>
        <a:srgbClr val="FFFFFF"/>
      </a:lt2>
      <a:accent1>
        <a:srgbClr val="AE681B"/>
      </a:accent1>
      <a:accent2>
        <a:srgbClr val="D99134"/>
      </a:accent2>
      <a:accent3>
        <a:srgbClr val="A34713"/>
      </a:accent3>
      <a:accent4>
        <a:srgbClr val="D67A5C"/>
      </a:accent4>
      <a:accent5>
        <a:srgbClr val="CE7F65"/>
      </a:accent5>
      <a:accent6>
        <a:srgbClr val="DFCE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2024-09-13T14:50:58.566</cp:lastPrinted>
  <dcterms:created xsi:type="dcterms:W3CDTF">2024-09-13T06:50:58Z</dcterms:created>
  <dcterms:modified xsi:type="dcterms:W3CDTF">2024-09-13T06:51:00Z</dcterms:modified>
</cp:coreProperties>
</file>