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9144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A8C6946-4C23-4E8C-8072-93BA03695E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3D06DF-1F80-426A-9DE1-9D782B7939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C4C4B52-927F-4294-942D-315A028A89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0DDACC-BD13-465B-8514-C2091315F6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D84668-DB5C-46D0-AF01-FD3A73C6668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73A1BB3-4C03-455E-B3F3-D7C830B2FD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64D8EE-C8D9-46D7-A081-0E21001B3AA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5FBA89-CAE8-4C11-9B21-B7DD7C5ECF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42D385-038C-468C-BFA9-35237DC1D6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8D761D-2C51-4DD4-ACC2-D200BF1C26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8552CE-ABE2-4D48-B1EF-D00F267D60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sz="4400" b="0" i="0">
                <a:solidFill>
                  <a:srgbClr val="808080"/>
                </a:solidFill>
                <a:latin typeface="宋体"/>
                <a:cs typeface="宋体"/>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2800" b="1" i="0">
                <a:solidFill>
                  <a:schemeClr val="bg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400" b="0" i="0">
                <a:solidFill>
                  <a:schemeClr val="bg1"/>
                </a:solidFill>
                <a:latin typeface="宋体"/>
                <a:cs typeface="宋体"/>
              </a:defRPr>
            </a:lvl1pPr>
          </a:lstStyle>
          <a:p>
            <a:pPr marL="12700">
              <a:lnSpc>
                <a:spcPts val="1585"/>
              </a:lnSpc>
            </a:pPr>
            <a:r>
              <a:rPr/>
              <a:t>第 </a:t>
            </a:r>
            <a:fld id="{81D60167-4931-47E6-BA6A-407CBD079E47}" type="slidenum">
              <a:rPr/>
              <a:t>#</a:t>
            </a:fld>
            <a:r>
              <a:rPr spc="-25"/>
              <a:t> 页</a:t>
            </a: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400" b="0" i="0">
                <a:solidFill>
                  <a:srgbClr val="808080"/>
                </a:solidFill>
                <a:latin typeface="宋体"/>
                <a:cs typeface="宋体"/>
              </a:defRPr>
            </a:lvl1pPr>
          </a:lstStyle>
          <a:p/>
        </p:txBody>
      </p:sp>
      <p:sp>
        <p:nvSpPr>
          <p:cNvPr id="3" name="Holder 3"/>
          <p:cNvSpPr>
            <a:spLocks noGrp="1"/>
          </p:cNvSpPr>
          <p:nvPr>
            <p:ph type="body" idx="1"/>
          </p:nvPr>
        </p:nvSpPr>
        <p:spPr/>
        <p:txBody>
          <a:bodyPr lIns="0" tIns="0" rIns="0" bIns="0"/>
          <a:lstStyle>
            <a:lvl1pPr>
              <a:defRPr sz="2800" b="1" i="0">
                <a:solidFill>
                  <a:schemeClr val="bg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400" b="0" i="0">
                <a:solidFill>
                  <a:schemeClr val="bg1"/>
                </a:solidFill>
                <a:latin typeface="宋体"/>
                <a:cs typeface="宋体"/>
              </a:defRPr>
            </a:lvl1pPr>
          </a:lstStyle>
          <a:p>
            <a:pPr marL="12700">
              <a:lnSpc>
                <a:spcPts val="1585"/>
              </a:lnSpc>
            </a:pPr>
            <a:r>
              <a:rPr/>
              <a:t>第 </a:t>
            </a:r>
            <a:fld id="{81D60167-4931-47E6-BA6A-407CBD079E47}" type="slidenum">
              <a:rPr/>
              <a:t>#</a:t>
            </a:fld>
            <a:r>
              <a:rPr spc="-25"/>
              <a:t> 页</a:t>
            </a: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400" b="0" i="0">
                <a:solidFill>
                  <a:srgbClr val="808080"/>
                </a:solidFill>
                <a:latin typeface="宋体"/>
                <a:cs typeface="宋体"/>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defRPr sz="1400" b="0" i="0">
                <a:solidFill>
                  <a:schemeClr val="bg1"/>
                </a:solidFill>
                <a:latin typeface="宋体"/>
                <a:cs typeface="宋体"/>
              </a:defRPr>
            </a:lvl1pPr>
          </a:lstStyle>
          <a:p>
            <a:pPr marL="12700">
              <a:lnSpc>
                <a:spcPts val="1585"/>
              </a:lnSpc>
            </a:pPr>
            <a:r>
              <a:rPr/>
              <a:t>第 </a:t>
            </a:r>
            <a:fld id="{81D60167-4931-47E6-BA6A-407CBD079E47}" type="slidenum">
              <a:rPr/>
              <a:t>#</a:t>
            </a:fld>
            <a:r>
              <a:rPr spc="-25"/>
              <a:t> 页</a:t>
            </a: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400" b="0" i="0">
                <a:solidFill>
                  <a:srgbClr val="808080"/>
                </a:solidFill>
                <a:latin typeface="宋体"/>
                <a:cs typeface="宋体"/>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defRPr sz="1400" b="0" i="0">
                <a:solidFill>
                  <a:schemeClr val="bg1"/>
                </a:solidFill>
                <a:latin typeface="宋体"/>
                <a:cs typeface="宋体"/>
              </a:defRPr>
            </a:lvl1pPr>
          </a:lstStyle>
          <a:p>
            <a:pPr marL="12700">
              <a:lnSpc>
                <a:spcPts val="1585"/>
              </a:lnSpc>
            </a:pPr>
            <a:r>
              <a:rPr/>
              <a:t>第 </a:t>
            </a:r>
            <a:fld id="{81D60167-4931-47E6-BA6A-407CBD079E47}" type="slidenum">
              <a:rPr/>
              <a:t>#</a:t>
            </a:fld>
            <a:r>
              <a:rPr spc="-25"/>
              <a:t> 页</a:t>
            </a: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defRPr sz="1400" b="0" i="0">
                <a:solidFill>
                  <a:schemeClr val="bg1"/>
                </a:solidFill>
                <a:latin typeface="宋体"/>
                <a:cs typeface="宋体"/>
              </a:defRPr>
            </a:lvl1pPr>
          </a:lstStyle>
          <a:p>
            <a:pPr marL="12700">
              <a:lnSpc>
                <a:spcPts val="1585"/>
              </a:lnSpc>
            </a:pPr>
            <a:r>
              <a:rPr/>
              <a:t>第 </a:t>
            </a:r>
            <a:fld id="{81D60167-4931-47E6-BA6A-407CBD079E47}" type="slidenum">
              <a:rPr/>
              <a:t>#</a:t>
            </a:fld>
            <a:r>
              <a:rPr spc="-25"/>
              <a:t> 页</a:t>
            </a: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g object 16"/>
          <p:cNvSpPr/>
          <p:nvPr/>
        </p:nvSpPr>
        <p:spPr>
          <a:xfrm>
            <a:off x="0" y="0"/>
            <a:ext cx="9144000" cy="6858000"/>
          </a:xfrm>
          <a:custGeom>
            <a:rect l="l" t="t" r="r" b="b"/>
            <a:pathLst>
              <a:path w="9144000" h="6858000">
                <a:moveTo>
                  <a:pt x="9144000" y="6858000"/>
                </a:moveTo>
                <a:lnTo>
                  <a:pt x="0" y="6858000"/>
                </a:lnTo>
                <a:lnTo>
                  <a:pt x="0" y="0"/>
                </a:lnTo>
                <a:lnTo>
                  <a:pt x="9144000" y="0"/>
                </a:lnTo>
                <a:lnTo>
                  <a:pt x="9144000" y="6858000"/>
                </a:lnTo>
                <a:close/>
              </a:path>
            </a:pathLst>
          </a:custGeom>
          <a:solidFill>
            <a:srgbClr val="000000"/>
          </a:solidFill>
        </p:spPr>
        <p:txBody>
          <a:bodyPr wrap="square" lIns="0" tIns="0" rIns="0" bIns="0" rtlCol="0"/>
          <a:lstStyle/>
          <a:p/>
        </p:txBody>
      </p:sp>
      <p:sp>
        <p:nvSpPr>
          <p:cNvPr id="17" name="bg object 17"/>
          <p:cNvSpPr/>
          <p:nvPr/>
        </p:nvSpPr>
        <p:spPr>
          <a:xfrm>
            <a:off x="457200" y="428624"/>
            <a:ext cx="8229600" cy="57150"/>
          </a:xfrm>
          <a:custGeom>
            <a:rect l="l" t="t" r="r" b="b"/>
            <a:pathLst>
              <a:path w="8229600" h="57150">
                <a:moveTo>
                  <a:pt x="8229600" y="45720"/>
                </a:moveTo>
                <a:lnTo>
                  <a:pt x="0" y="45720"/>
                </a:lnTo>
                <a:lnTo>
                  <a:pt x="0" y="57150"/>
                </a:lnTo>
                <a:lnTo>
                  <a:pt x="8229600" y="57150"/>
                </a:lnTo>
                <a:lnTo>
                  <a:pt x="8229600" y="45720"/>
                </a:lnTo>
                <a:close/>
              </a:path>
              <a:path w="8229600" h="57150">
                <a:moveTo>
                  <a:pt x="8229600" y="0"/>
                </a:moveTo>
                <a:lnTo>
                  <a:pt x="0" y="0"/>
                </a:lnTo>
                <a:lnTo>
                  <a:pt x="0" y="34290"/>
                </a:lnTo>
                <a:lnTo>
                  <a:pt x="8229600" y="34290"/>
                </a:lnTo>
                <a:lnTo>
                  <a:pt x="8229600" y="0"/>
                </a:lnTo>
                <a:close/>
              </a:path>
            </a:pathLst>
          </a:custGeom>
          <a:solidFill>
            <a:srgbClr val="000000"/>
          </a:solidFill>
        </p:spPr>
        <p:txBody>
          <a:bodyPr wrap="square" lIns="0" tIns="0" rIns="0" bIns="0" rtlCol="0"/>
          <a:lstStyle/>
          <a:p/>
        </p:txBody>
      </p:sp>
      <p:sp>
        <p:nvSpPr>
          <p:cNvPr id="2" name="Holder 2"/>
          <p:cNvSpPr>
            <a:spLocks noGrp="1"/>
          </p:cNvSpPr>
          <p:nvPr>
            <p:ph type="title"/>
          </p:nvPr>
        </p:nvSpPr>
        <p:spPr>
          <a:xfrm>
            <a:off x="2044699" y="660082"/>
            <a:ext cx="5054600" cy="695960"/>
          </a:xfrm>
          <a:prstGeom prst="rect">
            <a:avLst/>
          </a:prstGeom>
        </p:spPr>
        <p:txBody>
          <a:bodyPr wrap="square" lIns="0" tIns="0" rIns="0" bIns="0">
            <a:spAutoFit/>
          </a:bodyPr>
          <a:lstStyle>
            <a:lvl1pPr>
              <a:defRPr sz="4400" b="0" i="0">
                <a:solidFill>
                  <a:srgbClr val="808080"/>
                </a:solidFill>
                <a:latin typeface="宋体"/>
                <a:cs typeface="宋体"/>
              </a:defRPr>
            </a:lvl1pPr>
          </a:lstStyle>
          <a:p/>
        </p:txBody>
      </p:sp>
      <p:sp>
        <p:nvSpPr>
          <p:cNvPr id="3" name="Holder 3"/>
          <p:cNvSpPr>
            <a:spLocks noGrp="1"/>
          </p:cNvSpPr>
          <p:nvPr>
            <p:ph type="body" idx="1"/>
          </p:nvPr>
        </p:nvSpPr>
        <p:spPr>
          <a:xfrm>
            <a:off x="612140" y="1533967"/>
            <a:ext cx="7480300" cy="4561205"/>
          </a:xfrm>
          <a:prstGeom prst="rect">
            <a:avLst/>
          </a:prstGeom>
        </p:spPr>
        <p:txBody>
          <a:bodyPr wrap="square" lIns="0" tIns="0" rIns="0" bIns="0">
            <a:spAutoFit/>
          </a:bodyPr>
          <a:lstStyle>
            <a:lvl1pPr>
              <a:defRPr sz="2800" b="1" i="0">
                <a:solidFill>
                  <a:schemeClr val="bg1"/>
                </a:solidFill>
                <a:latin typeface="Microsoft JhengHei"/>
                <a:cs typeface="Microsoft JhengHei"/>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7642859" y="6531003"/>
            <a:ext cx="736600" cy="203200"/>
          </a:xfrm>
          <a:prstGeom prst="rect">
            <a:avLst/>
          </a:prstGeom>
        </p:spPr>
        <p:txBody>
          <a:bodyPr wrap="square" lIns="0" tIns="0" rIns="0" bIns="0">
            <a:spAutoFit/>
          </a:bodyPr>
          <a:lstStyle>
            <a:defPPr>
              <a:defRPr kern="0"/>
            </a:defPPr>
            <a:lvl1pPr>
              <a:defRPr sz="1400" b="0" i="0">
                <a:solidFill>
                  <a:schemeClr val="bg1"/>
                </a:solidFill>
                <a:latin typeface="宋体"/>
                <a:cs typeface="宋体"/>
              </a:defRPr>
            </a:lvl1pPr>
          </a:lstStyle>
          <a:p>
            <a:pPr marL="12700">
              <a:lnSpc>
                <a:spcPts val="1585"/>
              </a:lnSpc>
            </a:pPr>
            <a:r>
              <a:rPr/>
              <a:t>第 </a:t>
            </a:r>
            <a:fld id="{81D60167-4931-47E6-BA6A-407CBD079E47}" type="slidenum">
              <a:rPr/>
              <a:t>#</a:t>
            </a:fld>
            <a:r>
              <a:rPr spc="-25"/>
              <a:t> 页</a:t>
            </a:r>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8.png" /><Relationship Id="rId7" Type="http://schemas.openxmlformats.org/officeDocument/2006/relationships/image" Target="../media/image9.png" /><Relationship Id="rId8" Type="http://schemas.openxmlformats.org/officeDocument/2006/relationships/image" Target="../media/image10.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9.png"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13.png" /><Relationship Id="rId5" Type="http://schemas.openxmlformats.org/officeDocument/2006/relationships/image" Target="../media/image14.png" /><Relationship Id="rId6" Type="http://schemas.openxmlformats.org/officeDocument/2006/relationships/image" Target="../media/image15.png" /><Relationship Id="rId7" Type="http://schemas.openxmlformats.org/officeDocument/2006/relationships/image" Target="../media/image16.png" /><Relationship Id="rId8" Type="http://schemas.openxmlformats.org/officeDocument/2006/relationships/image" Target="../media/image17.png" /><Relationship Id="rId9" Type="http://schemas.openxmlformats.org/officeDocument/2006/relationships/image" Target="../media/image18.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0.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5.png" /><Relationship Id="rId3" Type="http://schemas.openxmlformats.org/officeDocument/2006/relationships/image" Target="../media/image26.png" /><Relationship Id="rId4" Type="http://schemas.openxmlformats.org/officeDocument/2006/relationships/image" Target="../media/image27.png" /><Relationship Id="rId5" Type="http://schemas.openxmlformats.org/officeDocument/2006/relationships/image" Target="../media/image28.png" /><Relationship Id="rId6" Type="http://schemas.openxmlformats.org/officeDocument/2006/relationships/image" Target="../media/image29.png" /><Relationship Id="rId7" Type="http://schemas.openxmlformats.org/officeDocument/2006/relationships/image" Target="../media/image30.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712413001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
        <p:nvSpPr>
          <p:cNvPr id="3" name="object 3"/>
          <p:cNvSpPr txBox="1">
            <a:spLocks noGrp="1"/>
          </p:cNvSpPr>
          <p:nvPr>
            <p:ph type="title"/>
          </p:nvPr>
        </p:nvSpPr>
        <p:spPr>
          <a:xfrm>
            <a:off x="3244850" y="-32940"/>
            <a:ext cx="5168900" cy="2082800"/>
          </a:xfrm>
          <a:prstGeom prst="rect">
            <a:avLst/>
          </a:prstGeom>
        </p:spPr>
        <p:txBody>
          <a:bodyPr vert="horz" wrap="square" lIns="0" tIns="12700" rIns="0" bIns="0" rtlCol="0">
            <a:spAutoFit/>
          </a:bodyPr>
          <a:lstStyle/>
          <a:p>
            <a:pPr marL="12700" marR="5080" algn="ctr">
              <a:lnSpc>
                <a:spcPct val="100000"/>
              </a:lnSpc>
              <a:spcBef>
                <a:spcPts val="100"/>
              </a:spcBef>
            </a:pPr>
            <a:r>
              <a:rPr sz="4500" spc="-10">
                <a:solidFill>
                  <a:srgbClr val="000000"/>
                </a:solidFill>
              </a:rPr>
              <a:t>争力经典实用课件：打造营销核心竞争</a:t>
            </a:r>
            <a:r>
              <a:rPr sz="4500" spc="-50">
                <a:solidFill>
                  <a:srgbClr val="000000"/>
                </a:solidFill>
              </a:rPr>
              <a:t> 力</a:t>
            </a:r>
            <a:endParaRPr sz="45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790950" y="660082"/>
            <a:ext cx="1562100" cy="695960"/>
          </a:xfrm>
          <a:prstGeom prst="rect">
            <a:avLst/>
          </a:prstGeom>
        </p:spPr>
        <p:txBody>
          <a:bodyPr vert="horz" wrap="square" lIns="0" tIns="12700" rIns="0" bIns="0" rtlCol="0">
            <a:spAutoFit/>
          </a:bodyPr>
          <a:lstStyle/>
          <a:p>
            <a:pPr marL="12700">
              <a:lnSpc>
                <a:spcPct val="100000"/>
              </a:lnSpc>
              <a:spcBef>
                <a:spcPts val="100"/>
              </a:spcBef>
            </a:pPr>
            <a:r>
              <a:rPr spc="350"/>
              <a:t>目 录</a:t>
            </a:r>
          </a:p>
        </p:txBody>
      </p:sp>
      <p:sp>
        <p:nvSpPr>
          <p:cNvPr id="3" name="object 3"/>
          <p:cNvSpPr txBox="1"/>
          <p:nvPr/>
        </p:nvSpPr>
        <p:spPr>
          <a:xfrm>
            <a:off x="764540" y="2088977"/>
            <a:ext cx="7277100" cy="3245485"/>
          </a:xfrm>
          <a:prstGeom prst="rect">
            <a:avLst/>
          </a:prstGeom>
        </p:spPr>
        <p:txBody>
          <a:bodyPr vert="horz" wrap="square" lIns="0" tIns="12700" rIns="0" bIns="0" rtlCol="0">
            <a:spAutoFit/>
          </a:bodyPr>
          <a:lstStyle/>
          <a:p>
            <a:pPr marL="354965" indent="-342265">
              <a:lnSpc>
                <a:spcPct val="100000"/>
              </a:lnSpc>
              <a:spcBef>
                <a:spcPts val="100"/>
              </a:spcBef>
              <a:buSzPct val="101562"/>
              <a:buFont typeface="Times New Roman"/>
              <a:buChar char="•"/>
              <a:tabLst>
                <a:tab pos="354965"/>
                <a:tab pos="355600"/>
              </a:tabLst>
            </a:pPr>
            <a:r>
              <a:rPr sz="3200" spc="-5">
                <a:solidFill>
                  <a:srgbClr val="FFFFFF"/>
                </a:solidFill>
                <a:latin typeface="宋体"/>
                <a:cs typeface="宋体"/>
              </a:rPr>
              <a:t>基于价值链的整体竞争观</a:t>
            </a:r>
            <a:endParaRPr sz="3200">
              <a:latin typeface="宋体"/>
              <a:cs typeface="宋体"/>
            </a:endParaRPr>
          </a:p>
          <a:p>
            <a:pPr>
              <a:lnSpc>
                <a:spcPct val="100000"/>
              </a:lnSpc>
              <a:spcBef>
                <a:spcPts val="60"/>
              </a:spcBef>
              <a:buClr>
                <a:srgbClr val="FFFFFF"/>
              </a:buClr>
              <a:buFont typeface="Times New Roman"/>
              <a:buChar char="•"/>
            </a:pPr>
            <a:endParaRPr sz="4950">
              <a:latin typeface="宋体"/>
              <a:cs typeface="宋体"/>
            </a:endParaRPr>
          </a:p>
          <a:p>
            <a:pPr marL="354965" indent="-342265">
              <a:lnSpc>
                <a:spcPct val="100000"/>
              </a:lnSpc>
              <a:buSzPct val="101562"/>
              <a:buFont typeface="Times New Roman"/>
              <a:buChar char="•"/>
              <a:tabLst>
                <a:tab pos="354965"/>
                <a:tab pos="355600"/>
              </a:tabLst>
            </a:pPr>
            <a:r>
              <a:rPr sz="3200">
                <a:solidFill>
                  <a:srgbClr val="FFFFFF"/>
                </a:solidFill>
                <a:latin typeface="宋体"/>
                <a:cs typeface="宋体"/>
              </a:rPr>
              <a:t>在营销环节确立优势</a:t>
            </a:r>
            <a:r>
              <a:rPr sz="3200">
                <a:solidFill>
                  <a:srgbClr val="FFFFFF"/>
                </a:solidFill>
                <a:latin typeface="Times New Roman"/>
                <a:cs typeface="Times New Roman"/>
              </a:rPr>
              <a:t>——</a:t>
            </a:r>
            <a:r>
              <a:rPr sz="3200" spc="-10">
                <a:solidFill>
                  <a:srgbClr val="FFFFFF"/>
                </a:solidFill>
                <a:latin typeface="宋体"/>
                <a:cs typeface="宋体"/>
              </a:rPr>
              <a:t>深度营销模式</a:t>
            </a:r>
            <a:endParaRPr sz="3200">
              <a:latin typeface="宋体"/>
              <a:cs typeface="宋体"/>
            </a:endParaRPr>
          </a:p>
          <a:p>
            <a:pPr>
              <a:lnSpc>
                <a:spcPct val="100000"/>
              </a:lnSpc>
              <a:buClr>
                <a:srgbClr val="FFFFFF"/>
              </a:buClr>
              <a:buFont typeface="Times New Roman"/>
              <a:buChar char="•"/>
            </a:pPr>
            <a:endParaRPr sz="3600">
              <a:latin typeface="宋体"/>
              <a:cs typeface="宋体"/>
            </a:endParaRPr>
          </a:p>
          <a:p>
            <a:pPr marL="354965" indent="-342265">
              <a:lnSpc>
                <a:spcPct val="100000"/>
              </a:lnSpc>
              <a:spcBef>
                <a:spcPts val="2810"/>
              </a:spcBef>
              <a:buSzPct val="101562"/>
              <a:buFont typeface="Times New Roman"/>
              <a:buChar char="•"/>
              <a:tabLst>
                <a:tab pos="354965"/>
                <a:tab pos="355600"/>
              </a:tabLst>
            </a:pPr>
            <a:r>
              <a:rPr sz="3200" spc="-5">
                <a:solidFill>
                  <a:srgbClr val="FFFFFF"/>
                </a:solidFill>
                <a:latin typeface="宋体"/>
                <a:cs typeface="宋体"/>
              </a:rPr>
              <a:t>发育营销组织的核心能力</a:t>
            </a:r>
            <a:endParaRPr sz="3200">
              <a:latin typeface="宋体"/>
              <a:cs typeface="宋体"/>
            </a:endParaRPr>
          </a:p>
        </p:txBody>
      </p:sp>
      <p:pic>
        <p:nvPicPr>
          <p:cNvPr id="4" name="object 4"/>
          <p:cNvPicPr/>
          <p:nvPr/>
        </p:nvPicPr>
        <p:blipFill>
          <a:blip r:embed="rId2"/>
          <a:stretch>
            <a:fillRect/>
          </a:stretch>
        </p:blipFill>
        <p:spPr>
          <a:xfrm>
            <a:off x="6146800" y="4229100"/>
            <a:ext cx="2695575" cy="2020887"/>
          </a:xfrm>
          <a:prstGeom prst="rect">
            <a:avLst/>
          </a:prstGeom>
        </p:spPr>
      </p:pic>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12700">
              <a:lnSpc>
                <a:spcPts val="1585"/>
              </a:lnSpc>
            </a:pPr>
            <a:r>
              <a:rPr/>
              <a:t>第 </a:t>
            </a:r>
            <a:fld id="{81D60167-4931-47E6-BA6A-407CBD079E47}" type="slidenum">
              <a:rPr/>
              <a:t>2</a:t>
            </a:fld>
            <a:r>
              <a:rPr spc="-25"/>
              <a:t> 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body" idx="1"/>
          </p:nvPr>
        </p:nvSpPr>
        <p:spPr>
          <a:prstGeom prst="rect">
            <a:avLst/>
          </a:prstGeom>
        </p:spPr>
        <p:txBody>
          <a:bodyPr vert="horz" wrap="square" lIns="0" tIns="257810" rIns="0" bIns="0" rtlCol="0">
            <a:spAutoFit/>
          </a:bodyPr>
          <a:lstStyle/>
          <a:p>
            <a:pPr marL="354965" indent="-342265">
              <a:lnSpc>
                <a:spcPct val="100000"/>
              </a:lnSpc>
              <a:spcBef>
                <a:spcPts val="2030"/>
              </a:spcBef>
              <a:buSzPct val="101785"/>
              <a:buFont typeface="Times New Roman"/>
              <a:buChar char="•"/>
              <a:tabLst>
                <a:tab pos="354965"/>
                <a:tab pos="355600"/>
              </a:tabLst>
            </a:pPr>
            <a:r>
              <a:rPr spc="-5"/>
              <a:t>市场容量逐步相对萎缩，竞争加剧</a:t>
            </a:r>
          </a:p>
          <a:p>
            <a:pPr marL="354965" indent="-342265">
              <a:lnSpc>
                <a:spcPct val="100000"/>
              </a:lnSpc>
              <a:spcBef>
                <a:spcPts val="2014"/>
              </a:spcBef>
              <a:buSzPct val="101785"/>
              <a:buFont typeface="Times New Roman"/>
              <a:buChar char="•"/>
              <a:tabLst>
                <a:tab pos="354965"/>
                <a:tab pos="355600"/>
              </a:tabLst>
            </a:pPr>
            <a:r>
              <a:rPr spc="-5"/>
              <a:t>需求的差异化和变化的快速化</a:t>
            </a:r>
          </a:p>
          <a:p>
            <a:pPr marL="354965" marR="5080" indent="-342265">
              <a:lnSpc>
                <a:spcPct val="140000"/>
              </a:lnSpc>
              <a:spcBef>
                <a:spcPts val="675"/>
              </a:spcBef>
              <a:buSzPct val="101785"/>
              <a:buFont typeface="Times New Roman"/>
              <a:buChar char="•"/>
              <a:tabLst>
                <a:tab pos="354965"/>
                <a:tab pos="355600"/>
              </a:tabLst>
            </a:pPr>
            <a:r>
              <a:rPr spc="-5"/>
              <a:t>国内流通业的发展相对滞后，制约产业链效率</a:t>
            </a:r>
            <a:r>
              <a:rPr spc="-25"/>
              <a:t>释放</a:t>
            </a:r>
          </a:p>
          <a:p>
            <a:pPr marL="354965" indent="-342265">
              <a:lnSpc>
                <a:spcPct val="100000"/>
              </a:lnSpc>
              <a:spcBef>
                <a:spcPts val="2014"/>
              </a:spcBef>
              <a:buSzPct val="101785"/>
              <a:buFont typeface="Times New Roman"/>
              <a:buChar char="•"/>
              <a:tabLst>
                <a:tab pos="354965"/>
                <a:tab pos="355600"/>
              </a:tabLst>
            </a:pPr>
            <a:r>
              <a:rPr spc="-5"/>
              <a:t>企业大多在产品和服务上差异化的能力有限</a:t>
            </a:r>
          </a:p>
          <a:p>
            <a:pPr marL="354965" indent="-342265">
              <a:lnSpc>
                <a:spcPct val="100000"/>
              </a:lnSpc>
              <a:spcBef>
                <a:spcPts val="2014"/>
              </a:spcBef>
              <a:buSzPct val="101785"/>
              <a:buFont typeface="Times New Roman"/>
              <a:buChar char="•"/>
              <a:tabLst>
                <a:tab pos="354965"/>
                <a:tab pos="355600"/>
              </a:tabLst>
            </a:pPr>
            <a:r>
              <a:rPr spc="-5"/>
              <a:t>产业开始升级，进入集约化、专业化发展阶段</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12700">
              <a:lnSpc>
                <a:spcPts val="1585"/>
              </a:lnSpc>
            </a:pPr>
            <a:r>
              <a:rPr/>
              <a:t>第 </a:t>
            </a:r>
            <a:fld id="{81D60167-4931-47E6-BA6A-407CBD079E47}" type="slidenum">
              <a:rPr/>
              <a:t>3</a:t>
            </a:fld>
            <a:r>
              <a:rPr spc="-25"/>
              <a:t> 页</a:t>
            </a:r>
          </a:p>
        </p:txBody>
      </p:sp>
      <p:sp>
        <p:nvSpPr>
          <p:cNvPr id="3" name="object 3"/>
          <p:cNvSpPr txBox="1">
            <a:spLocks noGrp="1"/>
          </p:cNvSpPr>
          <p:nvPr>
            <p:ph type="title"/>
          </p:nvPr>
        </p:nvSpPr>
        <p:spPr>
          <a:xfrm>
            <a:off x="2603500" y="698182"/>
            <a:ext cx="3937000" cy="695960"/>
          </a:xfrm>
          <a:prstGeom prst="rect">
            <a:avLst/>
          </a:prstGeom>
        </p:spPr>
        <p:txBody>
          <a:bodyPr vert="horz" wrap="square" lIns="0" tIns="12700" rIns="0" bIns="0" rtlCol="0">
            <a:spAutoFit/>
          </a:bodyPr>
          <a:lstStyle/>
          <a:p>
            <a:pPr marL="12700">
              <a:lnSpc>
                <a:spcPct val="100000"/>
              </a:lnSpc>
              <a:spcBef>
                <a:spcPts val="100"/>
              </a:spcBef>
            </a:pPr>
            <a:r>
              <a:rPr spc="-10"/>
              <a:t>我们的生存环境</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765300" y="660082"/>
            <a:ext cx="5613400" cy="695960"/>
          </a:xfrm>
          <a:prstGeom prst="rect">
            <a:avLst/>
          </a:prstGeom>
        </p:spPr>
        <p:txBody>
          <a:bodyPr vert="horz" wrap="square" lIns="0" tIns="12700" rIns="0" bIns="0" rtlCol="0">
            <a:spAutoFit/>
          </a:bodyPr>
          <a:lstStyle/>
          <a:p>
            <a:pPr marL="12700">
              <a:lnSpc>
                <a:spcPct val="100000"/>
              </a:lnSpc>
              <a:spcBef>
                <a:spcPts val="100"/>
              </a:spcBef>
            </a:pPr>
            <a:r>
              <a:rPr spc="-5"/>
              <a:t>同质化恶性竞争的困境</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12700">
              <a:lnSpc>
                <a:spcPts val="1585"/>
              </a:lnSpc>
            </a:pPr>
            <a:r>
              <a:rPr/>
              <a:t>第 </a:t>
            </a:r>
            <a:fld id="{81D60167-4931-47E6-BA6A-407CBD079E47}" type="slidenum">
              <a:rPr/>
              <a:t>4</a:t>
            </a:fld>
            <a:r>
              <a:rPr spc="-25"/>
              <a:t> 页</a:t>
            </a:r>
          </a:p>
        </p:txBody>
      </p:sp>
      <p:sp>
        <p:nvSpPr>
          <p:cNvPr id="3" name="object 3"/>
          <p:cNvSpPr txBox="1"/>
          <p:nvPr/>
        </p:nvSpPr>
        <p:spPr>
          <a:xfrm>
            <a:off x="459740" y="2154531"/>
            <a:ext cx="5346700" cy="3590290"/>
          </a:xfrm>
          <a:prstGeom prst="rect">
            <a:avLst/>
          </a:prstGeom>
        </p:spPr>
        <p:txBody>
          <a:bodyPr vert="horz" wrap="square" lIns="0" tIns="12700" rIns="0" bIns="0" rtlCol="0">
            <a:spAutoFit/>
          </a:bodyPr>
          <a:lstStyle/>
          <a:p>
            <a:pPr marL="354965" indent="-342265">
              <a:lnSpc>
                <a:spcPct val="100000"/>
              </a:lnSpc>
              <a:spcBef>
                <a:spcPts val="100"/>
              </a:spcBef>
              <a:buSzPct val="101785"/>
              <a:buFont typeface="Times New Roman"/>
              <a:buChar char="•"/>
              <a:tabLst>
                <a:tab pos="354965"/>
                <a:tab pos="355600"/>
              </a:tabLst>
            </a:pPr>
            <a:r>
              <a:rPr sz="2800" b="1">
                <a:solidFill>
                  <a:srgbClr val="FFFFFF"/>
                </a:solidFill>
                <a:latin typeface="Microsoft JhengHei"/>
                <a:cs typeface="Microsoft JhengHei"/>
              </a:rPr>
              <a:t>赔本挣吆喝</a:t>
            </a:r>
            <a:r>
              <a:rPr sz="2800" b="1">
                <a:solidFill>
                  <a:srgbClr val="FFFFFF"/>
                </a:solidFill>
                <a:latin typeface="Times New Roman"/>
                <a:cs typeface="Times New Roman"/>
              </a:rPr>
              <a:t>——</a:t>
            </a:r>
            <a:r>
              <a:rPr sz="2800" b="1" spc="-20">
                <a:solidFill>
                  <a:srgbClr val="FFFFFF"/>
                </a:solidFill>
                <a:latin typeface="Microsoft JhengHei"/>
                <a:cs typeface="Microsoft JhengHei"/>
              </a:rPr>
              <a:t>价格战</a:t>
            </a:r>
            <a:endParaRPr sz="2800">
              <a:latin typeface="Microsoft JhengHei"/>
              <a:cs typeface="Microsoft JhengHei"/>
            </a:endParaRPr>
          </a:p>
          <a:p>
            <a:pPr>
              <a:lnSpc>
                <a:spcPct val="100000"/>
              </a:lnSpc>
              <a:spcBef>
                <a:spcPts val="90"/>
              </a:spcBef>
              <a:buClr>
                <a:srgbClr val="FFFFFF"/>
              </a:buClr>
              <a:buFont typeface="Times New Roman"/>
              <a:buChar char="•"/>
            </a:pPr>
            <a:endParaRPr sz="2600">
              <a:latin typeface="Microsoft JhengHei"/>
              <a:cs typeface="Microsoft JhengHei"/>
            </a:endParaRPr>
          </a:p>
          <a:p>
            <a:pPr marL="354965" indent="-342265">
              <a:lnSpc>
                <a:spcPct val="100000"/>
              </a:lnSpc>
              <a:buSzPct val="101785"/>
              <a:buFont typeface="Times New Roman"/>
              <a:buChar char="•"/>
              <a:tabLst>
                <a:tab pos="354965"/>
                <a:tab pos="355600"/>
              </a:tabLst>
            </a:pPr>
            <a:r>
              <a:rPr sz="2800" b="1">
                <a:solidFill>
                  <a:srgbClr val="FFFFFF"/>
                </a:solidFill>
                <a:latin typeface="Microsoft JhengHei"/>
                <a:cs typeface="Microsoft JhengHei"/>
              </a:rPr>
              <a:t>对渠道和终端依赖</a:t>
            </a:r>
            <a:r>
              <a:rPr sz="2800" b="1">
                <a:solidFill>
                  <a:srgbClr val="FFFFFF"/>
                </a:solidFill>
                <a:latin typeface="Times New Roman"/>
                <a:cs typeface="Times New Roman"/>
              </a:rPr>
              <a:t>——</a:t>
            </a:r>
            <a:r>
              <a:rPr sz="2800" b="1" spc="-20">
                <a:solidFill>
                  <a:srgbClr val="FFFFFF"/>
                </a:solidFill>
                <a:latin typeface="Microsoft JhengHei"/>
                <a:cs typeface="Microsoft JhengHei"/>
              </a:rPr>
              <a:t>终端战</a:t>
            </a:r>
            <a:endParaRPr sz="2800">
              <a:latin typeface="Microsoft JhengHei"/>
              <a:cs typeface="Microsoft JhengHei"/>
            </a:endParaRPr>
          </a:p>
          <a:p>
            <a:pPr>
              <a:lnSpc>
                <a:spcPct val="100000"/>
              </a:lnSpc>
              <a:spcBef>
                <a:spcPts val="90"/>
              </a:spcBef>
              <a:buClr>
                <a:srgbClr val="FFFFFF"/>
              </a:buClr>
              <a:buFont typeface="Times New Roman"/>
              <a:buChar char="•"/>
            </a:pPr>
            <a:endParaRPr sz="2600">
              <a:latin typeface="Microsoft JhengHei"/>
              <a:cs typeface="Microsoft JhengHei"/>
            </a:endParaRPr>
          </a:p>
          <a:p>
            <a:pPr marL="354965" indent="-342265">
              <a:lnSpc>
                <a:spcPct val="100000"/>
              </a:lnSpc>
              <a:buSzPct val="101785"/>
              <a:buFont typeface="Times New Roman"/>
              <a:buChar char="•"/>
              <a:tabLst>
                <a:tab pos="354965"/>
                <a:tab pos="355600"/>
              </a:tabLst>
            </a:pPr>
            <a:r>
              <a:rPr sz="2800" b="1">
                <a:solidFill>
                  <a:srgbClr val="FFFFFF"/>
                </a:solidFill>
                <a:latin typeface="Microsoft JhengHei"/>
                <a:cs typeface="Microsoft JhengHei"/>
              </a:rPr>
              <a:t>广告一停，销量就滑</a:t>
            </a:r>
            <a:r>
              <a:rPr sz="2800" b="1">
                <a:solidFill>
                  <a:srgbClr val="FFFFFF"/>
                </a:solidFill>
                <a:latin typeface="Times New Roman"/>
                <a:cs typeface="Times New Roman"/>
              </a:rPr>
              <a:t>——</a:t>
            </a:r>
            <a:r>
              <a:rPr sz="2800" b="1" spc="-20">
                <a:solidFill>
                  <a:srgbClr val="FFFFFF"/>
                </a:solidFill>
                <a:latin typeface="Microsoft JhengHei"/>
                <a:cs typeface="Microsoft JhengHei"/>
              </a:rPr>
              <a:t>广告战</a:t>
            </a:r>
            <a:endParaRPr sz="2800">
              <a:latin typeface="Microsoft JhengHei"/>
              <a:cs typeface="Microsoft JhengHei"/>
            </a:endParaRPr>
          </a:p>
          <a:p>
            <a:pPr>
              <a:lnSpc>
                <a:spcPct val="100000"/>
              </a:lnSpc>
              <a:buClr>
                <a:srgbClr val="FFFFFF"/>
              </a:buClr>
              <a:buFont typeface="Times New Roman"/>
              <a:buChar char="•"/>
            </a:pPr>
            <a:endParaRPr sz="2650">
              <a:latin typeface="Microsoft JhengHei"/>
              <a:cs typeface="Microsoft JhengHei"/>
            </a:endParaRPr>
          </a:p>
          <a:p>
            <a:pPr marL="354965" indent="-342265">
              <a:lnSpc>
                <a:spcPct val="100000"/>
              </a:lnSpc>
              <a:buSzPct val="101785"/>
              <a:buFont typeface="Times New Roman"/>
              <a:buChar char="•"/>
              <a:tabLst>
                <a:tab pos="354965"/>
                <a:tab pos="355600"/>
              </a:tabLst>
            </a:pPr>
            <a:r>
              <a:rPr sz="2800" b="1">
                <a:solidFill>
                  <a:srgbClr val="FFFFFF"/>
                </a:solidFill>
                <a:latin typeface="Microsoft JhengHei"/>
                <a:cs typeface="Microsoft JhengHei"/>
              </a:rPr>
              <a:t>赔了夫人又折兵</a:t>
            </a:r>
            <a:r>
              <a:rPr sz="2800" b="1">
                <a:solidFill>
                  <a:srgbClr val="FFFFFF"/>
                </a:solidFill>
                <a:latin typeface="Times New Roman"/>
                <a:cs typeface="Times New Roman"/>
              </a:rPr>
              <a:t>——</a:t>
            </a:r>
            <a:r>
              <a:rPr sz="2800" b="1" spc="-20">
                <a:solidFill>
                  <a:srgbClr val="FFFFFF"/>
                </a:solidFill>
                <a:latin typeface="Microsoft JhengHei"/>
                <a:cs typeface="Microsoft JhengHei"/>
              </a:rPr>
              <a:t>促销战</a:t>
            </a:r>
            <a:endParaRPr sz="2800">
              <a:latin typeface="Microsoft JhengHei"/>
              <a:cs typeface="Microsoft JhengHei"/>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sldNum" sz="quarter" idx="7"/>
          </p:nvPr>
        </p:nvSpPr>
        <p:spPr>
          <a:prstGeom prst="rect">
            <a:avLst/>
          </a:prstGeom>
        </p:spPr>
        <p:txBody>
          <a:bodyPr vert="horz" wrap="square" lIns="0" tIns="0" rIns="0" bIns="0" rtlCol="0">
            <a:spAutoFit/>
          </a:bodyPr>
          <a:lstStyle/>
          <a:p>
            <a:pPr marL="12700">
              <a:lnSpc>
                <a:spcPts val="1585"/>
              </a:lnSpc>
            </a:pPr>
            <a:r>
              <a:rPr/>
              <a:t>第 </a:t>
            </a:r>
            <a:fld id="{81D60167-4931-47E6-BA6A-407CBD079E47}" type="slidenum">
              <a:rPr/>
              <a:t>5</a:t>
            </a:fld>
            <a:r>
              <a:rPr spc="-25"/>
              <a:t> 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603500" y="660082"/>
            <a:ext cx="3937000" cy="695960"/>
          </a:xfrm>
          <a:prstGeom prst="rect">
            <a:avLst/>
          </a:prstGeom>
        </p:spPr>
        <p:txBody>
          <a:bodyPr vert="horz" wrap="square" lIns="0" tIns="12700" rIns="0" bIns="0" rtlCol="0">
            <a:spAutoFit/>
          </a:bodyPr>
          <a:lstStyle/>
          <a:p>
            <a:pPr marL="12700">
              <a:lnSpc>
                <a:spcPct val="100000"/>
              </a:lnSpc>
              <a:spcBef>
                <a:spcPts val="100"/>
              </a:spcBef>
            </a:pPr>
            <a:r>
              <a:rPr spc="-10"/>
              <a:t>可能的优势来源</a:t>
            </a:r>
          </a:p>
        </p:txBody>
      </p:sp>
      <p:sp>
        <p:nvSpPr>
          <p:cNvPr id="3" name="object 3"/>
          <p:cNvSpPr txBox="1"/>
          <p:nvPr/>
        </p:nvSpPr>
        <p:spPr>
          <a:xfrm>
            <a:off x="612140" y="1790870"/>
            <a:ext cx="2501900" cy="3973829"/>
          </a:xfrm>
          <a:prstGeom prst="rect">
            <a:avLst/>
          </a:prstGeom>
        </p:spPr>
        <p:txBody>
          <a:bodyPr vert="horz" wrap="square" lIns="0" tIns="12700" rIns="0" bIns="0" rtlCol="0">
            <a:spAutoFit/>
          </a:bodyPr>
          <a:lstStyle/>
          <a:p>
            <a:pPr marL="354965" indent="-342265">
              <a:lnSpc>
                <a:spcPct val="100000"/>
              </a:lnSpc>
              <a:spcBef>
                <a:spcPts val="100"/>
              </a:spcBef>
              <a:buSzPct val="101785"/>
              <a:buFont typeface="Times New Roman"/>
              <a:buChar char="•"/>
              <a:tabLst>
                <a:tab pos="354965"/>
                <a:tab pos="355600"/>
              </a:tabLst>
            </a:pPr>
            <a:r>
              <a:rPr sz="2800" b="1" spc="-15">
                <a:solidFill>
                  <a:srgbClr val="FFFFFF"/>
                </a:solidFill>
                <a:latin typeface="Microsoft JhengHei"/>
                <a:cs typeface="Microsoft JhengHei"/>
              </a:rPr>
              <a:t>成本领先</a:t>
            </a:r>
            <a:endParaRPr sz="2800">
              <a:latin typeface="Microsoft JhengHei"/>
              <a:cs typeface="Microsoft JhengHei"/>
            </a:endParaRPr>
          </a:p>
          <a:p>
            <a:pPr marL="354965" indent="-342265">
              <a:lnSpc>
                <a:spcPct val="100000"/>
              </a:lnSpc>
              <a:spcBef>
                <a:spcPts val="2185"/>
              </a:spcBef>
              <a:buSzPct val="101785"/>
              <a:buFont typeface="Times New Roman"/>
              <a:buChar char="•"/>
              <a:tabLst>
                <a:tab pos="354965"/>
                <a:tab pos="355600"/>
              </a:tabLst>
            </a:pPr>
            <a:r>
              <a:rPr sz="2800" b="1" spc="-20">
                <a:solidFill>
                  <a:srgbClr val="FFFFFF"/>
                </a:solidFill>
                <a:latin typeface="Microsoft JhengHei"/>
                <a:cs typeface="Microsoft JhengHei"/>
              </a:rPr>
              <a:t>差异化</a:t>
            </a:r>
            <a:endParaRPr sz="2800">
              <a:latin typeface="Microsoft JhengHei"/>
              <a:cs typeface="Microsoft JhengHei"/>
            </a:endParaRPr>
          </a:p>
          <a:p>
            <a:pPr marL="354965" indent="-342265">
              <a:lnSpc>
                <a:spcPct val="100000"/>
              </a:lnSpc>
              <a:spcBef>
                <a:spcPts val="2180"/>
              </a:spcBef>
              <a:buSzPct val="101785"/>
              <a:buFont typeface="Times New Roman"/>
              <a:buChar char="•"/>
              <a:tabLst>
                <a:tab pos="354965"/>
                <a:tab pos="355600"/>
              </a:tabLst>
            </a:pPr>
            <a:r>
              <a:rPr sz="2800" b="1" spc="-20">
                <a:solidFill>
                  <a:srgbClr val="FFFFFF"/>
                </a:solidFill>
                <a:latin typeface="Microsoft JhengHei"/>
                <a:cs typeface="Microsoft JhengHei"/>
              </a:rPr>
              <a:t>专业化</a:t>
            </a:r>
            <a:endParaRPr sz="2800">
              <a:latin typeface="Microsoft JhengHei"/>
              <a:cs typeface="Microsoft JhengHei"/>
            </a:endParaRPr>
          </a:p>
          <a:p>
            <a:pPr marL="354965" indent="-342265">
              <a:lnSpc>
                <a:spcPct val="100000"/>
              </a:lnSpc>
              <a:spcBef>
                <a:spcPts val="2185"/>
              </a:spcBef>
              <a:buSzPct val="101785"/>
              <a:buFont typeface="Times New Roman"/>
              <a:buChar char="•"/>
              <a:tabLst>
                <a:tab pos="354965"/>
                <a:tab pos="355600"/>
              </a:tabLst>
            </a:pPr>
            <a:r>
              <a:rPr sz="2800" b="1" spc="-20">
                <a:solidFill>
                  <a:srgbClr val="FFFFFF"/>
                </a:solidFill>
                <a:latin typeface="Microsoft JhengHei"/>
                <a:cs typeface="Microsoft JhengHei"/>
              </a:rPr>
              <a:t>速度化</a:t>
            </a:r>
            <a:endParaRPr sz="2800">
              <a:latin typeface="Microsoft JhengHei"/>
              <a:cs typeface="Microsoft JhengHei"/>
            </a:endParaRPr>
          </a:p>
          <a:p>
            <a:pPr marL="354965" indent="-342265">
              <a:lnSpc>
                <a:spcPct val="100000"/>
              </a:lnSpc>
              <a:spcBef>
                <a:spcPts val="2185"/>
              </a:spcBef>
              <a:buSzPct val="101785"/>
              <a:buFont typeface="Times New Roman"/>
              <a:buChar char="•"/>
              <a:tabLst>
                <a:tab pos="354965"/>
                <a:tab pos="355600"/>
              </a:tabLst>
            </a:pPr>
            <a:r>
              <a:rPr sz="2800" b="1" spc="-20">
                <a:solidFill>
                  <a:srgbClr val="FFFFFF"/>
                </a:solidFill>
                <a:latin typeface="Microsoft JhengHei"/>
                <a:cs typeface="Microsoft JhengHei"/>
              </a:rPr>
              <a:t>规模化</a:t>
            </a:r>
            <a:endParaRPr sz="2800">
              <a:latin typeface="Microsoft JhengHei"/>
              <a:cs typeface="Microsoft JhengHei"/>
            </a:endParaRPr>
          </a:p>
          <a:p>
            <a:pPr marL="354965" indent="-342265">
              <a:lnSpc>
                <a:spcPct val="100000"/>
              </a:lnSpc>
              <a:spcBef>
                <a:spcPts val="2185"/>
              </a:spcBef>
              <a:buSzPct val="101785"/>
              <a:buFont typeface="Times New Roman"/>
              <a:buChar char="•"/>
              <a:tabLst>
                <a:tab pos="354965"/>
                <a:tab pos="355600"/>
              </a:tabLst>
            </a:pPr>
            <a:r>
              <a:rPr sz="2800" b="1" spc="-10">
                <a:solidFill>
                  <a:srgbClr val="FFFFFF"/>
                </a:solidFill>
                <a:latin typeface="Microsoft JhengHei"/>
                <a:cs typeface="Microsoft JhengHei"/>
              </a:rPr>
              <a:t>综合竞争优势</a:t>
            </a:r>
            <a:endParaRPr sz="2800">
              <a:latin typeface="Microsoft JhengHei"/>
              <a:cs typeface="Microsoft JhengHei"/>
            </a:endParaRPr>
          </a:p>
        </p:txBody>
      </p:sp>
      <p:pic>
        <p:nvPicPr>
          <p:cNvPr id="4" name="object 4"/>
          <p:cNvPicPr/>
          <p:nvPr/>
        </p:nvPicPr>
        <p:blipFill>
          <a:blip r:embed="rId2"/>
          <a:stretch>
            <a:fillRect/>
          </a:stretch>
        </p:blipFill>
        <p:spPr>
          <a:xfrm>
            <a:off x="5842000" y="3124200"/>
            <a:ext cx="2317750" cy="2895600"/>
          </a:xfrm>
          <a:prstGeom prst="rect">
            <a:avLst/>
          </a:prstGeom>
        </p:spPr>
      </p:pic>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12700">
              <a:lnSpc>
                <a:spcPts val="1585"/>
              </a:lnSpc>
            </a:pPr>
            <a:r>
              <a:rPr/>
              <a:t>第 </a:t>
            </a:r>
            <a:fld id="{81D60167-4931-47E6-BA6A-407CBD079E47}" type="slidenum">
              <a:rPr/>
              <a:t>6</a:t>
            </a:fld>
            <a:r>
              <a:rPr spc="-25"/>
              <a:t> 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528887" y="712470"/>
            <a:ext cx="3937000" cy="695960"/>
          </a:xfrm>
          <a:prstGeom prst="rect">
            <a:avLst/>
          </a:prstGeom>
        </p:spPr>
        <p:txBody>
          <a:bodyPr vert="horz" wrap="square" lIns="0" tIns="12700" rIns="0" bIns="0" rtlCol="0">
            <a:spAutoFit/>
          </a:bodyPr>
          <a:lstStyle/>
          <a:p>
            <a:pPr marL="12700">
              <a:lnSpc>
                <a:spcPct val="100000"/>
              </a:lnSpc>
              <a:spcBef>
                <a:spcPts val="100"/>
              </a:spcBef>
            </a:pPr>
            <a:r>
              <a:rPr spc="-10"/>
              <a:t>市场竞争的实质</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12700">
              <a:lnSpc>
                <a:spcPts val="1585"/>
              </a:lnSpc>
            </a:pPr>
            <a:r>
              <a:rPr/>
              <a:t>第 </a:t>
            </a:r>
            <a:fld id="{81D60167-4931-47E6-BA6A-407CBD079E47}" type="slidenum">
              <a:rPr/>
              <a:t>7</a:t>
            </a:fld>
            <a:r>
              <a:rPr spc="-25"/>
              <a:t> 页</a:t>
            </a:r>
          </a:p>
        </p:txBody>
      </p:sp>
      <p:sp>
        <p:nvSpPr>
          <p:cNvPr id="3" name="object 3"/>
          <p:cNvSpPr txBox="1"/>
          <p:nvPr/>
        </p:nvSpPr>
        <p:spPr>
          <a:xfrm>
            <a:off x="612140" y="1437666"/>
            <a:ext cx="7835900" cy="4637405"/>
          </a:xfrm>
          <a:prstGeom prst="rect">
            <a:avLst/>
          </a:prstGeom>
        </p:spPr>
        <p:txBody>
          <a:bodyPr vert="horz" wrap="square" lIns="0" tIns="185420" rIns="0" bIns="0" rtlCol="0">
            <a:spAutoFit/>
          </a:bodyPr>
          <a:lstStyle/>
          <a:p>
            <a:pPr marL="354965" indent="-342265">
              <a:lnSpc>
                <a:spcPct val="100000"/>
              </a:lnSpc>
              <a:spcBef>
                <a:spcPts val="1460"/>
              </a:spcBef>
              <a:buSzPct val="102083"/>
              <a:buFont typeface="Times New Roman"/>
              <a:buChar char="•"/>
              <a:tabLst>
                <a:tab pos="354965"/>
                <a:tab pos="355600"/>
              </a:tabLst>
            </a:pPr>
            <a:r>
              <a:rPr sz="2400" spc="-5">
                <a:solidFill>
                  <a:srgbClr val="FFFFFF"/>
                </a:solidFill>
                <a:latin typeface="宋体"/>
                <a:cs typeface="宋体"/>
              </a:rPr>
              <a:t>大多数企业没有产品或技术的核心竞争力</a:t>
            </a:r>
            <a:endParaRPr sz="2400">
              <a:latin typeface="宋体"/>
              <a:cs typeface="宋体"/>
            </a:endParaRPr>
          </a:p>
          <a:p>
            <a:pPr marL="354965" indent="-342265">
              <a:lnSpc>
                <a:spcPct val="100000"/>
              </a:lnSpc>
              <a:spcBef>
                <a:spcPts val="1440"/>
              </a:spcBef>
              <a:buSzPct val="102083"/>
              <a:buFont typeface="Times New Roman"/>
              <a:buChar char="•"/>
              <a:tabLst>
                <a:tab pos="354965"/>
                <a:tab pos="355600"/>
              </a:tabLst>
            </a:pPr>
            <a:r>
              <a:rPr sz="2400" spc="-5">
                <a:solidFill>
                  <a:srgbClr val="FFFFFF"/>
                </a:solidFill>
                <a:latin typeface="宋体"/>
                <a:cs typeface="宋体"/>
              </a:rPr>
              <a:t>成熟产业中技术壁垒下降，消费者成熟度提高</a:t>
            </a:r>
            <a:endParaRPr sz="2400">
              <a:latin typeface="宋体"/>
              <a:cs typeface="宋体"/>
            </a:endParaRPr>
          </a:p>
          <a:p>
            <a:pPr marL="354965" marR="157480" indent="-342265">
              <a:lnSpc>
                <a:spcPct val="130000"/>
              </a:lnSpc>
              <a:spcBef>
                <a:spcPts val="575"/>
              </a:spcBef>
              <a:buSzPct val="102083"/>
              <a:buFont typeface="Times New Roman"/>
              <a:buChar char="•"/>
              <a:tabLst>
                <a:tab pos="354965"/>
                <a:tab pos="355600"/>
              </a:tabLst>
            </a:pPr>
            <a:r>
              <a:rPr sz="2400" spc="-5">
                <a:solidFill>
                  <a:srgbClr val="FFFFFF"/>
                </a:solidFill>
                <a:latin typeface="宋体"/>
                <a:cs typeface="宋体"/>
              </a:rPr>
              <a:t>单一的竞争要素的优势同样需要通过整合获得系统协同效率，越来越不依靠单一的要素获得竞争优势</a:t>
            </a:r>
            <a:endParaRPr sz="2400">
              <a:latin typeface="宋体"/>
              <a:cs typeface="宋体"/>
            </a:endParaRPr>
          </a:p>
          <a:p>
            <a:pPr marL="354965" indent="-342265">
              <a:lnSpc>
                <a:spcPct val="100000"/>
              </a:lnSpc>
              <a:spcBef>
                <a:spcPts val="1440"/>
              </a:spcBef>
              <a:buSzPct val="102083"/>
              <a:buFont typeface="Times New Roman"/>
              <a:buChar char="•"/>
              <a:tabLst>
                <a:tab pos="354965"/>
                <a:tab pos="355600"/>
              </a:tabLst>
            </a:pPr>
            <a:r>
              <a:rPr sz="2400" spc="-5">
                <a:solidFill>
                  <a:srgbClr val="FFFFFF"/>
                </a:solidFill>
                <a:latin typeface="宋体"/>
                <a:cs typeface="宋体"/>
              </a:rPr>
              <a:t>专业分工细化使产业价值链各环节联系更为紧密</a:t>
            </a:r>
            <a:endParaRPr sz="2400">
              <a:latin typeface="宋体"/>
              <a:cs typeface="宋体"/>
            </a:endParaRPr>
          </a:p>
          <a:p>
            <a:pPr marL="354965" marR="5080" indent="-342265">
              <a:lnSpc>
                <a:spcPct val="140000"/>
              </a:lnSpc>
              <a:spcBef>
                <a:spcPts val="570"/>
              </a:spcBef>
              <a:buSzPct val="101785"/>
              <a:buFont typeface="Times New Roman"/>
              <a:buChar char="•"/>
              <a:tabLst>
                <a:tab pos="354965"/>
                <a:tab pos="355600"/>
              </a:tabLst>
            </a:pPr>
            <a:r>
              <a:rPr sz="2800" spc="-5">
                <a:solidFill>
                  <a:srgbClr val="FF0000"/>
                </a:solidFill>
                <a:latin typeface="宋体"/>
                <a:cs typeface="宋体"/>
              </a:rPr>
              <a:t>竞争不再是单个企业或产品之间的竞争，而是各企业所构建的产业价值链之间的竞争，</a:t>
            </a:r>
            <a:endParaRPr sz="2800">
              <a:latin typeface="宋体"/>
              <a:cs typeface="宋体"/>
            </a:endParaRPr>
          </a:p>
          <a:p>
            <a:pPr marL="354965" indent="-342265">
              <a:lnSpc>
                <a:spcPct val="100000"/>
              </a:lnSpc>
              <a:spcBef>
                <a:spcPts val="2020"/>
              </a:spcBef>
              <a:buSzPct val="101785"/>
              <a:buFont typeface="Times New Roman"/>
              <a:buChar char="•"/>
              <a:tabLst>
                <a:tab pos="354965"/>
                <a:tab pos="355600"/>
              </a:tabLst>
            </a:pPr>
            <a:r>
              <a:rPr sz="2800" spc="-5">
                <a:solidFill>
                  <a:srgbClr val="FF0000"/>
                </a:solidFill>
                <a:latin typeface="宋体"/>
                <a:cs typeface="宋体"/>
              </a:rPr>
              <a:t>企业需要建立基于价值链的整体竞争战略</a:t>
            </a:r>
            <a:endParaRPr sz="2800">
              <a:latin typeface="宋体"/>
              <a:cs typeface="宋体"/>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603500" y="621982"/>
            <a:ext cx="3937000" cy="695960"/>
          </a:xfrm>
          <a:prstGeom prst="rect">
            <a:avLst/>
          </a:prstGeom>
        </p:spPr>
        <p:txBody>
          <a:bodyPr vert="horz" wrap="square" lIns="0" tIns="12700" rIns="0" bIns="0" rtlCol="0">
            <a:spAutoFit/>
          </a:bodyPr>
          <a:lstStyle/>
          <a:p>
            <a:pPr marL="12700">
              <a:lnSpc>
                <a:spcPct val="100000"/>
              </a:lnSpc>
              <a:spcBef>
                <a:spcPts val="100"/>
              </a:spcBef>
            </a:pPr>
            <a:r>
              <a:rPr spc="-10"/>
              <a:t>公司价值链体系</a:t>
            </a:r>
          </a:p>
        </p:txBody>
      </p:sp>
      <p:sp>
        <p:nvSpPr>
          <p:cNvPr id="3" name="object 3"/>
          <p:cNvSpPr txBox="1"/>
          <p:nvPr/>
        </p:nvSpPr>
        <p:spPr>
          <a:xfrm>
            <a:off x="383540" y="1718945"/>
            <a:ext cx="6426200" cy="391160"/>
          </a:xfrm>
          <a:prstGeom prst="rect">
            <a:avLst/>
          </a:prstGeom>
        </p:spPr>
        <p:txBody>
          <a:bodyPr vert="horz" wrap="square" lIns="0" tIns="12700" rIns="0" bIns="0" rtlCol="0">
            <a:spAutoFit/>
          </a:bodyPr>
          <a:lstStyle/>
          <a:p>
            <a:pPr marL="12700">
              <a:lnSpc>
                <a:spcPct val="100000"/>
              </a:lnSpc>
              <a:spcBef>
                <a:spcPts val="100"/>
              </a:spcBef>
            </a:pPr>
            <a:r>
              <a:rPr sz="2400" b="1" spc="-5">
                <a:solidFill>
                  <a:srgbClr val="FFFFFF"/>
                </a:solidFill>
                <a:latin typeface="Microsoft JhengHei"/>
                <a:cs typeface="Microsoft JhengHei"/>
              </a:rPr>
              <a:t>公司价值链：主要价值创造活动和相关支持活动</a:t>
            </a:r>
            <a:endParaRPr sz="2400">
              <a:latin typeface="Microsoft JhengHei"/>
              <a:cs typeface="Microsoft JhengHei"/>
            </a:endParaRPr>
          </a:p>
        </p:txBody>
      </p:sp>
      <p:sp>
        <p:nvSpPr>
          <p:cNvPr id="4" name="object 4"/>
          <p:cNvSpPr txBox="1"/>
          <p:nvPr/>
        </p:nvSpPr>
        <p:spPr>
          <a:xfrm>
            <a:off x="459740" y="2555557"/>
            <a:ext cx="279400" cy="1244600"/>
          </a:xfrm>
          <a:prstGeom prst="rect">
            <a:avLst/>
          </a:prstGeom>
        </p:spPr>
        <p:txBody>
          <a:bodyPr vert="horz" wrap="square" lIns="0" tIns="12700" rIns="0" bIns="0" rtlCol="0">
            <a:spAutoFit/>
          </a:bodyPr>
          <a:lstStyle/>
          <a:p>
            <a:pPr marL="12700" marR="5080" algn="just">
              <a:lnSpc>
                <a:spcPct val="100000"/>
              </a:lnSpc>
              <a:spcBef>
                <a:spcPts val="100"/>
              </a:spcBef>
            </a:pPr>
            <a:r>
              <a:rPr sz="2000" b="1" spc="-50">
                <a:solidFill>
                  <a:srgbClr val="FFFFFF"/>
                </a:solidFill>
                <a:latin typeface="Microsoft JhengHei"/>
                <a:cs typeface="Microsoft JhengHei"/>
              </a:rPr>
              <a:t>主要活动</a:t>
            </a:r>
            <a:endParaRPr sz="2000">
              <a:latin typeface="Microsoft JhengHei"/>
              <a:cs typeface="Microsoft JhengHei"/>
            </a:endParaRPr>
          </a:p>
        </p:txBody>
      </p:sp>
      <p:grpSp>
        <p:nvGrpSpPr>
          <p:cNvPr id="5" name="object 5"/>
          <p:cNvGrpSpPr/>
          <p:nvPr/>
        </p:nvGrpSpPr>
        <p:grpSpPr>
          <a:xfrm>
            <a:off x="1062037" y="2509837"/>
            <a:ext cx="1304925" cy="1289050"/>
            <a:chOff x="1062037" y="2509837"/>
            <a:chExt cx="1304925" cy="1289050"/>
          </a:xfrm>
        </p:grpSpPr>
        <p:sp>
          <p:nvSpPr>
            <p:cNvPr id="6" name="object 6"/>
            <p:cNvSpPr/>
            <p:nvPr/>
          </p:nvSpPr>
          <p:spPr>
            <a:xfrm>
              <a:off x="1066800" y="2514600"/>
              <a:ext cx="1295400" cy="1279525"/>
            </a:xfrm>
            <a:custGeom>
              <a:rect l="l" t="t" r="r" b="b"/>
              <a:pathLst>
                <a:path w="1295400" h="1279525">
                  <a:moveTo>
                    <a:pt x="971552" y="1279525"/>
                  </a:moveTo>
                  <a:lnTo>
                    <a:pt x="0" y="1279525"/>
                  </a:lnTo>
                  <a:lnTo>
                    <a:pt x="0" y="0"/>
                  </a:lnTo>
                  <a:lnTo>
                    <a:pt x="971552" y="0"/>
                  </a:lnTo>
                  <a:lnTo>
                    <a:pt x="1295400" y="639762"/>
                  </a:lnTo>
                  <a:lnTo>
                    <a:pt x="971552" y="1279525"/>
                  </a:lnTo>
                  <a:close/>
                </a:path>
              </a:pathLst>
            </a:custGeom>
            <a:solidFill>
              <a:srgbClr val="289405"/>
            </a:solidFill>
          </p:spPr>
          <p:txBody>
            <a:bodyPr wrap="square" lIns="0" tIns="0" rIns="0" bIns="0" rtlCol="0"/>
            <a:lstStyle/>
            <a:p/>
          </p:txBody>
        </p:sp>
        <p:sp>
          <p:nvSpPr>
            <p:cNvPr id="7" name="object 7"/>
            <p:cNvSpPr/>
            <p:nvPr/>
          </p:nvSpPr>
          <p:spPr>
            <a:xfrm>
              <a:off x="1066800" y="2514600"/>
              <a:ext cx="1295400" cy="1279525"/>
            </a:xfrm>
            <a:custGeom>
              <a:rect l="l" t="t" r="r" b="b"/>
              <a:pathLst>
                <a:path w="1295400" h="1279525">
                  <a:moveTo>
                    <a:pt x="0" y="0"/>
                  </a:moveTo>
                  <a:lnTo>
                    <a:pt x="971552" y="0"/>
                  </a:lnTo>
                  <a:lnTo>
                    <a:pt x="1295400" y="639762"/>
                  </a:lnTo>
                  <a:lnTo>
                    <a:pt x="971552" y="1279525"/>
                  </a:lnTo>
                  <a:lnTo>
                    <a:pt x="0" y="1279525"/>
                  </a:lnTo>
                  <a:lnTo>
                    <a:pt x="0" y="0"/>
                  </a:lnTo>
                  <a:close/>
                </a:path>
              </a:pathLst>
            </a:custGeom>
            <a:ln w="9525">
              <a:solidFill>
                <a:srgbClr val="000000"/>
              </a:solidFill>
            </a:ln>
          </p:spPr>
          <p:txBody>
            <a:bodyPr wrap="square" lIns="0" tIns="0" rIns="0" bIns="0" rtlCol="0"/>
            <a:lstStyle/>
            <a:p/>
          </p:txBody>
        </p:sp>
      </p:grpSp>
      <p:sp>
        <p:nvSpPr>
          <p:cNvPr id="8" name="object 8"/>
          <p:cNvSpPr txBox="1"/>
          <p:nvPr/>
        </p:nvSpPr>
        <p:spPr>
          <a:xfrm>
            <a:off x="1049337" y="2874486"/>
            <a:ext cx="1168400" cy="574040"/>
          </a:xfrm>
          <a:prstGeom prst="rect">
            <a:avLst/>
          </a:prstGeom>
        </p:spPr>
        <p:txBody>
          <a:bodyPr vert="horz" wrap="square" lIns="0" tIns="12700" rIns="0" bIns="0" rtlCol="0">
            <a:spAutoFit/>
          </a:bodyPr>
          <a:lstStyle/>
          <a:p>
            <a:pPr marL="12700" marR="5080" indent="114300">
              <a:lnSpc>
                <a:spcPct val="100000"/>
              </a:lnSpc>
              <a:spcBef>
                <a:spcPts val="100"/>
              </a:spcBef>
            </a:pPr>
            <a:r>
              <a:rPr sz="1800" spc="-15">
                <a:latin typeface="宋体"/>
                <a:cs typeface="宋体"/>
              </a:rPr>
              <a:t>购入供应</a:t>
            </a:r>
            <a:r>
              <a:rPr sz="1800" spc="-10">
                <a:latin typeface="宋体"/>
                <a:cs typeface="宋体"/>
              </a:rPr>
              <a:t>及入厂后勤</a:t>
            </a:r>
            <a:endParaRPr sz="1800">
              <a:latin typeface="宋体"/>
              <a:cs typeface="宋体"/>
            </a:endParaRPr>
          </a:p>
        </p:txBody>
      </p:sp>
      <p:grpSp>
        <p:nvGrpSpPr>
          <p:cNvPr id="9" name="object 9"/>
          <p:cNvGrpSpPr/>
          <p:nvPr/>
        </p:nvGrpSpPr>
        <p:grpSpPr>
          <a:xfrm>
            <a:off x="2357437" y="2509837"/>
            <a:ext cx="1304925" cy="1289050"/>
            <a:chOff x="2357437" y="2509837"/>
            <a:chExt cx="1304925" cy="1289050"/>
          </a:xfrm>
        </p:grpSpPr>
        <p:pic>
          <p:nvPicPr>
            <p:cNvPr id="10" name="object 10"/>
            <p:cNvPicPr/>
            <p:nvPr/>
          </p:nvPicPr>
          <p:blipFill>
            <a:blip r:embed="rId2"/>
            <a:stretch>
              <a:fillRect/>
            </a:stretch>
          </p:blipFill>
          <p:spPr>
            <a:xfrm>
              <a:off x="2362200" y="2514600"/>
              <a:ext cx="1295400" cy="1279525"/>
            </a:xfrm>
            <a:prstGeom prst="rect">
              <a:avLst/>
            </a:prstGeom>
          </p:spPr>
        </p:pic>
        <p:sp>
          <p:nvSpPr>
            <p:cNvPr id="11" name="object 11"/>
            <p:cNvSpPr/>
            <p:nvPr/>
          </p:nvSpPr>
          <p:spPr>
            <a:xfrm>
              <a:off x="2362200" y="2514600"/>
              <a:ext cx="1295400" cy="1279525"/>
            </a:xfrm>
            <a:custGeom>
              <a:rect l="l" t="t" r="r" b="b"/>
              <a:pathLst>
                <a:path w="1295400" h="1279525">
                  <a:moveTo>
                    <a:pt x="0" y="0"/>
                  </a:moveTo>
                  <a:lnTo>
                    <a:pt x="971552" y="0"/>
                  </a:lnTo>
                  <a:lnTo>
                    <a:pt x="1295400" y="639762"/>
                  </a:lnTo>
                  <a:lnTo>
                    <a:pt x="971552" y="1279525"/>
                  </a:lnTo>
                  <a:lnTo>
                    <a:pt x="0" y="1279525"/>
                  </a:lnTo>
                  <a:lnTo>
                    <a:pt x="0" y="0"/>
                  </a:lnTo>
                  <a:close/>
                </a:path>
              </a:pathLst>
            </a:custGeom>
            <a:ln w="9525">
              <a:solidFill>
                <a:srgbClr val="000000"/>
              </a:solidFill>
            </a:ln>
          </p:spPr>
          <p:txBody>
            <a:bodyPr wrap="square" lIns="0" tIns="0" rIns="0" bIns="0" rtlCol="0"/>
            <a:lstStyle/>
            <a:p/>
          </p:txBody>
        </p:sp>
      </p:grpSp>
      <p:sp>
        <p:nvSpPr>
          <p:cNvPr id="12" name="object 12"/>
          <p:cNvSpPr txBox="1"/>
          <p:nvPr/>
        </p:nvSpPr>
        <p:spPr>
          <a:xfrm>
            <a:off x="2459038" y="3011646"/>
            <a:ext cx="939800" cy="299720"/>
          </a:xfrm>
          <a:prstGeom prst="rect">
            <a:avLst/>
          </a:prstGeom>
        </p:spPr>
        <p:txBody>
          <a:bodyPr vert="horz" wrap="square" lIns="0" tIns="12700" rIns="0" bIns="0" rtlCol="0">
            <a:spAutoFit/>
          </a:bodyPr>
          <a:lstStyle/>
          <a:p>
            <a:pPr marL="12700">
              <a:lnSpc>
                <a:spcPct val="100000"/>
              </a:lnSpc>
              <a:spcBef>
                <a:spcPts val="100"/>
              </a:spcBef>
            </a:pPr>
            <a:r>
              <a:rPr sz="1800" spc="-15">
                <a:solidFill>
                  <a:srgbClr val="FFFFFF"/>
                </a:solidFill>
                <a:latin typeface="宋体"/>
                <a:cs typeface="宋体"/>
              </a:rPr>
              <a:t>经营运作</a:t>
            </a:r>
            <a:endParaRPr sz="1800">
              <a:latin typeface="宋体"/>
              <a:cs typeface="宋体"/>
            </a:endParaRPr>
          </a:p>
        </p:txBody>
      </p:sp>
      <p:grpSp>
        <p:nvGrpSpPr>
          <p:cNvPr id="13" name="object 13"/>
          <p:cNvGrpSpPr/>
          <p:nvPr/>
        </p:nvGrpSpPr>
        <p:grpSpPr>
          <a:xfrm>
            <a:off x="3652837" y="2509837"/>
            <a:ext cx="2600325" cy="1289050"/>
            <a:chOff x="3652837" y="2509837"/>
            <a:chExt cx="2600325" cy="1289050"/>
          </a:xfrm>
        </p:grpSpPr>
        <p:pic>
          <p:nvPicPr>
            <p:cNvPr id="14" name="object 14"/>
            <p:cNvPicPr/>
            <p:nvPr/>
          </p:nvPicPr>
          <p:blipFill>
            <a:blip r:embed="rId3"/>
            <a:stretch>
              <a:fillRect/>
            </a:stretch>
          </p:blipFill>
          <p:spPr>
            <a:xfrm>
              <a:off x="3657600" y="2514600"/>
              <a:ext cx="1295400" cy="1279525"/>
            </a:xfrm>
            <a:prstGeom prst="rect">
              <a:avLst/>
            </a:prstGeom>
          </p:spPr>
        </p:pic>
        <p:sp>
          <p:nvSpPr>
            <p:cNvPr id="15" name="object 15"/>
            <p:cNvSpPr/>
            <p:nvPr/>
          </p:nvSpPr>
          <p:spPr>
            <a:xfrm>
              <a:off x="3657600" y="2514600"/>
              <a:ext cx="1295400" cy="1279525"/>
            </a:xfrm>
            <a:custGeom>
              <a:rect l="l" t="t" r="r" b="b"/>
              <a:pathLst>
                <a:path w="1295400" h="1279525">
                  <a:moveTo>
                    <a:pt x="0" y="0"/>
                  </a:moveTo>
                  <a:lnTo>
                    <a:pt x="971552" y="0"/>
                  </a:lnTo>
                  <a:lnTo>
                    <a:pt x="1295400" y="639762"/>
                  </a:lnTo>
                  <a:lnTo>
                    <a:pt x="971552" y="1279525"/>
                  </a:lnTo>
                  <a:lnTo>
                    <a:pt x="0" y="1279525"/>
                  </a:lnTo>
                  <a:lnTo>
                    <a:pt x="0" y="0"/>
                  </a:lnTo>
                  <a:close/>
                </a:path>
              </a:pathLst>
            </a:custGeom>
            <a:ln w="9525">
              <a:solidFill>
                <a:srgbClr val="000000"/>
              </a:solidFill>
            </a:ln>
          </p:spPr>
          <p:txBody>
            <a:bodyPr wrap="square" lIns="0" tIns="0" rIns="0" bIns="0" rtlCol="0"/>
            <a:lstStyle/>
            <a:p/>
          </p:txBody>
        </p:sp>
        <p:sp>
          <p:nvSpPr>
            <p:cNvPr id="16" name="object 16"/>
            <p:cNvSpPr/>
            <p:nvPr/>
          </p:nvSpPr>
          <p:spPr>
            <a:xfrm>
              <a:off x="4953000" y="2514600"/>
              <a:ext cx="1295400" cy="1279525"/>
            </a:xfrm>
            <a:custGeom>
              <a:rect l="l" t="t" r="r" b="b"/>
              <a:pathLst>
                <a:path w="1295400" h="1279525">
                  <a:moveTo>
                    <a:pt x="971552" y="1279525"/>
                  </a:moveTo>
                  <a:lnTo>
                    <a:pt x="0" y="1279525"/>
                  </a:lnTo>
                  <a:lnTo>
                    <a:pt x="0" y="0"/>
                  </a:lnTo>
                  <a:lnTo>
                    <a:pt x="971552" y="0"/>
                  </a:lnTo>
                  <a:lnTo>
                    <a:pt x="1295400" y="639762"/>
                  </a:lnTo>
                  <a:lnTo>
                    <a:pt x="971552" y="1279525"/>
                  </a:lnTo>
                  <a:close/>
                </a:path>
              </a:pathLst>
            </a:custGeom>
            <a:solidFill>
              <a:srgbClr val="66FFCC"/>
            </a:solidFill>
          </p:spPr>
          <p:txBody>
            <a:bodyPr wrap="square" lIns="0" tIns="0" rIns="0" bIns="0" rtlCol="0"/>
            <a:lstStyle/>
            <a:p/>
          </p:txBody>
        </p:sp>
        <p:sp>
          <p:nvSpPr>
            <p:cNvPr id="17" name="object 17"/>
            <p:cNvSpPr/>
            <p:nvPr/>
          </p:nvSpPr>
          <p:spPr>
            <a:xfrm>
              <a:off x="4953000" y="2514600"/>
              <a:ext cx="1295400" cy="1279525"/>
            </a:xfrm>
            <a:custGeom>
              <a:rect l="l" t="t" r="r" b="b"/>
              <a:pathLst>
                <a:path w="1295400" h="1279525">
                  <a:moveTo>
                    <a:pt x="0" y="0"/>
                  </a:moveTo>
                  <a:lnTo>
                    <a:pt x="971552" y="0"/>
                  </a:lnTo>
                  <a:lnTo>
                    <a:pt x="1295400" y="639762"/>
                  </a:lnTo>
                  <a:lnTo>
                    <a:pt x="971552" y="1279525"/>
                  </a:lnTo>
                  <a:lnTo>
                    <a:pt x="0" y="1279525"/>
                  </a:lnTo>
                  <a:lnTo>
                    <a:pt x="0" y="0"/>
                  </a:lnTo>
                  <a:close/>
                </a:path>
              </a:pathLst>
            </a:custGeom>
            <a:ln w="9525">
              <a:solidFill>
                <a:srgbClr val="000000"/>
              </a:solidFill>
            </a:ln>
          </p:spPr>
          <p:txBody>
            <a:bodyPr wrap="square" lIns="0" tIns="0" rIns="0" bIns="0" rtlCol="0"/>
            <a:lstStyle/>
            <a:p/>
          </p:txBody>
        </p:sp>
      </p:grpSp>
      <p:sp>
        <p:nvSpPr>
          <p:cNvPr id="18" name="object 18"/>
          <p:cNvSpPr txBox="1"/>
          <p:nvPr/>
        </p:nvSpPr>
        <p:spPr>
          <a:xfrm>
            <a:off x="3640138" y="2874486"/>
            <a:ext cx="2463800" cy="574040"/>
          </a:xfrm>
          <a:prstGeom prst="rect">
            <a:avLst/>
          </a:prstGeom>
        </p:spPr>
        <p:txBody>
          <a:bodyPr vert="horz" wrap="square" lIns="0" tIns="12700" rIns="0" bIns="0" rtlCol="0">
            <a:spAutoFit/>
          </a:bodyPr>
          <a:lstStyle/>
          <a:p>
            <a:pPr marL="354965" marR="5080" indent="-342900">
              <a:lnSpc>
                <a:spcPct val="100000"/>
              </a:lnSpc>
              <a:spcBef>
                <a:spcPts val="100"/>
              </a:spcBef>
              <a:tabLst>
                <a:tab pos="1650364"/>
              </a:tabLst>
            </a:pPr>
            <a:r>
              <a:rPr sz="1800">
                <a:solidFill>
                  <a:srgbClr val="FFFFFF"/>
                </a:solidFill>
                <a:latin typeface="宋体"/>
                <a:cs typeface="宋体"/>
              </a:rPr>
              <a:t>分销及出厂 销售及市</a:t>
            </a:r>
            <a:r>
              <a:rPr sz="1800" spc="-50">
                <a:solidFill>
                  <a:srgbClr val="FFFFFF"/>
                </a:solidFill>
                <a:latin typeface="宋体"/>
                <a:cs typeface="宋体"/>
              </a:rPr>
              <a:t>场</a:t>
            </a:r>
            <a:r>
              <a:rPr sz="1800">
                <a:solidFill>
                  <a:srgbClr val="FFFFFF"/>
                </a:solidFill>
                <a:latin typeface="宋体"/>
                <a:cs typeface="宋体"/>
              </a:rPr>
              <a:t>后</a:t>
            </a:r>
            <a:r>
              <a:rPr sz="1800" spc="-50">
                <a:solidFill>
                  <a:srgbClr val="FFFFFF"/>
                </a:solidFill>
                <a:latin typeface="宋体"/>
                <a:cs typeface="宋体"/>
              </a:rPr>
              <a:t>勤</a:t>
            </a:r>
            <a:r>
              <a:rPr sz="1800">
                <a:solidFill>
                  <a:srgbClr val="FFFFFF"/>
                </a:solidFill>
                <a:latin typeface="宋体"/>
                <a:cs typeface="宋体"/>
              </a:rPr>
              <a:t>	营</a:t>
            </a:r>
            <a:r>
              <a:rPr sz="1800" spc="-50">
                <a:solidFill>
                  <a:srgbClr val="FFFFFF"/>
                </a:solidFill>
                <a:latin typeface="宋体"/>
                <a:cs typeface="宋体"/>
              </a:rPr>
              <a:t>销</a:t>
            </a:r>
            <a:endParaRPr sz="1800">
              <a:latin typeface="宋体"/>
              <a:cs typeface="宋体"/>
            </a:endParaRPr>
          </a:p>
        </p:txBody>
      </p:sp>
      <p:grpSp>
        <p:nvGrpSpPr>
          <p:cNvPr id="19" name="object 19"/>
          <p:cNvGrpSpPr/>
          <p:nvPr/>
        </p:nvGrpSpPr>
        <p:grpSpPr>
          <a:xfrm>
            <a:off x="6243637" y="2509837"/>
            <a:ext cx="1304925" cy="1289050"/>
            <a:chOff x="6243637" y="2509837"/>
            <a:chExt cx="1304925" cy="1289050"/>
          </a:xfrm>
        </p:grpSpPr>
        <p:pic>
          <p:nvPicPr>
            <p:cNvPr id="20" name="object 20"/>
            <p:cNvPicPr/>
            <p:nvPr/>
          </p:nvPicPr>
          <p:blipFill>
            <a:blip r:embed="rId4"/>
            <a:stretch>
              <a:fillRect/>
            </a:stretch>
          </p:blipFill>
          <p:spPr>
            <a:xfrm>
              <a:off x="6248400" y="2514600"/>
              <a:ext cx="1295400" cy="1279525"/>
            </a:xfrm>
            <a:prstGeom prst="rect">
              <a:avLst/>
            </a:prstGeom>
          </p:spPr>
        </p:pic>
        <p:sp>
          <p:nvSpPr>
            <p:cNvPr id="21" name="object 21"/>
            <p:cNvSpPr/>
            <p:nvPr/>
          </p:nvSpPr>
          <p:spPr>
            <a:xfrm>
              <a:off x="6248400" y="2514600"/>
              <a:ext cx="1295400" cy="1279525"/>
            </a:xfrm>
            <a:custGeom>
              <a:rect l="l" t="t" r="r" b="b"/>
              <a:pathLst>
                <a:path w="1295400" h="1279525">
                  <a:moveTo>
                    <a:pt x="0" y="0"/>
                  </a:moveTo>
                  <a:lnTo>
                    <a:pt x="971552" y="0"/>
                  </a:lnTo>
                  <a:lnTo>
                    <a:pt x="1295400" y="639762"/>
                  </a:lnTo>
                  <a:lnTo>
                    <a:pt x="971552" y="1279525"/>
                  </a:lnTo>
                  <a:lnTo>
                    <a:pt x="0" y="1279525"/>
                  </a:lnTo>
                  <a:lnTo>
                    <a:pt x="0" y="0"/>
                  </a:lnTo>
                  <a:close/>
                </a:path>
              </a:pathLst>
            </a:custGeom>
            <a:ln w="9525">
              <a:solidFill>
                <a:srgbClr val="000000"/>
              </a:solidFill>
            </a:ln>
          </p:spPr>
          <p:txBody>
            <a:bodyPr wrap="square" lIns="0" tIns="0" rIns="0" bIns="0" rtlCol="0"/>
            <a:lstStyle/>
            <a:p/>
          </p:txBody>
        </p:sp>
      </p:grpSp>
      <p:sp>
        <p:nvSpPr>
          <p:cNvPr id="22" name="object 22"/>
          <p:cNvSpPr txBox="1"/>
          <p:nvPr/>
        </p:nvSpPr>
        <p:spPr>
          <a:xfrm>
            <a:off x="6548438" y="2997200"/>
            <a:ext cx="533400" cy="330200"/>
          </a:xfrm>
          <a:prstGeom prst="rect">
            <a:avLst/>
          </a:prstGeom>
        </p:spPr>
        <p:txBody>
          <a:bodyPr vert="horz" wrap="square" lIns="0" tIns="12700" rIns="0" bIns="0" rtlCol="0">
            <a:spAutoFit/>
          </a:bodyPr>
          <a:lstStyle/>
          <a:p>
            <a:pPr marL="12700">
              <a:lnSpc>
                <a:spcPct val="100000"/>
              </a:lnSpc>
              <a:spcBef>
                <a:spcPts val="100"/>
              </a:spcBef>
            </a:pPr>
            <a:r>
              <a:rPr sz="2000" spc="-25">
                <a:solidFill>
                  <a:srgbClr val="FFFFFF"/>
                </a:solidFill>
                <a:latin typeface="宋体"/>
                <a:cs typeface="宋体"/>
              </a:rPr>
              <a:t>服务</a:t>
            </a:r>
            <a:endParaRPr sz="2000">
              <a:latin typeface="宋体"/>
              <a:cs typeface="宋体"/>
            </a:endParaRPr>
          </a:p>
        </p:txBody>
      </p:sp>
      <p:grpSp>
        <p:nvGrpSpPr>
          <p:cNvPr id="23" name="object 23"/>
          <p:cNvGrpSpPr/>
          <p:nvPr/>
        </p:nvGrpSpPr>
        <p:grpSpPr>
          <a:xfrm>
            <a:off x="7539037" y="2509837"/>
            <a:ext cx="1304925" cy="3392804"/>
            <a:chOff x="7539037" y="2509837"/>
            <a:chExt cx="1304925" cy="3392804"/>
          </a:xfrm>
        </p:grpSpPr>
        <p:pic>
          <p:nvPicPr>
            <p:cNvPr id="24" name="object 24"/>
            <p:cNvPicPr/>
            <p:nvPr/>
          </p:nvPicPr>
          <p:blipFill>
            <a:blip r:embed="rId5"/>
            <a:stretch>
              <a:fillRect/>
            </a:stretch>
          </p:blipFill>
          <p:spPr>
            <a:xfrm>
              <a:off x="7543800" y="2514600"/>
              <a:ext cx="1295400" cy="3382962"/>
            </a:xfrm>
            <a:prstGeom prst="rect">
              <a:avLst/>
            </a:prstGeom>
          </p:spPr>
        </p:pic>
        <p:sp>
          <p:nvSpPr>
            <p:cNvPr id="25" name="object 25"/>
            <p:cNvSpPr/>
            <p:nvPr/>
          </p:nvSpPr>
          <p:spPr>
            <a:xfrm>
              <a:off x="7543800" y="2514600"/>
              <a:ext cx="1295400" cy="3383279"/>
            </a:xfrm>
            <a:custGeom>
              <a:rect l="l" t="t" r="r" b="b"/>
              <a:pathLst>
                <a:path w="1295400" h="3383279">
                  <a:moveTo>
                    <a:pt x="0" y="0"/>
                  </a:moveTo>
                  <a:lnTo>
                    <a:pt x="971550" y="0"/>
                  </a:lnTo>
                  <a:lnTo>
                    <a:pt x="1295400" y="1691481"/>
                  </a:lnTo>
                  <a:lnTo>
                    <a:pt x="971550" y="3382962"/>
                  </a:lnTo>
                  <a:lnTo>
                    <a:pt x="0" y="3382962"/>
                  </a:lnTo>
                  <a:lnTo>
                    <a:pt x="0" y="0"/>
                  </a:lnTo>
                  <a:close/>
                </a:path>
              </a:pathLst>
            </a:custGeom>
            <a:ln w="9525">
              <a:solidFill>
                <a:srgbClr val="000000"/>
              </a:solidFill>
            </a:ln>
          </p:spPr>
          <p:txBody>
            <a:bodyPr wrap="square" lIns="0" tIns="0" rIns="0" bIns="0" rtlCol="0"/>
            <a:lstStyle/>
            <a:p/>
          </p:txBody>
        </p:sp>
      </p:grpSp>
      <p:sp>
        <p:nvSpPr>
          <p:cNvPr id="26" name="object 26"/>
          <p:cNvSpPr txBox="1"/>
          <p:nvPr/>
        </p:nvSpPr>
        <p:spPr>
          <a:xfrm>
            <a:off x="7488237" y="4020026"/>
            <a:ext cx="1244600" cy="391160"/>
          </a:xfrm>
          <a:prstGeom prst="rect">
            <a:avLst/>
          </a:prstGeom>
        </p:spPr>
        <p:txBody>
          <a:bodyPr vert="horz" wrap="square" lIns="0" tIns="12700" rIns="0" bIns="0" rtlCol="0">
            <a:spAutoFit/>
          </a:bodyPr>
          <a:lstStyle/>
          <a:p>
            <a:pPr marL="12700">
              <a:lnSpc>
                <a:spcPct val="100000"/>
              </a:lnSpc>
              <a:spcBef>
                <a:spcPts val="100"/>
              </a:spcBef>
            </a:pPr>
            <a:r>
              <a:rPr sz="2400" b="1" spc="-15">
                <a:solidFill>
                  <a:srgbClr val="FFFFFF"/>
                </a:solidFill>
                <a:latin typeface="Microsoft JhengHei"/>
                <a:cs typeface="Microsoft JhengHei"/>
              </a:rPr>
              <a:t>利润空间</a:t>
            </a:r>
            <a:endParaRPr sz="2400">
              <a:latin typeface="Microsoft JhengHei"/>
              <a:cs typeface="Microsoft JhengHei"/>
            </a:endParaRPr>
          </a:p>
        </p:txBody>
      </p:sp>
      <p:grpSp>
        <p:nvGrpSpPr>
          <p:cNvPr id="27" name="object 27"/>
          <p:cNvGrpSpPr/>
          <p:nvPr/>
        </p:nvGrpSpPr>
        <p:grpSpPr>
          <a:xfrm>
            <a:off x="1062037" y="4186237"/>
            <a:ext cx="6486525" cy="542925"/>
            <a:chOff x="1062037" y="4186237"/>
            <a:chExt cx="6486525" cy="542925"/>
          </a:xfrm>
        </p:grpSpPr>
        <p:pic>
          <p:nvPicPr>
            <p:cNvPr id="28" name="object 28"/>
            <p:cNvPicPr/>
            <p:nvPr/>
          </p:nvPicPr>
          <p:blipFill>
            <a:blip r:embed="rId6"/>
            <a:stretch>
              <a:fillRect/>
            </a:stretch>
          </p:blipFill>
          <p:spPr>
            <a:xfrm>
              <a:off x="1066800" y="4191000"/>
              <a:ext cx="6477000" cy="533400"/>
            </a:xfrm>
            <a:prstGeom prst="rect">
              <a:avLst/>
            </a:prstGeom>
          </p:spPr>
        </p:pic>
        <p:sp>
          <p:nvSpPr>
            <p:cNvPr id="29" name="object 29"/>
            <p:cNvSpPr/>
            <p:nvPr/>
          </p:nvSpPr>
          <p:spPr>
            <a:xfrm>
              <a:off x="1066800" y="4191000"/>
              <a:ext cx="6477000" cy="533400"/>
            </a:xfrm>
            <a:custGeom>
              <a:rect l="l" t="t" r="r" b="b"/>
              <a:pathLst>
                <a:path w="6477000" h="533400">
                  <a:moveTo>
                    <a:pt x="0" y="0"/>
                  </a:moveTo>
                  <a:lnTo>
                    <a:pt x="6477000" y="0"/>
                  </a:lnTo>
                  <a:lnTo>
                    <a:pt x="6477000" y="533400"/>
                  </a:lnTo>
                  <a:lnTo>
                    <a:pt x="0" y="533400"/>
                  </a:lnTo>
                  <a:lnTo>
                    <a:pt x="0" y="0"/>
                  </a:lnTo>
                  <a:close/>
                </a:path>
              </a:pathLst>
            </a:custGeom>
            <a:ln w="9525">
              <a:solidFill>
                <a:srgbClr val="000000"/>
              </a:solidFill>
            </a:ln>
          </p:spPr>
          <p:txBody>
            <a:bodyPr wrap="square" lIns="0" tIns="0" rIns="0" bIns="0" rtlCol="0"/>
            <a:lstStyle/>
            <a:p/>
          </p:txBody>
        </p:sp>
      </p:grpSp>
      <p:sp>
        <p:nvSpPr>
          <p:cNvPr id="30" name="object 30"/>
          <p:cNvSpPr txBox="1"/>
          <p:nvPr/>
        </p:nvSpPr>
        <p:spPr>
          <a:xfrm>
            <a:off x="2578100" y="4314983"/>
            <a:ext cx="3454400" cy="299720"/>
          </a:xfrm>
          <a:prstGeom prst="rect">
            <a:avLst/>
          </a:prstGeom>
        </p:spPr>
        <p:txBody>
          <a:bodyPr vert="horz" wrap="square" lIns="0" tIns="12700" rIns="0" bIns="0" rtlCol="0">
            <a:spAutoFit/>
          </a:bodyPr>
          <a:lstStyle/>
          <a:p>
            <a:pPr marL="12700">
              <a:lnSpc>
                <a:spcPct val="100000"/>
              </a:lnSpc>
              <a:spcBef>
                <a:spcPts val="100"/>
              </a:spcBef>
            </a:pPr>
            <a:r>
              <a:rPr sz="1800" spc="-5">
                <a:solidFill>
                  <a:srgbClr val="FFFFFF"/>
                </a:solidFill>
                <a:latin typeface="宋体"/>
                <a:cs typeface="宋体"/>
              </a:rPr>
              <a:t>产品研究与开发，技术及系统开发</a:t>
            </a:r>
            <a:endParaRPr sz="1800">
              <a:latin typeface="宋体"/>
              <a:cs typeface="宋体"/>
            </a:endParaRPr>
          </a:p>
        </p:txBody>
      </p:sp>
      <p:pic>
        <p:nvPicPr>
          <p:cNvPr id="31" name="object 31"/>
          <p:cNvPicPr/>
          <p:nvPr/>
        </p:nvPicPr>
        <p:blipFill>
          <a:blip r:embed="rId7"/>
          <a:stretch>
            <a:fillRect/>
          </a:stretch>
        </p:blipFill>
        <p:spPr>
          <a:xfrm>
            <a:off x="1066800" y="4724400"/>
            <a:ext cx="6477000" cy="609600"/>
          </a:xfrm>
          <a:prstGeom prst="rect">
            <a:avLst/>
          </a:prstGeom>
        </p:spPr>
      </p:pic>
      <p:sp>
        <p:nvSpPr>
          <p:cNvPr id="32" name="object 32"/>
          <p:cNvSpPr txBox="1"/>
          <p:nvPr/>
        </p:nvSpPr>
        <p:spPr>
          <a:xfrm>
            <a:off x="1066800" y="4724400"/>
            <a:ext cx="6477000" cy="609600"/>
          </a:xfrm>
          <a:prstGeom prst="rect">
            <a:avLst/>
          </a:prstGeom>
          <a:ln w="9525">
            <a:solidFill>
              <a:srgbClr val="000000"/>
            </a:solidFill>
          </a:ln>
        </p:spPr>
        <p:txBody>
          <a:bodyPr vert="horz" wrap="square" lIns="0" tIns="181610" rIns="0" bIns="0" rtlCol="0">
            <a:spAutoFit/>
          </a:bodyPr>
          <a:lstStyle/>
          <a:p>
            <a:pPr algn="ctr">
              <a:lnSpc>
                <a:spcPct val="100000"/>
              </a:lnSpc>
              <a:spcBef>
                <a:spcPts val="1430"/>
              </a:spcBef>
            </a:pPr>
            <a:r>
              <a:rPr sz="1800" spc="-10">
                <a:solidFill>
                  <a:srgbClr val="FFFFFF"/>
                </a:solidFill>
                <a:latin typeface="宋体"/>
                <a:cs typeface="宋体"/>
              </a:rPr>
              <a:t>人力资源管理</a:t>
            </a:r>
            <a:endParaRPr sz="1800">
              <a:latin typeface="宋体"/>
              <a:cs typeface="宋体"/>
            </a:endParaRPr>
          </a:p>
        </p:txBody>
      </p:sp>
      <p:pic>
        <p:nvPicPr>
          <p:cNvPr id="33" name="object 33"/>
          <p:cNvPicPr/>
          <p:nvPr/>
        </p:nvPicPr>
        <p:blipFill>
          <a:blip r:embed="rId8"/>
          <a:stretch>
            <a:fillRect/>
          </a:stretch>
        </p:blipFill>
        <p:spPr>
          <a:xfrm>
            <a:off x="1066800" y="5334000"/>
            <a:ext cx="6477000" cy="533400"/>
          </a:xfrm>
          <a:prstGeom prst="rect">
            <a:avLst/>
          </a:prstGeom>
        </p:spPr>
      </p:pic>
      <p:sp>
        <p:nvSpPr>
          <p:cNvPr id="34" name="object 34"/>
          <p:cNvSpPr txBox="1"/>
          <p:nvPr/>
        </p:nvSpPr>
        <p:spPr>
          <a:xfrm>
            <a:off x="1066800" y="5334000"/>
            <a:ext cx="6477000" cy="533400"/>
          </a:xfrm>
          <a:prstGeom prst="rect">
            <a:avLst/>
          </a:prstGeom>
          <a:ln w="9525">
            <a:solidFill>
              <a:srgbClr val="000000"/>
            </a:solidFill>
          </a:ln>
        </p:spPr>
        <p:txBody>
          <a:bodyPr vert="horz" wrap="square" lIns="0" tIns="136525" rIns="0" bIns="0" rtlCol="0">
            <a:spAutoFit/>
          </a:bodyPr>
          <a:lstStyle/>
          <a:p>
            <a:pPr algn="ctr">
              <a:lnSpc>
                <a:spcPct val="100000"/>
              </a:lnSpc>
              <a:spcBef>
                <a:spcPts val="1075"/>
              </a:spcBef>
            </a:pPr>
            <a:r>
              <a:rPr sz="1800" spc="-15">
                <a:solidFill>
                  <a:srgbClr val="FFFFFF"/>
                </a:solidFill>
                <a:latin typeface="宋体"/>
                <a:cs typeface="宋体"/>
              </a:rPr>
              <a:t>一般管理</a:t>
            </a:r>
            <a:endParaRPr sz="1800">
              <a:latin typeface="宋体"/>
              <a:cs typeface="宋体"/>
            </a:endParaRPr>
          </a:p>
        </p:txBody>
      </p:sp>
      <p:sp>
        <p:nvSpPr>
          <p:cNvPr id="35" name="object 35"/>
          <p:cNvSpPr txBox="1"/>
          <p:nvPr/>
        </p:nvSpPr>
        <p:spPr>
          <a:xfrm>
            <a:off x="459740" y="4384357"/>
            <a:ext cx="279400" cy="1244600"/>
          </a:xfrm>
          <a:prstGeom prst="rect">
            <a:avLst/>
          </a:prstGeom>
        </p:spPr>
        <p:txBody>
          <a:bodyPr vert="horz" wrap="square" lIns="0" tIns="12700" rIns="0" bIns="0" rtlCol="0">
            <a:spAutoFit/>
          </a:bodyPr>
          <a:lstStyle/>
          <a:p>
            <a:pPr marL="12700" marR="5080" algn="just">
              <a:lnSpc>
                <a:spcPct val="100000"/>
              </a:lnSpc>
              <a:spcBef>
                <a:spcPts val="100"/>
              </a:spcBef>
            </a:pPr>
            <a:r>
              <a:rPr sz="2000" b="1" spc="-50">
                <a:solidFill>
                  <a:srgbClr val="FFFFFF"/>
                </a:solidFill>
                <a:latin typeface="Microsoft JhengHei"/>
                <a:cs typeface="Microsoft JhengHei"/>
              </a:rPr>
              <a:t>支持活动</a:t>
            </a:r>
            <a:endParaRPr sz="2000">
              <a:latin typeface="Microsoft JhengHei"/>
              <a:cs typeface="Microsoft JhengHei"/>
            </a:endParaRPr>
          </a:p>
        </p:txBody>
      </p:sp>
      <p:sp>
        <p:nvSpPr>
          <p:cNvPr id="36" name="object 36"/>
          <p:cNvSpPr/>
          <p:nvPr/>
        </p:nvSpPr>
        <p:spPr>
          <a:xfrm>
            <a:off x="1547799" y="3810000"/>
            <a:ext cx="5287010" cy="381000"/>
          </a:xfrm>
          <a:custGeom>
            <a:rect l="l" t="t" r="r" b="b"/>
            <a:pathLst>
              <a:path w="5287009" h="381000">
                <a:moveTo>
                  <a:pt x="104787" y="104787"/>
                </a:moveTo>
                <a:lnTo>
                  <a:pt x="99542" y="94310"/>
                </a:lnTo>
                <a:lnTo>
                  <a:pt x="52400" y="0"/>
                </a:lnTo>
                <a:lnTo>
                  <a:pt x="0" y="104787"/>
                </a:lnTo>
                <a:lnTo>
                  <a:pt x="34937" y="104787"/>
                </a:lnTo>
                <a:lnTo>
                  <a:pt x="34937" y="381000"/>
                </a:lnTo>
                <a:lnTo>
                  <a:pt x="69862" y="381000"/>
                </a:lnTo>
                <a:lnTo>
                  <a:pt x="69862" y="104787"/>
                </a:lnTo>
                <a:lnTo>
                  <a:pt x="104787" y="104787"/>
                </a:lnTo>
                <a:close/>
              </a:path>
              <a:path w="5287009" h="381000">
                <a:moveTo>
                  <a:pt x="1400187" y="104787"/>
                </a:moveTo>
                <a:lnTo>
                  <a:pt x="1394942" y="94310"/>
                </a:lnTo>
                <a:lnTo>
                  <a:pt x="1347800" y="0"/>
                </a:lnTo>
                <a:lnTo>
                  <a:pt x="1295400" y="104787"/>
                </a:lnTo>
                <a:lnTo>
                  <a:pt x="1330337" y="104787"/>
                </a:lnTo>
                <a:lnTo>
                  <a:pt x="1330337" y="381000"/>
                </a:lnTo>
                <a:lnTo>
                  <a:pt x="1365262" y="381000"/>
                </a:lnTo>
                <a:lnTo>
                  <a:pt x="1365262" y="104787"/>
                </a:lnTo>
                <a:lnTo>
                  <a:pt x="1400187" y="104787"/>
                </a:lnTo>
                <a:close/>
              </a:path>
              <a:path w="5287009" h="381000">
                <a:moveTo>
                  <a:pt x="2695587" y="104787"/>
                </a:moveTo>
                <a:lnTo>
                  <a:pt x="2690342" y="94310"/>
                </a:lnTo>
                <a:lnTo>
                  <a:pt x="2643200" y="0"/>
                </a:lnTo>
                <a:lnTo>
                  <a:pt x="2590800" y="104787"/>
                </a:lnTo>
                <a:lnTo>
                  <a:pt x="2625737" y="104787"/>
                </a:lnTo>
                <a:lnTo>
                  <a:pt x="2625737" y="381000"/>
                </a:lnTo>
                <a:lnTo>
                  <a:pt x="2660662" y="381000"/>
                </a:lnTo>
                <a:lnTo>
                  <a:pt x="2660662" y="104787"/>
                </a:lnTo>
                <a:lnTo>
                  <a:pt x="2695587" y="104787"/>
                </a:lnTo>
                <a:close/>
              </a:path>
              <a:path w="5287009" h="381000">
                <a:moveTo>
                  <a:pt x="3914787" y="104787"/>
                </a:moveTo>
                <a:lnTo>
                  <a:pt x="3909542" y="94310"/>
                </a:lnTo>
                <a:lnTo>
                  <a:pt x="3862400" y="0"/>
                </a:lnTo>
                <a:lnTo>
                  <a:pt x="3810000" y="104787"/>
                </a:lnTo>
                <a:lnTo>
                  <a:pt x="3844937" y="104787"/>
                </a:lnTo>
                <a:lnTo>
                  <a:pt x="3844937" y="381000"/>
                </a:lnTo>
                <a:lnTo>
                  <a:pt x="3879862" y="381000"/>
                </a:lnTo>
                <a:lnTo>
                  <a:pt x="3879862" y="104787"/>
                </a:lnTo>
                <a:lnTo>
                  <a:pt x="3914787" y="104787"/>
                </a:lnTo>
                <a:close/>
              </a:path>
              <a:path w="5287009" h="381000">
                <a:moveTo>
                  <a:pt x="5286387" y="104787"/>
                </a:moveTo>
                <a:lnTo>
                  <a:pt x="5281142" y="94310"/>
                </a:lnTo>
                <a:lnTo>
                  <a:pt x="5234000" y="0"/>
                </a:lnTo>
                <a:lnTo>
                  <a:pt x="5181600" y="104787"/>
                </a:lnTo>
                <a:lnTo>
                  <a:pt x="5216537" y="104787"/>
                </a:lnTo>
                <a:lnTo>
                  <a:pt x="5216537" y="381000"/>
                </a:lnTo>
                <a:lnTo>
                  <a:pt x="5251462" y="381000"/>
                </a:lnTo>
                <a:lnTo>
                  <a:pt x="5251462" y="104787"/>
                </a:lnTo>
                <a:lnTo>
                  <a:pt x="5286387" y="104787"/>
                </a:lnTo>
                <a:close/>
              </a:path>
            </a:pathLst>
          </a:custGeom>
          <a:solidFill>
            <a:srgbClr val="FF00FF"/>
          </a:solidFill>
        </p:spPr>
        <p:txBody>
          <a:bodyPr wrap="square" lIns="0" tIns="0" rIns="0" bIns="0" rtlCol="0"/>
          <a:lstStyle/>
          <a:p/>
        </p:txBody>
      </p:sp>
      <p:sp>
        <p:nvSpPr>
          <p:cNvPr id="37" name="object 37"/>
          <p:cNvSpPr txBox="1">
            <a:spLocks noGrp="1"/>
          </p:cNvSpPr>
          <p:nvPr>
            <p:ph type="sldNum" sz="quarter" idx="7"/>
          </p:nvPr>
        </p:nvSpPr>
        <p:spPr>
          <a:prstGeom prst="rect">
            <a:avLst/>
          </a:prstGeom>
        </p:spPr>
        <p:txBody>
          <a:bodyPr vert="horz" wrap="square" lIns="0" tIns="0" rIns="0" bIns="0" rtlCol="0">
            <a:spAutoFit/>
          </a:bodyPr>
          <a:lstStyle/>
          <a:p>
            <a:pPr marL="12700">
              <a:lnSpc>
                <a:spcPts val="1585"/>
              </a:lnSpc>
            </a:pPr>
            <a:r>
              <a:rPr/>
              <a:t>第 </a:t>
            </a:r>
            <a:fld id="{81D60167-4931-47E6-BA6A-407CBD079E47}" type="slidenum">
              <a:rPr/>
              <a:t>8</a:t>
            </a:fld>
            <a:r>
              <a:rPr spc="-25"/>
              <a:t> 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603500" y="621982"/>
            <a:ext cx="3937000" cy="695960"/>
          </a:xfrm>
          <a:prstGeom prst="rect">
            <a:avLst/>
          </a:prstGeom>
        </p:spPr>
        <p:txBody>
          <a:bodyPr vert="horz" wrap="square" lIns="0" tIns="12700" rIns="0" bIns="0" rtlCol="0">
            <a:spAutoFit/>
          </a:bodyPr>
          <a:lstStyle/>
          <a:p>
            <a:pPr marL="12700">
              <a:lnSpc>
                <a:spcPct val="100000"/>
              </a:lnSpc>
              <a:spcBef>
                <a:spcPts val="100"/>
              </a:spcBef>
            </a:pPr>
            <a:r>
              <a:rPr spc="-10"/>
              <a:t>行业价值链体系</a:t>
            </a:r>
          </a:p>
        </p:txBody>
      </p:sp>
      <p:grpSp>
        <p:nvGrpSpPr>
          <p:cNvPr id="3" name="object 3"/>
          <p:cNvGrpSpPr/>
          <p:nvPr/>
        </p:nvGrpSpPr>
        <p:grpSpPr>
          <a:xfrm>
            <a:off x="833437" y="3348037"/>
            <a:ext cx="1762125" cy="1609725"/>
            <a:chOff x="833437" y="3348037"/>
            <a:chExt cx="1762125" cy="1609725"/>
          </a:xfrm>
        </p:grpSpPr>
        <p:pic>
          <p:nvPicPr>
            <p:cNvPr id="4" name="object 4"/>
            <p:cNvPicPr/>
            <p:nvPr/>
          </p:nvPicPr>
          <p:blipFill>
            <a:blip r:embed="rId2"/>
            <a:stretch>
              <a:fillRect/>
            </a:stretch>
          </p:blipFill>
          <p:spPr>
            <a:xfrm>
              <a:off x="838200" y="3352800"/>
              <a:ext cx="1447800" cy="1295400"/>
            </a:xfrm>
            <a:prstGeom prst="rect">
              <a:avLst/>
            </a:prstGeom>
          </p:spPr>
        </p:pic>
        <p:sp>
          <p:nvSpPr>
            <p:cNvPr id="5" name="object 5"/>
            <p:cNvSpPr/>
            <p:nvPr/>
          </p:nvSpPr>
          <p:spPr>
            <a:xfrm>
              <a:off x="838200" y="3352800"/>
              <a:ext cx="1447800" cy="1295400"/>
            </a:xfrm>
            <a:custGeom>
              <a:rect l="l" t="t" r="r" b="b"/>
              <a:pathLst>
                <a:path w="1447800" h="1295400">
                  <a:moveTo>
                    <a:pt x="0" y="0"/>
                  </a:moveTo>
                  <a:lnTo>
                    <a:pt x="1085852" y="0"/>
                  </a:lnTo>
                  <a:lnTo>
                    <a:pt x="1447800" y="647700"/>
                  </a:lnTo>
                  <a:lnTo>
                    <a:pt x="1085852" y="1295400"/>
                  </a:lnTo>
                  <a:lnTo>
                    <a:pt x="0" y="1295400"/>
                  </a:lnTo>
                  <a:lnTo>
                    <a:pt x="0" y="0"/>
                  </a:lnTo>
                  <a:close/>
                </a:path>
              </a:pathLst>
            </a:custGeom>
            <a:ln w="9525">
              <a:solidFill>
                <a:srgbClr val="000000"/>
              </a:solidFill>
            </a:ln>
          </p:spPr>
          <p:txBody>
            <a:bodyPr wrap="square" lIns="0" tIns="0" rIns="0" bIns="0" rtlCol="0"/>
            <a:lstStyle/>
            <a:p/>
          </p:txBody>
        </p:sp>
        <p:pic>
          <p:nvPicPr>
            <p:cNvPr id="6" name="object 6"/>
            <p:cNvPicPr/>
            <p:nvPr/>
          </p:nvPicPr>
          <p:blipFill>
            <a:blip r:embed="rId3"/>
            <a:stretch>
              <a:fillRect/>
            </a:stretch>
          </p:blipFill>
          <p:spPr>
            <a:xfrm>
              <a:off x="990600" y="3505200"/>
              <a:ext cx="1447800" cy="1295400"/>
            </a:xfrm>
            <a:prstGeom prst="rect">
              <a:avLst/>
            </a:prstGeom>
          </p:spPr>
        </p:pic>
        <p:sp>
          <p:nvSpPr>
            <p:cNvPr id="7" name="object 7"/>
            <p:cNvSpPr/>
            <p:nvPr/>
          </p:nvSpPr>
          <p:spPr>
            <a:xfrm>
              <a:off x="990600" y="3505200"/>
              <a:ext cx="1447800" cy="1295400"/>
            </a:xfrm>
            <a:custGeom>
              <a:rect l="l" t="t" r="r" b="b"/>
              <a:pathLst>
                <a:path w="1447800" h="1295400">
                  <a:moveTo>
                    <a:pt x="0" y="0"/>
                  </a:moveTo>
                  <a:lnTo>
                    <a:pt x="1085852" y="0"/>
                  </a:lnTo>
                  <a:lnTo>
                    <a:pt x="1447800" y="647700"/>
                  </a:lnTo>
                  <a:lnTo>
                    <a:pt x="1085852" y="1295400"/>
                  </a:lnTo>
                  <a:lnTo>
                    <a:pt x="0" y="1295400"/>
                  </a:lnTo>
                  <a:lnTo>
                    <a:pt x="0" y="0"/>
                  </a:lnTo>
                  <a:close/>
                </a:path>
              </a:pathLst>
            </a:custGeom>
            <a:ln w="9525">
              <a:solidFill>
                <a:srgbClr val="000000"/>
              </a:solidFill>
            </a:ln>
          </p:spPr>
          <p:txBody>
            <a:bodyPr wrap="square" lIns="0" tIns="0" rIns="0" bIns="0" rtlCol="0"/>
            <a:lstStyle/>
            <a:p/>
          </p:txBody>
        </p:sp>
        <p:pic>
          <p:nvPicPr>
            <p:cNvPr id="8" name="object 8"/>
            <p:cNvPicPr/>
            <p:nvPr/>
          </p:nvPicPr>
          <p:blipFill>
            <a:blip r:embed="rId4"/>
            <a:stretch>
              <a:fillRect/>
            </a:stretch>
          </p:blipFill>
          <p:spPr>
            <a:xfrm>
              <a:off x="1143000" y="3657600"/>
              <a:ext cx="1447800" cy="1295400"/>
            </a:xfrm>
            <a:prstGeom prst="rect">
              <a:avLst/>
            </a:prstGeom>
          </p:spPr>
        </p:pic>
        <p:sp>
          <p:nvSpPr>
            <p:cNvPr id="9" name="object 9"/>
            <p:cNvSpPr/>
            <p:nvPr/>
          </p:nvSpPr>
          <p:spPr>
            <a:xfrm>
              <a:off x="1143000" y="3657600"/>
              <a:ext cx="1447800" cy="1295400"/>
            </a:xfrm>
            <a:custGeom>
              <a:rect l="l" t="t" r="r" b="b"/>
              <a:pathLst>
                <a:path w="1447800" h="1295400">
                  <a:moveTo>
                    <a:pt x="0" y="0"/>
                  </a:moveTo>
                  <a:lnTo>
                    <a:pt x="1085852" y="0"/>
                  </a:lnTo>
                  <a:lnTo>
                    <a:pt x="1447800" y="647700"/>
                  </a:lnTo>
                  <a:lnTo>
                    <a:pt x="1085852" y="1295400"/>
                  </a:lnTo>
                  <a:lnTo>
                    <a:pt x="0" y="1295400"/>
                  </a:lnTo>
                  <a:lnTo>
                    <a:pt x="0" y="0"/>
                  </a:lnTo>
                  <a:close/>
                </a:path>
              </a:pathLst>
            </a:custGeom>
            <a:ln w="9525">
              <a:solidFill>
                <a:srgbClr val="000000"/>
              </a:solidFill>
            </a:ln>
          </p:spPr>
          <p:txBody>
            <a:bodyPr wrap="square" lIns="0" tIns="0" rIns="0" bIns="0" rtlCol="0"/>
            <a:lstStyle/>
            <a:p/>
          </p:txBody>
        </p:sp>
      </p:grpSp>
      <p:sp>
        <p:nvSpPr>
          <p:cNvPr id="10" name="object 10"/>
          <p:cNvSpPr txBox="1"/>
          <p:nvPr/>
        </p:nvSpPr>
        <p:spPr>
          <a:xfrm>
            <a:off x="1184299" y="3843337"/>
            <a:ext cx="1041400" cy="939800"/>
          </a:xfrm>
          <a:prstGeom prst="rect">
            <a:avLst/>
          </a:prstGeom>
        </p:spPr>
        <p:txBody>
          <a:bodyPr vert="horz" wrap="square" lIns="0" tIns="12700" rIns="0" bIns="0" rtlCol="0">
            <a:spAutoFit/>
          </a:bodyPr>
          <a:lstStyle/>
          <a:p>
            <a:pPr marL="12700" marR="5080" algn="just">
              <a:lnSpc>
                <a:spcPct val="100000"/>
              </a:lnSpc>
              <a:spcBef>
                <a:spcPts val="100"/>
              </a:spcBef>
            </a:pPr>
            <a:r>
              <a:rPr sz="2000" spc="-15">
                <a:solidFill>
                  <a:srgbClr val="FFFFFF"/>
                </a:solidFill>
                <a:latin typeface="宋体"/>
                <a:cs typeface="宋体"/>
              </a:rPr>
              <a:t>供应商活动、成本</a:t>
            </a:r>
            <a:r>
              <a:rPr sz="2000" spc="-20">
                <a:solidFill>
                  <a:srgbClr val="FFFFFF"/>
                </a:solidFill>
                <a:latin typeface="宋体"/>
                <a:cs typeface="宋体"/>
              </a:rPr>
              <a:t>及利润</a:t>
            </a:r>
            <a:endParaRPr sz="2000">
              <a:latin typeface="宋体"/>
              <a:cs typeface="宋体"/>
            </a:endParaRPr>
          </a:p>
        </p:txBody>
      </p:sp>
      <p:grpSp>
        <p:nvGrpSpPr>
          <p:cNvPr id="11" name="object 11"/>
          <p:cNvGrpSpPr/>
          <p:nvPr/>
        </p:nvGrpSpPr>
        <p:grpSpPr>
          <a:xfrm>
            <a:off x="4491037" y="3348037"/>
            <a:ext cx="1762125" cy="1609725"/>
            <a:chOff x="4491037" y="3348037"/>
            <a:chExt cx="1762125" cy="1609725"/>
          </a:xfrm>
        </p:grpSpPr>
        <p:pic>
          <p:nvPicPr>
            <p:cNvPr id="12" name="object 12"/>
            <p:cNvPicPr/>
            <p:nvPr/>
          </p:nvPicPr>
          <p:blipFill>
            <a:blip r:embed="rId5"/>
            <a:stretch>
              <a:fillRect/>
            </a:stretch>
          </p:blipFill>
          <p:spPr>
            <a:xfrm>
              <a:off x="4495800" y="3352800"/>
              <a:ext cx="1447800" cy="1295400"/>
            </a:xfrm>
            <a:prstGeom prst="rect">
              <a:avLst/>
            </a:prstGeom>
          </p:spPr>
        </p:pic>
        <p:sp>
          <p:nvSpPr>
            <p:cNvPr id="13" name="object 13"/>
            <p:cNvSpPr/>
            <p:nvPr/>
          </p:nvSpPr>
          <p:spPr>
            <a:xfrm>
              <a:off x="4495800" y="3352800"/>
              <a:ext cx="1447800" cy="1295400"/>
            </a:xfrm>
            <a:custGeom>
              <a:rect l="l" t="t" r="r" b="b"/>
              <a:pathLst>
                <a:path w="1447800" h="1295400">
                  <a:moveTo>
                    <a:pt x="0" y="0"/>
                  </a:moveTo>
                  <a:lnTo>
                    <a:pt x="1085852" y="0"/>
                  </a:lnTo>
                  <a:lnTo>
                    <a:pt x="1447800" y="647700"/>
                  </a:lnTo>
                  <a:lnTo>
                    <a:pt x="1085852" y="1295400"/>
                  </a:lnTo>
                  <a:lnTo>
                    <a:pt x="0" y="1295400"/>
                  </a:lnTo>
                  <a:lnTo>
                    <a:pt x="0" y="0"/>
                  </a:lnTo>
                  <a:close/>
                </a:path>
              </a:pathLst>
            </a:custGeom>
            <a:ln w="9525">
              <a:solidFill>
                <a:srgbClr val="000000"/>
              </a:solidFill>
            </a:ln>
          </p:spPr>
          <p:txBody>
            <a:bodyPr wrap="square" lIns="0" tIns="0" rIns="0" bIns="0" rtlCol="0"/>
            <a:lstStyle/>
            <a:p/>
          </p:txBody>
        </p:sp>
        <p:pic>
          <p:nvPicPr>
            <p:cNvPr id="14" name="object 14"/>
            <p:cNvPicPr/>
            <p:nvPr/>
          </p:nvPicPr>
          <p:blipFill>
            <a:blip r:embed="rId6"/>
            <a:stretch>
              <a:fillRect/>
            </a:stretch>
          </p:blipFill>
          <p:spPr>
            <a:xfrm>
              <a:off x="4648200" y="3505200"/>
              <a:ext cx="1447800" cy="1295400"/>
            </a:xfrm>
            <a:prstGeom prst="rect">
              <a:avLst/>
            </a:prstGeom>
          </p:spPr>
        </p:pic>
        <p:sp>
          <p:nvSpPr>
            <p:cNvPr id="15" name="object 15"/>
            <p:cNvSpPr/>
            <p:nvPr/>
          </p:nvSpPr>
          <p:spPr>
            <a:xfrm>
              <a:off x="4648200" y="3505200"/>
              <a:ext cx="1447800" cy="1295400"/>
            </a:xfrm>
            <a:custGeom>
              <a:rect l="l" t="t" r="r" b="b"/>
              <a:pathLst>
                <a:path w="1447800" h="1295400">
                  <a:moveTo>
                    <a:pt x="0" y="0"/>
                  </a:moveTo>
                  <a:lnTo>
                    <a:pt x="1085852" y="0"/>
                  </a:lnTo>
                  <a:lnTo>
                    <a:pt x="1447800" y="647700"/>
                  </a:lnTo>
                  <a:lnTo>
                    <a:pt x="1085852" y="1295400"/>
                  </a:lnTo>
                  <a:lnTo>
                    <a:pt x="0" y="1295400"/>
                  </a:lnTo>
                  <a:lnTo>
                    <a:pt x="0" y="0"/>
                  </a:lnTo>
                  <a:close/>
                </a:path>
              </a:pathLst>
            </a:custGeom>
            <a:ln w="9525">
              <a:solidFill>
                <a:srgbClr val="000000"/>
              </a:solidFill>
            </a:ln>
          </p:spPr>
          <p:txBody>
            <a:bodyPr wrap="square" lIns="0" tIns="0" rIns="0" bIns="0" rtlCol="0"/>
            <a:lstStyle/>
            <a:p/>
          </p:txBody>
        </p:sp>
        <p:pic>
          <p:nvPicPr>
            <p:cNvPr id="16" name="object 16"/>
            <p:cNvPicPr/>
            <p:nvPr/>
          </p:nvPicPr>
          <p:blipFill>
            <a:blip r:embed="rId7"/>
            <a:stretch>
              <a:fillRect/>
            </a:stretch>
          </p:blipFill>
          <p:spPr>
            <a:xfrm>
              <a:off x="4800600" y="3657600"/>
              <a:ext cx="1447800" cy="1295400"/>
            </a:xfrm>
            <a:prstGeom prst="rect">
              <a:avLst/>
            </a:prstGeom>
          </p:spPr>
        </p:pic>
        <p:sp>
          <p:nvSpPr>
            <p:cNvPr id="17" name="object 17"/>
            <p:cNvSpPr/>
            <p:nvPr/>
          </p:nvSpPr>
          <p:spPr>
            <a:xfrm>
              <a:off x="4800600" y="3657600"/>
              <a:ext cx="1447800" cy="1295400"/>
            </a:xfrm>
            <a:custGeom>
              <a:rect l="l" t="t" r="r" b="b"/>
              <a:pathLst>
                <a:path w="1447800" h="1295400">
                  <a:moveTo>
                    <a:pt x="0" y="0"/>
                  </a:moveTo>
                  <a:lnTo>
                    <a:pt x="1085852" y="0"/>
                  </a:lnTo>
                  <a:lnTo>
                    <a:pt x="1447800" y="647700"/>
                  </a:lnTo>
                  <a:lnTo>
                    <a:pt x="1085852" y="1295400"/>
                  </a:lnTo>
                  <a:lnTo>
                    <a:pt x="0" y="1295400"/>
                  </a:lnTo>
                  <a:lnTo>
                    <a:pt x="0" y="0"/>
                  </a:lnTo>
                  <a:close/>
                </a:path>
              </a:pathLst>
            </a:custGeom>
            <a:ln w="9525">
              <a:solidFill>
                <a:srgbClr val="000000"/>
              </a:solidFill>
            </a:ln>
          </p:spPr>
          <p:txBody>
            <a:bodyPr wrap="square" lIns="0" tIns="0" rIns="0" bIns="0" rtlCol="0"/>
            <a:lstStyle/>
            <a:p/>
          </p:txBody>
        </p:sp>
      </p:grpSp>
      <p:sp>
        <p:nvSpPr>
          <p:cNvPr id="18" name="object 18"/>
          <p:cNvSpPr txBox="1"/>
          <p:nvPr/>
        </p:nvSpPr>
        <p:spPr>
          <a:xfrm>
            <a:off x="4805900" y="3690937"/>
            <a:ext cx="1041400" cy="1244600"/>
          </a:xfrm>
          <a:prstGeom prst="rect">
            <a:avLst/>
          </a:prstGeom>
        </p:spPr>
        <p:txBody>
          <a:bodyPr vert="horz" wrap="square" lIns="0" tIns="12700" rIns="0" bIns="0" rtlCol="0">
            <a:spAutoFit/>
          </a:bodyPr>
          <a:lstStyle/>
          <a:p>
            <a:pPr marL="12700" marR="5080" algn="just">
              <a:lnSpc>
                <a:spcPct val="100000"/>
              </a:lnSpc>
              <a:spcBef>
                <a:spcPts val="100"/>
              </a:spcBef>
            </a:pPr>
            <a:r>
              <a:rPr sz="2000" spc="-15">
                <a:solidFill>
                  <a:srgbClr val="FFFFFF"/>
                </a:solidFill>
                <a:latin typeface="宋体"/>
                <a:cs typeface="宋体"/>
              </a:rPr>
              <a:t>前向渠道及伙伴的活动、成本及利润</a:t>
            </a:r>
            <a:endParaRPr sz="2000">
              <a:latin typeface="宋体"/>
              <a:cs typeface="宋体"/>
            </a:endParaRPr>
          </a:p>
        </p:txBody>
      </p:sp>
      <p:grpSp>
        <p:nvGrpSpPr>
          <p:cNvPr id="19" name="object 19"/>
          <p:cNvGrpSpPr/>
          <p:nvPr/>
        </p:nvGrpSpPr>
        <p:grpSpPr>
          <a:xfrm>
            <a:off x="6472237" y="3348037"/>
            <a:ext cx="1762125" cy="1609725"/>
            <a:chOff x="6472237" y="3348037"/>
            <a:chExt cx="1762125" cy="1609725"/>
          </a:xfrm>
        </p:grpSpPr>
        <p:pic>
          <p:nvPicPr>
            <p:cNvPr id="20" name="object 20"/>
            <p:cNvPicPr/>
            <p:nvPr/>
          </p:nvPicPr>
          <p:blipFill>
            <a:blip r:embed="rId8"/>
            <a:stretch>
              <a:fillRect/>
            </a:stretch>
          </p:blipFill>
          <p:spPr>
            <a:xfrm>
              <a:off x="6477000" y="3352800"/>
              <a:ext cx="1447800" cy="1295400"/>
            </a:xfrm>
            <a:prstGeom prst="rect">
              <a:avLst/>
            </a:prstGeom>
          </p:spPr>
        </p:pic>
        <p:sp>
          <p:nvSpPr>
            <p:cNvPr id="21" name="object 21"/>
            <p:cNvSpPr/>
            <p:nvPr/>
          </p:nvSpPr>
          <p:spPr>
            <a:xfrm>
              <a:off x="6477000" y="3352800"/>
              <a:ext cx="1447800" cy="1295400"/>
            </a:xfrm>
            <a:custGeom>
              <a:rect l="l" t="t" r="r" b="b"/>
              <a:pathLst>
                <a:path w="1447800" h="1295400">
                  <a:moveTo>
                    <a:pt x="0" y="0"/>
                  </a:moveTo>
                  <a:lnTo>
                    <a:pt x="1085852" y="0"/>
                  </a:lnTo>
                  <a:lnTo>
                    <a:pt x="1447800" y="647700"/>
                  </a:lnTo>
                  <a:lnTo>
                    <a:pt x="1085852" y="1295400"/>
                  </a:lnTo>
                  <a:lnTo>
                    <a:pt x="0" y="1295400"/>
                  </a:lnTo>
                  <a:lnTo>
                    <a:pt x="0" y="0"/>
                  </a:lnTo>
                  <a:close/>
                </a:path>
              </a:pathLst>
            </a:custGeom>
            <a:ln w="9525">
              <a:solidFill>
                <a:srgbClr val="000000"/>
              </a:solidFill>
            </a:ln>
          </p:spPr>
          <p:txBody>
            <a:bodyPr wrap="square" lIns="0" tIns="0" rIns="0" bIns="0" rtlCol="0"/>
            <a:lstStyle/>
            <a:p/>
          </p:txBody>
        </p:sp>
        <p:pic>
          <p:nvPicPr>
            <p:cNvPr id="22" name="object 22"/>
            <p:cNvPicPr/>
            <p:nvPr/>
          </p:nvPicPr>
          <p:blipFill>
            <a:blip r:embed="rId9"/>
            <a:stretch>
              <a:fillRect/>
            </a:stretch>
          </p:blipFill>
          <p:spPr>
            <a:xfrm>
              <a:off x="6629400" y="3505200"/>
              <a:ext cx="1447800" cy="1295400"/>
            </a:xfrm>
            <a:prstGeom prst="rect">
              <a:avLst/>
            </a:prstGeom>
          </p:spPr>
        </p:pic>
        <p:sp>
          <p:nvSpPr>
            <p:cNvPr id="23" name="object 23"/>
            <p:cNvSpPr/>
            <p:nvPr/>
          </p:nvSpPr>
          <p:spPr>
            <a:xfrm>
              <a:off x="6629400" y="3505200"/>
              <a:ext cx="1447800" cy="1295400"/>
            </a:xfrm>
            <a:custGeom>
              <a:rect l="l" t="t" r="r" b="b"/>
              <a:pathLst>
                <a:path w="1447800" h="1295400">
                  <a:moveTo>
                    <a:pt x="0" y="0"/>
                  </a:moveTo>
                  <a:lnTo>
                    <a:pt x="1085852" y="0"/>
                  </a:lnTo>
                  <a:lnTo>
                    <a:pt x="1447800" y="647700"/>
                  </a:lnTo>
                  <a:lnTo>
                    <a:pt x="1085852" y="1295400"/>
                  </a:lnTo>
                  <a:lnTo>
                    <a:pt x="0" y="1295400"/>
                  </a:lnTo>
                  <a:lnTo>
                    <a:pt x="0" y="0"/>
                  </a:lnTo>
                  <a:close/>
                </a:path>
              </a:pathLst>
            </a:custGeom>
            <a:ln w="9525">
              <a:solidFill>
                <a:srgbClr val="000000"/>
              </a:solidFill>
            </a:ln>
          </p:spPr>
          <p:txBody>
            <a:bodyPr wrap="square" lIns="0" tIns="0" rIns="0" bIns="0" rtlCol="0"/>
            <a:lstStyle/>
            <a:p/>
          </p:txBody>
        </p:sp>
        <p:pic>
          <p:nvPicPr>
            <p:cNvPr id="24" name="object 24"/>
            <p:cNvPicPr/>
            <p:nvPr/>
          </p:nvPicPr>
          <p:blipFill>
            <a:blip r:embed="rId10"/>
            <a:stretch>
              <a:fillRect/>
            </a:stretch>
          </p:blipFill>
          <p:spPr>
            <a:xfrm>
              <a:off x="6781800" y="3657600"/>
              <a:ext cx="1447800" cy="1295400"/>
            </a:xfrm>
            <a:prstGeom prst="rect">
              <a:avLst/>
            </a:prstGeom>
          </p:spPr>
        </p:pic>
        <p:sp>
          <p:nvSpPr>
            <p:cNvPr id="25" name="object 25"/>
            <p:cNvSpPr/>
            <p:nvPr/>
          </p:nvSpPr>
          <p:spPr>
            <a:xfrm>
              <a:off x="6781800" y="3657600"/>
              <a:ext cx="1447800" cy="1295400"/>
            </a:xfrm>
            <a:custGeom>
              <a:rect l="l" t="t" r="r" b="b"/>
              <a:pathLst>
                <a:path w="1447800" h="1295400">
                  <a:moveTo>
                    <a:pt x="0" y="0"/>
                  </a:moveTo>
                  <a:lnTo>
                    <a:pt x="1085852" y="0"/>
                  </a:lnTo>
                  <a:lnTo>
                    <a:pt x="1447800" y="647700"/>
                  </a:lnTo>
                  <a:lnTo>
                    <a:pt x="1085852" y="1295400"/>
                  </a:lnTo>
                  <a:lnTo>
                    <a:pt x="0" y="1295400"/>
                  </a:lnTo>
                  <a:lnTo>
                    <a:pt x="0" y="0"/>
                  </a:lnTo>
                  <a:close/>
                </a:path>
              </a:pathLst>
            </a:custGeom>
            <a:ln w="9525">
              <a:solidFill>
                <a:srgbClr val="000000"/>
              </a:solidFill>
            </a:ln>
          </p:spPr>
          <p:txBody>
            <a:bodyPr wrap="square" lIns="0" tIns="0" rIns="0" bIns="0" rtlCol="0"/>
            <a:lstStyle/>
            <a:p/>
          </p:txBody>
        </p:sp>
      </p:grpSp>
      <p:sp>
        <p:nvSpPr>
          <p:cNvPr id="26" name="object 26"/>
          <p:cNvSpPr txBox="1"/>
          <p:nvPr/>
        </p:nvSpPr>
        <p:spPr>
          <a:xfrm>
            <a:off x="6787099" y="3843337"/>
            <a:ext cx="1168400" cy="939800"/>
          </a:xfrm>
          <a:prstGeom prst="rect">
            <a:avLst/>
          </a:prstGeom>
        </p:spPr>
        <p:txBody>
          <a:bodyPr vert="horz" wrap="square" lIns="0" tIns="12700" rIns="0" bIns="0" rtlCol="0">
            <a:spAutoFit/>
          </a:bodyPr>
          <a:lstStyle/>
          <a:p>
            <a:pPr marL="12700" marR="5080">
              <a:lnSpc>
                <a:spcPct val="100000"/>
              </a:lnSpc>
              <a:spcBef>
                <a:spcPts val="100"/>
              </a:spcBef>
            </a:pPr>
            <a:r>
              <a:rPr sz="2000" spc="-10">
                <a:solidFill>
                  <a:srgbClr val="FFFFFF"/>
                </a:solidFill>
                <a:latin typeface="宋体"/>
                <a:cs typeface="宋体"/>
              </a:rPr>
              <a:t>购买者/终</a:t>
            </a:r>
            <a:r>
              <a:rPr sz="2000" spc="-15">
                <a:solidFill>
                  <a:srgbClr val="FFFFFF"/>
                </a:solidFill>
                <a:latin typeface="宋体"/>
                <a:cs typeface="宋体"/>
              </a:rPr>
              <a:t>端用户的</a:t>
            </a:r>
            <a:r>
              <a:rPr sz="2000" spc="-20">
                <a:solidFill>
                  <a:srgbClr val="FFFFFF"/>
                </a:solidFill>
                <a:latin typeface="宋体"/>
                <a:cs typeface="宋体"/>
              </a:rPr>
              <a:t>价值链</a:t>
            </a:r>
            <a:endParaRPr sz="2000">
              <a:latin typeface="宋体"/>
              <a:cs typeface="宋体"/>
            </a:endParaRPr>
          </a:p>
        </p:txBody>
      </p:sp>
      <p:grpSp>
        <p:nvGrpSpPr>
          <p:cNvPr id="27" name="object 27"/>
          <p:cNvGrpSpPr/>
          <p:nvPr/>
        </p:nvGrpSpPr>
        <p:grpSpPr>
          <a:xfrm>
            <a:off x="2814637" y="3348037"/>
            <a:ext cx="1609725" cy="1609725"/>
            <a:chOff x="2814637" y="3348037"/>
            <a:chExt cx="1609725" cy="1609725"/>
          </a:xfrm>
        </p:grpSpPr>
        <p:sp>
          <p:nvSpPr>
            <p:cNvPr id="28" name="object 28"/>
            <p:cNvSpPr/>
            <p:nvPr/>
          </p:nvSpPr>
          <p:spPr>
            <a:xfrm>
              <a:off x="2819400" y="3352800"/>
              <a:ext cx="1600200" cy="1600200"/>
            </a:xfrm>
            <a:custGeom>
              <a:rect l="l" t="t" r="r" b="b"/>
              <a:pathLst>
                <a:path w="1600200" h="1600200">
                  <a:moveTo>
                    <a:pt x="1200150" y="1600200"/>
                  </a:moveTo>
                  <a:lnTo>
                    <a:pt x="0" y="1600200"/>
                  </a:lnTo>
                  <a:lnTo>
                    <a:pt x="0" y="0"/>
                  </a:lnTo>
                  <a:lnTo>
                    <a:pt x="1200150" y="0"/>
                  </a:lnTo>
                  <a:lnTo>
                    <a:pt x="1600200" y="800100"/>
                  </a:lnTo>
                  <a:lnTo>
                    <a:pt x="1200150" y="1600200"/>
                  </a:lnTo>
                  <a:close/>
                </a:path>
              </a:pathLst>
            </a:custGeom>
            <a:solidFill>
              <a:srgbClr val="FF99FF"/>
            </a:solidFill>
          </p:spPr>
          <p:txBody>
            <a:bodyPr wrap="square" lIns="0" tIns="0" rIns="0" bIns="0" rtlCol="0"/>
            <a:lstStyle/>
            <a:p/>
          </p:txBody>
        </p:sp>
        <p:sp>
          <p:nvSpPr>
            <p:cNvPr id="29" name="object 29"/>
            <p:cNvSpPr/>
            <p:nvPr/>
          </p:nvSpPr>
          <p:spPr>
            <a:xfrm>
              <a:off x="2819400" y="3352800"/>
              <a:ext cx="1600200" cy="1600200"/>
            </a:xfrm>
            <a:custGeom>
              <a:rect l="l" t="t" r="r" b="b"/>
              <a:pathLst>
                <a:path w="1600200" h="1600200">
                  <a:moveTo>
                    <a:pt x="0" y="0"/>
                  </a:moveTo>
                  <a:lnTo>
                    <a:pt x="1200150" y="0"/>
                  </a:lnTo>
                  <a:lnTo>
                    <a:pt x="1600200" y="800100"/>
                  </a:lnTo>
                  <a:lnTo>
                    <a:pt x="1200150" y="1600200"/>
                  </a:lnTo>
                  <a:lnTo>
                    <a:pt x="0" y="1600200"/>
                  </a:lnTo>
                  <a:lnTo>
                    <a:pt x="0" y="0"/>
                  </a:lnTo>
                  <a:close/>
                </a:path>
              </a:pathLst>
            </a:custGeom>
            <a:ln w="9525">
              <a:solidFill>
                <a:srgbClr val="000000"/>
              </a:solidFill>
            </a:ln>
          </p:spPr>
          <p:txBody>
            <a:bodyPr wrap="square" lIns="0" tIns="0" rIns="0" bIns="0" rtlCol="0"/>
            <a:lstStyle/>
            <a:p/>
          </p:txBody>
        </p:sp>
      </p:grpSp>
      <p:sp>
        <p:nvSpPr>
          <p:cNvPr id="30" name="object 30"/>
          <p:cNvSpPr txBox="1"/>
          <p:nvPr/>
        </p:nvSpPr>
        <p:spPr>
          <a:xfrm>
            <a:off x="2860699" y="3690937"/>
            <a:ext cx="1295400" cy="939800"/>
          </a:xfrm>
          <a:prstGeom prst="rect">
            <a:avLst/>
          </a:prstGeom>
        </p:spPr>
        <p:txBody>
          <a:bodyPr vert="horz" wrap="square" lIns="0" tIns="12700" rIns="0" bIns="0" rtlCol="0">
            <a:spAutoFit/>
          </a:bodyPr>
          <a:lstStyle/>
          <a:p>
            <a:pPr marL="12700" marR="5080" algn="just">
              <a:lnSpc>
                <a:spcPct val="100000"/>
              </a:lnSpc>
              <a:spcBef>
                <a:spcPts val="100"/>
              </a:spcBef>
            </a:pPr>
            <a:r>
              <a:rPr sz="2000" b="1" spc="-10">
                <a:solidFill>
                  <a:srgbClr val="FFFFFF"/>
                </a:solidFill>
                <a:latin typeface="Microsoft JhengHei"/>
                <a:cs typeface="Microsoft JhengHei"/>
              </a:rPr>
              <a:t>公司内部开展的活动、成本及利润</a:t>
            </a:r>
            <a:endParaRPr sz="2000">
              <a:latin typeface="Microsoft JhengHei"/>
              <a:cs typeface="Microsoft JhengHei"/>
            </a:endParaRPr>
          </a:p>
        </p:txBody>
      </p:sp>
      <p:sp>
        <p:nvSpPr>
          <p:cNvPr id="33" name="object 33"/>
          <p:cNvSpPr txBox="1">
            <a:spLocks noGrp="1"/>
          </p:cNvSpPr>
          <p:nvPr>
            <p:ph type="sldNum" sz="quarter" idx="7"/>
          </p:nvPr>
        </p:nvSpPr>
        <p:spPr>
          <a:prstGeom prst="rect">
            <a:avLst/>
          </a:prstGeom>
        </p:spPr>
        <p:txBody>
          <a:bodyPr vert="horz" wrap="square" lIns="0" tIns="0" rIns="0" bIns="0" rtlCol="0">
            <a:spAutoFit/>
          </a:bodyPr>
          <a:lstStyle/>
          <a:p>
            <a:pPr marL="12700">
              <a:lnSpc>
                <a:spcPts val="1585"/>
              </a:lnSpc>
            </a:pPr>
            <a:r>
              <a:rPr/>
              <a:t>第 </a:t>
            </a:r>
            <a:fld id="{81D60167-4931-47E6-BA6A-407CBD079E47}" type="slidenum">
              <a:rPr/>
              <a:t>9</a:t>
            </a:fld>
            <a:r>
              <a:rPr spc="-25"/>
              <a:t> 页</a:t>
            </a:r>
          </a:p>
        </p:txBody>
      </p:sp>
      <p:sp>
        <p:nvSpPr>
          <p:cNvPr id="31" name="object 31"/>
          <p:cNvSpPr txBox="1"/>
          <p:nvPr/>
        </p:nvSpPr>
        <p:spPr>
          <a:xfrm>
            <a:off x="535940" y="5265689"/>
            <a:ext cx="8059420" cy="1049655"/>
          </a:xfrm>
          <a:prstGeom prst="rect">
            <a:avLst/>
          </a:prstGeom>
        </p:spPr>
        <p:txBody>
          <a:bodyPr vert="horz" wrap="square" lIns="0" tIns="7620" rIns="0" bIns="0" rtlCol="0">
            <a:spAutoFit/>
          </a:bodyPr>
          <a:lstStyle/>
          <a:p>
            <a:pPr marL="12700" marR="5080" indent="109855">
              <a:lnSpc>
                <a:spcPct val="138800"/>
              </a:lnSpc>
              <a:spcBef>
                <a:spcPts val="60"/>
              </a:spcBef>
              <a:buSzPct val="97916"/>
              <a:buFont typeface="Times New Roman"/>
              <a:buChar char="•"/>
              <a:tabLst>
                <a:tab pos="122555"/>
              </a:tabLst>
            </a:pPr>
            <a:r>
              <a:rPr sz="2400" b="1" spc="-5">
                <a:solidFill>
                  <a:srgbClr val="FFFFFF"/>
                </a:solidFill>
                <a:latin typeface="Microsoft JhengHei"/>
                <a:cs typeface="Microsoft JhengHei"/>
              </a:rPr>
              <a:t>一个公司的相对成本地位和整体竞争力既和整个行业的价值链体系有关，也和客户的价值链有关</a:t>
            </a:r>
            <a:endParaRPr sz="2400">
              <a:latin typeface="Microsoft JhengHei"/>
              <a:cs typeface="Microsoft JhengHei"/>
            </a:endParaRPr>
          </a:p>
        </p:txBody>
      </p:sp>
      <p:sp>
        <p:nvSpPr>
          <p:cNvPr id="32" name="object 32"/>
          <p:cNvSpPr txBox="1"/>
          <p:nvPr/>
        </p:nvSpPr>
        <p:spPr>
          <a:xfrm>
            <a:off x="535940" y="1303289"/>
            <a:ext cx="8059420" cy="1721485"/>
          </a:xfrm>
          <a:prstGeom prst="rect">
            <a:avLst/>
          </a:prstGeom>
        </p:spPr>
        <p:txBody>
          <a:bodyPr vert="horz" wrap="square" lIns="0" tIns="7620" rIns="0" bIns="0" rtlCol="0">
            <a:spAutoFit/>
          </a:bodyPr>
          <a:lstStyle/>
          <a:p>
            <a:pPr marL="12700" marR="5080" indent="109855">
              <a:lnSpc>
                <a:spcPct val="138800"/>
              </a:lnSpc>
              <a:spcBef>
                <a:spcPts val="60"/>
              </a:spcBef>
              <a:buSzPct val="97916"/>
              <a:buFont typeface="Times New Roman"/>
              <a:buChar char="•"/>
              <a:tabLst>
                <a:tab pos="122555"/>
              </a:tabLst>
            </a:pPr>
            <a:r>
              <a:rPr sz="2400" b="1" spc="-5">
                <a:solidFill>
                  <a:srgbClr val="FFFFFF"/>
                </a:solidFill>
                <a:latin typeface="Microsoft JhengHei"/>
                <a:cs typeface="Microsoft JhengHei"/>
              </a:rPr>
              <a:t>一个公司竞争力不仅取决于内部活动，还取决于供应商和前</a:t>
            </a:r>
            <a:r>
              <a:rPr sz="2400" b="1" spc="-10">
                <a:solidFill>
                  <a:srgbClr val="FFFFFF"/>
                </a:solidFill>
                <a:latin typeface="Microsoft JhengHei"/>
                <a:cs typeface="Microsoft JhengHei"/>
              </a:rPr>
              <a:t>向渠道联盟的能力</a:t>
            </a:r>
            <a:endParaRPr sz="2400">
              <a:latin typeface="Microsoft JhengHei"/>
              <a:cs typeface="Microsoft JhengHei"/>
            </a:endParaRPr>
          </a:p>
          <a:p>
            <a:pPr>
              <a:lnSpc>
                <a:spcPct val="100000"/>
              </a:lnSpc>
              <a:spcBef>
                <a:spcPts val="15"/>
              </a:spcBef>
            </a:pPr>
            <a:endParaRPr sz="1300">
              <a:latin typeface="Microsoft JhengHei"/>
              <a:cs typeface="Microsoft JhengHei"/>
            </a:endParaRPr>
          </a:p>
          <a:p>
            <a:pPr marL="164465">
              <a:lnSpc>
                <a:spcPct val="100000"/>
              </a:lnSpc>
              <a:spcBef>
                <a:spcPts val="5"/>
              </a:spcBef>
              <a:tabLst>
                <a:tab pos="2145665"/>
                <a:tab pos="3974465"/>
                <a:tab pos="6031865"/>
              </a:tabLst>
            </a:pPr>
            <a:r>
              <a:rPr sz="2400" b="1">
                <a:solidFill>
                  <a:srgbClr val="FF0000"/>
                </a:solidFill>
                <a:latin typeface="Microsoft JhengHei"/>
                <a:cs typeface="Microsoft JhengHei"/>
              </a:rPr>
              <a:t>上游价值</a:t>
            </a:r>
            <a:r>
              <a:rPr sz="2400" b="1" spc="-50">
                <a:solidFill>
                  <a:srgbClr val="FF0000"/>
                </a:solidFill>
                <a:latin typeface="Microsoft JhengHei"/>
                <a:cs typeface="Microsoft JhengHei"/>
              </a:rPr>
              <a:t>链</a:t>
            </a:r>
            <a:r>
              <a:rPr sz="2400" b="1">
                <a:solidFill>
                  <a:srgbClr val="FF0000"/>
                </a:solidFill>
                <a:latin typeface="Microsoft JhengHei"/>
                <a:cs typeface="Microsoft JhengHei"/>
              </a:rPr>
              <a:t>	公司价值</a:t>
            </a:r>
            <a:r>
              <a:rPr sz="2400" b="1" spc="-50">
                <a:solidFill>
                  <a:srgbClr val="FF0000"/>
                </a:solidFill>
                <a:latin typeface="Microsoft JhengHei"/>
                <a:cs typeface="Microsoft JhengHei"/>
              </a:rPr>
              <a:t>链</a:t>
            </a:r>
            <a:r>
              <a:rPr sz="2400" b="1">
                <a:solidFill>
                  <a:srgbClr val="FF0000"/>
                </a:solidFill>
                <a:latin typeface="Microsoft JhengHei"/>
                <a:cs typeface="Microsoft JhengHei"/>
              </a:rPr>
              <a:t>	下游价值</a:t>
            </a:r>
            <a:r>
              <a:rPr sz="2400" b="1" spc="-50">
                <a:solidFill>
                  <a:srgbClr val="FF0000"/>
                </a:solidFill>
                <a:latin typeface="Microsoft JhengHei"/>
                <a:cs typeface="Microsoft JhengHei"/>
              </a:rPr>
              <a:t>链</a:t>
            </a:r>
            <a:r>
              <a:rPr sz="2400" b="1">
                <a:solidFill>
                  <a:srgbClr val="FF0000"/>
                </a:solidFill>
                <a:latin typeface="Microsoft JhengHei"/>
                <a:cs typeface="Microsoft JhengHei"/>
              </a:rPr>
              <a:t>	客户价值</a:t>
            </a:r>
            <a:r>
              <a:rPr sz="2400" b="1" spc="-50">
                <a:solidFill>
                  <a:srgbClr val="FF0000"/>
                </a:solidFill>
                <a:latin typeface="Microsoft JhengHei"/>
                <a:cs typeface="Microsoft JhengHei"/>
              </a:rPr>
              <a:t>链</a:t>
            </a:r>
            <a:endParaRPr sz="2400">
              <a:latin typeface="Microsoft JhengHei"/>
              <a:cs typeface="Microsoft JhengHei"/>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12700">
              <a:lnSpc>
                <a:spcPts val="1585"/>
              </a:lnSpc>
            </a:pPr>
            <a:r>
              <a:rPr/>
              <a:t>第 </a:t>
            </a:r>
            <a:fld id="{81D60167-4931-47E6-BA6A-407CBD079E47}" type="slidenum">
              <a:rPr/>
              <a:t>10</a:t>
            </a:fld>
            <a:r>
              <a:rPr spc="-25"/>
              <a:t> 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12700">
              <a:lnSpc>
                <a:spcPts val="1585"/>
              </a:lnSpc>
            </a:pPr>
            <a:r>
              <a:rPr/>
              <a:t>第 </a:t>
            </a:r>
            <a:fld id="{81D60167-4931-47E6-BA6A-407CBD079E47}" type="slidenum">
              <a:rPr/>
              <a:t>11</a:t>
            </a:fld>
            <a:r>
              <a:rPr spc="-25"/>
              <a:t> 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12700">
              <a:lnSpc>
                <a:spcPts val="1585"/>
              </a:lnSpc>
            </a:pPr>
            <a:r>
              <a:rPr/>
              <a:t>第 </a:t>
            </a:r>
            <a:fld id="{81D60167-4931-47E6-BA6A-407CBD079E47}" type="slidenum">
              <a:rPr/>
              <a:t>12</a:t>
            </a:fld>
            <a:r>
              <a:rPr spc="-25"/>
              <a:t> 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12700">
              <a:lnSpc>
                <a:spcPts val="1585"/>
              </a:lnSpc>
            </a:pPr>
            <a:r>
              <a:rPr/>
              <a:t>第 </a:t>
            </a:r>
            <a:fld id="{81D60167-4931-47E6-BA6A-407CBD079E47}" type="slidenum">
              <a:rPr/>
              <a:t>13</a:t>
            </a:fld>
            <a:r>
              <a:rPr spc="-25"/>
              <a:t> 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12700">
              <a:lnSpc>
                <a:spcPts val="1585"/>
              </a:lnSpc>
            </a:pPr>
            <a:r>
              <a:rPr/>
              <a:t>第 </a:t>
            </a:r>
            <a:fld id="{81D60167-4931-47E6-BA6A-407CBD079E47}" type="slidenum">
              <a:rPr/>
              <a:t>14</a:t>
            </a:fld>
            <a:r>
              <a:rPr spc="-25"/>
              <a:t> 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714500" y="660082"/>
            <a:ext cx="5715000" cy="695960"/>
          </a:xfrm>
          <a:prstGeom prst="rect">
            <a:avLst/>
          </a:prstGeom>
        </p:spPr>
        <p:txBody>
          <a:bodyPr vert="horz" wrap="square" lIns="0" tIns="12700" rIns="0" bIns="0" rtlCol="0">
            <a:spAutoFit/>
          </a:bodyPr>
          <a:lstStyle/>
          <a:p>
            <a:pPr marL="12700">
              <a:lnSpc>
                <a:spcPct val="100000"/>
              </a:lnSpc>
              <a:spcBef>
                <a:spcPts val="100"/>
              </a:spcBef>
            </a:pPr>
            <a:r>
              <a:rPr/>
              <a:t>深度营销基本思想</a:t>
            </a:r>
            <a:r>
              <a:rPr sz="3200"/>
              <a:t>（续</a:t>
            </a:r>
            <a:r>
              <a:rPr sz="3200" spc="-50"/>
              <a:t>）</a:t>
            </a:r>
            <a:endParaRPr sz="3200"/>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12700">
              <a:lnSpc>
                <a:spcPts val="1585"/>
              </a:lnSpc>
            </a:pPr>
            <a:r>
              <a:rPr/>
              <a:t>第 </a:t>
            </a:r>
            <a:fld id="{81D60167-4931-47E6-BA6A-407CBD079E47}" type="slidenum">
              <a:rPr/>
              <a:t>15</a:t>
            </a:fld>
            <a:r>
              <a:rPr spc="-25"/>
              <a:t> 页</a:t>
            </a:r>
          </a:p>
        </p:txBody>
      </p:sp>
      <p:sp>
        <p:nvSpPr>
          <p:cNvPr id="3" name="object 3"/>
          <p:cNvSpPr txBox="1"/>
          <p:nvPr/>
        </p:nvSpPr>
        <p:spPr>
          <a:xfrm>
            <a:off x="612140" y="1981044"/>
            <a:ext cx="7124700" cy="3867150"/>
          </a:xfrm>
          <a:prstGeom prst="rect">
            <a:avLst/>
          </a:prstGeom>
        </p:spPr>
        <p:txBody>
          <a:bodyPr vert="horz" wrap="square" lIns="0" tIns="12700" rIns="0" bIns="0" rtlCol="0">
            <a:spAutoFit/>
          </a:bodyPr>
          <a:lstStyle/>
          <a:p>
            <a:pPr marL="354965" indent="-342265">
              <a:lnSpc>
                <a:spcPct val="100000"/>
              </a:lnSpc>
              <a:spcBef>
                <a:spcPts val="100"/>
              </a:spcBef>
              <a:buSzPct val="101785"/>
              <a:buFont typeface="Times New Roman"/>
              <a:buChar char="•"/>
              <a:tabLst>
                <a:tab pos="354965"/>
                <a:tab pos="355600"/>
              </a:tabLst>
            </a:pPr>
            <a:r>
              <a:rPr sz="2800" b="1" spc="-5">
                <a:solidFill>
                  <a:srgbClr val="FFFFFF"/>
                </a:solidFill>
                <a:latin typeface="Microsoft JhengHei"/>
                <a:cs typeface="Microsoft JhengHei"/>
              </a:rPr>
              <a:t>强调深化客户关系，开发客户价值</a:t>
            </a:r>
            <a:endParaRPr sz="2800">
              <a:latin typeface="Microsoft JhengHei"/>
              <a:cs typeface="Microsoft JhengHei"/>
            </a:endParaRPr>
          </a:p>
          <a:p>
            <a:pPr>
              <a:lnSpc>
                <a:spcPct val="100000"/>
              </a:lnSpc>
              <a:spcBef>
                <a:spcPts val="50"/>
              </a:spcBef>
              <a:buClr>
                <a:srgbClr val="FFFFFF"/>
              </a:buClr>
              <a:buFont typeface="Times New Roman"/>
              <a:buChar char="•"/>
            </a:pPr>
            <a:endParaRPr sz="1800">
              <a:latin typeface="Microsoft JhengHei"/>
              <a:cs typeface="Microsoft JhengHei"/>
            </a:endParaRPr>
          </a:p>
          <a:p>
            <a:pPr marL="354965" indent="-342265">
              <a:lnSpc>
                <a:spcPct val="100000"/>
              </a:lnSpc>
              <a:buSzPct val="101785"/>
              <a:buFont typeface="Times New Roman"/>
              <a:buChar char="•"/>
              <a:tabLst>
                <a:tab pos="354965"/>
                <a:tab pos="355600"/>
              </a:tabLst>
            </a:pPr>
            <a:r>
              <a:rPr sz="2800" b="1" spc="-10">
                <a:solidFill>
                  <a:srgbClr val="FFFFFF"/>
                </a:solidFill>
                <a:latin typeface="Microsoft JhengHei"/>
                <a:cs typeface="Microsoft JhengHei"/>
              </a:rPr>
              <a:t>强调市场的精耕细作</a:t>
            </a:r>
            <a:endParaRPr sz="2800">
              <a:latin typeface="Microsoft JhengHei"/>
              <a:cs typeface="Microsoft JhengHei"/>
            </a:endParaRPr>
          </a:p>
          <a:p>
            <a:pPr>
              <a:lnSpc>
                <a:spcPct val="100000"/>
              </a:lnSpc>
              <a:spcBef>
                <a:spcPts val="50"/>
              </a:spcBef>
              <a:buClr>
                <a:srgbClr val="FFFFFF"/>
              </a:buClr>
              <a:buFont typeface="Times New Roman"/>
              <a:buChar char="•"/>
            </a:pPr>
            <a:endParaRPr sz="1800">
              <a:latin typeface="Microsoft JhengHei"/>
              <a:cs typeface="Microsoft JhengHei"/>
            </a:endParaRPr>
          </a:p>
          <a:p>
            <a:pPr marL="354965" indent="-342265">
              <a:lnSpc>
                <a:spcPct val="100000"/>
              </a:lnSpc>
              <a:buSzPct val="101785"/>
              <a:buFont typeface="Times New Roman"/>
              <a:buChar char="•"/>
              <a:tabLst>
                <a:tab pos="354965"/>
                <a:tab pos="355600"/>
              </a:tabLst>
            </a:pPr>
            <a:r>
              <a:rPr sz="2800" b="1" spc="-5">
                <a:solidFill>
                  <a:srgbClr val="FFFFFF"/>
                </a:solidFill>
                <a:latin typeface="Microsoft JhengHei"/>
                <a:cs typeface="Microsoft JhengHei"/>
              </a:rPr>
              <a:t>强调集中和滚动、渐进和持续市场拓展方式</a:t>
            </a:r>
            <a:endParaRPr sz="2800">
              <a:latin typeface="Microsoft JhengHei"/>
              <a:cs typeface="Microsoft JhengHei"/>
            </a:endParaRPr>
          </a:p>
          <a:p>
            <a:pPr>
              <a:lnSpc>
                <a:spcPct val="100000"/>
              </a:lnSpc>
              <a:spcBef>
                <a:spcPts val="50"/>
              </a:spcBef>
              <a:buClr>
                <a:srgbClr val="FFFFFF"/>
              </a:buClr>
              <a:buFont typeface="Times New Roman"/>
              <a:buChar char="•"/>
            </a:pPr>
            <a:endParaRPr sz="1800">
              <a:latin typeface="Microsoft JhengHei"/>
              <a:cs typeface="Microsoft JhengHei"/>
            </a:endParaRPr>
          </a:p>
          <a:p>
            <a:pPr marL="354965" indent="-342265">
              <a:lnSpc>
                <a:spcPct val="100000"/>
              </a:lnSpc>
              <a:buSzPct val="101785"/>
              <a:buFont typeface="Times New Roman"/>
              <a:buChar char="•"/>
              <a:tabLst>
                <a:tab pos="354965"/>
                <a:tab pos="355600"/>
              </a:tabLst>
            </a:pPr>
            <a:r>
              <a:rPr sz="2800" b="1" spc="-5">
                <a:solidFill>
                  <a:srgbClr val="FFFFFF"/>
                </a:solidFill>
                <a:latin typeface="Microsoft JhengHei"/>
                <a:cs typeface="Microsoft JhengHei"/>
              </a:rPr>
              <a:t>强调营销价值链的动态管理</a:t>
            </a:r>
            <a:endParaRPr sz="2800">
              <a:latin typeface="Microsoft JhengHei"/>
              <a:cs typeface="Microsoft JhengHei"/>
            </a:endParaRPr>
          </a:p>
          <a:p>
            <a:pPr>
              <a:lnSpc>
                <a:spcPct val="100000"/>
              </a:lnSpc>
              <a:spcBef>
                <a:spcPts val="50"/>
              </a:spcBef>
              <a:buClr>
                <a:srgbClr val="FFFFFF"/>
              </a:buClr>
              <a:buFont typeface="Times New Roman"/>
              <a:buChar char="•"/>
            </a:pPr>
            <a:endParaRPr sz="1800">
              <a:latin typeface="Microsoft JhengHei"/>
              <a:cs typeface="Microsoft JhengHei"/>
            </a:endParaRPr>
          </a:p>
          <a:p>
            <a:pPr marL="354965" indent="-342265">
              <a:lnSpc>
                <a:spcPct val="100000"/>
              </a:lnSpc>
              <a:buSzPct val="101785"/>
              <a:buFont typeface="Times New Roman"/>
              <a:buChar char="•"/>
              <a:tabLst>
                <a:tab pos="354965"/>
                <a:tab pos="355600"/>
              </a:tabLst>
            </a:pPr>
            <a:r>
              <a:rPr sz="2800" b="1" spc="-5">
                <a:solidFill>
                  <a:srgbClr val="FFFFFF"/>
                </a:solidFill>
                <a:latin typeface="Microsoft JhengHei"/>
                <a:cs typeface="Microsoft JhengHei"/>
              </a:rPr>
              <a:t>强调有组织的努力，注重营销队伍培养</a:t>
            </a:r>
            <a:endParaRPr sz="2800">
              <a:latin typeface="Microsoft JhengHei"/>
              <a:cs typeface="Microsoft JhengHei"/>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1062035" y="2433637"/>
            <a:ext cx="2371725" cy="1076325"/>
            <a:chOff x="1062035" y="2433637"/>
            <a:chExt cx="2371725" cy="1076325"/>
          </a:xfrm>
        </p:grpSpPr>
        <p:pic>
          <p:nvPicPr>
            <p:cNvPr id="3" name="object 3"/>
            <p:cNvPicPr/>
            <p:nvPr/>
          </p:nvPicPr>
          <p:blipFill>
            <a:blip r:embed="rId2"/>
            <a:stretch>
              <a:fillRect/>
            </a:stretch>
          </p:blipFill>
          <p:spPr>
            <a:xfrm>
              <a:off x="1066798" y="2438399"/>
              <a:ext cx="2362199" cy="1066799"/>
            </a:xfrm>
            <a:prstGeom prst="rect">
              <a:avLst/>
            </a:prstGeom>
          </p:spPr>
        </p:pic>
        <p:sp>
          <p:nvSpPr>
            <p:cNvPr id="4" name="object 4"/>
            <p:cNvSpPr/>
            <p:nvPr/>
          </p:nvSpPr>
          <p:spPr>
            <a:xfrm>
              <a:off x="1066798" y="2438399"/>
              <a:ext cx="2362200" cy="1066800"/>
            </a:xfrm>
            <a:custGeom>
              <a:rect l="l" t="t" r="r" b="b"/>
              <a:pathLst>
                <a:path w="2362200" h="1066800">
                  <a:moveTo>
                    <a:pt x="1" y="533400"/>
                  </a:moveTo>
                  <a:lnTo>
                    <a:pt x="6931" y="475280"/>
                  </a:lnTo>
                  <a:lnTo>
                    <a:pt x="27243" y="418973"/>
                  </a:lnTo>
                  <a:lnTo>
                    <a:pt x="60214" y="364804"/>
                  </a:lnTo>
                  <a:lnTo>
                    <a:pt x="105125" y="313099"/>
                  </a:lnTo>
                  <a:lnTo>
                    <a:pt x="161255" y="264183"/>
                  </a:lnTo>
                  <a:lnTo>
                    <a:pt x="193302" y="240872"/>
                  </a:lnTo>
                  <a:lnTo>
                    <a:pt x="227884" y="218381"/>
                  </a:lnTo>
                  <a:lnTo>
                    <a:pt x="264911" y="196749"/>
                  </a:lnTo>
                  <a:lnTo>
                    <a:pt x="304291" y="176019"/>
                  </a:lnTo>
                  <a:lnTo>
                    <a:pt x="345936" y="156229"/>
                  </a:lnTo>
                  <a:lnTo>
                    <a:pt x="389756" y="137422"/>
                  </a:lnTo>
                  <a:lnTo>
                    <a:pt x="435660" y="119637"/>
                  </a:lnTo>
                  <a:lnTo>
                    <a:pt x="483558" y="102915"/>
                  </a:lnTo>
                  <a:lnTo>
                    <a:pt x="533360" y="87297"/>
                  </a:lnTo>
                  <a:lnTo>
                    <a:pt x="584976" y="72825"/>
                  </a:lnTo>
                  <a:lnTo>
                    <a:pt x="638317" y="59537"/>
                  </a:lnTo>
                  <a:lnTo>
                    <a:pt x="693291" y="47475"/>
                  </a:lnTo>
                  <a:lnTo>
                    <a:pt x="749809" y="36680"/>
                  </a:lnTo>
                  <a:lnTo>
                    <a:pt x="807781" y="27193"/>
                  </a:lnTo>
                  <a:lnTo>
                    <a:pt x="867117" y="19053"/>
                  </a:lnTo>
                  <a:lnTo>
                    <a:pt x="927726" y="12302"/>
                  </a:lnTo>
                  <a:lnTo>
                    <a:pt x="989519" y="6981"/>
                  </a:lnTo>
                  <a:lnTo>
                    <a:pt x="1052406" y="3129"/>
                  </a:lnTo>
                  <a:lnTo>
                    <a:pt x="1116296" y="789"/>
                  </a:lnTo>
                  <a:lnTo>
                    <a:pt x="1181100" y="0"/>
                  </a:lnTo>
                  <a:lnTo>
                    <a:pt x="1245903" y="789"/>
                  </a:lnTo>
                  <a:lnTo>
                    <a:pt x="1309793" y="3129"/>
                  </a:lnTo>
                  <a:lnTo>
                    <a:pt x="1372679" y="6981"/>
                  </a:lnTo>
                  <a:lnTo>
                    <a:pt x="1434473" y="12302"/>
                  </a:lnTo>
                  <a:lnTo>
                    <a:pt x="1495082" y="19053"/>
                  </a:lnTo>
                  <a:lnTo>
                    <a:pt x="1554418" y="27192"/>
                  </a:lnTo>
                  <a:lnTo>
                    <a:pt x="1612390" y="36680"/>
                  </a:lnTo>
                  <a:lnTo>
                    <a:pt x="1668908" y="47475"/>
                  </a:lnTo>
                  <a:lnTo>
                    <a:pt x="1723882" y="59536"/>
                  </a:lnTo>
                  <a:lnTo>
                    <a:pt x="1777223" y="72824"/>
                  </a:lnTo>
                  <a:lnTo>
                    <a:pt x="1828839" y="87297"/>
                  </a:lnTo>
                  <a:lnTo>
                    <a:pt x="1878641" y="102915"/>
                  </a:lnTo>
                  <a:lnTo>
                    <a:pt x="1926539" y="119636"/>
                  </a:lnTo>
                  <a:lnTo>
                    <a:pt x="1972443" y="137421"/>
                  </a:lnTo>
                  <a:lnTo>
                    <a:pt x="2016263" y="156228"/>
                  </a:lnTo>
                  <a:lnTo>
                    <a:pt x="2057908" y="176018"/>
                  </a:lnTo>
                  <a:lnTo>
                    <a:pt x="2097289" y="196749"/>
                  </a:lnTo>
                  <a:lnTo>
                    <a:pt x="2134315" y="218380"/>
                  </a:lnTo>
                  <a:lnTo>
                    <a:pt x="2168897" y="240871"/>
                  </a:lnTo>
                  <a:lnTo>
                    <a:pt x="2200944" y="264182"/>
                  </a:lnTo>
                  <a:lnTo>
                    <a:pt x="2257075" y="313098"/>
                  </a:lnTo>
                  <a:lnTo>
                    <a:pt x="2301986" y="364804"/>
                  </a:lnTo>
                  <a:lnTo>
                    <a:pt x="2334958" y="418972"/>
                  </a:lnTo>
                  <a:lnTo>
                    <a:pt x="2355269" y="475279"/>
                  </a:lnTo>
                  <a:lnTo>
                    <a:pt x="2362200" y="533399"/>
                  </a:lnTo>
                  <a:lnTo>
                    <a:pt x="2360451" y="562665"/>
                  </a:lnTo>
                  <a:lnTo>
                    <a:pt x="2355269" y="591519"/>
                  </a:lnTo>
                  <a:lnTo>
                    <a:pt x="2334957" y="647826"/>
                  </a:lnTo>
                  <a:lnTo>
                    <a:pt x="2301986" y="701995"/>
                  </a:lnTo>
                  <a:lnTo>
                    <a:pt x="2257075" y="753700"/>
                  </a:lnTo>
                  <a:lnTo>
                    <a:pt x="2200944" y="802616"/>
                  </a:lnTo>
                  <a:lnTo>
                    <a:pt x="2168897" y="825927"/>
                  </a:lnTo>
                  <a:lnTo>
                    <a:pt x="2134315" y="848418"/>
                  </a:lnTo>
                  <a:lnTo>
                    <a:pt x="2097289" y="870050"/>
                  </a:lnTo>
                  <a:lnTo>
                    <a:pt x="2057908" y="890781"/>
                  </a:lnTo>
                  <a:lnTo>
                    <a:pt x="2016263" y="910570"/>
                  </a:lnTo>
                  <a:lnTo>
                    <a:pt x="1972444" y="929378"/>
                  </a:lnTo>
                  <a:lnTo>
                    <a:pt x="1926540" y="947162"/>
                  </a:lnTo>
                  <a:lnTo>
                    <a:pt x="1878642" y="963884"/>
                  </a:lnTo>
                  <a:lnTo>
                    <a:pt x="1828839" y="979502"/>
                  </a:lnTo>
                  <a:lnTo>
                    <a:pt x="1777223" y="993975"/>
                  </a:lnTo>
                  <a:lnTo>
                    <a:pt x="1723883" y="1007262"/>
                  </a:lnTo>
                  <a:lnTo>
                    <a:pt x="1668909" y="1019324"/>
                  </a:lnTo>
                  <a:lnTo>
                    <a:pt x="1612390" y="1030119"/>
                  </a:lnTo>
                  <a:lnTo>
                    <a:pt x="1554418" y="1039606"/>
                  </a:lnTo>
                  <a:lnTo>
                    <a:pt x="1495083" y="1047746"/>
                  </a:lnTo>
                  <a:lnTo>
                    <a:pt x="1434473" y="1054497"/>
                  </a:lnTo>
                  <a:lnTo>
                    <a:pt x="1372680" y="1059818"/>
                  </a:lnTo>
                  <a:lnTo>
                    <a:pt x="1309793" y="1063669"/>
                  </a:lnTo>
                  <a:lnTo>
                    <a:pt x="1245903" y="1066010"/>
                  </a:lnTo>
                  <a:lnTo>
                    <a:pt x="1181100" y="1066799"/>
                  </a:lnTo>
                  <a:lnTo>
                    <a:pt x="1116297" y="1066010"/>
                  </a:lnTo>
                  <a:lnTo>
                    <a:pt x="1052406" y="1063669"/>
                  </a:lnTo>
                  <a:lnTo>
                    <a:pt x="989520" y="1059818"/>
                  </a:lnTo>
                  <a:lnTo>
                    <a:pt x="927727" y="1054496"/>
                  </a:lnTo>
                  <a:lnTo>
                    <a:pt x="867117" y="1047746"/>
                  </a:lnTo>
                  <a:lnTo>
                    <a:pt x="807781" y="1039606"/>
                  </a:lnTo>
                  <a:lnTo>
                    <a:pt x="749809" y="1030118"/>
                  </a:lnTo>
                  <a:lnTo>
                    <a:pt x="693291" y="1019324"/>
                  </a:lnTo>
                  <a:lnTo>
                    <a:pt x="638317" y="1007262"/>
                  </a:lnTo>
                  <a:lnTo>
                    <a:pt x="584976" y="993974"/>
                  </a:lnTo>
                  <a:lnTo>
                    <a:pt x="533360" y="979502"/>
                  </a:lnTo>
                  <a:lnTo>
                    <a:pt x="483558" y="963884"/>
                  </a:lnTo>
                  <a:lnTo>
                    <a:pt x="435660" y="947162"/>
                  </a:lnTo>
                  <a:lnTo>
                    <a:pt x="389756" y="929378"/>
                  </a:lnTo>
                  <a:lnTo>
                    <a:pt x="345936" y="910570"/>
                  </a:lnTo>
                  <a:lnTo>
                    <a:pt x="304291" y="890781"/>
                  </a:lnTo>
                  <a:lnTo>
                    <a:pt x="264910" y="870050"/>
                  </a:lnTo>
                  <a:lnTo>
                    <a:pt x="227884" y="848418"/>
                  </a:lnTo>
                  <a:lnTo>
                    <a:pt x="193302" y="825927"/>
                  </a:lnTo>
                  <a:lnTo>
                    <a:pt x="161255" y="802616"/>
                  </a:lnTo>
                  <a:lnTo>
                    <a:pt x="105124" y="753700"/>
                  </a:lnTo>
                  <a:lnTo>
                    <a:pt x="60213" y="701995"/>
                  </a:lnTo>
                  <a:lnTo>
                    <a:pt x="27241" y="647826"/>
                  </a:lnTo>
                  <a:lnTo>
                    <a:pt x="6930" y="591519"/>
                  </a:lnTo>
                  <a:lnTo>
                    <a:pt x="0" y="533399"/>
                  </a:lnTo>
                  <a:close/>
                </a:path>
              </a:pathLst>
            </a:custGeom>
            <a:ln w="9525">
              <a:solidFill>
                <a:srgbClr val="3333CC"/>
              </a:solidFill>
            </a:ln>
          </p:spPr>
          <p:txBody>
            <a:bodyPr wrap="square" lIns="0" tIns="0" rIns="0" bIns="0" rtlCol="0"/>
            <a:lstStyle/>
            <a:p/>
          </p:txBody>
        </p:sp>
      </p:grpSp>
      <p:sp>
        <p:nvSpPr>
          <p:cNvPr id="5" name="object 5"/>
          <p:cNvSpPr txBox="1"/>
          <p:nvPr/>
        </p:nvSpPr>
        <p:spPr>
          <a:xfrm>
            <a:off x="1473200" y="3119437"/>
            <a:ext cx="1549400" cy="330200"/>
          </a:xfrm>
          <a:prstGeom prst="rect">
            <a:avLst/>
          </a:prstGeom>
        </p:spPr>
        <p:txBody>
          <a:bodyPr vert="horz" wrap="square" lIns="0" tIns="12700" rIns="0" bIns="0" rtlCol="0">
            <a:spAutoFit/>
          </a:bodyPr>
          <a:lstStyle/>
          <a:p>
            <a:pPr marL="12700">
              <a:lnSpc>
                <a:spcPct val="100000"/>
              </a:lnSpc>
              <a:spcBef>
                <a:spcPts val="100"/>
              </a:spcBef>
            </a:pPr>
            <a:r>
              <a:rPr sz="2000" b="1">
                <a:solidFill>
                  <a:srgbClr val="0000CC"/>
                </a:solidFill>
                <a:latin typeface="微软雅黑"/>
                <a:cs typeface="微软雅黑"/>
              </a:rPr>
              <a:t>（短期行为</a:t>
            </a:r>
            <a:r>
              <a:rPr sz="2000" b="1" spc="-50">
                <a:solidFill>
                  <a:srgbClr val="0000CC"/>
                </a:solidFill>
                <a:latin typeface="微软雅黑"/>
                <a:cs typeface="微软雅黑"/>
              </a:rPr>
              <a:t>）</a:t>
            </a:r>
            <a:endParaRPr sz="2000">
              <a:latin typeface="微软雅黑"/>
              <a:cs typeface="微软雅黑"/>
            </a:endParaRPr>
          </a:p>
        </p:txBody>
      </p:sp>
      <p:grpSp>
        <p:nvGrpSpPr>
          <p:cNvPr id="6" name="object 6"/>
          <p:cNvGrpSpPr/>
          <p:nvPr/>
        </p:nvGrpSpPr>
        <p:grpSpPr>
          <a:xfrm>
            <a:off x="4643435" y="1595437"/>
            <a:ext cx="3133725" cy="1152525"/>
            <a:chOff x="4643435" y="1595437"/>
            <a:chExt cx="3133725" cy="1152525"/>
          </a:xfrm>
        </p:grpSpPr>
        <p:pic>
          <p:nvPicPr>
            <p:cNvPr id="7" name="object 7"/>
            <p:cNvPicPr/>
            <p:nvPr/>
          </p:nvPicPr>
          <p:blipFill>
            <a:blip r:embed="rId3"/>
            <a:stretch>
              <a:fillRect/>
            </a:stretch>
          </p:blipFill>
          <p:spPr>
            <a:xfrm>
              <a:off x="4648197" y="1600199"/>
              <a:ext cx="3124199" cy="1142999"/>
            </a:xfrm>
            <a:prstGeom prst="rect">
              <a:avLst/>
            </a:prstGeom>
          </p:spPr>
        </p:pic>
        <p:sp>
          <p:nvSpPr>
            <p:cNvPr id="8" name="object 8"/>
            <p:cNvSpPr/>
            <p:nvPr/>
          </p:nvSpPr>
          <p:spPr>
            <a:xfrm>
              <a:off x="4648197" y="1600199"/>
              <a:ext cx="3124200" cy="1143000"/>
            </a:xfrm>
            <a:custGeom>
              <a:rect l="l" t="t" r="r" b="b"/>
              <a:pathLst>
                <a:path w="3124200" h="1143000">
                  <a:moveTo>
                    <a:pt x="1" y="571500"/>
                  </a:moveTo>
                  <a:lnTo>
                    <a:pt x="5735" y="522189"/>
                  </a:lnTo>
                  <a:lnTo>
                    <a:pt x="22624" y="474042"/>
                  </a:lnTo>
                  <a:lnTo>
                    <a:pt x="50199" y="427232"/>
                  </a:lnTo>
                  <a:lnTo>
                    <a:pt x="87991" y="381930"/>
                  </a:lnTo>
                  <a:lnTo>
                    <a:pt x="135532" y="338308"/>
                  </a:lnTo>
                  <a:lnTo>
                    <a:pt x="192352" y="296536"/>
                  </a:lnTo>
                  <a:lnTo>
                    <a:pt x="257983" y="256787"/>
                  </a:lnTo>
                  <a:lnTo>
                    <a:pt x="293956" y="237724"/>
                  </a:lnTo>
                  <a:lnTo>
                    <a:pt x="331956" y="219232"/>
                  </a:lnTo>
                  <a:lnTo>
                    <a:pt x="371923" y="201331"/>
                  </a:lnTo>
                  <a:lnTo>
                    <a:pt x="413801" y="184042"/>
                  </a:lnTo>
                  <a:lnTo>
                    <a:pt x="457529" y="167388"/>
                  </a:lnTo>
                  <a:lnTo>
                    <a:pt x="503050" y="151390"/>
                  </a:lnTo>
                  <a:lnTo>
                    <a:pt x="550304" y="136069"/>
                  </a:lnTo>
                  <a:lnTo>
                    <a:pt x="599234" y="121447"/>
                  </a:lnTo>
                  <a:lnTo>
                    <a:pt x="649780" y="107544"/>
                  </a:lnTo>
                  <a:lnTo>
                    <a:pt x="701884" y="94383"/>
                  </a:lnTo>
                  <a:lnTo>
                    <a:pt x="755488" y="81986"/>
                  </a:lnTo>
                  <a:lnTo>
                    <a:pt x="810532" y="70372"/>
                  </a:lnTo>
                  <a:lnTo>
                    <a:pt x="866958" y="59565"/>
                  </a:lnTo>
                  <a:lnTo>
                    <a:pt x="924708" y="49584"/>
                  </a:lnTo>
                  <a:lnTo>
                    <a:pt x="983722" y="40453"/>
                  </a:lnTo>
                  <a:lnTo>
                    <a:pt x="1043943" y="32191"/>
                  </a:lnTo>
                  <a:lnTo>
                    <a:pt x="1105311" y="24821"/>
                  </a:lnTo>
                  <a:lnTo>
                    <a:pt x="1167769" y="18365"/>
                  </a:lnTo>
                  <a:lnTo>
                    <a:pt x="1231257" y="12842"/>
                  </a:lnTo>
                  <a:lnTo>
                    <a:pt x="1295716" y="8276"/>
                  </a:lnTo>
                  <a:lnTo>
                    <a:pt x="1361089" y="4687"/>
                  </a:lnTo>
                  <a:lnTo>
                    <a:pt x="1427316" y="2097"/>
                  </a:lnTo>
                  <a:lnTo>
                    <a:pt x="1494340" y="528"/>
                  </a:lnTo>
                  <a:lnTo>
                    <a:pt x="1562100" y="0"/>
                  </a:lnTo>
                  <a:lnTo>
                    <a:pt x="1629859" y="528"/>
                  </a:lnTo>
                  <a:lnTo>
                    <a:pt x="1696883" y="2097"/>
                  </a:lnTo>
                  <a:lnTo>
                    <a:pt x="1763110" y="4687"/>
                  </a:lnTo>
                  <a:lnTo>
                    <a:pt x="1828483" y="8276"/>
                  </a:lnTo>
                  <a:lnTo>
                    <a:pt x="1892942" y="12842"/>
                  </a:lnTo>
                  <a:lnTo>
                    <a:pt x="1956430" y="18365"/>
                  </a:lnTo>
                  <a:lnTo>
                    <a:pt x="2018888" y="24821"/>
                  </a:lnTo>
                  <a:lnTo>
                    <a:pt x="2080256" y="32191"/>
                  </a:lnTo>
                  <a:lnTo>
                    <a:pt x="2140477" y="40452"/>
                  </a:lnTo>
                  <a:lnTo>
                    <a:pt x="2199491" y="49584"/>
                  </a:lnTo>
                  <a:lnTo>
                    <a:pt x="2257241" y="59564"/>
                  </a:lnTo>
                  <a:lnTo>
                    <a:pt x="2313667" y="70372"/>
                  </a:lnTo>
                  <a:lnTo>
                    <a:pt x="2368711" y="81985"/>
                  </a:lnTo>
                  <a:lnTo>
                    <a:pt x="2422315" y="94383"/>
                  </a:lnTo>
                  <a:lnTo>
                    <a:pt x="2474419" y="107544"/>
                  </a:lnTo>
                  <a:lnTo>
                    <a:pt x="2524965" y="121446"/>
                  </a:lnTo>
                  <a:lnTo>
                    <a:pt x="2573895" y="136069"/>
                  </a:lnTo>
                  <a:lnTo>
                    <a:pt x="2621150" y="151390"/>
                  </a:lnTo>
                  <a:lnTo>
                    <a:pt x="2666670" y="167388"/>
                  </a:lnTo>
                  <a:lnTo>
                    <a:pt x="2710399" y="184042"/>
                  </a:lnTo>
                  <a:lnTo>
                    <a:pt x="2752276" y="201330"/>
                  </a:lnTo>
                  <a:lnTo>
                    <a:pt x="2792244" y="219231"/>
                  </a:lnTo>
                  <a:lnTo>
                    <a:pt x="2830244" y="237724"/>
                  </a:lnTo>
                  <a:lnTo>
                    <a:pt x="2866217" y="256786"/>
                  </a:lnTo>
                  <a:lnTo>
                    <a:pt x="2900104" y="276397"/>
                  </a:lnTo>
                  <a:lnTo>
                    <a:pt x="2961388" y="317179"/>
                  </a:lnTo>
                  <a:lnTo>
                    <a:pt x="3013628" y="359898"/>
                  </a:lnTo>
                  <a:lnTo>
                    <a:pt x="3056353" y="404381"/>
                  </a:lnTo>
                  <a:lnTo>
                    <a:pt x="3089095" y="450459"/>
                  </a:lnTo>
                  <a:lnTo>
                    <a:pt x="3111386" y="497959"/>
                  </a:lnTo>
                  <a:lnTo>
                    <a:pt x="3122756" y="546709"/>
                  </a:lnTo>
                  <a:lnTo>
                    <a:pt x="3124200" y="571499"/>
                  </a:lnTo>
                  <a:lnTo>
                    <a:pt x="3122755" y="596290"/>
                  </a:lnTo>
                  <a:lnTo>
                    <a:pt x="3118465" y="620811"/>
                  </a:lnTo>
                  <a:lnTo>
                    <a:pt x="3101576" y="668957"/>
                  </a:lnTo>
                  <a:lnTo>
                    <a:pt x="3074001" y="715767"/>
                  </a:lnTo>
                  <a:lnTo>
                    <a:pt x="3036208" y="761069"/>
                  </a:lnTo>
                  <a:lnTo>
                    <a:pt x="2988668" y="804692"/>
                  </a:lnTo>
                  <a:lnTo>
                    <a:pt x="2931847" y="846463"/>
                  </a:lnTo>
                  <a:lnTo>
                    <a:pt x="2866217" y="886213"/>
                  </a:lnTo>
                  <a:lnTo>
                    <a:pt x="2830244" y="905275"/>
                  </a:lnTo>
                  <a:lnTo>
                    <a:pt x="2792244" y="923768"/>
                  </a:lnTo>
                  <a:lnTo>
                    <a:pt x="2752276" y="941669"/>
                  </a:lnTo>
                  <a:lnTo>
                    <a:pt x="2710399" y="958957"/>
                  </a:lnTo>
                  <a:lnTo>
                    <a:pt x="2666670" y="975611"/>
                  </a:lnTo>
                  <a:lnTo>
                    <a:pt x="2621150" y="991609"/>
                  </a:lnTo>
                  <a:lnTo>
                    <a:pt x="2573895" y="1006930"/>
                  </a:lnTo>
                  <a:lnTo>
                    <a:pt x="2524965" y="1021553"/>
                  </a:lnTo>
                  <a:lnTo>
                    <a:pt x="2474419" y="1035455"/>
                  </a:lnTo>
                  <a:lnTo>
                    <a:pt x="2422315" y="1048616"/>
                  </a:lnTo>
                  <a:lnTo>
                    <a:pt x="2368712" y="1061014"/>
                  </a:lnTo>
                  <a:lnTo>
                    <a:pt x="2313668" y="1072627"/>
                  </a:lnTo>
                  <a:lnTo>
                    <a:pt x="2257241" y="1083435"/>
                  </a:lnTo>
                  <a:lnTo>
                    <a:pt x="2199492" y="1093415"/>
                  </a:lnTo>
                  <a:lnTo>
                    <a:pt x="2140477" y="1102546"/>
                  </a:lnTo>
                  <a:lnTo>
                    <a:pt x="2080256" y="1110808"/>
                  </a:lnTo>
                  <a:lnTo>
                    <a:pt x="2018888" y="1118178"/>
                  </a:lnTo>
                  <a:lnTo>
                    <a:pt x="1956431" y="1124634"/>
                  </a:lnTo>
                  <a:lnTo>
                    <a:pt x="1892943" y="1130157"/>
                  </a:lnTo>
                  <a:lnTo>
                    <a:pt x="1828483" y="1134723"/>
                  </a:lnTo>
                  <a:lnTo>
                    <a:pt x="1763111" y="1138312"/>
                  </a:lnTo>
                  <a:lnTo>
                    <a:pt x="1696883" y="1140902"/>
                  </a:lnTo>
                  <a:lnTo>
                    <a:pt x="1629860" y="1142471"/>
                  </a:lnTo>
                  <a:lnTo>
                    <a:pt x="1562100" y="1142999"/>
                  </a:lnTo>
                  <a:lnTo>
                    <a:pt x="1494340" y="1142471"/>
                  </a:lnTo>
                  <a:lnTo>
                    <a:pt x="1427316" y="1140901"/>
                  </a:lnTo>
                  <a:lnTo>
                    <a:pt x="1361089" y="1138311"/>
                  </a:lnTo>
                  <a:lnTo>
                    <a:pt x="1295716" y="1134723"/>
                  </a:lnTo>
                  <a:lnTo>
                    <a:pt x="1231257" y="1130156"/>
                  </a:lnTo>
                  <a:lnTo>
                    <a:pt x="1167769" y="1124634"/>
                  </a:lnTo>
                  <a:lnTo>
                    <a:pt x="1105311" y="1118178"/>
                  </a:lnTo>
                  <a:lnTo>
                    <a:pt x="1043943" y="1110808"/>
                  </a:lnTo>
                  <a:lnTo>
                    <a:pt x="983722" y="1102546"/>
                  </a:lnTo>
                  <a:lnTo>
                    <a:pt x="924708" y="1093415"/>
                  </a:lnTo>
                  <a:lnTo>
                    <a:pt x="866958" y="1083435"/>
                  </a:lnTo>
                  <a:lnTo>
                    <a:pt x="810532" y="1072627"/>
                  </a:lnTo>
                  <a:lnTo>
                    <a:pt x="755487" y="1061014"/>
                  </a:lnTo>
                  <a:lnTo>
                    <a:pt x="701884" y="1048616"/>
                  </a:lnTo>
                  <a:lnTo>
                    <a:pt x="649780" y="1035455"/>
                  </a:lnTo>
                  <a:lnTo>
                    <a:pt x="599234" y="1021553"/>
                  </a:lnTo>
                  <a:lnTo>
                    <a:pt x="550304" y="1006930"/>
                  </a:lnTo>
                  <a:lnTo>
                    <a:pt x="503049" y="991609"/>
                  </a:lnTo>
                  <a:lnTo>
                    <a:pt x="457529" y="975611"/>
                  </a:lnTo>
                  <a:lnTo>
                    <a:pt x="413800" y="958957"/>
                  </a:lnTo>
                  <a:lnTo>
                    <a:pt x="371923" y="941669"/>
                  </a:lnTo>
                  <a:lnTo>
                    <a:pt x="331955" y="923768"/>
                  </a:lnTo>
                  <a:lnTo>
                    <a:pt x="293955" y="905275"/>
                  </a:lnTo>
                  <a:lnTo>
                    <a:pt x="257982" y="886213"/>
                  </a:lnTo>
                  <a:lnTo>
                    <a:pt x="224095" y="866602"/>
                  </a:lnTo>
                  <a:lnTo>
                    <a:pt x="162810" y="825820"/>
                  </a:lnTo>
                  <a:lnTo>
                    <a:pt x="110571" y="783101"/>
                  </a:lnTo>
                  <a:lnTo>
                    <a:pt x="67846" y="738617"/>
                  </a:lnTo>
                  <a:lnTo>
                    <a:pt x="35103" y="692540"/>
                  </a:lnTo>
                  <a:lnTo>
                    <a:pt x="12813" y="645040"/>
                  </a:lnTo>
                  <a:lnTo>
                    <a:pt x="1443" y="596290"/>
                  </a:lnTo>
                  <a:lnTo>
                    <a:pt x="0" y="571499"/>
                  </a:lnTo>
                  <a:close/>
                </a:path>
              </a:pathLst>
            </a:custGeom>
            <a:ln w="9525">
              <a:solidFill>
                <a:srgbClr val="3333CC"/>
              </a:solidFill>
            </a:ln>
          </p:spPr>
          <p:txBody>
            <a:bodyPr wrap="square" lIns="0" tIns="0" rIns="0" bIns="0" rtlCol="0"/>
            <a:lstStyle/>
            <a:p/>
          </p:txBody>
        </p:sp>
      </p:grpSp>
      <p:sp>
        <p:nvSpPr>
          <p:cNvPr id="9" name="object 9"/>
          <p:cNvSpPr txBox="1"/>
          <p:nvPr/>
        </p:nvSpPr>
        <p:spPr>
          <a:xfrm>
            <a:off x="1473200" y="1709737"/>
            <a:ext cx="6019800" cy="1435100"/>
          </a:xfrm>
          <a:prstGeom prst="rect">
            <a:avLst/>
          </a:prstGeom>
        </p:spPr>
        <p:txBody>
          <a:bodyPr vert="horz" wrap="square" lIns="0" tIns="12700" rIns="0" bIns="0" rtlCol="0">
            <a:spAutoFit/>
          </a:bodyPr>
          <a:lstStyle/>
          <a:p>
            <a:pPr marL="3453765" algn="ctr">
              <a:lnSpc>
                <a:spcPct val="100000"/>
              </a:lnSpc>
              <a:spcBef>
                <a:spcPts val="100"/>
              </a:spcBef>
            </a:pPr>
            <a:r>
              <a:rPr sz="2000" b="1" spc="-20">
                <a:solidFill>
                  <a:srgbClr val="FF0000"/>
                </a:solidFill>
                <a:latin typeface="微软雅黑"/>
                <a:cs typeface="微软雅黑"/>
              </a:rPr>
              <a:t>做市场</a:t>
            </a:r>
            <a:endParaRPr sz="2000">
              <a:latin typeface="微软雅黑"/>
              <a:cs typeface="微软雅黑"/>
            </a:endParaRPr>
          </a:p>
          <a:p>
            <a:pPr marL="3454400" algn="ctr">
              <a:lnSpc>
                <a:spcPct val="100000"/>
              </a:lnSpc>
            </a:pPr>
            <a:r>
              <a:rPr sz="2000" b="1" spc="-5">
                <a:solidFill>
                  <a:srgbClr val="FF0000"/>
                </a:solidFill>
                <a:latin typeface="微软雅黑"/>
                <a:cs typeface="微软雅黑"/>
              </a:rPr>
              <a:t>维持、深化、发展关系</a:t>
            </a:r>
            <a:endParaRPr sz="2000">
              <a:latin typeface="微软雅黑"/>
              <a:cs typeface="微软雅黑"/>
            </a:endParaRPr>
          </a:p>
          <a:p>
            <a:pPr marL="3454400" algn="ctr">
              <a:lnSpc>
                <a:spcPts val="1950"/>
              </a:lnSpc>
            </a:pPr>
            <a:r>
              <a:rPr sz="2000" b="1">
                <a:solidFill>
                  <a:srgbClr val="FF0000"/>
                </a:solidFill>
                <a:latin typeface="微软雅黑"/>
                <a:cs typeface="微软雅黑"/>
              </a:rPr>
              <a:t>（未来的长期行为</a:t>
            </a:r>
            <a:r>
              <a:rPr sz="2000" b="1" spc="-50">
                <a:solidFill>
                  <a:srgbClr val="FF0000"/>
                </a:solidFill>
                <a:latin typeface="微软雅黑"/>
                <a:cs typeface="微软雅黑"/>
              </a:rPr>
              <a:t>）</a:t>
            </a:r>
            <a:endParaRPr sz="2000">
              <a:latin typeface="微软雅黑"/>
              <a:cs typeface="微软雅黑"/>
            </a:endParaRPr>
          </a:p>
          <a:p>
            <a:pPr marR="4462780" algn="ctr">
              <a:lnSpc>
                <a:spcPts val="1950"/>
              </a:lnSpc>
            </a:pPr>
            <a:r>
              <a:rPr sz="2000" b="1" spc="-20">
                <a:solidFill>
                  <a:srgbClr val="0000CC"/>
                </a:solidFill>
                <a:latin typeface="微软雅黑"/>
                <a:cs typeface="微软雅黑"/>
              </a:rPr>
              <a:t>做业务</a:t>
            </a:r>
            <a:endParaRPr sz="2000">
              <a:latin typeface="微软雅黑"/>
              <a:cs typeface="微软雅黑"/>
            </a:endParaRPr>
          </a:p>
          <a:p>
            <a:pPr marR="4462780" algn="ctr">
              <a:lnSpc>
                <a:spcPct val="100000"/>
              </a:lnSpc>
            </a:pPr>
            <a:r>
              <a:rPr sz="2000" b="1" spc="-10">
                <a:solidFill>
                  <a:srgbClr val="0000CC"/>
                </a:solidFill>
                <a:latin typeface="微软雅黑"/>
                <a:cs typeface="微软雅黑"/>
              </a:rPr>
              <a:t>简单交易关系</a:t>
            </a:r>
            <a:endParaRPr sz="2000">
              <a:latin typeface="微软雅黑"/>
              <a:cs typeface="微软雅黑"/>
            </a:endParaRPr>
          </a:p>
        </p:txBody>
      </p:sp>
      <p:grpSp>
        <p:nvGrpSpPr>
          <p:cNvPr id="10" name="object 10"/>
          <p:cNvGrpSpPr/>
          <p:nvPr/>
        </p:nvGrpSpPr>
        <p:grpSpPr>
          <a:xfrm>
            <a:off x="1366835" y="2492704"/>
            <a:ext cx="3586479" cy="2312670"/>
            <a:chOff x="1366835" y="2492704"/>
            <a:chExt cx="3586479" cy="2312670"/>
          </a:xfrm>
        </p:grpSpPr>
        <p:sp>
          <p:nvSpPr>
            <p:cNvPr id="11" name="object 11"/>
            <p:cNvSpPr/>
            <p:nvPr/>
          </p:nvSpPr>
          <p:spPr>
            <a:xfrm>
              <a:off x="3423525" y="2492704"/>
              <a:ext cx="1529715" cy="497840"/>
            </a:xfrm>
            <a:custGeom>
              <a:rect l="l" t="t" r="r" b="b"/>
              <a:pathLst>
                <a:path w="1529714" h="497839">
                  <a:moveTo>
                    <a:pt x="1414520" y="36493"/>
                  </a:moveTo>
                  <a:lnTo>
                    <a:pt x="0" y="460849"/>
                  </a:lnTo>
                  <a:lnTo>
                    <a:pt x="10947" y="497342"/>
                  </a:lnTo>
                  <a:lnTo>
                    <a:pt x="1425468" y="72986"/>
                  </a:lnTo>
                  <a:lnTo>
                    <a:pt x="1414520" y="36493"/>
                  </a:lnTo>
                  <a:close/>
                </a:path>
                <a:path w="1529714" h="497839">
                  <a:moveTo>
                    <a:pt x="1517454" y="33208"/>
                  </a:moveTo>
                  <a:lnTo>
                    <a:pt x="1425470" y="33208"/>
                  </a:lnTo>
                  <a:lnTo>
                    <a:pt x="1436418" y="69701"/>
                  </a:lnTo>
                  <a:lnTo>
                    <a:pt x="1425468" y="72986"/>
                  </a:lnTo>
                  <a:lnTo>
                    <a:pt x="1436416" y="109479"/>
                  </a:lnTo>
                  <a:lnTo>
                    <a:pt x="1517454" y="33208"/>
                  </a:lnTo>
                  <a:close/>
                </a:path>
                <a:path w="1529714" h="497839">
                  <a:moveTo>
                    <a:pt x="1425470" y="33208"/>
                  </a:moveTo>
                  <a:lnTo>
                    <a:pt x="1414520" y="36493"/>
                  </a:lnTo>
                  <a:lnTo>
                    <a:pt x="1425468" y="72986"/>
                  </a:lnTo>
                  <a:lnTo>
                    <a:pt x="1436418" y="69701"/>
                  </a:lnTo>
                  <a:lnTo>
                    <a:pt x="1425470" y="33208"/>
                  </a:lnTo>
                  <a:close/>
                </a:path>
                <a:path w="1529714" h="497839">
                  <a:moveTo>
                    <a:pt x="1403572" y="0"/>
                  </a:moveTo>
                  <a:lnTo>
                    <a:pt x="1414520" y="36493"/>
                  </a:lnTo>
                  <a:lnTo>
                    <a:pt x="1425470" y="33208"/>
                  </a:lnTo>
                  <a:lnTo>
                    <a:pt x="1517454" y="33208"/>
                  </a:lnTo>
                  <a:lnTo>
                    <a:pt x="1529474" y="21895"/>
                  </a:lnTo>
                  <a:lnTo>
                    <a:pt x="1403572" y="0"/>
                  </a:lnTo>
                  <a:close/>
                </a:path>
              </a:pathLst>
            </a:custGeom>
            <a:solidFill>
              <a:srgbClr val="3333CC"/>
            </a:solidFill>
          </p:spPr>
          <p:txBody>
            <a:bodyPr wrap="square" lIns="0" tIns="0" rIns="0" bIns="0" rtlCol="0"/>
            <a:lstStyle/>
            <a:p/>
          </p:txBody>
        </p:sp>
        <p:pic>
          <p:nvPicPr>
            <p:cNvPr id="12" name="object 12"/>
            <p:cNvPicPr/>
            <p:nvPr/>
          </p:nvPicPr>
          <p:blipFill>
            <a:blip r:embed="rId4"/>
            <a:stretch>
              <a:fillRect/>
            </a:stretch>
          </p:blipFill>
          <p:spPr>
            <a:xfrm>
              <a:off x="1371598" y="3733799"/>
              <a:ext cx="2514599" cy="1066799"/>
            </a:xfrm>
            <a:prstGeom prst="rect">
              <a:avLst/>
            </a:prstGeom>
          </p:spPr>
        </p:pic>
        <p:sp>
          <p:nvSpPr>
            <p:cNvPr id="13" name="object 13"/>
            <p:cNvSpPr/>
            <p:nvPr/>
          </p:nvSpPr>
          <p:spPr>
            <a:xfrm>
              <a:off x="1371598" y="3733799"/>
              <a:ext cx="2514600" cy="1066800"/>
            </a:xfrm>
            <a:custGeom>
              <a:rect l="l" t="t" r="r" b="b"/>
              <a:pathLst>
                <a:path w="2514600" h="1066800">
                  <a:moveTo>
                    <a:pt x="1" y="533400"/>
                  </a:moveTo>
                  <a:lnTo>
                    <a:pt x="6492" y="478863"/>
                  </a:lnTo>
                  <a:lnTo>
                    <a:pt x="25545" y="425901"/>
                  </a:lnTo>
                  <a:lnTo>
                    <a:pt x="56526" y="374783"/>
                  </a:lnTo>
                  <a:lnTo>
                    <a:pt x="98805" y="325777"/>
                  </a:lnTo>
                  <a:lnTo>
                    <a:pt x="151750" y="279150"/>
                  </a:lnTo>
                  <a:lnTo>
                    <a:pt x="214728" y="235171"/>
                  </a:lnTo>
                  <a:lnTo>
                    <a:pt x="249781" y="214258"/>
                  </a:lnTo>
                  <a:lnTo>
                    <a:pt x="287107" y="194108"/>
                  </a:lnTo>
                  <a:lnTo>
                    <a:pt x="326624" y="174754"/>
                  </a:lnTo>
                  <a:lnTo>
                    <a:pt x="368255" y="156229"/>
                  </a:lnTo>
                  <a:lnTo>
                    <a:pt x="411920" y="138568"/>
                  </a:lnTo>
                  <a:lnTo>
                    <a:pt x="457541" y="121803"/>
                  </a:lnTo>
                  <a:lnTo>
                    <a:pt x="505037" y="105968"/>
                  </a:lnTo>
                  <a:lnTo>
                    <a:pt x="554332" y="91096"/>
                  </a:lnTo>
                  <a:lnTo>
                    <a:pt x="605344" y="77222"/>
                  </a:lnTo>
                  <a:lnTo>
                    <a:pt x="657996" y="64378"/>
                  </a:lnTo>
                  <a:lnTo>
                    <a:pt x="712208" y="52599"/>
                  </a:lnTo>
                  <a:lnTo>
                    <a:pt x="767902" y="41917"/>
                  </a:lnTo>
                  <a:lnTo>
                    <a:pt x="824998" y="32366"/>
                  </a:lnTo>
                  <a:lnTo>
                    <a:pt x="883417" y="23980"/>
                  </a:lnTo>
                  <a:lnTo>
                    <a:pt x="943081" y="16793"/>
                  </a:lnTo>
                  <a:lnTo>
                    <a:pt x="1003910" y="10836"/>
                  </a:lnTo>
                  <a:lnTo>
                    <a:pt x="1065826" y="6146"/>
                  </a:lnTo>
                  <a:lnTo>
                    <a:pt x="1128748" y="2753"/>
                  </a:lnTo>
                  <a:lnTo>
                    <a:pt x="1192599" y="694"/>
                  </a:lnTo>
                  <a:lnTo>
                    <a:pt x="1257300" y="0"/>
                  </a:lnTo>
                  <a:lnTo>
                    <a:pt x="1321999" y="694"/>
                  </a:lnTo>
                  <a:lnTo>
                    <a:pt x="1385850" y="2753"/>
                  </a:lnTo>
                  <a:lnTo>
                    <a:pt x="1448773" y="6145"/>
                  </a:lnTo>
                  <a:lnTo>
                    <a:pt x="1510689" y="10836"/>
                  </a:lnTo>
                  <a:lnTo>
                    <a:pt x="1571518" y="16792"/>
                  </a:lnTo>
                  <a:lnTo>
                    <a:pt x="1631181" y="23980"/>
                  </a:lnTo>
                  <a:lnTo>
                    <a:pt x="1689601" y="32366"/>
                  </a:lnTo>
                  <a:lnTo>
                    <a:pt x="1746697" y="41916"/>
                  </a:lnTo>
                  <a:lnTo>
                    <a:pt x="1802390" y="52598"/>
                  </a:lnTo>
                  <a:lnTo>
                    <a:pt x="1856603" y="64378"/>
                  </a:lnTo>
                  <a:lnTo>
                    <a:pt x="1909255" y="77221"/>
                  </a:lnTo>
                  <a:lnTo>
                    <a:pt x="1960267" y="91095"/>
                  </a:lnTo>
                  <a:lnTo>
                    <a:pt x="2009561" y="105967"/>
                  </a:lnTo>
                  <a:lnTo>
                    <a:pt x="2057058" y="121802"/>
                  </a:lnTo>
                  <a:lnTo>
                    <a:pt x="2102679" y="138567"/>
                  </a:lnTo>
                  <a:lnTo>
                    <a:pt x="2146344" y="156228"/>
                  </a:lnTo>
                  <a:lnTo>
                    <a:pt x="2187975" y="174753"/>
                  </a:lnTo>
                  <a:lnTo>
                    <a:pt x="2227493" y="194107"/>
                  </a:lnTo>
                  <a:lnTo>
                    <a:pt x="2264818" y="214257"/>
                  </a:lnTo>
                  <a:lnTo>
                    <a:pt x="2299872" y="235170"/>
                  </a:lnTo>
                  <a:lnTo>
                    <a:pt x="2332576" y="256812"/>
                  </a:lnTo>
                  <a:lnTo>
                    <a:pt x="2390616" y="302148"/>
                  </a:lnTo>
                  <a:lnTo>
                    <a:pt x="2438307" y="349998"/>
                  </a:lnTo>
                  <a:lnTo>
                    <a:pt x="2475016" y="400094"/>
                  </a:lnTo>
                  <a:lnTo>
                    <a:pt x="2500112" y="452167"/>
                  </a:lnTo>
                  <a:lnTo>
                    <a:pt x="2512963" y="505950"/>
                  </a:lnTo>
                  <a:lnTo>
                    <a:pt x="2514600" y="533399"/>
                  </a:lnTo>
                  <a:lnTo>
                    <a:pt x="2512963" y="560848"/>
                  </a:lnTo>
                  <a:lnTo>
                    <a:pt x="2508108" y="587936"/>
                  </a:lnTo>
                  <a:lnTo>
                    <a:pt x="2489055" y="640898"/>
                  </a:lnTo>
                  <a:lnTo>
                    <a:pt x="2458073" y="692016"/>
                  </a:lnTo>
                  <a:lnTo>
                    <a:pt x="2415794" y="741022"/>
                  </a:lnTo>
                  <a:lnTo>
                    <a:pt x="2362850" y="787649"/>
                  </a:lnTo>
                  <a:lnTo>
                    <a:pt x="2299872" y="831628"/>
                  </a:lnTo>
                  <a:lnTo>
                    <a:pt x="2264818" y="852541"/>
                  </a:lnTo>
                  <a:lnTo>
                    <a:pt x="2227493" y="872691"/>
                  </a:lnTo>
                  <a:lnTo>
                    <a:pt x="2187975" y="892045"/>
                  </a:lnTo>
                  <a:lnTo>
                    <a:pt x="2146345" y="910570"/>
                  </a:lnTo>
                  <a:lnTo>
                    <a:pt x="2102679" y="928231"/>
                  </a:lnTo>
                  <a:lnTo>
                    <a:pt x="2057059" y="944996"/>
                  </a:lnTo>
                  <a:lnTo>
                    <a:pt x="2009562" y="960831"/>
                  </a:lnTo>
                  <a:lnTo>
                    <a:pt x="1960268" y="975703"/>
                  </a:lnTo>
                  <a:lnTo>
                    <a:pt x="1909255" y="989577"/>
                  </a:lnTo>
                  <a:lnTo>
                    <a:pt x="1856603" y="1002421"/>
                  </a:lnTo>
                  <a:lnTo>
                    <a:pt x="1802391" y="1014200"/>
                  </a:lnTo>
                  <a:lnTo>
                    <a:pt x="1746697" y="1024882"/>
                  </a:lnTo>
                  <a:lnTo>
                    <a:pt x="1689601" y="1034433"/>
                  </a:lnTo>
                  <a:lnTo>
                    <a:pt x="1631182" y="1042818"/>
                  </a:lnTo>
                  <a:lnTo>
                    <a:pt x="1571518" y="1050006"/>
                  </a:lnTo>
                  <a:lnTo>
                    <a:pt x="1510689" y="1055962"/>
                  </a:lnTo>
                  <a:lnTo>
                    <a:pt x="1448774" y="1060653"/>
                  </a:lnTo>
                  <a:lnTo>
                    <a:pt x="1385851" y="1064045"/>
                  </a:lnTo>
                  <a:lnTo>
                    <a:pt x="1322000" y="1066105"/>
                  </a:lnTo>
                  <a:lnTo>
                    <a:pt x="1257300" y="1066799"/>
                  </a:lnTo>
                  <a:lnTo>
                    <a:pt x="1192600" y="1066105"/>
                  </a:lnTo>
                  <a:lnTo>
                    <a:pt x="1128749" y="1064045"/>
                  </a:lnTo>
                  <a:lnTo>
                    <a:pt x="1065826" y="1060653"/>
                  </a:lnTo>
                  <a:lnTo>
                    <a:pt x="1003910" y="1055962"/>
                  </a:lnTo>
                  <a:lnTo>
                    <a:pt x="943081" y="1050006"/>
                  </a:lnTo>
                  <a:lnTo>
                    <a:pt x="883418" y="1042818"/>
                  </a:lnTo>
                  <a:lnTo>
                    <a:pt x="824998" y="1034432"/>
                  </a:lnTo>
                  <a:lnTo>
                    <a:pt x="767902" y="1024882"/>
                  </a:lnTo>
                  <a:lnTo>
                    <a:pt x="712209" y="1014200"/>
                  </a:lnTo>
                  <a:lnTo>
                    <a:pt x="657996" y="1002420"/>
                  </a:lnTo>
                  <a:lnTo>
                    <a:pt x="605344" y="989577"/>
                  </a:lnTo>
                  <a:lnTo>
                    <a:pt x="554332" y="975703"/>
                  </a:lnTo>
                  <a:lnTo>
                    <a:pt x="505037" y="960831"/>
                  </a:lnTo>
                  <a:lnTo>
                    <a:pt x="457541" y="944996"/>
                  </a:lnTo>
                  <a:lnTo>
                    <a:pt x="411920" y="928231"/>
                  </a:lnTo>
                  <a:lnTo>
                    <a:pt x="368255" y="910570"/>
                  </a:lnTo>
                  <a:lnTo>
                    <a:pt x="326624" y="892045"/>
                  </a:lnTo>
                  <a:lnTo>
                    <a:pt x="287106" y="872691"/>
                  </a:lnTo>
                  <a:lnTo>
                    <a:pt x="249781" y="852541"/>
                  </a:lnTo>
                  <a:lnTo>
                    <a:pt x="214727" y="831628"/>
                  </a:lnTo>
                  <a:lnTo>
                    <a:pt x="182023" y="809986"/>
                  </a:lnTo>
                  <a:lnTo>
                    <a:pt x="123983" y="764650"/>
                  </a:lnTo>
                  <a:lnTo>
                    <a:pt x="76292" y="716800"/>
                  </a:lnTo>
                  <a:lnTo>
                    <a:pt x="39583" y="666704"/>
                  </a:lnTo>
                  <a:lnTo>
                    <a:pt x="14487" y="614631"/>
                  </a:lnTo>
                  <a:lnTo>
                    <a:pt x="1636" y="560848"/>
                  </a:lnTo>
                  <a:lnTo>
                    <a:pt x="0" y="533399"/>
                  </a:lnTo>
                  <a:close/>
                </a:path>
              </a:pathLst>
            </a:custGeom>
            <a:ln w="9525">
              <a:solidFill>
                <a:srgbClr val="3333CC"/>
              </a:solidFill>
            </a:ln>
          </p:spPr>
          <p:txBody>
            <a:bodyPr wrap="square" lIns="0" tIns="0" rIns="0" bIns="0" rtlCol="0"/>
            <a:lstStyle/>
            <a:p/>
          </p:txBody>
        </p:sp>
      </p:grpSp>
      <p:sp>
        <p:nvSpPr>
          <p:cNvPr id="14" name="object 14"/>
          <p:cNvSpPr txBox="1"/>
          <p:nvPr/>
        </p:nvSpPr>
        <p:spPr>
          <a:xfrm>
            <a:off x="1981200" y="3957637"/>
            <a:ext cx="1295400" cy="635000"/>
          </a:xfrm>
          <a:prstGeom prst="rect">
            <a:avLst/>
          </a:prstGeom>
        </p:spPr>
        <p:txBody>
          <a:bodyPr vert="horz" wrap="square" lIns="0" tIns="12700" rIns="0" bIns="0" rtlCol="0">
            <a:spAutoFit/>
          </a:bodyPr>
          <a:lstStyle/>
          <a:p>
            <a:pPr marL="12700" marR="5080">
              <a:lnSpc>
                <a:spcPct val="100000"/>
              </a:lnSpc>
              <a:spcBef>
                <a:spcPts val="100"/>
              </a:spcBef>
            </a:pPr>
            <a:r>
              <a:rPr sz="2000" b="1" spc="-10">
                <a:solidFill>
                  <a:srgbClr val="0000CC"/>
                </a:solidFill>
                <a:latin typeface="微软雅黑"/>
                <a:cs typeface="微软雅黑"/>
              </a:rPr>
              <a:t>粗放式扩张的市场运作</a:t>
            </a:r>
            <a:endParaRPr sz="2000">
              <a:latin typeface="微软雅黑"/>
              <a:cs typeface="微软雅黑"/>
            </a:endParaRPr>
          </a:p>
        </p:txBody>
      </p:sp>
      <p:grpSp>
        <p:nvGrpSpPr>
          <p:cNvPr id="15" name="object 15"/>
          <p:cNvGrpSpPr/>
          <p:nvPr/>
        </p:nvGrpSpPr>
        <p:grpSpPr>
          <a:xfrm>
            <a:off x="5176835" y="2967037"/>
            <a:ext cx="2905125" cy="1228725"/>
            <a:chOff x="5176835" y="2967037"/>
            <a:chExt cx="2905125" cy="1228725"/>
          </a:xfrm>
        </p:grpSpPr>
        <p:pic>
          <p:nvPicPr>
            <p:cNvPr id="16" name="object 16"/>
            <p:cNvPicPr/>
            <p:nvPr/>
          </p:nvPicPr>
          <p:blipFill>
            <a:blip r:embed="rId5"/>
            <a:stretch>
              <a:fillRect/>
            </a:stretch>
          </p:blipFill>
          <p:spPr>
            <a:xfrm>
              <a:off x="5181597" y="2971799"/>
              <a:ext cx="2895599" cy="1219199"/>
            </a:xfrm>
            <a:prstGeom prst="rect">
              <a:avLst/>
            </a:prstGeom>
          </p:spPr>
        </p:pic>
        <p:sp>
          <p:nvSpPr>
            <p:cNvPr id="17" name="object 17"/>
            <p:cNvSpPr/>
            <p:nvPr/>
          </p:nvSpPr>
          <p:spPr>
            <a:xfrm>
              <a:off x="5181597" y="2971799"/>
              <a:ext cx="2895600" cy="1219200"/>
            </a:xfrm>
            <a:custGeom>
              <a:rect l="l" t="t" r="r" b="b"/>
              <a:pathLst>
                <a:path w="2895600" h="1219200">
                  <a:moveTo>
                    <a:pt x="1" y="609600"/>
                  </a:moveTo>
                  <a:lnTo>
                    <a:pt x="5918" y="554114"/>
                  </a:lnTo>
                  <a:lnTo>
                    <a:pt x="23327" y="500024"/>
                  </a:lnTo>
                  <a:lnTo>
                    <a:pt x="51718" y="447544"/>
                  </a:lnTo>
                  <a:lnTo>
                    <a:pt x="90579" y="396891"/>
                  </a:lnTo>
                  <a:lnTo>
                    <a:pt x="139400" y="348279"/>
                  </a:lnTo>
                  <a:lnTo>
                    <a:pt x="197668" y="301923"/>
                  </a:lnTo>
                  <a:lnTo>
                    <a:pt x="230186" y="279659"/>
                  </a:lnTo>
                  <a:lnTo>
                    <a:pt x="264874" y="258039"/>
                  </a:lnTo>
                  <a:lnTo>
                    <a:pt x="301668" y="237092"/>
                  </a:lnTo>
                  <a:lnTo>
                    <a:pt x="340505" y="216842"/>
                  </a:lnTo>
                  <a:lnTo>
                    <a:pt x="381321" y="197319"/>
                  </a:lnTo>
                  <a:lnTo>
                    <a:pt x="424052" y="178548"/>
                  </a:lnTo>
                  <a:lnTo>
                    <a:pt x="468633" y="160556"/>
                  </a:lnTo>
                  <a:lnTo>
                    <a:pt x="515002" y="143370"/>
                  </a:lnTo>
                  <a:lnTo>
                    <a:pt x="563093" y="127018"/>
                  </a:lnTo>
                  <a:lnTo>
                    <a:pt x="612844" y="111525"/>
                  </a:lnTo>
                  <a:lnTo>
                    <a:pt x="664190" y="96920"/>
                  </a:lnTo>
                  <a:lnTo>
                    <a:pt x="717068" y="83228"/>
                  </a:lnTo>
                  <a:lnTo>
                    <a:pt x="771414" y="70477"/>
                  </a:lnTo>
                  <a:lnTo>
                    <a:pt x="827163" y="58694"/>
                  </a:lnTo>
                  <a:lnTo>
                    <a:pt x="884251" y="47905"/>
                  </a:lnTo>
                  <a:lnTo>
                    <a:pt x="942616" y="38138"/>
                  </a:lnTo>
                  <a:lnTo>
                    <a:pt x="1002193" y="29419"/>
                  </a:lnTo>
                  <a:lnTo>
                    <a:pt x="1062918" y="21775"/>
                  </a:lnTo>
                  <a:lnTo>
                    <a:pt x="1124727" y="15234"/>
                  </a:lnTo>
                  <a:lnTo>
                    <a:pt x="1187556" y="9821"/>
                  </a:lnTo>
                  <a:lnTo>
                    <a:pt x="1251342" y="5565"/>
                  </a:lnTo>
                  <a:lnTo>
                    <a:pt x="1316021" y="2491"/>
                  </a:lnTo>
                  <a:lnTo>
                    <a:pt x="1381528" y="627"/>
                  </a:lnTo>
                  <a:lnTo>
                    <a:pt x="1447800" y="0"/>
                  </a:lnTo>
                  <a:lnTo>
                    <a:pt x="1514071" y="627"/>
                  </a:lnTo>
                  <a:lnTo>
                    <a:pt x="1579578" y="2491"/>
                  </a:lnTo>
                  <a:lnTo>
                    <a:pt x="1644257" y="5565"/>
                  </a:lnTo>
                  <a:lnTo>
                    <a:pt x="1708043" y="9821"/>
                  </a:lnTo>
                  <a:lnTo>
                    <a:pt x="1770872" y="15234"/>
                  </a:lnTo>
                  <a:lnTo>
                    <a:pt x="1832681" y="21775"/>
                  </a:lnTo>
                  <a:lnTo>
                    <a:pt x="1893406" y="29419"/>
                  </a:lnTo>
                  <a:lnTo>
                    <a:pt x="1952983" y="38138"/>
                  </a:lnTo>
                  <a:lnTo>
                    <a:pt x="2011348" y="47905"/>
                  </a:lnTo>
                  <a:lnTo>
                    <a:pt x="2068437" y="58694"/>
                  </a:lnTo>
                  <a:lnTo>
                    <a:pt x="2124186" y="70477"/>
                  </a:lnTo>
                  <a:lnTo>
                    <a:pt x="2178531" y="83228"/>
                  </a:lnTo>
                  <a:lnTo>
                    <a:pt x="2231409" y="96919"/>
                  </a:lnTo>
                  <a:lnTo>
                    <a:pt x="2282755" y="111525"/>
                  </a:lnTo>
                  <a:lnTo>
                    <a:pt x="2332506" y="127017"/>
                  </a:lnTo>
                  <a:lnTo>
                    <a:pt x="2380598" y="143370"/>
                  </a:lnTo>
                  <a:lnTo>
                    <a:pt x="2426967" y="160555"/>
                  </a:lnTo>
                  <a:lnTo>
                    <a:pt x="2471548" y="178547"/>
                  </a:lnTo>
                  <a:lnTo>
                    <a:pt x="2514279" y="197318"/>
                  </a:lnTo>
                  <a:lnTo>
                    <a:pt x="2555095" y="216842"/>
                  </a:lnTo>
                  <a:lnTo>
                    <a:pt x="2593932" y="237091"/>
                  </a:lnTo>
                  <a:lnTo>
                    <a:pt x="2630726" y="258039"/>
                  </a:lnTo>
                  <a:lnTo>
                    <a:pt x="2665414" y="279658"/>
                  </a:lnTo>
                  <a:lnTo>
                    <a:pt x="2697932" y="301922"/>
                  </a:lnTo>
                  <a:lnTo>
                    <a:pt x="2756201" y="348278"/>
                  </a:lnTo>
                  <a:lnTo>
                    <a:pt x="2805021" y="396890"/>
                  </a:lnTo>
                  <a:lnTo>
                    <a:pt x="2843883" y="447543"/>
                  </a:lnTo>
                  <a:lnTo>
                    <a:pt x="2872273" y="500023"/>
                  </a:lnTo>
                  <a:lnTo>
                    <a:pt x="2889683" y="554113"/>
                  </a:lnTo>
                  <a:lnTo>
                    <a:pt x="2895600" y="609599"/>
                  </a:lnTo>
                  <a:lnTo>
                    <a:pt x="2894109" y="637503"/>
                  </a:lnTo>
                  <a:lnTo>
                    <a:pt x="2889682" y="665085"/>
                  </a:lnTo>
                  <a:lnTo>
                    <a:pt x="2872273" y="719176"/>
                  </a:lnTo>
                  <a:lnTo>
                    <a:pt x="2843882" y="771655"/>
                  </a:lnTo>
                  <a:lnTo>
                    <a:pt x="2805021" y="822309"/>
                  </a:lnTo>
                  <a:lnTo>
                    <a:pt x="2756200" y="870921"/>
                  </a:lnTo>
                  <a:lnTo>
                    <a:pt x="2697932" y="917276"/>
                  </a:lnTo>
                  <a:lnTo>
                    <a:pt x="2665414" y="939540"/>
                  </a:lnTo>
                  <a:lnTo>
                    <a:pt x="2630726" y="961160"/>
                  </a:lnTo>
                  <a:lnTo>
                    <a:pt x="2593932" y="982108"/>
                  </a:lnTo>
                  <a:lnTo>
                    <a:pt x="2555095" y="1002357"/>
                  </a:lnTo>
                  <a:lnTo>
                    <a:pt x="2514279" y="1021880"/>
                  </a:lnTo>
                  <a:lnTo>
                    <a:pt x="2471548" y="1040652"/>
                  </a:lnTo>
                  <a:lnTo>
                    <a:pt x="2426967" y="1058643"/>
                  </a:lnTo>
                  <a:lnTo>
                    <a:pt x="2380598" y="1075829"/>
                  </a:lnTo>
                  <a:lnTo>
                    <a:pt x="2332507" y="1092182"/>
                  </a:lnTo>
                  <a:lnTo>
                    <a:pt x="2282756" y="1107674"/>
                  </a:lnTo>
                  <a:lnTo>
                    <a:pt x="2231409" y="1122279"/>
                  </a:lnTo>
                  <a:lnTo>
                    <a:pt x="2178532" y="1135971"/>
                  </a:lnTo>
                  <a:lnTo>
                    <a:pt x="2124186" y="1148722"/>
                  </a:lnTo>
                  <a:lnTo>
                    <a:pt x="2068437" y="1160505"/>
                  </a:lnTo>
                  <a:lnTo>
                    <a:pt x="2011348" y="1171294"/>
                  </a:lnTo>
                  <a:lnTo>
                    <a:pt x="1952984" y="1181061"/>
                  </a:lnTo>
                  <a:lnTo>
                    <a:pt x="1893407" y="1189780"/>
                  </a:lnTo>
                  <a:lnTo>
                    <a:pt x="1832682" y="1197424"/>
                  </a:lnTo>
                  <a:lnTo>
                    <a:pt x="1770873" y="1203965"/>
                  </a:lnTo>
                  <a:lnTo>
                    <a:pt x="1708043" y="1209378"/>
                  </a:lnTo>
                  <a:lnTo>
                    <a:pt x="1644257" y="1213634"/>
                  </a:lnTo>
                  <a:lnTo>
                    <a:pt x="1579579" y="1216708"/>
                  </a:lnTo>
                  <a:lnTo>
                    <a:pt x="1514072" y="1218572"/>
                  </a:lnTo>
                  <a:lnTo>
                    <a:pt x="1447800" y="1219199"/>
                  </a:lnTo>
                  <a:lnTo>
                    <a:pt x="1381528" y="1218572"/>
                  </a:lnTo>
                  <a:lnTo>
                    <a:pt x="1316021" y="1216708"/>
                  </a:lnTo>
                  <a:lnTo>
                    <a:pt x="1251342" y="1213634"/>
                  </a:lnTo>
                  <a:lnTo>
                    <a:pt x="1187556" y="1209378"/>
                  </a:lnTo>
                  <a:lnTo>
                    <a:pt x="1124727" y="1203965"/>
                  </a:lnTo>
                  <a:lnTo>
                    <a:pt x="1062918" y="1197424"/>
                  </a:lnTo>
                  <a:lnTo>
                    <a:pt x="1002193" y="1189780"/>
                  </a:lnTo>
                  <a:lnTo>
                    <a:pt x="942616" y="1181061"/>
                  </a:lnTo>
                  <a:lnTo>
                    <a:pt x="884251" y="1171294"/>
                  </a:lnTo>
                  <a:lnTo>
                    <a:pt x="827162" y="1160505"/>
                  </a:lnTo>
                  <a:lnTo>
                    <a:pt x="771413" y="1148722"/>
                  </a:lnTo>
                  <a:lnTo>
                    <a:pt x="717068" y="1135971"/>
                  </a:lnTo>
                  <a:lnTo>
                    <a:pt x="664190" y="1122279"/>
                  </a:lnTo>
                  <a:lnTo>
                    <a:pt x="612844" y="1107674"/>
                  </a:lnTo>
                  <a:lnTo>
                    <a:pt x="563093" y="1092181"/>
                  </a:lnTo>
                  <a:lnTo>
                    <a:pt x="515001" y="1075829"/>
                  </a:lnTo>
                  <a:lnTo>
                    <a:pt x="468632" y="1058643"/>
                  </a:lnTo>
                  <a:lnTo>
                    <a:pt x="424051" y="1040652"/>
                  </a:lnTo>
                  <a:lnTo>
                    <a:pt x="381320" y="1021880"/>
                  </a:lnTo>
                  <a:lnTo>
                    <a:pt x="340504" y="1002357"/>
                  </a:lnTo>
                  <a:lnTo>
                    <a:pt x="301667" y="982108"/>
                  </a:lnTo>
                  <a:lnTo>
                    <a:pt x="264873" y="961160"/>
                  </a:lnTo>
                  <a:lnTo>
                    <a:pt x="230185" y="939540"/>
                  </a:lnTo>
                  <a:lnTo>
                    <a:pt x="197667" y="917276"/>
                  </a:lnTo>
                  <a:lnTo>
                    <a:pt x="139398" y="870921"/>
                  </a:lnTo>
                  <a:lnTo>
                    <a:pt x="90578" y="822309"/>
                  </a:lnTo>
                  <a:lnTo>
                    <a:pt x="51717" y="771655"/>
                  </a:lnTo>
                  <a:lnTo>
                    <a:pt x="23326" y="719176"/>
                  </a:lnTo>
                  <a:lnTo>
                    <a:pt x="5916" y="665085"/>
                  </a:lnTo>
                  <a:lnTo>
                    <a:pt x="0" y="609599"/>
                  </a:lnTo>
                  <a:close/>
                </a:path>
              </a:pathLst>
            </a:custGeom>
            <a:ln w="9525">
              <a:solidFill>
                <a:srgbClr val="3333CC"/>
              </a:solidFill>
            </a:ln>
          </p:spPr>
          <p:txBody>
            <a:bodyPr wrap="square" lIns="0" tIns="0" rIns="0" bIns="0" rtlCol="0"/>
            <a:lstStyle/>
            <a:p/>
          </p:txBody>
        </p:sp>
      </p:grpSp>
      <p:sp>
        <p:nvSpPr>
          <p:cNvPr id="18" name="object 18"/>
          <p:cNvSpPr txBox="1"/>
          <p:nvPr/>
        </p:nvSpPr>
        <p:spPr>
          <a:xfrm>
            <a:off x="5473700" y="3086092"/>
            <a:ext cx="2311400" cy="973455"/>
          </a:xfrm>
          <a:prstGeom prst="rect">
            <a:avLst/>
          </a:prstGeom>
        </p:spPr>
        <p:txBody>
          <a:bodyPr vert="horz" wrap="square" lIns="0" tIns="20955" rIns="0" bIns="0" rtlCol="0">
            <a:spAutoFit/>
          </a:bodyPr>
          <a:lstStyle/>
          <a:p>
            <a:pPr marL="12700" marR="5080" algn="ctr">
              <a:lnSpc>
                <a:spcPct val="102699"/>
              </a:lnSpc>
              <a:spcBef>
                <a:spcPts val="165"/>
              </a:spcBef>
            </a:pPr>
            <a:r>
              <a:rPr sz="2000" b="1">
                <a:solidFill>
                  <a:srgbClr val="FF0000"/>
                </a:solidFill>
                <a:latin typeface="微软雅黑"/>
                <a:cs typeface="微软雅黑"/>
              </a:rPr>
              <a:t>提高</a:t>
            </a:r>
            <a:r>
              <a:rPr sz="2000" b="1">
                <a:solidFill>
                  <a:srgbClr val="FF0000"/>
                </a:solidFill>
                <a:latin typeface="Times New Roman"/>
                <a:cs typeface="Times New Roman"/>
              </a:rPr>
              <a:t>“</a:t>
            </a:r>
            <a:r>
              <a:rPr sz="2000" b="1">
                <a:solidFill>
                  <a:srgbClr val="FF0000"/>
                </a:solidFill>
                <a:latin typeface="微软雅黑"/>
                <a:cs typeface="微软雅黑"/>
              </a:rPr>
              <a:t>单产</a:t>
            </a:r>
            <a:r>
              <a:rPr sz="2000" b="1">
                <a:solidFill>
                  <a:srgbClr val="FF0000"/>
                </a:solidFill>
                <a:latin typeface="Times New Roman"/>
                <a:cs typeface="Times New Roman"/>
              </a:rPr>
              <a:t>”</a:t>
            </a:r>
            <a:r>
              <a:rPr sz="2000" b="1" spc="-20">
                <a:solidFill>
                  <a:srgbClr val="FF0000"/>
                </a:solidFill>
                <a:latin typeface="微软雅黑"/>
                <a:cs typeface="微软雅黑"/>
              </a:rPr>
              <a:t>为目标</a:t>
            </a:r>
            <a:r>
              <a:rPr sz="2000" b="1" spc="-50">
                <a:solidFill>
                  <a:srgbClr val="FF0000"/>
                </a:solidFill>
                <a:latin typeface="微软雅黑"/>
                <a:cs typeface="微软雅黑"/>
              </a:rPr>
              <a:t> </a:t>
            </a:r>
            <a:r>
              <a:rPr sz="2000" b="1" spc="-10">
                <a:solidFill>
                  <a:srgbClr val="FF0000"/>
                </a:solidFill>
                <a:latin typeface="微软雅黑"/>
                <a:cs typeface="微软雅黑"/>
              </a:rPr>
              <a:t>精心培育与发展市场的精耕细作</a:t>
            </a:r>
            <a:endParaRPr sz="2000">
              <a:latin typeface="微软雅黑"/>
              <a:cs typeface="微软雅黑"/>
            </a:endParaRPr>
          </a:p>
        </p:txBody>
      </p:sp>
      <p:grpSp>
        <p:nvGrpSpPr>
          <p:cNvPr id="19" name="object 19"/>
          <p:cNvGrpSpPr/>
          <p:nvPr/>
        </p:nvGrpSpPr>
        <p:grpSpPr>
          <a:xfrm>
            <a:off x="2205035" y="3795888"/>
            <a:ext cx="3129280" cy="2381250"/>
            <a:chOff x="2205035" y="3795888"/>
            <a:chExt cx="3129280" cy="2381250"/>
          </a:xfrm>
        </p:grpSpPr>
        <p:sp>
          <p:nvSpPr>
            <p:cNvPr id="20" name="object 20"/>
            <p:cNvSpPr/>
            <p:nvPr/>
          </p:nvSpPr>
          <p:spPr>
            <a:xfrm>
              <a:off x="3879613" y="3795888"/>
              <a:ext cx="1454785" cy="565785"/>
            </a:xfrm>
            <a:custGeom>
              <a:rect l="l" t="t" r="r" b="b"/>
              <a:pathLst>
                <a:path w="1454785" h="565785">
                  <a:moveTo>
                    <a:pt x="1340547" y="35750"/>
                  </a:moveTo>
                  <a:lnTo>
                    <a:pt x="0" y="529636"/>
                  </a:lnTo>
                  <a:lnTo>
                    <a:pt x="13171" y="565387"/>
                  </a:lnTo>
                  <a:lnTo>
                    <a:pt x="1353719" y="71501"/>
                  </a:lnTo>
                  <a:lnTo>
                    <a:pt x="1340547" y="35750"/>
                  </a:lnTo>
                  <a:close/>
                </a:path>
                <a:path w="1454785" h="565785">
                  <a:moveTo>
                    <a:pt x="1437771" y="31798"/>
                  </a:moveTo>
                  <a:lnTo>
                    <a:pt x="1351275" y="31798"/>
                  </a:lnTo>
                  <a:lnTo>
                    <a:pt x="1364447" y="67549"/>
                  </a:lnTo>
                  <a:lnTo>
                    <a:pt x="1353719" y="71501"/>
                  </a:lnTo>
                  <a:lnTo>
                    <a:pt x="1366890" y="107252"/>
                  </a:lnTo>
                  <a:lnTo>
                    <a:pt x="1437771" y="31798"/>
                  </a:lnTo>
                  <a:close/>
                </a:path>
                <a:path w="1454785" h="565785">
                  <a:moveTo>
                    <a:pt x="1351275" y="31798"/>
                  </a:moveTo>
                  <a:lnTo>
                    <a:pt x="1340547" y="35750"/>
                  </a:lnTo>
                  <a:lnTo>
                    <a:pt x="1353719" y="71501"/>
                  </a:lnTo>
                  <a:lnTo>
                    <a:pt x="1364447" y="67549"/>
                  </a:lnTo>
                  <a:lnTo>
                    <a:pt x="1351275" y="31798"/>
                  </a:lnTo>
                  <a:close/>
                </a:path>
                <a:path w="1454785" h="565785">
                  <a:moveTo>
                    <a:pt x="1327375" y="0"/>
                  </a:moveTo>
                  <a:lnTo>
                    <a:pt x="1340547" y="35750"/>
                  </a:lnTo>
                  <a:lnTo>
                    <a:pt x="1351275" y="31798"/>
                  </a:lnTo>
                  <a:lnTo>
                    <a:pt x="1437771" y="31798"/>
                  </a:lnTo>
                  <a:lnTo>
                    <a:pt x="1454386" y="14111"/>
                  </a:lnTo>
                  <a:lnTo>
                    <a:pt x="1327375" y="0"/>
                  </a:lnTo>
                  <a:close/>
                </a:path>
              </a:pathLst>
            </a:custGeom>
            <a:solidFill>
              <a:srgbClr val="3333CC"/>
            </a:solidFill>
          </p:spPr>
          <p:txBody>
            <a:bodyPr wrap="square" lIns="0" tIns="0" rIns="0" bIns="0" rtlCol="0"/>
            <a:lstStyle/>
            <a:p/>
          </p:txBody>
        </p:sp>
        <p:pic>
          <p:nvPicPr>
            <p:cNvPr id="21" name="object 21"/>
            <p:cNvPicPr/>
            <p:nvPr/>
          </p:nvPicPr>
          <p:blipFill>
            <a:blip r:embed="rId6"/>
            <a:stretch>
              <a:fillRect/>
            </a:stretch>
          </p:blipFill>
          <p:spPr>
            <a:xfrm>
              <a:off x="2209798" y="5105399"/>
              <a:ext cx="2285999" cy="1066799"/>
            </a:xfrm>
            <a:prstGeom prst="rect">
              <a:avLst/>
            </a:prstGeom>
          </p:spPr>
        </p:pic>
        <p:sp>
          <p:nvSpPr>
            <p:cNvPr id="22" name="object 22"/>
            <p:cNvSpPr/>
            <p:nvPr/>
          </p:nvSpPr>
          <p:spPr>
            <a:xfrm>
              <a:off x="2209798" y="5105399"/>
              <a:ext cx="2286000" cy="1066800"/>
            </a:xfrm>
            <a:custGeom>
              <a:rect l="l" t="t" r="r" b="b"/>
              <a:pathLst>
                <a:path w="2286000" h="1066800">
                  <a:moveTo>
                    <a:pt x="1" y="533400"/>
                  </a:moveTo>
                  <a:lnTo>
                    <a:pt x="7174" y="473307"/>
                  </a:lnTo>
                  <a:lnTo>
                    <a:pt x="28179" y="415165"/>
                  </a:lnTo>
                  <a:lnTo>
                    <a:pt x="62244" y="359336"/>
                  </a:lnTo>
                  <a:lnTo>
                    <a:pt x="108596" y="306179"/>
                  </a:lnTo>
                  <a:lnTo>
                    <a:pt x="166465" y="256055"/>
                  </a:lnTo>
                  <a:lnTo>
                    <a:pt x="199477" y="232242"/>
                  </a:lnTo>
                  <a:lnTo>
                    <a:pt x="235078" y="209323"/>
                  </a:lnTo>
                  <a:lnTo>
                    <a:pt x="273172" y="187343"/>
                  </a:lnTo>
                  <a:lnTo>
                    <a:pt x="313663" y="166345"/>
                  </a:lnTo>
                  <a:lnTo>
                    <a:pt x="356454" y="146376"/>
                  </a:lnTo>
                  <a:lnTo>
                    <a:pt x="401449" y="127480"/>
                  </a:lnTo>
                  <a:lnTo>
                    <a:pt x="448550" y="109703"/>
                  </a:lnTo>
                  <a:lnTo>
                    <a:pt x="497662" y="93089"/>
                  </a:lnTo>
                  <a:lnTo>
                    <a:pt x="548689" y="77683"/>
                  </a:lnTo>
                  <a:lnTo>
                    <a:pt x="601533" y="63531"/>
                  </a:lnTo>
                  <a:lnTo>
                    <a:pt x="656098" y="50678"/>
                  </a:lnTo>
                  <a:lnTo>
                    <a:pt x="712287" y="39168"/>
                  </a:lnTo>
                  <a:lnTo>
                    <a:pt x="770005" y="29046"/>
                  </a:lnTo>
                  <a:lnTo>
                    <a:pt x="829155" y="20359"/>
                  </a:lnTo>
                  <a:lnTo>
                    <a:pt x="889639" y="13149"/>
                  </a:lnTo>
                  <a:lnTo>
                    <a:pt x="951363" y="7464"/>
                  </a:lnTo>
                  <a:lnTo>
                    <a:pt x="1014228" y="3347"/>
                  </a:lnTo>
                  <a:lnTo>
                    <a:pt x="1078139" y="844"/>
                  </a:lnTo>
                  <a:lnTo>
                    <a:pt x="1143000" y="0"/>
                  </a:lnTo>
                  <a:lnTo>
                    <a:pt x="1207859" y="844"/>
                  </a:lnTo>
                  <a:lnTo>
                    <a:pt x="1271770" y="3347"/>
                  </a:lnTo>
                  <a:lnTo>
                    <a:pt x="1334636" y="7464"/>
                  </a:lnTo>
                  <a:lnTo>
                    <a:pt x="1396359" y="13149"/>
                  </a:lnTo>
                  <a:lnTo>
                    <a:pt x="1456844" y="20358"/>
                  </a:lnTo>
                  <a:lnTo>
                    <a:pt x="1515994" y="29046"/>
                  </a:lnTo>
                  <a:lnTo>
                    <a:pt x="1573712" y="39167"/>
                  </a:lnTo>
                  <a:lnTo>
                    <a:pt x="1629901" y="50677"/>
                  </a:lnTo>
                  <a:lnTo>
                    <a:pt x="1684466" y="63531"/>
                  </a:lnTo>
                  <a:lnTo>
                    <a:pt x="1737310" y="77683"/>
                  </a:lnTo>
                  <a:lnTo>
                    <a:pt x="1788337" y="93088"/>
                  </a:lnTo>
                  <a:lnTo>
                    <a:pt x="1837449" y="109702"/>
                  </a:lnTo>
                  <a:lnTo>
                    <a:pt x="1884551" y="127479"/>
                  </a:lnTo>
                  <a:lnTo>
                    <a:pt x="1929545" y="146375"/>
                  </a:lnTo>
                  <a:lnTo>
                    <a:pt x="1972336" y="166344"/>
                  </a:lnTo>
                  <a:lnTo>
                    <a:pt x="2012827" y="187342"/>
                  </a:lnTo>
                  <a:lnTo>
                    <a:pt x="2050921" y="209322"/>
                  </a:lnTo>
                  <a:lnTo>
                    <a:pt x="2086523" y="232241"/>
                  </a:lnTo>
                  <a:lnTo>
                    <a:pt x="2119534" y="256054"/>
                  </a:lnTo>
                  <a:lnTo>
                    <a:pt x="2149860" y="280714"/>
                  </a:lnTo>
                  <a:lnTo>
                    <a:pt x="2202067" y="332400"/>
                  </a:lnTo>
                  <a:lnTo>
                    <a:pt x="2242373" y="386938"/>
                  </a:lnTo>
                  <a:lnTo>
                    <a:pt x="2270004" y="443968"/>
                  </a:lnTo>
                  <a:lnTo>
                    <a:pt x="2284190" y="503131"/>
                  </a:lnTo>
                  <a:lnTo>
                    <a:pt x="2286000" y="533399"/>
                  </a:lnTo>
                  <a:lnTo>
                    <a:pt x="2284190" y="563667"/>
                  </a:lnTo>
                  <a:lnTo>
                    <a:pt x="2278826" y="593493"/>
                  </a:lnTo>
                  <a:lnTo>
                    <a:pt x="2257821" y="651634"/>
                  </a:lnTo>
                  <a:lnTo>
                    <a:pt x="2223756" y="707463"/>
                  </a:lnTo>
                  <a:lnTo>
                    <a:pt x="2177403" y="760620"/>
                  </a:lnTo>
                  <a:lnTo>
                    <a:pt x="2119534" y="810744"/>
                  </a:lnTo>
                  <a:lnTo>
                    <a:pt x="2086523" y="834557"/>
                  </a:lnTo>
                  <a:lnTo>
                    <a:pt x="2050921" y="857476"/>
                  </a:lnTo>
                  <a:lnTo>
                    <a:pt x="2012827" y="879456"/>
                  </a:lnTo>
                  <a:lnTo>
                    <a:pt x="1972336" y="900454"/>
                  </a:lnTo>
                  <a:lnTo>
                    <a:pt x="1929545" y="920423"/>
                  </a:lnTo>
                  <a:lnTo>
                    <a:pt x="1884551" y="939319"/>
                  </a:lnTo>
                  <a:lnTo>
                    <a:pt x="1837449" y="957096"/>
                  </a:lnTo>
                  <a:lnTo>
                    <a:pt x="1788337" y="973710"/>
                  </a:lnTo>
                  <a:lnTo>
                    <a:pt x="1737311" y="989116"/>
                  </a:lnTo>
                  <a:lnTo>
                    <a:pt x="1684467" y="1003268"/>
                  </a:lnTo>
                  <a:lnTo>
                    <a:pt x="1629902" y="1016121"/>
                  </a:lnTo>
                  <a:lnTo>
                    <a:pt x="1573712" y="1027631"/>
                  </a:lnTo>
                  <a:lnTo>
                    <a:pt x="1515994" y="1037752"/>
                  </a:lnTo>
                  <a:lnTo>
                    <a:pt x="1456845" y="1046440"/>
                  </a:lnTo>
                  <a:lnTo>
                    <a:pt x="1396360" y="1053649"/>
                  </a:lnTo>
                  <a:lnTo>
                    <a:pt x="1334637" y="1059335"/>
                  </a:lnTo>
                  <a:lnTo>
                    <a:pt x="1271771" y="1063452"/>
                  </a:lnTo>
                  <a:lnTo>
                    <a:pt x="1207860" y="1065955"/>
                  </a:lnTo>
                  <a:lnTo>
                    <a:pt x="1143000" y="1066799"/>
                  </a:lnTo>
                  <a:lnTo>
                    <a:pt x="1078139" y="1065954"/>
                  </a:lnTo>
                  <a:lnTo>
                    <a:pt x="1014228" y="1063451"/>
                  </a:lnTo>
                  <a:lnTo>
                    <a:pt x="951363" y="1059335"/>
                  </a:lnTo>
                  <a:lnTo>
                    <a:pt x="889639" y="1053649"/>
                  </a:lnTo>
                  <a:lnTo>
                    <a:pt x="829155" y="1046440"/>
                  </a:lnTo>
                  <a:lnTo>
                    <a:pt x="770005" y="1037752"/>
                  </a:lnTo>
                  <a:lnTo>
                    <a:pt x="712287" y="1027631"/>
                  </a:lnTo>
                  <a:lnTo>
                    <a:pt x="656098" y="1016121"/>
                  </a:lnTo>
                  <a:lnTo>
                    <a:pt x="601532" y="1003267"/>
                  </a:lnTo>
                  <a:lnTo>
                    <a:pt x="548689" y="989115"/>
                  </a:lnTo>
                  <a:lnTo>
                    <a:pt x="497662" y="973710"/>
                  </a:lnTo>
                  <a:lnTo>
                    <a:pt x="448550" y="957096"/>
                  </a:lnTo>
                  <a:lnTo>
                    <a:pt x="401448" y="939319"/>
                  </a:lnTo>
                  <a:lnTo>
                    <a:pt x="356454" y="920423"/>
                  </a:lnTo>
                  <a:lnTo>
                    <a:pt x="313663" y="900454"/>
                  </a:lnTo>
                  <a:lnTo>
                    <a:pt x="273172" y="879456"/>
                  </a:lnTo>
                  <a:lnTo>
                    <a:pt x="235078" y="857476"/>
                  </a:lnTo>
                  <a:lnTo>
                    <a:pt x="199476" y="834557"/>
                  </a:lnTo>
                  <a:lnTo>
                    <a:pt x="166465" y="810744"/>
                  </a:lnTo>
                  <a:lnTo>
                    <a:pt x="136139" y="786084"/>
                  </a:lnTo>
                  <a:lnTo>
                    <a:pt x="83931" y="734398"/>
                  </a:lnTo>
                  <a:lnTo>
                    <a:pt x="43626" y="679860"/>
                  </a:lnTo>
                  <a:lnTo>
                    <a:pt x="15995" y="622830"/>
                  </a:lnTo>
                  <a:lnTo>
                    <a:pt x="1809" y="563667"/>
                  </a:lnTo>
                  <a:lnTo>
                    <a:pt x="0" y="533399"/>
                  </a:lnTo>
                  <a:close/>
                </a:path>
              </a:pathLst>
            </a:custGeom>
            <a:ln w="9525">
              <a:solidFill>
                <a:srgbClr val="3333CC"/>
              </a:solidFill>
            </a:ln>
          </p:spPr>
          <p:txBody>
            <a:bodyPr wrap="square" lIns="0" tIns="0" rIns="0" bIns="0" rtlCol="0"/>
            <a:lstStyle/>
            <a:p/>
          </p:txBody>
        </p:sp>
      </p:grpSp>
      <p:sp>
        <p:nvSpPr>
          <p:cNvPr id="23" name="object 23"/>
          <p:cNvSpPr txBox="1"/>
          <p:nvPr/>
        </p:nvSpPr>
        <p:spPr>
          <a:xfrm>
            <a:off x="2451100" y="5329237"/>
            <a:ext cx="1803400" cy="635000"/>
          </a:xfrm>
          <a:prstGeom prst="rect">
            <a:avLst/>
          </a:prstGeom>
        </p:spPr>
        <p:txBody>
          <a:bodyPr vert="horz" wrap="square" lIns="0" tIns="12700" rIns="0" bIns="0" rtlCol="0">
            <a:spAutoFit/>
          </a:bodyPr>
          <a:lstStyle/>
          <a:p>
            <a:pPr marL="393065" marR="5080" indent="-381000">
              <a:lnSpc>
                <a:spcPct val="100000"/>
              </a:lnSpc>
              <a:spcBef>
                <a:spcPts val="100"/>
              </a:spcBef>
            </a:pPr>
            <a:r>
              <a:rPr sz="2000" b="1" spc="-10">
                <a:solidFill>
                  <a:srgbClr val="0000CC"/>
                </a:solidFill>
                <a:latin typeface="微软雅黑"/>
                <a:cs typeface="微软雅黑"/>
              </a:rPr>
              <a:t>单枪匹马的猎手</a:t>
            </a:r>
            <a:r>
              <a:rPr sz="2000" b="1" spc="-15">
                <a:solidFill>
                  <a:srgbClr val="0000CC"/>
                </a:solidFill>
                <a:latin typeface="微软雅黑"/>
                <a:cs typeface="微软雅黑"/>
              </a:rPr>
              <a:t>业余选手</a:t>
            </a:r>
            <a:endParaRPr sz="2000">
              <a:latin typeface="微软雅黑"/>
              <a:cs typeface="微软雅黑"/>
            </a:endParaRPr>
          </a:p>
        </p:txBody>
      </p:sp>
      <p:grpSp>
        <p:nvGrpSpPr>
          <p:cNvPr id="24" name="object 24"/>
          <p:cNvGrpSpPr/>
          <p:nvPr/>
        </p:nvGrpSpPr>
        <p:grpSpPr>
          <a:xfrm>
            <a:off x="5862635" y="4338637"/>
            <a:ext cx="2676525" cy="1076325"/>
            <a:chOff x="5862635" y="4338637"/>
            <a:chExt cx="2676525" cy="1076325"/>
          </a:xfrm>
        </p:grpSpPr>
        <p:pic>
          <p:nvPicPr>
            <p:cNvPr id="25" name="object 25"/>
            <p:cNvPicPr/>
            <p:nvPr/>
          </p:nvPicPr>
          <p:blipFill>
            <a:blip r:embed="rId7"/>
            <a:stretch>
              <a:fillRect/>
            </a:stretch>
          </p:blipFill>
          <p:spPr>
            <a:xfrm>
              <a:off x="5867397" y="4343399"/>
              <a:ext cx="2666999" cy="1066799"/>
            </a:xfrm>
            <a:prstGeom prst="rect">
              <a:avLst/>
            </a:prstGeom>
          </p:spPr>
        </p:pic>
        <p:sp>
          <p:nvSpPr>
            <p:cNvPr id="26" name="object 26"/>
            <p:cNvSpPr/>
            <p:nvPr/>
          </p:nvSpPr>
          <p:spPr>
            <a:xfrm>
              <a:off x="5867397" y="4343399"/>
              <a:ext cx="2667000" cy="1066800"/>
            </a:xfrm>
            <a:custGeom>
              <a:rect l="l" t="t" r="r" b="b"/>
              <a:pathLst>
                <a:path w="2667000" h="1066800">
                  <a:moveTo>
                    <a:pt x="2" y="533400"/>
                  </a:moveTo>
                  <a:lnTo>
                    <a:pt x="6479" y="480494"/>
                  </a:lnTo>
                  <a:lnTo>
                    <a:pt x="25502" y="429061"/>
                  </a:lnTo>
                  <a:lnTo>
                    <a:pt x="56461" y="379347"/>
                  </a:lnTo>
                  <a:lnTo>
                    <a:pt x="98743" y="331596"/>
                  </a:lnTo>
                  <a:lnTo>
                    <a:pt x="151739" y="286051"/>
                  </a:lnTo>
                  <a:lnTo>
                    <a:pt x="214836" y="242958"/>
                  </a:lnTo>
                  <a:lnTo>
                    <a:pt x="249982" y="222407"/>
                  </a:lnTo>
                  <a:lnTo>
                    <a:pt x="287424" y="202561"/>
                  </a:lnTo>
                  <a:lnTo>
                    <a:pt x="327086" y="183450"/>
                  </a:lnTo>
                  <a:lnTo>
                    <a:pt x="368891" y="165105"/>
                  </a:lnTo>
                  <a:lnTo>
                    <a:pt x="412764" y="147556"/>
                  </a:lnTo>
                  <a:lnTo>
                    <a:pt x="458627" y="130834"/>
                  </a:lnTo>
                  <a:lnTo>
                    <a:pt x="506404" y="114969"/>
                  </a:lnTo>
                  <a:lnTo>
                    <a:pt x="556019" y="99992"/>
                  </a:lnTo>
                  <a:lnTo>
                    <a:pt x="607396" y="85934"/>
                  </a:lnTo>
                  <a:lnTo>
                    <a:pt x="660458" y="72825"/>
                  </a:lnTo>
                  <a:lnTo>
                    <a:pt x="715128" y="60695"/>
                  </a:lnTo>
                  <a:lnTo>
                    <a:pt x="771331" y="49575"/>
                  </a:lnTo>
                  <a:lnTo>
                    <a:pt x="828989" y="39496"/>
                  </a:lnTo>
                  <a:lnTo>
                    <a:pt x="888027" y="30489"/>
                  </a:lnTo>
                  <a:lnTo>
                    <a:pt x="948368" y="22583"/>
                  </a:lnTo>
                  <a:lnTo>
                    <a:pt x="1009936" y="15810"/>
                  </a:lnTo>
                  <a:lnTo>
                    <a:pt x="1072654" y="10200"/>
                  </a:lnTo>
                  <a:lnTo>
                    <a:pt x="1136446" y="5783"/>
                  </a:lnTo>
                  <a:lnTo>
                    <a:pt x="1201235" y="2590"/>
                  </a:lnTo>
                  <a:lnTo>
                    <a:pt x="1266945" y="652"/>
                  </a:lnTo>
                  <a:lnTo>
                    <a:pt x="1333500" y="0"/>
                  </a:lnTo>
                  <a:lnTo>
                    <a:pt x="1400054" y="652"/>
                  </a:lnTo>
                  <a:lnTo>
                    <a:pt x="1465764" y="2590"/>
                  </a:lnTo>
                  <a:lnTo>
                    <a:pt x="1530554" y="5783"/>
                  </a:lnTo>
                  <a:lnTo>
                    <a:pt x="1594345" y="10200"/>
                  </a:lnTo>
                  <a:lnTo>
                    <a:pt x="1657063" y="15810"/>
                  </a:lnTo>
                  <a:lnTo>
                    <a:pt x="1718631" y="22583"/>
                  </a:lnTo>
                  <a:lnTo>
                    <a:pt x="1778972" y="30489"/>
                  </a:lnTo>
                  <a:lnTo>
                    <a:pt x="1838010" y="39496"/>
                  </a:lnTo>
                  <a:lnTo>
                    <a:pt x="1895669" y="49575"/>
                  </a:lnTo>
                  <a:lnTo>
                    <a:pt x="1951871" y="60694"/>
                  </a:lnTo>
                  <a:lnTo>
                    <a:pt x="2006542" y="72824"/>
                  </a:lnTo>
                  <a:lnTo>
                    <a:pt x="2059603" y="85933"/>
                  </a:lnTo>
                  <a:lnTo>
                    <a:pt x="2110980" y="99992"/>
                  </a:lnTo>
                  <a:lnTo>
                    <a:pt x="2160595" y="114968"/>
                  </a:lnTo>
                  <a:lnTo>
                    <a:pt x="2208373" y="130833"/>
                  </a:lnTo>
                  <a:lnTo>
                    <a:pt x="2254236" y="147555"/>
                  </a:lnTo>
                  <a:lnTo>
                    <a:pt x="2298109" y="165104"/>
                  </a:lnTo>
                  <a:lnTo>
                    <a:pt x="2339914" y="183449"/>
                  </a:lnTo>
                  <a:lnTo>
                    <a:pt x="2379576" y="202560"/>
                  </a:lnTo>
                  <a:lnTo>
                    <a:pt x="2417018" y="222406"/>
                  </a:lnTo>
                  <a:lnTo>
                    <a:pt x="2452164" y="242957"/>
                  </a:lnTo>
                  <a:lnTo>
                    <a:pt x="2484937" y="264182"/>
                  </a:lnTo>
                  <a:lnTo>
                    <a:pt x="2543060" y="308531"/>
                  </a:lnTo>
                  <a:lnTo>
                    <a:pt x="2590776" y="355210"/>
                  </a:lnTo>
                  <a:lnTo>
                    <a:pt x="2627473" y="403973"/>
                  </a:lnTo>
                  <a:lnTo>
                    <a:pt x="2652541" y="454577"/>
                  </a:lnTo>
                  <a:lnTo>
                    <a:pt x="2665368" y="506777"/>
                  </a:lnTo>
                  <a:lnTo>
                    <a:pt x="2667000" y="533399"/>
                  </a:lnTo>
                  <a:lnTo>
                    <a:pt x="2665367" y="560021"/>
                  </a:lnTo>
                  <a:lnTo>
                    <a:pt x="2660522" y="586305"/>
                  </a:lnTo>
                  <a:lnTo>
                    <a:pt x="2641498" y="637738"/>
                  </a:lnTo>
                  <a:lnTo>
                    <a:pt x="2610540" y="687452"/>
                  </a:lnTo>
                  <a:lnTo>
                    <a:pt x="2568257" y="735204"/>
                  </a:lnTo>
                  <a:lnTo>
                    <a:pt x="2515261" y="780748"/>
                  </a:lnTo>
                  <a:lnTo>
                    <a:pt x="2452164" y="823841"/>
                  </a:lnTo>
                  <a:lnTo>
                    <a:pt x="2417018" y="844392"/>
                  </a:lnTo>
                  <a:lnTo>
                    <a:pt x="2379576" y="864238"/>
                  </a:lnTo>
                  <a:lnTo>
                    <a:pt x="2339914" y="883349"/>
                  </a:lnTo>
                  <a:lnTo>
                    <a:pt x="2298108" y="901694"/>
                  </a:lnTo>
                  <a:lnTo>
                    <a:pt x="2254236" y="919243"/>
                  </a:lnTo>
                  <a:lnTo>
                    <a:pt x="2208373" y="935965"/>
                  </a:lnTo>
                  <a:lnTo>
                    <a:pt x="2160596" y="951830"/>
                  </a:lnTo>
                  <a:lnTo>
                    <a:pt x="2110980" y="966807"/>
                  </a:lnTo>
                  <a:lnTo>
                    <a:pt x="2059604" y="980865"/>
                  </a:lnTo>
                  <a:lnTo>
                    <a:pt x="2006542" y="993974"/>
                  </a:lnTo>
                  <a:lnTo>
                    <a:pt x="1951872" y="1006104"/>
                  </a:lnTo>
                  <a:lnTo>
                    <a:pt x="1895669" y="1017224"/>
                  </a:lnTo>
                  <a:lnTo>
                    <a:pt x="1838011" y="1027302"/>
                  </a:lnTo>
                  <a:lnTo>
                    <a:pt x="1778973" y="1036310"/>
                  </a:lnTo>
                  <a:lnTo>
                    <a:pt x="1718632" y="1044215"/>
                  </a:lnTo>
                  <a:lnTo>
                    <a:pt x="1657064" y="1050989"/>
                  </a:lnTo>
                  <a:lnTo>
                    <a:pt x="1594346" y="1056599"/>
                  </a:lnTo>
                  <a:lnTo>
                    <a:pt x="1530554" y="1061016"/>
                  </a:lnTo>
                  <a:lnTo>
                    <a:pt x="1465765" y="1064208"/>
                  </a:lnTo>
                  <a:lnTo>
                    <a:pt x="1400055" y="1066146"/>
                  </a:lnTo>
                  <a:lnTo>
                    <a:pt x="1333500" y="1066799"/>
                  </a:lnTo>
                  <a:lnTo>
                    <a:pt x="1266945" y="1066146"/>
                  </a:lnTo>
                  <a:lnTo>
                    <a:pt x="1201235" y="1064208"/>
                  </a:lnTo>
                  <a:lnTo>
                    <a:pt x="1136445" y="1061015"/>
                  </a:lnTo>
                  <a:lnTo>
                    <a:pt x="1072654" y="1056599"/>
                  </a:lnTo>
                  <a:lnTo>
                    <a:pt x="1009936" y="1050988"/>
                  </a:lnTo>
                  <a:lnTo>
                    <a:pt x="948368" y="1044215"/>
                  </a:lnTo>
                  <a:lnTo>
                    <a:pt x="888027" y="1036310"/>
                  </a:lnTo>
                  <a:lnTo>
                    <a:pt x="828989" y="1027302"/>
                  </a:lnTo>
                  <a:lnTo>
                    <a:pt x="771330" y="1017223"/>
                  </a:lnTo>
                  <a:lnTo>
                    <a:pt x="715128" y="1006104"/>
                  </a:lnTo>
                  <a:lnTo>
                    <a:pt x="660457" y="993974"/>
                  </a:lnTo>
                  <a:lnTo>
                    <a:pt x="607395" y="980865"/>
                  </a:lnTo>
                  <a:lnTo>
                    <a:pt x="556019" y="966807"/>
                  </a:lnTo>
                  <a:lnTo>
                    <a:pt x="506404" y="951830"/>
                  </a:lnTo>
                  <a:lnTo>
                    <a:pt x="458626" y="935965"/>
                  </a:lnTo>
                  <a:lnTo>
                    <a:pt x="412763" y="919243"/>
                  </a:lnTo>
                  <a:lnTo>
                    <a:pt x="368891" y="901694"/>
                  </a:lnTo>
                  <a:lnTo>
                    <a:pt x="327085" y="883349"/>
                  </a:lnTo>
                  <a:lnTo>
                    <a:pt x="287423" y="864238"/>
                  </a:lnTo>
                  <a:lnTo>
                    <a:pt x="249981" y="844392"/>
                  </a:lnTo>
                  <a:lnTo>
                    <a:pt x="214835" y="823841"/>
                  </a:lnTo>
                  <a:lnTo>
                    <a:pt x="182062" y="802616"/>
                  </a:lnTo>
                  <a:lnTo>
                    <a:pt x="123939" y="758267"/>
                  </a:lnTo>
                  <a:lnTo>
                    <a:pt x="76223" y="711588"/>
                  </a:lnTo>
                  <a:lnTo>
                    <a:pt x="39526" y="662825"/>
                  </a:lnTo>
                  <a:lnTo>
                    <a:pt x="14458" y="612221"/>
                  </a:lnTo>
                  <a:lnTo>
                    <a:pt x="1632" y="560021"/>
                  </a:lnTo>
                  <a:lnTo>
                    <a:pt x="0" y="533399"/>
                  </a:lnTo>
                  <a:close/>
                </a:path>
              </a:pathLst>
            </a:custGeom>
            <a:ln w="9524">
              <a:solidFill>
                <a:srgbClr val="3333CC"/>
              </a:solidFill>
            </a:ln>
          </p:spPr>
          <p:txBody>
            <a:bodyPr wrap="square" lIns="0" tIns="0" rIns="0" bIns="0" rtlCol="0"/>
            <a:lstStyle/>
            <a:p/>
          </p:txBody>
        </p:sp>
      </p:grpSp>
      <p:sp>
        <p:nvSpPr>
          <p:cNvPr id="27" name="object 27"/>
          <p:cNvSpPr txBox="1"/>
          <p:nvPr/>
        </p:nvSpPr>
        <p:spPr>
          <a:xfrm>
            <a:off x="6299200" y="4567237"/>
            <a:ext cx="1803400" cy="635000"/>
          </a:xfrm>
          <a:prstGeom prst="rect">
            <a:avLst/>
          </a:prstGeom>
        </p:spPr>
        <p:txBody>
          <a:bodyPr vert="horz" wrap="square" lIns="0" tIns="12700" rIns="0" bIns="0" rtlCol="0">
            <a:spAutoFit/>
          </a:bodyPr>
          <a:lstStyle/>
          <a:p>
            <a:pPr marL="266065" marR="5080" indent="-254000">
              <a:lnSpc>
                <a:spcPct val="100000"/>
              </a:lnSpc>
              <a:spcBef>
                <a:spcPts val="100"/>
              </a:spcBef>
            </a:pPr>
            <a:r>
              <a:rPr sz="2000" b="1" spc="-10">
                <a:solidFill>
                  <a:srgbClr val="FF0000"/>
                </a:solidFill>
                <a:latin typeface="微软雅黑"/>
                <a:cs typeface="微软雅黑"/>
              </a:rPr>
              <a:t>种田的行家里手职业化团队</a:t>
            </a:r>
            <a:endParaRPr sz="2000">
              <a:latin typeface="微软雅黑"/>
              <a:cs typeface="微软雅黑"/>
            </a:endParaRPr>
          </a:p>
        </p:txBody>
      </p:sp>
      <p:sp>
        <p:nvSpPr>
          <p:cNvPr id="28" name="object 28"/>
          <p:cNvSpPr/>
          <p:nvPr/>
        </p:nvSpPr>
        <p:spPr>
          <a:xfrm>
            <a:off x="4489506" y="5165417"/>
            <a:ext cx="1530350" cy="567690"/>
          </a:xfrm>
          <a:custGeom>
            <a:rect l="l" t="t" r="r" b="b"/>
            <a:pathLst>
              <a:path w="1530350" h="567689">
                <a:moveTo>
                  <a:pt x="1416116" y="35961"/>
                </a:moveTo>
                <a:lnTo>
                  <a:pt x="0" y="531602"/>
                </a:lnTo>
                <a:lnTo>
                  <a:pt x="12586" y="567563"/>
                </a:lnTo>
                <a:lnTo>
                  <a:pt x="1428703" y="71922"/>
                </a:lnTo>
                <a:lnTo>
                  <a:pt x="1416116" y="35961"/>
                </a:lnTo>
                <a:close/>
              </a:path>
              <a:path w="1530350" h="567689">
                <a:moveTo>
                  <a:pt x="1514762" y="32184"/>
                </a:moveTo>
                <a:lnTo>
                  <a:pt x="1426908" y="32184"/>
                </a:lnTo>
                <a:lnTo>
                  <a:pt x="1439494" y="68145"/>
                </a:lnTo>
                <a:lnTo>
                  <a:pt x="1428703" y="71922"/>
                </a:lnTo>
                <a:lnTo>
                  <a:pt x="1441289" y="107882"/>
                </a:lnTo>
                <a:lnTo>
                  <a:pt x="1514762" y="32184"/>
                </a:lnTo>
                <a:close/>
              </a:path>
              <a:path w="1530350" h="567689">
                <a:moveTo>
                  <a:pt x="1426908" y="32184"/>
                </a:moveTo>
                <a:lnTo>
                  <a:pt x="1416116" y="35961"/>
                </a:lnTo>
                <a:lnTo>
                  <a:pt x="1428703" y="71922"/>
                </a:lnTo>
                <a:lnTo>
                  <a:pt x="1439494" y="68145"/>
                </a:lnTo>
                <a:lnTo>
                  <a:pt x="1426908" y="32184"/>
                </a:lnTo>
                <a:close/>
              </a:path>
              <a:path w="1530350" h="567689">
                <a:moveTo>
                  <a:pt x="1403530" y="0"/>
                </a:moveTo>
                <a:lnTo>
                  <a:pt x="1416116" y="35961"/>
                </a:lnTo>
                <a:lnTo>
                  <a:pt x="1426908" y="32184"/>
                </a:lnTo>
                <a:lnTo>
                  <a:pt x="1514762" y="32184"/>
                </a:lnTo>
                <a:lnTo>
                  <a:pt x="1530293" y="16182"/>
                </a:lnTo>
                <a:lnTo>
                  <a:pt x="1403530" y="0"/>
                </a:lnTo>
                <a:close/>
              </a:path>
            </a:pathLst>
          </a:custGeom>
          <a:solidFill>
            <a:srgbClr val="3333CC"/>
          </a:solidFill>
        </p:spPr>
        <p:txBody>
          <a:bodyPr wrap="square" lIns="0" tIns="0" rIns="0" bIns="0" rtlCol="0"/>
          <a:lstStyle/>
          <a:p/>
        </p:txBody>
      </p:sp>
      <p:sp>
        <p:nvSpPr>
          <p:cNvPr id="29" name="object 29"/>
          <p:cNvSpPr txBox="1">
            <a:spLocks noGrp="1"/>
          </p:cNvSpPr>
          <p:nvPr>
            <p:ph type="title"/>
          </p:nvPr>
        </p:nvSpPr>
        <p:spPr>
          <a:xfrm>
            <a:off x="1797050" y="649037"/>
            <a:ext cx="5613400" cy="695960"/>
          </a:xfrm>
          <a:prstGeom prst="rect">
            <a:avLst/>
          </a:prstGeom>
        </p:spPr>
        <p:txBody>
          <a:bodyPr vert="horz" wrap="square" lIns="0" tIns="12700" rIns="0" bIns="0" rtlCol="0">
            <a:spAutoFit/>
          </a:bodyPr>
          <a:lstStyle/>
          <a:p>
            <a:pPr marL="12700">
              <a:lnSpc>
                <a:spcPct val="100000"/>
              </a:lnSpc>
              <a:spcBef>
                <a:spcPts val="100"/>
              </a:spcBef>
            </a:pPr>
            <a:r>
              <a:rPr spc="-5"/>
              <a:t>深度营销三个基本转化</a:t>
            </a:r>
          </a:p>
        </p:txBody>
      </p:sp>
      <p:sp>
        <p:nvSpPr>
          <p:cNvPr id="33" name="object 33"/>
          <p:cNvSpPr txBox="1">
            <a:spLocks noGrp="1"/>
          </p:cNvSpPr>
          <p:nvPr>
            <p:ph type="sldNum" sz="quarter" idx="7"/>
          </p:nvPr>
        </p:nvSpPr>
        <p:spPr>
          <a:prstGeom prst="rect">
            <a:avLst/>
          </a:prstGeom>
        </p:spPr>
        <p:txBody>
          <a:bodyPr vert="horz" wrap="square" lIns="0" tIns="0" rIns="0" bIns="0" rtlCol="0">
            <a:spAutoFit/>
          </a:bodyPr>
          <a:lstStyle/>
          <a:p>
            <a:pPr marL="12700">
              <a:lnSpc>
                <a:spcPts val="1585"/>
              </a:lnSpc>
            </a:pPr>
            <a:r>
              <a:rPr/>
              <a:t>第 </a:t>
            </a:r>
            <a:fld id="{81D60167-4931-47E6-BA6A-407CBD079E47}" type="slidenum">
              <a:rPr/>
              <a:t>16</a:t>
            </a:fld>
            <a:r>
              <a:rPr spc="-25"/>
              <a:t> 页</a:t>
            </a:r>
          </a:p>
        </p:txBody>
      </p:sp>
      <p:sp>
        <p:nvSpPr>
          <p:cNvPr id="30" name="object 30"/>
          <p:cNvSpPr txBox="1"/>
          <p:nvPr/>
        </p:nvSpPr>
        <p:spPr>
          <a:xfrm rot="20700000">
            <a:off x="3301609" y="2383361"/>
            <a:ext cx="1256722" cy="304800"/>
          </a:xfrm>
          <a:prstGeom prst="rect">
            <a:avLst/>
          </a:prstGeom>
        </p:spPr>
        <p:txBody>
          <a:bodyPr vert="horz" wrap="square" lIns="0" tIns="0" rIns="0" bIns="0" rtlCol="0">
            <a:spAutoFit/>
          </a:bodyPr>
          <a:lstStyle/>
          <a:p>
            <a:pPr>
              <a:lnSpc>
                <a:spcPts val="2400"/>
              </a:lnSpc>
            </a:pPr>
            <a:r>
              <a:rPr sz="2400" spc="-15">
                <a:solidFill>
                  <a:srgbClr val="FFFFFF"/>
                </a:solidFill>
                <a:latin typeface="宋体"/>
                <a:cs typeface="宋体"/>
              </a:rPr>
              <a:t>深化关系</a:t>
            </a:r>
            <a:endParaRPr sz="2400">
              <a:latin typeface="宋体"/>
              <a:cs typeface="宋体"/>
            </a:endParaRPr>
          </a:p>
        </p:txBody>
      </p:sp>
      <p:sp>
        <p:nvSpPr>
          <p:cNvPr id="31" name="object 31"/>
          <p:cNvSpPr txBox="1"/>
          <p:nvPr/>
        </p:nvSpPr>
        <p:spPr>
          <a:xfrm rot="20340000">
            <a:off x="4038754" y="3657003"/>
            <a:ext cx="963862" cy="304800"/>
          </a:xfrm>
          <a:prstGeom prst="rect">
            <a:avLst/>
          </a:prstGeom>
        </p:spPr>
        <p:txBody>
          <a:bodyPr vert="horz" wrap="square" lIns="0" tIns="0" rIns="0" bIns="0" rtlCol="0">
            <a:spAutoFit/>
          </a:bodyPr>
          <a:lstStyle/>
          <a:p>
            <a:pPr>
              <a:lnSpc>
                <a:spcPts val="2400"/>
              </a:lnSpc>
            </a:pPr>
            <a:r>
              <a:rPr sz="2400" spc="-20">
                <a:solidFill>
                  <a:srgbClr val="FFFFFF"/>
                </a:solidFill>
                <a:latin typeface="宋体"/>
                <a:cs typeface="宋体"/>
              </a:rPr>
              <a:t>做市场</a:t>
            </a:r>
            <a:endParaRPr sz="2400">
              <a:latin typeface="宋体"/>
              <a:cs typeface="宋体"/>
            </a:endParaRPr>
          </a:p>
        </p:txBody>
      </p:sp>
      <p:sp>
        <p:nvSpPr>
          <p:cNvPr id="32" name="object 32"/>
          <p:cNvSpPr txBox="1"/>
          <p:nvPr/>
        </p:nvSpPr>
        <p:spPr>
          <a:xfrm rot="20700000">
            <a:off x="4781539" y="5059886"/>
            <a:ext cx="963862" cy="304800"/>
          </a:xfrm>
          <a:prstGeom prst="rect">
            <a:avLst/>
          </a:prstGeom>
        </p:spPr>
        <p:txBody>
          <a:bodyPr vert="horz" wrap="square" lIns="0" tIns="0" rIns="0" bIns="0" rtlCol="0">
            <a:spAutoFit/>
          </a:bodyPr>
          <a:lstStyle/>
          <a:p>
            <a:pPr>
              <a:lnSpc>
                <a:spcPts val="2400"/>
              </a:lnSpc>
            </a:pPr>
            <a:r>
              <a:rPr sz="2400" spc="-20">
                <a:solidFill>
                  <a:srgbClr val="FFFFFF"/>
                </a:solidFill>
                <a:latin typeface="宋体"/>
                <a:cs typeface="宋体"/>
              </a:rPr>
              <a:t>职业化</a:t>
            </a:r>
            <a:endParaRPr sz="2400">
              <a:latin typeface="宋体"/>
              <a:cs typeface="宋体"/>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441700" y="660082"/>
            <a:ext cx="2260600" cy="695960"/>
          </a:xfrm>
          <a:prstGeom prst="rect">
            <a:avLst/>
          </a:prstGeom>
        </p:spPr>
        <p:txBody>
          <a:bodyPr vert="horz" wrap="square" lIns="0" tIns="12700" rIns="0" bIns="0" rtlCol="0">
            <a:spAutoFit/>
          </a:bodyPr>
          <a:lstStyle/>
          <a:p>
            <a:pPr marL="12700">
              <a:lnSpc>
                <a:spcPct val="100000"/>
              </a:lnSpc>
              <a:spcBef>
                <a:spcPts val="100"/>
              </a:spcBef>
            </a:pPr>
            <a:r>
              <a:rPr spc="-15"/>
              <a:t>相关案例</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12700">
              <a:lnSpc>
                <a:spcPts val="1585"/>
              </a:lnSpc>
            </a:pPr>
            <a:r>
              <a:rPr/>
              <a:t>第 </a:t>
            </a:r>
            <a:fld id="{81D60167-4931-47E6-BA6A-407CBD079E47}" type="slidenum">
              <a:rPr/>
              <a:t>17</a:t>
            </a:fld>
            <a:r>
              <a:rPr spc="-25"/>
              <a:t> 页</a:t>
            </a:r>
          </a:p>
        </p:txBody>
      </p:sp>
      <p:sp>
        <p:nvSpPr>
          <p:cNvPr id="3" name="object 3"/>
          <p:cNvSpPr txBox="1">
            <a:spLocks noGrp="1"/>
          </p:cNvSpPr>
          <p:nvPr>
            <p:ph type="body" idx="1"/>
          </p:nvPr>
        </p:nvSpPr>
        <p:spPr>
          <a:prstGeom prst="rect">
            <a:avLst/>
          </a:prstGeom>
        </p:spPr>
        <p:txBody>
          <a:bodyPr vert="horz" wrap="square" lIns="0" tIns="383577" rIns="0" bIns="0" rtlCol="0">
            <a:spAutoFit/>
          </a:bodyPr>
          <a:lstStyle/>
          <a:p>
            <a:pPr marL="354965" indent="-342265">
              <a:lnSpc>
                <a:spcPct val="100000"/>
              </a:lnSpc>
              <a:spcBef>
                <a:spcPts val="100"/>
              </a:spcBef>
              <a:buSzPct val="101785"/>
              <a:buFont typeface="Times New Roman"/>
              <a:buChar char="•"/>
              <a:tabLst>
                <a:tab pos="354965"/>
                <a:tab pos="355600"/>
              </a:tabLst>
            </a:pPr>
            <a:r>
              <a:rPr b="0" spc="-5">
                <a:latin typeface="宋体"/>
                <a:cs typeface="宋体"/>
              </a:rPr>
              <a:t>某家电集团发挥渠道优势，以速度抗击规模</a:t>
            </a:r>
          </a:p>
          <a:p>
            <a:pPr marL="354965" marR="5080" indent="-342265">
              <a:lnSpc>
                <a:spcPct val="180000"/>
              </a:lnSpc>
              <a:spcBef>
                <a:spcPts val="670"/>
              </a:spcBef>
              <a:buSzPct val="101785"/>
              <a:buFont typeface="Times New Roman"/>
              <a:buChar char="•"/>
              <a:tabLst>
                <a:tab pos="354965"/>
                <a:tab pos="355600"/>
              </a:tabLst>
            </a:pPr>
            <a:r>
              <a:rPr b="0" spc="-5">
                <a:latin typeface="宋体"/>
                <a:cs typeface="宋体"/>
              </a:rPr>
              <a:t>某上市饲料集团掌控养殖链，彻底摆脱同质化</a:t>
            </a:r>
            <a:r>
              <a:rPr b="0" spc="-15">
                <a:latin typeface="宋体"/>
                <a:cs typeface="宋体"/>
              </a:rPr>
              <a:t>竞争困境</a:t>
            </a:r>
          </a:p>
          <a:p>
            <a:pPr>
              <a:lnSpc>
                <a:spcPct val="100000"/>
              </a:lnSpc>
              <a:spcBef>
                <a:spcPts val="30"/>
              </a:spcBef>
              <a:buClr>
                <a:srgbClr val="FFFFFF"/>
              </a:buClr>
              <a:buFont typeface="Times New Roman"/>
              <a:buChar char="•"/>
            </a:pPr>
            <a:endParaRPr sz="2600">
              <a:latin typeface="宋体"/>
              <a:cs typeface="宋体"/>
            </a:endParaRPr>
          </a:p>
          <a:p>
            <a:pPr marL="354965" indent="-342265">
              <a:lnSpc>
                <a:spcPct val="100000"/>
              </a:lnSpc>
              <a:buSzPct val="101785"/>
              <a:buFont typeface="Times New Roman"/>
              <a:buChar char="•"/>
              <a:tabLst>
                <a:tab pos="354965"/>
                <a:tab pos="355600"/>
              </a:tabLst>
            </a:pPr>
            <a:r>
              <a:rPr b="0" spc="-5">
                <a:latin typeface="宋体"/>
                <a:cs typeface="宋体"/>
              </a:rPr>
              <a:t>某工业品企业基于客户价值的系统解决方案</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022600" y="660082"/>
            <a:ext cx="3098800" cy="695960"/>
          </a:xfrm>
          <a:prstGeom prst="rect">
            <a:avLst/>
          </a:prstGeom>
        </p:spPr>
        <p:txBody>
          <a:bodyPr vert="horz" wrap="square" lIns="0" tIns="12700" rIns="0" bIns="0" rtlCol="0">
            <a:spAutoFit/>
          </a:bodyPr>
          <a:lstStyle/>
          <a:p>
            <a:pPr marL="12700">
              <a:lnSpc>
                <a:spcPct val="100000"/>
              </a:lnSpc>
              <a:spcBef>
                <a:spcPts val="100"/>
              </a:spcBef>
            </a:pPr>
            <a:r>
              <a:rPr/>
              <a:t>ARS</a:t>
            </a:r>
            <a:r>
              <a:rPr spc="-15"/>
              <a:t>战略概念</a:t>
            </a:r>
          </a:p>
        </p:txBody>
      </p:sp>
      <p:sp>
        <p:nvSpPr>
          <p:cNvPr id="3" name="object 3"/>
          <p:cNvSpPr txBox="1"/>
          <p:nvPr/>
        </p:nvSpPr>
        <p:spPr>
          <a:xfrm>
            <a:off x="612140" y="1600696"/>
            <a:ext cx="7744459" cy="2117725"/>
          </a:xfrm>
          <a:prstGeom prst="rect">
            <a:avLst/>
          </a:prstGeom>
        </p:spPr>
        <p:txBody>
          <a:bodyPr vert="horz" wrap="square" lIns="0" tIns="12700" rIns="0" bIns="0" rtlCol="0">
            <a:spAutoFit/>
          </a:bodyPr>
          <a:lstStyle/>
          <a:p>
            <a:pPr marL="12700">
              <a:lnSpc>
                <a:spcPct val="100000"/>
              </a:lnSpc>
              <a:spcBef>
                <a:spcPts val="100"/>
              </a:spcBef>
              <a:tabLst>
                <a:tab pos="901065"/>
                <a:tab pos="2145665"/>
                <a:tab pos="3212465"/>
              </a:tabLst>
            </a:pPr>
            <a:r>
              <a:rPr sz="2800" b="1" spc="-20">
                <a:solidFill>
                  <a:srgbClr val="FFFFFF"/>
                </a:solidFill>
                <a:latin typeface="微软雅黑"/>
                <a:cs typeface="微软雅黑"/>
              </a:rPr>
              <a:t>Area</a:t>
            </a:r>
            <a:r>
              <a:rPr sz="2800" b="1">
                <a:solidFill>
                  <a:srgbClr val="FFFFFF"/>
                </a:solidFill>
                <a:latin typeface="微软雅黑"/>
                <a:cs typeface="微软雅黑"/>
              </a:rPr>
              <a:t>	</a:t>
            </a:r>
            <a:r>
              <a:rPr sz="2800" b="1" spc="-10">
                <a:solidFill>
                  <a:srgbClr val="FFFFFF"/>
                </a:solidFill>
                <a:latin typeface="微软雅黑"/>
                <a:cs typeface="微软雅黑"/>
              </a:rPr>
              <a:t>Roller</a:t>
            </a:r>
            <a:r>
              <a:rPr sz="2800" b="1">
                <a:solidFill>
                  <a:srgbClr val="FFFFFF"/>
                </a:solidFill>
                <a:latin typeface="微软雅黑"/>
                <a:cs typeface="微软雅黑"/>
              </a:rPr>
              <a:t>	</a:t>
            </a:r>
            <a:r>
              <a:rPr sz="2800" b="1" spc="-10">
                <a:solidFill>
                  <a:srgbClr val="FFFFFF"/>
                </a:solidFill>
                <a:latin typeface="微软雅黑"/>
                <a:cs typeface="微软雅黑"/>
              </a:rPr>
              <a:t>Sales</a:t>
            </a:r>
            <a:r>
              <a:rPr sz="2800" b="1">
                <a:solidFill>
                  <a:srgbClr val="FFFFFF"/>
                </a:solidFill>
                <a:latin typeface="微软雅黑"/>
                <a:cs typeface="微软雅黑"/>
              </a:rPr>
              <a:t>	</a:t>
            </a:r>
            <a:r>
              <a:rPr sz="2800" b="1" spc="-10">
                <a:solidFill>
                  <a:srgbClr val="FFFFFF"/>
                </a:solidFill>
                <a:latin typeface="微软雅黑"/>
                <a:cs typeface="微软雅黑"/>
              </a:rPr>
              <a:t>(ARS)</a:t>
            </a:r>
            <a:endParaRPr sz="2800">
              <a:latin typeface="微软雅黑"/>
              <a:cs typeface="微软雅黑"/>
            </a:endParaRPr>
          </a:p>
          <a:p>
            <a:pPr marL="398145" marR="5080" indent="275590" algn="just">
              <a:lnSpc>
                <a:spcPct val="137300"/>
              </a:lnSpc>
              <a:spcBef>
                <a:spcPts val="1245"/>
              </a:spcBef>
            </a:pPr>
            <a:r>
              <a:rPr sz="2400" spc="-80">
                <a:solidFill>
                  <a:srgbClr val="FFFFFF"/>
                </a:solidFill>
                <a:latin typeface="Times New Roman"/>
                <a:cs typeface="Times New Roman"/>
              </a:rPr>
              <a:t>—— </a:t>
            </a:r>
            <a:r>
              <a:rPr sz="2400">
                <a:solidFill>
                  <a:srgbClr val="FFFFFF"/>
                </a:solidFill>
                <a:latin typeface="宋体"/>
                <a:cs typeface="宋体"/>
              </a:rPr>
              <a:t>通过有组织的努力，掌控终端，提升客户关系价值，滚动式培育与开发市场，取得市场综合竞争优势，冲击区域市场第一的有效市场策略与方法。</a:t>
            </a:r>
            <a:endParaRPr sz="2400">
              <a:latin typeface="宋体"/>
              <a:cs typeface="宋体"/>
            </a:endParaRPr>
          </a:p>
        </p:txBody>
      </p:sp>
      <p:sp>
        <p:nvSpPr>
          <p:cNvPr id="4" name="object 4"/>
          <p:cNvSpPr txBox="1"/>
          <p:nvPr/>
        </p:nvSpPr>
        <p:spPr>
          <a:xfrm>
            <a:off x="4311015" y="3816472"/>
            <a:ext cx="3228975" cy="2585720"/>
          </a:xfrm>
          <a:prstGeom prst="rect">
            <a:avLst/>
          </a:prstGeom>
        </p:spPr>
        <p:txBody>
          <a:bodyPr vert="horz" wrap="square" lIns="0" tIns="135890" rIns="0" bIns="0" rtlCol="0">
            <a:spAutoFit/>
          </a:bodyPr>
          <a:lstStyle/>
          <a:p>
            <a:pPr marL="12700">
              <a:lnSpc>
                <a:spcPct val="100000"/>
              </a:lnSpc>
              <a:spcBef>
                <a:spcPts val="1070"/>
              </a:spcBef>
            </a:pPr>
            <a:r>
              <a:rPr sz="2450" spc="-725">
                <a:solidFill>
                  <a:srgbClr val="0000CC"/>
                </a:solidFill>
                <a:latin typeface="Wingdings"/>
                <a:cs typeface="Wingdings"/>
              </a:rPr>
              <a:t></a:t>
            </a:r>
            <a:r>
              <a:rPr sz="2550" b="1" spc="-160">
                <a:solidFill>
                  <a:srgbClr val="0000CC"/>
                </a:solidFill>
                <a:latin typeface="Microsoft JhengHei"/>
                <a:cs typeface="Microsoft JhengHei"/>
              </a:rPr>
              <a:t>有组织的努</a:t>
            </a:r>
            <a:r>
              <a:rPr sz="2550" b="1" spc="-50">
                <a:solidFill>
                  <a:srgbClr val="0000CC"/>
                </a:solidFill>
                <a:latin typeface="Microsoft JhengHei"/>
                <a:cs typeface="Microsoft JhengHei"/>
              </a:rPr>
              <a:t>力</a:t>
            </a:r>
            <a:endParaRPr sz="2550">
              <a:latin typeface="Microsoft JhengHei"/>
              <a:cs typeface="Microsoft JhengHei"/>
            </a:endParaRPr>
          </a:p>
          <a:p>
            <a:pPr marL="12700">
              <a:lnSpc>
                <a:spcPct val="100000"/>
              </a:lnSpc>
              <a:spcBef>
                <a:spcPts val="975"/>
              </a:spcBef>
            </a:pPr>
            <a:r>
              <a:rPr sz="2450" spc="-725">
                <a:solidFill>
                  <a:srgbClr val="0000CC"/>
                </a:solidFill>
                <a:latin typeface="Wingdings"/>
                <a:cs typeface="Wingdings"/>
              </a:rPr>
              <a:t></a:t>
            </a:r>
            <a:r>
              <a:rPr sz="2550" b="1" spc="-160">
                <a:solidFill>
                  <a:srgbClr val="0000CC"/>
                </a:solidFill>
                <a:latin typeface="Microsoft JhengHei"/>
                <a:cs typeface="Microsoft JhengHei"/>
              </a:rPr>
              <a:t>掌控终</a:t>
            </a:r>
            <a:r>
              <a:rPr sz="2550" b="1" spc="-50">
                <a:solidFill>
                  <a:srgbClr val="0000CC"/>
                </a:solidFill>
                <a:latin typeface="Microsoft JhengHei"/>
                <a:cs typeface="Microsoft JhengHei"/>
              </a:rPr>
              <a:t>端</a:t>
            </a:r>
            <a:endParaRPr sz="2550">
              <a:latin typeface="Microsoft JhengHei"/>
              <a:cs typeface="Microsoft JhengHei"/>
            </a:endParaRPr>
          </a:p>
          <a:p>
            <a:pPr marL="12700">
              <a:lnSpc>
                <a:spcPct val="100000"/>
              </a:lnSpc>
              <a:spcBef>
                <a:spcPts val="969"/>
              </a:spcBef>
            </a:pPr>
            <a:r>
              <a:rPr sz="2450" spc="-725">
                <a:solidFill>
                  <a:srgbClr val="0000CC"/>
                </a:solidFill>
                <a:latin typeface="Wingdings"/>
                <a:cs typeface="Wingdings"/>
              </a:rPr>
              <a:t></a:t>
            </a:r>
            <a:r>
              <a:rPr sz="2550" b="1" spc="-160">
                <a:solidFill>
                  <a:srgbClr val="0000CC"/>
                </a:solidFill>
                <a:latin typeface="Microsoft JhengHei"/>
                <a:cs typeface="Microsoft JhengHei"/>
              </a:rPr>
              <a:t>客户关系价</a:t>
            </a:r>
            <a:r>
              <a:rPr sz="2550" b="1" spc="-50">
                <a:solidFill>
                  <a:srgbClr val="0000CC"/>
                </a:solidFill>
                <a:latin typeface="Microsoft JhengHei"/>
                <a:cs typeface="Microsoft JhengHei"/>
              </a:rPr>
              <a:t>值</a:t>
            </a:r>
            <a:endParaRPr sz="2550">
              <a:latin typeface="Microsoft JhengHei"/>
              <a:cs typeface="Microsoft JhengHei"/>
            </a:endParaRPr>
          </a:p>
          <a:p>
            <a:pPr marL="12700">
              <a:lnSpc>
                <a:spcPct val="100000"/>
              </a:lnSpc>
              <a:spcBef>
                <a:spcPts val="975"/>
              </a:spcBef>
            </a:pPr>
            <a:r>
              <a:rPr sz="2450" spc="-725">
                <a:solidFill>
                  <a:srgbClr val="0000CC"/>
                </a:solidFill>
                <a:latin typeface="Wingdings"/>
                <a:cs typeface="Wingdings"/>
              </a:rPr>
              <a:t></a:t>
            </a:r>
            <a:r>
              <a:rPr sz="2550" b="1" spc="-160">
                <a:solidFill>
                  <a:srgbClr val="0000CC"/>
                </a:solidFill>
                <a:latin typeface="Microsoft JhengHei"/>
                <a:cs typeface="Microsoft JhengHei"/>
              </a:rPr>
              <a:t>滚动式培养与开发市</a:t>
            </a:r>
            <a:r>
              <a:rPr sz="2550" b="1" spc="-75">
                <a:solidFill>
                  <a:srgbClr val="0000CC"/>
                </a:solidFill>
                <a:latin typeface="Microsoft JhengHei"/>
                <a:cs typeface="Microsoft JhengHei"/>
              </a:rPr>
              <a:t>场</a:t>
            </a:r>
            <a:endParaRPr sz="2550">
              <a:latin typeface="Microsoft JhengHei"/>
              <a:cs typeface="Microsoft JhengHei"/>
            </a:endParaRPr>
          </a:p>
          <a:p>
            <a:pPr marL="12700">
              <a:lnSpc>
                <a:spcPct val="100000"/>
              </a:lnSpc>
              <a:spcBef>
                <a:spcPts val="969"/>
              </a:spcBef>
            </a:pPr>
            <a:r>
              <a:rPr sz="2450" spc="-725">
                <a:solidFill>
                  <a:srgbClr val="0000CC"/>
                </a:solidFill>
                <a:latin typeface="Wingdings"/>
                <a:cs typeface="Wingdings"/>
              </a:rPr>
              <a:t></a:t>
            </a:r>
            <a:r>
              <a:rPr sz="2550" b="1" spc="-160">
                <a:solidFill>
                  <a:srgbClr val="0000CC"/>
                </a:solidFill>
                <a:latin typeface="Microsoft JhengHei"/>
                <a:cs typeface="Microsoft JhengHei"/>
              </a:rPr>
              <a:t>冲击区域市场第</a:t>
            </a:r>
            <a:r>
              <a:rPr sz="2550" b="1" spc="-50">
                <a:solidFill>
                  <a:srgbClr val="0000CC"/>
                </a:solidFill>
                <a:latin typeface="Microsoft JhengHei"/>
                <a:cs typeface="Microsoft JhengHei"/>
              </a:rPr>
              <a:t>一</a:t>
            </a:r>
            <a:endParaRPr sz="2550">
              <a:latin typeface="Microsoft JhengHei"/>
              <a:cs typeface="Microsoft JhengHei"/>
            </a:endParaRPr>
          </a:p>
        </p:txBody>
      </p:sp>
      <p:pic>
        <p:nvPicPr>
          <p:cNvPr id="5" name="object 5"/>
          <p:cNvPicPr/>
          <p:nvPr/>
        </p:nvPicPr>
        <p:blipFill>
          <a:blip r:embed="rId2"/>
          <a:stretch>
            <a:fillRect/>
          </a:stretch>
        </p:blipFill>
        <p:spPr>
          <a:xfrm>
            <a:off x="1258887" y="4953000"/>
            <a:ext cx="1905000" cy="457200"/>
          </a:xfrm>
          <a:prstGeom prst="rect">
            <a:avLst/>
          </a:prstGeom>
        </p:spPr>
      </p:pic>
      <p:sp>
        <p:nvSpPr>
          <p:cNvPr id="6" name="object 6"/>
          <p:cNvSpPr txBox="1"/>
          <p:nvPr/>
        </p:nvSpPr>
        <p:spPr>
          <a:xfrm>
            <a:off x="1258887" y="4953000"/>
            <a:ext cx="1905000" cy="457200"/>
          </a:xfrm>
          <a:prstGeom prst="rect">
            <a:avLst/>
          </a:prstGeom>
        </p:spPr>
        <p:txBody>
          <a:bodyPr vert="horz" wrap="square" lIns="0" tIns="55244" rIns="0" bIns="0" rtlCol="0">
            <a:spAutoFit/>
          </a:bodyPr>
          <a:lstStyle/>
          <a:p>
            <a:pPr marL="114300">
              <a:lnSpc>
                <a:spcPct val="100000"/>
              </a:lnSpc>
              <a:spcBef>
                <a:spcPts val="434"/>
              </a:spcBef>
              <a:tabLst>
                <a:tab pos="875665"/>
                <a:tab pos="1485265"/>
              </a:tabLst>
            </a:pPr>
            <a:r>
              <a:rPr sz="2400" b="1" spc="-50">
                <a:solidFill>
                  <a:srgbClr val="0000CC"/>
                </a:solidFill>
                <a:latin typeface="微软雅黑"/>
                <a:cs typeface="微软雅黑"/>
              </a:rPr>
              <a:t>关</a:t>
            </a:r>
            <a:r>
              <a:rPr sz="2400" b="1">
                <a:solidFill>
                  <a:srgbClr val="0000CC"/>
                </a:solidFill>
                <a:latin typeface="微软雅黑"/>
                <a:cs typeface="微软雅黑"/>
              </a:rPr>
              <a:t>	</a:t>
            </a:r>
            <a:r>
              <a:rPr sz="2400" b="1" spc="-50">
                <a:solidFill>
                  <a:srgbClr val="0000CC"/>
                </a:solidFill>
                <a:latin typeface="微软雅黑"/>
                <a:cs typeface="微软雅黑"/>
              </a:rPr>
              <a:t>键</a:t>
            </a:r>
            <a:r>
              <a:rPr sz="2400" b="1">
                <a:solidFill>
                  <a:srgbClr val="0000CC"/>
                </a:solidFill>
                <a:latin typeface="微软雅黑"/>
                <a:cs typeface="微软雅黑"/>
              </a:rPr>
              <a:t>	</a:t>
            </a:r>
            <a:r>
              <a:rPr sz="2400" b="1" spc="-50">
                <a:solidFill>
                  <a:srgbClr val="0000CC"/>
                </a:solidFill>
                <a:latin typeface="微软雅黑"/>
                <a:cs typeface="微软雅黑"/>
              </a:rPr>
              <a:t>词</a:t>
            </a:r>
            <a:endParaRPr sz="2400">
              <a:latin typeface="微软雅黑"/>
              <a:cs typeface="微软雅黑"/>
            </a:endParaRPr>
          </a:p>
        </p:txBody>
      </p:sp>
      <p:sp>
        <p:nvSpPr>
          <p:cNvPr id="7" name="object 7"/>
          <p:cNvSpPr/>
          <p:nvPr/>
        </p:nvSpPr>
        <p:spPr>
          <a:xfrm>
            <a:off x="3492499" y="4156074"/>
            <a:ext cx="609600" cy="2016125"/>
          </a:xfrm>
          <a:custGeom>
            <a:rect l="l" t="t" r="r" b="b"/>
            <a:pathLst>
              <a:path w="609600" h="2016125">
                <a:moveTo>
                  <a:pt x="609600" y="2016125"/>
                </a:moveTo>
                <a:lnTo>
                  <a:pt x="548172" y="2012711"/>
                </a:lnTo>
                <a:lnTo>
                  <a:pt x="490958" y="2002922"/>
                </a:lnTo>
                <a:lnTo>
                  <a:pt x="439183" y="1987431"/>
                </a:lnTo>
                <a:lnTo>
                  <a:pt x="394074" y="1966915"/>
                </a:lnTo>
                <a:lnTo>
                  <a:pt x="356855" y="1942050"/>
                </a:lnTo>
                <a:lnTo>
                  <a:pt x="328753" y="1913511"/>
                </a:lnTo>
                <a:lnTo>
                  <a:pt x="304800" y="1848113"/>
                </a:lnTo>
                <a:lnTo>
                  <a:pt x="304800" y="1176074"/>
                </a:lnTo>
                <a:lnTo>
                  <a:pt x="298607" y="1142214"/>
                </a:lnTo>
                <a:lnTo>
                  <a:pt x="280847" y="1110676"/>
                </a:lnTo>
                <a:lnTo>
                  <a:pt x="252745" y="1082137"/>
                </a:lnTo>
                <a:lnTo>
                  <a:pt x="215526" y="1057272"/>
                </a:lnTo>
                <a:lnTo>
                  <a:pt x="170416" y="1036756"/>
                </a:lnTo>
                <a:lnTo>
                  <a:pt x="118642" y="1021265"/>
                </a:lnTo>
                <a:lnTo>
                  <a:pt x="61427" y="1011475"/>
                </a:lnTo>
                <a:lnTo>
                  <a:pt x="0" y="1008062"/>
                </a:lnTo>
                <a:lnTo>
                  <a:pt x="61427" y="1004648"/>
                </a:lnTo>
                <a:lnTo>
                  <a:pt x="118641" y="994858"/>
                </a:lnTo>
                <a:lnTo>
                  <a:pt x="170416" y="979368"/>
                </a:lnTo>
                <a:lnTo>
                  <a:pt x="215525" y="958852"/>
                </a:lnTo>
                <a:lnTo>
                  <a:pt x="252744" y="933987"/>
                </a:lnTo>
                <a:lnTo>
                  <a:pt x="280846" y="905448"/>
                </a:lnTo>
                <a:lnTo>
                  <a:pt x="304799" y="840050"/>
                </a:lnTo>
                <a:lnTo>
                  <a:pt x="304800" y="168012"/>
                </a:lnTo>
                <a:lnTo>
                  <a:pt x="328752" y="102614"/>
                </a:lnTo>
                <a:lnTo>
                  <a:pt x="356854" y="74075"/>
                </a:lnTo>
                <a:lnTo>
                  <a:pt x="394073" y="49209"/>
                </a:lnTo>
                <a:lnTo>
                  <a:pt x="439183" y="28694"/>
                </a:lnTo>
                <a:lnTo>
                  <a:pt x="490957" y="13203"/>
                </a:lnTo>
                <a:lnTo>
                  <a:pt x="548172" y="3413"/>
                </a:lnTo>
                <a:lnTo>
                  <a:pt x="609600" y="0"/>
                </a:lnTo>
              </a:path>
            </a:pathLst>
          </a:custGeom>
          <a:ln w="38100">
            <a:solidFill>
              <a:srgbClr val="3333CC"/>
            </a:solidFill>
          </a:ln>
        </p:spPr>
        <p:txBody>
          <a:bodyPr wrap="square" lIns="0" tIns="0" rIns="0" bIns="0" rtlCol="0"/>
          <a:lstStyle/>
          <a:p/>
        </p:txBody>
      </p:sp>
      <p:sp>
        <p:nvSpPr>
          <p:cNvPr id="8" name="object 8"/>
          <p:cNvSpPr txBox="1">
            <a:spLocks noGrp="1"/>
          </p:cNvSpPr>
          <p:nvPr>
            <p:ph type="sldNum" sz="quarter" idx="7"/>
          </p:nvPr>
        </p:nvSpPr>
        <p:spPr>
          <a:prstGeom prst="rect">
            <a:avLst/>
          </a:prstGeom>
        </p:spPr>
        <p:txBody>
          <a:bodyPr vert="horz" wrap="square" lIns="0" tIns="0" rIns="0" bIns="0" rtlCol="0">
            <a:spAutoFit/>
          </a:bodyPr>
          <a:lstStyle/>
          <a:p>
            <a:pPr marL="12700">
              <a:lnSpc>
                <a:spcPts val="1585"/>
              </a:lnSpc>
            </a:pPr>
            <a:r>
              <a:rPr/>
              <a:t>第 </a:t>
            </a:r>
            <a:fld id="{81D60167-4931-47E6-BA6A-407CBD079E47}" type="slidenum">
              <a:rPr/>
              <a:t>18</a:t>
            </a:fld>
            <a:r>
              <a:rPr spc="-25"/>
              <a:t> 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https://d.book118.com/617124130012006031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19</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宋体</vt:lpstr>
      <vt:lpstr>Microsoft JhengHei</vt:lpstr>
      <vt:lpstr>Times New Roman</vt:lpstr>
      <vt:lpstr>微软雅黑</vt:lpstr>
      <vt:lpstr>Wingdings</vt:lpstr>
      <vt:lpstr>Office Theme</vt:lpstr>
      <vt:lpstr>争力经典实用课件：打造营销核心竞争 力</vt:lpstr>
      <vt:lpstr>目 录</vt:lpstr>
      <vt:lpstr>我们的生存环境</vt:lpstr>
      <vt:lpstr>同质化恶性竞争的困境</vt:lpstr>
      <vt:lpstr>PowerPoint Presentation</vt:lpstr>
      <vt:lpstr>可能的优势来源</vt:lpstr>
      <vt:lpstr>市场竞争的实质</vt:lpstr>
      <vt:lpstr>公司价值链体系</vt:lpstr>
      <vt:lpstr>行业价值链体系</vt:lpstr>
      <vt:lpstr>PowerPoint Presentation</vt:lpstr>
      <vt:lpstr>PowerPoint Presentation</vt:lpstr>
      <vt:lpstr>PowerPoint Presentation</vt:lpstr>
      <vt:lpstr>PowerPoint Presentation</vt:lpstr>
      <vt:lpstr>PowerPoint Presentation</vt:lpstr>
      <vt:lpstr>深度营销基本思想（续）</vt:lpstr>
      <vt:lpstr>深度营销三个基本转化</vt:lpstr>
      <vt:lpstr>相关案例</vt:lpstr>
      <vt:lpstr>ARS战略概念</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2024-09-03T01:08:33.949</cp:lastPrinted>
  <dcterms:created xsi:type="dcterms:W3CDTF">2024-09-02T17:08:33Z</dcterms:created>
  <dcterms:modified xsi:type="dcterms:W3CDTF">2024-09-02T17:08:35Z</dcterms:modified>
</cp:coreProperties>
</file>