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26E77F7-A198-46BF-B1B4-735821E0F9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977ACD-1C82-41E9-AFA5-480234193D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B776AB5-EC2C-4D0C-B9C8-545B98A1A5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87A79F9-F684-4CAB-B305-B37E9425EFE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3B86615-602E-4200-AF30-7657FFD36D2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39FA483-CE51-4B8E-A92E-D582AE6AC61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34A6637-012B-4590-A9F9-916A807217C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C07D5B3-73F9-4744-9777-C6A082CEFB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AE9CA29-C279-45FD-881D-448FB6019E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AD04B07-488C-4AFC-BBDA-8CE9A8436E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5BDBFD-8846-419A-A97A-45BE2F7716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17132015043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《会计报表附表》ppt课件</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会计报表附表概述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会计报表附表的编制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会计报表附表的阅读与分析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会计报表附表的编制实例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会计报表附表的改进与完善</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会计报表附表概述</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会计报表附表是会计报表的重要组成部分，是对会计报表的补充说明和详细披露，以表格、文字等形式提供更加详细和具体的会计信息。</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附表能够提供更加全面和详细的财务信息，帮助报表使用者更好地理解会计报表的内容，增强会计报表的可比性和可理解性，有助于报表使用者做出更加准确的决策。</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作用</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定义与作用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附表的种类</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按照附表的内容分类</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可以分为财务报表附表、成本费用附表、纳税申报附表等。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按照附表的编制单位分类</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可以分为单位财务报表附表和汇总财务报表附表。</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按照附表的编制时间分类</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可以分为定期财务报表附表和不定期财务报表附表。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附表的编制要求</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附表所披露的信息必须真实可靠，不得虚构或隐瞒重要信息。</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附表的格式必须规范统一，以便于比较和分析。</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附表必须充分完整地披露相关信息，不得遗漏重要内容。</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附表的说明必须清晰准确，以便于报表使用者理解。</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内容真实可靠</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格式规范统一</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披露充分完整</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说明清晰准确</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会计报表附表的编制</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利润分配表概述</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利润分配表是反映企业一定时期内利润分配情况的会计报表，它详细列出了企业的利润总额、税后利润、可供分配的利润以及利润分配的去向。</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利润分配表的编制方法</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利润分配表的编制方法主要包括直接填列法和计算分析法。直接填列法是根据利润分配表中的项目，直接将相关数据填入表格中；计算分析法则需要对相关数据进行计算和分析，得出相应的数据后填入表格中。</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利润分配表的编制要求</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利润分配表的编制要求主要包括数据真实、内容完整、数字准确、说明清晰等。</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利润分配表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所有者权益变动表概述</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所有者权益变动表是反映企业一定时期内所有者权益变动情况的会计报表，它详细列出了企业的实收资本、资本公积、盈余公积和未分配利润等所有者权益项目的变动情况。</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所有者权益变动表的编制方法</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所有者权益变动表的编制方法主要包括直接填列法和计算分析法。直接填列法是根据所有者权益变动表中的项目，直接将相关数据填入表格中；计算分析法则需要对相关数据进行计算和分析，得出相应的数据后填入表格中。</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所有者权益变动表的编制要求</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所有者权益变动表的编制要求主要包括数据真实、内容完整、数字准确、说明清晰等。</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所有者权益变动表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91113" y="1349255"/>
            <a:ext cx="1102900" cy="11029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846826" y="1336491"/>
            <a:ext cx="347186" cy="34928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15621" y="1171423"/>
            <a:ext cx="158782" cy="15878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5257991" y="1574521"/>
            <a:ext cx="859155" cy="624840"/>
            <a:chOff x="5257991" y="1574521"/>
            <a:chExt cx="859155" cy="624840"/>
          </a:xfrm>
        </p:grpSpPr>
        <p:sp>
          <p:nvSpPr>
            <p:cNvPr id="6" name="TextBox 6"/>
            <p:cNvSpPr txBox="1"/>
            <p:nvPr/>
          </p:nvSpPr>
          <p:spPr>
            <a:xfrm>
              <a:off x="5257991" y="1574521"/>
              <a:ext cx="8591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01</a:t>
              </a:r>
            </a:p>
          </p:txBody>
        </p:sp>
      </p:grpSp>
      <p:sp>
        <p:nvSpPr>
          <p:cNvPr id="7" name="AutoShape 7"/>
          <p:cNvSpPr/>
          <p:nvPr/>
        </p:nvSpPr>
        <p:spPr>
          <a:xfrm>
            <a:off x="5091113" y="3060668"/>
            <a:ext cx="1102900" cy="11049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846826" y="3048000"/>
            <a:ext cx="347186" cy="34928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115621" y="2882837"/>
            <a:ext cx="158782" cy="160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257991" y="3286601"/>
            <a:ext cx="935355" cy="624840"/>
            <a:chOff x="5257991" y="3286601"/>
            <a:chExt cx="935355" cy="624840"/>
          </a:xfrm>
        </p:grpSpPr>
        <p:sp>
          <p:nvSpPr>
            <p:cNvPr id="11" name="TextBox 11"/>
            <p:cNvSpPr txBox="1"/>
            <p:nvPr/>
          </p:nvSpPr>
          <p:spPr>
            <a:xfrm>
              <a:off x="5257991" y="3286601"/>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02</a:t>
              </a:r>
            </a:p>
          </p:txBody>
        </p:sp>
      </p:grpSp>
      <p:sp>
        <p:nvSpPr>
          <p:cNvPr id="12" name="AutoShape 12"/>
          <p:cNvSpPr/>
          <p:nvPr/>
        </p:nvSpPr>
        <p:spPr>
          <a:xfrm>
            <a:off x="5091113" y="4780407"/>
            <a:ext cx="1102900" cy="11029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846826" y="4767644"/>
            <a:ext cx="347186" cy="34928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115621" y="4602575"/>
            <a:ext cx="158782" cy="15878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5257991" y="5005674"/>
            <a:ext cx="935355" cy="624840"/>
            <a:chOff x="5257991" y="5005674"/>
            <a:chExt cx="935355" cy="624840"/>
          </a:xfrm>
        </p:grpSpPr>
        <p:sp>
          <p:nvSpPr>
            <p:cNvPr id="16" name="TextBox 16"/>
            <p:cNvSpPr txBox="1"/>
            <p:nvPr/>
          </p:nvSpPr>
          <p:spPr>
            <a:xfrm>
              <a:off x="5257991" y="5005674"/>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03</a:t>
              </a:r>
            </a:p>
          </p:txBody>
        </p:sp>
      </p:grpSp>
      <p:grpSp>
        <p:nvGrpSpPr>
          <p:cNvPr id="17" name="Group 17"/>
          <p:cNvGrpSpPr/>
          <p:nvPr/>
        </p:nvGrpSpPr>
        <p:grpSpPr>
          <a:xfrm>
            <a:off x="1353066" y="1349255"/>
            <a:ext cx="1968722" cy="4629531"/>
            <a:chOff x="1353066" y="1349255"/>
            <a:chExt cx="1968722" cy="4629531"/>
          </a:xfrm>
        </p:grpSpPr>
        <p:sp>
          <p:nvSpPr>
            <p:cNvPr id="18" name="Freeform 18"/>
            <p:cNvSpPr/>
            <p:nvPr/>
          </p:nvSpPr>
          <p:spPr>
            <a:xfrm>
              <a:off x="1956379" y="4609281"/>
              <a:ext cx="827723" cy="1223582"/>
            </a:xfrm>
            <a:custGeom>
              <a:rect l="l" t="t" r="r" b="b"/>
              <a:pathLst>
                <a:path w="277" h="410">
                  <a:moveTo>
                    <a:pt x="277" y="410"/>
                  </a:moveTo>
                  <a:lnTo>
                    <a:pt x="167" y="410"/>
                  </a:lnTo>
                  <a:lnTo>
                    <a:pt x="139" y="105"/>
                  </a:lnTo>
                  <a:lnTo>
                    <a:pt x="110" y="410"/>
                  </a:lnTo>
                  <a:lnTo>
                    <a:pt x="0" y="410"/>
                  </a:lnTo>
                  <a:lnTo>
                    <a:pt x="0" y="0"/>
                  </a:lnTo>
                  <a:lnTo>
                    <a:pt x="277" y="0"/>
                  </a:lnTo>
                  <a:lnTo>
                    <a:pt x="277" y="41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725684" y="5635886"/>
              <a:ext cx="609695" cy="342900"/>
            </a:xfrm>
            <a:custGeom>
              <a:rect l="l" t="t" r="r" b="b"/>
              <a:pathLst>
                <a:path w="141" h="79">
                  <a:moveTo>
                    <a:pt x="112" y="17"/>
                  </a:moveTo>
                  <a:cubicBezTo>
                    <a:pt x="130" y="36"/>
                    <a:pt x="141" y="57"/>
                    <a:pt x="109" y="61"/>
                  </a:cubicBezTo>
                  <a:cubicBezTo>
                    <a:pt x="80" y="65"/>
                    <a:pt x="0" y="79"/>
                    <a:pt x="20" y="40"/>
                  </a:cubicBezTo>
                  <a:cubicBezTo>
                    <a:pt x="39" y="3"/>
                    <a:pt x="61" y="0"/>
                    <a:pt x="74" y="0"/>
                  </a:cubicBezTo>
                  <a:cubicBezTo>
                    <a:pt x="86" y="0"/>
                    <a:pt x="102" y="7"/>
                    <a:pt x="112" y="17"/>
                  </a:cubicBezTo>
                  <a:close/>
                </a:path>
              </a:pathLst>
            </a:custGeom>
            <a:solidFill>
              <a:srgbClr val="563A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407293" y="5635886"/>
              <a:ext cx="607504" cy="342900"/>
            </a:xfrm>
            <a:custGeom>
              <a:rect l="l" t="t" r="r" b="b"/>
              <a:pathLst>
                <a:path w="140" h="79">
                  <a:moveTo>
                    <a:pt x="29" y="17"/>
                  </a:moveTo>
                  <a:cubicBezTo>
                    <a:pt x="10" y="36"/>
                    <a:pt x="0" y="57"/>
                    <a:pt x="31" y="61"/>
                  </a:cubicBezTo>
                  <a:cubicBezTo>
                    <a:pt x="60" y="65"/>
                    <a:pt x="140" y="79"/>
                    <a:pt x="120" y="40"/>
                  </a:cubicBezTo>
                  <a:cubicBezTo>
                    <a:pt x="101" y="3"/>
                    <a:pt x="79" y="0"/>
                    <a:pt x="67" y="0"/>
                  </a:cubicBezTo>
                  <a:cubicBezTo>
                    <a:pt x="54" y="0"/>
                    <a:pt x="38" y="7"/>
                    <a:pt x="29" y="17"/>
                  </a:cubicBezTo>
                  <a:close/>
                </a:path>
              </a:pathLst>
            </a:custGeom>
            <a:solidFill>
              <a:srgbClr val="563A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2123638" y="3523241"/>
              <a:ext cx="495395" cy="1115568"/>
            </a:xfrm>
            <a:prstGeom prst="rect">
              <a:avLst/>
            </a:prstGeom>
            <a:solidFill>
              <a:srgbClr val="F4EFE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2314138" y="3546577"/>
              <a:ext cx="97346" cy="110109"/>
            </a:xfrm>
            <a:prstGeom prst="rect">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233652" y="3643923"/>
              <a:ext cx="281559" cy="965263"/>
            </a:xfrm>
            <a:custGeom>
              <a:rect l="l" t="t" r="r" b="b"/>
              <a:pathLst>
                <a:path w="94" h="323">
                  <a:moveTo>
                    <a:pt x="34" y="0"/>
                  </a:moveTo>
                  <a:lnTo>
                    <a:pt x="0" y="268"/>
                  </a:lnTo>
                  <a:lnTo>
                    <a:pt x="48" y="323"/>
                  </a:lnTo>
                  <a:lnTo>
                    <a:pt x="94" y="267"/>
                  </a:lnTo>
                  <a:lnTo>
                    <a:pt x="52" y="0"/>
                  </a:lnTo>
                  <a:lnTo>
                    <a:pt x="34" y="0"/>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1442029" y="4422972"/>
              <a:ext cx="556736" cy="535591"/>
            </a:xfrm>
            <a:custGeom>
              <a:rect l="l" t="t" r="r" b="b"/>
              <a:pathLst>
                <a:path w="128" h="123">
                  <a:moveTo>
                    <a:pt x="48" y="0"/>
                  </a:moveTo>
                  <a:cubicBezTo>
                    <a:pt x="48" y="0"/>
                    <a:pt x="39" y="21"/>
                    <a:pt x="26" y="44"/>
                  </a:cubicBezTo>
                  <a:cubicBezTo>
                    <a:pt x="13" y="66"/>
                    <a:pt x="0" y="89"/>
                    <a:pt x="9" y="94"/>
                  </a:cubicBezTo>
                  <a:cubicBezTo>
                    <a:pt x="18" y="100"/>
                    <a:pt x="35" y="72"/>
                    <a:pt x="35" y="72"/>
                  </a:cubicBezTo>
                  <a:cubicBezTo>
                    <a:pt x="35" y="72"/>
                    <a:pt x="22" y="112"/>
                    <a:pt x="39" y="114"/>
                  </a:cubicBezTo>
                  <a:cubicBezTo>
                    <a:pt x="57" y="117"/>
                    <a:pt x="64" y="81"/>
                    <a:pt x="64" y="81"/>
                  </a:cubicBezTo>
                  <a:cubicBezTo>
                    <a:pt x="64" y="81"/>
                    <a:pt x="60" y="120"/>
                    <a:pt x="78" y="121"/>
                  </a:cubicBezTo>
                  <a:cubicBezTo>
                    <a:pt x="96" y="123"/>
                    <a:pt x="88" y="77"/>
                    <a:pt x="88" y="77"/>
                  </a:cubicBezTo>
                  <a:cubicBezTo>
                    <a:pt x="88" y="77"/>
                    <a:pt x="100" y="100"/>
                    <a:pt x="114" y="90"/>
                  </a:cubicBezTo>
                  <a:cubicBezTo>
                    <a:pt x="128" y="80"/>
                    <a:pt x="93" y="55"/>
                    <a:pt x="99" y="29"/>
                  </a:cubicBezTo>
                  <a:lnTo>
                    <a:pt x="48" y="0"/>
                  </a:ln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1598620" y="3538100"/>
              <a:ext cx="582168" cy="1030891"/>
            </a:xfrm>
            <a:custGeom>
              <a:rect l="l" t="t" r="r" b="b"/>
              <a:pathLst>
                <a:path w="134" h="238">
                  <a:moveTo>
                    <a:pt x="119" y="0"/>
                  </a:moveTo>
                  <a:cubicBezTo>
                    <a:pt x="119" y="0"/>
                    <a:pt x="22" y="34"/>
                    <a:pt x="0" y="213"/>
                  </a:cubicBezTo>
                  <a:cubicBezTo>
                    <a:pt x="0" y="213"/>
                    <a:pt x="28" y="236"/>
                    <a:pt x="68" y="238"/>
                  </a:cubicBezTo>
                  <a:cubicBezTo>
                    <a:pt x="68" y="238"/>
                    <a:pt x="84" y="189"/>
                    <a:pt x="102" y="183"/>
                  </a:cubicBezTo>
                  <a:cubicBezTo>
                    <a:pt x="134" y="2"/>
                    <a:pt x="134" y="2"/>
                    <a:pt x="134" y="2"/>
                  </a:cubicBezTo>
                  <a:lnTo>
                    <a:pt x="119" y="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197743" y="3538100"/>
              <a:ext cx="165164" cy="135446"/>
            </a:xfrm>
            <a:custGeom>
              <a:rect l="l" t="t" r="r" b="b"/>
              <a:pathLst>
                <a:path w="55" h="46">
                  <a:moveTo>
                    <a:pt x="55" y="5"/>
                  </a:moveTo>
                  <a:lnTo>
                    <a:pt x="23" y="46"/>
                  </a:lnTo>
                  <a:lnTo>
                    <a:pt x="0" y="0"/>
                  </a:lnTo>
                  <a:lnTo>
                    <a:pt x="55" y="5"/>
                  </a:lnTo>
                  <a:close/>
                </a:path>
              </a:pathLst>
            </a:custGeom>
            <a:solidFill>
              <a:srgbClr val="E2DC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1920375" y="3489427"/>
              <a:ext cx="326041" cy="1166431"/>
            </a:xfrm>
            <a:custGeom>
              <a:rect l="l" t="t" r="r" b="b"/>
              <a:pathLst>
                <a:path w="75" h="269">
                  <a:moveTo>
                    <a:pt x="52" y="0"/>
                  </a:moveTo>
                  <a:cubicBezTo>
                    <a:pt x="52" y="0"/>
                    <a:pt x="0" y="62"/>
                    <a:pt x="6" y="259"/>
                  </a:cubicBezTo>
                  <a:cubicBezTo>
                    <a:pt x="6" y="259"/>
                    <a:pt x="24" y="269"/>
                    <a:pt x="50" y="264"/>
                  </a:cubicBezTo>
                  <a:cubicBezTo>
                    <a:pt x="50" y="264"/>
                    <a:pt x="57" y="102"/>
                    <a:pt x="75" y="0"/>
                  </a:cubicBezTo>
                  <a:lnTo>
                    <a:pt x="52" y="0"/>
                  </a:lnTo>
                  <a:close/>
                </a:path>
              </a:pathLst>
            </a:custGeom>
            <a:solidFill>
              <a:srgbClr val="3F3E3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735429" y="4422972"/>
              <a:ext cx="563118" cy="535591"/>
            </a:xfrm>
            <a:custGeom>
              <a:rect l="l" t="t" r="r" b="b"/>
              <a:pathLst>
                <a:path w="129" h="123">
                  <a:moveTo>
                    <a:pt x="81" y="0"/>
                  </a:moveTo>
                  <a:cubicBezTo>
                    <a:pt x="81" y="0"/>
                    <a:pt x="90" y="21"/>
                    <a:pt x="103" y="44"/>
                  </a:cubicBezTo>
                  <a:cubicBezTo>
                    <a:pt x="116" y="66"/>
                    <a:pt x="129" y="89"/>
                    <a:pt x="120" y="94"/>
                  </a:cubicBezTo>
                  <a:cubicBezTo>
                    <a:pt x="111" y="100"/>
                    <a:pt x="93" y="72"/>
                    <a:pt x="93" y="72"/>
                  </a:cubicBezTo>
                  <a:cubicBezTo>
                    <a:pt x="93" y="72"/>
                    <a:pt x="107" y="112"/>
                    <a:pt x="89" y="114"/>
                  </a:cubicBezTo>
                  <a:cubicBezTo>
                    <a:pt x="72" y="117"/>
                    <a:pt x="65" y="81"/>
                    <a:pt x="65" y="81"/>
                  </a:cubicBezTo>
                  <a:cubicBezTo>
                    <a:pt x="65" y="81"/>
                    <a:pt x="69" y="120"/>
                    <a:pt x="51" y="121"/>
                  </a:cubicBezTo>
                  <a:cubicBezTo>
                    <a:pt x="33" y="123"/>
                    <a:pt x="40" y="77"/>
                    <a:pt x="40" y="77"/>
                  </a:cubicBezTo>
                  <a:cubicBezTo>
                    <a:pt x="40" y="77"/>
                    <a:pt x="29" y="100"/>
                    <a:pt x="15" y="90"/>
                  </a:cubicBezTo>
                  <a:cubicBezTo>
                    <a:pt x="0" y="80"/>
                    <a:pt x="35" y="55"/>
                    <a:pt x="29" y="29"/>
                  </a:cubicBezTo>
                  <a:lnTo>
                    <a:pt x="81" y="0"/>
                  </a:ln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553311" y="3538100"/>
              <a:ext cx="586359" cy="1030891"/>
            </a:xfrm>
            <a:custGeom>
              <a:rect l="l" t="t" r="r" b="b"/>
              <a:pathLst>
                <a:path w="135" h="238">
                  <a:moveTo>
                    <a:pt x="16" y="0"/>
                  </a:moveTo>
                  <a:cubicBezTo>
                    <a:pt x="16" y="0"/>
                    <a:pt x="112" y="34"/>
                    <a:pt x="135" y="213"/>
                  </a:cubicBezTo>
                  <a:cubicBezTo>
                    <a:pt x="135" y="213"/>
                    <a:pt x="106" y="236"/>
                    <a:pt x="67" y="238"/>
                  </a:cubicBezTo>
                  <a:cubicBezTo>
                    <a:pt x="67" y="238"/>
                    <a:pt x="51" y="189"/>
                    <a:pt x="33" y="183"/>
                  </a:cubicBezTo>
                  <a:cubicBezTo>
                    <a:pt x="0" y="2"/>
                    <a:pt x="0" y="2"/>
                    <a:pt x="0" y="2"/>
                  </a:cubicBezTo>
                  <a:lnTo>
                    <a:pt x="16" y="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77670" y="3538100"/>
              <a:ext cx="165164" cy="135446"/>
            </a:xfrm>
            <a:custGeom>
              <a:rect l="l" t="t" r="r" b="b"/>
              <a:pathLst>
                <a:path w="55" h="46">
                  <a:moveTo>
                    <a:pt x="0" y="5"/>
                  </a:moveTo>
                  <a:lnTo>
                    <a:pt x="32" y="46"/>
                  </a:lnTo>
                  <a:lnTo>
                    <a:pt x="55" y="0"/>
                  </a:lnTo>
                  <a:lnTo>
                    <a:pt x="0" y="5"/>
                  </a:lnTo>
                  <a:close/>
                </a:path>
              </a:pathLst>
            </a:custGeom>
            <a:solidFill>
              <a:srgbClr val="E2DC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2494065" y="3489427"/>
              <a:ext cx="326041" cy="1166431"/>
            </a:xfrm>
            <a:custGeom>
              <a:rect l="l" t="t" r="r" b="b"/>
              <a:pathLst>
                <a:path w="75" h="269">
                  <a:moveTo>
                    <a:pt x="23" y="0"/>
                  </a:moveTo>
                  <a:cubicBezTo>
                    <a:pt x="23" y="0"/>
                    <a:pt x="75" y="62"/>
                    <a:pt x="68" y="259"/>
                  </a:cubicBezTo>
                  <a:cubicBezTo>
                    <a:pt x="68" y="259"/>
                    <a:pt x="51" y="269"/>
                    <a:pt x="25" y="264"/>
                  </a:cubicBezTo>
                  <a:cubicBezTo>
                    <a:pt x="25" y="264"/>
                    <a:pt x="18" y="102"/>
                    <a:pt x="0" y="0"/>
                  </a:cubicBezTo>
                  <a:lnTo>
                    <a:pt x="23" y="0"/>
                  </a:lnTo>
                  <a:close/>
                </a:path>
              </a:pathLst>
            </a:custGeom>
            <a:solidFill>
              <a:srgbClr val="3F3E3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1420788" y="1349255"/>
              <a:ext cx="1901000" cy="1293400"/>
            </a:xfrm>
            <a:custGeom>
              <a:rect l="l" t="t" r="r" b="b"/>
              <a:pathLst>
                <a:path w="438" h="297">
                  <a:moveTo>
                    <a:pt x="14" y="295"/>
                  </a:moveTo>
                  <a:cubicBezTo>
                    <a:pt x="14" y="295"/>
                    <a:pt x="0" y="238"/>
                    <a:pt x="10" y="192"/>
                  </a:cubicBezTo>
                  <a:cubicBezTo>
                    <a:pt x="20" y="145"/>
                    <a:pt x="23" y="154"/>
                    <a:pt x="22" y="134"/>
                  </a:cubicBezTo>
                  <a:cubicBezTo>
                    <a:pt x="22" y="134"/>
                    <a:pt x="31" y="139"/>
                    <a:pt x="31" y="145"/>
                  </a:cubicBezTo>
                  <a:cubicBezTo>
                    <a:pt x="31" y="145"/>
                    <a:pt x="56" y="67"/>
                    <a:pt x="119" y="52"/>
                  </a:cubicBezTo>
                  <a:cubicBezTo>
                    <a:pt x="119" y="52"/>
                    <a:pt x="114" y="62"/>
                    <a:pt x="116" y="73"/>
                  </a:cubicBezTo>
                  <a:cubicBezTo>
                    <a:pt x="116" y="73"/>
                    <a:pt x="173" y="0"/>
                    <a:pt x="296" y="15"/>
                  </a:cubicBezTo>
                  <a:cubicBezTo>
                    <a:pt x="296" y="15"/>
                    <a:pt x="281" y="31"/>
                    <a:pt x="285" y="40"/>
                  </a:cubicBezTo>
                  <a:cubicBezTo>
                    <a:pt x="285" y="40"/>
                    <a:pt x="342" y="31"/>
                    <a:pt x="363" y="48"/>
                  </a:cubicBezTo>
                  <a:cubicBezTo>
                    <a:pt x="363" y="48"/>
                    <a:pt x="347" y="61"/>
                    <a:pt x="348" y="69"/>
                  </a:cubicBezTo>
                  <a:cubicBezTo>
                    <a:pt x="348" y="69"/>
                    <a:pt x="393" y="67"/>
                    <a:pt x="422" y="115"/>
                  </a:cubicBezTo>
                  <a:cubicBezTo>
                    <a:pt x="422" y="115"/>
                    <a:pt x="405" y="128"/>
                    <a:pt x="407" y="137"/>
                  </a:cubicBezTo>
                  <a:cubicBezTo>
                    <a:pt x="407" y="137"/>
                    <a:pt x="432" y="147"/>
                    <a:pt x="438" y="171"/>
                  </a:cubicBezTo>
                  <a:cubicBezTo>
                    <a:pt x="438" y="171"/>
                    <a:pt x="413" y="195"/>
                    <a:pt x="412" y="229"/>
                  </a:cubicBezTo>
                  <a:cubicBezTo>
                    <a:pt x="411" y="262"/>
                    <a:pt x="401" y="295"/>
                    <a:pt x="399" y="297"/>
                  </a:cubicBezTo>
                  <a:lnTo>
                    <a:pt x="14" y="295"/>
                  </a:lnTo>
                  <a:close/>
                </a:path>
              </a:pathLst>
            </a:custGeom>
            <a:solidFill>
              <a:srgbClr val="4C453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197743" y="1901800"/>
              <a:ext cx="751523" cy="683704"/>
            </a:xfrm>
            <a:custGeom>
              <a:rect l="l" t="t" r="r" b="b"/>
              <a:pathLst>
                <a:path w="173" h="157">
                  <a:moveTo>
                    <a:pt x="2" y="103"/>
                  </a:moveTo>
                  <a:cubicBezTo>
                    <a:pt x="2" y="103"/>
                    <a:pt x="0" y="14"/>
                    <a:pt x="70" y="0"/>
                  </a:cubicBezTo>
                  <a:cubicBezTo>
                    <a:pt x="70" y="0"/>
                    <a:pt x="53" y="29"/>
                    <a:pt x="56" y="36"/>
                  </a:cubicBezTo>
                  <a:cubicBezTo>
                    <a:pt x="56" y="36"/>
                    <a:pt x="84" y="4"/>
                    <a:pt x="131" y="19"/>
                  </a:cubicBezTo>
                  <a:cubicBezTo>
                    <a:pt x="131" y="19"/>
                    <a:pt x="110" y="24"/>
                    <a:pt x="108" y="35"/>
                  </a:cubicBezTo>
                  <a:cubicBezTo>
                    <a:pt x="108" y="35"/>
                    <a:pt x="169" y="26"/>
                    <a:pt x="173" y="109"/>
                  </a:cubicBezTo>
                  <a:cubicBezTo>
                    <a:pt x="173" y="109"/>
                    <a:pt x="51" y="157"/>
                    <a:pt x="2" y="103"/>
                  </a:cubicBez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353066" y="2541023"/>
              <a:ext cx="281559" cy="419100"/>
            </a:xfrm>
            <a:custGeom>
              <a:rect l="l" t="t" r="r" b="b"/>
              <a:pathLst>
                <a:path w="65" h="97">
                  <a:moveTo>
                    <a:pt x="65" y="21"/>
                  </a:moveTo>
                  <a:cubicBezTo>
                    <a:pt x="65" y="21"/>
                    <a:pt x="30" y="0"/>
                    <a:pt x="15" y="21"/>
                  </a:cubicBezTo>
                  <a:cubicBezTo>
                    <a:pt x="0" y="43"/>
                    <a:pt x="28" y="82"/>
                    <a:pt x="65" y="97"/>
                  </a:cubicBezTo>
                  <a:lnTo>
                    <a:pt x="65" y="21"/>
                  </a:lnTo>
                  <a:close/>
                </a:path>
              </a:pathLst>
            </a:custGeom>
            <a:solidFill>
              <a:srgbClr val="F4D3B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14797" y="2541023"/>
              <a:ext cx="283655" cy="419100"/>
            </a:xfrm>
            <a:custGeom>
              <a:rect l="l" t="t" r="r" b="b"/>
              <a:pathLst>
                <a:path w="65" h="97">
                  <a:moveTo>
                    <a:pt x="0" y="21"/>
                  </a:moveTo>
                  <a:cubicBezTo>
                    <a:pt x="0" y="21"/>
                    <a:pt x="36" y="0"/>
                    <a:pt x="51" y="21"/>
                  </a:cubicBezTo>
                  <a:cubicBezTo>
                    <a:pt x="65" y="43"/>
                    <a:pt x="38" y="82"/>
                    <a:pt x="0" y="97"/>
                  </a:cubicBezTo>
                  <a:lnTo>
                    <a:pt x="0" y="21"/>
                  </a:lnTo>
                  <a:close/>
                </a:path>
              </a:pathLst>
            </a:custGeom>
            <a:solidFill>
              <a:srgbClr val="F4D3B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1439838" y="2111350"/>
              <a:ext cx="1771841" cy="1458563"/>
            </a:xfrm>
            <a:custGeom>
              <a:rect l="l" t="t" r="r" b="b"/>
              <a:pathLst>
                <a:path w="408" h="336">
                  <a:moveTo>
                    <a:pt x="389" y="194"/>
                  </a:moveTo>
                  <a:cubicBezTo>
                    <a:pt x="379" y="175"/>
                    <a:pt x="371" y="170"/>
                    <a:pt x="371" y="118"/>
                  </a:cubicBezTo>
                  <a:cubicBezTo>
                    <a:pt x="371" y="66"/>
                    <a:pt x="346" y="44"/>
                    <a:pt x="346" y="44"/>
                  </a:cubicBezTo>
                  <a:cubicBezTo>
                    <a:pt x="287" y="0"/>
                    <a:pt x="204" y="61"/>
                    <a:pt x="204" y="61"/>
                  </a:cubicBezTo>
                  <a:cubicBezTo>
                    <a:pt x="204" y="61"/>
                    <a:pt x="121" y="0"/>
                    <a:pt x="62" y="44"/>
                  </a:cubicBezTo>
                  <a:cubicBezTo>
                    <a:pt x="62" y="44"/>
                    <a:pt x="37" y="66"/>
                    <a:pt x="37" y="118"/>
                  </a:cubicBezTo>
                  <a:cubicBezTo>
                    <a:pt x="37" y="170"/>
                    <a:pt x="29" y="175"/>
                    <a:pt x="19" y="194"/>
                  </a:cubicBezTo>
                  <a:cubicBezTo>
                    <a:pt x="10" y="214"/>
                    <a:pt x="0" y="336"/>
                    <a:pt x="204" y="336"/>
                  </a:cubicBezTo>
                  <a:cubicBezTo>
                    <a:pt x="408" y="336"/>
                    <a:pt x="399" y="214"/>
                    <a:pt x="389" y="194"/>
                  </a:cubicBez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837888" y="2761241"/>
              <a:ext cx="171450" cy="175736"/>
            </a:xfrm>
            <a:prstGeom prst="ellipse">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1873797" y="2769718"/>
              <a:ext cx="82582" cy="55055"/>
            </a:xfrm>
            <a:custGeom>
              <a:rect l="l" t="t" r="r" b="b"/>
              <a:pathLst>
                <a:path w="19" h="12">
                  <a:moveTo>
                    <a:pt x="18" y="4"/>
                  </a:moveTo>
                  <a:cubicBezTo>
                    <a:pt x="19" y="7"/>
                    <a:pt x="15" y="10"/>
                    <a:pt x="10" y="11"/>
                  </a:cubicBezTo>
                  <a:cubicBezTo>
                    <a:pt x="5" y="12"/>
                    <a:pt x="1" y="11"/>
                    <a:pt x="0" y="8"/>
                  </a:cubicBezTo>
                  <a:cubicBezTo>
                    <a:pt x="0" y="5"/>
                    <a:pt x="3" y="2"/>
                    <a:pt x="8" y="1"/>
                  </a:cubicBezTo>
                  <a:cubicBezTo>
                    <a:pt x="13" y="0"/>
                    <a:pt x="18" y="2"/>
                    <a:pt x="18" y="4"/>
                  </a:cubicBezTo>
                  <a:close/>
                </a:path>
              </a:pathLst>
            </a:custGeom>
            <a:solidFill>
              <a:srgbClr val="E8DF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1757402" y="2549500"/>
              <a:ext cx="334423" cy="112204"/>
            </a:xfrm>
            <a:custGeom>
              <a:rect l="l" t="t" r="r" b="b"/>
              <a:pathLst>
                <a:path w="112" h="38">
                  <a:moveTo>
                    <a:pt x="0" y="9"/>
                  </a:moveTo>
                  <a:lnTo>
                    <a:pt x="0" y="38"/>
                  </a:lnTo>
                  <a:lnTo>
                    <a:pt x="112" y="32"/>
                  </a:lnTo>
                  <a:lnTo>
                    <a:pt x="112" y="0"/>
                  </a:lnTo>
                  <a:lnTo>
                    <a:pt x="0" y="9"/>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2608365" y="2761241"/>
              <a:ext cx="175736" cy="175736"/>
            </a:xfrm>
            <a:prstGeom prst="ellipse">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640179" y="2769718"/>
              <a:ext cx="84677" cy="55055"/>
            </a:xfrm>
            <a:custGeom>
              <a:rect l="l" t="t" r="r" b="b"/>
              <a:pathLst>
                <a:path w="19" h="12">
                  <a:moveTo>
                    <a:pt x="19" y="4"/>
                  </a:moveTo>
                  <a:cubicBezTo>
                    <a:pt x="19" y="7"/>
                    <a:pt x="16" y="10"/>
                    <a:pt x="11" y="11"/>
                  </a:cubicBezTo>
                  <a:cubicBezTo>
                    <a:pt x="6" y="12"/>
                    <a:pt x="1" y="11"/>
                    <a:pt x="1" y="8"/>
                  </a:cubicBezTo>
                  <a:cubicBezTo>
                    <a:pt x="0" y="5"/>
                    <a:pt x="4" y="2"/>
                    <a:pt x="9" y="1"/>
                  </a:cubicBezTo>
                  <a:cubicBezTo>
                    <a:pt x="13" y="0"/>
                    <a:pt x="18" y="2"/>
                    <a:pt x="19" y="4"/>
                  </a:cubicBezTo>
                  <a:close/>
                </a:path>
              </a:pathLst>
            </a:custGeom>
            <a:solidFill>
              <a:srgbClr val="E8DF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527974" y="2549500"/>
              <a:ext cx="338709" cy="112204"/>
            </a:xfrm>
            <a:custGeom>
              <a:rect l="l" t="t" r="r" b="b"/>
              <a:pathLst>
                <a:path w="114" h="38">
                  <a:moveTo>
                    <a:pt x="114" y="9"/>
                  </a:moveTo>
                  <a:lnTo>
                    <a:pt x="114" y="38"/>
                  </a:lnTo>
                  <a:lnTo>
                    <a:pt x="0" y="32"/>
                  </a:lnTo>
                  <a:lnTo>
                    <a:pt x="0" y="0"/>
                  </a:lnTo>
                  <a:lnTo>
                    <a:pt x="114" y="9"/>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2227365" y="2979268"/>
              <a:ext cx="230695" cy="131254"/>
            </a:xfrm>
            <a:custGeom>
              <a:rect l="l" t="t" r="r" b="b"/>
              <a:pathLst>
                <a:path w="52" h="30">
                  <a:moveTo>
                    <a:pt x="0" y="30"/>
                  </a:moveTo>
                  <a:cubicBezTo>
                    <a:pt x="0" y="30"/>
                    <a:pt x="1" y="4"/>
                    <a:pt x="22" y="2"/>
                  </a:cubicBezTo>
                  <a:cubicBezTo>
                    <a:pt x="43" y="0"/>
                    <a:pt x="53" y="27"/>
                    <a:pt x="53" y="27"/>
                  </a:cubicBezTo>
                  <a:cubicBezTo>
                    <a:pt x="53" y="27"/>
                    <a:pt x="39" y="9"/>
                    <a:pt x="23" y="11"/>
                  </a:cubicBezTo>
                  <a:cubicBezTo>
                    <a:pt x="7" y="12"/>
                    <a:pt x="0" y="30"/>
                    <a:pt x="0" y="30"/>
                  </a:cubicBezTo>
                  <a:close/>
                </a:path>
              </a:pathLst>
            </a:custGeom>
            <a:solidFill>
              <a:srgbClr val="EFC4A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2055915" y="3102045"/>
              <a:ext cx="694373" cy="359854"/>
            </a:xfrm>
            <a:custGeom>
              <a:rect l="l" t="t" r="r" b="b"/>
              <a:pathLst>
                <a:path w="160" h="83">
                  <a:moveTo>
                    <a:pt x="0" y="32"/>
                  </a:moveTo>
                  <a:cubicBezTo>
                    <a:pt x="0" y="32"/>
                    <a:pt x="118" y="44"/>
                    <a:pt x="150" y="0"/>
                  </a:cubicBezTo>
                  <a:cubicBezTo>
                    <a:pt x="150" y="0"/>
                    <a:pt x="160" y="83"/>
                    <a:pt x="29" y="68"/>
                  </a:cubicBezTo>
                  <a:cubicBezTo>
                    <a:pt x="29" y="68"/>
                    <a:pt x="30" y="50"/>
                    <a:pt x="0" y="32"/>
                  </a:cubicBezTo>
                  <a:close/>
                </a:path>
              </a:pathLst>
            </a:custGeom>
            <a:solidFill>
              <a:srgbClr val="49202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2240034" y="3298927"/>
              <a:ext cx="349282" cy="116396"/>
            </a:xfrm>
            <a:custGeom>
              <a:rect l="l" t="t" r="r" b="b"/>
              <a:pathLst>
                <a:path w="80" h="27">
                  <a:moveTo>
                    <a:pt x="80" y="10"/>
                  </a:moveTo>
                  <a:cubicBezTo>
                    <a:pt x="63" y="1"/>
                    <a:pt x="47" y="0"/>
                    <a:pt x="27" y="1"/>
                  </a:cubicBezTo>
                  <a:cubicBezTo>
                    <a:pt x="3" y="2"/>
                    <a:pt x="0" y="13"/>
                    <a:pt x="1" y="24"/>
                  </a:cubicBezTo>
                  <a:cubicBezTo>
                    <a:pt x="40" y="27"/>
                    <a:pt x="64" y="20"/>
                    <a:pt x="80" y="10"/>
                  </a:cubicBezTo>
                  <a:close/>
                </a:path>
              </a:pathLst>
            </a:custGeom>
            <a:solidFill>
              <a:srgbClr val="C6504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6" name="TextBox 46"/>
          <p:cNvSpPr txBox="1"/>
          <p:nvPr/>
        </p:nvSpPr>
        <p:spPr>
          <a:xfrm>
            <a:off x="6542983" y="1171423"/>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现金流量表概述</a:t>
            </a:r>
          </a:p>
        </p:txBody>
      </p:sp>
      <p:sp>
        <p:nvSpPr>
          <p:cNvPr id="47" name="TextBox 47"/>
          <p:cNvSpPr txBox="1"/>
          <p:nvPr/>
        </p:nvSpPr>
        <p:spPr>
          <a:xfrm>
            <a:off x="6542983" y="1511132"/>
            <a:ext cx="4495800" cy="11049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现金流量表是反映企业一定时期内现金流量情况的会计报表，它详细列出了企业的经营活动、投资活动和筹资活动的现金流量情况。</a:t>
            </a:r>
          </a:p>
        </p:txBody>
      </p:sp>
      <p:sp>
        <p:nvSpPr>
          <p:cNvPr id="48" name="TextBox 48"/>
          <p:cNvSpPr txBox="1"/>
          <p:nvPr/>
        </p:nvSpPr>
        <p:spPr>
          <a:xfrm>
            <a:off x="6542983" y="2934249"/>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现金流量表的编制方法</a:t>
            </a:r>
          </a:p>
        </p:txBody>
      </p:sp>
      <p:sp>
        <p:nvSpPr>
          <p:cNvPr id="49" name="TextBox 49"/>
          <p:cNvSpPr txBox="1"/>
          <p:nvPr/>
        </p:nvSpPr>
        <p:spPr>
          <a:xfrm>
            <a:off x="6542983" y="3273958"/>
            <a:ext cx="4495800"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现金流量表的编制方法主要包括直接填列法和计算分析法。直接填列法是根据现金流量表中的项目，直接将相关数据填入表格中；计算分析法则需要对相关数据进行计算和分析，得出相应的数据后填入表格中。</a:t>
            </a:r>
          </a:p>
        </p:txBody>
      </p:sp>
      <p:sp>
        <p:nvSpPr>
          <p:cNvPr id="50" name="TextBox 50"/>
          <p:cNvSpPr txBox="1"/>
          <p:nvPr/>
        </p:nvSpPr>
        <p:spPr>
          <a:xfrm>
            <a:off x="6542983" y="4626808"/>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现金流量表的编制要求</a:t>
            </a:r>
          </a:p>
        </p:txBody>
      </p:sp>
      <p:sp>
        <p:nvSpPr>
          <p:cNvPr id="51" name="TextBox 51"/>
          <p:cNvSpPr txBox="1"/>
          <p:nvPr/>
        </p:nvSpPr>
        <p:spPr>
          <a:xfrm>
            <a:off x="6542983" y="4966517"/>
            <a:ext cx="4499225"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现金流量表的编制要求主要包括数据真实、内容完整、数字准确、说明清晰等。</a:t>
            </a:r>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现金流量表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74680" y="1337640"/>
            <a:ext cx="3525078" cy="4704522"/>
          </a:xfrm>
          <a:prstGeom prst="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33461" y="1337640"/>
            <a:ext cx="3525078" cy="4704522"/>
          </a:xfrm>
          <a:prstGeom prst="rect">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15335" y="1337640"/>
            <a:ext cx="3525078" cy="4704522"/>
          </a:xfrm>
          <a:prstGeom prst="rect">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393985" y="-922877"/>
            <a:ext cx="1317650" cy="670369"/>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414" b="1">
                <a:solidFill>
                  <a:srgbClr val="FFFFFF">
                    <a:alpha val="100000"/>
                  </a:srgbClr>
                </a:solidFill>
                <a:latin typeface="Microsoft Yahei"/>
                <a:ea typeface="Microsoft Yahei"/>
                <a:cs typeface="Microsoft Yahei"/>
              </a:rPr>
              <a:t>要点三</a:t>
            </a:r>
          </a:p>
        </p:txBody>
      </p:sp>
      <p:sp>
        <p:nvSpPr>
          <p:cNvPr id="6" name="AutoShape 6"/>
          <p:cNvSpPr/>
          <p:nvPr/>
        </p:nvSpPr>
        <p:spPr>
          <a:xfrm>
            <a:off x="8115335" y="1337640"/>
            <a:ext cx="1554579" cy="505943"/>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8793" y="1337640"/>
            <a:ext cx="505943" cy="505943"/>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346600" y="1337640"/>
            <a:ext cx="1554579"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590056" y="1337640"/>
            <a:ext cx="50594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4680" y="1337640"/>
            <a:ext cx="1554579" cy="505943"/>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18137" y="1337640"/>
            <a:ext cx="505943" cy="505943"/>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77907"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其他附表概述</a:t>
            </a:r>
          </a:p>
        </p:txBody>
      </p:sp>
      <p:sp>
        <p:nvSpPr>
          <p:cNvPr id="13" name="TextBox 13"/>
          <p:cNvSpPr txBox="1"/>
          <p:nvPr/>
        </p:nvSpPr>
        <p:spPr>
          <a:xfrm>
            <a:off x="877907"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其他附表是指除了利润分配表、所有者权益变动表和现金流量表之外的会计报表附表，这些附表是为了满足特定信息披露需求而编制的。</a:t>
            </a:r>
          </a:p>
        </p:txBody>
      </p:sp>
      <p:sp>
        <p:nvSpPr>
          <p:cNvPr id="14" name="TextBox 14"/>
          <p:cNvSpPr txBox="1"/>
          <p:nvPr/>
        </p:nvSpPr>
        <p:spPr>
          <a:xfrm>
            <a:off x="877907" y="1261999"/>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5" name="TextBox 15"/>
          <p:cNvSpPr txBox="1"/>
          <p:nvPr/>
        </p:nvSpPr>
        <p:spPr>
          <a:xfrm>
            <a:off x="4676018" y="1261999"/>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6" name="TextBox 16"/>
          <p:cNvSpPr txBox="1"/>
          <p:nvPr/>
        </p:nvSpPr>
        <p:spPr>
          <a:xfrm>
            <a:off x="4598427"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其他附表的编制方法</a:t>
            </a:r>
          </a:p>
        </p:txBody>
      </p:sp>
      <p:sp>
        <p:nvSpPr>
          <p:cNvPr id="17" name="TextBox 17"/>
          <p:cNvSpPr txBox="1"/>
          <p:nvPr/>
        </p:nvSpPr>
        <p:spPr>
          <a:xfrm>
            <a:off x="4598427"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其他附表的编制方法主要包括直接填列法和计算分析法。直接填列法是根据其他附表中的项目，直接将相关数据填入表格中；计算分析法则需要对相关数据进行计算和分析，得出相应的数据后填入表格中。</a:t>
            </a:r>
          </a:p>
        </p:txBody>
      </p:sp>
      <p:sp>
        <p:nvSpPr>
          <p:cNvPr id="18" name="TextBox 18"/>
          <p:cNvSpPr txBox="1"/>
          <p:nvPr/>
        </p:nvSpPr>
        <p:spPr>
          <a:xfrm>
            <a:off x="8406125" y="2036706"/>
            <a:ext cx="299085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其他附表的编制要求</a:t>
            </a:r>
          </a:p>
        </p:txBody>
      </p:sp>
      <p:sp>
        <p:nvSpPr>
          <p:cNvPr id="19" name="TextBox 19"/>
          <p:cNvSpPr txBox="1"/>
          <p:nvPr/>
        </p:nvSpPr>
        <p:spPr>
          <a:xfrm>
            <a:off x="8406125" y="3026770"/>
            <a:ext cx="2990850"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其他附表的编制要求主要包括数据真实、内容完整、数字准确、说明清晰等。</a:t>
            </a:r>
          </a:p>
        </p:txBody>
      </p:sp>
      <p:sp>
        <p:nvSpPr>
          <p:cNvPr id="20" name="TextBox 20"/>
          <p:cNvSpPr txBox="1"/>
          <p:nvPr/>
        </p:nvSpPr>
        <p:spPr>
          <a:xfrm>
            <a:off x="8447115" y="1264488"/>
            <a:ext cx="1103690"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要点三</a:t>
            </a:r>
          </a:p>
        </p:txBody>
      </p:sp>
      <p:sp>
        <p:nvSpPr>
          <p:cNvPr id="21" name="AutoShape 21"/>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4" name="Connector 24"/>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其他附表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会计报表附表的阅读与分析</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https://d.book118.com/617132015043006042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2024-09-15T11:23:41.511</cp:lastPrinted>
  <dcterms:created xsi:type="dcterms:W3CDTF">2024-09-15T03:23:41Z</dcterms:created>
  <dcterms:modified xsi:type="dcterms:W3CDTF">2024-09-15T03:23:43Z</dcterms:modified>
</cp:coreProperties>
</file>