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embeddedFontLst>
    <p:embeddedFont>
      <p:font typeface="CITVUG+MS-UIGothic"/>
      <p:regular r:id="rId15"/>
    </p:embeddedFont>
    <p:embeddedFont>
      <p:font typeface="CHTIAE+NUOPDA+ArialMT"/>
      <p:regular r:id="rId16"/>
    </p:embeddedFont>
    <p:embeddedFont>
      <p:font typeface="QUTPIA+WWGQIW+MicrosoftYaHei-Bold"/>
      <p:regular r:id="rId17"/>
    </p:embeddedFont>
    <p:embeddedFont>
      <p:font typeface="EDVJNO+QSODTP+MicrosoftYaHei"/>
      <p:regular r:id="rId18"/>
    </p:embeddedFont>
  </p:embeddedFontLst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font" Target="fonts/font1.fntdata" /><Relationship Id="rId16" Type="http://schemas.openxmlformats.org/officeDocument/2006/relationships/font" Target="fonts/font2.fntdata" /><Relationship Id="rId17" Type="http://schemas.openxmlformats.org/officeDocument/2006/relationships/font" Target="fonts/font3.fntdata" /><Relationship Id="rId18" Type="http://schemas.openxmlformats.org/officeDocument/2006/relationships/font" Target="fonts/font4.fntdata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CA9C05-6D32-4C1A-A8B8-08EDB18B3B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F80AB3-912B-4E0D-B9B8-FCA1A5CDE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E1B9FC-7D09-4877-B376-4E8A100454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898A82-F049-4528-B23D-BB80FDB04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682B081-34BE-4DD5-8738-981B98369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10B9EC-84A4-4C42-A3EB-1CFDEAA32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64957F-3F05-4FCB-BFE5-68C2C2911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FCCB9F-E75D-402D-8019-355E87687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3CAC86-E590-4B28-B0FE-61F1B61A7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961D0B-2F81-40B4-9FE7-37ABAA4308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B21A3B-CCD7-410D-BB0E-56D8A66EB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713514202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41069" y="1896629"/>
            <a:ext cx="66008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495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4950">
                <a:solidFill>
                  <a:srgbClr val="2C4A1E"/>
                </a:solidFill>
                <a:latin typeface="CITVUG+MS-UIGothic"/>
                <a:cs typeface="CITVUG+MS-UIGothic"/>
              </a:rPr>
              <a:t>界</a:t>
            </a:r>
            <a:r>
              <a:rPr sz="4950">
                <a:solidFill>
                  <a:srgbClr val="2C4A1E"/>
                </a:solidFill>
                <a:latin typeface="SimSun"/>
                <a:cs typeface="SimSun"/>
              </a:rPr>
              <a:t>讲课汇总课</a:t>
            </a:r>
            <a:r>
              <a:rPr sz="4950">
                <a:solidFill>
                  <a:srgbClr val="2C4A1E"/>
                </a:solidFill>
                <a:latin typeface="CITVUG+MS-UIGothic"/>
                <a:cs typeface="CITVUG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651490" y="1046003"/>
            <a:ext cx="1736445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2C4A1E"/>
                </a:solidFill>
                <a:latin typeface="CITVUG+MS-UIGothic"/>
                <a:cs typeface="CITVUG+MS-UIGothic"/>
              </a:rPr>
              <a:t>目</a:t>
            </a:r>
            <a:r>
              <a:rPr sz="3600" spc="173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3600">
                <a:solidFill>
                  <a:srgbClr val="2C4A1E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65015" y="4288980"/>
            <a:ext cx="3404502" cy="783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CHTIAE+NUOPDA+ArialMT"/>
                <a:cs typeface="CHTIAE+NUOPDA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界技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术应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用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65015" y="4837620"/>
            <a:ext cx="4089341" cy="783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2C4A1E"/>
                </a:solidFill>
                <a:latin typeface="CHTIAE+NUOPDA+ArialMT"/>
                <a:cs typeface="CHTIAE+NUOPDA+ArialMT"/>
              </a:rPr>
              <a:t>•</a:t>
            </a:r>
            <a:r>
              <a:rPr sz="2450" spc="128">
                <a:solidFill>
                  <a:srgbClr val="2C4A1E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界技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术</a:t>
            </a:r>
            <a:r>
              <a:rPr sz="2400">
                <a:solidFill>
                  <a:srgbClr val="2C4A1E"/>
                </a:solidFill>
                <a:latin typeface="CITVUG+MS-UIGothic"/>
                <a:cs typeface="CITVUG+MS-UIGothic"/>
              </a:rPr>
              <a:t>的前景与挑</a:t>
            </a:r>
            <a:r>
              <a:rPr sz="2400">
                <a:solidFill>
                  <a:srgbClr val="2C4A1E"/>
                </a:solidFill>
                <a:latin typeface="SimSun"/>
                <a:cs typeface="SimSun"/>
              </a:rPr>
              <a:t>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7105" y="1734434"/>
            <a:ext cx="2568957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2C4A1E"/>
                </a:solidFill>
                <a:latin typeface="QUTPIA+WWGQIW+MicrosoftYaHei-Bold"/>
                <a:cs typeface="QUTPIA+WWGQIW+MicrosoftYaHei-Bold"/>
              </a:rPr>
              <a:t>PART</a:t>
            </a:r>
            <a:r>
              <a:rPr sz="3300" spc="1364">
                <a:solidFill>
                  <a:srgbClr val="2C4A1E"/>
                </a:solidFill>
                <a:latin typeface="QUTPIA+WWGQIW+MicrosoftYaHei-Bold"/>
                <a:cs typeface="QUTPIA+WWGQIW+MicrosoftYaHei-Bold"/>
              </a:rPr>
              <a:t> </a:t>
            </a:r>
            <a:r>
              <a:rPr sz="3300">
                <a:solidFill>
                  <a:srgbClr val="2C4A1E"/>
                </a:solidFill>
                <a:latin typeface="QUTPIA+WWGQIW+MicrosoftYaHei-Bold"/>
                <a:cs typeface="QUTPIA+WWGQIW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40585" y="2562836"/>
            <a:ext cx="4857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4500">
                <a:solidFill>
                  <a:srgbClr val="2C4A1E"/>
                </a:solidFill>
                <a:latin typeface="CITVUG+MS-UIGothic"/>
                <a:cs typeface="CITVUG+MS-UIGothic"/>
              </a:rPr>
              <a:t>界技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术</a:t>
            </a:r>
            <a:r>
              <a:rPr sz="4500">
                <a:solidFill>
                  <a:srgbClr val="2C4A1E"/>
                </a:solidFill>
                <a:latin typeface="CITVUG+MS-UIGothic"/>
                <a:cs typeface="CITVUG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界技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的定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3669" y="1640363"/>
            <a:ext cx="114680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23669" y="2400038"/>
            <a:ext cx="1007573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界技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是指在特定温度和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力条件下，物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的状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超越其正常气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、液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和固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界限的一种技</a:t>
            </a:r>
            <a:r>
              <a:rPr sz="1500">
                <a:solidFill>
                  <a:srgbClr val="FFFFF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FFFFFF"/>
                </a:solidFill>
                <a:latin typeface="CITVUG+MS-UIGothic"/>
                <a:cs typeface="CITVUG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1605" y="4359433"/>
            <a:ext cx="1402841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2C4A1E"/>
                </a:solidFill>
                <a:latin typeface="SimSun"/>
                <a:cs typeface="SimSun"/>
              </a:rPr>
              <a:t>详细</a:t>
            </a:r>
            <a:r>
              <a:rPr sz="2000" spc="15">
                <a:solidFill>
                  <a:srgbClr val="2C4A1E"/>
                </a:solidFill>
                <a:latin typeface="CITVUG+MS-UIGothic"/>
                <a:cs typeface="CITVUG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1605" y="5094343"/>
            <a:ext cx="10513888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界技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利用物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在超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界状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下独特的物理和化学性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，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实现对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物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的提取、分离、合成和反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等操作。在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界状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下，物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的密度和粘度接近于液体，而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散系数和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传递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性能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类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似于气体，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使得物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在超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界状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下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具有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好的溶解、渗透和</a:t>
            </a:r>
            <a:r>
              <a:rPr sz="1500">
                <a:solidFill>
                  <a:srgbClr val="16250F"/>
                </a:solidFill>
                <a:latin typeface="SimSun"/>
                <a:cs typeface="SimSun"/>
              </a:rPr>
              <a:t>传递</a:t>
            </a:r>
            <a:r>
              <a:rPr sz="1500">
                <a:solidFill>
                  <a:srgbClr val="16250F"/>
                </a:solidFill>
                <a:latin typeface="CITVUG+MS-UIGothic"/>
                <a:cs typeface="CITVUG+MS-UIGothic"/>
              </a:rPr>
              <a:t>性能。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界技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用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领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66890" y="1652174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C4A1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33470" y="2584188"/>
            <a:ext cx="803046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在多个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领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域都有广泛的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用，包括化学反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、材料制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备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、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境保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、能源开</a:t>
            </a:r>
          </a:p>
          <a:p>
            <a:pPr marL="3333749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38619" y="401373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C4A1E"/>
                </a:solidFill>
                <a:latin typeface="SimSun"/>
                <a:cs typeface="SimSun"/>
              </a:rPr>
              <a:t>详细</a:t>
            </a:r>
            <a:r>
              <a:rPr sz="2000" spc="25">
                <a:solidFill>
                  <a:srgbClr val="2C4A1E"/>
                </a:solidFill>
                <a:latin typeface="CITVUG+MS-UIGothic"/>
                <a:cs typeface="CITVUG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33470" y="4602853"/>
            <a:ext cx="8104063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在化学反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方面，超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可以用于合成高分子材料、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纳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米材料等新材料，也可用于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高效合成有机化合物和生物制品。在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境保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护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方面，超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可用于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处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理工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业废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水、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废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气等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污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染物，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实现资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源的有效回收和利用。在能源开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方面，超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可用于高效</a:t>
            </a:r>
          </a:p>
          <a:p>
            <a:pPr marL="180975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提取和利用地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能、太阳能等可再生能源。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界技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术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发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展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历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总结词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8542897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展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经历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了多个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阶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段，从早期的探索研究到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在的广泛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用，其技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不断得到完善和提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高。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SimSun"/>
                <a:cs typeface="SimSun"/>
              </a:rPr>
              <a:t>详细</a:t>
            </a:r>
            <a:r>
              <a:rPr sz="2300" spc="25">
                <a:solidFill>
                  <a:srgbClr val="2C4A1E"/>
                </a:solidFill>
                <a:latin typeface="CITVUG+MS-UIGothic"/>
                <a:cs typeface="CITVUG+MS-UIGothic"/>
              </a:rPr>
              <a:t>描述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510742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06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自</a:t>
            </a:r>
            <a:r>
              <a:rPr sz="1350">
                <a:solidFill>
                  <a:srgbClr val="041400"/>
                </a:solidFill>
                <a:latin typeface="EDVJNO+QSODTP+MicrosoftYaHei"/>
                <a:cs typeface="EDVJNO+QSODTP+MicrosoftYaHei"/>
              </a:rPr>
              <a:t>20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世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纪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初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发现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现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象以来，超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的研究和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用逐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受到关注。随着科技的不断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步，超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的理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论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用研究逐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渐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深入，涉及的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域也越来越广泛。目前，超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界技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已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经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成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一种重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要的工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业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技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术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和研究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域，在多个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领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域得到广泛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用和</a:t>
            </a:r>
            <a:r>
              <a:rPr sz="1350">
                <a:solidFill>
                  <a:srgbClr val="0414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41400"/>
                </a:solidFill>
                <a:latin typeface="CITVUG+MS-UIGothic"/>
                <a:cs typeface="CITVUG+MS-UIGothic"/>
              </a:rPr>
              <a:t>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7105" y="1734434"/>
            <a:ext cx="2568957" cy="1065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8"/>
              </a:lnSpc>
              <a:spcBef>
                <a:spcPct val="0"/>
              </a:spcBef>
              <a:spcAft>
                <a:spcPct val="0"/>
              </a:spcAft>
            </a:pPr>
            <a:r>
              <a:rPr sz="3300">
                <a:solidFill>
                  <a:srgbClr val="2C4A1E"/>
                </a:solidFill>
                <a:latin typeface="QUTPIA+WWGQIW+MicrosoftYaHei-Bold"/>
                <a:cs typeface="QUTPIA+WWGQIW+MicrosoftYaHei-Bold"/>
              </a:rPr>
              <a:t>PART</a:t>
            </a:r>
            <a:r>
              <a:rPr sz="3300" spc="1364">
                <a:solidFill>
                  <a:srgbClr val="2C4A1E"/>
                </a:solidFill>
                <a:latin typeface="QUTPIA+WWGQIW+MicrosoftYaHei-Bold"/>
                <a:cs typeface="QUTPIA+WWGQIW+MicrosoftYaHei-Bold"/>
              </a:rPr>
              <a:t> </a:t>
            </a:r>
            <a:r>
              <a:rPr sz="3300">
                <a:solidFill>
                  <a:srgbClr val="2C4A1E"/>
                </a:solidFill>
                <a:latin typeface="QUTPIA+WWGQIW+MicrosoftYaHei-Bold"/>
                <a:cs typeface="QUTPIA+WWGQIW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40585" y="2562836"/>
            <a:ext cx="4857750" cy="142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sz="45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4500">
                <a:solidFill>
                  <a:srgbClr val="2C4A1E"/>
                </a:solidFill>
                <a:latin typeface="CITVUG+MS-UIGothic"/>
                <a:cs typeface="CITVUG+MS-UIGothic"/>
              </a:rPr>
              <a:t>界流体性</a:t>
            </a:r>
            <a:r>
              <a:rPr sz="4500">
                <a:solidFill>
                  <a:srgbClr val="2C4A1E"/>
                </a:solidFill>
                <a:latin typeface="SimSun"/>
                <a:cs typeface="SimSun"/>
              </a:rPr>
              <a:t>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界流体的特性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7270" y="1499036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CITVUG+MS-UIGothic"/>
                <a:cs typeface="CITVUG+MS-UIGothic"/>
              </a:rPr>
              <a:t>高密度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7270" y="2034913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界流体具有高密度特性，接近液体密度。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97270" y="3148131"/>
            <a:ext cx="132087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CITVUG+MS-UIGothic"/>
                <a:cs typeface="CITVUG+MS-UIGothic"/>
              </a:rPr>
              <a:t>低粘度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97270" y="368400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界流体的粘度相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对较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低，接近气体粘度。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97270" y="4800401"/>
            <a:ext cx="339206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2C4A1E"/>
                </a:solidFill>
                <a:latin typeface="CITVUG+MS-UIGothic"/>
                <a:cs typeface="CITVUG+MS-UIGothic"/>
              </a:rPr>
              <a:t>良好的</a:t>
            </a:r>
            <a:r>
              <a:rPr sz="2300" spc="23">
                <a:solidFill>
                  <a:srgbClr val="2C4A1E"/>
                </a:solidFill>
                <a:latin typeface="SimSun"/>
                <a:cs typeface="SimSun"/>
              </a:rPr>
              <a:t>扩</a:t>
            </a:r>
            <a:r>
              <a:rPr sz="2300" spc="25">
                <a:solidFill>
                  <a:srgbClr val="2C4A1E"/>
                </a:solidFill>
                <a:latin typeface="CITVUG+MS-UIGothic"/>
                <a:cs typeface="CITVUG+MS-UIGothic"/>
              </a:rPr>
              <a:t>散性和渗透性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97270" y="5336278"/>
            <a:ext cx="57678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界流体具有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好的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散性和渗透性，有利于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传质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传热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000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界流体的相行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2C4A1E"/>
                </a:solidFill>
                <a:latin typeface="CITVUG+MS-UIGothic"/>
                <a:cs typeface="CITVUG+MS-UIGothic"/>
              </a:rPr>
              <a:t>相平衡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347333"/>
            <a:ext cx="3505200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界流体在一定温度和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力下会呈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现单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相状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，不表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现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出明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显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的气液分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界面。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2C4A1E"/>
                </a:solidFill>
                <a:latin typeface="CITVUG+MS-UIGothic"/>
                <a:cs typeface="CITVUG+MS-UIGothic"/>
              </a:rPr>
              <a:t>相</a:t>
            </a:r>
            <a:r>
              <a:rPr sz="2000" spc="25">
                <a:solidFill>
                  <a:srgbClr val="2C4A1E"/>
                </a:solidFill>
                <a:latin typeface="SimSun"/>
                <a:cs typeface="SimSun"/>
              </a:rPr>
              <a:t>变</a:t>
            </a:r>
            <a:r>
              <a:rPr sz="2000" spc="25">
                <a:solidFill>
                  <a:srgbClr val="2C4A1E"/>
                </a:solidFill>
                <a:latin typeface="CITVUG+MS-UIGothic"/>
                <a:cs typeface="CITVUG+MS-UIGothic"/>
              </a:rPr>
              <a:t>特性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29244" y="4943847"/>
            <a:ext cx="3431604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界流体在接近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界点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，其密度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和粘度等性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会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生急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剧变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化。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超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临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界流体的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热</a:t>
            </a:r>
            <a:r>
              <a:rPr sz="3000">
                <a:solidFill>
                  <a:srgbClr val="2C4A1E"/>
                </a:solidFill>
                <a:latin typeface="CITVUG+MS-UIGothic"/>
                <a:cs typeface="CITVUG+MS-UIGothic"/>
              </a:rPr>
              <a:t>力学性</a:t>
            </a:r>
            <a:r>
              <a:rPr sz="3000">
                <a:solidFill>
                  <a:srgbClr val="2C4A1E"/>
                </a:solidFill>
                <a:latin typeface="SimSun"/>
                <a:cs typeface="SimSun"/>
              </a:rPr>
              <a:t>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72360" y="1482090"/>
            <a:ext cx="71180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2C4A1E"/>
                </a:solidFill>
                <a:latin typeface="SimSun"/>
                <a:cs typeface="SimSun"/>
              </a:rPr>
              <a:t>热</a:t>
            </a:r>
            <a:r>
              <a:rPr sz="1600">
                <a:solidFill>
                  <a:srgbClr val="2C4A1E"/>
                </a:solidFill>
                <a:latin typeface="CITVUG+MS-UIGothic"/>
                <a:cs typeface="CITVUG+MS-UIGothic"/>
              </a:rPr>
              <a:t>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2360" y="1898412"/>
            <a:ext cx="1545719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QUTPIA+WWGQIW+MicrosoftYaHei-Bold"/>
                <a:cs typeface="QUTPIA+WWGQIW+MicrosoftYaHei-Bold"/>
              </a:rPr>
              <a:t>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72360" y="1939028"/>
            <a:ext cx="45269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热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容随温度和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力的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化而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化。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72360" y="3160395"/>
            <a:ext cx="91561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2C4A1E"/>
                </a:solidFill>
                <a:latin typeface="SimSun"/>
                <a:cs typeface="SimSun"/>
              </a:rPr>
              <a:t>热导</a:t>
            </a:r>
            <a:r>
              <a:rPr sz="1600">
                <a:solidFill>
                  <a:srgbClr val="2C4A1E"/>
                </a:solidFill>
                <a:latin typeface="CITVUG+MS-UIGothic"/>
                <a:cs typeface="CITVUG+MS-UIGothic"/>
              </a:rPr>
              <a:t>率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72360" y="3592568"/>
            <a:ext cx="452697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热导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率相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对较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低，但随着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压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力的增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02360" y="3616087"/>
            <a:ext cx="1545719" cy="3634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QUTPIA+WWGQIW+MicrosoftYaHei-Bold"/>
                <a:cs typeface="QUTPIA+WWGQIW+MicrosoftYaHei-Bold"/>
              </a:rPr>
              <a:t>2</a:t>
            </a:r>
          </a:p>
          <a:p>
            <a:pPr marL="0" marR="0">
              <a:lnSpc>
                <a:spcPts val="5991"/>
              </a:lnSpc>
              <a:spcBef>
                <a:spcPts val="8013"/>
              </a:spcBef>
              <a:spcAft>
                <a:spcPct val="0"/>
              </a:spcAft>
            </a:pPr>
            <a:r>
              <a:rPr sz="5750">
                <a:solidFill>
                  <a:srgbClr val="FFFFFF"/>
                </a:solidFill>
                <a:latin typeface="QUTPIA+WWGQIW+MicrosoftYaHei-Bold"/>
                <a:cs typeface="QUTPIA+WWGQIW+MicrosoftYaHei-Bold"/>
              </a:rPr>
              <a:t>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72360" y="3935468"/>
            <a:ext cx="11742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加而增加。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372360" y="4926329"/>
            <a:ext cx="1119428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2C4A1E"/>
                </a:solidFill>
                <a:latin typeface="SimSun"/>
                <a:cs typeface="SimSun"/>
              </a:rPr>
              <a:t>扩</a:t>
            </a:r>
            <a:r>
              <a:rPr sz="1600">
                <a:solidFill>
                  <a:srgbClr val="2C4A1E"/>
                </a:solidFill>
                <a:latin typeface="CITVUG+MS-UIGothic"/>
                <a:cs typeface="CITVUG+MS-UIGothic"/>
              </a:rPr>
              <a:t>散系数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372360" y="5358503"/>
            <a:ext cx="46724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超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临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界流体的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扩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散系数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较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高，有利于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传质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和</a:t>
            </a:r>
            <a:r>
              <a:rPr sz="1500">
                <a:solidFill>
                  <a:srgbClr val="041400"/>
                </a:solidFill>
                <a:latin typeface="SimSun"/>
                <a:cs typeface="SimSun"/>
              </a:rPr>
              <a:t>传热</a:t>
            </a:r>
            <a:r>
              <a:rPr sz="1500">
                <a:solidFill>
                  <a:srgbClr val="041400"/>
                </a:solidFill>
                <a:latin typeface="CITVUG+MS-UIGothic"/>
                <a:cs typeface="CITVUG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https://d.book118.com/617135142021006054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CITVUG+MS-UIGothic</vt:lpstr>
      <vt:lpstr>SimSun</vt:lpstr>
      <vt:lpstr>Times New Roman</vt:lpstr>
      <vt:lpstr>CHTIAE+NUOPDA+ArialMT</vt:lpstr>
      <vt:lpstr>QUTPIA+WWGQIW+MicrosoftYaHei-Bold</vt:lpstr>
      <vt:lpstr>EDVJNO+QSODTP+MicrosoftYaHei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2024-09-28T07:42:34.582</cp:lastPrinted>
  <dcterms:created xsi:type="dcterms:W3CDTF">2024-09-27T23:42:34Z</dcterms:created>
  <dcterms:modified xsi:type="dcterms:W3CDTF">2024-09-27T23:42:35Z</dcterms:modified>
</cp:coreProperties>
</file>