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6FCC4A-ECF8-4C37-B7E1-3B67D60ED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7C70AC-CB53-48A7-816E-C3E9478C4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3BFF32-D448-4313-AB80-868287B52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EEC7B3-75D2-4FC0-BAE4-9D4577856C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E2D182-3656-4A8E-AC24-95E1944380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2FDD40-DE0B-4565-B432-709943A6C7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6AB1D5-F289-4C8D-B547-1A28CFFDFF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567142-2504-40A0-B27A-1EE6ABBBE9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08F5B0-3BFC-4BD7-8353-F907F29F15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9EC24F-67F6-472B-96C7-B39EC63574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8FC262-0F65-469F-B673-10BCB6706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714311601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《统计学概述》课件</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2024-01-26</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统计学基本概念与原理</a:t>
            </a:r>
          </a:p>
          <a:p>
            <a:r>
              <a:t>描述性统计方法</a:t>
            </a:r>
          </a:p>
          <a:p>
            <a:r>
              <a:t>推论性统计方法</a:t>
            </a:r>
          </a:p>
          <a:p>
            <a:r>
              <a:t>统计软件应用与编程实现</a:t>
            </a:r>
          </a:p>
          <a:p>
            <a:r>
              <a:t>统计思维与决策支持</a:t>
            </a:r>
          </a:p>
          <a:p>
            <a:r>
              <a:t>数据分析报告撰写与沟通技巧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统计学基本概念与原理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8549" r="2854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统计学是一门研究如何收集、整理、分析、解释和呈现数据的科学。</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统计学的定义</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通过对数据的分析和解释，统计学可以帮助我们更好地理解和描述现象，预测未来趋势，以及为决策提供支持。</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统计学的作用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统计学定义及作用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根据数据的特点和性质，数据类型可分为定量数据和定性数据。定量数据是可以量化的，如身高、体重等；定性数据则是描述性的，如性别、职业等。</a:t>
            </a:r>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数据的来源主要有两种，一种是直接来源，即通过调查、实验等方式直接获取的数据；另一种是间接来源，即从已有的数据库、文献等中获取的数据。</a:t>
            </a:r>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数据类型</a:t>
            </a:r>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数据来源</a:t>
            </a:r>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数据类型与来源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373" b="233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总体是研究对象的全体，具有相同的性质和特征。在统计学中，总体通常指的是研究对象的所有可能观测值的集合。</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样本是从总体中随机抽取的一部分观测值，用于代表总体进行统计分析。样本的选择应遵循随机性、代表性和可行性等原则。</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总体与样本概念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样本</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总体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概率论的基本概念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概率论是研究随机现象的数学分支，主要研究随机事件发生的可能性大小。概率论的基本概念包括随机事件、概率、条件概率等。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概率论在统计学中的应用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概率论为统计学提供了理论基础和方法支持。在统计学中，概率论被广泛应用于参数估计、假设检验、回归分析等方面，帮助我们更好地理解和分析数据。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414" r="184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概率论基础</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描述性统计方法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062" r="1306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偏态与峰态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偏态描述数据分布的不对称性，峰态则反映数据分布尖峭或扁平的程度。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集中趋势度量</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包括算术平均数、中位数和众数，用于描述数据分布的“中心”位置。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离散程度度量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如极差、四分位差、方差和标准差，用于刻画数据分布的离散程度或波动幅度。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数值型数据描述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频数表示某一类别出现的次数，频率则是频数与总数的比值，用于描述类别数据的分布情况。</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频数与频率</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比例表示两个相互关联的数值之间的比值，百分比则将比例转换为以100为基数的形式，便于比较和解释。</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比例与百分比</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用于展示两个或多个类别变量之间的关系，可分析类别间的独立性和相关性。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列联表与交叉表</a:t>
            </a:r>
          </a:p>
        </p:txBody>
      </p:sp>
      <p:pic>
        <p:nvPicPr>
          <p:cNvPr id="9" name="Picture 9"/>
          <p:cNvPicPr>
            <a:picLocks noChangeAspect="1"/>
          </p:cNvPicPr>
          <p:nvPr/>
        </p:nvPicPr>
        <p:blipFill>
          <a:blip r:embed="rId2"/>
          <a:srcRect l="17017" r="1701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类别型数据描述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316" r="31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图表展示技巧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直方图与条形图</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直方图适用于展示数值型数据的分布情况，条形图则用于比较不同类别的数据。</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折线图与散点图</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折线图用于展示时间序列数据的趋势变化，散点图则用于揭示两个数值型变量之间的相关关系。</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箱线图与小提琴图</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箱线图可直观展示数值型数据的中心趋势、离散程度和异常值，小提琴图则在此基础上进一步展示数据分布的密度和形状。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844" r="2484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正态分布检验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通过图形观察（如直方图、QQ图）和统计检验（如Shapiro-Wilk检验、Kolmogorov-Smirnov检验）判断数据是否服从正态分布。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偏态分布与峰态分布识别</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通过观察数据分布的偏态系数和峰态系数，判断数据分布的偏态和峰态特征。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多峰分布与异常值处理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对于多峰分布的数据，需要分析其原因并考虑是否进行数据转换或分组处理；对于异常值，需根据具体情况采取删除、保留或替换等处理方式。</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数据分布形态判断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推论性统计方法</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129"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8772777"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6287228" y="1918692"/>
            <a:ext cx="2109431" cy="3312038"/>
          </a:xfrm>
          <a:prstGeom prst="roundRect">
            <a:avLst>
              <a:gd name="adj" fmla="val 2657"/>
            </a:avLst>
          </a:prstGeom>
          <a:noFill/>
          <a:ln w="238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801679" y="1918692"/>
            <a:ext cx="2109431" cy="3312038"/>
          </a:xfrm>
          <a:prstGeom prst="roundRect">
            <a:avLst>
              <a:gd name="adj" fmla="val 2657"/>
            </a:avLst>
          </a:prstGeom>
          <a:noFill/>
          <a:ln w="238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Freeform 6"/>
          <p:cNvSpPr/>
          <p:nvPr/>
        </p:nvSpPr>
        <p:spPr>
          <a:xfrm>
            <a:off x="131612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801679"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87228"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772777" y="1918692"/>
            <a:ext cx="2109431" cy="1073582"/>
          </a:xfrm>
          <a:custGeom>
            <a:rect l="l" t="t" r="r" b="b"/>
            <a:pathLst>
              <a:path w="2200939" h="1119815">
                <a:moveTo>
                  <a:pt x="58479" y="0"/>
                </a:moveTo>
                <a:lnTo>
                  <a:pt x="2142460" y="0"/>
                </a:lnTo>
                <a:cubicBezTo>
                  <a:pt x="2174757" y="0"/>
                  <a:pt x="2200939" y="26182"/>
                  <a:pt x="2200939" y="58479"/>
                </a:cubicBezTo>
                <a:lnTo>
                  <a:pt x="2200939" y="935665"/>
                </a:lnTo>
                <a:lnTo>
                  <a:pt x="532651" y="935665"/>
                </a:lnTo>
                <a:lnTo>
                  <a:pt x="240413" y="1119815"/>
                </a:lnTo>
                <a:lnTo>
                  <a:pt x="240413" y="935665"/>
                </a:lnTo>
                <a:lnTo>
                  <a:pt x="0" y="935665"/>
                </a:lnTo>
                <a:lnTo>
                  <a:pt x="0" y="58479"/>
                </a:lnTo>
                <a:cubicBezTo>
                  <a:pt x="0" y="26182"/>
                  <a:pt x="26182" y="0"/>
                  <a:pt x="5847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314687" y="2010008"/>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1" name="AutoShape 11"/>
          <p:cNvSpPr/>
          <p:nvPr/>
        </p:nvSpPr>
        <p:spPr>
          <a:xfrm>
            <a:off x="3801679"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2" name="AutoShape 12"/>
          <p:cNvSpPr/>
          <p:nvPr/>
        </p:nvSpPr>
        <p:spPr>
          <a:xfrm>
            <a:off x="6276655"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3" name="AutoShape 13"/>
          <p:cNvSpPr/>
          <p:nvPr/>
        </p:nvSpPr>
        <p:spPr>
          <a:xfrm>
            <a:off x="8772777" y="2039805"/>
            <a:ext cx="2110874" cy="732795"/>
          </a:xfrm>
          <a:prstGeom prst="rect">
            <a:avLst/>
          </a:prstGeom>
          <a:noFill/>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14" name="AutoShape 14"/>
          <p:cNvSpPr/>
          <p:nvPr/>
        </p:nvSpPr>
        <p:spPr>
          <a:xfrm>
            <a:off x="1396520" y="3463569"/>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通过样本数据计算出一个具体的数值来估计总体参数。</a:t>
            </a:r>
          </a:p>
        </p:txBody>
      </p:sp>
      <p:sp>
        <p:nvSpPr>
          <p:cNvPr id="15" name="AutoShape 15"/>
          <p:cNvSpPr/>
          <p:nvPr/>
        </p:nvSpPr>
        <p:spPr>
          <a:xfrm>
            <a:off x="1316129" y="3011285"/>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点估计</a:t>
            </a:r>
          </a:p>
        </p:txBody>
      </p:sp>
      <p:sp>
        <p:nvSpPr>
          <p:cNvPr id="16" name="AutoShape 16"/>
          <p:cNvSpPr/>
          <p:nvPr/>
        </p:nvSpPr>
        <p:spPr>
          <a:xfrm>
            <a:off x="3882070"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根据样本数据计算出一个区间，该区间以一定的概率包含总体参数。</a:t>
            </a:r>
          </a:p>
        </p:txBody>
      </p:sp>
      <p:sp>
        <p:nvSpPr>
          <p:cNvPr id="17" name="AutoShape 17"/>
          <p:cNvSpPr/>
          <p:nvPr/>
        </p:nvSpPr>
        <p:spPr>
          <a:xfrm>
            <a:off x="3801679" y="2992274"/>
            <a:ext cx="2110874"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区间估计</a:t>
            </a:r>
          </a:p>
        </p:txBody>
      </p:sp>
      <p:sp>
        <p:nvSpPr>
          <p:cNvPr id="18" name="AutoShape 18"/>
          <p:cNvSpPr/>
          <p:nvPr/>
        </p:nvSpPr>
        <p:spPr>
          <a:xfrm>
            <a:off x="6358113"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无偏性、有效性、一致性等。</a:t>
            </a:r>
          </a:p>
        </p:txBody>
      </p:sp>
      <p:sp>
        <p:nvSpPr>
          <p:cNvPr id="19" name="AutoShape 19"/>
          <p:cNvSpPr/>
          <p:nvPr/>
        </p:nvSpPr>
        <p:spPr>
          <a:xfrm>
            <a:off x="6287228"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估计量的性质</a:t>
            </a:r>
          </a:p>
        </p:txBody>
      </p:sp>
      <p:sp>
        <p:nvSpPr>
          <p:cNvPr id="20" name="AutoShape 20"/>
          <p:cNvSpPr/>
          <p:nvPr/>
        </p:nvSpPr>
        <p:spPr>
          <a:xfrm>
            <a:off x="8843662" y="3444558"/>
            <a:ext cx="1950720" cy="16581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在市场调研中，通过抽样数据估计总体均值或比例。</a:t>
            </a:r>
          </a:p>
        </p:txBody>
      </p:sp>
      <p:sp>
        <p:nvSpPr>
          <p:cNvPr id="21" name="AutoShape 21"/>
          <p:cNvSpPr/>
          <p:nvPr/>
        </p:nvSpPr>
        <p:spPr>
          <a:xfrm>
            <a:off x="8772777" y="2992274"/>
            <a:ext cx="210943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应用举例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参数估计原理及应用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假设检验流程与实例分析</a:t>
              </a:r>
            </a:p>
          </p:txBody>
        </p:sp>
      </p:grpSp>
      <p:sp>
        <p:nvSpPr>
          <p:cNvPr id="41" name="TextBox 41"/>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显著性水平的设定</a:t>
            </a:r>
          </a:p>
        </p:txBody>
      </p:sp>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根据研究背景和实际需求设定显著性水平。</a:t>
            </a:r>
          </a:p>
        </p:txBody>
      </p:sp>
      <p:sp>
        <p:nvSpPr>
          <p:cNvPr id="43" name="TextBox 43"/>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检验统计量的选择</a:t>
            </a:r>
          </a:p>
        </p:txBody>
      </p:sp>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根据假设检验的类型和数据的分布选择合适的检验统计量。</a:t>
            </a:r>
          </a:p>
        </p:txBody>
      </p:sp>
      <p:sp>
        <p:nvSpPr>
          <p:cNvPr id="45" name="TextBox 45"/>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原假设与备择假设的设立</a:t>
            </a:r>
          </a:p>
        </p:txBody>
      </p:sp>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根据研究问题设立原假设和备择假设。</a:t>
            </a:r>
          </a:p>
        </p:txBody>
      </p:sp>
      <p:sp>
        <p:nvSpPr>
          <p:cNvPr id="47" name="TextBox 47"/>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决策规则的制定</a:t>
            </a:r>
          </a:p>
        </p:txBody>
      </p:sp>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根据检验统计量的值和显著性水平制定决策规则。</a:t>
            </a:r>
          </a:p>
        </p:txBody>
      </p:sp>
      <p:sp>
        <p:nvSpPr>
          <p:cNvPr id="49" name="TextBox 49"/>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实例分析</a:t>
            </a:r>
          </a:p>
        </p:txBody>
      </p:sp>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通过具体案例展示假设检验的流程和应用。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方差分析的基本原理</a:t>
            </a:r>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通过比较不同组间的方差与组内的方差来判断总体均值是否存在显著差异。</a:t>
            </a:r>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方差分析的基本步骤</a:t>
            </a:r>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建立假设、构造检验统计量、计算p值、作出决策。</a:t>
            </a:r>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方差分析的适用条件</a:t>
            </a:r>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各总体应服从正态分布，且各组方差相等。</a:t>
            </a:r>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多重比较方法</a:t>
            </a:r>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当总体均值存在显著差异时，进一步比较各组均值之间的差异。</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方差分析（ANOVA）简介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https://d.book118.com/617143116011006036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17</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17</vt:i4>
      </vt:variant>
    </vt:vector>
  </HeadingPairs>
  <TitlesOfParts>
    <vt:vector baseType="lpstr" size="20">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2024-09-10T19:50:50.116</cp:lastPrinted>
  <dcterms:created xsi:type="dcterms:W3CDTF">2024-09-10T11:50:50Z</dcterms:created>
  <dcterms:modified xsi:type="dcterms:W3CDTF">2024-09-10T11:50:52Z</dcterms:modified>
</cp:coreProperties>
</file>