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9906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fill>
          <a:solidFill>
            <a:schemeClr val="accent3">
              <a:tint val="20000"/>
            </a:schemeClr>
          </a:solidFill>
        </a:fill>
      </a:tcStyle>
    </a:band1H>
    <a:band1V>
      <a:tcStyle>
        <a:fill>
          <a:solidFill>
            <a:schemeClr val="accent3">
              <a:tint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/>
        <a:schemeClr val="lt1"/>
      </a:tcTxStyle>
      <a:tcStyle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fill>
          <a:solidFill>
            <a:schemeClr val="accent5">
              <a:tint val="40000"/>
            </a:schemeClr>
          </a:solidFill>
        </a:fill>
      </a:tcStyle>
    </a:band1H>
    <a:band1V>
      <a:tcStyle>
        <a:fill>
          <a:solidFill>
            <a:schemeClr val="accent5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2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E6B75E3-8F30-4ACE-9E5C-0F98AB7C7F58}" type="doc">
      <dgm:prSet loTypeId="urn:microsoft.com/office/officeart/2005/8/layout/hierarchy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1682B3F-90AF-4C78-8FE2-C555F87B7C58}" type="parTrans" cxnId="{DF09E79C-9E56-4E36-B896-585729EEE456}">
      <dgm:prSet custT="1"/>
      <dgm:spPr/>
      <dgm:t>
        <a:bodyPr/>
        <a:lstStyle/>
        <a:p>
          <a:endParaRPr lang="en-US" sz="1600"/>
        </a:p>
      </dgm:t>
    </dgm:pt>
    <dgm:pt modelId="{0900125D-FDDD-429E-8DE3-60DD7E1C49D1}">
      <dgm:prSet phldrT="[Text]" custT="1"/>
      <dgm:spPr/>
      <dgm:t>
        <a:bodyPr/>
        <a:lstStyle/>
        <a:p>
          <a:r>
            <a:rPr lang="zh-CN" altLang="en-US" sz="1600" b="1" smtClean="0"/>
            <a:t>内聚人心</a:t>
          </a:r>
          <a:endParaRPr lang="en-US" altLang="zh-CN" sz="1600" b="1" smtClean="0"/>
        </a:p>
        <a:p>
          <a:r>
            <a:rPr lang="zh-CN" altLang="zh-CN" sz="1600" smtClean="0"/>
            <a:t>提升员工敬业度</a:t>
          </a:r>
          <a:endParaRPr lang="en-US" altLang="zh-CN" sz="1600" smtClean="0"/>
        </a:p>
      </dgm:t>
    </dgm:pt>
    <dgm:pt modelId="{5A0D8FEB-FEF9-45E8-845C-67847C385F65}" type="parTrans" cxnId="{8765090E-8C90-48DA-8BC5-62ABBE5A2E4A}">
      <dgm:prSet custT="1"/>
      <dgm:spPr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en-US" sz="1600"/>
        </a:p>
      </dgm:t>
    </dgm:pt>
    <dgm:pt modelId="{464A5398-1F71-4EC1-B4F7-F142680C57DC}">
      <dgm:prSet phldrT="[Text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sz="1600" b="1" smtClean="0"/>
            <a:t>明确理念</a:t>
          </a:r>
          <a:r>
            <a:rPr lang="zh-CN" altLang="en-US" sz="1600" smtClean="0"/>
            <a:t>，实现文化与战略的契合</a:t>
          </a:r>
          <a:endParaRPr lang="en-US" sz="1600" smtClean="0"/>
        </a:p>
      </dgm:t>
    </dgm:pt>
    <dgm:pt modelId="{25639092-F26C-4D64-8DFF-B145331FF0A2}" type="sibTrans" cxnId="{8765090E-8C90-48DA-8BC5-62ABBE5A2E4A}">
      <dgm:prSet custT="1"/>
      <dgm:spPr/>
      <dgm:t>
        <a:bodyPr/>
        <a:lstStyle/>
        <a:p>
          <a:endParaRPr lang="en-US" sz="1600"/>
        </a:p>
      </dgm:t>
    </dgm:pt>
    <dgm:pt modelId="{7F08438D-3D2F-4A8D-BAAA-D6CC3CA5679E}" type="parTrans" cxnId="{6970784A-3546-4B46-B935-6758F186EE25}">
      <dgm:prSet custT="1"/>
      <dgm:spPr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en-US" sz="1600"/>
        </a:p>
      </dgm:t>
    </dgm:pt>
    <dgm:pt modelId="{4723C574-B88E-4D41-B480-0C03552DC98A}">
      <dgm:prSet phldrT="[Text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sz="1600" b="1" smtClean="0"/>
            <a:t>达成共识</a:t>
          </a:r>
          <a:r>
            <a:rPr lang="zh-CN" altLang="en-US" sz="1600" smtClean="0"/>
            <a:t>，实现文化与行为的融合</a:t>
          </a:r>
          <a:endParaRPr lang="en-US" sz="1600"/>
        </a:p>
      </dgm:t>
    </dgm:pt>
    <dgm:pt modelId="{44D48FA8-87C1-4FD1-9D90-720D23C651D2}" type="sibTrans" cxnId="{6970784A-3546-4B46-B935-6758F186EE25}">
      <dgm:prSet custT="1"/>
      <dgm:spPr/>
      <dgm:t>
        <a:bodyPr/>
        <a:lstStyle/>
        <a:p>
          <a:endParaRPr lang="en-US" sz="1600"/>
        </a:p>
      </dgm:t>
    </dgm:pt>
    <dgm:pt modelId="{2AD00743-3B24-45C8-AC47-93897A3C9BDA}" type="parTrans" cxnId="{99D90BC6-3497-4048-A1E5-C4C4422D6BF9}">
      <dgm:prSet custT="1"/>
      <dgm:spPr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en-US" sz="1600"/>
        </a:p>
      </dgm:t>
    </dgm:pt>
    <dgm:pt modelId="{219BC675-7BDA-4034-8964-01156DDA072F}">
      <dgm:prSet phldrT="[Text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sz="1600" b="1" smtClean="0"/>
            <a:t>传递信念</a:t>
          </a:r>
          <a:r>
            <a:rPr lang="zh-CN" altLang="en-US" sz="1600" smtClean="0"/>
            <a:t>，激励全员敬业奋斗，与公司同发展</a:t>
          </a:r>
          <a:endParaRPr lang="en-US" sz="1600"/>
        </a:p>
      </dgm:t>
    </dgm:pt>
    <dgm:pt modelId="{7C558111-FBC2-4210-92BA-1697E5C09140}" type="sibTrans" cxnId="{99D90BC6-3497-4048-A1E5-C4C4422D6BF9}">
      <dgm:prSet custT="1"/>
      <dgm:spPr/>
      <dgm:t>
        <a:bodyPr/>
        <a:lstStyle/>
        <a:p>
          <a:endParaRPr lang="en-US" sz="1600"/>
        </a:p>
      </dgm:t>
    </dgm:pt>
    <dgm:pt modelId="{76969912-E864-41EF-A2CD-8AEBED9B4F2B}" type="sibTrans" cxnId="{DF09E79C-9E56-4E36-B896-585729EEE456}">
      <dgm:prSet custT="1"/>
      <dgm:spPr/>
      <dgm:t>
        <a:bodyPr/>
        <a:lstStyle/>
        <a:p>
          <a:endParaRPr lang="en-US" sz="1600"/>
        </a:p>
      </dgm:t>
    </dgm:pt>
    <dgm:pt modelId="{9D4D1D76-0DD6-4442-BF2B-47D7D3D4A721}" type="parTrans" cxnId="{DB38D079-6190-407C-A58A-06242B3C7D73}">
      <dgm:prSet custT="1"/>
      <dgm:spPr/>
      <dgm:t>
        <a:bodyPr/>
        <a:lstStyle/>
        <a:p>
          <a:endParaRPr lang="en-US" sz="1600"/>
        </a:p>
      </dgm:t>
    </dgm:pt>
    <dgm:pt modelId="{FADA4110-6B02-4615-AFCC-036460B7D651}">
      <dgm:prSet phldrT="[Text]" custT="1"/>
      <dgm:spPr/>
      <dgm:t>
        <a:bodyPr/>
        <a:lstStyle/>
        <a:p>
          <a:r>
            <a:rPr lang="zh-CN" altLang="en-US" sz="1600" b="1" smtClean="0"/>
            <a:t>外树形象</a:t>
          </a:r>
          <a:endParaRPr lang="en-US" altLang="zh-CN" sz="1600" b="1" smtClean="0"/>
        </a:p>
        <a:p>
          <a:r>
            <a:rPr lang="zh-CN" altLang="zh-CN" sz="1600" smtClean="0"/>
            <a:t>提升品牌影响力</a:t>
          </a:r>
          <a:endParaRPr lang="en-US" altLang="zh-CN" sz="1600" smtClean="0"/>
        </a:p>
      </dgm:t>
    </dgm:pt>
    <dgm:pt modelId="{677E703D-2796-49C6-94FC-128A284B6CCD}" type="parTrans" cxnId="{CA4F50A1-09BC-4A24-BFF9-980D76726BE7}">
      <dgm:prSet custT="1"/>
      <dgm:spPr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en-US" sz="1600"/>
        </a:p>
      </dgm:t>
    </dgm:pt>
    <dgm:pt modelId="{9C5F282C-8980-4D99-B886-5978B6C80F29}">
      <dgm:prSet phldrT="[Text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sz="1600" b="1" smtClean="0"/>
            <a:t>文化感召</a:t>
          </a:r>
          <a:r>
            <a:rPr lang="zh-CN" altLang="en-US" sz="1600" smtClean="0"/>
            <a:t>，准确锁定吸引目标客户</a:t>
          </a:r>
          <a:endParaRPr lang="en-US" sz="1600" smtClean="0"/>
        </a:p>
      </dgm:t>
    </dgm:pt>
    <dgm:pt modelId="{260C3FAD-B259-4E8D-8697-F8D40E6686E8}" type="sibTrans" cxnId="{CA4F50A1-09BC-4A24-BFF9-980D76726BE7}">
      <dgm:prSet custT="1"/>
      <dgm:spPr/>
      <dgm:t>
        <a:bodyPr/>
        <a:lstStyle/>
        <a:p>
          <a:endParaRPr lang="en-US" sz="1600"/>
        </a:p>
      </dgm:t>
    </dgm:pt>
    <dgm:pt modelId="{5ED3299A-F5E0-4966-8BDF-B9A94ADD4BA5}" type="parTrans" cxnId="{B7EC575A-1F1F-473A-9AFA-04D42E50D038}">
      <dgm:prSet custT="1"/>
      <dgm:spPr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en-US" sz="1600"/>
        </a:p>
      </dgm:t>
    </dgm:pt>
    <dgm:pt modelId="{C7C736A0-5FDA-4CA1-8456-5A42174EA11B}">
      <dgm:prSet phldrT="[Text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sz="1600" b="1" smtClean="0"/>
            <a:t>提升绩效</a:t>
          </a:r>
          <a:r>
            <a:rPr lang="zh-CN" altLang="en-US" sz="1600" smtClean="0"/>
            <a:t>，提高经营服务绩效</a:t>
          </a:r>
          <a:endParaRPr lang="en-US" sz="1600"/>
        </a:p>
      </dgm:t>
    </dgm:pt>
    <dgm:pt modelId="{69017F3E-BEAA-4D32-A616-DCBEFCF9894A}" type="sibTrans" cxnId="{B7EC575A-1F1F-473A-9AFA-04D42E50D038}">
      <dgm:prSet custT="1"/>
      <dgm:spPr/>
      <dgm:t>
        <a:bodyPr/>
        <a:lstStyle/>
        <a:p>
          <a:endParaRPr lang="en-US" sz="1600"/>
        </a:p>
      </dgm:t>
    </dgm:pt>
    <dgm:pt modelId="{C1675FDE-8DA7-4AD1-8606-FC97F5B50537}" type="parTrans" cxnId="{ECCADEA2-46CD-4098-BE8D-A2D5A9630F2A}">
      <dgm:prSet custT="1"/>
      <dgm:spPr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en-US" sz="1600"/>
        </a:p>
      </dgm:t>
    </dgm:pt>
    <dgm:pt modelId="{AD571947-D908-4C8C-B312-B83A87C0D0FF}">
      <dgm:prSet phldrT="[Text]" custT="1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sz="1600" b="1" smtClean="0"/>
            <a:t>成就典范</a:t>
          </a:r>
          <a:r>
            <a:rPr lang="zh-CN" altLang="en-US" sz="1600" smtClean="0"/>
            <a:t>，持续提升品牌影响力</a:t>
          </a:r>
          <a:endParaRPr lang="en-US" sz="1600"/>
        </a:p>
      </dgm:t>
    </dgm:pt>
    <dgm:pt modelId="{F33CC2F4-61D8-4C1D-867C-D4C4E39F299F}" type="sibTrans" cxnId="{ECCADEA2-46CD-4098-BE8D-A2D5A9630F2A}">
      <dgm:prSet custT="1"/>
      <dgm:spPr/>
      <dgm:t>
        <a:bodyPr/>
        <a:lstStyle/>
        <a:p>
          <a:endParaRPr lang="en-US" sz="1600"/>
        </a:p>
      </dgm:t>
    </dgm:pt>
    <dgm:pt modelId="{5A075B4F-0F9E-4187-BF46-975C9989A19F}" type="sibTrans" cxnId="{DB38D079-6190-407C-A58A-06242B3C7D73}">
      <dgm:prSet custT="1"/>
      <dgm:spPr/>
      <dgm:t>
        <a:bodyPr/>
        <a:lstStyle/>
        <a:p>
          <a:endParaRPr lang="en-US" sz="1600"/>
        </a:p>
      </dgm:t>
    </dgm:pt>
    <dgm:pt modelId="{47FD72A2-F566-4019-BAF8-9563D3207605}" type="pres">
      <dgm:prSet presAssocID="{5E6B75E3-8F30-4ACE-9E5C-0F98AB7C7F58}" presName="diagram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FBDDE50-A06C-4916-9F11-AC8DF1066F74}" type="pres">
      <dgm:prSet presAssocID="{0900125D-FDDD-429E-8DE3-60DD7E1C49D1}" presName="root"/>
      <dgm:spPr/>
      <dgm:t>
        <a:bodyPr/>
        <a:lstStyle/>
        <a:p/>
      </dgm:t>
    </dgm:pt>
    <dgm:pt modelId="{AA491AB9-605D-40B8-8905-7D2B33F306E0}" type="pres">
      <dgm:prSet presAssocID="{0900125D-FDDD-429E-8DE3-60DD7E1C49D1}" presName="rootComposite"/>
      <dgm:spPr/>
      <dgm:t>
        <a:bodyPr/>
        <a:lstStyle/>
        <a:p/>
      </dgm:t>
    </dgm:pt>
    <dgm:pt modelId="{F73AD378-6637-4C0B-A34E-BD3C6A52174D}" type="pres">
      <dgm:prSet presAssocID="{0900125D-FDDD-429E-8DE3-60DD7E1C49D1}" presName="rootText" presStyleLbl="node1" presStyleCnt="2" custScaleX="171215"/>
      <dgm:spPr/>
      <dgm:t>
        <a:bodyPr/>
        <a:lstStyle/>
        <a:p>
          <a:endParaRPr lang="en-US"/>
        </a:p>
      </dgm:t>
    </dgm:pt>
    <dgm:pt modelId="{51141E2B-A9EC-4A23-9E72-97ABEF9D0577}" type="pres">
      <dgm:prSet presAssocID="{0900125D-FDDD-429E-8DE3-60DD7E1C49D1}" presName="rootConnector" presStyleLbl="node1" presStyleCnt="2"/>
      <dgm:spPr/>
      <dgm:t>
        <a:bodyPr/>
        <a:lstStyle/>
        <a:p>
          <a:endParaRPr lang="en-US"/>
        </a:p>
      </dgm:t>
    </dgm:pt>
    <dgm:pt modelId="{306B364A-0F7B-4EE9-A26A-192EB0828CFC}" type="pres">
      <dgm:prSet presAssocID="{0900125D-FDDD-429E-8DE3-60DD7E1C49D1}" presName="childShape"/>
      <dgm:spPr/>
      <dgm:t>
        <a:bodyPr/>
        <a:lstStyle/>
        <a:p/>
      </dgm:t>
    </dgm:pt>
    <dgm:pt modelId="{E39424FC-C63F-4D45-8756-26BA5D28D1BE}" type="pres">
      <dgm:prSet presAssocID="{5A0D8FEB-FEF9-45E8-845C-67847C385F65}" presName="Name13" presStyleLbl="parChTrans1D2" presStyleCnt="6"/>
      <dgm:spPr/>
      <dgm:t>
        <a:bodyPr/>
        <a:lstStyle/>
        <a:p>
          <a:endParaRPr lang="en-US"/>
        </a:p>
      </dgm:t>
    </dgm:pt>
    <dgm:pt modelId="{ED2C3EDD-E7D3-4EDE-8903-EB84AEDD79CE}" type="pres">
      <dgm:prSet presAssocID="{464A5398-1F71-4EC1-B4F7-F142680C57DC}" presName="childText" presStyleLbl="bgAcc1" presStyleCnt="6" custScaleX="1712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F644CE-3225-429C-B817-F2E857854DC6}" type="pres">
      <dgm:prSet presAssocID="{7F08438D-3D2F-4A8D-BAAA-D6CC3CA5679E}" presName="Name13" presStyleLbl="parChTrans1D2" presStyleIdx="1" presStyleCnt="6"/>
      <dgm:spPr/>
      <dgm:t>
        <a:bodyPr/>
        <a:lstStyle/>
        <a:p>
          <a:endParaRPr lang="en-US"/>
        </a:p>
      </dgm:t>
    </dgm:pt>
    <dgm:pt modelId="{D8A62ED0-9FCD-4571-8E82-01055EE7DC84}" type="pres">
      <dgm:prSet presAssocID="{4723C574-B88E-4D41-B480-0C03552DC98A}" presName="childText" presStyleLbl="bgAcc1" presStyleIdx="1" presStyleCnt="6" custScaleX="1712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F3C652-2AE9-4362-ABA9-B4B310A41F40}" type="pres">
      <dgm:prSet presAssocID="{2AD00743-3B24-45C8-AC47-93897A3C9BDA}" presName="Name13" presStyleLbl="parChTrans1D2" presStyleIdx="2" presStyleCnt="6"/>
      <dgm:spPr/>
      <dgm:t>
        <a:bodyPr/>
        <a:lstStyle/>
        <a:p>
          <a:endParaRPr lang="en-US"/>
        </a:p>
      </dgm:t>
    </dgm:pt>
    <dgm:pt modelId="{F743B77D-8F82-4F05-8BE0-7A2F531C1DE8}" type="pres">
      <dgm:prSet presAssocID="{219BC675-7BDA-4034-8964-01156DDA072F}" presName="childText" presStyleLbl="bgAcc1" presStyleIdx="2" presStyleCnt="6" custScaleX="1712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EEA5DE-0B76-4D62-9D4D-91EEC76694B2}" type="pres">
      <dgm:prSet presAssocID="{FADA4110-6B02-4615-AFCC-036460B7D651}" presName="root"/>
      <dgm:spPr/>
      <dgm:t>
        <a:bodyPr/>
        <a:lstStyle/>
        <a:p/>
      </dgm:t>
    </dgm:pt>
    <dgm:pt modelId="{83B2549C-DFC3-4230-B366-D03531DA5792}" type="pres">
      <dgm:prSet presAssocID="{FADA4110-6B02-4615-AFCC-036460B7D651}" presName="rootComposite"/>
      <dgm:spPr/>
      <dgm:t>
        <a:bodyPr/>
        <a:lstStyle/>
        <a:p/>
      </dgm:t>
    </dgm:pt>
    <dgm:pt modelId="{555419C6-3B3F-4ECA-805E-053F705F416A}" type="pres">
      <dgm:prSet presAssocID="{FADA4110-6B02-4615-AFCC-036460B7D651}" presName="rootText" presStyleLbl="node1" presStyleIdx="1" presStyleCnt="2" custScaleX="171215"/>
      <dgm:spPr/>
      <dgm:t>
        <a:bodyPr/>
        <a:lstStyle/>
        <a:p>
          <a:endParaRPr lang="en-US"/>
        </a:p>
      </dgm:t>
    </dgm:pt>
    <dgm:pt modelId="{82311DEB-A8B8-48EC-97FC-5526809557B4}" type="pres">
      <dgm:prSet presAssocID="{FADA4110-6B02-4615-AFCC-036460B7D651}" presName="rootConnector" presStyleLbl="node1" presStyleIdx="1" presStyleCnt="2"/>
      <dgm:spPr/>
      <dgm:t>
        <a:bodyPr/>
        <a:lstStyle/>
        <a:p>
          <a:endParaRPr lang="en-US"/>
        </a:p>
      </dgm:t>
    </dgm:pt>
    <dgm:pt modelId="{43280FEE-93E4-4F47-8E90-0D9766AF2713}" type="pres">
      <dgm:prSet presAssocID="{FADA4110-6B02-4615-AFCC-036460B7D651}" presName="childShape"/>
      <dgm:spPr/>
      <dgm:t>
        <a:bodyPr/>
        <a:lstStyle/>
        <a:p/>
      </dgm:t>
    </dgm:pt>
    <dgm:pt modelId="{DD58ACC2-5BC3-44EE-8890-30E37F681D26}" type="pres">
      <dgm:prSet presAssocID="{677E703D-2796-49C6-94FC-128A284B6CCD}" presName="Name13" presStyleLbl="parChTrans1D2" presStyleIdx="3" presStyleCnt="6"/>
      <dgm:spPr/>
      <dgm:t>
        <a:bodyPr/>
        <a:lstStyle/>
        <a:p>
          <a:endParaRPr lang="en-US"/>
        </a:p>
      </dgm:t>
    </dgm:pt>
    <dgm:pt modelId="{332BFBA7-E379-44DF-A091-ECE9761C9E8A}" type="pres">
      <dgm:prSet presAssocID="{9C5F282C-8980-4D99-B886-5978B6C80F29}" presName="childText" presStyleLbl="bgAcc1" presStyleIdx="3" presStyleCnt="6" custScaleX="1712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2C8320-C060-4459-8FDC-F81B86C5818D}" type="pres">
      <dgm:prSet presAssocID="{5ED3299A-F5E0-4966-8BDF-B9A94ADD4BA5}" presName="Name13" presStyleLbl="parChTrans1D2" presStyleIdx="4" presStyleCnt="6"/>
      <dgm:spPr/>
      <dgm:t>
        <a:bodyPr/>
        <a:lstStyle/>
        <a:p>
          <a:endParaRPr lang="en-US"/>
        </a:p>
      </dgm:t>
    </dgm:pt>
    <dgm:pt modelId="{28B51008-DCFD-4842-9E6C-B535462491D5}" type="pres">
      <dgm:prSet presAssocID="{C7C736A0-5FDA-4CA1-8456-5A42174EA11B}" presName="childText" presStyleLbl="bgAcc1" presStyleIdx="4" presStyleCnt="6" custScaleX="1712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DCE1F6-E8C9-4CF5-B673-5D7754280882}" type="pres">
      <dgm:prSet presAssocID="{C1675FDE-8DA7-4AD1-8606-FC97F5B50537}" presName="Name13" presStyleLbl="parChTrans1D2" presStyleIdx="5" presStyleCnt="6"/>
      <dgm:spPr/>
      <dgm:t>
        <a:bodyPr/>
        <a:lstStyle/>
        <a:p>
          <a:endParaRPr lang="en-US"/>
        </a:p>
      </dgm:t>
    </dgm:pt>
    <dgm:pt modelId="{56452ABB-55B3-45CE-BAEF-79975904BE78}" type="pres">
      <dgm:prSet presAssocID="{AD571947-D908-4C8C-B312-B83A87C0D0FF}" presName="childText" presStyleLbl="bgAcc1" presStyleIdx="5" presStyleCnt="6" custScaleX="1712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F09E79C-9E56-4E36-B896-585729EEE456}" srcId="{5E6B75E3-8F30-4ACE-9E5C-0F98AB7C7F58}" destId="{0900125D-FDDD-429E-8DE3-60DD7E1C49D1}" srcOrd="0" destOrd="0" parTransId="{F1682B3F-90AF-4C78-8FE2-C555F87B7C58}" sibTransId="{76969912-E864-41EF-A2CD-8AEBED9B4F2B}"/>
    <dgm:cxn modelId="{8765090E-8C90-48DA-8BC5-62ABBE5A2E4A}" srcId="{0900125D-FDDD-429E-8DE3-60DD7E1C49D1}" destId="{464A5398-1F71-4EC1-B4F7-F142680C57DC}" srcOrd="0" destOrd="0" parTransId="{5A0D8FEB-FEF9-45E8-845C-67847C385F65}" sibTransId="{25639092-F26C-4D64-8DFF-B145331FF0A2}"/>
    <dgm:cxn modelId="{6970784A-3546-4B46-B935-6758F186EE25}" srcId="{0900125D-FDDD-429E-8DE3-60DD7E1C49D1}" destId="{4723C574-B88E-4D41-B480-0C03552DC98A}" srcOrd="1" destOrd="0" parTransId="{7F08438D-3D2F-4A8D-BAAA-D6CC3CA5679E}" sibTransId="{44D48FA8-87C1-4FD1-9D90-720D23C651D2}"/>
    <dgm:cxn modelId="{99D90BC6-3497-4048-A1E5-C4C4422D6BF9}" srcId="{0900125D-FDDD-429E-8DE3-60DD7E1C49D1}" destId="{219BC675-7BDA-4034-8964-01156DDA072F}" srcOrd="2" destOrd="0" parTransId="{2AD00743-3B24-45C8-AC47-93897A3C9BDA}" sibTransId="{7C558111-FBC2-4210-92BA-1697E5C09140}"/>
    <dgm:cxn modelId="{DB38D079-6190-407C-A58A-06242B3C7D73}" srcId="{5E6B75E3-8F30-4ACE-9E5C-0F98AB7C7F58}" destId="{FADA4110-6B02-4615-AFCC-036460B7D651}" srcOrd="1" destOrd="0" parTransId="{9D4D1D76-0DD6-4442-BF2B-47D7D3D4A721}" sibTransId="{5A075B4F-0F9E-4187-BF46-975C9989A19F}"/>
    <dgm:cxn modelId="{CA4F50A1-09BC-4A24-BFF9-980D76726BE7}" srcId="{FADA4110-6B02-4615-AFCC-036460B7D651}" destId="{9C5F282C-8980-4D99-B886-5978B6C80F29}" srcOrd="0" destOrd="0" parTransId="{677E703D-2796-49C6-94FC-128A284B6CCD}" sibTransId="{260C3FAD-B259-4E8D-8697-F8D40E6686E8}"/>
    <dgm:cxn modelId="{B7EC575A-1F1F-473A-9AFA-04D42E50D038}" srcId="{FADA4110-6B02-4615-AFCC-036460B7D651}" destId="{C7C736A0-5FDA-4CA1-8456-5A42174EA11B}" srcOrd="1" destOrd="0" parTransId="{5ED3299A-F5E0-4966-8BDF-B9A94ADD4BA5}" sibTransId="{69017F3E-BEAA-4D32-A616-DCBEFCF9894A}"/>
    <dgm:cxn modelId="{ECCADEA2-46CD-4098-BE8D-A2D5A9630F2A}" srcId="{FADA4110-6B02-4615-AFCC-036460B7D651}" destId="{AD571947-D908-4C8C-B312-B83A87C0D0FF}" srcOrd="2" destOrd="0" parTransId="{C1675FDE-8DA7-4AD1-8606-FC97F5B50537}" sibTransId="{F33CC2F4-61D8-4C1D-867C-D4C4E39F299F}"/>
    <dgm:cxn modelId="{E1614634-27EA-4229-A3FC-196DF7718BD1}" type="presOf" srcId="{5E6B75E3-8F30-4ACE-9E5C-0F98AB7C7F58}" destId="{47FD72A2-F566-4019-BAF8-9563D3207605}" srcOrd="0" destOrd="0" presId="urn:microsoft.com/office/officeart/2005/8/layout/hierarchy3"/>
    <dgm:cxn modelId="{F58BB9BF-23D6-4D34-872D-AAAC3406F88F}" type="presParOf" srcId="{47FD72A2-F566-4019-BAF8-9563D3207605}" destId="{DFBDDE50-A06C-4916-9F11-AC8DF1066F74}" srcOrd="0" destOrd="0" presId="urn:microsoft.com/office/officeart/2005/8/layout/hierarchy3"/>
    <dgm:cxn modelId="{8BBCC51B-B846-421D-8BCA-90316E492F39}" type="presParOf" srcId="{DFBDDE50-A06C-4916-9F11-AC8DF1066F74}" destId="{AA491AB9-605D-40B8-8905-7D2B33F306E0}" srcOrd="0" destOrd="0" presId="urn:microsoft.com/office/officeart/2005/8/layout/hierarchy3"/>
    <dgm:cxn modelId="{1BAE7B15-33AB-4CE9-AA13-E2B8290E86C6}" type="presParOf" srcId="{AA491AB9-605D-40B8-8905-7D2B33F306E0}" destId="{F73AD378-6637-4C0B-A34E-BD3C6A52174D}" srcOrd="0" destOrd="0" presId="urn:microsoft.com/office/officeart/2005/8/layout/hierarchy3"/>
    <dgm:cxn modelId="{ADB106D9-C8B8-4FF8-BF9B-5F8B4FD30F74}" type="presOf" srcId="{0900125D-FDDD-429E-8DE3-60DD7E1C49D1}" destId="{F73AD378-6637-4C0B-A34E-BD3C6A52174D}" srcOrd="0" destOrd="0" presId="urn:microsoft.com/office/officeart/2005/8/layout/hierarchy3"/>
    <dgm:cxn modelId="{8DE5E214-D660-4620-94AC-BC419F9D7AB6}" type="presParOf" srcId="{AA491AB9-605D-40B8-8905-7D2B33F306E0}" destId="{51141E2B-A9EC-4A23-9E72-97ABEF9D0577}" srcOrd="1" destOrd="0" presId="urn:microsoft.com/office/officeart/2005/8/layout/hierarchy3"/>
    <dgm:cxn modelId="{ED7E484F-1885-452A-BE6D-CFDEB49B1176}" type="presOf" srcId="{0900125D-FDDD-429E-8DE3-60DD7E1C49D1}" destId="{51141E2B-A9EC-4A23-9E72-97ABEF9D0577}" srcOrd="1" destOrd="0" presId="urn:microsoft.com/office/officeart/2005/8/layout/hierarchy3"/>
    <dgm:cxn modelId="{F1C4B713-4A0F-4B7C-9E24-836C8671127D}" type="presParOf" srcId="{DFBDDE50-A06C-4916-9F11-AC8DF1066F74}" destId="{306B364A-0F7B-4EE9-A26A-192EB0828CFC}" srcOrd="1" destOrd="0" presId="urn:microsoft.com/office/officeart/2005/8/layout/hierarchy3"/>
    <dgm:cxn modelId="{44A844A4-CDAE-4A30-B585-E40F1D665775}" type="presParOf" srcId="{306B364A-0F7B-4EE9-A26A-192EB0828CFC}" destId="{E39424FC-C63F-4D45-8756-26BA5D28D1BE}" srcOrd="0" destOrd="0" presId="urn:microsoft.com/office/officeart/2005/8/layout/hierarchy3"/>
    <dgm:cxn modelId="{5B612967-E27B-4F43-8631-04713A64AC5F}" type="presOf" srcId="{5A0D8FEB-FEF9-45E8-845C-67847C385F65}" destId="{E39424FC-C63F-4D45-8756-26BA5D28D1BE}" srcOrd="0" destOrd="0" presId="urn:microsoft.com/office/officeart/2005/8/layout/hierarchy3"/>
    <dgm:cxn modelId="{C659D9F6-113F-45CE-995C-ECED8B6080C7}" type="presParOf" srcId="{306B364A-0F7B-4EE9-A26A-192EB0828CFC}" destId="{ED2C3EDD-E7D3-4EDE-8903-EB84AEDD79CE}" srcOrd="1" destOrd="0" presId="urn:microsoft.com/office/officeart/2005/8/layout/hierarchy3"/>
    <dgm:cxn modelId="{A1F3C24F-AD27-4262-8EEC-4244274CEBCC}" type="presOf" srcId="{464A5398-1F71-4EC1-B4F7-F142680C57DC}" destId="{ED2C3EDD-E7D3-4EDE-8903-EB84AEDD79CE}" srcOrd="0" destOrd="0" presId="urn:microsoft.com/office/officeart/2005/8/layout/hierarchy3"/>
    <dgm:cxn modelId="{F8ABB43A-D6D6-475D-8503-231C080584B7}" type="presParOf" srcId="{306B364A-0F7B-4EE9-A26A-192EB0828CFC}" destId="{12F644CE-3225-429C-B817-F2E857854DC6}" srcOrd="2" destOrd="0" presId="urn:microsoft.com/office/officeart/2005/8/layout/hierarchy3"/>
    <dgm:cxn modelId="{B8AEB0F1-D6C6-4AA3-BB6D-D0DDF2642747}" type="presOf" srcId="{7F08438D-3D2F-4A8D-BAAA-D6CC3CA5679E}" destId="{12F644CE-3225-429C-B817-F2E857854DC6}" srcOrd="0" destOrd="0" presId="urn:microsoft.com/office/officeart/2005/8/layout/hierarchy3"/>
    <dgm:cxn modelId="{CF7EBB61-B52A-4AF6-A701-29DC62F43333}" type="presParOf" srcId="{306B364A-0F7B-4EE9-A26A-192EB0828CFC}" destId="{D8A62ED0-9FCD-4571-8E82-01055EE7DC84}" srcOrd="3" destOrd="0" presId="urn:microsoft.com/office/officeart/2005/8/layout/hierarchy3"/>
    <dgm:cxn modelId="{10B5A815-2FED-4926-B73F-1304479A9B8C}" type="presOf" srcId="{4723C574-B88E-4D41-B480-0C03552DC98A}" destId="{D8A62ED0-9FCD-4571-8E82-01055EE7DC84}" srcOrd="0" destOrd="0" presId="urn:microsoft.com/office/officeart/2005/8/layout/hierarchy3"/>
    <dgm:cxn modelId="{F152B7A0-1539-402C-8D38-0EB5506CC3C3}" type="presParOf" srcId="{306B364A-0F7B-4EE9-A26A-192EB0828CFC}" destId="{D9F3C652-2AE9-4362-ABA9-B4B310A41F40}" srcOrd="4" destOrd="0" presId="urn:microsoft.com/office/officeart/2005/8/layout/hierarchy3"/>
    <dgm:cxn modelId="{E7DD0487-CF6A-42C5-AE53-2ACC22C25DFE}" type="presOf" srcId="{2AD00743-3B24-45C8-AC47-93897A3C9BDA}" destId="{D9F3C652-2AE9-4362-ABA9-B4B310A41F40}" srcOrd="0" destOrd="0" presId="urn:microsoft.com/office/officeart/2005/8/layout/hierarchy3"/>
    <dgm:cxn modelId="{D914FBD6-3123-42D6-B6C8-5EC676BBC32C}" type="presParOf" srcId="{306B364A-0F7B-4EE9-A26A-192EB0828CFC}" destId="{F743B77D-8F82-4F05-8BE0-7A2F531C1DE8}" srcOrd="5" destOrd="0" presId="urn:microsoft.com/office/officeart/2005/8/layout/hierarchy3"/>
    <dgm:cxn modelId="{6BBAD4D4-5C60-49BA-A31A-A751C9AE596B}" type="presOf" srcId="{219BC675-7BDA-4034-8964-01156DDA072F}" destId="{F743B77D-8F82-4F05-8BE0-7A2F531C1DE8}" srcOrd="0" destOrd="0" presId="urn:microsoft.com/office/officeart/2005/8/layout/hierarchy3"/>
    <dgm:cxn modelId="{CF956B6C-4810-451C-983A-2F88365556B8}" type="presParOf" srcId="{47FD72A2-F566-4019-BAF8-9563D3207605}" destId="{B0EEA5DE-0B76-4D62-9D4D-91EEC76694B2}" srcOrd="1" destOrd="0" presId="urn:microsoft.com/office/officeart/2005/8/layout/hierarchy3"/>
    <dgm:cxn modelId="{D7CE4272-A420-48A4-85D8-3F780060A53E}" type="presParOf" srcId="{B0EEA5DE-0B76-4D62-9D4D-91EEC76694B2}" destId="{83B2549C-DFC3-4230-B366-D03531DA5792}" srcOrd="0" destOrd="0" presId="urn:microsoft.com/office/officeart/2005/8/layout/hierarchy3"/>
    <dgm:cxn modelId="{D9CAC885-1FC4-4063-B948-41A2E868C5F2}" type="presParOf" srcId="{83B2549C-DFC3-4230-B366-D03531DA5792}" destId="{555419C6-3B3F-4ECA-805E-053F705F416A}" srcOrd="0" destOrd="0" presId="urn:microsoft.com/office/officeart/2005/8/layout/hierarchy3"/>
    <dgm:cxn modelId="{D261D7AB-8135-435D-86F6-430E9BC32B96}" type="presOf" srcId="{FADA4110-6B02-4615-AFCC-036460B7D651}" destId="{555419C6-3B3F-4ECA-805E-053F705F416A}" srcOrd="0" destOrd="0" presId="urn:microsoft.com/office/officeart/2005/8/layout/hierarchy3"/>
    <dgm:cxn modelId="{1A3601C3-F4E7-490B-85F0-4E25BDAEECBF}" type="presParOf" srcId="{83B2549C-DFC3-4230-B366-D03531DA5792}" destId="{82311DEB-A8B8-48EC-97FC-5526809557B4}" srcOrd="1" destOrd="0" presId="urn:microsoft.com/office/officeart/2005/8/layout/hierarchy3"/>
    <dgm:cxn modelId="{2831BDC0-D40B-4C0A-8757-17AEF1CD4E9F}" type="presOf" srcId="{FADA4110-6B02-4615-AFCC-036460B7D651}" destId="{82311DEB-A8B8-48EC-97FC-5526809557B4}" srcOrd="1" destOrd="0" presId="urn:microsoft.com/office/officeart/2005/8/layout/hierarchy3"/>
    <dgm:cxn modelId="{EEDA6A53-027E-4AFC-9390-255045BB1FF3}" type="presParOf" srcId="{B0EEA5DE-0B76-4D62-9D4D-91EEC76694B2}" destId="{43280FEE-93E4-4F47-8E90-0D9766AF2713}" srcOrd="1" destOrd="0" presId="urn:microsoft.com/office/officeart/2005/8/layout/hierarchy3"/>
    <dgm:cxn modelId="{4A0B8931-F098-4439-94F9-96AA84F0B7F9}" type="presParOf" srcId="{43280FEE-93E4-4F47-8E90-0D9766AF2713}" destId="{DD58ACC2-5BC3-44EE-8890-30E37F681D26}" srcOrd="0" destOrd="0" presId="urn:microsoft.com/office/officeart/2005/8/layout/hierarchy3"/>
    <dgm:cxn modelId="{3D0ABE2E-FB8F-4FD4-AC24-8793B5E4E436}" type="presOf" srcId="{677E703D-2796-49C6-94FC-128A284B6CCD}" destId="{DD58ACC2-5BC3-44EE-8890-30E37F681D26}" srcOrd="0" destOrd="0" presId="urn:microsoft.com/office/officeart/2005/8/layout/hierarchy3"/>
    <dgm:cxn modelId="{56CB78D2-2819-4C14-B5B9-219BEA16FDB8}" type="presParOf" srcId="{43280FEE-93E4-4F47-8E90-0D9766AF2713}" destId="{332BFBA7-E379-44DF-A091-ECE9761C9E8A}" srcOrd="1" destOrd="0" presId="urn:microsoft.com/office/officeart/2005/8/layout/hierarchy3"/>
    <dgm:cxn modelId="{C3F9B8E7-3856-46E3-8B2D-8C9BDD9E800F}" type="presOf" srcId="{9C5F282C-8980-4D99-B886-5978B6C80F29}" destId="{332BFBA7-E379-44DF-A091-ECE9761C9E8A}" srcOrd="0" destOrd="0" presId="urn:microsoft.com/office/officeart/2005/8/layout/hierarchy3"/>
    <dgm:cxn modelId="{0A5E814E-EC4A-48F9-91D4-184E721DE09F}" type="presParOf" srcId="{43280FEE-93E4-4F47-8E90-0D9766AF2713}" destId="{712C8320-C060-4459-8FDC-F81B86C5818D}" srcOrd="2" destOrd="0" presId="urn:microsoft.com/office/officeart/2005/8/layout/hierarchy3"/>
    <dgm:cxn modelId="{DE52DD3F-D3D1-4D03-8B1A-EE3E9868C874}" type="presOf" srcId="{5ED3299A-F5E0-4966-8BDF-B9A94ADD4BA5}" destId="{712C8320-C060-4459-8FDC-F81B86C5818D}" srcOrd="0" destOrd="0" presId="urn:microsoft.com/office/officeart/2005/8/layout/hierarchy3"/>
    <dgm:cxn modelId="{BB2D91C3-5DFD-43C5-8D0E-3BDCFB10F02E}" type="presParOf" srcId="{43280FEE-93E4-4F47-8E90-0D9766AF2713}" destId="{28B51008-DCFD-4842-9E6C-B535462491D5}" srcOrd="3" destOrd="0" presId="urn:microsoft.com/office/officeart/2005/8/layout/hierarchy3"/>
    <dgm:cxn modelId="{F8FDAD1B-9AEB-4B49-9173-11A6A26FEB88}" type="presOf" srcId="{C7C736A0-5FDA-4CA1-8456-5A42174EA11B}" destId="{28B51008-DCFD-4842-9E6C-B535462491D5}" srcOrd="0" destOrd="0" presId="urn:microsoft.com/office/officeart/2005/8/layout/hierarchy3"/>
    <dgm:cxn modelId="{3024CF93-6D7D-456F-8A81-3F39E7E2A46A}" type="presParOf" srcId="{43280FEE-93E4-4F47-8E90-0D9766AF2713}" destId="{95DCE1F6-E8C9-4CF5-B673-5D7754280882}" srcOrd="4" destOrd="0" presId="urn:microsoft.com/office/officeart/2005/8/layout/hierarchy3"/>
    <dgm:cxn modelId="{73447332-A4A4-4D3C-B5B7-582539B2D7B4}" type="presOf" srcId="{C1675FDE-8DA7-4AD1-8606-FC97F5B50537}" destId="{95DCE1F6-E8C9-4CF5-B673-5D7754280882}" srcOrd="0" destOrd="0" presId="urn:microsoft.com/office/officeart/2005/8/layout/hierarchy3"/>
    <dgm:cxn modelId="{34D27D95-8BB3-4366-963E-EFCA1029362D}" type="presParOf" srcId="{43280FEE-93E4-4F47-8E90-0D9766AF2713}" destId="{56452ABB-55B3-45CE-BAEF-79975904BE78}" srcOrd="5" destOrd="0" presId="urn:microsoft.com/office/officeart/2005/8/layout/hierarchy3"/>
    <dgm:cxn modelId="{984722A4-150D-44F2-B4AE-EC3B640288EF}" type="presOf" srcId="{AD571947-D908-4C8C-B312-B83A87C0D0FF}" destId="{56452ABB-55B3-45CE-BAEF-79975904BE78}" srcOrd="0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"/>
      <dsp:cNvGrpSpPr/>
    </dsp:nvGrpSpPr>
    <dsp:grpSpPr/>
    <dsp:sp modelId="{F73AD378-6637-4C0B-A34E-BD3C6A52174D}">
      <dsp:nvSpPr>
        <dsp:cNvPr id="9" name=""/>
        <dsp:cNvSpPr/>
      </dsp:nvSpPr>
      <dsp:spPr>
        <a:xfrm>
          <a:off x="1779240" y="609"/>
          <a:ext cx="2488553" cy="7267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内聚人心</a:t>
          </a:r>
          <a:endParaRPr lang="en-US" altLang="zh-CN" sz="1600" b="1" kern="1200" smtClean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1600" kern="1200" smtClean="0"/>
            <a:t>提升员工敬业度</a:t>
          </a:r>
          <a:endParaRPr lang="en-US" altLang="zh-CN" sz="1600" kern="1200" smtClean="0"/>
        </a:p>
      </dsp:txBody>
      <dsp:txXfrm>
        <a:off x="1800525" y="21894"/>
        <a:ext cx="2445982" cy="684162"/>
      </dsp:txXfrm>
    </dsp:sp>
    <dsp:sp modelId="{E39424FC-C63F-4D45-8756-26BA5D28D1BE}">
      <dsp:nvSpPr>
        <dsp:cNvPr id="10" name=""/>
        <dsp:cNvSpPr/>
      </dsp:nvSpPr>
      <dsp:spPr>
        <a:xfrm>
          <a:off x="2028096" y="727343"/>
          <a:ext cx="248855" cy="545050"/>
        </a:xfrm>
        <a:custGeom>
          <a:rect l="0" t="0" r="0" b="0"/>
          <a:pathLst>
            <a:path>
              <a:moveTo>
                <a:pt x="0" y="0"/>
              </a:moveTo>
              <a:lnTo>
                <a:pt x="0" y="545050"/>
              </a:lnTo>
              <a:lnTo>
                <a:pt x="248855" y="54505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ED2C3EDD-E7D3-4EDE-8903-EB84AEDD79CE}">
      <dsp:nvSpPr>
        <dsp:cNvPr id="11" name=""/>
        <dsp:cNvSpPr/>
      </dsp:nvSpPr>
      <dsp:spPr>
        <a:xfrm>
          <a:off x="2276951" y="909026"/>
          <a:ext cx="1990843" cy="7267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明确理念</a:t>
          </a:r>
          <a:r>
            <a:rPr lang="zh-CN" altLang="en-US" sz="1600" kern="1200" smtClean="0"/>
            <a:t>，实现文化与战略的契合</a:t>
          </a:r>
          <a:endParaRPr lang="en-US" sz="1600" kern="1200" smtClean="0"/>
        </a:p>
      </dsp:txBody>
      <dsp:txXfrm>
        <a:off x="2298236" y="930311"/>
        <a:ext cx="1948273" cy="684162"/>
      </dsp:txXfrm>
    </dsp:sp>
    <dsp:sp modelId="{12F644CE-3225-429C-B817-F2E857854DC6}">
      <dsp:nvSpPr>
        <dsp:cNvPr id="12" name=""/>
        <dsp:cNvSpPr/>
      </dsp:nvSpPr>
      <dsp:spPr>
        <a:xfrm>
          <a:off x="2028096" y="727343"/>
          <a:ext cx="248855" cy="1453467"/>
        </a:xfrm>
        <a:custGeom>
          <a:rect l="0" t="0" r="0" b="0"/>
          <a:pathLst>
            <a:path>
              <a:moveTo>
                <a:pt x="0" y="0"/>
              </a:moveTo>
              <a:lnTo>
                <a:pt x="0" y="1453467"/>
              </a:lnTo>
              <a:lnTo>
                <a:pt x="248855" y="1453467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D8A62ED0-9FCD-4571-8E82-01055EE7DC84}">
      <dsp:nvSpPr>
        <dsp:cNvPr id="13" name=""/>
        <dsp:cNvSpPr/>
      </dsp:nvSpPr>
      <dsp:spPr>
        <a:xfrm>
          <a:off x="2276951" y="1817443"/>
          <a:ext cx="1990843" cy="7267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达成共识</a:t>
          </a:r>
          <a:r>
            <a:rPr lang="zh-CN" altLang="en-US" sz="1600" kern="1200" smtClean="0"/>
            <a:t>，实现文化与行为的融合</a:t>
          </a:r>
          <a:endParaRPr lang="en-US" sz="1600" kern="1200"/>
        </a:p>
      </dsp:txBody>
      <dsp:txXfrm>
        <a:off x="2298236" y="1838728"/>
        <a:ext cx="1948273" cy="684162"/>
      </dsp:txXfrm>
    </dsp:sp>
    <dsp:sp modelId="{D9F3C652-2AE9-4362-ABA9-B4B310A41F40}">
      <dsp:nvSpPr>
        <dsp:cNvPr id="14" name=""/>
        <dsp:cNvSpPr/>
      </dsp:nvSpPr>
      <dsp:spPr>
        <a:xfrm>
          <a:off x="2028096" y="727343"/>
          <a:ext cx="248855" cy="2361884"/>
        </a:xfrm>
        <a:custGeom>
          <a:rect l="0" t="0" r="0" b="0"/>
          <a:pathLst>
            <a:path>
              <a:moveTo>
                <a:pt x="0" y="0"/>
              </a:moveTo>
              <a:lnTo>
                <a:pt x="0" y="2361884"/>
              </a:lnTo>
              <a:lnTo>
                <a:pt x="248855" y="236188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743B77D-8F82-4F05-8BE0-7A2F531C1DE8}">
      <dsp:nvSpPr>
        <dsp:cNvPr id="15" name=""/>
        <dsp:cNvSpPr/>
      </dsp:nvSpPr>
      <dsp:spPr>
        <a:xfrm>
          <a:off x="2276951" y="2725860"/>
          <a:ext cx="1990843" cy="7267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传递信念</a:t>
          </a:r>
          <a:r>
            <a:rPr lang="zh-CN" altLang="en-US" sz="1600" kern="1200" smtClean="0"/>
            <a:t>，激励全员敬业奋斗，与公司同发展</a:t>
          </a:r>
          <a:endParaRPr lang="en-US" sz="1600" kern="1200"/>
        </a:p>
      </dsp:txBody>
      <dsp:txXfrm>
        <a:off x="2298236" y="2747145"/>
        <a:ext cx="1948273" cy="684162"/>
      </dsp:txXfrm>
    </dsp:sp>
    <dsp:sp modelId="{555419C6-3B3F-4ECA-805E-053F705F416A}">
      <dsp:nvSpPr>
        <dsp:cNvPr id="16" name=""/>
        <dsp:cNvSpPr/>
      </dsp:nvSpPr>
      <dsp:spPr>
        <a:xfrm>
          <a:off x="4631161" y="609"/>
          <a:ext cx="2488553" cy="7267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外树形象</a:t>
          </a:r>
          <a:endParaRPr lang="en-US" altLang="zh-CN" sz="1600" b="1" kern="1200" smtClean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1600" kern="1200" smtClean="0"/>
            <a:t>提升品牌影响力</a:t>
          </a:r>
          <a:endParaRPr lang="en-US" altLang="zh-CN" sz="1600" kern="1200" smtClean="0"/>
        </a:p>
      </dsp:txBody>
      <dsp:txXfrm>
        <a:off x="4652446" y="21894"/>
        <a:ext cx="2445982" cy="684162"/>
      </dsp:txXfrm>
    </dsp:sp>
    <dsp:sp modelId="{DD58ACC2-5BC3-44EE-8890-30E37F681D26}">
      <dsp:nvSpPr>
        <dsp:cNvPr id="17" name=""/>
        <dsp:cNvSpPr/>
      </dsp:nvSpPr>
      <dsp:spPr>
        <a:xfrm>
          <a:off x="4880016" y="727343"/>
          <a:ext cx="248855" cy="545050"/>
        </a:xfrm>
        <a:custGeom>
          <a:rect l="0" t="0" r="0" b="0"/>
          <a:pathLst>
            <a:path>
              <a:moveTo>
                <a:pt x="0" y="0"/>
              </a:moveTo>
              <a:lnTo>
                <a:pt x="0" y="545050"/>
              </a:lnTo>
              <a:lnTo>
                <a:pt x="248855" y="54505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32BFBA7-E379-44DF-A091-ECE9761C9E8A}">
      <dsp:nvSpPr>
        <dsp:cNvPr id="18" name=""/>
        <dsp:cNvSpPr/>
      </dsp:nvSpPr>
      <dsp:spPr>
        <a:xfrm>
          <a:off x="5128872" y="909026"/>
          <a:ext cx="1990843" cy="7267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文化感召</a:t>
          </a:r>
          <a:r>
            <a:rPr lang="zh-CN" altLang="en-US" sz="1600" kern="1200" smtClean="0"/>
            <a:t>，准确锁定吸引目标客户</a:t>
          </a:r>
          <a:endParaRPr lang="en-US" sz="1600" kern="1200" smtClean="0"/>
        </a:p>
      </dsp:txBody>
      <dsp:txXfrm>
        <a:off x="5150157" y="930311"/>
        <a:ext cx="1948273" cy="684162"/>
      </dsp:txXfrm>
    </dsp:sp>
    <dsp:sp modelId="{712C8320-C060-4459-8FDC-F81B86C5818D}">
      <dsp:nvSpPr>
        <dsp:cNvPr id="19" name=""/>
        <dsp:cNvSpPr/>
      </dsp:nvSpPr>
      <dsp:spPr>
        <a:xfrm>
          <a:off x="4880016" y="727343"/>
          <a:ext cx="248855" cy="1453467"/>
        </a:xfrm>
        <a:custGeom>
          <a:rect l="0" t="0" r="0" b="0"/>
          <a:pathLst>
            <a:path>
              <a:moveTo>
                <a:pt x="0" y="0"/>
              </a:moveTo>
              <a:lnTo>
                <a:pt x="0" y="1453467"/>
              </a:lnTo>
              <a:lnTo>
                <a:pt x="248855" y="1453467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8B51008-DCFD-4842-9E6C-B535462491D5}">
      <dsp:nvSpPr>
        <dsp:cNvPr id="20" name=""/>
        <dsp:cNvSpPr/>
      </dsp:nvSpPr>
      <dsp:spPr>
        <a:xfrm>
          <a:off x="5128872" y="1817443"/>
          <a:ext cx="1990843" cy="7267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提升绩效</a:t>
          </a:r>
          <a:r>
            <a:rPr lang="zh-CN" altLang="en-US" sz="1600" kern="1200" smtClean="0"/>
            <a:t>，提高经营服务绩效</a:t>
          </a:r>
          <a:endParaRPr lang="en-US" sz="1600" kern="1200"/>
        </a:p>
      </dsp:txBody>
      <dsp:txXfrm>
        <a:off x="5150157" y="1838728"/>
        <a:ext cx="1948273" cy="684162"/>
      </dsp:txXfrm>
    </dsp:sp>
    <dsp:sp modelId="{95DCE1F6-E8C9-4CF5-B673-5D7754280882}">
      <dsp:nvSpPr>
        <dsp:cNvPr id="21" name=""/>
        <dsp:cNvSpPr/>
      </dsp:nvSpPr>
      <dsp:spPr>
        <a:xfrm>
          <a:off x="4880016" y="727343"/>
          <a:ext cx="248855" cy="2361884"/>
        </a:xfrm>
        <a:custGeom>
          <a:rect l="0" t="0" r="0" b="0"/>
          <a:pathLst>
            <a:path>
              <a:moveTo>
                <a:pt x="0" y="0"/>
              </a:moveTo>
              <a:lnTo>
                <a:pt x="0" y="2361884"/>
              </a:lnTo>
              <a:lnTo>
                <a:pt x="248855" y="236188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6452ABB-55B3-45CE-BAEF-79975904BE78}">
      <dsp:nvSpPr>
        <dsp:cNvPr id="22" name=""/>
        <dsp:cNvSpPr/>
      </dsp:nvSpPr>
      <dsp:spPr>
        <a:xfrm>
          <a:off x="5128872" y="2725860"/>
          <a:ext cx="1990843" cy="7267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/>
            <a:t>成就典范</a:t>
          </a:r>
          <a:r>
            <a:rPr lang="zh-CN" altLang="en-US" sz="1600" kern="1200" smtClean="0"/>
            <a:t>，持续提升品牌影响力</a:t>
          </a:r>
          <a:endParaRPr lang="en-US" sz="1600" kern="1200"/>
        </a:p>
      </dsp:txBody>
      <dsp:txXfrm>
        <a:off x="5150157" y="2747145"/>
        <a:ext cx="1948273" cy="684162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/>
              </dgm:ruleLst>
            </dgm:layoutNode>
            <dgm:layoutNode name="rootConnector" moveWith="rootText">
              <dgm:alg type="sp"/>
              <dgm:shape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829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t" anchorCtr="0" compatLnSpc="1">
            <a:prstTxWarp prst="textNoShape">
              <a:avLst/>
            </a:prstTxWarp>
          </a:bodyPr>
          <a:lstStyle>
            <a:lvl1pPr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 bwMode="auto">
          <a:xfrm>
            <a:off x="4024184" y="0"/>
            <a:ext cx="307663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t" anchorCtr="0" compatLnSpc="1">
            <a:prstTxWarp prst="textNoShape">
              <a:avLst/>
            </a:prstTxWarp>
          </a:bodyPr>
          <a:lstStyle>
            <a:lvl1pPr algn="r"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A6C25497-7110-4CD9-8EB7-D854FECC23F9}" type="datetimeFigureOut">
              <a:rPr lang="en-US"/>
              <a:pPr>
                <a:defRPr/>
              </a:pPr>
              <a:t>5/15/2013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81050" y="768350"/>
            <a:ext cx="5541963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710248" y="4861441"/>
            <a:ext cx="5681980" cy="46055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0"/>
            <a:r>
              <a:rPr lang="en-US" noProof="0" smtClean="0"/>
              <a:t>Second level</a:t>
            </a:r>
          </a:p>
          <a:p>
            <a:pPr lvl="0"/>
            <a:r>
              <a:rPr lang="en-US" noProof="0" smtClean="0"/>
              <a:t>Third level</a:t>
            </a:r>
          </a:p>
          <a:p>
            <a:pPr lvl="0"/>
            <a:r>
              <a:rPr lang="en-US" noProof="0" smtClean="0"/>
              <a:t>Fourth level</a:t>
            </a:r>
          </a:p>
          <a:p>
            <a:pPr lvl="0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9721243"/>
            <a:ext cx="307829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b" anchorCtr="0" compatLnSpc="1">
            <a:prstTxWarp prst="textNoShape">
              <a:avLst/>
            </a:prstTxWarp>
          </a:bodyPr>
          <a:lstStyle>
            <a:lvl1pPr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4024184" y="9721243"/>
            <a:ext cx="307663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b" anchorCtr="0" compatLnSpc="1">
            <a:prstTxWarp prst="textNoShape">
              <a:avLst/>
            </a:prstTxWarp>
          </a:bodyPr>
          <a:lstStyle>
            <a:lvl1pPr algn="r"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DB19E439-0A36-4389-B1D4-036D35E9F4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3442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2148780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578536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3008291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38048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81050" y="768350"/>
            <a:ext cx="5541963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09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81050" y="768350"/>
            <a:ext cx="5541963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29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81050" y="768350"/>
            <a:ext cx="5541963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29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169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81050" y="768350"/>
            <a:ext cx="5541963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29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8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8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8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8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89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vmlDrawing" Target="../drawings/vmlDrawing1.v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vmlDrawing" Target="../drawings/vmlDrawing2.v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tags" Target="../tags/tag24.xml" /><Relationship Id="rId15" Type="http://schemas.openxmlformats.org/officeDocument/2006/relationships/tags" Target="../tags/tag25.xml" /><Relationship Id="rId16" Type="http://schemas.openxmlformats.org/officeDocument/2006/relationships/oleObject" Target="../embeddings/oleObject4.bin" TargetMode="Internal" /><Relationship Id="rId17" Type="http://schemas.openxmlformats.org/officeDocument/2006/relationships/image" Target="../media/image1.emf" /><Relationship Id="rId18" Type="http://schemas.openxmlformats.org/officeDocument/2006/relationships/image" Target="../media/image2.jpeg" /><Relationship Id="rId19" Type="http://schemas.openxmlformats.org/officeDocument/2006/relationships/tags" Target="../tags/tag26.xml" /><Relationship Id="rId2" Type="http://schemas.openxmlformats.org/officeDocument/2006/relationships/tags" Target="../tags/tag12.xml" /><Relationship Id="rId20" Type="http://schemas.openxmlformats.org/officeDocument/2006/relationships/vmlDrawing" Target="../drawings/vmlDrawing3.v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7.xm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66EA9-A417-4DEC-B465-E53FF358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DE81D-00DA-4FEB-A93C-A2BAF17A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E90D4-3796-472D-A49D-FA8B2C333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EB633-B707-4E4C-B482-E13A6C56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8B8F5-279B-437B-81E4-6C524CB7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9EA69-47CC-4074-A187-36E7CCB4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94F3C-EF77-49BA-B007-AA00B271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7214B-8EE3-49E8-AF16-75BF0B08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961C4-A707-4D94-976A-B792D75B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F4080-4173-4C3E-8F39-4338CE76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0B3DD-A933-4233-94EF-F8925F30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9046105" cy="5186363"/>
          </a:xfrm>
          <a:prstGeom prst="rect">
            <a:avLst/>
          </a:prstGeom>
        </p:spPr>
        <p:txBody>
          <a:bodyPr wrap="square" lIns="0" tIns="0" rIns="0" bIns="0"/>
          <a:lstStyle>
            <a:lvl1pPr>
              <a:lnSpc>
                <a:spcPct val="106000"/>
              </a:lnSpc>
              <a:spcBef>
                <a:spcPts val="1344"/>
              </a:spcBef>
              <a:spcAft>
                <a:spcPct val="0"/>
              </a:spcAft>
              <a:defRPr/>
            </a:lvl1pPr>
            <a:lvl3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3pPr>
            <a:lvl4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4pPr>
            <a:lvl5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3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4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2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4380179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5096352" y="1123950"/>
            <a:ext cx="4379700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9" name="Slide Number Placeholder 9"/>
          <p:cNvSpPr>
            <a:spLocks noGrp="1"/>
          </p:cNvSpPr>
          <p:nvPr>
            <p:ph type="sldNum" sz="quarter" idx="14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F4DAC4A7-70A2-4D69-9E7D-CA1A422029CA}" type="slidenum">
              <a:rPr lang="en-US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4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42455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52531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18660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56812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066887" y="1752600"/>
            <a:ext cx="4257676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7738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13744" y="518491"/>
            <a:ext cx="8748713" cy="58293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29200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6812" y="1752600"/>
            <a:ext cx="8667750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4734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98"/>
          <p:cNvGrpSpPr/>
          <p:nvPr userDrawn="1">
            <p:custDataLst>
              <p:tags r:id="rId1"/>
            </p:custDataLst>
          </p:nvPr>
        </p:nvGrpSpPr>
        <p:grpSpPr>
          <a:xfrm>
            <a:off x="-1253728" y="1"/>
            <a:ext cx="1035315" cy="3889375"/>
            <a:chOff x="-1253505" y="0"/>
            <a:chExt cx="1035794" cy="3889829"/>
          </a:xfrm>
        </p:grpSpPr>
        <p:sp>
          <p:nvSpPr>
            <p:cNvPr id="5" name="Rectangle 27"/>
            <p:cNvSpPr>
              <a:spLocks noChangeArrowheads="1"/>
            </p:cNvSpPr>
            <p:nvPr userDrawn="1">
              <p:custDataLst>
                <p:tags r:id="rId2"/>
              </p:custDataLst>
            </p:nvPr>
          </p:nvSpPr>
          <p:spPr bwMode="auto">
            <a:xfrm>
              <a:off x="-1253505" y="0"/>
              <a:ext cx="1035794" cy="3889829"/>
            </a:xfrm>
            <a:prstGeom prst="rect">
              <a:avLst/>
            </a:prstGeom>
            <a:solidFill>
              <a:schemeClr val="bg1"/>
            </a:solidFill>
            <a:ln w="12700" algn="ctr">
              <a:noFill/>
              <a:miter lim="800000"/>
            </a:ln>
          </p:spPr>
          <p:txBody>
            <a:bodyPr wrap="none" lIns="0" tIns="0" rIns="0" bIns="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en-GB" sz="1000" b="1">
                  <a:solidFill>
                    <a:srgbClr val="002776"/>
                  </a:solidFill>
                  <a:latin typeface="Arial"/>
                </a:rPr>
                <a:t>Primary colors</a:t>
              </a:r>
              <a:endParaRPr lang="en-GB" sz="1000" b="1">
                <a:solidFill>
                  <a:srgbClr val="002776"/>
                </a:solidFill>
                <a:latin typeface="Arial"/>
              </a:endParaRPr>
            </a:p>
          </p:txBody>
        </p:sp>
        <p:grpSp>
          <p:nvGrpSpPr>
            <p:cNvPr id="6" name="Group 50"/>
            <p:cNvGrpSpPr/>
            <p:nvPr userDrawn="1"/>
          </p:nvGrpSpPr>
          <p:grpSpPr>
            <a:xfrm>
              <a:off x="-967888" y="180996"/>
              <a:ext cx="464559" cy="585856"/>
              <a:chOff x="12661025" y="-1313976"/>
              <a:chExt cx="464559" cy="585856"/>
            </a:xfrm>
          </p:grpSpPr>
          <p:sp>
            <p:nvSpPr>
              <p:cNvPr id="22" name="Rectangle 25"/>
              <p:cNvSpPr>
                <a:spLocks noChangeArrowheads="1"/>
              </p:cNvSpPr>
              <p:nvPr userDrawn="1">
                <p:custDataLst>
                  <p:tags r:id="rId3"/>
                </p:custDataLst>
              </p:nvPr>
            </p:nvSpPr>
            <p:spPr bwMode="auto">
              <a:xfrm>
                <a:off x="12661025" y="-1313976"/>
                <a:ext cx="464559" cy="585856"/>
              </a:xfrm>
              <a:prstGeom prst="rect">
                <a:avLst/>
              </a:prstGeom>
              <a:solidFill>
                <a:srgbClr val="00277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3" name="Rectangle 14"/>
              <p:cNvSpPr>
                <a:spLocks noChangeArrowheads="1"/>
              </p:cNvSpPr>
              <p:nvPr userDrawn="1">
                <p:custDataLst>
                  <p:tags r:id="rId4"/>
                </p:custDataLst>
              </p:nvPr>
            </p:nvSpPr>
            <p:spPr bwMode="auto">
              <a:xfrm>
                <a:off x="12726408" y="-1252056"/>
                <a:ext cx="331976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39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118</a:t>
                </a:r>
              </a:p>
            </p:txBody>
          </p:sp>
        </p:grpSp>
        <p:grpSp>
          <p:nvGrpSpPr>
            <p:cNvPr id="7" name="Group 52"/>
            <p:cNvGrpSpPr/>
            <p:nvPr userDrawn="1"/>
          </p:nvGrpSpPr>
          <p:grpSpPr>
            <a:xfrm>
              <a:off x="-967888" y="1414628"/>
              <a:ext cx="464559" cy="584268"/>
              <a:chOff x="12661025" y="59430"/>
              <a:chExt cx="464559" cy="584268"/>
            </a:xfrm>
          </p:grpSpPr>
          <p:sp>
            <p:nvSpPr>
              <p:cNvPr id="20" name="Rectangle 25"/>
              <p:cNvSpPr>
                <a:spLocks noChangeArrowheads="1"/>
              </p:cNvSpPr>
              <p:nvPr userDrawn="1">
                <p:custDataLst>
                  <p:tags r:id="rId5"/>
                </p:custDataLst>
              </p:nvPr>
            </p:nvSpPr>
            <p:spPr bwMode="auto">
              <a:xfrm>
                <a:off x="12661025" y="59430"/>
                <a:ext cx="464559" cy="584268"/>
              </a:xfrm>
              <a:prstGeom prst="rect">
                <a:avLst/>
              </a:prstGeom>
              <a:solidFill>
                <a:schemeClr val="accent3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1" name="Rectangle 16"/>
              <p:cNvSpPr>
                <a:spLocks noChangeArrowheads="1"/>
              </p:cNvSpPr>
              <p:nvPr userDrawn="1">
                <p:custDataLst>
                  <p:tags r:id="rId6"/>
                </p:custDataLst>
              </p:nvPr>
            </p:nvSpPr>
            <p:spPr bwMode="auto">
              <a:xfrm>
                <a:off x="12719525" y="11023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161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222</a:t>
                </a:r>
              </a:p>
            </p:txBody>
          </p:sp>
        </p:grpSp>
        <p:grpSp>
          <p:nvGrpSpPr>
            <p:cNvPr id="8" name="Group 53"/>
            <p:cNvGrpSpPr/>
            <p:nvPr userDrawn="1"/>
          </p:nvGrpSpPr>
          <p:grpSpPr>
            <a:xfrm>
              <a:off x="-967888" y="2030650"/>
              <a:ext cx="464559" cy="584268"/>
              <a:chOff x="12661025" y="853322"/>
              <a:chExt cx="464559" cy="584268"/>
            </a:xfrm>
          </p:grpSpPr>
          <p:sp>
            <p:nvSpPr>
              <p:cNvPr id="18" name="Rectangle 25"/>
              <p:cNvSpPr>
                <a:spLocks noChangeArrowheads="1"/>
              </p:cNvSpPr>
              <p:nvPr userDrawn="1">
                <p:custDataLst>
                  <p:tags r:id="rId7"/>
                </p:custDataLst>
              </p:nvPr>
            </p:nvSpPr>
            <p:spPr bwMode="auto">
              <a:xfrm>
                <a:off x="12661025" y="853322"/>
                <a:ext cx="464559" cy="584268"/>
              </a:xfrm>
              <a:prstGeom prst="rect">
                <a:avLst/>
              </a:prstGeom>
              <a:solidFill>
                <a:schemeClr val="accent4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9" name="Rectangle 18"/>
              <p:cNvSpPr>
                <a:spLocks noChangeArrowheads="1"/>
              </p:cNvSpPr>
              <p:nvPr userDrawn="1">
                <p:custDataLst>
                  <p:tags r:id="rId8"/>
                </p:custDataLst>
              </p:nvPr>
            </p:nvSpPr>
            <p:spPr bwMode="auto">
              <a:xfrm>
                <a:off x="12719525" y="91524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60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138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46</a:t>
                </a:r>
              </a:p>
            </p:txBody>
          </p:sp>
        </p:grpSp>
        <p:grpSp>
          <p:nvGrpSpPr>
            <p:cNvPr id="9" name="Group 54"/>
            <p:cNvGrpSpPr/>
            <p:nvPr userDrawn="1"/>
          </p:nvGrpSpPr>
          <p:grpSpPr>
            <a:xfrm>
              <a:off x="-967888" y="2646672"/>
              <a:ext cx="464559" cy="585855"/>
              <a:chOff x="12661025" y="1513377"/>
              <a:chExt cx="464559" cy="585855"/>
            </a:xfrm>
          </p:grpSpPr>
          <p:sp>
            <p:nvSpPr>
              <p:cNvPr id="16" name="Rectangle 25"/>
              <p:cNvSpPr>
                <a:spLocks noChangeArrowheads="1"/>
              </p:cNvSpPr>
              <p:nvPr userDrawn="1">
                <p:custDataLst>
                  <p:tags r:id="rId9"/>
                </p:custDataLst>
              </p:nvPr>
            </p:nvSpPr>
            <p:spPr bwMode="auto">
              <a:xfrm>
                <a:off x="12661025" y="1513377"/>
                <a:ext cx="464559" cy="585855"/>
              </a:xfrm>
              <a:prstGeom prst="rect">
                <a:avLst/>
              </a:prstGeom>
              <a:solidFill>
                <a:schemeClr val="accent5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7" name="Rectangle 17"/>
              <p:cNvSpPr>
                <a:spLocks noChangeArrowheads="1"/>
              </p:cNvSpPr>
              <p:nvPr userDrawn="1">
                <p:custDataLst>
                  <p:tags r:id="rId10"/>
                </p:custDataLst>
              </p:nvPr>
            </p:nvSpPr>
            <p:spPr bwMode="auto">
              <a:xfrm>
                <a:off x="12719525" y="157529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114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199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231</a:t>
                </a:r>
              </a:p>
            </p:txBody>
          </p:sp>
        </p:grpSp>
        <p:grpSp>
          <p:nvGrpSpPr>
            <p:cNvPr id="10" name="Group 55"/>
            <p:cNvGrpSpPr/>
            <p:nvPr userDrawn="1"/>
          </p:nvGrpSpPr>
          <p:grpSpPr>
            <a:xfrm>
              <a:off x="-967888" y="3262694"/>
              <a:ext cx="464559" cy="585855"/>
              <a:chOff x="12661025" y="2333768"/>
              <a:chExt cx="464559" cy="585855"/>
            </a:xfrm>
          </p:grpSpPr>
          <p:sp>
            <p:nvSpPr>
              <p:cNvPr id="14" name="Rectangle 25"/>
              <p:cNvSpPr>
                <a:spLocks noChangeArrowheads="1"/>
              </p:cNvSpPr>
              <p:nvPr userDrawn="1">
                <p:custDataLst>
                  <p:tags r:id="rId11"/>
                </p:custDataLst>
              </p:nvPr>
            </p:nvSpPr>
            <p:spPr bwMode="auto">
              <a:xfrm>
                <a:off x="12661025" y="2333768"/>
                <a:ext cx="464559" cy="585855"/>
              </a:xfrm>
              <a:prstGeom prst="rect">
                <a:avLst/>
              </a:prstGeom>
              <a:solidFill>
                <a:schemeClr val="accent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5" name="Rectangle 19"/>
              <p:cNvSpPr>
                <a:spLocks noChangeArrowheads="1"/>
              </p:cNvSpPr>
              <p:nvPr userDrawn="1">
                <p:custDataLst>
                  <p:tags r:id="rId12"/>
                </p:custDataLst>
              </p:nvPr>
            </p:nvSpPr>
            <p:spPr bwMode="auto">
              <a:xfrm>
                <a:off x="12719525" y="2395687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201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221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3</a:t>
                </a:r>
              </a:p>
            </p:txBody>
          </p:sp>
        </p:grpSp>
        <p:grpSp>
          <p:nvGrpSpPr>
            <p:cNvPr id="11" name="Group 51"/>
            <p:cNvGrpSpPr/>
            <p:nvPr userDrawn="1"/>
          </p:nvGrpSpPr>
          <p:grpSpPr>
            <a:xfrm>
              <a:off x="-967888" y="798606"/>
              <a:ext cx="464559" cy="584268"/>
              <a:chOff x="12661025" y="-640070"/>
              <a:chExt cx="464559" cy="584268"/>
            </a:xfrm>
          </p:grpSpPr>
          <p:sp>
            <p:nvSpPr>
              <p:cNvPr id="12" name="Rectangle 25"/>
              <p:cNvSpPr>
                <a:spLocks noChangeArrowheads="1"/>
              </p:cNvSpPr>
              <p:nvPr userDrawn="1">
                <p:custDataLst>
                  <p:tags r:id="rId13"/>
                </p:custDataLst>
              </p:nvPr>
            </p:nvSpPr>
            <p:spPr bwMode="auto">
              <a:xfrm>
                <a:off x="12661025" y="-640070"/>
                <a:ext cx="464559" cy="584268"/>
              </a:xfrm>
              <a:prstGeom prst="rect">
                <a:avLst/>
              </a:prstGeom>
              <a:solidFill>
                <a:schemeClr val="accent2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3" name="Rectangle 15"/>
              <p:cNvSpPr>
                <a:spLocks noChangeArrowheads="1"/>
              </p:cNvSpPr>
              <p:nvPr userDrawn="1">
                <p:custDataLst>
                  <p:tags r:id="rId14"/>
                </p:custDataLst>
              </p:nvPr>
            </p:nvSpPr>
            <p:spPr bwMode="auto">
              <a:xfrm>
                <a:off x="12719525" y="-57815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146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212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0</a:t>
                </a:r>
              </a:p>
            </p:txBody>
          </p:sp>
        </p:grpSp>
      </p:grpSp>
      <p:graphicFrame>
        <p:nvGraphicFramePr>
          <p:cNvPr id="24" name="Rectangle 2" hidden="1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16" imgW="158221" imgH="158750" progId="">
                  <p:embed/>
                </p:oleObj>
              </mc:Choice>
              <mc:Fallback>
                <p:oleObj name="think-cell Slide" r:id="rId16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0836" name="Text Placeholder 2"/>
          <p:cNvSpPr>
            <a:spLocks noGrp="1"/>
          </p:cNvSpPr>
          <p:nvPr>
            <p:ph type="subTitle" idx="1"/>
          </p:nvPr>
        </p:nvSpPr>
        <p:spPr>
          <a:xfrm>
            <a:off x="414338" y="6081917"/>
            <a:ext cx="5135113" cy="228396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 eaLnBrk="1" hangingPunct="1">
              <a:lnSpc>
                <a:spcPct val="106000"/>
              </a:lnSpc>
              <a:spcBef>
                <a:spcPct val="15000"/>
              </a:spcBef>
              <a:buFont typeface="Wingdings 2" pitchFamily="18" charset="2"/>
              <a:buNone/>
              <a:defRPr b="1" smtClean="0"/>
            </a:lvl1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10" name="Title Placeholder 1"/>
          <p:cNvSpPr>
            <a:spLocks noGrp="1"/>
          </p:cNvSpPr>
          <p:nvPr>
            <p:ph type="ctrTitle"/>
          </p:nvPr>
        </p:nvSpPr>
        <p:spPr>
          <a:xfrm>
            <a:off x="473287" y="2886327"/>
            <a:ext cx="4910409" cy="1128762"/>
          </a:xfrm>
          <a:prstGeom prst="rect">
            <a:avLst/>
          </a:prstGeom>
        </p:spPr>
        <p:txBody>
          <a:bodyPr/>
          <a:lstStyle>
            <a:lvl1pPr marL="0" marR="0" indent="0" defTabSz="957998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pic>
        <p:nvPicPr>
          <p:cNvPr id="26" name="Picture 5" descr="Deloittelogo_RGB"/>
          <p:cNvPicPr>
            <a:picLocks noChangeAspect="1" noChangeArrowheads="1"/>
          </p:cNvPicPr>
          <p:nvPr userDrawn="1"/>
        </p:nvPicPr>
        <p:blipFill>
          <a:blip r:embed="rId18"/>
          <a:stretch>
            <a:fillRect/>
          </a:stretch>
        </p:blipFill>
        <p:spPr bwMode="auto">
          <a:xfrm>
            <a:off x="473286" y="622824"/>
            <a:ext cx="1656313" cy="69797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9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27" name="Slide Number Placeholder 3"/>
          <p:cNvSpPr>
            <a:spLocks noGrp="1"/>
          </p:cNvSpPr>
          <p:nvPr>
            <p:ph type="sldNum" sz="quarter" idx="13"/>
            <p:custDataLst>
              <p:tags r:id="rId19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58653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/>
          <p:cNvSpPr/>
          <p:nvPr userDrawn="1"/>
        </p:nvSpPr>
        <p:spPr>
          <a:xfrm>
            <a:off x="0" y="5029202"/>
            <a:ext cx="9906000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defRPr/>
            </a:pPr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3" name="Picture 7" descr="Member_RGB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15264" y="6350000"/>
            <a:ext cx="1633537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>
            <a:spLocks noChangeArrowheads="1"/>
          </p:cNvSpPr>
          <p:nvPr userDrawn="1"/>
        </p:nvSpPr>
        <p:spPr bwMode="gray">
          <a:xfrm>
            <a:off x="374650" y="5257800"/>
            <a:ext cx="7092950" cy="1295400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</a:ln>
        </p:spPr>
        <p:txBody>
          <a:bodyPr lIns="0" tIns="0" rIns="0" bIns="0" anchor="b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德勤全球</a:t>
            </a: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endParaRPr lang="zh-CN" altLang="en-US" sz="800">
              <a:solidFill>
                <a:srgbClr val="091D5D"/>
              </a:solidFill>
              <a:ea typeface="宋体" pitchFamily="2" charset="-122"/>
            </a:endParaRP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(“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德勤”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)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泛指根据英国法律组成的社团性质的组织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Touche Tohmatsu (“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德勤全球”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)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、其成员所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公司、以及他们的附属机构和关联机构。德勤全球是一个由全球各地众多的成员所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公司组成的组织，致力于提供卓越的专业服务及咨询。德勤全球重视客户服务，并在约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150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个国家切实执行其全球性客户服务战略。德勤依托由约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135,000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名专业人士组成的全球网络，在审计、税务、企业管理咨询和财务咨询等四个领域为超过一半的全球最大型企业、全国性大型企业、公共机构、当地的重要客户以及众多发展迅速的全球性公司提供专业服务。作为社团组织的德勤全球并不提供上述服务，由于法律规定及其他原因，某些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公司不会在所有四个专业领域提供服务。</a:t>
            </a: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endParaRPr lang="zh-CN" altLang="en-US" sz="800">
              <a:solidFill>
                <a:srgbClr val="091D5D"/>
              </a:solidFill>
              <a:ea typeface="宋体" pitchFamily="2" charset="-122"/>
            </a:endParaRP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作为一家根据英国法律组成的社团性质的组织，德勤全球和其任何成员所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公司之间对其相互的行为、疏忽或遗漏不承担任何责任。每一成员所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公司是一个冠以“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Deloitte”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 “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&amp; Touche”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 “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Touche Tohmatsu”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 “德勤”或其他相关名称独立运营的法律实体。</a:t>
            </a:r>
            <a:endParaRPr lang="en-US" altLang="zh-CN" sz="800">
              <a:solidFill>
                <a:srgbClr val="091D5D"/>
              </a:solidFill>
              <a:ea typeface="宋体" pitchFamily="2" charset="-122"/>
            </a:endParaRP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3"/>
            <p:custDataLst>
              <p:tags r:id="rId2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79593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1.bin" TargetMode="Internal" /><Relationship Id="rId11" Type="http://schemas.openxmlformats.org/officeDocument/2006/relationships/image" Target="../media/image1.emf" /><Relationship Id="rId12" Type="http://schemas.openxmlformats.org/officeDocument/2006/relationships/tags" Target="../tags/tag29.xml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vmlDrawing" Target="../drawings/vmlDrawing4.v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ags" Target="../tags/tag2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5345" name="Rectangle 1" hidden="1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10" imgW="158221" imgH="158750" progId="">
                  <p:embed/>
                </p:oleObj>
              </mc:Choice>
              <mc:Fallback>
                <p:oleObj name="think-cell Slide" r:id="rId10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2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b="1" kern="120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10"/>
          <p:cNvSpPr>
            <a:spLocks noGrp="1"/>
          </p:cNvSpPr>
          <p:nvPr>
            <p:ph type="ftr" sz="quarter" idx="3"/>
            <p:custDataLst>
              <p:tags r:id="rId13"/>
            </p:custDataLst>
          </p:nvPr>
        </p:nvSpPr>
        <p:spPr>
          <a:xfrm>
            <a:off x="835819" y="6554789"/>
            <a:ext cx="467783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2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/>
          </a:p>
        </p:txBody>
      </p:sp>
      <p:sp>
        <p:nvSpPr>
          <p:cNvPr id="185350" name="Title Placeholder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 bwMode="auto">
          <a:xfrm>
            <a:off x="429948" y="300038"/>
            <a:ext cx="9046104" cy="595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4" r:id="rId2"/>
    <p:sldLayoutId id="2147483905" r:id="rId3"/>
    <p:sldLayoutId id="2147483945" r:id="rId4"/>
    <p:sldLayoutId id="2147483947" r:id="rId5"/>
    <p:sldLayoutId id="2147483948" r:id="rId6"/>
    <p:sldLayoutId id="2147483949" r:id="rId7"/>
    <p:sldLayoutId id="2147483958" r:id="rId8"/>
  </p:sldLayoutIdLst>
  <p:transition/>
  <p:timing/>
  <p:hf hdr="0" ftr="0" dt="0"/>
  <p:txStyles>
    <p:titleStyle>
      <a:lvl1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sz="20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2pPr>
      <a:lvl3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3pPr>
      <a:lvl4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4pPr>
      <a:lvl5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5pPr>
      <a:lvl6pPr marL="429756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6pPr>
      <a:lvl7pPr marL="859512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7pPr>
      <a:lvl8pPr marL="1289268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8pPr>
      <a:lvl9pPr marL="1719024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9pPr>
    </p:titleStyle>
    <p:bodyStyle>
      <a:lvl1pPr marL="358775" indent="-358775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defRPr lang="en-US"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190500" indent="-190500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buChar char="•"/>
        <a:defRPr lang="en-US" sz="1400" kern="1200">
          <a:solidFill>
            <a:schemeClr val="tx2"/>
          </a:solidFill>
          <a:latin typeface="+mn-lt"/>
          <a:ea typeface="+mj-ea"/>
          <a:cs typeface="+mj-cs"/>
        </a:defRPr>
      </a:lvl2pPr>
      <a:lvl3pPr marL="373063" indent="-182563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3pPr>
      <a:lvl4pPr marL="565150" indent="-190500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•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4pPr>
      <a:lvl5pPr marL="744538" indent="-179388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GB" sz="1200" kern="1200">
          <a:solidFill>
            <a:schemeClr val="tx2"/>
          </a:solidFill>
          <a:latin typeface="+mn-lt"/>
          <a:ea typeface="+mj-ea"/>
          <a:cs typeface="+mj-cs"/>
        </a:defRPr>
      </a:lvl5pPr>
      <a:lvl6pPr marL="84160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500" kern="1200" baseline="0">
          <a:solidFill>
            <a:schemeClr val="accent1"/>
          </a:solidFill>
          <a:latin typeface="+mn-lt"/>
          <a:ea typeface="+mn-ea"/>
          <a:cs typeface="+mn-cs"/>
        </a:defRPr>
      </a:lvl6pPr>
      <a:lvl7pPr marL="1014702" indent="-173096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77353" indent="-162651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3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34895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2975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12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8926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19024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78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7853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08291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3804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pn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61321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538295" y="5579069"/>
            <a:ext cx="2476500" cy="6463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德勤管理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咨询</a:t>
            </a:r>
            <a:endParaRPr lang="en-US" altLang="zh-CN" sz="1800" b="1" smtClean="0">
              <a:solidFill>
                <a:srgbClr val="002776"/>
              </a:solidFill>
              <a:latin typeface="Arial"/>
              <a:ea typeface="宋体"/>
              <a:cs typeface="Arial" pitchFamily="34" charset="0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2013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年</a:t>
            </a:r>
            <a:r>
              <a:rPr lang="en-US" altLang="zh-CN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5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月 上海</a:t>
            </a:r>
            <a:endParaRPr lang="en-US" sz="1800" b="1">
              <a:solidFill>
                <a:srgbClr val="000000"/>
              </a:solidFill>
              <a:latin typeface="Arial"/>
              <a:ea typeface="宋体"/>
              <a:cs typeface="Arial" pitchFamily="34" charset="0"/>
            </a:endParaRPr>
          </a:p>
        </p:txBody>
      </p:sp>
      <p:sp>
        <p:nvSpPr>
          <p:cNvPr id="17410" name="Rectangle 17"/>
          <p:cNvSpPr>
            <a:spLocks noGrp="1"/>
          </p:cNvSpPr>
          <p:nvPr>
            <p:ph type="ctrTitle"/>
          </p:nvPr>
        </p:nvSpPr>
        <p:spPr>
          <a:xfrm>
            <a:off x="538295" y="2467319"/>
            <a:ext cx="7840530" cy="1128762"/>
          </a:xfrm>
        </p:spPr>
        <p:txBody>
          <a:bodyPr/>
          <a:lstStyle/>
          <a:p>
            <a:r>
              <a:rPr lang="zh-CN" altLang="en-US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中</a:t>
            </a:r>
            <a:r>
              <a:rPr lang="zh-CN" altLang="en-US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银消费金融企业文化建设三年规划</a:t>
            </a:r>
            <a:br>
              <a:rPr lang="en-US" altLang="zh-CN" b="1" smtClean="0">
                <a:latin typeface="Arial"/>
                <a:ea typeface="宋体"/>
              </a:rPr>
            </a:br>
            <a:br>
              <a:rPr lang="en-GB">
                <a:latin typeface="Arial"/>
                <a:ea typeface="宋体"/>
              </a:rPr>
            </a:br>
            <a:br>
              <a:rPr lang="en-GB" smtClean="0">
                <a:latin typeface="Arial"/>
                <a:ea typeface="宋体"/>
              </a:rPr>
            </a:br>
            <a:endParaRPr lang="en-US">
              <a:solidFill>
                <a:schemeClr val="accent2"/>
              </a:solidFill>
              <a:latin typeface="Arial"/>
              <a:ea typeface="宋体"/>
            </a:endParaRPr>
          </a:p>
        </p:txBody>
      </p:sp>
      <p:pic>
        <p:nvPicPr>
          <p:cNvPr id="5" name="Picture 4" descr="bzi_cho_glb_ho_198_lo.jpg"/>
          <p:cNvPicPr>
            <a:picLocks noChangeAspect="1"/>
          </p:cNvPicPr>
          <p:nvPr/>
        </p:nvPicPr>
        <p:blipFill>
          <a:blip r:embed="rId3">
            <a:lum contrast="10000"/>
          </a:blip>
          <a:srcRect t="24078" r="41710"/>
          <a:stretch>
            <a:fillRect/>
          </a:stretch>
        </p:blipFill>
        <p:spPr>
          <a:xfrm>
            <a:off x="5343043" y="2800400"/>
            <a:ext cx="4296472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93669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508000" y="287340"/>
            <a:ext cx="8839201" cy="595311"/>
          </a:xfrm>
        </p:spPr>
        <p:txBody>
          <a:bodyPr/>
          <a:lstStyle/>
          <a:p>
            <a:r>
              <a:rPr lang="zh-CN" altLang="en-US" b="1" smtClean="0">
                <a:solidFill>
                  <a:schemeClr val="tx2">
                    <a:lumMod val="75000"/>
                  </a:schemeClr>
                </a:solidFill>
                <a:latin typeface="Arial"/>
                <a:ea typeface="宋体"/>
              </a:rPr>
              <a:t>目录</a:t>
            </a:r>
            <a:endParaRPr lang="en-US" b="1">
              <a:solidFill>
                <a:schemeClr val="tx2">
                  <a:lumMod val="75000"/>
                </a:schemeClr>
              </a:solidFill>
              <a:latin typeface="Arial"/>
              <a:ea typeface="宋体"/>
            </a:endParaRPr>
          </a:p>
        </p:txBody>
      </p:sp>
      <p:graphicFrame>
        <p:nvGraphicFramePr>
          <p:cNvPr id="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191819"/>
              </p:ext>
            </p:extLst>
          </p:nvPr>
        </p:nvGraphicFramePr>
        <p:xfrm>
          <a:off x="495300" y="1360421"/>
          <a:ext cx="8696885" cy="3233252"/>
        </p:xfrm>
        <a:graphic>
          <a:graphicData uri="http://schemas.openxmlformats.org/drawingml/2006/table">
            <a:tbl>
              <a:tblPr/>
              <a:tblGrid>
                <a:gridCol w="811742"/>
                <a:gridCol w="7885143"/>
              </a:tblGrid>
              <a:tr h="808313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1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zh-CN" altLang="en-US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+mn-cs"/>
                        </a:rPr>
                        <a:t>文化建设总体目标及原则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2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文化建设任务框架及阶段性目标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3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文化建设任务描述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4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文化建设实施路径图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5" name="Slide Number Placeholder 1"/>
          <p:cNvSpPr>
            <a:spLocks noGrp="1"/>
          </p:cNvSpPr>
          <p:nvPr>
            <p:ph type="sldNum" sz="quarter" idx="13"/>
          </p:nvPr>
        </p:nvSpPr>
        <p:spPr>
          <a:xfrm>
            <a:off x="450586" y="6554789"/>
            <a:ext cx="306123" cy="142875"/>
          </a:xfrm>
        </p:spPr>
        <p:txBody>
          <a:bodyPr/>
          <a:lstStyle/>
          <a:p>
            <a:fld id="{07DDA470-64EC-4838-8513-FA93D4181BA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26668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中银消费企业文化建设总体</a:t>
            </a:r>
            <a:r>
              <a:rPr lang="zh-CN" altLang="en-US" smtClean="0"/>
              <a:t>目标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3</a:t>
            </a:fld>
            <a:endParaRPr lang="en-US"/>
          </a:p>
        </p:txBody>
      </p:sp>
      <p:graphicFrame>
        <p:nvGraphicFramePr>
          <p:cNvPr id="6" name="Diagram 3"/>
          <p:cNvGraphicFramePr/>
          <p:nvPr>
            <p:extLst>
              <p:ext uri="{D42A27DB-BD31-4B8C-83A1-F6EECF244321}">
                <p14:modId xmlns:p14="http://schemas.microsoft.com/office/powerpoint/2010/main" val="2791807529"/>
              </p:ext>
            </p:extLst>
          </p:nvPr>
        </p:nvGraphicFramePr>
        <p:xfrm>
          <a:off x="535033" y="2571078"/>
          <a:ext cx="8898956" cy="345320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7" name="矩形 6"/>
          <p:cNvSpPr/>
          <p:nvPr/>
        </p:nvSpPr>
        <p:spPr>
          <a:xfrm>
            <a:off x="430213" y="705178"/>
            <a:ext cx="8972550" cy="15327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eaLnBrk="1" hangingPunct="1">
              <a:lnSpc>
                <a:spcPct val="130000"/>
              </a:lnSpc>
            </a:pPr>
            <a:endParaRPr lang="en-US" altLang="zh-CN" sz="1800" b="1" smtClean="0">
              <a:solidFill>
                <a:schemeClr val="tx2"/>
              </a:solidFill>
              <a:latin typeface="宋体" pitchFamily="2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总</a:t>
            </a:r>
            <a:r>
              <a:rPr lang="zh-CN" altLang="en-US" sz="1800" b="1">
                <a:solidFill>
                  <a:schemeClr val="tx2"/>
                </a:solidFill>
                <a:latin typeface="宋体" pitchFamily="2" charset="-122"/>
              </a:rPr>
              <a:t>目标</a:t>
            </a: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：</a:t>
            </a:r>
            <a:endParaRPr lang="en-US" altLang="zh-CN" sz="1800" b="1">
              <a:solidFill>
                <a:schemeClr val="tx2"/>
              </a:solidFill>
              <a:latin typeface="宋体" pitchFamily="2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在</a:t>
            </a:r>
            <a:r>
              <a:rPr lang="en-US" altLang="zh-CN" sz="1800" b="1" smtClean="0">
                <a:solidFill>
                  <a:schemeClr val="tx2"/>
                </a:solidFill>
                <a:latin typeface="宋体" pitchFamily="2" charset="-122"/>
              </a:rPr>
              <a:t>2013-2015</a:t>
            </a: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三年时间内，根据公司企业文化理念体系，立足</a:t>
            </a:r>
            <a:r>
              <a:rPr lang="zh-CN" altLang="en-US" sz="1800" b="1">
                <a:solidFill>
                  <a:schemeClr val="tx2"/>
                </a:solidFill>
                <a:latin typeface="宋体" pitchFamily="2" charset="-122"/>
              </a:rPr>
              <a:t>企业</a:t>
            </a: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发展</a:t>
            </a:r>
            <a:r>
              <a:rPr lang="zh-CN" altLang="en-US" sz="1800" b="1">
                <a:solidFill>
                  <a:schemeClr val="tx2"/>
                </a:solidFill>
                <a:latin typeface="宋体" pitchFamily="2" charset="-122"/>
              </a:rPr>
              <a:t>战略</a:t>
            </a: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，建立和完善具有</a:t>
            </a:r>
            <a:r>
              <a:rPr lang="zh-CN" altLang="en-US" sz="1800" b="1">
                <a:solidFill>
                  <a:schemeClr val="tx2"/>
                </a:solidFill>
                <a:latin typeface="宋体" pitchFamily="2" charset="-122"/>
              </a:rPr>
              <a:t>中银消费</a:t>
            </a: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特色、能够促进企业经营和管理绩效提升的</a:t>
            </a:r>
            <a:r>
              <a:rPr lang="zh-CN" altLang="en-US" sz="1800" b="1">
                <a:solidFill>
                  <a:schemeClr val="tx2"/>
                </a:solidFill>
                <a:latin typeface="宋体" pitchFamily="2" charset="-122"/>
              </a:rPr>
              <a:t>企业</a:t>
            </a:r>
            <a:r>
              <a:rPr lang="zh-CN" altLang="en-US" sz="1800" b="1" smtClean="0">
                <a:solidFill>
                  <a:schemeClr val="tx2"/>
                </a:solidFill>
                <a:latin typeface="宋体" pitchFamily="2" charset="-122"/>
              </a:rPr>
              <a:t>文化管理体系，实现：</a:t>
            </a:r>
            <a:endParaRPr lang="en-US" altLang="zh-CN" sz="1800" b="1">
              <a:solidFill>
                <a:schemeClr val="tx2"/>
              </a:solidFill>
              <a:latin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3735540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文化建设将</a:t>
            </a:r>
            <a:r>
              <a:rPr lang="zh-CN" altLang="en-US"/>
              <a:t>本着领导示范、全员</a:t>
            </a:r>
            <a:r>
              <a:rPr lang="zh-CN" altLang="en-US" smtClean="0"/>
              <a:t>参与、系统</a:t>
            </a:r>
            <a:r>
              <a:rPr lang="zh-CN" altLang="en-US"/>
              <a:t>运作、讲究实效</a:t>
            </a:r>
            <a:r>
              <a:rPr lang="zh-CN" altLang="en-US" smtClean="0"/>
              <a:t>的四大基本原则展开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4</a:t>
            </a:fld>
            <a:endParaRPr lang="en-US"/>
          </a:p>
        </p:txBody>
      </p:sp>
      <p:sp>
        <p:nvSpPr>
          <p:cNvPr id="19" name="Rectangle 40"/>
          <p:cNvSpPr/>
          <p:nvPr/>
        </p:nvSpPr>
        <p:spPr>
          <a:xfrm>
            <a:off x="2774950" y="1540669"/>
            <a:ext cx="6026150" cy="8636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defRPr/>
            </a:pPr>
            <a:r>
              <a:rPr lang="zh-CN" altLang="en-US" sz="1800" smtClean="0">
                <a:solidFill>
                  <a:schemeClr val="tx2"/>
                </a:solidFill>
              </a:rPr>
              <a:t>领导</a:t>
            </a:r>
            <a:r>
              <a:rPr lang="zh-CN" altLang="en-US" sz="1800">
                <a:solidFill>
                  <a:schemeClr val="tx2"/>
                </a:solidFill>
              </a:rPr>
              <a:t>的行为就是准则，在企业文化建设中应带头思考、带头实践，时时事事给员工作出榜样。</a:t>
            </a:r>
          </a:p>
        </p:txBody>
      </p:sp>
      <p:sp>
        <p:nvSpPr>
          <p:cNvPr id="20" name="Rectangle 41"/>
          <p:cNvSpPr/>
          <p:nvPr/>
        </p:nvSpPr>
        <p:spPr>
          <a:xfrm>
            <a:off x="2774950" y="2482056"/>
            <a:ext cx="6026150" cy="8636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defRPr/>
            </a:pPr>
            <a:r>
              <a:rPr lang="zh-CN" altLang="en-US" sz="1800">
                <a:solidFill>
                  <a:schemeClr val="tx2"/>
                </a:solidFill>
              </a:rPr>
              <a:t>企业文化建设是全员</a:t>
            </a:r>
            <a:r>
              <a:rPr lang="zh-CN" altLang="en-US" sz="1800" smtClean="0">
                <a:solidFill>
                  <a:schemeClr val="tx2"/>
                </a:solidFill>
              </a:rPr>
              <a:t>参与的</a:t>
            </a:r>
            <a:r>
              <a:rPr lang="zh-CN" altLang="en-US" sz="1800">
                <a:solidFill>
                  <a:schemeClr val="tx2"/>
                </a:solidFill>
              </a:rPr>
              <a:t>工作，</a:t>
            </a:r>
            <a:r>
              <a:rPr lang="zh-CN" altLang="en-US" sz="1800" smtClean="0">
                <a:solidFill>
                  <a:schemeClr val="tx2"/>
                </a:solidFill>
              </a:rPr>
              <a:t>必须充分</a:t>
            </a:r>
            <a:r>
              <a:rPr lang="zh-CN" altLang="en-US" sz="1800">
                <a:solidFill>
                  <a:schemeClr val="tx2"/>
                </a:solidFill>
              </a:rPr>
              <a:t>调动员工的积极性、创造性</a:t>
            </a:r>
            <a:r>
              <a:rPr lang="zh-CN" altLang="en-US" sz="1800" smtClean="0">
                <a:solidFill>
                  <a:schemeClr val="tx2"/>
                </a:solidFill>
              </a:rPr>
              <a:t>，</a:t>
            </a:r>
            <a:r>
              <a:rPr lang="zh-CN" altLang="en-US" sz="1800">
                <a:solidFill>
                  <a:schemeClr val="tx2"/>
                </a:solidFill>
              </a:rPr>
              <a:t>保证文化落地的广度和深度。</a:t>
            </a:r>
          </a:p>
        </p:txBody>
      </p:sp>
      <p:sp>
        <p:nvSpPr>
          <p:cNvPr id="21" name="Rectangle 42"/>
          <p:cNvSpPr/>
          <p:nvPr/>
        </p:nvSpPr>
        <p:spPr>
          <a:xfrm>
            <a:off x="2774950" y="3423443"/>
            <a:ext cx="6026150" cy="8636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defRPr/>
            </a:pPr>
            <a:r>
              <a:rPr lang="zh-CN" altLang="en-US" sz="1800">
                <a:solidFill>
                  <a:schemeClr val="tx2"/>
                </a:solidFill>
              </a:rPr>
              <a:t>企业文化是一项战略性、长期性的工作</a:t>
            </a:r>
            <a:r>
              <a:rPr lang="zh-CN" altLang="en-US" sz="1800" smtClean="0">
                <a:solidFill>
                  <a:schemeClr val="tx2"/>
                </a:solidFill>
              </a:rPr>
              <a:t>，必须</a:t>
            </a:r>
            <a:r>
              <a:rPr lang="zh-CN" altLang="en-US" sz="1800">
                <a:solidFill>
                  <a:schemeClr val="tx2"/>
                </a:solidFill>
              </a:rPr>
              <a:t>思路清晰、目标明确，运用系统论的方法，整体设计、分步</a:t>
            </a:r>
            <a:r>
              <a:rPr lang="zh-CN" altLang="en-US" sz="1800" smtClean="0">
                <a:solidFill>
                  <a:schemeClr val="tx2"/>
                </a:solidFill>
              </a:rPr>
              <a:t>推进。</a:t>
            </a:r>
            <a:endParaRPr lang="zh-CN" altLang="en-US" sz="1800">
              <a:solidFill>
                <a:schemeClr val="tx2"/>
              </a:solidFill>
            </a:endParaRPr>
          </a:p>
        </p:txBody>
      </p:sp>
      <p:sp>
        <p:nvSpPr>
          <p:cNvPr id="22" name="Rectangle 43"/>
          <p:cNvSpPr/>
          <p:nvPr/>
        </p:nvSpPr>
        <p:spPr>
          <a:xfrm>
            <a:off x="2774950" y="4364830"/>
            <a:ext cx="6026150" cy="8636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defRPr/>
            </a:pPr>
            <a:r>
              <a:rPr lang="zh-CN" altLang="en-US" sz="1800">
                <a:solidFill>
                  <a:schemeClr val="tx2"/>
                </a:solidFill>
              </a:rPr>
              <a:t>企业文化建设必须切合企业实际</a:t>
            </a:r>
            <a:r>
              <a:rPr lang="zh-CN" altLang="en-US" sz="1800" smtClean="0">
                <a:solidFill>
                  <a:schemeClr val="tx2"/>
                </a:solidFill>
              </a:rPr>
              <a:t>，借助</a:t>
            </a:r>
            <a:r>
              <a:rPr lang="zh-CN" altLang="en-US" sz="1800">
                <a:solidFill>
                  <a:schemeClr val="tx2"/>
                </a:solidFill>
              </a:rPr>
              <a:t>必要的载体和抓手，建立规范</a:t>
            </a:r>
            <a:r>
              <a:rPr lang="zh-CN" altLang="en-US" sz="1800" smtClean="0">
                <a:solidFill>
                  <a:schemeClr val="tx2"/>
                </a:solidFill>
              </a:rPr>
              <a:t>的配套机制</a:t>
            </a:r>
            <a:r>
              <a:rPr lang="zh-CN" altLang="en-US" sz="1800">
                <a:solidFill>
                  <a:schemeClr val="tx2"/>
                </a:solidFill>
              </a:rPr>
              <a:t>，重点突出</a:t>
            </a:r>
            <a:r>
              <a:rPr lang="zh-CN" altLang="en-US" sz="1800" smtClean="0">
                <a:solidFill>
                  <a:schemeClr val="tx2"/>
                </a:solidFill>
              </a:rPr>
              <a:t>、追求</a:t>
            </a:r>
            <a:r>
              <a:rPr lang="zh-CN" altLang="en-US" sz="1800">
                <a:solidFill>
                  <a:schemeClr val="tx2"/>
                </a:solidFill>
              </a:rPr>
              <a:t>实效。</a:t>
            </a:r>
          </a:p>
        </p:txBody>
      </p:sp>
      <p:sp>
        <p:nvSpPr>
          <p:cNvPr id="4" name="矩形 3"/>
          <p:cNvSpPr/>
          <p:nvPr/>
        </p:nvSpPr>
        <p:spPr>
          <a:xfrm>
            <a:off x="896937" y="1540669"/>
            <a:ext cx="1878013" cy="863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>
                <a:solidFill>
                  <a:schemeClr val="bg1"/>
                </a:solidFill>
              </a:rPr>
              <a:t>领导示范</a:t>
            </a:r>
            <a:endParaRPr lang="en-US" sz="1800" b="1">
              <a:solidFill>
                <a:schemeClr val="bg1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896937" y="2482056"/>
            <a:ext cx="1878013" cy="863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>
                <a:solidFill>
                  <a:schemeClr val="bg1"/>
                </a:solidFill>
              </a:rPr>
              <a:t>全员参与</a:t>
            </a:r>
            <a:endParaRPr lang="en-US" sz="1800" b="1">
              <a:solidFill>
                <a:schemeClr val="bg1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96937" y="3423443"/>
            <a:ext cx="1878013" cy="863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>
                <a:solidFill>
                  <a:schemeClr val="bg1"/>
                </a:solidFill>
              </a:rPr>
              <a:t>系统运作</a:t>
            </a:r>
            <a:endParaRPr lang="en-US" sz="1800" b="1">
              <a:solidFill>
                <a:schemeClr val="bg1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896937" y="4364830"/>
            <a:ext cx="1878013" cy="863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>
                <a:solidFill>
                  <a:schemeClr val="bg1"/>
                </a:solidFill>
              </a:rPr>
              <a:t>讲求实效</a:t>
            </a:r>
            <a:endParaRPr lang="en-US" sz="18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059808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508000" y="287340"/>
            <a:ext cx="8839201" cy="595311"/>
          </a:xfrm>
        </p:spPr>
        <p:txBody>
          <a:bodyPr/>
          <a:lstStyle/>
          <a:p>
            <a:r>
              <a:rPr lang="zh-CN" altLang="en-US" b="1" smtClean="0">
                <a:solidFill>
                  <a:schemeClr val="tx2">
                    <a:lumMod val="75000"/>
                  </a:schemeClr>
                </a:solidFill>
                <a:latin typeface="Arial"/>
                <a:ea typeface="宋体"/>
              </a:rPr>
              <a:t>目录</a:t>
            </a:r>
            <a:endParaRPr lang="en-US" b="1">
              <a:solidFill>
                <a:schemeClr val="tx2">
                  <a:lumMod val="75000"/>
                </a:schemeClr>
              </a:solidFill>
              <a:latin typeface="Arial"/>
              <a:ea typeface="宋体"/>
            </a:endParaRPr>
          </a:p>
        </p:txBody>
      </p:sp>
      <p:graphicFrame>
        <p:nvGraphicFramePr>
          <p:cNvPr id="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2336032"/>
              </p:ext>
            </p:extLst>
          </p:nvPr>
        </p:nvGraphicFramePr>
        <p:xfrm>
          <a:off x="495300" y="1360421"/>
          <a:ext cx="8696885" cy="3233252"/>
        </p:xfrm>
        <a:graphic>
          <a:graphicData uri="http://schemas.openxmlformats.org/drawingml/2006/table">
            <a:tbl>
              <a:tblPr/>
              <a:tblGrid>
                <a:gridCol w="811742"/>
                <a:gridCol w="7885143"/>
              </a:tblGrid>
              <a:tr h="808313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1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zh-CN" altLang="en-US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+mn-cs"/>
                        </a:rPr>
                        <a:t>文化建设总体目标及原则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2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文化建设任务框架及阶段性目标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3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文化建设任务描述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4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文化建设实施路径图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5" name="Slide Number Placeholder 1"/>
          <p:cNvSpPr>
            <a:spLocks noGrp="1"/>
          </p:cNvSpPr>
          <p:nvPr>
            <p:ph type="sldNum" sz="quarter" idx="13"/>
          </p:nvPr>
        </p:nvSpPr>
        <p:spPr>
          <a:xfrm>
            <a:off x="450586" y="6554789"/>
            <a:ext cx="306123" cy="142875"/>
          </a:xfrm>
        </p:spPr>
        <p:txBody>
          <a:bodyPr/>
          <a:lstStyle/>
          <a:p>
            <a:fld id="{07DDA470-64EC-4838-8513-FA93D4181BA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030253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Rectangle 9"/>
          <p:cNvSpPr>
            <a:spLocks noChangeArrowheads="1"/>
          </p:cNvSpPr>
          <p:nvPr/>
        </p:nvSpPr>
        <p:spPr bwMode="auto">
          <a:xfrm>
            <a:off x="3671841" y="1697201"/>
            <a:ext cx="2677819" cy="139048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algn="ctr">
            <a:noFill/>
            <a:miter lim="800000"/>
            <a:headEnd type="none" w="lg" len="lg"/>
            <a:tailEnd type="none" w="lg" len="lg"/>
          </a:ln>
          <a:effectLst/>
          <a:extLst/>
        </p:spPr>
        <p:txBody>
          <a:bodyPr wrap="none" anchor="t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400" b="1">
                <a:ea typeface="楷体_GB2312" pitchFamily="49" charset="-122"/>
              </a:rPr>
              <a:t>1</a:t>
            </a:r>
            <a:r>
              <a:rPr lang="en-US" altLang="zh-CN" sz="1400" b="1" smtClean="0">
                <a:ea typeface="楷体_GB2312" pitchFamily="49" charset="-122"/>
              </a:rPr>
              <a:t>. </a:t>
            </a:r>
            <a:r>
              <a:rPr lang="zh-CN" altLang="en-US" sz="1400" b="1" smtClean="0">
                <a:ea typeface="楷体_GB2312" pitchFamily="49" charset="-122"/>
              </a:rPr>
              <a:t>有效的开展项目管理</a:t>
            </a:r>
            <a:endParaRPr lang="zh-CN" altLang="en-US" sz="1400" b="1">
              <a:ea typeface="楷体_GB2312" pitchFamily="49" charset="-122"/>
            </a:endParaRPr>
          </a:p>
        </p:txBody>
      </p:sp>
      <p:graphicFrame>
        <p:nvGraphicFramePr>
          <p:cNvPr id="109" name="Group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128961"/>
              </p:ext>
            </p:extLst>
          </p:nvPr>
        </p:nvGraphicFramePr>
        <p:xfrm>
          <a:off x="4398232" y="1990534"/>
          <a:ext cx="1177835" cy="972000"/>
        </p:xfrm>
        <a:graphic>
          <a:graphicData uri="http://schemas.openxmlformats.org/drawingml/2006/table">
            <a:tbl>
              <a:tblPr/>
              <a:tblGrid>
                <a:gridCol w="1177835"/>
              </a:tblGrid>
              <a:tr h="9720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" name="Rectangle 7"/>
          <p:cNvSpPr>
            <a:spLocks noChangeArrowheads="1"/>
          </p:cNvSpPr>
          <p:nvPr/>
        </p:nvSpPr>
        <p:spPr bwMode="auto">
          <a:xfrm>
            <a:off x="5120640" y="3431859"/>
            <a:ext cx="4084319" cy="243212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algn="ctr">
            <a:noFill/>
            <a:miter lim="800000"/>
            <a:headEnd type="none" w="lg" len="lg"/>
            <a:tailEnd type="none" w="lg" len="lg"/>
          </a:ln>
          <a:effectLst/>
          <a:extLst/>
        </p:spPr>
        <p:txBody>
          <a:bodyPr wrap="none" anchor="t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en-US" altLang="zh-CN" sz="1400" b="1">
                <a:ea typeface="楷体_GB2312" pitchFamily="49" charset="-122"/>
              </a:rPr>
              <a:t>3. </a:t>
            </a:r>
            <a:r>
              <a:rPr lang="zh-CN" altLang="en-US" sz="1400" b="1">
                <a:ea typeface="楷体_GB2312" pitchFamily="49" charset="-122"/>
              </a:rPr>
              <a:t>建立并</a:t>
            </a:r>
            <a:r>
              <a:rPr lang="zh-CN" altLang="en-US" sz="1400" b="1" smtClean="0">
                <a:ea typeface="楷体_GB2312" pitchFamily="49" charset="-122"/>
              </a:rPr>
              <a:t>完善配套</a:t>
            </a:r>
            <a:r>
              <a:rPr lang="zh-CN" altLang="en-US" sz="1400" b="1">
                <a:ea typeface="楷体_GB2312" pitchFamily="49" charset="-122"/>
              </a:rPr>
              <a:t>机制</a:t>
            </a:r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373967" y="3452020"/>
            <a:ext cx="3927638" cy="244871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algn="ctr">
            <a:noFill/>
            <a:miter lim="800000"/>
            <a:headEnd type="none" w="lg" len="lg"/>
            <a:tailEnd type="none" w="lg" len="lg"/>
          </a:ln>
          <a:effectLst/>
          <a:extLst/>
        </p:spPr>
        <p:txBody>
          <a:bodyPr wrap="none" anchor="t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400" b="1" smtClean="0">
                <a:ea typeface="楷体_GB2312" pitchFamily="49" charset="-122"/>
              </a:rPr>
              <a:t>2. </a:t>
            </a:r>
            <a:r>
              <a:rPr lang="zh-CN" altLang="en-US" sz="1400" b="1" smtClean="0">
                <a:ea typeface="楷体_GB2312" pitchFamily="49" charset="-122"/>
              </a:rPr>
              <a:t>整合</a:t>
            </a:r>
            <a:r>
              <a:rPr lang="zh-CN" altLang="en-US" sz="1400" b="1">
                <a:ea typeface="楷体_GB2312" pitchFamily="49" charset="-122"/>
              </a:rPr>
              <a:t>文化传播网络</a:t>
            </a:r>
          </a:p>
        </p:txBody>
      </p:sp>
      <p:graphicFrame>
        <p:nvGraphicFramePr>
          <p:cNvPr id="76" name="Group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9614555"/>
              </p:ext>
            </p:extLst>
          </p:nvPr>
        </p:nvGraphicFramePr>
        <p:xfrm>
          <a:off x="5792377" y="3809366"/>
          <a:ext cx="2844943" cy="1873250"/>
        </p:xfrm>
        <a:graphic>
          <a:graphicData uri="http://schemas.openxmlformats.org/drawingml/2006/table">
            <a:tbl>
              <a:tblPr/>
              <a:tblGrid>
                <a:gridCol w="569279"/>
                <a:gridCol w="569279"/>
                <a:gridCol w="567826"/>
                <a:gridCol w="570733"/>
                <a:gridCol w="567826"/>
              </a:tblGrid>
              <a:tr h="18732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中银消费企业文化建设涵盖了项目管理、传播网络、</a:t>
            </a:r>
            <a:r>
              <a:rPr lang="zh-CN" altLang="en-US"/>
              <a:t>配套</a:t>
            </a:r>
            <a:r>
              <a:rPr lang="zh-CN" altLang="en-US" smtClean="0"/>
              <a:t>机制、评估改进四个方面工作共计</a:t>
            </a:r>
            <a:r>
              <a:rPr lang="en-US" altLang="zh-CN" smtClean="0"/>
              <a:t>15</a:t>
            </a:r>
            <a:r>
              <a:rPr lang="zh-CN" altLang="en-US" smtClean="0"/>
              <a:t>项任务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6" name="Group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201774"/>
              </p:ext>
            </p:extLst>
          </p:nvPr>
        </p:nvGraphicFramePr>
        <p:xfrm>
          <a:off x="847286" y="3829050"/>
          <a:ext cx="2872155" cy="1873250"/>
        </p:xfrm>
        <a:graphic>
          <a:graphicData uri="http://schemas.openxmlformats.org/drawingml/2006/table">
            <a:tbl>
              <a:tblPr/>
              <a:tblGrid>
                <a:gridCol w="574431"/>
                <a:gridCol w="572965"/>
                <a:gridCol w="575897"/>
                <a:gridCol w="572965"/>
                <a:gridCol w="575897"/>
              </a:tblGrid>
              <a:tr h="18732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>
                          <a:srgbClr val="993300"/>
                        </a:buClr>
                        <a:buSzTx/>
                        <a:buFont typeface="Wingdings" pitchFamily="2" charset="2"/>
                        <a:buNone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84406" marR="844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AutoShape 101"/>
          <p:cNvSpPr>
            <a:spLocks noChangeArrowheads="1"/>
          </p:cNvSpPr>
          <p:nvPr/>
        </p:nvSpPr>
        <p:spPr bwMode="auto">
          <a:xfrm>
            <a:off x="920555" y="3995739"/>
            <a:ext cx="981808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>
                <a:solidFill>
                  <a:srgbClr val="000000"/>
                </a:solidFill>
                <a:latin typeface="+mj-lt"/>
                <a:ea typeface="楷体_GB2312" pitchFamily="49" charset="-122"/>
              </a:rPr>
              <a:t>培训</a:t>
            </a:r>
            <a:endParaRPr lang="en-US" altLang="zh-CN" sz="1400" b="1">
              <a:solidFill>
                <a:srgbClr val="000000"/>
              </a:solidFill>
              <a:latin typeface="+mj-lt"/>
              <a:ea typeface="楷体_GB2312" pitchFamily="49" charset="-122"/>
            </a:endParaRPr>
          </a:p>
          <a:p>
            <a:pPr lvl="0" algn="ctr"/>
            <a:r>
              <a:rPr lang="zh-CN" altLang="en-US" sz="1400" b="1">
                <a:solidFill>
                  <a:srgbClr val="000000"/>
                </a:solidFill>
                <a:latin typeface="+mj-lt"/>
                <a:ea typeface="楷体_GB2312" pitchFamily="49" charset="-122"/>
              </a:rPr>
              <a:t>宣</a:t>
            </a:r>
            <a:r>
              <a:rPr lang="zh-CN" altLang="en-US" sz="1400" b="1" smtClean="0">
                <a:solidFill>
                  <a:srgbClr val="000000"/>
                </a:solidFill>
                <a:latin typeface="+mj-lt"/>
                <a:ea typeface="楷体_GB2312" pitchFamily="49" charset="-122"/>
              </a:rPr>
              <a:t>贯</a:t>
            </a:r>
            <a:endParaRPr lang="zh-CN" altLang="en-US" sz="1400" b="1">
              <a:solidFill>
                <a:srgbClr val="000000"/>
              </a:solidFill>
              <a:latin typeface="+mj-lt"/>
              <a:ea typeface="楷体_GB2312" pitchFamily="49" charset="-122"/>
            </a:endParaRPr>
          </a:p>
        </p:txBody>
      </p:sp>
      <p:sp>
        <p:nvSpPr>
          <p:cNvPr id="37" name="Rectangle 49"/>
          <p:cNvSpPr>
            <a:spLocks noChangeArrowheads="1"/>
          </p:cNvSpPr>
          <p:nvPr/>
        </p:nvSpPr>
        <p:spPr bwMode="auto">
          <a:xfrm>
            <a:off x="3592245" y="6275706"/>
            <a:ext cx="2740855" cy="373063"/>
          </a:xfrm>
          <a:prstGeom prst="rect">
            <a:avLst/>
          </a:prstGeom>
          <a:solidFill>
            <a:srgbClr val="DEDEDE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1400" b="1">
                <a:latin typeface="+mj-lt"/>
                <a:ea typeface="楷体_GB2312" pitchFamily="49" charset="-122"/>
              </a:rPr>
              <a:t>4</a:t>
            </a:r>
            <a:r>
              <a:rPr lang="en-GB" altLang="zh-CN" sz="1400" b="1" smtClean="0">
                <a:latin typeface="+mj-lt"/>
                <a:ea typeface="楷体_GB2312" pitchFamily="49" charset="-122"/>
              </a:rPr>
              <a:t>. </a:t>
            </a:r>
            <a:r>
              <a:rPr lang="zh-CN" altLang="en-US" sz="1400" b="1">
                <a:latin typeface="+mj-lt"/>
                <a:ea typeface="楷体_GB2312" pitchFamily="49" charset="-122"/>
              </a:rPr>
              <a:t>建立</a:t>
            </a:r>
            <a:r>
              <a:rPr lang="zh-CN" altLang="en-GB" sz="1400" b="1" smtClean="0">
                <a:latin typeface="+mj-lt"/>
                <a:ea typeface="楷体_GB2312" pitchFamily="49" charset="-122"/>
              </a:rPr>
              <a:t>文化</a:t>
            </a:r>
            <a:r>
              <a:rPr lang="zh-CN" altLang="en-US" sz="1400" b="1" smtClean="0">
                <a:latin typeface="+mj-lt"/>
                <a:ea typeface="楷体_GB2312" pitchFamily="49" charset="-122"/>
              </a:rPr>
              <a:t>持续</a:t>
            </a:r>
            <a:r>
              <a:rPr lang="zh-CN" altLang="en-GB" sz="1400" b="1" smtClean="0">
                <a:latin typeface="+mj-lt"/>
                <a:ea typeface="楷体_GB2312" pitchFamily="49" charset="-122"/>
              </a:rPr>
              <a:t>评估</a:t>
            </a:r>
            <a:r>
              <a:rPr lang="en-US" altLang="zh-CN" sz="1400" b="1" smtClean="0">
                <a:latin typeface="+mj-lt"/>
                <a:ea typeface="楷体_GB2312" pitchFamily="49" charset="-122"/>
              </a:rPr>
              <a:t>/</a:t>
            </a:r>
            <a:r>
              <a:rPr lang="zh-CN" altLang="en-US" sz="1400" b="1" smtClean="0">
                <a:latin typeface="+mj-lt"/>
                <a:ea typeface="楷体_GB2312" pitchFamily="49" charset="-122"/>
              </a:rPr>
              <a:t>改进机制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39" name="AutoShape 102"/>
          <p:cNvSpPr>
            <a:spLocks noChangeArrowheads="1"/>
          </p:cNvSpPr>
          <p:nvPr/>
        </p:nvSpPr>
        <p:spPr bwMode="auto">
          <a:xfrm>
            <a:off x="2051832" y="3998914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>
                <a:latin typeface="+mj-lt"/>
                <a:ea typeface="楷体_GB2312" pitchFamily="49" charset="-122"/>
              </a:rPr>
              <a:t>媒介</a:t>
            </a:r>
            <a:endParaRPr lang="en-US" altLang="zh-CN" sz="1400" b="1">
              <a:latin typeface="+mj-lt"/>
              <a:ea typeface="楷体_GB2312" pitchFamily="49" charset="-122"/>
            </a:endParaRPr>
          </a:p>
          <a:p>
            <a:pPr algn="ctr"/>
            <a:r>
              <a:rPr lang="zh-CN" altLang="en-US" sz="1400" b="1">
                <a:latin typeface="+mj-lt"/>
                <a:ea typeface="楷体_GB2312" pitchFamily="49" charset="-122"/>
              </a:rPr>
              <a:t>宣传</a:t>
            </a:r>
          </a:p>
        </p:txBody>
      </p:sp>
      <p:sp>
        <p:nvSpPr>
          <p:cNvPr id="40" name="AutoShape 103"/>
          <p:cNvSpPr>
            <a:spLocks noChangeArrowheads="1"/>
          </p:cNvSpPr>
          <p:nvPr/>
        </p:nvSpPr>
        <p:spPr bwMode="auto">
          <a:xfrm>
            <a:off x="2633589" y="4619626"/>
            <a:ext cx="980343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先进</a:t>
            </a:r>
            <a:endParaRPr lang="en-US" altLang="zh-CN" sz="1400" b="1" smtClean="0">
              <a:latin typeface="+mj-lt"/>
              <a:ea typeface="楷体_GB2312" pitchFamily="49" charset="-122"/>
            </a:endParaRPr>
          </a:p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表彰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41" name="AutoShape 105"/>
          <p:cNvSpPr>
            <a:spLocks noChangeArrowheads="1"/>
          </p:cNvSpPr>
          <p:nvPr/>
        </p:nvSpPr>
        <p:spPr bwMode="auto">
          <a:xfrm>
            <a:off x="1503779" y="4619626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主题</a:t>
            </a:r>
            <a:endParaRPr lang="en-US" altLang="zh-CN" sz="1400" b="1" smtClean="0">
              <a:latin typeface="+mj-lt"/>
              <a:ea typeface="楷体_GB2312" pitchFamily="49" charset="-122"/>
            </a:endParaRPr>
          </a:p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活动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42" name="AutoShape 104"/>
          <p:cNvSpPr>
            <a:spLocks noChangeArrowheads="1"/>
          </p:cNvSpPr>
          <p:nvPr/>
        </p:nvSpPr>
        <p:spPr bwMode="auto">
          <a:xfrm>
            <a:off x="3231466" y="3998914"/>
            <a:ext cx="980343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品牌</a:t>
            </a:r>
            <a:endParaRPr lang="en-US" altLang="zh-CN" sz="1400" b="1">
              <a:latin typeface="+mj-lt"/>
              <a:ea typeface="楷体_GB2312" pitchFamily="49" charset="-122"/>
            </a:endParaRPr>
          </a:p>
          <a:p>
            <a:pPr algn="ctr"/>
            <a:r>
              <a:rPr lang="zh-CN" altLang="en-US" sz="1400" b="1" smtClean="0">
                <a:latin typeface="+mj-lt"/>
                <a:ea typeface="楷体_GB2312" pitchFamily="49" charset="-122"/>
              </a:rPr>
              <a:t>传播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44" name="AutoShape 107"/>
          <p:cNvSpPr>
            <a:spLocks noChangeArrowheads="1"/>
          </p:cNvSpPr>
          <p:nvPr/>
        </p:nvSpPr>
        <p:spPr bwMode="auto">
          <a:xfrm>
            <a:off x="373966" y="4595814"/>
            <a:ext cx="980343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>
                <a:latin typeface="+mj-lt"/>
                <a:ea typeface="楷体_GB2312" pitchFamily="49" charset="-122"/>
              </a:rPr>
              <a:t>案例</a:t>
            </a:r>
            <a:endParaRPr lang="zh-CN" altLang="en-US" sz="1400" b="1">
              <a:latin typeface="+mj-lt"/>
              <a:ea typeface="楷体_GB2312" pitchFamily="49" charset="-122"/>
            </a:endParaRPr>
          </a:p>
          <a:p>
            <a:pPr algn="ctr"/>
            <a:r>
              <a:rPr lang="zh-CN" altLang="en-US" sz="1400" b="1">
                <a:latin typeface="+mj-lt"/>
                <a:ea typeface="楷体_GB2312" pitchFamily="49" charset="-122"/>
              </a:rPr>
              <a:t>体验</a:t>
            </a:r>
          </a:p>
        </p:txBody>
      </p:sp>
      <p:sp>
        <p:nvSpPr>
          <p:cNvPr id="45" name="Oval 989"/>
          <p:cNvSpPr>
            <a:spLocks noChangeArrowheads="1"/>
          </p:cNvSpPr>
          <p:nvPr/>
        </p:nvSpPr>
        <p:spPr bwMode="auto">
          <a:xfrm>
            <a:off x="229699" y="4761582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56" name="Oval 989"/>
          <p:cNvSpPr>
            <a:spLocks noChangeArrowheads="1"/>
          </p:cNvSpPr>
          <p:nvPr/>
        </p:nvSpPr>
        <p:spPr bwMode="auto">
          <a:xfrm>
            <a:off x="864137" y="4076447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57" name="AutoShape 33"/>
          <p:cNvSpPr>
            <a:spLocks noChangeArrowheads="1"/>
          </p:cNvSpPr>
          <p:nvPr/>
        </p:nvSpPr>
        <p:spPr bwMode="auto">
          <a:xfrm>
            <a:off x="7580289" y="4669791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>
                <a:latin typeface="+mj-lt"/>
                <a:ea typeface="楷体_GB2312" pitchFamily="49" charset="-122"/>
              </a:rPr>
              <a:t>人才</a:t>
            </a:r>
            <a:endParaRPr lang="en-US" altLang="zh-CN" sz="1400" b="1" smtClean="0">
              <a:latin typeface="+mj-lt"/>
              <a:ea typeface="楷体_GB2312" pitchFamily="49" charset="-122"/>
            </a:endParaRPr>
          </a:p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发展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58" name="AutoShape 33"/>
          <p:cNvSpPr>
            <a:spLocks noChangeArrowheads="1"/>
          </p:cNvSpPr>
          <p:nvPr/>
        </p:nvSpPr>
        <p:spPr bwMode="auto">
          <a:xfrm>
            <a:off x="8130297" y="4088765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>
                <a:latin typeface="+mj-lt"/>
                <a:ea typeface="楷体_GB2312" pitchFamily="49" charset="-122"/>
              </a:rPr>
              <a:t>组织</a:t>
            </a:r>
            <a:endParaRPr lang="en-US" altLang="zh-CN" sz="1400" b="1">
              <a:latin typeface="+mj-lt"/>
              <a:ea typeface="楷体_GB2312" pitchFamily="49" charset="-122"/>
            </a:endParaRPr>
          </a:p>
          <a:p>
            <a:pPr algn="ctr"/>
            <a:r>
              <a:rPr lang="zh-CN" altLang="en-US" sz="1400" b="1" smtClean="0">
                <a:latin typeface="+mj-lt"/>
                <a:ea typeface="楷体_GB2312" pitchFamily="49" charset="-122"/>
              </a:rPr>
              <a:t>岗位</a:t>
            </a:r>
            <a:endParaRPr lang="en-US" altLang="zh-CN" sz="1400" b="1">
              <a:latin typeface="+mj-lt"/>
              <a:ea typeface="楷体_GB2312" pitchFamily="49" charset="-122"/>
            </a:endParaRPr>
          </a:p>
        </p:txBody>
      </p:sp>
      <p:cxnSp>
        <p:nvCxnSpPr>
          <p:cNvPr id="60" name="肘形连接符 59"/>
          <p:cNvCxnSpPr>
            <a:stCxn id="86" idx="2"/>
            <a:endCxn id="9" idx="0"/>
          </p:cNvCxnSpPr>
          <p:nvPr/>
        </p:nvCxnSpPr>
        <p:spPr>
          <a:xfrm rot="5400000">
            <a:off x="3492103" y="1933372"/>
            <a:ext cx="364332" cy="2672965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AutoShape 32"/>
          <p:cNvSpPr>
            <a:spLocks noChangeArrowheads="1"/>
          </p:cNvSpPr>
          <p:nvPr/>
        </p:nvSpPr>
        <p:spPr bwMode="auto">
          <a:xfrm>
            <a:off x="5309676" y="4628516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>
                <a:latin typeface="+mj-lt"/>
                <a:ea typeface="楷体_GB2312" pitchFamily="49" charset="-122"/>
              </a:rPr>
              <a:t>绩效</a:t>
            </a:r>
            <a:endParaRPr lang="en-US" altLang="zh-CN" sz="1400" b="1">
              <a:latin typeface="+mj-lt"/>
              <a:ea typeface="楷体_GB2312" pitchFamily="49" charset="-122"/>
            </a:endParaRPr>
          </a:p>
          <a:p>
            <a:pPr algn="ctr"/>
            <a:r>
              <a:rPr lang="zh-CN" altLang="en-US" sz="1400" b="1" smtClean="0">
                <a:latin typeface="+mj-lt"/>
                <a:ea typeface="楷体_GB2312" pitchFamily="49" charset="-122"/>
              </a:rPr>
              <a:t>激励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27" name="AutoShape 33"/>
          <p:cNvSpPr>
            <a:spLocks noChangeArrowheads="1"/>
          </p:cNvSpPr>
          <p:nvPr/>
        </p:nvSpPr>
        <p:spPr bwMode="auto">
          <a:xfrm>
            <a:off x="7022710" y="4107816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>
                <a:latin typeface="+mj-lt"/>
                <a:ea typeface="楷体_GB2312" pitchFamily="49" charset="-122"/>
              </a:rPr>
              <a:t>制度</a:t>
            </a:r>
          </a:p>
          <a:p>
            <a:pPr algn="ctr"/>
            <a:r>
              <a:rPr lang="zh-CN" altLang="en-US" sz="1400" b="1" smtClean="0">
                <a:latin typeface="+mj-lt"/>
                <a:ea typeface="楷体_GB2312" pitchFamily="49" charset="-122"/>
              </a:rPr>
              <a:t>梳理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28" name="AutoShape 34"/>
          <p:cNvSpPr>
            <a:spLocks noChangeArrowheads="1"/>
          </p:cNvSpPr>
          <p:nvPr/>
        </p:nvSpPr>
        <p:spPr bwMode="auto">
          <a:xfrm>
            <a:off x="6438999" y="4669791"/>
            <a:ext cx="981808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招聘</a:t>
            </a:r>
            <a:endParaRPr lang="en-US" altLang="zh-CN" sz="1400" b="1">
              <a:latin typeface="+mj-lt"/>
              <a:ea typeface="楷体_GB2312" pitchFamily="49" charset="-122"/>
            </a:endParaRPr>
          </a:p>
          <a:p>
            <a:pPr algn="ctr"/>
            <a:r>
              <a:rPr lang="zh-CN" altLang="en-US" sz="1400" b="1" smtClean="0">
                <a:latin typeface="+mj-lt"/>
                <a:ea typeface="楷体_GB2312" pitchFamily="49" charset="-122"/>
              </a:rPr>
              <a:t>晋升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79" name="Oval 989"/>
          <p:cNvSpPr>
            <a:spLocks noChangeArrowheads="1"/>
          </p:cNvSpPr>
          <p:nvPr/>
        </p:nvSpPr>
        <p:spPr bwMode="auto">
          <a:xfrm>
            <a:off x="1993950" y="4073272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80" name="Oval 989"/>
          <p:cNvSpPr>
            <a:spLocks noChangeArrowheads="1"/>
          </p:cNvSpPr>
          <p:nvPr/>
        </p:nvSpPr>
        <p:spPr bwMode="auto">
          <a:xfrm>
            <a:off x="1411459" y="4762380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81" name="Oval 989"/>
          <p:cNvSpPr>
            <a:spLocks noChangeArrowheads="1"/>
          </p:cNvSpPr>
          <p:nvPr/>
        </p:nvSpPr>
        <p:spPr bwMode="auto">
          <a:xfrm>
            <a:off x="2571969" y="4771364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82" name="Oval 989"/>
          <p:cNvSpPr>
            <a:spLocks noChangeArrowheads="1"/>
          </p:cNvSpPr>
          <p:nvPr/>
        </p:nvSpPr>
        <p:spPr bwMode="auto">
          <a:xfrm>
            <a:off x="3165559" y="4076447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46" name="Rectangle 754"/>
          <p:cNvSpPr>
            <a:spLocks noChangeArrowheads="1"/>
          </p:cNvSpPr>
          <p:nvPr/>
        </p:nvSpPr>
        <p:spPr bwMode="auto">
          <a:xfrm>
            <a:off x="3769724" y="959728"/>
            <a:ext cx="2510915" cy="5316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 algn="ctr">
            <a:noFill/>
            <a:miter lim="800000"/>
            <a:headEnd type="none" w="lg" len="lg"/>
            <a:tailEnd type="none" w="lg" len="lg"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>
                <a:ea typeface="楷体_GB2312" pitchFamily="49" charset="-122"/>
              </a:rPr>
              <a:t>中银消费企业文化落地</a:t>
            </a:r>
          </a:p>
        </p:txBody>
      </p:sp>
      <p:sp>
        <p:nvSpPr>
          <p:cNvPr id="59" name="Oval 989"/>
          <p:cNvSpPr>
            <a:spLocks noChangeArrowheads="1"/>
          </p:cNvSpPr>
          <p:nvPr/>
        </p:nvSpPr>
        <p:spPr bwMode="auto">
          <a:xfrm>
            <a:off x="5219409" y="4840833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67" name="Oval 1026"/>
          <p:cNvSpPr>
            <a:spLocks noChangeArrowheads="1"/>
          </p:cNvSpPr>
          <p:nvPr/>
        </p:nvSpPr>
        <p:spPr bwMode="auto">
          <a:xfrm>
            <a:off x="8063185" y="4234583"/>
            <a:ext cx="295447" cy="29475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6350" cap="rnd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zh-CN" altLang="en-US" sz="1200">
              <a:latin typeface="+mj-lt"/>
              <a:ea typeface="宋体" pitchFamily="2" charset="-122"/>
            </a:endParaRPr>
          </a:p>
        </p:txBody>
      </p:sp>
      <p:sp>
        <p:nvSpPr>
          <p:cNvPr id="68" name="Rectangle 1027"/>
          <p:cNvSpPr>
            <a:spLocks noChangeArrowheads="1"/>
          </p:cNvSpPr>
          <p:nvPr/>
        </p:nvSpPr>
        <p:spPr bwMode="auto">
          <a:xfrm>
            <a:off x="8102380" y="4309429"/>
            <a:ext cx="2132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rgbClr val="000000"/>
                </a:solidFill>
                <a:latin typeface="+mj-lt"/>
                <a:ea typeface="宋体" pitchFamily="2" charset="-122"/>
                <a:cs typeface="宋体" pitchFamily="2" charset="-122"/>
              </a:rPr>
              <a:t>3.3</a:t>
            </a:r>
            <a:endParaRPr kumimoji="0" lang="zh-CN" altLang="zh-CN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70" name="Rectangle 1027"/>
          <p:cNvSpPr>
            <a:spLocks noChangeArrowheads="1"/>
          </p:cNvSpPr>
          <p:nvPr/>
        </p:nvSpPr>
        <p:spPr bwMode="auto">
          <a:xfrm>
            <a:off x="5280020" y="4896185"/>
            <a:ext cx="2132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just"/>
            <a:r>
              <a:rPr lang="en-US" altLang="zh-CN" sz="1200" b="1" smtClean="0">
                <a:solidFill>
                  <a:srgbClr val="000000"/>
                </a:solidFill>
                <a:latin typeface="+mj-lt"/>
                <a:ea typeface="宋体" pitchFamily="2" charset="-122"/>
                <a:cs typeface="宋体" pitchFamily="2" charset="-122"/>
              </a:rPr>
              <a:t>3.4</a:t>
            </a:r>
            <a:endParaRPr kumimoji="0" lang="zh-CN" altLang="zh-CN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71" name="Oval 1026"/>
          <p:cNvSpPr>
            <a:spLocks noChangeArrowheads="1"/>
          </p:cNvSpPr>
          <p:nvPr/>
        </p:nvSpPr>
        <p:spPr bwMode="auto">
          <a:xfrm>
            <a:off x="7513177" y="4825900"/>
            <a:ext cx="295447" cy="29475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6350" cap="rnd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zh-CN" altLang="en-US" sz="1200">
              <a:latin typeface="+mj-lt"/>
              <a:ea typeface="宋体" pitchFamily="2" charset="-122"/>
            </a:endParaRPr>
          </a:p>
        </p:txBody>
      </p:sp>
      <p:sp>
        <p:nvSpPr>
          <p:cNvPr id="72" name="Rectangle 1027"/>
          <p:cNvSpPr>
            <a:spLocks noChangeArrowheads="1"/>
          </p:cNvSpPr>
          <p:nvPr/>
        </p:nvSpPr>
        <p:spPr bwMode="auto">
          <a:xfrm>
            <a:off x="7552372" y="4900746"/>
            <a:ext cx="2132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rgbClr val="000000"/>
                </a:solidFill>
                <a:latin typeface="+mj-lt"/>
                <a:ea typeface="宋体" pitchFamily="2" charset="-122"/>
                <a:cs typeface="宋体" pitchFamily="2" charset="-122"/>
              </a:rPr>
              <a:t>3.6</a:t>
            </a:r>
            <a:endParaRPr kumimoji="0" lang="zh-CN" altLang="zh-CN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75" name="Oval 1026"/>
          <p:cNvSpPr>
            <a:spLocks noChangeArrowheads="1"/>
          </p:cNvSpPr>
          <p:nvPr/>
        </p:nvSpPr>
        <p:spPr bwMode="auto">
          <a:xfrm>
            <a:off x="3403970" y="6162719"/>
            <a:ext cx="295447" cy="29475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6350" cap="rnd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zh-CN" altLang="en-US" sz="1200">
              <a:latin typeface="+mj-lt"/>
              <a:ea typeface="宋体" pitchFamily="2" charset="-122"/>
            </a:endParaRPr>
          </a:p>
        </p:txBody>
      </p:sp>
      <p:sp>
        <p:nvSpPr>
          <p:cNvPr id="77" name="Rectangle 1027"/>
          <p:cNvSpPr>
            <a:spLocks noChangeArrowheads="1"/>
          </p:cNvSpPr>
          <p:nvPr/>
        </p:nvSpPr>
        <p:spPr bwMode="auto">
          <a:xfrm>
            <a:off x="3443165" y="6237565"/>
            <a:ext cx="2132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宋体" pitchFamily="2" charset="-122"/>
                <a:cs typeface="宋体" pitchFamily="2" charset="-122"/>
              </a:rPr>
              <a:t>4.1</a:t>
            </a:r>
            <a:endParaRPr kumimoji="0" lang="zh-CN" altLang="zh-CN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78" name="AutoShape 32"/>
          <p:cNvSpPr>
            <a:spLocks noChangeArrowheads="1"/>
          </p:cNvSpPr>
          <p:nvPr/>
        </p:nvSpPr>
        <p:spPr bwMode="auto">
          <a:xfrm>
            <a:off x="5859489" y="4082142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行为</a:t>
            </a:r>
            <a:endParaRPr lang="en-US" altLang="zh-CN" sz="1400" b="1" smtClean="0">
              <a:latin typeface="+mj-lt"/>
              <a:ea typeface="楷体_GB2312" pitchFamily="49" charset="-122"/>
            </a:endParaRPr>
          </a:p>
          <a:p>
            <a:pPr algn="ctr">
              <a:spcBef>
                <a:spcPct val="0"/>
              </a:spcBef>
            </a:pPr>
            <a:r>
              <a:rPr lang="zh-CN" altLang="en-US" sz="1400" b="1" smtClean="0">
                <a:latin typeface="+mj-lt"/>
                <a:ea typeface="楷体_GB2312" pitchFamily="49" charset="-122"/>
              </a:rPr>
              <a:t>规范</a:t>
            </a:r>
            <a:endParaRPr lang="zh-CN" altLang="en-US" sz="1400" b="1">
              <a:latin typeface="+mj-lt"/>
              <a:ea typeface="楷体_GB2312" pitchFamily="49" charset="-122"/>
            </a:endParaRPr>
          </a:p>
        </p:txBody>
      </p:sp>
      <p:sp>
        <p:nvSpPr>
          <p:cNvPr id="84" name="Oval 1026"/>
          <p:cNvSpPr>
            <a:spLocks noChangeArrowheads="1"/>
          </p:cNvSpPr>
          <p:nvPr/>
        </p:nvSpPr>
        <p:spPr bwMode="auto">
          <a:xfrm>
            <a:off x="6957990" y="4221616"/>
            <a:ext cx="295447" cy="294757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6350" cap="rnd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zh-CN" altLang="en-US" sz="1200">
              <a:latin typeface="+mj-lt"/>
              <a:ea typeface="宋体" pitchFamily="2" charset="-122"/>
            </a:endParaRPr>
          </a:p>
        </p:txBody>
      </p:sp>
      <p:sp>
        <p:nvSpPr>
          <p:cNvPr id="85" name="Rectangle 1027"/>
          <p:cNvSpPr>
            <a:spLocks noChangeArrowheads="1"/>
          </p:cNvSpPr>
          <p:nvPr/>
        </p:nvSpPr>
        <p:spPr bwMode="auto">
          <a:xfrm>
            <a:off x="6997185" y="4296462"/>
            <a:ext cx="2132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b="1" smtClean="0">
                <a:solidFill>
                  <a:srgbClr val="000000"/>
                </a:solidFill>
                <a:latin typeface="+mj-lt"/>
                <a:ea typeface="宋体" pitchFamily="2" charset="-122"/>
                <a:cs typeface="宋体" pitchFamily="2" charset="-122"/>
              </a:rPr>
              <a:t>3.2</a:t>
            </a:r>
            <a:endParaRPr kumimoji="0" lang="zh-CN" altLang="zh-CN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宋体" pitchFamily="2" charset="-122"/>
              <a:cs typeface="宋体" pitchFamily="2" charset="-122"/>
            </a:endParaRPr>
          </a:p>
        </p:txBody>
      </p:sp>
      <p:cxnSp>
        <p:nvCxnSpPr>
          <p:cNvPr id="63" name="肘形连接符 62"/>
          <p:cNvCxnSpPr>
            <a:stCxn id="9" idx="2"/>
            <a:endCxn id="37" idx="1"/>
          </p:cNvCxnSpPr>
          <p:nvPr/>
        </p:nvCxnSpPr>
        <p:spPr>
          <a:xfrm rot="16200000" flipH="1">
            <a:off x="2684265" y="5554257"/>
            <a:ext cx="561501" cy="1254459"/>
          </a:xfrm>
          <a:prstGeom prst="bentConnector2">
            <a:avLst/>
          </a:prstGeom>
          <a:noFill/>
          <a:ln w="9525">
            <a:solidFill>
              <a:schemeClr val="tx1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9" name="AutoShape 32"/>
          <p:cNvSpPr>
            <a:spLocks noChangeArrowheads="1"/>
          </p:cNvSpPr>
          <p:nvPr/>
        </p:nvSpPr>
        <p:spPr bwMode="auto">
          <a:xfrm>
            <a:off x="5085896" y="2088717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 smtClean="0">
                <a:ea typeface="楷体_GB2312" pitchFamily="49" charset="-122"/>
              </a:rPr>
              <a:t>变革</a:t>
            </a:r>
            <a:endParaRPr lang="en-US" altLang="zh-CN" sz="1400" b="1" smtClean="0">
              <a:ea typeface="楷体_GB2312" pitchFamily="49" charset="-122"/>
            </a:endParaRPr>
          </a:p>
          <a:p>
            <a:pPr algn="ctr">
              <a:spcBef>
                <a:spcPct val="0"/>
              </a:spcBef>
            </a:pPr>
            <a:r>
              <a:rPr lang="zh-CN" altLang="en-US" sz="1400" b="1" smtClean="0">
                <a:ea typeface="楷体_GB2312" pitchFamily="49" charset="-122"/>
              </a:rPr>
              <a:t>管理</a:t>
            </a:r>
            <a:endParaRPr lang="zh-CN" altLang="en-US" sz="1400" b="1">
              <a:ea typeface="楷体_GB2312" pitchFamily="49" charset="-122"/>
            </a:endParaRPr>
          </a:p>
        </p:txBody>
      </p:sp>
      <p:cxnSp>
        <p:nvCxnSpPr>
          <p:cNvPr id="87" name="肘形连接符 86"/>
          <p:cNvCxnSpPr>
            <a:stCxn id="25" idx="2"/>
            <a:endCxn id="37" idx="0"/>
          </p:cNvCxnSpPr>
          <p:nvPr/>
        </p:nvCxnSpPr>
        <p:spPr>
          <a:xfrm rot="5400000">
            <a:off x="5856877" y="4969783"/>
            <a:ext cx="411720" cy="2200127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8" name="AutoShape 32"/>
          <p:cNvSpPr>
            <a:spLocks noChangeArrowheads="1"/>
          </p:cNvSpPr>
          <p:nvPr/>
        </p:nvSpPr>
        <p:spPr bwMode="auto">
          <a:xfrm>
            <a:off x="3908061" y="2110624"/>
            <a:ext cx="980342" cy="746125"/>
          </a:xfrm>
          <a:prstGeom prst="flowChartDecis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 type="none" w="lg" len="lg"/>
            <a:tailEnd type="non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1400" b="1" smtClean="0">
                <a:ea typeface="楷体_GB2312" pitchFamily="49" charset="-122"/>
              </a:rPr>
              <a:t>组织</a:t>
            </a:r>
            <a:endParaRPr lang="en-US" altLang="zh-CN" sz="1400" b="1" smtClean="0">
              <a:ea typeface="楷体_GB2312" pitchFamily="49" charset="-122"/>
            </a:endParaRPr>
          </a:p>
          <a:p>
            <a:pPr algn="ctr">
              <a:spcBef>
                <a:spcPct val="0"/>
              </a:spcBef>
            </a:pPr>
            <a:r>
              <a:rPr lang="zh-CN" altLang="en-US" sz="1400" b="1" smtClean="0">
                <a:ea typeface="楷体_GB2312" pitchFamily="49" charset="-122"/>
              </a:rPr>
              <a:t>保障</a:t>
            </a:r>
            <a:endParaRPr lang="en-US" altLang="zh-CN" sz="1400" b="1" smtClean="0">
              <a:ea typeface="楷体_GB2312" pitchFamily="49" charset="-122"/>
            </a:endParaRPr>
          </a:p>
        </p:txBody>
      </p:sp>
      <p:cxnSp>
        <p:nvCxnSpPr>
          <p:cNvPr id="90" name="肘形连接符 89"/>
          <p:cNvCxnSpPr>
            <a:stCxn id="86" idx="2"/>
            <a:endCxn id="25" idx="0"/>
          </p:cNvCxnSpPr>
          <p:nvPr/>
        </p:nvCxnSpPr>
        <p:spPr>
          <a:xfrm rot="16200000" flipH="1">
            <a:off x="5914690" y="2183748"/>
            <a:ext cx="344171" cy="2152049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6" name="肘形连接符 95"/>
          <p:cNvCxnSpPr>
            <a:stCxn id="37" idx="3"/>
            <a:endCxn id="86" idx="3"/>
          </p:cNvCxnSpPr>
          <p:nvPr/>
        </p:nvCxnSpPr>
        <p:spPr>
          <a:xfrm flipV="1">
            <a:off x="6333100" y="2392445"/>
            <a:ext cx="16560" cy="4069793"/>
          </a:xfrm>
          <a:prstGeom prst="bentConnector3">
            <a:avLst>
              <a:gd name="adj1" fmla="val 18229710"/>
            </a:avLst>
          </a:prstGeom>
          <a:noFill/>
          <a:ln w="9525">
            <a:solidFill>
              <a:schemeClr val="tx1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5" name="Oval 989"/>
          <p:cNvSpPr>
            <a:spLocks noChangeArrowheads="1"/>
          </p:cNvSpPr>
          <p:nvPr/>
        </p:nvSpPr>
        <p:spPr bwMode="auto">
          <a:xfrm>
            <a:off x="3791731" y="2213556"/>
            <a:ext cx="324000" cy="3240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eaLnBrk="0"/>
            <a:endParaRPr lang="zh-CN" altLang="en-US" sz="900" b="1">
              <a:latin typeface="+mj-lt"/>
              <a:ea typeface="宋体" pitchFamily="2" charset="-122"/>
            </a:endParaRPr>
          </a:p>
        </p:txBody>
      </p:sp>
      <p:grpSp>
        <p:nvGrpSpPr>
          <p:cNvPr id="61" name="组合 60"/>
          <p:cNvGrpSpPr/>
          <p:nvPr/>
        </p:nvGrpSpPr>
        <p:grpSpPr>
          <a:xfrm>
            <a:off x="5025180" y="2214720"/>
            <a:ext cx="324000" cy="324000"/>
            <a:chOff x="6614895" y="1977157"/>
            <a:chExt cx="295447" cy="294757"/>
          </a:xfrm>
        </p:grpSpPr>
        <p:sp>
          <p:nvSpPr>
            <p:cNvPr id="73" name="Oval 1026"/>
            <p:cNvSpPr>
              <a:spLocks noChangeArrowheads="1"/>
            </p:cNvSpPr>
            <p:nvPr/>
          </p:nvSpPr>
          <p:spPr bwMode="auto">
            <a:xfrm>
              <a:off x="6614895" y="1977157"/>
              <a:ext cx="295447" cy="294757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 cap="rnd">
              <a:solidFill>
                <a:srgbClr val="000000"/>
              </a:solidFill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zh-CN" altLang="en-US" sz="1200">
                <a:latin typeface="宋体" pitchFamily="2" charset="-122"/>
                <a:ea typeface="宋体" pitchFamily="2" charset="-122"/>
              </a:endParaRPr>
            </a:p>
          </p:txBody>
        </p:sp>
        <p:sp>
          <p:nvSpPr>
            <p:cNvPr id="74" name="Rectangle 1027"/>
            <p:cNvSpPr>
              <a:spLocks noChangeArrowheads="1"/>
            </p:cNvSpPr>
            <p:nvPr/>
          </p:nvSpPr>
          <p:spPr bwMode="auto">
            <a:xfrm>
              <a:off x="6760657" y="2052003"/>
              <a:ext cx="65" cy="18466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zh-CN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仿宋" pitchFamily="49" charset="-122"/>
                <a:cs typeface="宋体" pitchFamily="2" charset="-122"/>
              </a:endParaRPr>
            </a:p>
          </p:txBody>
        </p:sp>
      </p:grpSp>
      <p:cxnSp>
        <p:nvCxnSpPr>
          <p:cNvPr id="127" name="肘形连接符 126"/>
          <p:cNvCxnSpPr>
            <a:stCxn id="46" idx="2"/>
            <a:endCxn id="86" idx="0"/>
          </p:cNvCxnSpPr>
          <p:nvPr/>
        </p:nvCxnSpPr>
        <p:spPr>
          <a:xfrm rot="5400000">
            <a:off x="4915053" y="1587071"/>
            <a:ext cx="205829" cy="14431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 type="none" w="lg" len="lg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1" name="Oval 989"/>
          <p:cNvSpPr>
            <a:spLocks noChangeArrowheads="1"/>
          </p:cNvSpPr>
          <p:nvPr/>
        </p:nvSpPr>
        <p:spPr bwMode="auto">
          <a:xfrm>
            <a:off x="6348732" y="4823498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132" name="Rectangle 1027"/>
          <p:cNvSpPr>
            <a:spLocks noChangeArrowheads="1"/>
          </p:cNvSpPr>
          <p:nvPr/>
        </p:nvSpPr>
        <p:spPr bwMode="auto">
          <a:xfrm>
            <a:off x="6394103" y="4878850"/>
            <a:ext cx="2132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just"/>
            <a:r>
              <a:rPr lang="en-US" altLang="zh-CN" sz="1200" b="1" smtClean="0">
                <a:solidFill>
                  <a:srgbClr val="000000"/>
                </a:solidFill>
                <a:latin typeface="+mj-lt"/>
                <a:ea typeface="宋体" pitchFamily="2" charset="-122"/>
                <a:cs typeface="宋体" pitchFamily="2" charset="-122"/>
              </a:rPr>
              <a:t>3.5</a:t>
            </a:r>
            <a:endParaRPr kumimoji="0" lang="zh-CN" altLang="zh-CN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984336" y="2262018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1.2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3754798" y="2261304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1.1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64" name="矩形 63"/>
          <p:cNvSpPr/>
          <p:nvPr/>
        </p:nvSpPr>
        <p:spPr>
          <a:xfrm>
            <a:off x="812288" y="4125269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2.1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65" name="矩形 64"/>
          <p:cNvSpPr/>
          <p:nvPr/>
        </p:nvSpPr>
        <p:spPr>
          <a:xfrm>
            <a:off x="1936261" y="4108795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>
                <a:solidFill>
                  <a:srgbClr val="000000"/>
                </a:solidFill>
                <a:latin typeface="Arial"/>
                <a:ea typeface="宋体" pitchFamily="2" charset="-122"/>
              </a:rPr>
              <a:t>2</a:t>
            </a:r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.2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66" name="矩形 65"/>
          <p:cNvSpPr/>
          <p:nvPr/>
        </p:nvSpPr>
        <p:spPr>
          <a:xfrm>
            <a:off x="3113710" y="4090207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2.3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175033" y="4776351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2.4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91" name="矩形 90"/>
          <p:cNvSpPr/>
          <p:nvPr/>
        </p:nvSpPr>
        <p:spPr>
          <a:xfrm>
            <a:off x="2505889" y="4776217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2.6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92" name="矩形 91"/>
          <p:cNvSpPr/>
          <p:nvPr/>
        </p:nvSpPr>
        <p:spPr>
          <a:xfrm>
            <a:off x="1347259" y="4776351"/>
            <a:ext cx="39786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ctr" eaLnBrk="0"/>
            <a:r>
              <a:rPr lang="en-US" altLang="zh-CN" sz="1200" b="1" smtClean="0">
                <a:solidFill>
                  <a:srgbClr val="000000"/>
                </a:solidFill>
                <a:latin typeface="Arial"/>
                <a:ea typeface="宋体" pitchFamily="2" charset="-122"/>
              </a:rPr>
              <a:t>2.5</a:t>
            </a:r>
            <a:endParaRPr lang="zh-CN" altLang="en-US" sz="1200" b="1">
              <a:solidFill>
                <a:srgbClr val="00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94" name="Oval 989"/>
          <p:cNvSpPr>
            <a:spLocks noChangeArrowheads="1"/>
          </p:cNvSpPr>
          <p:nvPr/>
        </p:nvSpPr>
        <p:spPr bwMode="auto">
          <a:xfrm>
            <a:off x="5772611" y="4234276"/>
            <a:ext cx="295447" cy="29552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rgbClr val="000000"/>
            </a:solidFill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zh-CN" altLang="en-US" sz="1200" b="1">
              <a:latin typeface="+mj-lt"/>
              <a:ea typeface="宋体" pitchFamily="2" charset="-122"/>
            </a:endParaRPr>
          </a:p>
        </p:txBody>
      </p:sp>
      <p:sp>
        <p:nvSpPr>
          <p:cNvPr id="95" name="Rectangle 1027"/>
          <p:cNvSpPr>
            <a:spLocks noChangeArrowheads="1"/>
          </p:cNvSpPr>
          <p:nvPr/>
        </p:nvSpPr>
        <p:spPr bwMode="auto">
          <a:xfrm>
            <a:off x="5833222" y="4289628"/>
            <a:ext cx="2132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algn="just"/>
            <a:r>
              <a:rPr lang="en-US" altLang="zh-CN" sz="1200" b="1" smtClean="0">
                <a:solidFill>
                  <a:srgbClr val="000000"/>
                </a:solidFill>
                <a:latin typeface="+mj-lt"/>
                <a:ea typeface="宋体" pitchFamily="2" charset="-122"/>
                <a:cs typeface="宋体" pitchFamily="2" charset="-122"/>
              </a:rPr>
              <a:t>3.1</a:t>
            </a:r>
            <a:endParaRPr kumimoji="0" lang="zh-CN" altLang="zh-CN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宋体" pitchFamily="2" charset="-122"/>
              <a:cs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5109582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项目管理是</a:t>
            </a:r>
            <a:r>
              <a:rPr lang="zh-CN" altLang="en-US"/>
              <a:t>前提</a:t>
            </a:r>
            <a:r>
              <a:rPr lang="zh-CN" altLang="en-US" smtClean="0"/>
              <a:t>，传播网络是</a:t>
            </a:r>
            <a:r>
              <a:rPr lang="zh-CN" altLang="en-US"/>
              <a:t>媒介</a:t>
            </a:r>
            <a:r>
              <a:rPr lang="zh-CN" altLang="en-US" smtClean="0"/>
              <a:t>，配套机制是重点，评估改进是闭环，四方面工作配合以确保文化建设的方向与效果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7</a:t>
            </a:fld>
            <a:endParaRPr lang="en-US"/>
          </a:p>
        </p:txBody>
      </p:sp>
      <p:sp>
        <p:nvSpPr>
          <p:cNvPr id="8" name="AutoShape 4"/>
          <p:cNvSpPr>
            <a:spLocks noChangeArrowheads="1"/>
          </p:cNvSpPr>
          <p:nvPr/>
        </p:nvSpPr>
        <p:spPr bwMode="auto">
          <a:xfrm>
            <a:off x="1310054" y="1216345"/>
            <a:ext cx="7376746" cy="1154113"/>
          </a:xfrm>
          <a:prstGeom prst="homePlate">
            <a:avLst>
              <a:gd name="adj" fmla="val 50330"/>
            </a:avLst>
          </a:prstGeom>
          <a:ln>
            <a:tailEnd type="none" w="lg" len="lg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>
              <a:solidFill>
                <a:schemeClr val="tx2"/>
              </a:solidFill>
              <a:latin typeface="+mn-lt"/>
              <a:cs typeface="+mn-cs"/>
            </a:endParaRPr>
          </a:p>
        </p:txBody>
      </p:sp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1310054" y="5085081"/>
            <a:ext cx="7376746" cy="1152525"/>
          </a:xfrm>
          <a:prstGeom prst="homePlate">
            <a:avLst>
              <a:gd name="adj" fmla="val 50399"/>
            </a:avLst>
          </a:prstGeom>
          <a:ln>
            <a:tailEnd type="none" w="lg" len="lg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AutoShape 8"/>
          <p:cNvSpPr>
            <a:spLocks noChangeArrowheads="1"/>
          </p:cNvSpPr>
          <p:nvPr/>
        </p:nvSpPr>
        <p:spPr bwMode="auto">
          <a:xfrm>
            <a:off x="1310054" y="3846831"/>
            <a:ext cx="7376746" cy="1076325"/>
          </a:xfrm>
          <a:prstGeom prst="homePlate">
            <a:avLst>
              <a:gd name="adj" fmla="val 53967"/>
            </a:avLst>
          </a:prstGeom>
          <a:ln>
            <a:tailEnd type="none" w="lg" len="lg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>
              <a:solidFill>
                <a:schemeClr val="tx2"/>
              </a:solidFill>
              <a:latin typeface="+mn-lt"/>
              <a:cs typeface="+mn-cs"/>
            </a:endParaRPr>
          </a:p>
        </p:txBody>
      </p:sp>
      <p:sp>
        <p:nvSpPr>
          <p:cNvPr id="13" name="AutoShape 9"/>
          <p:cNvSpPr>
            <a:spLocks noChangeArrowheads="1"/>
          </p:cNvSpPr>
          <p:nvPr/>
        </p:nvSpPr>
        <p:spPr bwMode="auto">
          <a:xfrm>
            <a:off x="1310054" y="2532382"/>
            <a:ext cx="7376746" cy="1152525"/>
          </a:xfrm>
          <a:prstGeom prst="homePlate">
            <a:avLst>
              <a:gd name="adj" fmla="val 50399"/>
            </a:avLst>
          </a:prstGeom>
          <a:ln>
            <a:tailEnd type="none" w="lg" len="lg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000000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>
              <a:solidFill>
                <a:schemeClr val="tx2"/>
              </a:solidFill>
              <a:latin typeface="+mn-lt"/>
              <a:cs typeface="+mn-cs"/>
            </a:endParaRP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1360854" y="2556194"/>
            <a:ext cx="7204665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2. </a:t>
            </a:r>
            <a:r>
              <a:rPr lang="zh-CN" altLang="en-US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整合</a:t>
            </a:r>
            <a:r>
              <a:rPr lang="zh-CN" altLang="en-US" sz="1600" b="1">
                <a:solidFill>
                  <a:schemeClr val="tx2"/>
                </a:solidFill>
                <a:latin typeface="+mj-lt"/>
                <a:ea typeface="楷体_GB2312" pitchFamily="49" charset="-122"/>
              </a:rPr>
              <a:t>文化传播网络</a:t>
            </a:r>
          </a:p>
          <a:p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对内通过强有力的宣贯，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使</a:t>
            </a:r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员工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将</a:t>
            </a:r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企业核心理念熟记于心，进而实践于行；对外通过各种外部传播媒介，树立卓越企业形象，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提高</a:t>
            </a:r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中银消费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的</a:t>
            </a:r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知名度和美誉度。</a:t>
            </a:r>
          </a:p>
        </p:txBody>
      </p:sp>
      <p:sp>
        <p:nvSpPr>
          <p:cNvPr id="15" name="Text Box 11"/>
          <p:cNvSpPr txBox="1">
            <a:spLocks noChangeArrowheads="1"/>
          </p:cNvSpPr>
          <p:nvPr/>
        </p:nvSpPr>
        <p:spPr bwMode="auto">
          <a:xfrm>
            <a:off x="1360854" y="3828732"/>
            <a:ext cx="7204665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3. </a:t>
            </a:r>
            <a:r>
              <a:rPr lang="zh-CN" altLang="en-US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建立</a:t>
            </a:r>
            <a:r>
              <a:rPr lang="zh-CN" altLang="en-US" sz="1600" b="1">
                <a:solidFill>
                  <a:schemeClr val="tx2"/>
                </a:solidFill>
                <a:latin typeface="+mj-lt"/>
                <a:ea typeface="楷体_GB2312" pitchFamily="49" charset="-122"/>
              </a:rPr>
              <a:t>并完善</a:t>
            </a:r>
            <a:r>
              <a:rPr lang="zh-CN" altLang="en-US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配套</a:t>
            </a:r>
            <a:r>
              <a:rPr lang="zh-CN" altLang="en-US" sz="1600" b="1">
                <a:solidFill>
                  <a:schemeClr val="tx2"/>
                </a:solidFill>
                <a:latin typeface="+mj-lt"/>
                <a:ea typeface="楷体_GB2312" pitchFamily="49" charset="-122"/>
              </a:rPr>
              <a:t>机制</a:t>
            </a:r>
          </a:p>
          <a:p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开展以人力资源制度为主体的文化匹配度研究，建立并完善企业核心理念落地的各项配套制度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，制度</a:t>
            </a:r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与企业理念和谐一致。这将是一项历时长久、任务繁重的工程，也是文化建设成败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与否的关键。</a:t>
            </a:r>
            <a:endParaRPr lang="zh-CN" altLang="en-US" sz="1400">
              <a:solidFill>
                <a:schemeClr val="tx2"/>
              </a:solidFill>
              <a:latin typeface="+mj-lt"/>
              <a:ea typeface="楷体_GB2312" pitchFamily="49" charset="-122"/>
            </a:endParaRPr>
          </a:p>
        </p:txBody>
      </p:sp>
      <p:sp>
        <p:nvSpPr>
          <p:cNvPr id="16" name="Text Box 12"/>
          <p:cNvSpPr txBox="1">
            <a:spLocks noChangeArrowheads="1"/>
          </p:cNvSpPr>
          <p:nvPr/>
        </p:nvSpPr>
        <p:spPr bwMode="auto">
          <a:xfrm>
            <a:off x="1360854" y="5229543"/>
            <a:ext cx="7291651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4. </a:t>
            </a:r>
            <a:r>
              <a:rPr lang="zh-CN" altLang="zh-CN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建立</a:t>
            </a:r>
            <a:r>
              <a:rPr lang="zh-CN" altLang="zh-CN" sz="1600" b="1">
                <a:solidFill>
                  <a:schemeClr val="tx2"/>
                </a:solidFill>
                <a:latin typeface="+mj-lt"/>
                <a:ea typeface="楷体_GB2312" pitchFamily="49" charset="-122"/>
              </a:rPr>
              <a:t>文化评估</a:t>
            </a:r>
            <a:r>
              <a:rPr lang="en-US" altLang="zh-CN" sz="1600" b="1">
                <a:solidFill>
                  <a:schemeClr val="tx2"/>
                </a:solidFill>
                <a:latin typeface="+mj-lt"/>
                <a:ea typeface="楷体_GB2312" pitchFamily="49" charset="-122"/>
              </a:rPr>
              <a:t>/</a:t>
            </a:r>
            <a:r>
              <a:rPr lang="zh-CN" altLang="en-US" sz="1600" b="1">
                <a:solidFill>
                  <a:schemeClr val="tx2"/>
                </a:solidFill>
                <a:latin typeface="+mj-lt"/>
                <a:ea typeface="楷体_GB2312" pitchFamily="49" charset="-122"/>
              </a:rPr>
              <a:t>改进</a:t>
            </a:r>
            <a:r>
              <a:rPr lang="zh-CN" altLang="zh-CN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机制</a:t>
            </a:r>
            <a:endParaRPr lang="en-US" altLang="zh-CN" sz="1600" b="1" smtClean="0">
              <a:solidFill>
                <a:schemeClr val="tx2"/>
              </a:solidFill>
              <a:latin typeface="+mj-lt"/>
              <a:ea typeface="楷体_GB2312" pitchFamily="49" charset="-122"/>
            </a:endParaRPr>
          </a:p>
          <a:p>
            <a:r>
              <a:rPr lang="zh-CN" altLang="zh-CN" sz="1400">
                <a:solidFill>
                  <a:schemeClr val="tx2"/>
                </a:solidFill>
                <a:ea typeface="楷体_GB2312" pitchFamily="49" charset="-122"/>
              </a:rPr>
              <a:t>形成闭环</a:t>
            </a:r>
            <a:r>
              <a:rPr lang="zh-CN" altLang="zh-CN" sz="1400" smtClean="0">
                <a:solidFill>
                  <a:schemeClr val="tx2"/>
                </a:solidFill>
                <a:ea typeface="楷体_GB2312" pitchFamily="49" charset="-122"/>
              </a:rPr>
              <a:t>管理</a:t>
            </a:r>
            <a:r>
              <a:rPr lang="zh-CN" altLang="en-US" sz="1400">
                <a:solidFill>
                  <a:schemeClr val="tx2"/>
                </a:solidFill>
                <a:ea typeface="楷体_GB2312" pitchFamily="49" charset="-122"/>
              </a:rPr>
              <a:t>，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对</a:t>
            </a:r>
            <a:r>
              <a:rPr lang="zh-CN" altLang="en-US" sz="1400">
                <a:solidFill>
                  <a:schemeClr val="tx2"/>
                </a:solidFill>
                <a:latin typeface="+mj-lt"/>
                <a:ea typeface="楷体_GB2312" pitchFamily="49" charset="-122"/>
              </a:rPr>
              <a:t>企业文化建设过程及效果进行评估，有针对性地制定改进措施，确保企业文化与公司整体发展方向一致并取得成效。</a:t>
            </a:r>
          </a:p>
        </p:txBody>
      </p:sp>
      <p:sp>
        <p:nvSpPr>
          <p:cNvPr id="17" name="Text Box 13"/>
          <p:cNvSpPr txBox="1">
            <a:spLocks noChangeArrowheads="1"/>
          </p:cNvSpPr>
          <p:nvPr/>
        </p:nvSpPr>
        <p:spPr bwMode="auto">
          <a:xfrm>
            <a:off x="1360854" y="1276671"/>
            <a:ext cx="7291651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 type="none" w="lg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1.</a:t>
            </a:r>
            <a:r>
              <a:rPr lang="zh-CN" altLang="en-US" sz="1600" b="1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有效的开展项目管理</a:t>
            </a:r>
            <a:endParaRPr lang="zh-CN" altLang="en-US" sz="1600" b="1">
              <a:solidFill>
                <a:schemeClr val="tx2"/>
              </a:solidFill>
              <a:latin typeface="+mj-lt"/>
              <a:ea typeface="楷体_GB2312" pitchFamily="49" charset="-122"/>
            </a:endParaRPr>
          </a:p>
          <a:p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有组织有计划地推动企业文化实施，同时洞察企业文化变革</a:t>
            </a:r>
            <a:r>
              <a:rPr lang="en-US" altLang="zh-CN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/</a:t>
            </a:r>
            <a:r>
              <a:rPr lang="zh-CN" altLang="en-US" sz="1400" smtClean="0">
                <a:solidFill>
                  <a:schemeClr val="tx2"/>
                </a:solidFill>
                <a:latin typeface="+mj-lt"/>
                <a:ea typeface="楷体_GB2312" pitchFamily="49" charset="-122"/>
              </a:rPr>
              <a:t>转型带来的变革问题，予以重点关注和及时解决，尽可能减小变革阻力。</a:t>
            </a:r>
            <a:endParaRPr lang="zh-CN" altLang="en-US" sz="1400">
              <a:solidFill>
                <a:schemeClr val="tx2"/>
              </a:solidFill>
              <a:latin typeface="+mj-lt"/>
              <a:ea typeface="楷体_GB2312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9091606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8</a:t>
            </a:fld>
            <a:endParaRPr lang="en-US"/>
          </a:p>
        </p:txBody>
      </p:sp>
      <p:sp>
        <p:nvSpPr>
          <p:cNvPr id="6" name="矩形 5"/>
          <p:cNvSpPr/>
          <p:nvPr/>
        </p:nvSpPr>
        <p:spPr>
          <a:xfrm>
            <a:off x="594360" y="3645074"/>
            <a:ext cx="2862000" cy="27404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矩形 6"/>
          <p:cNvSpPr/>
          <p:nvPr/>
        </p:nvSpPr>
        <p:spPr>
          <a:xfrm>
            <a:off x="3444240" y="3131506"/>
            <a:ext cx="2862000" cy="326929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矩形 7"/>
          <p:cNvSpPr/>
          <p:nvPr/>
        </p:nvSpPr>
        <p:spPr>
          <a:xfrm>
            <a:off x="6294120" y="2703030"/>
            <a:ext cx="2862000" cy="369776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 Box 11"/>
          <p:cNvSpPr txBox="1">
            <a:spLocks noChangeArrowheads="1"/>
          </p:cNvSpPr>
          <p:nvPr/>
        </p:nvSpPr>
        <p:spPr bwMode="auto">
          <a:xfrm>
            <a:off x="814282" y="1950948"/>
            <a:ext cx="22684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9pPr>
          </a:lstStyle>
          <a:p>
            <a:pPr algn="ctr"/>
            <a:r>
              <a:rPr lang="en-US" altLang="zh-CN" sz="2000" b="1" smtClean="0">
                <a:solidFill>
                  <a:schemeClr val="tx2"/>
                </a:solidFill>
                <a:latin typeface="+mn-ea"/>
                <a:ea typeface="+mn-ea"/>
              </a:rPr>
              <a:t>2013</a:t>
            </a:r>
            <a:r>
              <a:rPr lang="zh-CN" altLang="en-US" sz="2000" b="1" smtClean="0">
                <a:solidFill>
                  <a:schemeClr val="tx2"/>
                </a:solidFill>
                <a:latin typeface="+mn-ea"/>
                <a:ea typeface="+mn-ea"/>
              </a:rPr>
              <a:t>年</a:t>
            </a:r>
            <a:endParaRPr lang="en-US" altLang="zh-CN" sz="2000" b="1" smtClean="0">
              <a:solidFill>
                <a:schemeClr val="tx2"/>
              </a:solidFill>
              <a:latin typeface="+mn-ea"/>
              <a:ea typeface="+mn-ea"/>
            </a:endParaRPr>
          </a:p>
          <a:p>
            <a:pPr algn="ctr"/>
            <a:r>
              <a:rPr lang="zh-CN" altLang="en-US" sz="2000" b="1" smtClean="0">
                <a:solidFill>
                  <a:schemeClr val="tx2"/>
                </a:solidFill>
                <a:latin typeface="+mn-ea"/>
                <a:ea typeface="+mn-ea"/>
              </a:rPr>
              <a:t>全面</a:t>
            </a:r>
            <a:r>
              <a:rPr lang="zh-CN" altLang="en-US" sz="2000" b="1">
                <a:solidFill>
                  <a:schemeClr val="tx2"/>
                </a:solidFill>
                <a:latin typeface="+mn-ea"/>
                <a:ea typeface="+mn-ea"/>
              </a:rPr>
              <a:t>认知</a:t>
            </a:r>
          </a:p>
        </p:txBody>
      </p:sp>
      <p:sp>
        <p:nvSpPr>
          <p:cNvPr id="10" name="矩形 9"/>
          <p:cNvSpPr/>
          <p:nvPr/>
        </p:nvSpPr>
        <p:spPr>
          <a:xfrm>
            <a:off x="682005" y="2633511"/>
            <a:ext cx="2664000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通过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强大的文化传播网络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系统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的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宣贯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企业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核心理念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体系，使全体员工普遍认知、基本认同中银消费企业核心理念。</a:t>
            </a:r>
          </a:p>
        </p:txBody>
      </p:sp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3629876" y="1358416"/>
            <a:ext cx="22684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9pPr>
          </a:lstStyle>
          <a:p>
            <a:pPr algn="ctr"/>
            <a:r>
              <a:rPr lang="en-US" altLang="zh-CN" sz="2000" b="1" smtClean="0">
                <a:solidFill>
                  <a:schemeClr val="tx2"/>
                </a:solidFill>
                <a:latin typeface="+mn-ea"/>
                <a:ea typeface="+mn-ea"/>
              </a:rPr>
              <a:t>2014</a:t>
            </a:r>
            <a:r>
              <a:rPr lang="zh-CN" altLang="en-US" sz="2000" b="1" smtClean="0">
                <a:solidFill>
                  <a:schemeClr val="tx2"/>
                </a:solidFill>
                <a:latin typeface="+mn-ea"/>
                <a:ea typeface="+mn-ea"/>
              </a:rPr>
              <a:t>年</a:t>
            </a:r>
            <a:endParaRPr lang="en-US" altLang="zh-CN" sz="2000" b="1" smtClean="0">
              <a:solidFill>
                <a:schemeClr val="tx2"/>
              </a:solidFill>
              <a:latin typeface="+mn-ea"/>
              <a:ea typeface="+mn-ea"/>
            </a:endParaRPr>
          </a:p>
          <a:p>
            <a:pPr algn="ctr"/>
            <a:r>
              <a:rPr lang="zh-CN" altLang="en-US" sz="2000" b="1" smtClean="0">
                <a:solidFill>
                  <a:schemeClr val="tx2"/>
                </a:solidFill>
                <a:latin typeface="+mn-ea"/>
                <a:ea typeface="+mn-ea"/>
              </a:rPr>
              <a:t>高度认同</a:t>
            </a:r>
            <a:endParaRPr lang="zh-CN" altLang="en-US" sz="2000" b="1">
              <a:solidFill>
                <a:schemeClr val="tx2"/>
              </a:solidFill>
              <a:latin typeface="+mn-ea"/>
              <a:ea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467925" y="2056219"/>
            <a:ext cx="2734756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将企业核心理念固化于制，用制度激励和约束全体员工，使员工把企业核心理念内化于心，高度认同企业理念。</a:t>
            </a:r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6587461" y="1195021"/>
            <a:ext cx="22684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9pPr>
          </a:lstStyle>
          <a:p>
            <a:pPr algn="ctr"/>
            <a:r>
              <a:rPr lang="en-US" altLang="zh-CN" sz="2000" b="1" smtClean="0">
                <a:solidFill>
                  <a:schemeClr val="tx2"/>
                </a:solidFill>
                <a:latin typeface="+mn-ea"/>
                <a:ea typeface="+mn-ea"/>
              </a:rPr>
              <a:t>2015</a:t>
            </a:r>
            <a:r>
              <a:rPr lang="zh-CN" altLang="en-US" sz="2000" b="1" smtClean="0">
                <a:solidFill>
                  <a:schemeClr val="tx2"/>
                </a:solidFill>
                <a:latin typeface="+mn-ea"/>
                <a:ea typeface="+mn-ea"/>
              </a:rPr>
              <a:t>年</a:t>
            </a:r>
            <a:endParaRPr lang="en-US" altLang="zh-CN" sz="2000" b="1" smtClean="0">
              <a:solidFill>
                <a:schemeClr val="tx2"/>
              </a:solidFill>
              <a:latin typeface="+mn-ea"/>
              <a:ea typeface="+mn-ea"/>
            </a:endParaRPr>
          </a:p>
          <a:p>
            <a:pPr algn="ctr"/>
            <a:r>
              <a:rPr lang="zh-CN" altLang="en-US" sz="2000" b="1" smtClean="0">
                <a:solidFill>
                  <a:schemeClr val="tx2"/>
                </a:solidFill>
                <a:latin typeface="+mn-ea"/>
                <a:ea typeface="+mn-ea"/>
              </a:rPr>
              <a:t>主动实践</a:t>
            </a:r>
            <a:endParaRPr lang="zh-CN" altLang="en-US" sz="2000" b="1">
              <a:solidFill>
                <a:schemeClr val="tx2"/>
              </a:solidFill>
              <a:latin typeface="+mn-ea"/>
              <a:ea typeface="+mn-ea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6361380" y="1863150"/>
            <a:ext cx="2767380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进一步完善企业文化体系，全体员工把企业核心理念内化于行，自觉履行企业理念的实践要求。</a:t>
            </a:r>
          </a:p>
        </p:txBody>
      </p:sp>
      <p:sp>
        <p:nvSpPr>
          <p:cNvPr id="18" name="矩形 17"/>
          <p:cNvSpPr/>
          <p:nvPr/>
        </p:nvSpPr>
        <p:spPr>
          <a:xfrm>
            <a:off x="676620" y="3890356"/>
            <a:ext cx="2676180" cy="227754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1.</a:t>
            </a:r>
            <a:r>
              <a:rPr lang="zh-CN" altLang="en-US" sz="1400" b="1" smtClean="0">
                <a:solidFill>
                  <a:schemeClr val="tx2"/>
                </a:solidFill>
              </a:rPr>
              <a:t>项目管理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2.</a:t>
            </a:r>
            <a:r>
              <a:rPr lang="zh-CN" altLang="en-US" sz="1400" b="1" smtClean="0">
                <a:solidFill>
                  <a:schemeClr val="tx2"/>
                </a:solidFill>
              </a:rPr>
              <a:t>传播网络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400" smtClean="0">
                <a:solidFill>
                  <a:schemeClr val="tx2"/>
                </a:solidFill>
              </a:rPr>
              <a:t>培训宣贯、媒介宣传、品牌传播案例体验、主题活动、先进表彰</a:t>
            </a:r>
            <a:endParaRPr lang="en-US" altLang="zh-CN" sz="1400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3.</a:t>
            </a:r>
            <a:r>
              <a:rPr lang="zh-CN" altLang="en-US" sz="1400" b="1" smtClean="0">
                <a:solidFill>
                  <a:schemeClr val="tx2"/>
                </a:solidFill>
              </a:rPr>
              <a:t>配套机制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400" smtClean="0">
                <a:solidFill>
                  <a:schemeClr val="tx2"/>
                </a:solidFill>
              </a:rPr>
              <a:t>行为规范、制度梳理、组织</a:t>
            </a:r>
            <a:r>
              <a:rPr lang="zh-CN" altLang="en-US" sz="1400">
                <a:solidFill>
                  <a:schemeClr val="tx2"/>
                </a:solidFill>
              </a:rPr>
              <a:t>岗位</a:t>
            </a: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400" smtClean="0">
                <a:solidFill>
                  <a:schemeClr val="tx2"/>
                </a:solidFill>
              </a:rPr>
              <a:t>绩效激励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4.</a:t>
            </a:r>
            <a:r>
              <a:rPr lang="zh-CN" altLang="en-US" sz="1400" b="1" smtClean="0">
                <a:solidFill>
                  <a:schemeClr val="tx2"/>
                </a:solidFill>
              </a:rPr>
              <a:t>评估改进</a:t>
            </a:r>
            <a:endParaRPr lang="en-US" altLang="zh-CN" sz="1400" b="1" smtClean="0">
              <a:solidFill>
                <a:schemeClr val="tx2"/>
              </a:solidFill>
            </a:endParaRPr>
          </a:p>
        </p:txBody>
      </p:sp>
      <p:sp>
        <p:nvSpPr>
          <p:cNvPr id="21" name="标题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9046104" cy="595311"/>
          </a:xfrm>
        </p:spPr>
        <p:txBody>
          <a:bodyPr/>
          <a:lstStyle/>
          <a:p>
            <a:r>
              <a:rPr lang="en-US" altLang="zh-CN" smtClean="0"/>
              <a:t>2013-2015</a:t>
            </a:r>
            <a:r>
              <a:rPr lang="zh-CN" altLang="en-US" smtClean="0"/>
              <a:t>年</a:t>
            </a:r>
            <a:r>
              <a:rPr lang="zh-CN" altLang="en-US"/>
              <a:t>将</a:t>
            </a:r>
            <a:r>
              <a:rPr lang="zh-CN" altLang="en-US" smtClean="0"/>
              <a:t>通过“三步走”落实全面认知、高度认同和主动实践的阶段目标</a:t>
            </a:r>
            <a:endParaRPr lang="en-US"/>
          </a:p>
        </p:txBody>
      </p:sp>
      <p:sp>
        <p:nvSpPr>
          <p:cNvPr id="22" name="矩形 21"/>
          <p:cNvSpPr/>
          <p:nvPr/>
        </p:nvSpPr>
        <p:spPr>
          <a:xfrm>
            <a:off x="188457" y="4245506"/>
            <a:ext cx="419583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600" b="1" smtClean="0">
                <a:solidFill>
                  <a:schemeClr val="tx2"/>
                </a:solidFill>
              </a:rPr>
              <a:t>工作重点</a:t>
            </a:r>
            <a:endParaRPr lang="zh-CN" altLang="en-US" sz="1600" b="1">
              <a:solidFill>
                <a:schemeClr val="tx2"/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201462" y="2014110"/>
            <a:ext cx="419583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600" b="1" smtClean="0">
                <a:solidFill>
                  <a:schemeClr val="tx2"/>
                </a:solidFill>
              </a:rPr>
              <a:t>阶段</a:t>
            </a:r>
            <a:r>
              <a:rPr lang="zh-CN" altLang="en-US" sz="1600" b="1">
                <a:solidFill>
                  <a:schemeClr val="tx2"/>
                </a:solidFill>
              </a:rPr>
              <a:t>目标</a:t>
            </a:r>
          </a:p>
        </p:txBody>
      </p:sp>
      <p:sp>
        <p:nvSpPr>
          <p:cNvPr id="20" name="矩形 19"/>
          <p:cNvSpPr/>
          <p:nvPr/>
        </p:nvSpPr>
        <p:spPr>
          <a:xfrm>
            <a:off x="3537150" y="3890356"/>
            <a:ext cx="2676180" cy="19851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1.</a:t>
            </a:r>
            <a:r>
              <a:rPr lang="zh-CN" altLang="en-US" sz="1400" b="1" smtClean="0">
                <a:solidFill>
                  <a:schemeClr val="tx2"/>
                </a:solidFill>
              </a:rPr>
              <a:t>项目管理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2.</a:t>
            </a:r>
            <a:r>
              <a:rPr lang="zh-CN" altLang="en-US" sz="1400" b="1" smtClean="0">
                <a:solidFill>
                  <a:schemeClr val="tx2"/>
                </a:solidFill>
              </a:rPr>
              <a:t>传播网络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400" smtClean="0">
                <a:solidFill>
                  <a:schemeClr val="tx2"/>
                </a:solidFill>
              </a:rPr>
              <a:t>培训宣贯、媒介宣传、品牌传播案例体验、主题活动、先进表彰</a:t>
            </a:r>
            <a:endParaRPr lang="en-US" altLang="zh-CN" sz="1400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3.</a:t>
            </a:r>
            <a:r>
              <a:rPr lang="zh-CN" altLang="en-US" sz="1400" b="1" smtClean="0">
                <a:solidFill>
                  <a:schemeClr val="tx2"/>
                </a:solidFill>
              </a:rPr>
              <a:t>配套机制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400" smtClean="0">
                <a:solidFill>
                  <a:schemeClr val="tx2"/>
                </a:solidFill>
              </a:rPr>
              <a:t>制度梳理、招聘晋升、人才发展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tx2"/>
                </a:solidFill>
              </a:rPr>
              <a:t>4.</a:t>
            </a:r>
            <a:r>
              <a:rPr lang="zh-CN" altLang="en-US" sz="1400" b="1" smtClean="0">
                <a:solidFill>
                  <a:schemeClr val="tx2"/>
                </a:solidFill>
              </a:rPr>
              <a:t>评估改进</a:t>
            </a:r>
            <a:endParaRPr lang="en-US" altLang="zh-CN" sz="1400" b="1" smtClean="0">
              <a:solidFill>
                <a:schemeClr val="tx2"/>
              </a:solidFill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6387030" y="3890356"/>
            <a:ext cx="2676180" cy="19851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bg1"/>
                </a:solidFill>
              </a:rPr>
              <a:t>1.</a:t>
            </a:r>
            <a:r>
              <a:rPr lang="zh-CN" altLang="en-US" sz="1400" b="1" smtClean="0">
                <a:solidFill>
                  <a:schemeClr val="bg1"/>
                </a:solidFill>
              </a:rPr>
              <a:t>项目管理</a:t>
            </a:r>
            <a:endParaRPr lang="en-US" altLang="zh-CN" sz="1400" b="1" smtClean="0">
              <a:solidFill>
                <a:schemeClr val="bg1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bg1"/>
                </a:solidFill>
              </a:rPr>
              <a:t>2.</a:t>
            </a:r>
            <a:r>
              <a:rPr lang="zh-CN" altLang="en-US" sz="1400" b="1" smtClean="0">
                <a:solidFill>
                  <a:schemeClr val="bg1"/>
                </a:solidFill>
              </a:rPr>
              <a:t>传播网络</a:t>
            </a:r>
            <a:endParaRPr lang="en-US" altLang="zh-CN" sz="1400" b="1" smtClean="0">
              <a:solidFill>
                <a:schemeClr val="bg1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400" smtClean="0">
                <a:solidFill>
                  <a:schemeClr val="bg1"/>
                </a:solidFill>
              </a:rPr>
              <a:t>培训宣贯、媒介宣传、品牌传播案例体验、主题活动、先进表彰</a:t>
            </a:r>
            <a:endParaRPr lang="en-US" altLang="zh-CN" sz="1400" smtClean="0">
              <a:solidFill>
                <a:schemeClr val="bg1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bg1"/>
                </a:solidFill>
              </a:rPr>
              <a:t>3.</a:t>
            </a:r>
            <a:r>
              <a:rPr lang="zh-CN" altLang="en-US" sz="1400" b="1" smtClean="0">
                <a:solidFill>
                  <a:schemeClr val="bg1"/>
                </a:solidFill>
              </a:rPr>
              <a:t>配套机制</a:t>
            </a:r>
            <a:endParaRPr lang="en-US" altLang="zh-CN" sz="1400" b="1" smtClean="0">
              <a:solidFill>
                <a:schemeClr val="bg1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zh-CN" altLang="en-US" sz="1400" smtClean="0">
                <a:solidFill>
                  <a:schemeClr val="bg1"/>
                </a:solidFill>
              </a:rPr>
              <a:t>人才发展</a:t>
            </a:r>
            <a:endParaRPr lang="en-US" altLang="zh-CN" sz="1400" b="1" smtClean="0">
              <a:solidFill>
                <a:schemeClr val="bg1"/>
              </a:solidFill>
            </a:endParaRPr>
          </a:p>
          <a:p>
            <a:pPr defTabSz="859512" fontAlgn="auto"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SzPct val="75000"/>
              <a:defRPr/>
            </a:pPr>
            <a:r>
              <a:rPr lang="en-US" altLang="zh-CN" sz="1400" b="1" smtClean="0">
                <a:solidFill>
                  <a:schemeClr val="bg1"/>
                </a:solidFill>
              </a:rPr>
              <a:t>4.</a:t>
            </a:r>
            <a:r>
              <a:rPr lang="zh-CN" altLang="en-US" sz="1400" b="1" smtClean="0">
                <a:solidFill>
                  <a:schemeClr val="bg1"/>
                </a:solidFill>
              </a:rPr>
              <a:t>评估改进</a:t>
            </a:r>
            <a:endParaRPr lang="en-US" altLang="zh-CN" sz="1400" b="1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082919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508000" y="287340"/>
            <a:ext cx="8839201" cy="595311"/>
          </a:xfrm>
        </p:spPr>
        <p:txBody>
          <a:bodyPr/>
          <a:lstStyle/>
          <a:p>
            <a:r>
              <a:rPr lang="zh-CN" altLang="en-US" b="1" smtClean="0">
                <a:solidFill>
                  <a:schemeClr val="tx2">
                    <a:lumMod val="75000"/>
                  </a:schemeClr>
                </a:solidFill>
                <a:latin typeface="Arial"/>
                <a:ea typeface="宋体"/>
              </a:rPr>
              <a:t>目录</a:t>
            </a:r>
            <a:endParaRPr lang="en-US" b="1">
              <a:solidFill>
                <a:schemeClr val="tx2">
                  <a:lumMod val="75000"/>
                </a:schemeClr>
              </a:solidFill>
              <a:latin typeface="Arial"/>
              <a:ea typeface="宋体"/>
            </a:endParaRPr>
          </a:p>
        </p:txBody>
      </p:sp>
      <p:graphicFrame>
        <p:nvGraphicFramePr>
          <p:cNvPr id="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319832"/>
              </p:ext>
            </p:extLst>
          </p:nvPr>
        </p:nvGraphicFramePr>
        <p:xfrm>
          <a:off x="495300" y="1360421"/>
          <a:ext cx="8696885" cy="3233252"/>
        </p:xfrm>
        <a:graphic>
          <a:graphicData uri="http://schemas.openxmlformats.org/drawingml/2006/table">
            <a:tbl>
              <a:tblPr/>
              <a:tblGrid>
                <a:gridCol w="811742"/>
                <a:gridCol w="7885143"/>
              </a:tblGrid>
              <a:tr h="808313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1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zh-CN" altLang="en-US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+mn-cs"/>
                        </a:rPr>
                        <a:t>文化建设总体目标及原则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2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文化建设任务框架及阶段性目标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3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文化建设任务描述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808313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4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文化建设实施路径图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5" name="Slide Number Placeholder 1"/>
          <p:cNvSpPr>
            <a:spLocks noGrp="1"/>
          </p:cNvSpPr>
          <p:nvPr>
            <p:ph type="sldNum" sz="quarter" idx="13"/>
          </p:nvPr>
        </p:nvSpPr>
        <p:spPr>
          <a:xfrm>
            <a:off x="450586" y="6554789"/>
            <a:ext cx="306123" cy="142875"/>
          </a:xfrm>
        </p:spPr>
        <p:txBody>
          <a:bodyPr/>
          <a:lstStyle/>
          <a:p>
            <a:fld id="{07DDA470-64EC-4838-8513-FA93D4181BA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03025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1.1 </a:t>
            </a:r>
            <a:r>
              <a:rPr lang="zh-CN" altLang="en-US" smtClean="0"/>
              <a:t>建立企业文化组织保障机制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10</a:t>
            </a:fld>
            <a:endParaRPr lang="en-US"/>
          </a:p>
        </p:txBody>
      </p:sp>
      <p:graphicFrame>
        <p:nvGraphicFramePr>
          <p:cNvPr id="7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230421"/>
              </p:ext>
            </p:extLst>
          </p:nvPr>
        </p:nvGraphicFramePr>
        <p:xfrm>
          <a:off x="430213" y="1072791"/>
          <a:ext cx="9031290" cy="5357856"/>
        </p:xfrm>
        <a:graphic>
          <a:graphicData uri="http://schemas.openxmlformats.org/drawingml/2006/table">
            <a:tbl>
              <a:tblPr/>
              <a:tblGrid>
                <a:gridCol w="992187"/>
                <a:gridCol w="2019300"/>
                <a:gridCol w="1504158"/>
                <a:gridCol w="1721642"/>
                <a:gridCol w="2794003"/>
              </a:tblGrid>
              <a:tr h="325761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任务编号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任务名称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主责方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协助方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任务周期（预计）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541923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lang="en-US" altLang="zh-CN" sz="1400" b="0" kern="120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  <a:cs typeface="+mn-cs"/>
                        </a:rPr>
                        <a:t>1.1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zh-CN" altLang="en-US" sz="1400" b="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</a:rPr>
                        <a:t>组织保障</a:t>
                      </a:r>
                      <a:endParaRPr lang="en-US" sz="1400" b="0">
                        <a:solidFill>
                          <a:schemeClr val="tx2"/>
                        </a:solidFill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人事行政部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企业文化建设联合项目组（当前已有）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建议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13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年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5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月份落实完成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229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任务定义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720337">
                <a:tc gridSpan="5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目标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建立健全企业文化管理的组织保障机制，组织开展企业文化的全面落地实施工作。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431633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Tx/>
                        <a:buNone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主要内容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成立企业文化建设委员会及其下属办公室，作为决策和管理主体，</a:t>
                      </a: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根据企业文化建设任务，组建专项项目小组，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明确相关岗位与职责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根据需要，引进外部专家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325761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关键成功因素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风险点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难点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555209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领导重视，</a:t>
                      </a: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  <a:cs typeface="+mn-cs"/>
                        </a:rPr>
                        <a:t>充分授权</a:t>
                      </a:r>
                      <a:endParaRPr kumimoji="0" lang="en-US" altLang="zh-CN" sz="1400" b="0" i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  <a:cs typeface="+mn-cs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责任明晰、落实到人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充分考虑各项行动计划的实施难易程度和条件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对各项行动计划的进度进行整体的协调和跟踪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  <a:cs typeface="+mn-cs"/>
                        </a:rPr>
                        <a:t>当多项行动计划同时开展时，需要协调资源配置，力求与业务活动相配合</a:t>
                      </a:r>
                      <a:endParaRPr kumimoji="0" lang="en-US" altLang="zh-CN" sz="1400" b="0" i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  <a:cs typeface="+mn-cs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当行动计划需要各部门协调时，需要主管领导大力配合，甚至承担起主要的项目负责人的责任</a:t>
                      </a:r>
                    </a:p>
                  </a:txBody>
                  <a:tcPr marL="228600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矩形 2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/>
              <a:t>项目管理</a:t>
            </a:r>
            <a:endParaRPr lang="en-US" sz="1100" b="1"/>
          </a:p>
        </p:txBody>
      </p:sp>
      <p:sp>
        <p:nvSpPr>
          <p:cNvPr id="6" name="矩形 5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>
                <a:solidFill>
                  <a:schemeClr val="bg1">
                    <a:lumMod val="85000"/>
                  </a:schemeClr>
                </a:solidFill>
              </a:rPr>
              <a:t>传播网络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41710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建立决策层、管理层和执行层的</a:t>
            </a:r>
            <a:r>
              <a:rPr lang="zh-CN" altLang="en-US"/>
              <a:t>三级</a:t>
            </a:r>
            <a:r>
              <a:rPr lang="zh-CN" altLang="en-US" smtClean="0"/>
              <a:t>组织保障机制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11</a:t>
            </a:fld>
            <a:endParaRPr lang="en-US"/>
          </a:p>
        </p:txBody>
      </p:sp>
      <p:sp>
        <p:nvSpPr>
          <p:cNvPr id="17" name="矩形 16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/>
              <a:t>项目管理</a:t>
            </a:r>
            <a:endParaRPr lang="en-US" sz="1100" b="1"/>
          </a:p>
        </p:txBody>
      </p:sp>
      <p:sp>
        <p:nvSpPr>
          <p:cNvPr id="18" name="矩形 17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>
                <a:solidFill>
                  <a:schemeClr val="bg1">
                    <a:lumMod val="85000"/>
                  </a:schemeClr>
                </a:solidFill>
              </a:rPr>
              <a:t>传播网络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4054513" y="1026582"/>
            <a:ext cx="2520000" cy="1080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/>
              <a:t>企业文化建设委员会</a:t>
            </a:r>
            <a:endParaRPr lang="en-US" altLang="zh-CN" sz="1800" b="1" smtClean="0"/>
          </a:p>
          <a:p>
            <a:pPr marL="285750" indent="-285750">
              <a:buFont typeface="Wingdings" pitchFamily="2" charset="2"/>
              <a:buChar char="§"/>
            </a:pPr>
            <a:r>
              <a:rPr lang="zh-CN" altLang="en-US" sz="1400" b="1" smtClean="0"/>
              <a:t>委员会主席（</a:t>
            </a:r>
            <a:r>
              <a:rPr lang="en-US" altLang="zh-CN" sz="1400" b="1" smtClean="0"/>
              <a:t>1</a:t>
            </a:r>
            <a:r>
              <a:rPr lang="zh-CN" altLang="en-US" sz="1400" b="1" smtClean="0"/>
              <a:t>人）</a:t>
            </a:r>
            <a:endParaRPr lang="en-US" altLang="zh-CN" sz="1400" b="1" smtClean="0"/>
          </a:p>
          <a:p>
            <a:pPr marL="285750" indent="-285750">
              <a:buFont typeface="Wingdings" pitchFamily="2" charset="2"/>
              <a:buChar char="§"/>
            </a:pPr>
            <a:r>
              <a:rPr lang="zh-CN" altLang="en-US" sz="1400" b="1" smtClean="0"/>
              <a:t>委员（</a:t>
            </a:r>
            <a:r>
              <a:rPr lang="en-US" altLang="zh-CN" sz="1400" b="1" smtClean="0"/>
              <a:t>3-6</a:t>
            </a:r>
            <a:r>
              <a:rPr lang="zh-CN" altLang="en-US" sz="1400" b="1" smtClean="0"/>
              <a:t>人）</a:t>
            </a:r>
            <a:endParaRPr lang="en-US" sz="1400" b="1"/>
          </a:p>
        </p:txBody>
      </p:sp>
      <p:sp>
        <p:nvSpPr>
          <p:cNvPr id="7" name="矩形 6"/>
          <p:cNvSpPr/>
          <p:nvPr/>
        </p:nvSpPr>
        <p:spPr>
          <a:xfrm>
            <a:off x="2511643" y="2388303"/>
            <a:ext cx="2520000" cy="1080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>
                <a:solidFill>
                  <a:schemeClr val="tx2"/>
                </a:solidFill>
              </a:rPr>
              <a:t>企业文化</a:t>
            </a:r>
            <a:r>
              <a:rPr lang="zh-CN" altLang="en-US" sz="1800" b="1">
                <a:solidFill>
                  <a:schemeClr val="tx2"/>
                </a:solidFill>
              </a:rPr>
              <a:t>建设</a:t>
            </a:r>
            <a:r>
              <a:rPr lang="zh-CN" altLang="en-US" sz="1800" b="1" smtClean="0">
                <a:solidFill>
                  <a:schemeClr val="tx2"/>
                </a:solidFill>
              </a:rPr>
              <a:t>办公室</a:t>
            </a:r>
            <a:endParaRPr lang="en-US" altLang="zh-CN" sz="1800" b="1" smtClean="0">
              <a:solidFill>
                <a:schemeClr val="tx2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zh-CN" altLang="en-US" sz="1400" b="1" smtClean="0">
                <a:solidFill>
                  <a:schemeClr val="tx2"/>
                </a:solidFill>
              </a:rPr>
              <a:t>办公室主任（</a:t>
            </a:r>
            <a:r>
              <a:rPr lang="en-US" altLang="zh-CN" sz="1400" b="1" smtClean="0">
                <a:solidFill>
                  <a:schemeClr val="tx2"/>
                </a:solidFill>
              </a:rPr>
              <a:t>1</a:t>
            </a:r>
            <a:r>
              <a:rPr lang="zh-CN" altLang="en-US" sz="1400" b="1" smtClean="0">
                <a:solidFill>
                  <a:schemeClr val="tx2"/>
                </a:solidFill>
              </a:rPr>
              <a:t>人）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zh-CN" altLang="en-US" sz="1400" b="1" smtClean="0">
                <a:solidFill>
                  <a:schemeClr val="tx2"/>
                </a:solidFill>
              </a:rPr>
              <a:t>专员（</a:t>
            </a:r>
            <a:r>
              <a:rPr lang="en-US" altLang="zh-CN" sz="1400" b="1" smtClean="0">
                <a:solidFill>
                  <a:schemeClr val="tx2"/>
                </a:solidFill>
              </a:rPr>
              <a:t>1-2</a:t>
            </a:r>
            <a:r>
              <a:rPr lang="zh-CN" altLang="en-US" sz="1400" b="1" smtClean="0">
                <a:solidFill>
                  <a:schemeClr val="tx2"/>
                </a:solidFill>
              </a:rPr>
              <a:t>人）</a:t>
            </a:r>
            <a:endParaRPr lang="en-US" altLang="zh-CN" sz="1400" b="1" smtClean="0">
              <a:solidFill>
                <a:schemeClr val="tx2"/>
              </a:solidFill>
            </a:endParaRPr>
          </a:p>
        </p:txBody>
      </p:sp>
      <p:cxnSp>
        <p:nvCxnSpPr>
          <p:cNvPr id="11" name="肘形连接符 10"/>
          <p:cNvCxnSpPr>
            <a:stCxn id="6" idx="2"/>
            <a:endCxn id="12" idx="1"/>
          </p:cNvCxnSpPr>
          <p:nvPr/>
        </p:nvCxnSpPr>
        <p:spPr>
          <a:xfrm rot="16200000" flipH="1">
            <a:off x="4769437" y="2651657"/>
            <a:ext cx="1378439" cy="288287"/>
          </a:xfrm>
          <a:prstGeom prst="bentConnector2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5602800" y="3215021"/>
            <a:ext cx="2520000" cy="540000"/>
          </a:xfrm>
          <a:prstGeom prst="rect">
            <a:avLst/>
          </a:prstGeom>
          <a:solidFill>
            <a:schemeClr val="bg2">
              <a:lumMod val="95000"/>
            </a:schemeClr>
          </a:solidFill>
          <a:ln w="9525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>
                <a:solidFill>
                  <a:srgbClr val="002776"/>
                </a:solidFill>
              </a:rPr>
              <a:t>外部专家</a:t>
            </a:r>
            <a:endParaRPr lang="en-US" sz="1800" b="1">
              <a:solidFill>
                <a:srgbClr val="002776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359449" y="4679747"/>
            <a:ext cx="2520000" cy="108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 smtClean="0">
                <a:solidFill>
                  <a:schemeClr val="tx2"/>
                </a:solidFill>
              </a:rPr>
              <a:t>项目小组</a:t>
            </a:r>
            <a:r>
              <a:rPr lang="en-US" altLang="zh-CN" sz="1800" b="1" smtClean="0">
                <a:solidFill>
                  <a:schemeClr val="tx2"/>
                </a:solidFill>
              </a:rPr>
              <a:t>1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zh-CN" altLang="en-US" sz="1400" b="1">
                <a:solidFill>
                  <a:srgbClr val="002776"/>
                </a:solidFill>
              </a:rPr>
              <a:t>项目</a:t>
            </a:r>
            <a:r>
              <a:rPr lang="zh-CN" altLang="en-US" sz="1400" b="1" smtClean="0">
                <a:solidFill>
                  <a:srgbClr val="002776"/>
                </a:solidFill>
              </a:rPr>
              <a:t>组长（</a:t>
            </a:r>
            <a:r>
              <a:rPr lang="en-US" altLang="zh-CN" sz="1400" b="1" smtClean="0">
                <a:solidFill>
                  <a:srgbClr val="002776"/>
                </a:solidFill>
              </a:rPr>
              <a:t>1</a:t>
            </a:r>
            <a:r>
              <a:rPr lang="zh-CN" altLang="en-US" sz="1400" b="1" smtClean="0">
                <a:solidFill>
                  <a:srgbClr val="002776"/>
                </a:solidFill>
              </a:rPr>
              <a:t>人）</a:t>
            </a:r>
            <a:endParaRPr lang="en-US" altLang="zh-CN" sz="1400" b="1">
              <a:solidFill>
                <a:srgbClr val="002776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zh-CN" altLang="en-US" sz="1400" b="1">
                <a:solidFill>
                  <a:srgbClr val="002776"/>
                </a:solidFill>
              </a:rPr>
              <a:t>项目</a:t>
            </a:r>
            <a:r>
              <a:rPr lang="zh-CN" altLang="en-US" sz="1400" b="1" smtClean="0">
                <a:solidFill>
                  <a:srgbClr val="002776"/>
                </a:solidFill>
              </a:rPr>
              <a:t>成员（若干）</a:t>
            </a:r>
            <a:endParaRPr lang="en-US" sz="1400" b="1">
              <a:solidFill>
                <a:srgbClr val="002776"/>
              </a:solidFill>
            </a:endParaRPr>
          </a:p>
        </p:txBody>
      </p:sp>
      <p:cxnSp>
        <p:nvCxnSpPr>
          <p:cNvPr id="27" name="肘形连接符 26"/>
          <p:cNvCxnSpPr>
            <a:stCxn id="6" idx="2"/>
            <a:endCxn id="7" idx="3"/>
          </p:cNvCxnSpPr>
          <p:nvPr/>
        </p:nvCxnSpPr>
        <p:spPr>
          <a:xfrm rot="5400000">
            <a:off x="4762218" y="2376007"/>
            <a:ext cx="821721" cy="282870"/>
          </a:xfrm>
          <a:prstGeom prst="bentConnector2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333934" y="1310661"/>
            <a:ext cx="723275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决策层</a:t>
            </a:r>
            <a:endParaRPr lang="en-US" sz="1400"/>
          </a:p>
        </p:txBody>
      </p:sp>
      <p:sp>
        <p:nvSpPr>
          <p:cNvPr id="28" name="矩形 27"/>
          <p:cNvSpPr/>
          <p:nvPr/>
        </p:nvSpPr>
        <p:spPr>
          <a:xfrm>
            <a:off x="333934" y="2668584"/>
            <a:ext cx="723275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管理层</a:t>
            </a:r>
            <a:endParaRPr lang="en-US" sz="1400"/>
          </a:p>
        </p:txBody>
      </p:sp>
      <p:sp>
        <p:nvSpPr>
          <p:cNvPr id="30" name="矩形 29"/>
          <p:cNvSpPr/>
          <p:nvPr/>
        </p:nvSpPr>
        <p:spPr>
          <a:xfrm>
            <a:off x="333933" y="5219747"/>
            <a:ext cx="723275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执行层</a:t>
            </a:r>
            <a:endParaRPr lang="en-US" sz="1400"/>
          </a:p>
        </p:txBody>
      </p:sp>
      <p:cxnSp>
        <p:nvCxnSpPr>
          <p:cNvPr id="33" name="肘形连接符 32"/>
          <p:cNvCxnSpPr>
            <a:stCxn id="6" idx="2"/>
            <a:endCxn id="44" idx="0"/>
          </p:cNvCxnSpPr>
          <p:nvPr/>
        </p:nvCxnSpPr>
        <p:spPr>
          <a:xfrm rot="16200000" flipH="1">
            <a:off x="4029114" y="3391980"/>
            <a:ext cx="2573165" cy="2367"/>
          </a:xfrm>
          <a:prstGeom prst="bentConnector3">
            <a:avLst>
              <a:gd name="adj1" fmla="val 50000"/>
            </a:avLst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肘形连接符 33"/>
          <p:cNvCxnSpPr>
            <a:stCxn id="6" idx="2"/>
            <a:endCxn id="13" idx="0"/>
          </p:cNvCxnSpPr>
          <p:nvPr/>
        </p:nvCxnSpPr>
        <p:spPr>
          <a:xfrm rot="5400000">
            <a:off x="2680399" y="2045632"/>
            <a:ext cx="2573165" cy="2695064"/>
          </a:xfrm>
          <a:prstGeom prst="bentConnector3">
            <a:avLst>
              <a:gd name="adj1" fmla="val 72393"/>
            </a:avLst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肘形连接符 34"/>
          <p:cNvCxnSpPr>
            <a:stCxn id="6" idx="2"/>
            <a:endCxn id="45" idx="0"/>
          </p:cNvCxnSpPr>
          <p:nvPr/>
        </p:nvCxnSpPr>
        <p:spPr>
          <a:xfrm rot="16200000" flipH="1">
            <a:off x="5377830" y="2043265"/>
            <a:ext cx="2573165" cy="2699798"/>
          </a:xfrm>
          <a:prstGeom prst="bentConnector3">
            <a:avLst>
              <a:gd name="adj1" fmla="val 71906"/>
            </a:avLst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矩形 12"/>
          <p:cNvSpPr/>
          <p:nvPr/>
        </p:nvSpPr>
        <p:spPr>
          <a:xfrm>
            <a:off x="4056880" y="4679747"/>
            <a:ext cx="2520000" cy="108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>
                <a:solidFill>
                  <a:schemeClr val="tx2"/>
                </a:solidFill>
              </a:rPr>
              <a:t>项目小组</a:t>
            </a:r>
            <a:r>
              <a:rPr lang="en-US" altLang="zh-CN" sz="1800" b="1">
                <a:solidFill>
                  <a:schemeClr val="tx2"/>
                </a:solidFill>
              </a:rPr>
              <a:t>2</a:t>
            </a:r>
          </a:p>
          <a:p>
            <a:pPr algn="ctr"/>
            <a:r>
              <a:rPr lang="zh-CN" altLang="en-US" sz="1400" b="1">
                <a:solidFill>
                  <a:schemeClr val="tx2"/>
                </a:solidFill>
              </a:rPr>
              <a:t>项目组长（</a:t>
            </a:r>
            <a:r>
              <a:rPr lang="en-US" altLang="zh-CN" sz="1400" b="1">
                <a:solidFill>
                  <a:schemeClr val="tx2"/>
                </a:solidFill>
              </a:rPr>
              <a:t>1</a:t>
            </a:r>
            <a:r>
              <a:rPr lang="zh-CN" altLang="en-US" sz="1400" b="1">
                <a:solidFill>
                  <a:schemeClr val="tx2"/>
                </a:solidFill>
              </a:rPr>
              <a:t>人）</a:t>
            </a:r>
            <a:endParaRPr lang="en-US" altLang="zh-CN" sz="1400" b="1">
              <a:solidFill>
                <a:schemeClr val="tx2"/>
              </a:solidFill>
            </a:endParaRPr>
          </a:p>
          <a:p>
            <a:pPr algn="ctr"/>
            <a:r>
              <a:rPr lang="zh-CN" altLang="en-US" sz="1400" b="1">
                <a:solidFill>
                  <a:schemeClr val="tx2"/>
                </a:solidFill>
              </a:rPr>
              <a:t>项目成员（若干）</a:t>
            </a:r>
            <a:endParaRPr lang="en-US" sz="1400" b="1">
              <a:solidFill>
                <a:schemeClr val="tx2"/>
              </a:solidFill>
            </a:endParaRPr>
          </a:p>
        </p:txBody>
      </p:sp>
      <p:sp>
        <p:nvSpPr>
          <p:cNvPr id="45" name="矩形 12"/>
          <p:cNvSpPr/>
          <p:nvPr/>
        </p:nvSpPr>
        <p:spPr>
          <a:xfrm>
            <a:off x="6754311" y="4679747"/>
            <a:ext cx="2520000" cy="108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800" b="1">
                <a:solidFill>
                  <a:schemeClr val="tx2"/>
                </a:solidFill>
              </a:rPr>
              <a:t>项目小组</a:t>
            </a:r>
            <a:r>
              <a:rPr lang="en-US" altLang="zh-CN" sz="1800" b="1">
                <a:solidFill>
                  <a:schemeClr val="tx2"/>
                </a:solidFill>
              </a:rPr>
              <a:t>3</a:t>
            </a:r>
          </a:p>
          <a:p>
            <a:pPr algn="ctr"/>
            <a:r>
              <a:rPr lang="zh-CN" altLang="en-US" sz="1400" b="1">
                <a:solidFill>
                  <a:schemeClr val="tx2"/>
                </a:solidFill>
              </a:rPr>
              <a:t>项目组长（</a:t>
            </a:r>
            <a:r>
              <a:rPr lang="en-US" altLang="zh-CN" sz="1400" b="1">
                <a:solidFill>
                  <a:schemeClr val="tx2"/>
                </a:solidFill>
              </a:rPr>
              <a:t>1</a:t>
            </a:r>
            <a:r>
              <a:rPr lang="zh-CN" altLang="en-US" sz="1400" b="1">
                <a:solidFill>
                  <a:schemeClr val="tx2"/>
                </a:solidFill>
              </a:rPr>
              <a:t>人）</a:t>
            </a:r>
            <a:endParaRPr lang="en-US" altLang="zh-CN" sz="1400" b="1">
              <a:solidFill>
                <a:schemeClr val="tx2"/>
              </a:solidFill>
            </a:endParaRPr>
          </a:p>
          <a:p>
            <a:pPr algn="ctr"/>
            <a:r>
              <a:rPr lang="zh-CN" altLang="en-US" sz="1400" b="1">
                <a:solidFill>
                  <a:schemeClr val="tx2"/>
                </a:solidFill>
              </a:rPr>
              <a:t>项目成员（若干）</a:t>
            </a:r>
            <a:endParaRPr lang="en-US" sz="1400" b="1">
              <a:solidFill>
                <a:schemeClr val="tx2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83164" y="6119057"/>
            <a:ext cx="9077658" cy="392112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1"/>
            <a:r>
              <a:rPr lang="zh-CN" altLang="en-US" sz="1400" smtClean="0">
                <a:solidFill>
                  <a:schemeClr val="tx2"/>
                </a:solidFill>
              </a:rPr>
              <a:t>注：</a:t>
            </a:r>
            <a:r>
              <a:rPr lang="en-US" altLang="zh-CN" sz="1400" smtClean="0">
                <a:solidFill>
                  <a:schemeClr val="tx2"/>
                </a:solidFill>
              </a:rPr>
              <a:t>1. </a:t>
            </a:r>
            <a:r>
              <a:rPr lang="zh-CN" altLang="en-US" sz="1400" smtClean="0">
                <a:solidFill>
                  <a:schemeClr val="tx2"/>
                </a:solidFill>
              </a:rPr>
              <a:t>企业文化建设办公室为非常设机构</a:t>
            </a:r>
            <a:endParaRPr lang="en-US" altLang="zh-CN" sz="1400" smtClean="0">
              <a:solidFill>
                <a:schemeClr val="tx2"/>
              </a:solidFill>
            </a:endParaRPr>
          </a:p>
          <a:p>
            <a:pPr lvl="1"/>
            <a:r>
              <a:rPr lang="en-US" altLang="zh-CN" sz="1400" smtClean="0">
                <a:solidFill>
                  <a:schemeClr val="tx2"/>
                </a:solidFill>
              </a:rPr>
              <a:t>        2. </a:t>
            </a:r>
            <a:r>
              <a:rPr lang="zh-CN" altLang="en-US" sz="1400" smtClean="0">
                <a:solidFill>
                  <a:schemeClr val="tx2"/>
                </a:solidFill>
              </a:rPr>
              <a:t>外部专家根据需求进行引进，项目小组视情况设置</a:t>
            </a:r>
            <a:endParaRPr lang="en-US" sz="140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756010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明确委员会、办公室、项目组的职责，确保组织保障机制高效运转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12</a:t>
            </a:fld>
            <a:endParaRPr lang="en-US"/>
          </a:p>
        </p:txBody>
      </p:sp>
      <p:graphicFrame>
        <p:nvGraphicFramePr>
          <p:cNvPr id="14" name="Group 1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7812236"/>
              </p:ext>
            </p:extLst>
          </p:nvPr>
        </p:nvGraphicFramePr>
        <p:xfrm>
          <a:off x="446830" y="1240077"/>
          <a:ext cx="8860007" cy="4529447"/>
        </p:xfrm>
        <a:graphic>
          <a:graphicData uri="http://schemas.openxmlformats.org/drawingml/2006/table">
            <a:tbl>
              <a:tblPr bandRow="1">
                <a:tableStyleId>{1FECB4D8-DB02-4DC6-A0A2-4F2EBAE1DC90}</a:tableStyleId>
              </a:tblPr>
              <a:tblGrid>
                <a:gridCol w="1006189"/>
                <a:gridCol w="638828"/>
                <a:gridCol w="2906038"/>
                <a:gridCol w="1728592"/>
                <a:gridCol w="2580360"/>
              </a:tblGrid>
              <a:tr h="51734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主体</a:t>
                      </a:r>
                    </a:p>
                  </a:txBody>
                  <a:tcPr marL="36000" marR="3600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定位</a:t>
                      </a:r>
                    </a:p>
                  </a:txBody>
                  <a:tcPr marL="36000" marR="3600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主要职责</a:t>
                      </a:r>
                    </a:p>
                  </a:txBody>
                  <a:tcPr marL="36000" marR="3600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岗位</a:t>
                      </a:r>
                    </a:p>
                  </a:txBody>
                  <a:tcPr marL="36000" marR="3600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人员建议</a:t>
                      </a:r>
                    </a:p>
                  </a:txBody>
                  <a:tcPr marL="36000" marR="36000" anchor="ctr" horzOverflow="overflow"/>
                </a:tc>
              </a:tr>
              <a:tr h="66219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企业文化建设委员会</a:t>
                      </a:r>
                      <a:endParaRPr kumimoji="1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Arial Unicode MS" pitchFamily="34" charset="-128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决策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把握方向，决策年度重点工作</a:t>
                      </a:r>
                      <a:endParaRPr kumimoji="0" lang="en-US" altLang="zh-CN" sz="1400" b="0" i="0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审批重大事项，决策验收重大项目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委员会主席（</a:t>
                      </a:r>
                      <a:r>
                        <a:rPr kumimoji="1" lang="en-US" altLang="zh-CN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1</a:t>
                      </a: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人）</a:t>
                      </a:r>
                      <a:endParaRPr kumimoji="1" lang="en-US" altLang="zh-CN" sz="140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委员（</a:t>
                      </a:r>
                      <a:r>
                        <a:rPr kumimoji="1" lang="en-US" altLang="zh-CN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3-6</a:t>
                      </a: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人）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公司高层担任主席</a:t>
                      </a:r>
                      <a:endParaRPr kumimoji="0" lang="en-US" altLang="zh-CN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高层及人事、品牌部门负责人担任委员</a:t>
                      </a:r>
                      <a:endParaRPr kumimoji="0" lang="en-US" altLang="zh-CN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</a:tr>
              <a:tr h="102898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企业文化</a:t>
                      </a:r>
                      <a:endParaRPr kumimoji="1" lang="en-US" altLang="zh-CN" sz="140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建设办公室</a:t>
                      </a:r>
                      <a:endParaRPr kumimoji="1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Arial Unicode MS" pitchFamily="34" charset="-128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Arial Unicode MS" pitchFamily="34" charset="-128"/>
                        </a:rPr>
                        <a:t>管理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辅助委员会制定决策</a:t>
                      </a:r>
                      <a:endParaRPr kumimoji="0" lang="en-US" altLang="zh-CN" sz="1400" b="0" i="0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管理控制各项目的进度与成果</a:t>
                      </a:r>
                      <a:endParaRPr kumimoji="0" lang="en-US" altLang="zh-CN" sz="1400" b="0" i="0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协调相关资源，促进沟通协作</a:t>
                      </a:r>
                      <a:endParaRPr kumimoji="0" lang="en-US" altLang="zh-CN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组织实施配套变革管理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办公室主任（</a:t>
                      </a:r>
                      <a:r>
                        <a:rPr kumimoji="1" lang="en-US" altLang="zh-CN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1</a:t>
                      </a: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人）</a:t>
                      </a:r>
                      <a:endParaRPr kumimoji="1" lang="en-US" altLang="zh-CN" sz="140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专员（</a:t>
                      </a:r>
                      <a:r>
                        <a:rPr kumimoji="1" lang="en-US" altLang="zh-CN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1-2</a:t>
                      </a: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人）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人事部门资深同事担任主任</a:t>
                      </a:r>
                      <a:endParaRPr kumimoji="0" lang="en-US" altLang="zh-CN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人事、品牌部门同事担任专员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</a:tr>
              <a:tr h="108230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项目小</a:t>
                      </a:r>
                      <a:r>
                        <a:rPr kumimoji="1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组</a:t>
                      </a:r>
                      <a:endParaRPr kumimoji="1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Arial Unicode MS" pitchFamily="34" charset="-128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  <a:defRPr/>
                      </a:pPr>
                      <a:r>
                        <a:rPr kumimoji="1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Arial Unicode MS" pitchFamily="34" charset="-128"/>
                        </a:rPr>
                        <a:t>执行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执行项目任务，交付项目成果</a:t>
                      </a:r>
                      <a:endParaRPr kumimoji="0" lang="en-US" altLang="zh-CN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提出项目支持需求</a:t>
                      </a:r>
                      <a:endParaRPr kumimoji="0" lang="en-US" altLang="zh-CN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组长（</a:t>
                      </a:r>
                      <a:r>
                        <a:rPr kumimoji="1" lang="en-US" altLang="zh-CN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1</a:t>
                      </a: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人）</a:t>
                      </a:r>
                      <a:endParaRPr kumimoji="1" lang="en-US" altLang="zh-CN" sz="140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1" lang="zh-CN" altLang="en-US" sz="140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成员（若干）</a:t>
                      </a: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相关部门负责人或主管领导担任组长</a:t>
                      </a:r>
                      <a:endParaRPr kumimoji="0" lang="en-US" altLang="zh-CN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相关部门同事担任成员</a:t>
                      </a:r>
                      <a:endParaRPr kumimoji="1" lang="zh-CN" altLang="en-US" sz="140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</a:tr>
              <a:tr h="94859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外部专家</a:t>
                      </a:r>
                      <a:endParaRPr kumimoji="1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Arial Unicode MS" pitchFamily="34" charset="-128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66"/>
                        </a:buClr>
                        <a:buSzPct val="120000"/>
                        <a:buFont typeface="Wingdings" pitchFamily="2" charset="2"/>
                        <a:buNone/>
                      </a:pPr>
                      <a:r>
                        <a:rPr kumimoji="1" lang="zh-CN" altLang="en-US" sz="140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顾问</a:t>
                      </a:r>
                      <a:endParaRPr kumimoji="1" lang="en-US" altLang="zh-TW" sz="140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uLnTx/>
                          <a:uFillTx/>
                          <a:latin typeface="宋体" pitchFamily="2" charset="-122"/>
                          <a:ea typeface="宋体" pitchFamily="2" charset="-122"/>
                          <a:cs typeface="+mn-cs"/>
                        </a:rPr>
                        <a:t>提供专业技术支持</a:t>
                      </a:r>
                      <a:endParaRPr kumimoji="0" lang="en-US" altLang="zh-CN" sz="1400" b="0" i="0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/>
                      </a:pPr>
                      <a:endParaRPr kumimoji="1" lang="en-US" altLang="zh-TW" sz="140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2813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400" b="0" i="0" u="none" strike="noStrike" kern="1200" cap="none" spc="0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uLnTx/>
                        <a:uFillTx/>
                        <a:latin typeface="宋体" pitchFamily="2" charset="-122"/>
                        <a:ea typeface="宋体" pitchFamily="2" charset="-122"/>
                        <a:cs typeface="+mn-cs"/>
                      </a:endParaRPr>
                    </a:p>
                  </a:txBody>
                  <a:tcPr marL="36000" marR="36000" anchor="ctr" horzOverflow="overflow">
                    <a:noFill/>
                  </a:tcPr>
                </a:tc>
              </a:tr>
            </a:tbl>
          </a:graphicData>
        </a:graphic>
      </p:graphicFrame>
      <p:sp>
        <p:nvSpPr>
          <p:cNvPr id="17" name="矩形 16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/>
              <a:t>项目管理</a:t>
            </a:r>
            <a:endParaRPr lang="en-US" sz="1100" b="1"/>
          </a:p>
        </p:txBody>
      </p:sp>
      <p:sp>
        <p:nvSpPr>
          <p:cNvPr id="18" name="矩形 17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>
                <a:solidFill>
                  <a:schemeClr val="bg1">
                    <a:lumMod val="85000"/>
                  </a:schemeClr>
                </a:solidFill>
              </a:rPr>
              <a:t>传播网络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24471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1.2 </a:t>
            </a:r>
            <a:r>
              <a:rPr lang="zh-CN" altLang="en-US" smtClean="0"/>
              <a:t>同步实施变革管理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13</a:t>
            </a:fld>
            <a:endParaRPr lang="en-US"/>
          </a:p>
        </p:txBody>
      </p:sp>
      <p:graphicFrame>
        <p:nvGraphicFramePr>
          <p:cNvPr id="7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76010"/>
              </p:ext>
            </p:extLst>
          </p:nvPr>
        </p:nvGraphicFramePr>
        <p:xfrm>
          <a:off x="430213" y="1123721"/>
          <a:ext cx="9031290" cy="5406815"/>
        </p:xfrm>
        <a:graphic>
          <a:graphicData uri="http://schemas.openxmlformats.org/drawingml/2006/table">
            <a:tbl>
              <a:tblPr/>
              <a:tblGrid>
                <a:gridCol w="992187"/>
                <a:gridCol w="1625600"/>
                <a:gridCol w="1897858"/>
                <a:gridCol w="1454942"/>
                <a:gridCol w="3060703"/>
              </a:tblGrid>
              <a:tr h="372349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任务编号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任务名称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主责方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协助方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任务周期（预计）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495080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lang="en-US" altLang="zh-CN" sz="1400" b="0" kern="120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  <a:cs typeface="+mn-cs"/>
                        </a:rPr>
                        <a:t>1.2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zh-CN" altLang="en-US" sz="1400" b="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</a:rPr>
                        <a:t>变革管理</a:t>
                      </a:r>
                      <a:endParaRPr lang="en-US" sz="1400" b="0">
                        <a:solidFill>
                          <a:schemeClr val="tx2"/>
                        </a:solidFill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企业文化建设办公室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各专项项目小组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配合具体项目，同步开展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2349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任务定义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690233">
                <a:tc gridSpan="5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目标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通过全过程中的变革管理，潜移默化的减小变革阻力，确保企业文化得以平稳、顺利的落地实施。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294450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Tx/>
                        <a:buNone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主要内容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评估变革影响程度和变革接受程度，制定变革策略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识别重要关系人，进行变革关键群体分析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制定变革行动方案和具体的沟通计划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332036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关键成功因素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风险点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难点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834882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领导人协同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充分识别并规避变革中潜在的风险和问题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关键群体有效识别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针对性的沟通计划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8890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组织准备度评估不足，忽略或低估了变革带来的负面影响，导致变革实施遇到阻力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沟通不充分，渠道不畅，存在盲点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变革是一个过程，难以立竿见影，需要有一些速赢方案</a:t>
                      </a:r>
                      <a:endParaRPr kumimoji="0" lang="zh-CN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marL="228600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/>
              <a:t>项目管理</a:t>
            </a:r>
            <a:endParaRPr lang="en-US" sz="1100" b="1"/>
          </a:p>
        </p:txBody>
      </p:sp>
      <p:sp>
        <p:nvSpPr>
          <p:cNvPr id="10" name="矩形 9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>
                <a:solidFill>
                  <a:schemeClr val="bg1">
                    <a:lumMod val="85000"/>
                  </a:schemeClr>
                </a:solidFill>
              </a:rPr>
              <a:t>传播网络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209216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19" descr="Capture.JPG"/>
          <p:cNvPicPr>
            <a:picLocks noChangeAspect="1"/>
          </p:cNvPicPr>
          <p:nvPr/>
        </p:nvPicPr>
        <p:blipFill>
          <a:blip r:embed="rId2"/>
          <a:srcRect t="33866" b="9786"/>
          <a:stretch>
            <a:fillRect/>
          </a:stretch>
        </p:blipFill>
        <p:spPr bwMode="auto">
          <a:xfrm>
            <a:off x="5737607" y="4200186"/>
            <a:ext cx="2669502" cy="1872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</a:ln>
        </p:spPr>
      </p:pic>
      <p:sp>
        <p:nvSpPr>
          <p:cNvPr id="24" name="TextBox 23"/>
          <p:cNvSpPr txBox="1"/>
          <p:nvPr/>
        </p:nvSpPr>
        <p:spPr>
          <a:xfrm>
            <a:off x="2482514" y="1689100"/>
            <a:ext cx="6432886" cy="939800"/>
          </a:xfrm>
          <a:prstGeom prst="rect">
            <a:avLst/>
          </a:prstGeom>
          <a:noFill/>
          <a:ln w="12700">
            <a:solidFill>
              <a:srgbClr val="FF0000"/>
            </a:solidFill>
            <a:prstDash val="sysDash"/>
          </a:ln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14</a:t>
            </a:fld>
            <a:endParaRPr lang="en-US"/>
          </a:p>
        </p:txBody>
      </p:sp>
      <p:graphicFrame>
        <p:nvGraphicFramePr>
          <p:cNvPr id="6" name="Table 5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6988289"/>
              </p:ext>
            </p:extLst>
          </p:nvPr>
        </p:nvGraphicFramePr>
        <p:xfrm>
          <a:off x="436232" y="2814145"/>
          <a:ext cx="8224255" cy="3525126"/>
        </p:xfrm>
        <a:graphic>
          <a:graphicData uri="http://schemas.openxmlformats.org/drawingml/2006/table">
            <a:tbl>
              <a:tblPr firstRow="1" bandRow="1"/>
              <a:tblGrid>
                <a:gridCol w="2002168"/>
                <a:gridCol w="6222087"/>
              </a:tblGrid>
              <a:tr h="1200434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123825" indent="-123825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Font typeface="Arial"/>
                        <a:buChar char="•"/>
                      </a:pPr>
                      <a:r>
                        <a:rPr lang="zh-CN" altLang="en-US" sz="1200" b="0" smtClean="0">
                          <a:solidFill>
                            <a:schemeClr val="tx2"/>
                          </a:solidFill>
                        </a:rPr>
                        <a:t>根据要求，重新设计定义组织发展需要的流程</a:t>
                      </a:r>
                      <a:endParaRPr lang="en-US" sz="1200" b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0" inden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Font typeface="Arial"/>
                        <a:buNone/>
                      </a:pPr>
                      <a:r>
                        <a:rPr lang="zh-CN" altLang="en-US" sz="1200" b="1" smtClean="0">
                          <a:solidFill>
                            <a:schemeClr val="tx2"/>
                          </a:solidFill>
                        </a:rPr>
                        <a:t>第一步：变革评估</a:t>
                      </a:r>
                      <a:endParaRPr lang="en-US" altLang="zh-CN" sz="1200" b="1" smtClean="0">
                        <a:solidFill>
                          <a:schemeClr val="tx2"/>
                        </a:solidFill>
                      </a:endParaRPr>
                    </a:p>
                    <a:p>
                      <a:pPr marL="114300" indent="-11430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Font typeface="Arial"/>
                        <a:buChar char="•"/>
                      </a:pPr>
                      <a:r>
                        <a:rPr lang="zh-CN" altLang="en-US" sz="1200" b="0" smtClean="0">
                          <a:solidFill>
                            <a:schemeClr val="tx2"/>
                          </a:solidFill>
                        </a:rPr>
                        <a:t>分析整理新流程对组织带来的变化，了解在哪些关键环节对哪些员工有重大影响，进行重要关系人分析</a:t>
                      </a:r>
                      <a:endParaRPr lang="en-US" altLang="zh-CN" sz="1200" b="0" smtClean="0">
                        <a:solidFill>
                          <a:schemeClr val="tx2"/>
                        </a:solidFill>
                      </a:endParaRPr>
                    </a:p>
                    <a:p>
                      <a:pPr marL="114300" indent="-11430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Font typeface="Arial"/>
                        <a:buChar char="•"/>
                      </a:pPr>
                      <a:r>
                        <a:rPr lang="zh-CN" altLang="en-US" sz="1200" b="0" smtClean="0">
                          <a:solidFill>
                            <a:schemeClr val="tx2"/>
                          </a:solidFill>
                        </a:rPr>
                        <a:t>从变革紧迫度、领导支持、员工承诺、知识协作、沟通协作等几个方面评估组织的准备程度如何</a:t>
                      </a:r>
                      <a:endParaRPr lang="en-US" altLang="zh-CN" sz="1200" b="0" smtClean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19566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123825" indent="-123825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Char char="•"/>
                      </a:pPr>
                      <a:endParaRPr lang="en-US" sz="1100" b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A1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114300" indent="-114300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Char char="•"/>
                      </a:pPr>
                      <a:endParaRPr lang="en-US" sz="1100" b="0" smtClean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A1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Chevron 12"/>
          <p:cNvSpPr>
            <a:spLocks noChangeArrowheads="1"/>
          </p:cNvSpPr>
          <p:nvPr/>
        </p:nvSpPr>
        <p:spPr bwMode="auto">
          <a:xfrm>
            <a:off x="2495214" y="1912938"/>
            <a:ext cx="2139517" cy="586887"/>
          </a:xfrm>
          <a:prstGeom prst="chevron">
            <a:avLst>
              <a:gd name="adj" fmla="val 17460"/>
            </a:avLst>
          </a:prstGeom>
          <a:solidFill>
            <a:srgbClr val="00A1DE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en-US" altLang="zh-CN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1. </a:t>
            </a: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变革评估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9" name="Chevron 13"/>
          <p:cNvSpPr>
            <a:spLocks noChangeArrowheads="1"/>
          </p:cNvSpPr>
          <p:nvPr/>
        </p:nvSpPr>
        <p:spPr bwMode="auto">
          <a:xfrm>
            <a:off x="4640759" y="1912816"/>
            <a:ext cx="2135958" cy="586887"/>
          </a:xfrm>
          <a:prstGeom prst="chevron">
            <a:avLst>
              <a:gd name="adj" fmla="val 17448"/>
            </a:avLst>
          </a:prstGeom>
          <a:solidFill>
            <a:srgbClr val="3C8A2D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en-US" altLang="zh-CN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2. </a:t>
            </a: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变革计划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0" name="Chevron 14"/>
          <p:cNvSpPr>
            <a:spLocks noChangeArrowheads="1"/>
          </p:cNvSpPr>
          <p:nvPr/>
        </p:nvSpPr>
        <p:spPr bwMode="auto">
          <a:xfrm>
            <a:off x="6784710" y="1912816"/>
            <a:ext cx="2004779" cy="586887"/>
          </a:xfrm>
          <a:prstGeom prst="chevron">
            <a:avLst>
              <a:gd name="adj" fmla="val 17460"/>
            </a:avLst>
          </a:prstGeom>
          <a:solidFill>
            <a:srgbClr val="C9DD03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en-US" altLang="zh-CN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3. </a:t>
            </a: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变革实施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1" name="Chevron 15"/>
          <p:cNvSpPr>
            <a:spLocks noChangeArrowheads="1"/>
          </p:cNvSpPr>
          <p:nvPr/>
        </p:nvSpPr>
        <p:spPr bwMode="auto">
          <a:xfrm>
            <a:off x="423863" y="1912938"/>
            <a:ext cx="2115739" cy="586887"/>
          </a:xfrm>
          <a:prstGeom prst="chevron">
            <a:avLst>
              <a:gd name="adj" fmla="val 17460"/>
            </a:avLst>
          </a:prstGeom>
          <a:solidFill>
            <a:srgbClr val="002776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流程</a:t>
            </a:r>
            <a:r>
              <a:rPr lang="zh-CN" altLang="en-US" sz="1200" b="1">
                <a:solidFill>
                  <a:srgbClr val="FFFFFF"/>
                </a:solidFill>
                <a:latin typeface="Arial"/>
                <a:cs typeface="Arial" pitchFamily="34" charset="0"/>
              </a:rPr>
              <a:t>优化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2" name="Isosceles Triangle 62"/>
          <p:cNvSpPr/>
          <p:nvPr/>
        </p:nvSpPr>
        <p:spPr>
          <a:xfrm>
            <a:off x="423863" y="4147203"/>
            <a:ext cx="1838325" cy="1576114"/>
          </a:xfrm>
          <a:prstGeom prst="triangle">
            <a:avLst/>
          </a:prstGeom>
          <a:solidFill>
            <a:srgbClr val="002776"/>
          </a:solidFill>
          <a:ln w="25400" cap="flat" cmpd="sng" algn="ctr">
            <a:noFill/>
            <a:prstDash val="solid"/>
          </a:ln>
          <a:effectLst/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rtl="0">
              <a:defRPr/>
            </a:pPr>
            <a:endParaRPr lang="en-US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cxnSp>
        <p:nvCxnSpPr>
          <p:cNvPr id="13" name="Straight Connector 63"/>
          <p:cNvCxnSpPr/>
          <p:nvPr/>
        </p:nvCxnSpPr>
        <p:spPr>
          <a:xfrm>
            <a:off x="942633" y="4875809"/>
            <a:ext cx="865197" cy="1588"/>
          </a:xfrm>
          <a:prstGeom prst="line">
            <a:avLst/>
          </a:prstGeom>
          <a:noFill/>
          <a:ln w="9525" cap="flat" cmpd="sng" algn="ctr">
            <a:solidFill>
              <a:srgbClr val="FFFFFF"/>
            </a:solidFill>
            <a:prstDash val="solid"/>
          </a:ln>
          <a:effectLst/>
        </p:spPr>
      </p:cxnSp>
      <p:cxnSp>
        <p:nvCxnSpPr>
          <p:cNvPr id="14" name="Straight Connector 64"/>
          <p:cNvCxnSpPr/>
          <p:nvPr/>
        </p:nvCxnSpPr>
        <p:spPr>
          <a:xfrm>
            <a:off x="688813" y="5240934"/>
            <a:ext cx="1331742" cy="1588"/>
          </a:xfrm>
          <a:prstGeom prst="line">
            <a:avLst/>
          </a:prstGeom>
          <a:noFill/>
          <a:ln w="9525" cap="flat" cmpd="sng" algn="ctr">
            <a:solidFill>
              <a:srgbClr val="FFFFFF"/>
            </a:solidFill>
            <a:prstDash val="solid"/>
          </a:ln>
          <a:effectLst/>
        </p:spPr>
      </p:cxnSp>
      <p:sp>
        <p:nvSpPr>
          <p:cNvPr id="15" name="TextBox 23"/>
          <p:cNvSpPr txBox="1">
            <a:spLocks noChangeArrowheads="1"/>
          </p:cNvSpPr>
          <p:nvPr/>
        </p:nvSpPr>
        <p:spPr bwMode="auto">
          <a:xfrm>
            <a:off x="1003400" y="4917083"/>
            <a:ext cx="752042" cy="14847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rtl="0">
              <a:defRPr/>
            </a:pPr>
            <a:r>
              <a:rPr lang="zh-CN" altLang="en-US" sz="900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核心流程</a:t>
            </a:r>
            <a:endParaRPr lang="en-US" sz="900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6" name="TextBox 24"/>
          <p:cNvSpPr txBox="1">
            <a:spLocks noChangeArrowheads="1"/>
          </p:cNvSpPr>
          <p:nvPr/>
        </p:nvSpPr>
        <p:spPr bwMode="auto">
          <a:xfrm>
            <a:off x="696543" y="5317134"/>
            <a:ext cx="1316074" cy="1468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rtl="0">
              <a:defRPr/>
            </a:pPr>
            <a:r>
              <a:rPr lang="zh-CN" altLang="en-US" sz="900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基础流程</a:t>
            </a:r>
            <a:endParaRPr lang="en-US" sz="900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7" name="TextBox 25"/>
          <p:cNvSpPr txBox="1">
            <a:spLocks noChangeArrowheads="1"/>
          </p:cNvSpPr>
          <p:nvPr/>
        </p:nvSpPr>
        <p:spPr bwMode="auto">
          <a:xfrm>
            <a:off x="1003400" y="4574183"/>
            <a:ext cx="752042" cy="14847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rtl="0">
              <a:defRPr/>
            </a:pPr>
            <a:r>
              <a:rPr lang="zh-CN" altLang="en-US" sz="900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战略流程</a:t>
            </a:r>
            <a:endParaRPr lang="en-US" sz="900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23" name="标题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9046104" cy="595311"/>
          </a:xfrm>
        </p:spPr>
        <p:txBody>
          <a:bodyPr/>
          <a:lstStyle/>
          <a:p>
            <a:r>
              <a:rPr lang="zh-CN" altLang="en-US" smtClean="0"/>
              <a:t>变革管理第</a:t>
            </a:r>
            <a:r>
              <a:rPr lang="en-US" altLang="zh-CN" smtClean="0"/>
              <a:t>1</a:t>
            </a:r>
            <a:r>
              <a:rPr lang="zh-CN" altLang="en-US" smtClean="0"/>
              <a:t>步：进行重要关系人分析，开展变革评估</a:t>
            </a:r>
            <a:endParaRPr lang="en-US"/>
          </a:p>
        </p:txBody>
      </p:sp>
      <p:sp>
        <p:nvSpPr>
          <p:cNvPr id="25" name="矩形 24"/>
          <p:cNvSpPr/>
          <p:nvPr/>
        </p:nvSpPr>
        <p:spPr>
          <a:xfrm>
            <a:off x="4318000" y="1574800"/>
            <a:ext cx="2366511" cy="223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2"/>
                </a:solidFill>
              </a:rPr>
              <a:t>变革管理</a:t>
            </a:r>
            <a:endParaRPr lang="en-US" sz="1400" b="1">
              <a:solidFill>
                <a:schemeClr val="tx2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10830" y="885704"/>
            <a:ext cx="9077658" cy="392112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以流程优化后的变革管理为</a:t>
            </a:r>
            <a:r>
              <a:rPr lang="zh-CN" altLang="en-US" sz="1400" b="1">
                <a:solidFill>
                  <a:schemeClr val="tx2"/>
                </a:solidFill>
              </a:rPr>
              <a:t>例</a:t>
            </a:r>
            <a:r>
              <a:rPr lang="zh-CN" altLang="en-US" sz="1400" b="1" smtClean="0">
                <a:solidFill>
                  <a:schemeClr val="tx2"/>
                </a:solidFill>
              </a:rPr>
              <a:t>：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r>
              <a:rPr lang="zh-CN" altLang="en-US" sz="1400" smtClean="0">
                <a:solidFill>
                  <a:schemeClr val="tx2"/>
                </a:solidFill>
              </a:rPr>
              <a:t>从</a:t>
            </a:r>
            <a:r>
              <a:rPr lang="zh-CN" altLang="en-US" sz="1400">
                <a:solidFill>
                  <a:schemeClr val="tx2"/>
                </a:solidFill>
              </a:rPr>
              <a:t>组织</a:t>
            </a:r>
            <a:r>
              <a:rPr lang="zh-CN" altLang="en-US" sz="1400" smtClean="0">
                <a:solidFill>
                  <a:schemeClr val="tx2"/>
                </a:solidFill>
              </a:rPr>
              <a:t>层面</a:t>
            </a:r>
            <a:r>
              <a:rPr lang="zh-CN" altLang="en-US" sz="1400">
                <a:solidFill>
                  <a:schemeClr val="tx2"/>
                </a:solidFill>
              </a:rPr>
              <a:t>评估</a:t>
            </a:r>
            <a:r>
              <a:rPr lang="zh-CN" altLang="en-US" sz="1400" smtClean="0">
                <a:solidFill>
                  <a:schemeClr val="tx2"/>
                </a:solidFill>
              </a:rPr>
              <a:t>流程带来的变革对员工</a:t>
            </a:r>
            <a:r>
              <a:rPr lang="zh-CN" altLang="en-US" sz="1400">
                <a:solidFill>
                  <a:schemeClr val="tx2"/>
                </a:solidFill>
              </a:rPr>
              <a:t>实际工作的影响</a:t>
            </a:r>
            <a:r>
              <a:rPr lang="zh-CN" altLang="en-US" sz="1400" smtClean="0">
                <a:solidFill>
                  <a:schemeClr val="tx2"/>
                </a:solidFill>
              </a:rPr>
              <a:t>，制定</a:t>
            </a:r>
            <a:r>
              <a:rPr lang="zh-CN" altLang="en-US" sz="1400">
                <a:solidFill>
                  <a:schemeClr val="tx2"/>
                </a:solidFill>
              </a:rPr>
              <a:t>相应</a:t>
            </a:r>
            <a:r>
              <a:rPr lang="zh-CN" altLang="en-US" sz="1400" smtClean="0">
                <a:solidFill>
                  <a:schemeClr val="tx2"/>
                </a:solidFill>
              </a:rPr>
              <a:t>策略和变革行动计划，使</a:t>
            </a:r>
            <a:r>
              <a:rPr lang="zh-CN" altLang="en-US" sz="1400">
                <a:solidFill>
                  <a:schemeClr val="tx2"/>
                </a:solidFill>
              </a:rPr>
              <a:t>其更好适应新</a:t>
            </a:r>
            <a:r>
              <a:rPr lang="zh-CN" altLang="en-US" sz="1400" smtClean="0">
                <a:solidFill>
                  <a:schemeClr val="tx2"/>
                </a:solidFill>
              </a:rPr>
              <a:t>角色。</a:t>
            </a:r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/>
              <a:t>项目管理</a:t>
            </a:r>
            <a:endParaRPr lang="en-US" sz="1100" b="1"/>
          </a:p>
        </p:txBody>
      </p:sp>
      <p:sp>
        <p:nvSpPr>
          <p:cNvPr id="29" name="矩形 28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>
                <a:solidFill>
                  <a:schemeClr val="bg1">
                    <a:lumMod val="85000"/>
                  </a:schemeClr>
                </a:solidFill>
              </a:rPr>
              <a:t>传播网络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32" name="图片 13" descr="Captur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615514" y="4198003"/>
            <a:ext cx="2923841" cy="1872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</a:ln>
        </p:spPr>
      </p:pic>
      <p:sp>
        <p:nvSpPr>
          <p:cNvPr id="34" name="TextBox 22"/>
          <p:cNvSpPr txBox="1">
            <a:spLocks noChangeArrowheads="1"/>
          </p:cNvSpPr>
          <p:nvPr/>
        </p:nvSpPr>
        <p:spPr bwMode="auto">
          <a:xfrm rot="2246472">
            <a:off x="8296717" y="2839264"/>
            <a:ext cx="668338" cy="339725"/>
          </a:xfrm>
          <a:prstGeom prst="rect">
            <a:avLst/>
          </a:prstGeom>
          <a:solidFill>
            <a:srgbClr val="FFFFFF"/>
          </a:solidFill>
          <a:ln w="9525">
            <a:solidFill>
              <a:srgbClr val="FF0000"/>
            </a:solidFill>
            <a:miter lim="800000"/>
          </a:ln>
        </p:spPr>
        <p:txBody>
          <a:bodyPr anchor="ctr" anchorCtr="1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itchFamily="2" charset="-122"/>
                <a:ea typeface="宋体" pitchFamily="2" charset="-122"/>
                <a:cs typeface="Arial" pitchFamily="34" charset="0"/>
              </a:rPr>
              <a:t>示例</a:t>
            </a:r>
          </a:p>
        </p:txBody>
      </p:sp>
    </p:spTree>
    <p:extLst>
      <p:ext uri="{BB962C8B-B14F-4D97-AF65-F5344CB8AC3E}">
        <p14:creationId xmlns:p14="http://schemas.microsoft.com/office/powerpoint/2010/main" val="392837205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图片 21" descr="Capture.JPG"/>
          <p:cNvPicPr>
            <a:picLocks noChangeAspect="1"/>
          </p:cNvPicPr>
          <p:nvPr/>
        </p:nvPicPr>
        <p:blipFill>
          <a:blip r:embed="rId2"/>
          <a:srcRect t="9326" b="-5032"/>
          <a:stretch>
            <a:fillRect/>
          </a:stretch>
        </p:blipFill>
        <p:spPr bwMode="auto">
          <a:xfrm>
            <a:off x="423862" y="3932141"/>
            <a:ext cx="1984441" cy="126028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</a:ln>
        </p:spPr>
      </p:pic>
      <p:sp>
        <p:nvSpPr>
          <p:cNvPr id="24" name="TextBox 23"/>
          <p:cNvSpPr txBox="1"/>
          <p:nvPr/>
        </p:nvSpPr>
        <p:spPr>
          <a:xfrm>
            <a:off x="2482514" y="1689100"/>
            <a:ext cx="6432886" cy="939800"/>
          </a:xfrm>
          <a:prstGeom prst="rect">
            <a:avLst/>
          </a:prstGeom>
          <a:noFill/>
          <a:ln w="12700">
            <a:solidFill>
              <a:srgbClr val="FF0000"/>
            </a:solidFill>
            <a:prstDash val="sysDash"/>
          </a:ln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15</a:t>
            </a:fld>
            <a:endParaRPr lang="en-US"/>
          </a:p>
        </p:txBody>
      </p:sp>
      <p:graphicFrame>
        <p:nvGraphicFramePr>
          <p:cNvPr id="6" name="Table 5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517068"/>
              </p:ext>
            </p:extLst>
          </p:nvPr>
        </p:nvGraphicFramePr>
        <p:xfrm>
          <a:off x="436232" y="2814145"/>
          <a:ext cx="8224255" cy="3565766"/>
        </p:xfrm>
        <a:graphic>
          <a:graphicData uri="http://schemas.openxmlformats.org/drawingml/2006/table">
            <a:tbl>
              <a:tblPr firstRow="1" bandRow="1"/>
              <a:tblGrid>
                <a:gridCol w="4250068"/>
                <a:gridCol w="3974187"/>
              </a:tblGrid>
              <a:tr h="1200434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0" indent="0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None/>
                      </a:pPr>
                      <a:r>
                        <a:rPr lang="zh-CN" altLang="en-US" sz="1200" b="1" smtClean="0">
                          <a:solidFill>
                            <a:schemeClr val="tx2"/>
                          </a:solidFill>
                        </a:rPr>
                        <a:t>第二步：变革计划</a:t>
                      </a:r>
                      <a:endParaRPr lang="en-US" altLang="zh-CN" sz="1200" b="1" smtClean="0">
                        <a:solidFill>
                          <a:schemeClr val="tx2"/>
                        </a:solidFill>
                      </a:endParaRPr>
                    </a:p>
                    <a:p>
                      <a:pPr marL="114300" marR="0" indent="-114300" algn="l" defTabSz="859512" rtl="0" eaLnBrk="1" fontAlgn="auto" latinLnBrk="0" hangingPunct="1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/>
                        <a:buChar char="•"/>
                        <a:defRPr/>
                      </a:pPr>
                      <a:r>
                        <a:rPr lang="zh-CN" altLang="en-US" sz="1200" b="0" smtClean="0">
                          <a:solidFill>
                            <a:schemeClr val="tx2"/>
                          </a:solidFill>
                        </a:rPr>
                        <a:t>制定变革计划和变革行动方案，准备员工工作内容调整相关材料，包括新工作要求、快速指南等，帮其深刻了解工作上的实际变化</a:t>
                      </a:r>
                      <a:endParaRPr lang="en-US" sz="1200" b="0" smtClean="0">
                        <a:solidFill>
                          <a:schemeClr val="tx2"/>
                        </a:solidFill>
                      </a:endParaRPr>
                    </a:p>
                    <a:p>
                      <a:pPr marL="114300" indent="-114300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Char char="•"/>
                      </a:pPr>
                      <a:endParaRPr lang="en-US" sz="1200" b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0" indent="0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None/>
                      </a:pPr>
                      <a:r>
                        <a:rPr lang="zh-CN" altLang="en-US" sz="1200" b="1" smtClean="0">
                          <a:solidFill>
                            <a:schemeClr val="tx2"/>
                          </a:solidFill>
                        </a:rPr>
                        <a:t>第三步：变革实施</a:t>
                      </a:r>
                      <a:endParaRPr lang="en-US" altLang="zh-CN" sz="1200" b="1" smtClean="0">
                        <a:solidFill>
                          <a:schemeClr val="tx2"/>
                        </a:solidFill>
                      </a:endParaRPr>
                    </a:p>
                    <a:p>
                      <a:pPr marL="114300" marR="0" indent="-114300" algn="l" defTabSz="859512" rtl="0" eaLnBrk="1" fontAlgn="auto" latinLnBrk="0" hangingPunct="1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/>
                        <a:buChar char="•"/>
                        <a:defRPr/>
                      </a:pPr>
                      <a:r>
                        <a:rPr lang="zh-CN" altLang="en-US" sz="1200" b="0" kern="1200" smtClean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制定沟通计划，分类别沟通，部门负责人先遵照工作内容调整，接受培训后进一步指导下属员工进行调整，自上而下按照新的流程运转</a:t>
                      </a:r>
                    </a:p>
                    <a:p>
                      <a:pPr marL="0" indent="0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None/>
                      </a:pPr>
                      <a:endParaRPr lang="en-US" altLang="zh-CN" sz="1200" b="0" smtClean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19566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123825" indent="-123825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Char char="•"/>
                      </a:pPr>
                      <a:endParaRPr lang="en-US" sz="1100" b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A1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 marL="114300" indent="-114300">
                        <a:lnSpc>
                          <a:spcPct val="110000"/>
                        </a:lnSpc>
                        <a:spcAft>
                          <a:spcPts val="800"/>
                        </a:spcAft>
                        <a:buFont typeface="Arial"/>
                        <a:buChar char="•"/>
                      </a:pPr>
                      <a:endParaRPr lang="en-US" sz="1100" b="0" smtClean="0">
                        <a:solidFill>
                          <a:schemeClr val="tx2"/>
                        </a:solidFill>
                      </a:endParaRPr>
                    </a:p>
                  </a:txBody>
                  <a:tcPr marT="91440">
                    <a:lnL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A1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Chevron 12"/>
          <p:cNvSpPr>
            <a:spLocks noChangeArrowheads="1"/>
          </p:cNvSpPr>
          <p:nvPr/>
        </p:nvSpPr>
        <p:spPr bwMode="auto">
          <a:xfrm>
            <a:off x="2495214" y="1912938"/>
            <a:ext cx="2139517" cy="586887"/>
          </a:xfrm>
          <a:prstGeom prst="chevron">
            <a:avLst>
              <a:gd name="adj" fmla="val 17460"/>
            </a:avLst>
          </a:prstGeom>
          <a:solidFill>
            <a:srgbClr val="00A1DE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en-US" altLang="zh-CN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1. </a:t>
            </a: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变革评估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9" name="Chevron 13"/>
          <p:cNvSpPr>
            <a:spLocks noChangeArrowheads="1"/>
          </p:cNvSpPr>
          <p:nvPr/>
        </p:nvSpPr>
        <p:spPr bwMode="auto">
          <a:xfrm>
            <a:off x="4640759" y="1912816"/>
            <a:ext cx="2135958" cy="586887"/>
          </a:xfrm>
          <a:prstGeom prst="chevron">
            <a:avLst>
              <a:gd name="adj" fmla="val 17448"/>
            </a:avLst>
          </a:prstGeom>
          <a:solidFill>
            <a:srgbClr val="3C8A2D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en-US" altLang="zh-CN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2. </a:t>
            </a: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变革计划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0" name="Chevron 14"/>
          <p:cNvSpPr>
            <a:spLocks noChangeArrowheads="1"/>
          </p:cNvSpPr>
          <p:nvPr/>
        </p:nvSpPr>
        <p:spPr bwMode="auto">
          <a:xfrm>
            <a:off x="6784710" y="1912816"/>
            <a:ext cx="2004779" cy="586887"/>
          </a:xfrm>
          <a:prstGeom prst="chevron">
            <a:avLst>
              <a:gd name="adj" fmla="val 17460"/>
            </a:avLst>
          </a:prstGeom>
          <a:solidFill>
            <a:srgbClr val="C9DD03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en-US" altLang="zh-CN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3. </a:t>
            </a: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变革实施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1" name="Chevron 15"/>
          <p:cNvSpPr>
            <a:spLocks noChangeArrowheads="1"/>
          </p:cNvSpPr>
          <p:nvPr/>
        </p:nvSpPr>
        <p:spPr bwMode="auto">
          <a:xfrm>
            <a:off x="423863" y="1912938"/>
            <a:ext cx="2115739" cy="586887"/>
          </a:xfrm>
          <a:prstGeom prst="chevron">
            <a:avLst>
              <a:gd name="adj" fmla="val 17460"/>
            </a:avLst>
          </a:prstGeom>
          <a:solidFill>
            <a:srgbClr val="002776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流程</a:t>
            </a:r>
            <a:r>
              <a:rPr lang="zh-CN" altLang="en-US" sz="1200" b="1">
                <a:solidFill>
                  <a:srgbClr val="FFFFFF"/>
                </a:solidFill>
                <a:latin typeface="Arial"/>
                <a:cs typeface="Arial" pitchFamily="34" charset="0"/>
              </a:rPr>
              <a:t>优化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23" name="标题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9046104" cy="595311"/>
          </a:xfrm>
        </p:spPr>
        <p:txBody>
          <a:bodyPr/>
          <a:lstStyle/>
          <a:p>
            <a:r>
              <a:rPr lang="zh-CN" altLang="en-US"/>
              <a:t>变革管理</a:t>
            </a:r>
            <a:r>
              <a:rPr lang="zh-CN" altLang="en-US" smtClean="0"/>
              <a:t>第</a:t>
            </a:r>
            <a:r>
              <a:rPr lang="en-US" altLang="zh-CN" smtClean="0"/>
              <a:t>2</a:t>
            </a:r>
            <a:r>
              <a:rPr lang="zh-CN" altLang="en-US" smtClean="0"/>
              <a:t>、</a:t>
            </a:r>
            <a:r>
              <a:rPr lang="en-US" altLang="zh-CN" smtClean="0"/>
              <a:t>3</a:t>
            </a:r>
            <a:r>
              <a:rPr lang="zh-CN" altLang="en-US" smtClean="0"/>
              <a:t>步</a:t>
            </a:r>
            <a:r>
              <a:rPr lang="zh-CN" altLang="en-US"/>
              <a:t>：制定变革策略，分类别沟通实施</a:t>
            </a:r>
            <a:endParaRPr lang="en-US"/>
          </a:p>
        </p:txBody>
      </p:sp>
      <p:sp>
        <p:nvSpPr>
          <p:cNvPr id="25" name="矩形 24"/>
          <p:cNvSpPr/>
          <p:nvPr/>
        </p:nvSpPr>
        <p:spPr>
          <a:xfrm>
            <a:off x="4318000" y="1574800"/>
            <a:ext cx="2366511" cy="223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2"/>
                </a:solidFill>
              </a:rPr>
              <a:t>变革管理</a:t>
            </a:r>
            <a:endParaRPr lang="en-US" sz="1400" b="1">
              <a:solidFill>
                <a:schemeClr val="tx2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10830" y="885704"/>
            <a:ext cx="9077658" cy="392112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以流程优化后的变革管理为</a:t>
            </a:r>
            <a:r>
              <a:rPr lang="zh-CN" altLang="en-US" sz="1400" b="1">
                <a:solidFill>
                  <a:schemeClr val="tx2"/>
                </a:solidFill>
              </a:rPr>
              <a:t>例</a:t>
            </a:r>
            <a:r>
              <a:rPr lang="zh-CN" altLang="en-US" sz="1400" b="1" smtClean="0">
                <a:solidFill>
                  <a:schemeClr val="tx2"/>
                </a:solidFill>
              </a:rPr>
              <a:t>：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r>
              <a:rPr lang="zh-CN" altLang="en-US" sz="1400" smtClean="0">
                <a:solidFill>
                  <a:schemeClr val="tx2"/>
                </a:solidFill>
              </a:rPr>
              <a:t>从</a:t>
            </a:r>
            <a:r>
              <a:rPr lang="zh-CN" altLang="en-US" sz="1400">
                <a:solidFill>
                  <a:schemeClr val="tx2"/>
                </a:solidFill>
              </a:rPr>
              <a:t>组织</a:t>
            </a:r>
            <a:r>
              <a:rPr lang="zh-CN" altLang="en-US" sz="1400" smtClean="0">
                <a:solidFill>
                  <a:schemeClr val="tx2"/>
                </a:solidFill>
              </a:rPr>
              <a:t>层面</a:t>
            </a:r>
            <a:r>
              <a:rPr lang="zh-CN" altLang="en-US" sz="1400">
                <a:solidFill>
                  <a:schemeClr val="tx2"/>
                </a:solidFill>
              </a:rPr>
              <a:t>评估</a:t>
            </a:r>
            <a:r>
              <a:rPr lang="zh-CN" altLang="en-US" sz="1400" smtClean="0">
                <a:solidFill>
                  <a:schemeClr val="tx2"/>
                </a:solidFill>
              </a:rPr>
              <a:t>流程带来的变革对员工</a:t>
            </a:r>
            <a:r>
              <a:rPr lang="zh-CN" altLang="en-US" sz="1400">
                <a:solidFill>
                  <a:schemeClr val="tx2"/>
                </a:solidFill>
              </a:rPr>
              <a:t>实际工作的影响</a:t>
            </a:r>
            <a:r>
              <a:rPr lang="zh-CN" altLang="en-US" sz="1400" smtClean="0">
                <a:solidFill>
                  <a:schemeClr val="tx2"/>
                </a:solidFill>
              </a:rPr>
              <a:t>，制定</a:t>
            </a:r>
            <a:r>
              <a:rPr lang="zh-CN" altLang="en-US" sz="1400">
                <a:solidFill>
                  <a:schemeClr val="tx2"/>
                </a:solidFill>
              </a:rPr>
              <a:t>相应</a:t>
            </a:r>
            <a:r>
              <a:rPr lang="zh-CN" altLang="en-US" sz="1400" smtClean="0">
                <a:solidFill>
                  <a:schemeClr val="tx2"/>
                </a:solidFill>
              </a:rPr>
              <a:t>策略和变革行动计划，使</a:t>
            </a:r>
            <a:r>
              <a:rPr lang="zh-CN" altLang="en-US" sz="1400">
                <a:solidFill>
                  <a:schemeClr val="tx2"/>
                </a:solidFill>
              </a:rPr>
              <a:t>其更好适应新</a:t>
            </a:r>
            <a:r>
              <a:rPr lang="zh-CN" altLang="en-US" sz="1400" smtClean="0">
                <a:solidFill>
                  <a:schemeClr val="tx2"/>
                </a:solidFill>
              </a:rPr>
              <a:t>角色。</a:t>
            </a:r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27" name="TextBox 22"/>
          <p:cNvSpPr txBox="1">
            <a:spLocks noChangeArrowheads="1"/>
          </p:cNvSpPr>
          <p:nvPr/>
        </p:nvSpPr>
        <p:spPr bwMode="auto">
          <a:xfrm rot="2246472">
            <a:off x="8296717" y="2825196"/>
            <a:ext cx="668338" cy="339725"/>
          </a:xfrm>
          <a:prstGeom prst="rect">
            <a:avLst/>
          </a:prstGeom>
          <a:solidFill>
            <a:srgbClr val="FFFFFF"/>
          </a:solidFill>
          <a:ln w="9525">
            <a:solidFill>
              <a:srgbClr val="FF0000"/>
            </a:solidFill>
            <a:miter lim="800000"/>
          </a:ln>
        </p:spPr>
        <p:txBody>
          <a:bodyPr anchor="ctr" anchorCtr="1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itchFamily="2" charset="-122"/>
                <a:ea typeface="宋体" pitchFamily="2" charset="-122"/>
                <a:cs typeface="Arial" pitchFamily="34" charset="0"/>
              </a:rPr>
              <a:t>示例</a:t>
            </a:r>
          </a:p>
        </p:txBody>
      </p:sp>
      <p:sp>
        <p:nvSpPr>
          <p:cNvPr id="28" name="矩形 27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/>
              <a:t>项目管理</a:t>
            </a:r>
            <a:endParaRPr lang="en-US" sz="1100" b="1"/>
          </a:p>
        </p:txBody>
      </p:sp>
      <p:sp>
        <p:nvSpPr>
          <p:cNvPr id="29" name="矩形 28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>
                <a:solidFill>
                  <a:schemeClr val="bg1">
                    <a:lumMod val="85000"/>
                  </a:schemeClr>
                </a:solidFill>
              </a:rPr>
              <a:t>传播网络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40" name="图片 6" descr="Capture.JPG"/>
          <p:cNvPicPr>
            <a:picLocks noChangeAspect="1"/>
          </p:cNvPicPr>
          <p:nvPr/>
        </p:nvPicPr>
        <p:blipFill>
          <a:blip r:embed="rId3"/>
          <a:srcRect t="10329" b="740"/>
          <a:stretch>
            <a:fillRect/>
          </a:stretch>
        </p:blipFill>
        <p:spPr bwMode="auto">
          <a:xfrm>
            <a:off x="1335384" y="4362350"/>
            <a:ext cx="2408436" cy="153396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</a:ln>
        </p:spPr>
      </p:pic>
      <p:pic>
        <p:nvPicPr>
          <p:cNvPr id="36" name="Picture 1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3315989" y="5207333"/>
            <a:ext cx="855662" cy="1044575"/>
          </a:xfrm>
          <a:prstGeom prst="rect">
            <a:avLst/>
          </a:prstGeom>
          <a:solidFill>
            <a:schemeClr val="bg1"/>
          </a:solidFill>
          <a:ln w="3175" algn="ctr">
            <a:solidFill>
              <a:srgbClr val="000000"/>
            </a:solidFill>
            <a:miter lim="800000"/>
          </a:ln>
        </p:spPr>
      </p:pic>
      <p:pic>
        <p:nvPicPr>
          <p:cNvPr id="41" name="图片 18" descr="Capture.JPG"/>
          <p:cNvPicPr>
            <a:picLocks noChangeAspect="1"/>
          </p:cNvPicPr>
          <p:nvPr/>
        </p:nvPicPr>
        <p:blipFill>
          <a:blip r:embed="rId5"/>
          <a:srcRect t="13616" b="726"/>
          <a:stretch>
            <a:fillRect/>
          </a:stretch>
        </p:blipFill>
        <p:spPr bwMode="auto">
          <a:xfrm>
            <a:off x="4848059" y="3938391"/>
            <a:ext cx="2475302" cy="146778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</a:ln>
        </p:spPr>
      </p:pic>
      <p:pic>
        <p:nvPicPr>
          <p:cNvPr id="34" name="Picture 26" descr="manager_employee_small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6784710" y="4575841"/>
            <a:ext cx="1600200" cy="16002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463288079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2.1 </a:t>
            </a:r>
            <a:r>
              <a:rPr lang="zh-CN" altLang="en-US" smtClean="0"/>
              <a:t>全面开展培训宣贯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16</a:t>
            </a:fld>
            <a:endParaRPr lang="en-US"/>
          </a:p>
        </p:txBody>
      </p:sp>
      <p:graphicFrame>
        <p:nvGraphicFramePr>
          <p:cNvPr id="7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785353"/>
              </p:ext>
            </p:extLst>
          </p:nvPr>
        </p:nvGraphicFramePr>
        <p:xfrm>
          <a:off x="430213" y="1117601"/>
          <a:ext cx="9031290" cy="5596128"/>
        </p:xfrm>
        <a:graphic>
          <a:graphicData uri="http://schemas.openxmlformats.org/drawingml/2006/table">
            <a:tbl>
              <a:tblPr/>
              <a:tblGrid>
                <a:gridCol w="992187"/>
                <a:gridCol w="1473200"/>
                <a:gridCol w="2050258"/>
                <a:gridCol w="1645442"/>
                <a:gridCol w="2870203"/>
              </a:tblGrid>
              <a:tr h="291225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任务编号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任务名称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主责方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协助方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任务周期（预计）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812224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lang="en-US" altLang="zh-CN" sz="1400" b="0" kern="120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  <a:cs typeface="+mn-cs"/>
                        </a:rPr>
                        <a:t>2.1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  <a:cs typeface="+mn-cs"/>
                        </a:rPr>
                        <a:t>培训宣贯</a:t>
                      </a:r>
                      <a:endParaRPr lang="en-US" sz="1400" b="0">
                        <a:solidFill>
                          <a:schemeClr val="tx2"/>
                        </a:solidFill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人事行政部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企业文化建设办公室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建议</a:t>
                      </a:r>
                      <a:r>
                        <a:rPr kumimoji="0" lang="en-US" altLang="zh-CN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13</a:t>
                      </a: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年</a:t>
                      </a:r>
                      <a:r>
                        <a:rPr kumimoji="0" lang="en-US" altLang="zh-CN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6</a:t>
                      </a: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月份落实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文化发布，</a:t>
                      </a: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全员常规培训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1-2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次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年，特定人群培训视需求开展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91225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任务定义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812224">
                <a:tc gridSpan="5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目标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通过全面深入的培训宣贯，强化全体员工对企业文化的认知和理解，同时使管理者认识到其在企业文化建设与管理中的责任。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381061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Tx/>
                        <a:buNone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主要内容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召开企业文化发布大会暨培训宣贯动员大会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基于企业文化培训教材开展培训课程建设，针对普通员工、管理者和新入职者三个不同群体进行培训内容设计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内训师培训队伍选拔和培育，开展内训师的种子培训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分群体进行培训实施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291225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关键成功因素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风险点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难点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103391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管理者在影响范围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部门内的持续宣贯与辅导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培训内容设计合理，手段丰富，易于接受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将企业文化培训纳入常态化的培训体系建设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制作标准化培训课件，确保信息传达统一一致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分群体协调培训时间，在不影响业务开展的前提下确保培训的广度和深度</a:t>
                      </a:r>
                      <a:endParaRPr kumimoji="0" lang="zh-CN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endParaRPr kumimoji="0" lang="zh-CN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marL="228600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矩形 10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13" name="矩形 12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811986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9046104" cy="595311"/>
          </a:xfrm>
        </p:spPr>
        <p:txBody>
          <a:bodyPr/>
          <a:lstStyle/>
          <a:p>
            <a:r>
              <a:rPr lang="zh-CN" altLang="en-US" smtClean="0"/>
              <a:t>开发企业文化培训课程体系</a:t>
            </a:r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410830" y="885704"/>
            <a:ext cx="9077658" cy="968496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企业文化培训课程设计：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r>
              <a:rPr lang="zh-CN" altLang="en-US" sz="1400" smtClean="0">
                <a:solidFill>
                  <a:schemeClr val="tx2"/>
                </a:solidFill>
              </a:rPr>
              <a:t>根据企业文化大纲和培训教材，分别设计针对管理者、员工和新员工的培训课件，采用内容宣讲、分组</a:t>
            </a:r>
            <a:r>
              <a:rPr lang="zh-CN" altLang="en-US" sz="1400">
                <a:solidFill>
                  <a:schemeClr val="tx2"/>
                </a:solidFill>
              </a:rPr>
              <a:t>学习</a:t>
            </a:r>
            <a:r>
              <a:rPr lang="zh-CN" altLang="en-US" sz="1400" smtClean="0">
                <a:solidFill>
                  <a:schemeClr val="tx2"/>
                </a:solidFill>
              </a:rPr>
              <a:t>、案例分析、影片欣赏等多种培训形式进行宣贯和强化。</a:t>
            </a:r>
            <a:endParaRPr lang="en-US" altLang="zh-CN" sz="1400" b="1" smtClean="0">
              <a:solidFill>
                <a:schemeClr val="tx2"/>
              </a:solidFill>
            </a:endParaRPr>
          </a:p>
        </p:txBody>
      </p:sp>
      <p:pic>
        <p:nvPicPr>
          <p:cNvPr id="20" name="Content Placeholder 5" descr="Picture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8134" y="4075868"/>
            <a:ext cx="2472942" cy="1765271"/>
          </a:xfrm>
          <a:prstGeom prst="rect">
            <a:avLst/>
          </a:prstGeom>
        </p:spPr>
      </p:pic>
      <p:sp>
        <p:nvSpPr>
          <p:cNvPr id="22" name="Rectangle 6"/>
          <p:cNvSpPr/>
          <p:nvPr/>
        </p:nvSpPr>
        <p:spPr bwMode="auto">
          <a:xfrm>
            <a:off x="6317758" y="3571740"/>
            <a:ext cx="2643652" cy="336042"/>
          </a:xfrm>
          <a:prstGeom prst="rect">
            <a:avLst/>
          </a:prstGeom>
          <a:noFill/>
          <a:ln w="12700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4625" lvl="2" algn="ctr" defTabSz="957263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zh-CN" altLang="en-US" sz="1200" b="1" smtClean="0">
                <a:solidFill>
                  <a:srgbClr val="002776"/>
                </a:solidFill>
                <a:ea typeface="宋体" pitchFamily="2" charset="-122"/>
                <a:cs typeface="Arial" pitchFamily="34" charset="0"/>
              </a:rPr>
              <a:t>影片欣赏</a:t>
            </a:r>
            <a:endParaRPr kumimoji="1" lang="en-US" altLang="en-US" sz="1200" b="1">
              <a:solidFill>
                <a:srgbClr val="002776"/>
              </a:solidFill>
              <a:ea typeface="宋体" pitchFamily="2" charset="-122"/>
              <a:cs typeface="Arial" pitchFamily="34" charset="0"/>
            </a:endParaRPr>
          </a:p>
        </p:txBody>
      </p:sp>
      <p:sp>
        <p:nvSpPr>
          <p:cNvPr id="25" name="Rectangle 15"/>
          <p:cNvSpPr/>
          <p:nvPr/>
        </p:nvSpPr>
        <p:spPr bwMode="auto">
          <a:xfrm>
            <a:off x="3199745" y="3571740"/>
            <a:ext cx="3550626" cy="423182"/>
          </a:xfrm>
          <a:prstGeom prst="rect">
            <a:avLst/>
          </a:prstGeom>
          <a:noFill/>
          <a:ln w="12700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4625" lvl="2" algn="ctr" defTabSz="957263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zh-CN" altLang="en-US" sz="1200" b="1" smtClean="0">
                <a:solidFill>
                  <a:srgbClr val="002776"/>
                </a:solidFill>
                <a:ea typeface="宋体" pitchFamily="2" charset="-122"/>
                <a:cs typeface="Arial" pitchFamily="34" charset="0"/>
              </a:rPr>
              <a:t>分组学习</a:t>
            </a:r>
            <a:endParaRPr kumimoji="1" lang="en-US" altLang="en-US" sz="1200" b="1">
              <a:solidFill>
                <a:srgbClr val="002776"/>
              </a:solidFill>
              <a:ea typeface="宋体" pitchFamily="2" charset="-122"/>
              <a:cs typeface="Arial" pitchFamily="34" charset="0"/>
            </a:endParaRPr>
          </a:p>
        </p:txBody>
      </p:sp>
      <p:pic>
        <p:nvPicPr>
          <p:cNvPr id="27" name="Picture 17" descr="Picture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5194" y="4130068"/>
            <a:ext cx="2227255" cy="1793446"/>
          </a:xfrm>
          <a:prstGeom prst="rect">
            <a:avLst/>
          </a:prstGeom>
        </p:spPr>
      </p:pic>
      <p:graphicFrame>
        <p:nvGraphicFramePr>
          <p:cNvPr id="28" name="表格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5778527"/>
              </p:ext>
            </p:extLst>
          </p:nvPr>
        </p:nvGraphicFramePr>
        <p:xfrm>
          <a:off x="551429" y="1714500"/>
          <a:ext cx="8796458" cy="146886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10977"/>
                <a:gridCol w="2761827"/>
                <a:gridCol w="2761827"/>
                <a:gridCol w="2761827"/>
              </a:tblGrid>
              <a:tr h="253762">
                <a:tc>
                  <a:txBody>
                    <a:bodyPr vert="horz" wrap="square"/>
                    <a:lstStyle/>
                    <a:p>
                      <a:pPr algn="ctr"/>
                      <a:endParaRPr lang="en-US" sz="1400" b="1">
                        <a:solidFill>
                          <a:schemeClr val="tx2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管理者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普通员工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smtClean="0"/>
                        <a:t>新员工</a:t>
                      </a:r>
                      <a:endParaRPr lang="en-US" sz="1400"/>
                    </a:p>
                  </a:txBody>
                  <a:tcPr/>
                </a:tc>
              </a:tr>
              <a:tr h="116406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培训目标</a:t>
                      </a:r>
                      <a:endParaRPr lang="en-US" sz="1400" b="1">
                        <a:solidFill>
                          <a:schemeClr val="tx2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核心理念精确记忆，做事原则充分了解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深度认同整个文化理念体系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提前以身作则，率先实践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核心理念精确记忆，做事原则充分了解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深度认同整个文化理念体系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保持与公司的行为要求一致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核心理念精确记忆，做事原则充分了解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  <a:p>
                      <a:pPr marL="177800" indent="-177800">
                        <a:spcBef>
                          <a:spcPts val="600"/>
                        </a:spcBef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认同整个文化理念体系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  <a:p>
                      <a:pPr marL="177800" marR="0" indent="-17780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lang="zh-CN" altLang="en-US" sz="1200" smtClean="0">
                          <a:solidFill>
                            <a:schemeClr val="tx2"/>
                          </a:solidFill>
                        </a:rPr>
                        <a:t>了解公司，尽快融入到公司</a:t>
                      </a:r>
                      <a:endParaRPr lang="en-US" altLang="zh-CN" sz="1200" smtClean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0" name="Rectangle 19"/>
          <p:cNvSpPr>
            <a:spLocks noChangeArrowheads="1"/>
          </p:cNvSpPr>
          <p:nvPr/>
        </p:nvSpPr>
        <p:spPr bwMode="auto">
          <a:xfrm>
            <a:off x="685958" y="3505199"/>
            <a:ext cx="8802529" cy="2764133"/>
          </a:xfrm>
          <a:prstGeom prst="rect">
            <a:avLst/>
          </a:prstGeom>
          <a:noFill/>
          <a:ln w="12700">
            <a:solidFill>
              <a:srgbClr val="667DD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8052" tIns="48052" rIns="48052" bIns="48052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1100138" eaLnBrk="0" hangingPunct="0">
              <a:buClr>
                <a:srgbClr val="FFFFFF"/>
              </a:buClr>
              <a:buSzPct val="70000"/>
            </a:pPr>
            <a:endParaRPr lang="en-GB" altLang="zh-CN" sz="1100" i="1" smtClean="0">
              <a:solidFill>
                <a:srgbClr val="000000"/>
              </a:solidFill>
              <a:latin typeface="宋体" pitchFamily="2" charset="-122"/>
              <a:ea typeface="宋体" pitchFamily="2" charset="-122"/>
              <a:cs typeface="Times New Roman" pitchFamily="18" charset="0"/>
            </a:endParaRPr>
          </a:p>
        </p:txBody>
      </p:sp>
      <p:sp>
        <p:nvSpPr>
          <p:cNvPr id="31" name="Rectangle 33"/>
          <p:cNvSpPr/>
          <p:nvPr/>
        </p:nvSpPr>
        <p:spPr bwMode="auto">
          <a:xfrm flipH="1">
            <a:off x="457518" y="3850318"/>
            <a:ext cx="355281" cy="1665164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wordArtVert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6213" marR="0" lvl="0" indent="-176213" algn="ctr" defTabSz="914400" eaLnBrk="1" fontAlgn="auto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Arial" pitchFamily="34" charset="0"/>
              </a:rPr>
              <a:t>培训形式</a:t>
            </a:r>
            <a:endParaRPr kumimoji="0" lang="zh-CN" altLang="en-US" sz="1600" b="1" i="0" u="none" strike="noStrike" kern="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Arial" pitchFamily="34" charset="0"/>
            </a:endParaRPr>
          </a:p>
        </p:txBody>
      </p:sp>
      <p:sp>
        <p:nvSpPr>
          <p:cNvPr id="32" name="TextBox 22"/>
          <p:cNvSpPr txBox="1">
            <a:spLocks noChangeArrowheads="1"/>
          </p:cNvSpPr>
          <p:nvPr/>
        </p:nvSpPr>
        <p:spPr bwMode="auto">
          <a:xfrm rot="2246472">
            <a:off x="8924421" y="3487035"/>
            <a:ext cx="668338" cy="339725"/>
          </a:xfrm>
          <a:prstGeom prst="rect">
            <a:avLst/>
          </a:prstGeom>
          <a:solidFill>
            <a:srgbClr val="FFFFFF"/>
          </a:solidFill>
          <a:ln w="9525">
            <a:solidFill>
              <a:srgbClr val="FF0000"/>
            </a:solidFill>
            <a:miter lim="800000"/>
          </a:ln>
        </p:spPr>
        <p:txBody>
          <a:bodyPr anchor="ctr" anchorCtr="1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itchFamily="2" charset="-122"/>
                <a:ea typeface="宋体" pitchFamily="2" charset="-122"/>
                <a:cs typeface="Arial" pitchFamily="34" charset="0"/>
              </a:rPr>
              <a:t>示例</a:t>
            </a:r>
          </a:p>
        </p:txBody>
      </p:sp>
      <p:sp>
        <p:nvSpPr>
          <p:cNvPr id="33" name="矩形 32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35" name="矩形 34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4"/>
          </p:nvPr>
        </p:nvSpPr>
        <p:spPr>
          <a:xfrm>
            <a:off x="450586" y="6554789"/>
            <a:ext cx="306123" cy="142875"/>
          </a:xfrm>
        </p:spPr>
        <p:txBody>
          <a:bodyPr/>
          <a:lstStyle/>
          <a:p>
            <a:fld id="{F4DAC4A7-70A2-4D69-9E7D-CA1A422029CA}" type="slidenum">
              <a:rPr lang="en-US" smtClean="0"/>
              <a:t>17</a:t>
            </a:fld>
            <a:endParaRPr lang="en-US"/>
          </a:p>
        </p:txBody>
      </p:sp>
      <p:sp>
        <p:nvSpPr>
          <p:cNvPr id="17" name="Rectangle 15"/>
          <p:cNvSpPr/>
          <p:nvPr/>
        </p:nvSpPr>
        <p:spPr bwMode="auto">
          <a:xfrm>
            <a:off x="410830" y="3571740"/>
            <a:ext cx="3550626" cy="423182"/>
          </a:xfrm>
          <a:prstGeom prst="rect">
            <a:avLst/>
          </a:prstGeom>
          <a:noFill/>
          <a:ln w="12700">
            <a:noFill/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4625" lvl="2" algn="ctr" defTabSz="957263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zh-CN" altLang="en-US" sz="1200" b="1" smtClean="0">
                <a:solidFill>
                  <a:srgbClr val="002776"/>
                </a:solidFill>
                <a:ea typeface="宋体" pitchFamily="2" charset="-122"/>
                <a:cs typeface="Arial" pitchFamily="34" charset="0"/>
              </a:rPr>
              <a:t>内容宣讲</a:t>
            </a:r>
            <a:endParaRPr kumimoji="1" lang="en-US" altLang="en-US" sz="1200" b="1">
              <a:solidFill>
                <a:srgbClr val="002776"/>
              </a:solidFill>
              <a:ea typeface="宋体" pitchFamily="2" charset="-122"/>
              <a:cs typeface="Arial" pitchFamily="34" charset="0"/>
            </a:endParaRPr>
          </a:p>
        </p:txBody>
      </p:sp>
      <p:pic>
        <p:nvPicPr>
          <p:cNvPr id="12625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24130" y="4039549"/>
            <a:ext cx="1954167" cy="2094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3506010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18</a:t>
            </a:fld>
            <a:endParaRPr lang="en-US"/>
          </a:p>
        </p:txBody>
      </p:sp>
      <p:sp>
        <p:nvSpPr>
          <p:cNvPr id="11" name="标题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9046104" cy="595311"/>
          </a:xfrm>
        </p:spPr>
        <p:txBody>
          <a:bodyPr/>
          <a:lstStyle/>
          <a:p>
            <a:r>
              <a:rPr lang="zh-CN" altLang="en-US" smtClean="0"/>
              <a:t>建立企业文化内训师队伍</a:t>
            </a:r>
            <a:endParaRPr lang="en-US"/>
          </a:p>
        </p:txBody>
      </p:sp>
      <p:pic>
        <p:nvPicPr>
          <p:cNvPr id="126259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63082" y="1988749"/>
            <a:ext cx="2725335" cy="1251510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410830" y="885704"/>
            <a:ext cx="9077658" cy="392112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smtClean="0">
                <a:solidFill>
                  <a:schemeClr val="tx2"/>
                </a:solidFill>
              </a:rPr>
              <a:t>通过建立规范的内训师选拔、培养、激励机制，打造一支优秀的企业内训师队伍，作为文化传播宣贯的种子。</a:t>
            </a:r>
            <a:endParaRPr lang="en-US" altLang="zh-CN" sz="1400" smtClean="0">
              <a:solidFill>
                <a:schemeClr val="tx2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770120" y="1998006"/>
            <a:ext cx="179539" cy="1192869"/>
          </a:xfrm>
          <a:prstGeom prst="rect">
            <a:avLst/>
          </a:prstGeom>
          <a:noFill/>
        </p:spPr>
        <p:txBody>
          <a:bodyPr vert="eaVert"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899309" y="1675447"/>
            <a:ext cx="1452880" cy="245597"/>
          </a:xfrm>
          <a:prstGeom prst="rect">
            <a:avLst/>
          </a:prstGeom>
          <a:noFill/>
        </p:spPr>
        <p:txBody>
          <a:bodyPr vert="horz" wrap="square" lIns="36000" rIns="36000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2"/>
                </a:solidFill>
              </a:rPr>
              <a:t>选拔流程</a:t>
            </a:r>
            <a:endParaRPr lang="en-US" sz="1400" b="1" smtClean="0">
              <a:solidFill>
                <a:schemeClr val="tx2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1487076" y="5108250"/>
            <a:ext cx="7925091" cy="103105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>
                <a:solidFill>
                  <a:schemeClr val="tx2"/>
                </a:solidFill>
              </a:rPr>
              <a:t>人事行政部根据每次培训结束后由受训学员填写的</a:t>
            </a:r>
            <a:r>
              <a:rPr lang="en-US" altLang="zh-CN" sz="1400">
                <a:solidFill>
                  <a:schemeClr val="tx2"/>
                </a:solidFill>
              </a:rPr>
              <a:t>《</a:t>
            </a:r>
            <a:r>
              <a:rPr lang="zh-CN" altLang="en-US" sz="1400">
                <a:solidFill>
                  <a:schemeClr val="tx2"/>
                </a:solidFill>
              </a:rPr>
              <a:t>内训师评估表</a:t>
            </a:r>
            <a:r>
              <a:rPr lang="en-US" altLang="zh-CN" sz="1400">
                <a:solidFill>
                  <a:schemeClr val="tx2"/>
                </a:solidFill>
              </a:rPr>
              <a:t>》</a:t>
            </a:r>
            <a:r>
              <a:rPr lang="zh-CN" altLang="en-US" sz="1400">
                <a:solidFill>
                  <a:schemeClr val="tx2"/>
                </a:solidFill>
              </a:rPr>
              <a:t>，对教师在</a:t>
            </a:r>
            <a:r>
              <a:rPr lang="zh-CN" altLang="en-US" sz="1400" b="1">
                <a:solidFill>
                  <a:schemeClr val="tx2"/>
                </a:solidFill>
              </a:rPr>
              <a:t>讲课态度、资料准备、授课效果、知识水平</a:t>
            </a:r>
            <a:r>
              <a:rPr lang="zh-CN" altLang="en-US" sz="1400">
                <a:solidFill>
                  <a:schemeClr val="tx2"/>
                </a:solidFill>
              </a:rPr>
              <a:t>等方面做出</a:t>
            </a:r>
            <a:r>
              <a:rPr lang="zh-CN" altLang="en-US" sz="1400" smtClean="0">
                <a:solidFill>
                  <a:schemeClr val="tx2"/>
                </a:solidFill>
              </a:rPr>
              <a:t>评价</a:t>
            </a:r>
            <a:endParaRPr lang="en-US" altLang="zh-CN" sz="1400" smtClean="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结合</a:t>
            </a:r>
            <a:r>
              <a:rPr lang="zh-CN" altLang="en-US" sz="1400" b="1">
                <a:solidFill>
                  <a:schemeClr val="tx2"/>
                </a:solidFill>
              </a:rPr>
              <a:t>课程的内容、工作量的大小、占用工作时间或非工作时间</a:t>
            </a:r>
            <a:r>
              <a:rPr lang="zh-CN" altLang="en-US" sz="1400">
                <a:solidFill>
                  <a:schemeClr val="tx2"/>
                </a:solidFill>
              </a:rPr>
              <a:t>等客观因素做出最后的综合评价作为该内训师的年度考评结果，并评定内训师等级，进行表彰奖励。</a:t>
            </a: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24" name="矩形 23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8" name="Chevron 12"/>
          <p:cNvSpPr>
            <a:spLocks noChangeArrowheads="1"/>
          </p:cNvSpPr>
          <p:nvPr/>
        </p:nvSpPr>
        <p:spPr bwMode="auto">
          <a:xfrm rot="5400000">
            <a:off x="-201290" y="2183872"/>
            <a:ext cx="1778270" cy="586887"/>
          </a:xfrm>
          <a:prstGeom prst="chevron">
            <a:avLst>
              <a:gd name="adj" fmla="val 17460"/>
            </a:avLst>
          </a:prstGeom>
          <a:solidFill>
            <a:srgbClr val="00A1DE"/>
          </a:solidFill>
          <a:ln w="12700" cap="rnd" algn="ctr">
            <a:noFill/>
            <a:miter lim="800000"/>
          </a:ln>
        </p:spPr>
        <p:txBody>
          <a:bodyPr vert="wordArtVert"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19" name="Chevron 13"/>
          <p:cNvSpPr>
            <a:spLocks noChangeArrowheads="1"/>
          </p:cNvSpPr>
          <p:nvPr/>
        </p:nvSpPr>
        <p:spPr bwMode="auto">
          <a:xfrm rot="5400000">
            <a:off x="-82801" y="5430199"/>
            <a:ext cx="1592085" cy="586887"/>
          </a:xfrm>
          <a:prstGeom prst="chevron">
            <a:avLst>
              <a:gd name="adj" fmla="val 17448"/>
            </a:avLst>
          </a:prstGeom>
          <a:solidFill>
            <a:srgbClr val="3C8A2D"/>
          </a:solidFill>
          <a:ln w="12700" cap="rnd" algn="ctr">
            <a:noFill/>
            <a:miter lim="800000"/>
          </a:ln>
        </p:spPr>
        <p:txBody>
          <a:bodyPr vert="wordArtVert"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6786" y="1970953"/>
            <a:ext cx="416717" cy="1064653"/>
          </a:xfrm>
          <a:prstGeom prst="rect">
            <a:avLst/>
          </a:prstGeom>
          <a:noFill/>
        </p:spPr>
        <p:txBody>
          <a:bodyPr vert="eaVert"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600" b="1" smtClean="0">
                <a:solidFill>
                  <a:schemeClr val="bg1"/>
                </a:solidFill>
              </a:rPr>
              <a:t>选拔</a:t>
            </a:r>
            <a:endParaRPr lang="en-US" sz="1600" b="1" smtClean="0">
              <a:solidFill>
                <a:schemeClr val="bg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92184" y="5320260"/>
            <a:ext cx="416717" cy="1064653"/>
          </a:xfrm>
          <a:prstGeom prst="rect">
            <a:avLst/>
          </a:prstGeom>
          <a:noFill/>
        </p:spPr>
        <p:txBody>
          <a:bodyPr vert="eaVert"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600" b="1" smtClean="0">
                <a:solidFill>
                  <a:schemeClr val="bg1"/>
                </a:solidFill>
              </a:rPr>
              <a:t>激励</a:t>
            </a:r>
            <a:endParaRPr lang="en-US" sz="1600" b="1" smtClean="0">
              <a:solidFill>
                <a:schemeClr val="bg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1458912" y="3590835"/>
            <a:ext cx="7291388" cy="11849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优先</a:t>
            </a:r>
            <a:r>
              <a:rPr lang="zh-CN" altLang="en-US" sz="1400">
                <a:solidFill>
                  <a:schemeClr val="tx2"/>
                </a:solidFill>
              </a:rPr>
              <a:t>参加公司主办的与授课内容相关的培训和研讨等</a:t>
            </a:r>
            <a:r>
              <a:rPr lang="zh-CN" altLang="en-US" sz="1400" smtClean="0">
                <a:solidFill>
                  <a:schemeClr val="tx2"/>
                </a:solidFill>
              </a:rPr>
              <a:t>活动</a:t>
            </a:r>
            <a:endParaRPr lang="en-US" altLang="zh-CN" sz="1400" smtClean="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对</a:t>
            </a:r>
            <a:r>
              <a:rPr lang="zh-CN" altLang="en-US" sz="1400">
                <a:solidFill>
                  <a:schemeClr val="tx2"/>
                </a:solidFill>
              </a:rPr>
              <a:t>公司的培训和相关制度的优化有建议</a:t>
            </a:r>
            <a:r>
              <a:rPr lang="zh-CN" altLang="en-US" sz="1400" smtClean="0">
                <a:solidFill>
                  <a:schemeClr val="tx2"/>
                </a:solidFill>
              </a:rPr>
              <a:t>权</a:t>
            </a:r>
            <a:endParaRPr lang="en-US" altLang="zh-CN" sz="140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根据</a:t>
            </a:r>
            <a:r>
              <a:rPr lang="zh-CN" altLang="en-US" sz="1400">
                <a:solidFill>
                  <a:schemeClr val="tx2"/>
                </a:solidFill>
              </a:rPr>
              <a:t>课程需要，可申请购买相关书籍和资料</a:t>
            </a:r>
            <a:r>
              <a:rPr lang="zh-CN" altLang="en-US" sz="1400" smtClean="0">
                <a:solidFill>
                  <a:schemeClr val="tx2"/>
                </a:solidFill>
              </a:rPr>
              <a:t>，作为公司资源</a:t>
            </a:r>
            <a:endParaRPr lang="en-US" altLang="zh-CN" sz="140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可定期</a:t>
            </a:r>
            <a:r>
              <a:rPr lang="zh-CN" altLang="en-US" sz="1400">
                <a:solidFill>
                  <a:schemeClr val="tx2"/>
                </a:solidFill>
              </a:rPr>
              <a:t>举办</a:t>
            </a:r>
            <a:r>
              <a:rPr lang="zh-CN" altLang="en-US" sz="1400" smtClean="0">
                <a:solidFill>
                  <a:schemeClr val="tx2"/>
                </a:solidFill>
              </a:rPr>
              <a:t>内训</a:t>
            </a:r>
            <a:r>
              <a:rPr lang="zh-CN" altLang="en-US" sz="1400">
                <a:solidFill>
                  <a:schemeClr val="tx2"/>
                </a:solidFill>
              </a:rPr>
              <a:t>师俱乐部活动</a:t>
            </a:r>
            <a:r>
              <a:rPr lang="zh-CN" altLang="en-US" sz="1400" smtClean="0">
                <a:solidFill>
                  <a:schemeClr val="tx2"/>
                </a:solidFill>
              </a:rPr>
              <a:t>，在</a:t>
            </a:r>
            <a:r>
              <a:rPr lang="zh-CN" altLang="en-US" sz="1400">
                <a:solidFill>
                  <a:schemeClr val="tx2"/>
                </a:solidFill>
              </a:rPr>
              <a:t>公司内部建立联络，分享培训经验，传送培训</a:t>
            </a:r>
            <a:r>
              <a:rPr lang="zh-CN" altLang="en-US" sz="1400" smtClean="0">
                <a:solidFill>
                  <a:schemeClr val="tx2"/>
                </a:solidFill>
              </a:rPr>
              <a:t>信息</a:t>
            </a: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9" name="Chevron 12"/>
          <p:cNvSpPr>
            <a:spLocks noChangeArrowheads="1"/>
          </p:cNvSpPr>
          <p:nvPr/>
        </p:nvSpPr>
        <p:spPr bwMode="auto">
          <a:xfrm rot="5400000">
            <a:off x="-55010" y="3828317"/>
            <a:ext cx="1510622" cy="586887"/>
          </a:xfrm>
          <a:prstGeom prst="chevron">
            <a:avLst>
              <a:gd name="adj" fmla="val 17460"/>
            </a:avLst>
          </a:prstGeom>
          <a:solidFill>
            <a:schemeClr val="accent2"/>
          </a:solidFill>
          <a:ln w="12700" cap="rnd" algn="ctr">
            <a:noFill/>
            <a:miter lim="800000"/>
          </a:ln>
        </p:spPr>
        <p:txBody>
          <a:bodyPr vert="wordArtVert"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66542" y="3800022"/>
            <a:ext cx="416717" cy="1064653"/>
          </a:xfrm>
          <a:prstGeom prst="rect">
            <a:avLst/>
          </a:prstGeom>
          <a:noFill/>
        </p:spPr>
        <p:txBody>
          <a:bodyPr vert="eaVert"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600" b="1">
                <a:solidFill>
                  <a:schemeClr val="bg1"/>
                </a:solidFill>
              </a:rPr>
              <a:t>培养</a:t>
            </a:r>
            <a:endParaRPr lang="en-US" sz="1600" b="1" smtClean="0">
              <a:solidFill>
                <a:schemeClr val="bg1"/>
              </a:solidFill>
            </a:endParaRPr>
          </a:p>
        </p:txBody>
      </p:sp>
      <p:sp>
        <p:nvSpPr>
          <p:cNvPr id="31" name="TextBox 22"/>
          <p:cNvSpPr txBox="1">
            <a:spLocks noChangeArrowheads="1"/>
          </p:cNvSpPr>
          <p:nvPr/>
        </p:nvSpPr>
        <p:spPr bwMode="auto">
          <a:xfrm rot="2246472">
            <a:off x="8694909" y="1505585"/>
            <a:ext cx="668338" cy="339725"/>
          </a:xfrm>
          <a:prstGeom prst="rect">
            <a:avLst/>
          </a:prstGeom>
          <a:solidFill>
            <a:srgbClr val="FFFFFF"/>
          </a:solidFill>
          <a:ln w="9525">
            <a:solidFill>
              <a:srgbClr val="FF0000"/>
            </a:solidFill>
            <a:miter lim="800000"/>
          </a:ln>
        </p:spPr>
        <p:txBody>
          <a:bodyPr anchor="ctr" anchorCtr="1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itchFamily="2" charset="-122"/>
                <a:ea typeface="宋体" pitchFamily="2" charset="-122"/>
                <a:cs typeface="Arial" pitchFamily="34" charset="0"/>
              </a:rPr>
              <a:t>示例</a:t>
            </a:r>
          </a:p>
        </p:txBody>
      </p:sp>
      <p:sp>
        <p:nvSpPr>
          <p:cNvPr id="3" name="矩形 2"/>
          <p:cNvSpPr/>
          <p:nvPr/>
        </p:nvSpPr>
        <p:spPr>
          <a:xfrm>
            <a:off x="7192266" y="1688147"/>
            <a:ext cx="2370834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spcBef>
                <a:spcPts val="600"/>
              </a:spcBef>
              <a:buSzPct val="75000"/>
            </a:pPr>
            <a:r>
              <a:rPr lang="zh-CN" altLang="en-US" sz="1400" b="1" smtClean="0">
                <a:solidFill>
                  <a:schemeClr val="tx2"/>
                </a:solidFill>
              </a:rPr>
              <a:t>职责要求</a:t>
            </a:r>
            <a:endParaRPr lang="en-US" altLang="zh-CN" sz="1400" b="1" smtClean="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定期进行培训授课</a:t>
            </a:r>
            <a:endParaRPr lang="en-US" altLang="zh-CN" sz="140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>
                <a:solidFill>
                  <a:schemeClr val="tx2"/>
                </a:solidFill>
              </a:rPr>
              <a:t>培训</a:t>
            </a:r>
            <a:r>
              <a:rPr lang="zh-CN" altLang="en-US" sz="1400" smtClean="0">
                <a:solidFill>
                  <a:schemeClr val="tx2"/>
                </a:solidFill>
              </a:rPr>
              <a:t>材料</a:t>
            </a:r>
            <a:r>
              <a:rPr lang="zh-CN" altLang="en-US" sz="1400">
                <a:solidFill>
                  <a:schemeClr val="tx2"/>
                </a:solidFill>
              </a:rPr>
              <a:t>更新</a:t>
            </a:r>
            <a:r>
              <a:rPr lang="zh-CN" altLang="en-US" sz="1400" smtClean="0">
                <a:solidFill>
                  <a:schemeClr val="tx2"/>
                </a:solidFill>
              </a:rPr>
              <a:t>优化</a:t>
            </a:r>
            <a:endParaRPr lang="en-US" altLang="zh-CN" sz="140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>
                <a:solidFill>
                  <a:schemeClr val="tx2"/>
                </a:solidFill>
              </a:rPr>
              <a:t>培训资源协调，后勤辅助</a:t>
            </a:r>
            <a:endParaRPr lang="en-US" altLang="zh-CN" sz="1400">
              <a:solidFill>
                <a:schemeClr val="tx2"/>
              </a:solidFill>
            </a:endParaRPr>
          </a:p>
          <a:p>
            <a:pPr marL="177800" indent="-177800">
              <a:spcBef>
                <a:spcPts val="600"/>
              </a:spcBef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培训效果评估反馈</a:t>
            </a:r>
            <a:endParaRPr lang="en-US" sz="1400">
              <a:solidFill>
                <a:schemeClr val="tx2"/>
              </a:solidFill>
            </a:endParaRPr>
          </a:p>
        </p:txBody>
      </p:sp>
      <p:pic>
        <p:nvPicPr>
          <p:cNvPr id="12646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6275" y="1970953"/>
            <a:ext cx="2733486" cy="1239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Box 27"/>
          <p:cNvSpPr txBox="1"/>
          <p:nvPr/>
        </p:nvSpPr>
        <p:spPr>
          <a:xfrm>
            <a:off x="1850549" y="1675447"/>
            <a:ext cx="1452880" cy="245597"/>
          </a:xfrm>
          <a:prstGeom prst="rect">
            <a:avLst/>
          </a:prstGeom>
          <a:noFill/>
        </p:spPr>
        <p:txBody>
          <a:bodyPr vert="horz" wrap="square" lIns="36000" rIns="36000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2"/>
                </a:solidFill>
              </a:rPr>
              <a:t>选拔要求</a:t>
            </a:r>
            <a:endParaRPr lang="en-US" sz="1400" b="1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783658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19</a:t>
            </a:fld>
            <a:endParaRPr lang="en-US"/>
          </a:p>
        </p:txBody>
      </p:sp>
      <p:graphicFrame>
        <p:nvGraphicFramePr>
          <p:cNvPr id="7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620573"/>
              </p:ext>
            </p:extLst>
          </p:nvPr>
        </p:nvGraphicFramePr>
        <p:xfrm>
          <a:off x="430213" y="1123722"/>
          <a:ext cx="9031290" cy="5299359"/>
        </p:xfrm>
        <a:graphic>
          <a:graphicData uri="http://schemas.openxmlformats.org/drawingml/2006/table">
            <a:tbl>
              <a:tblPr/>
              <a:tblGrid>
                <a:gridCol w="992187"/>
                <a:gridCol w="1739900"/>
                <a:gridCol w="1783558"/>
                <a:gridCol w="1213642"/>
                <a:gridCol w="3302003"/>
              </a:tblGrid>
              <a:tr h="333570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任务编号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任务名称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主责方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协助方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任务周期（预计）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565237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lang="en-US" altLang="zh-CN" sz="1400" b="0" kern="120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  <a:cs typeface="+mn-cs"/>
                        </a:rPr>
                        <a:t>2.2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zh-CN" altLang="en-US" sz="1400" b="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</a:rPr>
                        <a:t>媒介宣传</a:t>
                      </a:r>
                      <a:endParaRPr lang="en-US" sz="1400" b="0">
                        <a:solidFill>
                          <a:schemeClr val="tx2"/>
                        </a:solidFill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市场营销部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人事行政部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建议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13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年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6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月份更新发放手册，识别体系和宣传载体进行持续建设和维护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3570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任务定义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699185">
                <a:tc gridSpan="5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目标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通过内部企业文化识别体系和宣传载体建设，形成统一的内部企业文化认知，营造浓厚的企业文化建设氛围。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610168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Tx/>
                        <a:buNone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主要内容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基于企业文化理念大纲，编制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《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企业文化手册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》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，更新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《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员工手册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》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，组织印刷发放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企业文化识别体系建设，在办公场所、营业场所塑造统一的企业文化视（听）觉识别系统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企业文化宣传载体建设，充分运用内刊、网站、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OA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等新媒体进行内部企业文化宣传，如企业文化墙、展板等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开展企业文化形象征集及推广的系列活动，不断充实丰富企业文化形象的内涵和外延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333570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关键成功因素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风险点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难点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326622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树立鲜明的整体形象，增强全体员工的自豪感和归属感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采取恰当的宣传策略，统一规划，突出主题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内部企业文化宣传应避免流于形式，限于表面功夫，应定期更新维护，同时与当前企业文化现状密切相关</a:t>
                      </a:r>
                      <a:endParaRPr kumimoji="0" lang="zh-CN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marL="228600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2.2 </a:t>
            </a:r>
            <a:r>
              <a:rPr lang="zh-CN" altLang="en-US" smtClean="0"/>
              <a:t>通过媒介宣传企业文化</a:t>
            </a:r>
            <a:endParaRPr lang="en-US"/>
          </a:p>
        </p:txBody>
      </p:sp>
      <p:sp>
        <p:nvSpPr>
          <p:cNvPr id="12" name="矩形 11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14" name="矩形 13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944561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7814" y="3783603"/>
            <a:ext cx="3732503" cy="2429462"/>
          </a:xfrm>
          <a:prstGeom prst="rect">
            <a:avLst/>
          </a:prstGeom>
          <a:noFill/>
          <a:ln w="9525">
            <a:solidFill>
              <a:srgbClr val="000066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20</a:t>
            </a:fld>
            <a:endParaRPr lang="en-US"/>
          </a:p>
        </p:txBody>
      </p:sp>
      <p:sp>
        <p:nvSpPr>
          <p:cNvPr id="19" name="Rectangle 33"/>
          <p:cNvSpPr/>
          <p:nvPr/>
        </p:nvSpPr>
        <p:spPr bwMode="auto">
          <a:xfrm>
            <a:off x="1828454" y="1012031"/>
            <a:ext cx="1392237" cy="27463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6213" marR="0" lvl="0" indent="-176213" algn="ctr" defTabSz="914400" eaLnBrk="1" fontAlgn="auto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Arial" pitchFamily="34" charset="0"/>
              </a:rPr>
              <a:t>企业文化手册</a:t>
            </a:r>
            <a:endParaRPr kumimoji="0" lang="zh-CN" altLang="en-US" sz="1400" b="1" i="0" u="none" strike="noStrike" kern="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Arial" pitchFamily="34" charset="0"/>
            </a:endParaRPr>
          </a:p>
        </p:txBody>
      </p:sp>
      <p:sp>
        <p:nvSpPr>
          <p:cNvPr id="20" name="Rectangle 34"/>
          <p:cNvSpPr/>
          <p:nvPr/>
        </p:nvSpPr>
        <p:spPr bwMode="auto">
          <a:xfrm>
            <a:off x="6612730" y="1012031"/>
            <a:ext cx="1511300" cy="238919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176213" marR="0" lvl="0" indent="-176213" algn="ctr" defTabSz="914400" eaLnBrk="1" fontAlgn="auto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Arial" pitchFamily="34" charset="0"/>
              </a:rPr>
              <a:t>企业文化墙</a:t>
            </a:r>
            <a:endParaRPr kumimoji="0" lang="zh-CN" altLang="en-US" sz="1400" b="1" i="0" u="none" strike="noStrike" kern="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Arial" pitchFamily="34" charset="0"/>
            </a:endParaRPr>
          </a:p>
        </p:txBody>
      </p:sp>
      <p:sp>
        <p:nvSpPr>
          <p:cNvPr id="25" name="TextBox 22"/>
          <p:cNvSpPr txBox="1">
            <a:spLocks noChangeArrowheads="1"/>
          </p:cNvSpPr>
          <p:nvPr/>
        </p:nvSpPr>
        <p:spPr bwMode="auto">
          <a:xfrm rot="2246472">
            <a:off x="8687086" y="3665449"/>
            <a:ext cx="668338" cy="339725"/>
          </a:xfrm>
          <a:prstGeom prst="rect">
            <a:avLst/>
          </a:prstGeom>
          <a:solidFill>
            <a:srgbClr val="FFFFFF"/>
          </a:solidFill>
          <a:ln w="9525">
            <a:solidFill>
              <a:srgbClr val="FF0000"/>
            </a:solidFill>
            <a:miter lim="800000"/>
          </a:ln>
        </p:spPr>
        <p:txBody>
          <a:bodyPr anchor="ctr" anchorCtr="1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1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itchFamily="2" charset="-122"/>
                <a:ea typeface="宋体" pitchFamily="2" charset="-122"/>
                <a:cs typeface="Arial" pitchFamily="34" charset="0"/>
              </a:rPr>
              <a:t>示例</a:t>
            </a:r>
          </a:p>
        </p:txBody>
      </p:sp>
      <p:sp>
        <p:nvSpPr>
          <p:cNvPr id="26" name="标题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9046104" cy="595311"/>
          </a:xfrm>
        </p:spPr>
        <p:txBody>
          <a:bodyPr/>
          <a:lstStyle/>
          <a:p>
            <a:r>
              <a:rPr lang="zh-CN" altLang="en-US" smtClean="0"/>
              <a:t>编制企业文化手册，开展企业文化墙等宣传活动</a:t>
            </a:r>
            <a:endParaRPr lang="en-US"/>
          </a:p>
        </p:txBody>
      </p:sp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3"/>
          <a:srcRect t="15261"/>
          <a:stretch>
            <a:fillRect/>
          </a:stretch>
        </p:blipFill>
        <p:spPr bwMode="auto">
          <a:xfrm>
            <a:off x="747713" y="3497288"/>
            <a:ext cx="1642228" cy="2154211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4"/>
          <a:srcRect t="21106"/>
          <a:stretch>
            <a:fillRect/>
          </a:stretch>
        </p:blipFill>
        <p:spPr bwMode="auto">
          <a:xfrm>
            <a:off x="1710729" y="3906277"/>
            <a:ext cx="1636962" cy="2030957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882529" y="4330468"/>
            <a:ext cx="1638672" cy="2162627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</p:spPr>
      </p:pic>
      <p:sp>
        <p:nvSpPr>
          <p:cNvPr id="11" name="矩形 10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13" name="矩形 12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30212" y="1459504"/>
            <a:ext cx="4294188" cy="2350495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196850">
              <a:lnSpc>
                <a:spcPct val="120000"/>
              </a:lnSpc>
              <a:spcBef>
                <a:spcPct val="20000"/>
              </a:spcBef>
              <a:spcAft>
                <a:spcPct val="10000"/>
              </a:spcAft>
              <a:buClr>
                <a:schemeClr val="tx2"/>
              </a:buClr>
              <a:buSzPct val="75000"/>
              <a:buFont typeface="Arial" pitchFamily="34" charset="0"/>
              <a:buChar char="•"/>
            </a:pPr>
            <a:r>
              <a:rPr lang="zh-CN" altLang="en-US" sz="1400" b="1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内容</a:t>
            </a:r>
            <a:r>
              <a:rPr lang="zh-CN" altLang="en-US" sz="1400" b="1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：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通常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包含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企业发展历程、荣誉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、核心文化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理念、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行为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规范、企业形象等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多方面的内容，比企业文化理念大纲内容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更加生动丰富，有一定宣传效应</a:t>
            </a:r>
            <a:endParaRPr lang="en-US" altLang="zh-CN" sz="1400">
              <a:solidFill>
                <a:schemeClr val="tx2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285750" indent="-196850">
              <a:lnSpc>
                <a:spcPct val="120000"/>
              </a:lnSpc>
              <a:spcBef>
                <a:spcPct val="20000"/>
              </a:spcBef>
              <a:spcAft>
                <a:spcPct val="10000"/>
              </a:spcAft>
              <a:buClr>
                <a:schemeClr val="tx2"/>
              </a:buClr>
              <a:buSzPct val="75000"/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作用：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以书面对内宣传的方式，向员工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示范性地提出了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基本规范要求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，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是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一本规范性引导员工践行文化理念、激励员工成功发展的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培训教程和学习指南</a:t>
            </a:r>
            <a:endParaRPr lang="zh-CN" altLang="en-US" sz="1400">
              <a:solidFill>
                <a:schemeClr val="tx2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177800" indent="-177800">
              <a:buClr>
                <a:schemeClr val="tx2"/>
              </a:buClr>
              <a:buSzPct val="75000"/>
              <a:buFont typeface="Arial" pitchFamily="34" charset="0"/>
              <a:buChar char="•"/>
            </a:pPr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105400" y="1433108"/>
            <a:ext cx="4337332" cy="2350495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196850">
              <a:lnSpc>
                <a:spcPct val="120000"/>
              </a:lnSpc>
              <a:spcBef>
                <a:spcPct val="20000"/>
              </a:spcBef>
              <a:spcAft>
                <a:spcPct val="10000"/>
              </a:spcAft>
              <a:buClr>
                <a:schemeClr val="tx2"/>
              </a:buClr>
              <a:buSzPct val="75000"/>
              <a:buFont typeface="Arial" pitchFamily="34" charset="0"/>
              <a:buChar char="•"/>
            </a:pPr>
            <a:r>
              <a:rPr lang="zh-CN" altLang="en-US" sz="1400" b="1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内容</a:t>
            </a:r>
            <a:r>
              <a:rPr lang="zh-CN" altLang="en-US" sz="1400" b="1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：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通常包含两部分，企业文化简介可作为固定模块，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不断更新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的有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公司动态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、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近期发展目标、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团队活动风采、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先进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人物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事迹、互动天地等内容</a:t>
            </a:r>
            <a:endParaRPr lang="zh-CN" altLang="en-US" sz="1400">
              <a:solidFill>
                <a:schemeClr val="tx2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285750" indent="-196850">
              <a:lnSpc>
                <a:spcPct val="120000"/>
              </a:lnSpc>
              <a:spcBef>
                <a:spcPct val="20000"/>
              </a:spcBef>
              <a:spcAft>
                <a:spcPct val="10000"/>
              </a:spcAft>
              <a:buClr>
                <a:schemeClr val="tx2"/>
              </a:buClr>
              <a:buSzPct val="75000"/>
              <a:buFont typeface="Arial" pitchFamily="34" charset="0"/>
              <a:buChar char="•"/>
            </a:pPr>
            <a:r>
              <a:rPr lang="zh-CN" altLang="en-US" sz="1400" b="1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作用：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通过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策划和设计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企业文化宣传载体，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最大限度的把企业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</a:rPr>
              <a:t>文化浓缩的体现出来，通过实时更新和互动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给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员工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直观</a:t>
            </a:r>
            <a:r>
              <a:rPr lang="zh-CN" altLang="en-US" sz="140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的刺激，激励员工、鼓舞</a:t>
            </a:r>
            <a:r>
              <a:rPr lang="zh-CN" altLang="en-US" sz="1400" smtClean="0">
                <a:solidFill>
                  <a:schemeClr val="tx2"/>
                </a:solidFill>
                <a:latin typeface="宋体" pitchFamily="2" charset="-122"/>
                <a:ea typeface="宋体" pitchFamily="2" charset="-122"/>
                <a:cs typeface="+mn-cs"/>
              </a:rPr>
              <a:t>员工</a:t>
            </a:r>
            <a:endParaRPr lang="zh-CN" altLang="en-US" sz="1400">
              <a:solidFill>
                <a:schemeClr val="tx2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285750" indent="-196850">
              <a:lnSpc>
                <a:spcPct val="120000"/>
              </a:lnSpc>
              <a:spcBef>
                <a:spcPct val="20000"/>
              </a:spcBef>
              <a:spcAft>
                <a:spcPct val="10000"/>
              </a:spcAft>
              <a:buClr>
                <a:schemeClr val="tx2"/>
              </a:buClr>
              <a:buSzPct val="75000"/>
              <a:buFont typeface="Arial" pitchFamily="34" charset="0"/>
              <a:buChar char="•"/>
            </a:pPr>
            <a:endParaRPr lang="en-US" sz="140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068361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2.3 </a:t>
            </a:r>
            <a:r>
              <a:rPr lang="zh-CN" altLang="en-US" smtClean="0"/>
              <a:t>品牌传播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21</a:t>
            </a:fld>
            <a:endParaRPr lang="en-US"/>
          </a:p>
        </p:txBody>
      </p:sp>
      <p:graphicFrame>
        <p:nvGraphicFramePr>
          <p:cNvPr id="7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5508147"/>
              </p:ext>
            </p:extLst>
          </p:nvPr>
        </p:nvGraphicFramePr>
        <p:xfrm>
          <a:off x="430213" y="1122032"/>
          <a:ext cx="9031290" cy="5352097"/>
        </p:xfrm>
        <a:graphic>
          <a:graphicData uri="http://schemas.openxmlformats.org/drawingml/2006/table">
            <a:tbl>
              <a:tblPr/>
              <a:tblGrid>
                <a:gridCol w="992187"/>
                <a:gridCol w="1536700"/>
                <a:gridCol w="1986758"/>
                <a:gridCol w="1567484"/>
                <a:gridCol w="2948161"/>
              </a:tblGrid>
              <a:tr h="321052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任务编号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任务名称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主责方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协助方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任务周期（预计）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467854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lang="en-US" altLang="zh-CN" sz="1400" b="0" kern="120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  <a:cs typeface="+mn-cs"/>
                        </a:rPr>
                        <a:t>2.3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zh-CN" altLang="en-US" sz="1400" b="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</a:rPr>
                        <a:t>品牌传播</a:t>
                      </a:r>
                      <a:endParaRPr lang="en-US" sz="1400" b="0">
                        <a:solidFill>
                          <a:schemeClr val="tx2"/>
                        </a:solidFill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市场营销部</a:t>
                      </a: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根据需要引进外部专家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建议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13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年</a:t>
                      </a:r>
                      <a:r>
                        <a:rPr kumimoji="0" lang="en-US" altLang="zh-CN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7</a:t>
                      </a: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月份完成企业文化宣传片拍摄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1872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任务定义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870503">
                <a:tc gridSpan="5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目标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通过企业文化在品牌内涵、品牌推广和外部传播中的渗透传导，使得外部相关方了解、认同中银消费的企业文化。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586661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Tx/>
                        <a:buNone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主要内容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根据宣传脚本，拍摄企业文化宣传片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n-lt"/>
                          <a:ea typeface="宋体" pitchFamily="2" charset="-122"/>
                          <a:cs typeface="+mn-cs"/>
                        </a:rPr>
                        <a:t>制定企业文化及品牌传播的策略和计划，向客户、合作伙伴和公众传播中银消费企业文化理念体系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321052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关键成功因素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风险点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难点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244613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一线市场员工对于企业文化的深刻理解，并积极主动将其渗透到品牌传播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企业文化与品牌形象的有机结合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渠道的恰当选择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企业文化宣传片影响重大，有必要引入外部专业公司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marL="228600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矩形 10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13" name="矩形 12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127122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将企业文化融入品牌文化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22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410830" y="885704"/>
            <a:ext cx="8588646" cy="1590796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b="1" smtClean="0">
                <a:solidFill>
                  <a:schemeClr val="tx2"/>
                </a:solidFill>
              </a:rPr>
              <a:t>在广告、公关、销售、人际各个渠道的品牌传播中渗透企业文化，确保品牌文化与企业文化的内涵保持一致</a:t>
            </a:r>
            <a:endParaRPr lang="en-US" altLang="zh-CN" sz="1400" b="1">
              <a:solidFill>
                <a:schemeClr val="tx2"/>
              </a:solidFill>
            </a:endParaRPr>
          </a:p>
          <a:p>
            <a:pPr marL="355600" indent="-17780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重视网络传播，更新</a:t>
            </a:r>
            <a:r>
              <a:rPr lang="zh-CN" altLang="en-US" sz="1400">
                <a:solidFill>
                  <a:schemeClr val="tx2"/>
                </a:solidFill>
              </a:rPr>
              <a:t>中银消费官方网站中企业文化介绍相关</a:t>
            </a:r>
            <a:r>
              <a:rPr lang="zh-CN" altLang="en-US" sz="1400" smtClean="0">
                <a:solidFill>
                  <a:schemeClr val="tx2"/>
                </a:solidFill>
              </a:rPr>
              <a:t>内容</a:t>
            </a:r>
            <a:r>
              <a:rPr lang="zh-CN" altLang="en-US" sz="1400">
                <a:solidFill>
                  <a:schemeClr val="tx2"/>
                </a:solidFill>
              </a:rPr>
              <a:t>，</a:t>
            </a:r>
            <a:r>
              <a:rPr lang="zh-CN" altLang="en-US" sz="1400" smtClean="0">
                <a:solidFill>
                  <a:schemeClr val="tx2"/>
                </a:solidFill>
              </a:rPr>
              <a:t>加强各种新型传播手段中企业文化的渗透，如基于移动互联网的</a:t>
            </a:r>
            <a:r>
              <a:rPr lang="en-US" altLang="zh-CN" sz="1400" smtClean="0">
                <a:solidFill>
                  <a:schemeClr val="tx2"/>
                </a:solidFill>
              </a:rPr>
              <a:t>APP</a:t>
            </a:r>
            <a:r>
              <a:rPr lang="zh-CN" altLang="en-US" sz="1400" smtClean="0">
                <a:solidFill>
                  <a:schemeClr val="tx2"/>
                </a:solidFill>
              </a:rPr>
              <a:t>、微信、微薄等方式的运用</a:t>
            </a:r>
            <a:endParaRPr lang="en-US" altLang="zh-CN" sz="1400" smtClean="0">
              <a:solidFill>
                <a:schemeClr val="tx2"/>
              </a:solidFill>
            </a:endParaRPr>
          </a:p>
          <a:p>
            <a:pPr marL="355600" indent="-17780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5000"/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tx2"/>
                </a:solidFill>
              </a:rPr>
              <a:t>丰富品牌传播手段，如通过各种社会公益活动，员工彩铃等对外进行企业文化宣传</a:t>
            </a:r>
            <a:endParaRPr lang="en-US" altLang="zh-CN" sz="1400" smtClean="0">
              <a:solidFill>
                <a:schemeClr val="tx2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19" name="矩形 18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grpSp>
        <p:nvGrpSpPr>
          <p:cNvPr id="12" name="Group 3"/>
          <p:cNvGrpSpPr/>
          <p:nvPr/>
        </p:nvGrpSpPr>
        <p:grpSpPr>
          <a:xfrm>
            <a:off x="3207434" y="2813538"/>
            <a:ext cx="3095541" cy="3024554"/>
            <a:chOff x="557" y="1281"/>
            <a:chExt cx="2291" cy="2108"/>
          </a:xfrm>
        </p:grpSpPr>
        <p:sp>
          <p:nvSpPr>
            <p:cNvPr id="13" name="Freeform 4"/>
            <p:cNvSpPr/>
            <p:nvPr/>
          </p:nvSpPr>
          <p:spPr bwMode="auto">
            <a:xfrm>
              <a:off x="557" y="1281"/>
              <a:ext cx="1453" cy="1054"/>
            </a:xfrm>
            <a:custGeom>
              <a:gdLst>
                <a:gd name="T0" fmla="*/ 0 w 2312"/>
                <a:gd name="T1" fmla="*/ 0 h 1823"/>
                <a:gd name="T2" fmla="*/ 178 w 2312"/>
                <a:gd name="T3" fmla="*/ 0 h 1823"/>
                <a:gd name="T4" fmla="*/ 178 w 2312"/>
                <a:gd name="T5" fmla="*/ 43 h 1823"/>
                <a:gd name="T6" fmla="*/ 198 w 2312"/>
                <a:gd name="T7" fmla="*/ 39 h 1823"/>
                <a:gd name="T8" fmla="*/ 226 w 2312"/>
                <a:gd name="T9" fmla="*/ 60 h 1823"/>
                <a:gd name="T10" fmla="*/ 202 w 2312"/>
                <a:gd name="T11" fmla="*/ 77 h 1823"/>
                <a:gd name="T12" fmla="*/ 178 w 2312"/>
                <a:gd name="T13" fmla="*/ 75 h 1823"/>
                <a:gd name="T14" fmla="*/ 178 w 2312"/>
                <a:gd name="T15" fmla="*/ 118 h 1823"/>
                <a:gd name="T16" fmla="*/ 112 w 2312"/>
                <a:gd name="T17" fmla="*/ 118 h 1823"/>
                <a:gd name="T18" fmla="*/ 118 w 2312"/>
                <a:gd name="T19" fmla="*/ 102 h 1823"/>
                <a:gd name="T20" fmla="*/ 90 w 2312"/>
                <a:gd name="T21" fmla="*/ 87 h 1823"/>
                <a:gd name="T22" fmla="*/ 60 w 2312"/>
                <a:gd name="T23" fmla="*/ 105 h 1823"/>
                <a:gd name="T24" fmla="*/ 66 w 2312"/>
                <a:gd name="T25" fmla="*/ 118 h 1823"/>
                <a:gd name="T26" fmla="*/ 0 w 2312"/>
                <a:gd name="T27" fmla="*/ 118 h 1823"/>
                <a:gd name="T28" fmla="*/ 0 w 2312"/>
                <a:gd name="T29" fmla="*/ 0 h 182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2312"/>
                <a:gd name="T46" fmla="*/ 0 h 1823"/>
                <a:gd name="T47" fmla="*/ 2312 w 2312"/>
                <a:gd name="T48" fmla="*/ 1823 h 1823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2312" h="1823">
                  <a:moveTo>
                    <a:pt x="0" y="0"/>
                  </a:moveTo>
                  <a:lnTo>
                    <a:pt x="1822" y="0"/>
                  </a:lnTo>
                  <a:lnTo>
                    <a:pt x="1822" y="672"/>
                  </a:lnTo>
                  <a:cubicBezTo>
                    <a:pt x="1854" y="772"/>
                    <a:pt x="1882" y="612"/>
                    <a:pt x="2020" y="606"/>
                  </a:cubicBezTo>
                  <a:cubicBezTo>
                    <a:pt x="2158" y="600"/>
                    <a:pt x="2312" y="738"/>
                    <a:pt x="2308" y="921"/>
                  </a:cubicBezTo>
                  <a:cubicBezTo>
                    <a:pt x="2304" y="1105"/>
                    <a:pt x="2194" y="1195"/>
                    <a:pt x="2058" y="1203"/>
                  </a:cubicBezTo>
                  <a:cubicBezTo>
                    <a:pt x="1922" y="1211"/>
                    <a:pt x="1864" y="1053"/>
                    <a:pt x="1822" y="1159"/>
                  </a:cubicBezTo>
                  <a:lnTo>
                    <a:pt x="1822" y="1823"/>
                  </a:lnTo>
                  <a:lnTo>
                    <a:pt x="1151" y="1823"/>
                  </a:lnTo>
                  <a:cubicBezTo>
                    <a:pt x="1047" y="1783"/>
                    <a:pt x="1204" y="1736"/>
                    <a:pt x="1200" y="1584"/>
                  </a:cubicBezTo>
                  <a:cubicBezTo>
                    <a:pt x="1196" y="1432"/>
                    <a:pt x="1085" y="1343"/>
                    <a:pt x="916" y="1344"/>
                  </a:cubicBezTo>
                  <a:cubicBezTo>
                    <a:pt x="747" y="1345"/>
                    <a:pt x="608" y="1468"/>
                    <a:pt x="608" y="1620"/>
                  </a:cubicBezTo>
                  <a:cubicBezTo>
                    <a:pt x="608" y="1772"/>
                    <a:pt x="767" y="1791"/>
                    <a:pt x="671" y="1823"/>
                  </a:cubicBezTo>
                  <a:lnTo>
                    <a:pt x="0" y="1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rgbClr val="FFFFFF"/>
              </a:solidFill>
              <a:round/>
            </a:ln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endParaRPr lang="en-GB" sz="1600" b="1">
                <a:solidFill>
                  <a:schemeClr val="bg1"/>
                </a:solidFill>
              </a:endParaRPr>
            </a:p>
          </p:txBody>
        </p:sp>
        <p:sp>
          <p:nvSpPr>
            <p:cNvPr id="14" name="Freeform 5"/>
            <p:cNvSpPr/>
            <p:nvPr/>
          </p:nvSpPr>
          <p:spPr bwMode="auto">
            <a:xfrm rot="-5400000">
              <a:off x="460" y="2148"/>
              <a:ext cx="1337" cy="1144"/>
            </a:xfrm>
            <a:custGeom>
              <a:gdLst>
                <a:gd name="T0" fmla="*/ 0 w 2312"/>
                <a:gd name="T1" fmla="*/ 0 h 1823"/>
                <a:gd name="T2" fmla="*/ 1054 w 2312"/>
                <a:gd name="T3" fmla="*/ 0 h 1823"/>
                <a:gd name="T4" fmla="*/ 1054 w 2312"/>
                <a:gd name="T5" fmla="*/ 422 h 1823"/>
                <a:gd name="T6" fmla="*/ 1168 w 2312"/>
                <a:gd name="T7" fmla="*/ 380 h 1823"/>
                <a:gd name="T8" fmla="*/ 1335 w 2312"/>
                <a:gd name="T9" fmla="*/ 578 h 1823"/>
                <a:gd name="T10" fmla="*/ 1190 w 2312"/>
                <a:gd name="T11" fmla="*/ 755 h 1823"/>
                <a:gd name="T12" fmla="*/ 1054 w 2312"/>
                <a:gd name="T13" fmla="*/ 727 h 1823"/>
                <a:gd name="T14" fmla="*/ 1054 w 2312"/>
                <a:gd name="T15" fmla="*/ 1144 h 1823"/>
                <a:gd name="T16" fmla="*/ 666 w 2312"/>
                <a:gd name="T17" fmla="*/ 1144 h 1823"/>
                <a:gd name="T18" fmla="*/ 694 w 2312"/>
                <a:gd name="T19" fmla="*/ 994 h 1823"/>
                <a:gd name="T20" fmla="*/ 530 w 2312"/>
                <a:gd name="T21" fmla="*/ 843 h 1823"/>
                <a:gd name="T22" fmla="*/ 352 w 2312"/>
                <a:gd name="T23" fmla="*/ 1017 h 1823"/>
                <a:gd name="T24" fmla="*/ 388 w 2312"/>
                <a:gd name="T25" fmla="*/ 1144 h 1823"/>
                <a:gd name="T26" fmla="*/ 0 w 2312"/>
                <a:gd name="T27" fmla="*/ 1144 h 1823"/>
                <a:gd name="T28" fmla="*/ 0 w 2312"/>
                <a:gd name="T29" fmla="*/ 0 h 182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2312"/>
                <a:gd name="T46" fmla="*/ 0 h 1823"/>
                <a:gd name="T47" fmla="*/ 2312 w 2312"/>
                <a:gd name="T48" fmla="*/ 1823 h 1823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2312" h="1823">
                  <a:moveTo>
                    <a:pt x="0" y="0"/>
                  </a:moveTo>
                  <a:lnTo>
                    <a:pt x="1822" y="0"/>
                  </a:lnTo>
                  <a:lnTo>
                    <a:pt x="1822" y="672"/>
                  </a:lnTo>
                  <a:cubicBezTo>
                    <a:pt x="1854" y="772"/>
                    <a:pt x="1882" y="612"/>
                    <a:pt x="2020" y="606"/>
                  </a:cubicBezTo>
                  <a:cubicBezTo>
                    <a:pt x="2158" y="600"/>
                    <a:pt x="2312" y="738"/>
                    <a:pt x="2308" y="921"/>
                  </a:cubicBezTo>
                  <a:cubicBezTo>
                    <a:pt x="2304" y="1105"/>
                    <a:pt x="2194" y="1195"/>
                    <a:pt x="2058" y="1203"/>
                  </a:cubicBezTo>
                  <a:cubicBezTo>
                    <a:pt x="1922" y="1211"/>
                    <a:pt x="1864" y="1053"/>
                    <a:pt x="1822" y="1159"/>
                  </a:cubicBezTo>
                  <a:lnTo>
                    <a:pt x="1822" y="1823"/>
                  </a:lnTo>
                  <a:lnTo>
                    <a:pt x="1151" y="1823"/>
                  </a:lnTo>
                  <a:cubicBezTo>
                    <a:pt x="1047" y="1783"/>
                    <a:pt x="1204" y="1736"/>
                    <a:pt x="1200" y="1584"/>
                  </a:cubicBezTo>
                  <a:cubicBezTo>
                    <a:pt x="1196" y="1432"/>
                    <a:pt x="1085" y="1343"/>
                    <a:pt x="916" y="1344"/>
                  </a:cubicBezTo>
                  <a:cubicBezTo>
                    <a:pt x="747" y="1345"/>
                    <a:pt x="608" y="1468"/>
                    <a:pt x="608" y="1620"/>
                  </a:cubicBezTo>
                  <a:cubicBezTo>
                    <a:pt x="608" y="1772"/>
                    <a:pt x="767" y="1791"/>
                    <a:pt x="671" y="1823"/>
                  </a:cubicBezTo>
                  <a:lnTo>
                    <a:pt x="0" y="1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700">
              <a:solidFill>
                <a:schemeClr val="bg1"/>
              </a:solidFill>
              <a:round/>
            </a:ln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defRPr/>
              </a:pPr>
              <a:endParaRPr lang="en-GB"/>
            </a:p>
          </p:txBody>
        </p:sp>
        <p:sp>
          <p:nvSpPr>
            <p:cNvPr id="16" name="Freeform 6"/>
            <p:cNvSpPr/>
            <p:nvPr/>
          </p:nvSpPr>
          <p:spPr bwMode="auto">
            <a:xfrm rot="10800000">
              <a:off x="1396" y="2335"/>
              <a:ext cx="1452" cy="1054"/>
            </a:xfrm>
            <a:custGeom>
              <a:gdLst>
                <a:gd name="T0" fmla="*/ 0 w 2312"/>
                <a:gd name="T1" fmla="*/ 0 h 1823"/>
                <a:gd name="T2" fmla="*/ 1144 w 2312"/>
                <a:gd name="T3" fmla="*/ 0 h 1823"/>
                <a:gd name="T4" fmla="*/ 1144 w 2312"/>
                <a:gd name="T5" fmla="*/ 389 h 1823"/>
                <a:gd name="T6" fmla="*/ 1269 w 2312"/>
                <a:gd name="T7" fmla="*/ 350 h 1823"/>
                <a:gd name="T8" fmla="*/ 1449 w 2312"/>
                <a:gd name="T9" fmla="*/ 532 h 1823"/>
                <a:gd name="T10" fmla="*/ 1292 w 2312"/>
                <a:gd name="T11" fmla="*/ 696 h 1823"/>
                <a:gd name="T12" fmla="*/ 1144 w 2312"/>
                <a:gd name="T13" fmla="*/ 670 h 1823"/>
                <a:gd name="T14" fmla="*/ 1144 w 2312"/>
                <a:gd name="T15" fmla="*/ 1054 h 1823"/>
                <a:gd name="T16" fmla="*/ 723 w 2312"/>
                <a:gd name="T17" fmla="*/ 1054 h 1823"/>
                <a:gd name="T18" fmla="*/ 754 w 2312"/>
                <a:gd name="T19" fmla="*/ 916 h 1823"/>
                <a:gd name="T20" fmla="*/ 575 w 2312"/>
                <a:gd name="T21" fmla="*/ 777 h 1823"/>
                <a:gd name="T22" fmla="*/ 382 w 2312"/>
                <a:gd name="T23" fmla="*/ 937 h 1823"/>
                <a:gd name="T24" fmla="*/ 421 w 2312"/>
                <a:gd name="T25" fmla="*/ 1054 h 1823"/>
                <a:gd name="T26" fmla="*/ 0 w 2312"/>
                <a:gd name="T27" fmla="*/ 1054 h 1823"/>
                <a:gd name="T28" fmla="*/ 0 w 2312"/>
                <a:gd name="T29" fmla="*/ 0 h 182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2312"/>
                <a:gd name="T46" fmla="*/ 0 h 1823"/>
                <a:gd name="T47" fmla="*/ 2312 w 2312"/>
                <a:gd name="T48" fmla="*/ 1823 h 1823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2312" h="1823">
                  <a:moveTo>
                    <a:pt x="0" y="0"/>
                  </a:moveTo>
                  <a:lnTo>
                    <a:pt x="1822" y="0"/>
                  </a:lnTo>
                  <a:lnTo>
                    <a:pt x="1822" y="672"/>
                  </a:lnTo>
                  <a:cubicBezTo>
                    <a:pt x="1854" y="772"/>
                    <a:pt x="1882" y="612"/>
                    <a:pt x="2020" y="606"/>
                  </a:cubicBezTo>
                  <a:cubicBezTo>
                    <a:pt x="2158" y="600"/>
                    <a:pt x="2312" y="738"/>
                    <a:pt x="2308" y="921"/>
                  </a:cubicBezTo>
                  <a:cubicBezTo>
                    <a:pt x="2304" y="1105"/>
                    <a:pt x="2194" y="1195"/>
                    <a:pt x="2058" y="1203"/>
                  </a:cubicBezTo>
                  <a:cubicBezTo>
                    <a:pt x="1922" y="1211"/>
                    <a:pt x="1864" y="1053"/>
                    <a:pt x="1822" y="1159"/>
                  </a:cubicBezTo>
                  <a:lnTo>
                    <a:pt x="1822" y="1823"/>
                  </a:lnTo>
                  <a:lnTo>
                    <a:pt x="1151" y="1823"/>
                  </a:lnTo>
                  <a:cubicBezTo>
                    <a:pt x="1047" y="1783"/>
                    <a:pt x="1204" y="1736"/>
                    <a:pt x="1200" y="1584"/>
                  </a:cubicBezTo>
                  <a:cubicBezTo>
                    <a:pt x="1196" y="1432"/>
                    <a:pt x="1085" y="1343"/>
                    <a:pt x="916" y="1344"/>
                  </a:cubicBezTo>
                  <a:cubicBezTo>
                    <a:pt x="747" y="1345"/>
                    <a:pt x="608" y="1468"/>
                    <a:pt x="608" y="1620"/>
                  </a:cubicBezTo>
                  <a:cubicBezTo>
                    <a:pt x="608" y="1772"/>
                    <a:pt x="767" y="1791"/>
                    <a:pt x="671" y="1823"/>
                  </a:cubicBezTo>
                  <a:lnTo>
                    <a:pt x="0" y="1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>
              <a:solidFill>
                <a:srgbClr val="FFFFFF"/>
              </a:solidFill>
              <a:round/>
            </a:ln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>
                <a:defRPr/>
              </a:pPr>
              <a:endParaRPr lang="en-GB"/>
            </a:p>
          </p:txBody>
        </p:sp>
        <p:sp>
          <p:nvSpPr>
            <p:cNvPr id="21" name="Freeform 7"/>
            <p:cNvSpPr/>
            <p:nvPr/>
          </p:nvSpPr>
          <p:spPr bwMode="auto">
            <a:xfrm rot="5400000">
              <a:off x="1608" y="1378"/>
              <a:ext cx="1337" cy="1143"/>
            </a:xfrm>
            <a:custGeom>
              <a:gdLst>
                <a:gd name="T0" fmla="*/ 0 w 2312"/>
                <a:gd name="T1" fmla="*/ 0 h 1823"/>
                <a:gd name="T2" fmla="*/ 118 w 2312"/>
                <a:gd name="T3" fmla="*/ 0 h 1823"/>
                <a:gd name="T4" fmla="*/ 118 w 2312"/>
                <a:gd name="T5" fmla="*/ 65 h 1823"/>
                <a:gd name="T6" fmla="*/ 131 w 2312"/>
                <a:gd name="T7" fmla="*/ 58 h 1823"/>
                <a:gd name="T8" fmla="*/ 149 w 2312"/>
                <a:gd name="T9" fmla="*/ 89 h 1823"/>
                <a:gd name="T10" fmla="*/ 133 w 2312"/>
                <a:gd name="T11" fmla="*/ 117 h 1823"/>
                <a:gd name="T12" fmla="*/ 118 w 2312"/>
                <a:gd name="T13" fmla="*/ 112 h 1823"/>
                <a:gd name="T14" fmla="*/ 118 w 2312"/>
                <a:gd name="T15" fmla="*/ 177 h 1823"/>
                <a:gd name="T16" fmla="*/ 75 w 2312"/>
                <a:gd name="T17" fmla="*/ 177 h 1823"/>
                <a:gd name="T18" fmla="*/ 77 w 2312"/>
                <a:gd name="T19" fmla="*/ 154 h 1823"/>
                <a:gd name="T20" fmla="*/ 59 w 2312"/>
                <a:gd name="T21" fmla="*/ 130 h 1823"/>
                <a:gd name="T22" fmla="*/ 39 w 2312"/>
                <a:gd name="T23" fmla="*/ 157 h 1823"/>
                <a:gd name="T24" fmla="*/ 43 w 2312"/>
                <a:gd name="T25" fmla="*/ 177 h 1823"/>
                <a:gd name="T26" fmla="*/ 0 w 2312"/>
                <a:gd name="T27" fmla="*/ 177 h 1823"/>
                <a:gd name="T28" fmla="*/ 0 w 2312"/>
                <a:gd name="T29" fmla="*/ 0 h 182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2312"/>
                <a:gd name="T46" fmla="*/ 0 h 1823"/>
                <a:gd name="T47" fmla="*/ 2312 w 2312"/>
                <a:gd name="T48" fmla="*/ 1823 h 1823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2312" h="1823">
                  <a:moveTo>
                    <a:pt x="0" y="0"/>
                  </a:moveTo>
                  <a:lnTo>
                    <a:pt x="1822" y="0"/>
                  </a:lnTo>
                  <a:lnTo>
                    <a:pt x="1822" y="672"/>
                  </a:lnTo>
                  <a:cubicBezTo>
                    <a:pt x="1854" y="772"/>
                    <a:pt x="1882" y="612"/>
                    <a:pt x="2020" y="606"/>
                  </a:cubicBezTo>
                  <a:cubicBezTo>
                    <a:pt x="2158" y="600"/>
                    <a:pt x="2312" y="738"/>
                    <a:pt x="2308" y="921"/>
                  </a:cubicBezTo>
                  <a:cubicBezTo>
                    <a:pt x="2304" y="1105"/>
                    <a:pt x="2194" y="1195"/>
                    <a:pt x="2058" y="1203"/>
                  </a:cubicBezTo>
                  <a:cubicBezTo>
                    <a:pt x="1922" y="1211"/>
                    <a:pt x="1864" y="1053"/>
                    <a:pt x="1822" y="1159"/>
                  </a:cubicBezTo>
                  <a:lnTo>
                    <a:pt x="1822" y="1823"/>
                  </a:lnTo>
                  <a:lnTo>
                    <a:pt x="1151" y="1823"/>
                  </a:lnTo>
                  <a:cubicBezTo>
                    <a:pt x="1047" y="1783"/>
                    <a:pt x="1204" y="1736"/>
                    <a:pt x="1200" y="1584"/>
                  </a:cubicBezTo>
                  <a:cubicBezTo>
                    <a:pt x="1196" y="1432"/>
                    <a:pt x="1085" y="1343"/>
                    <a:pt x="916" y="1344"/>
                  </a:cubicBezTo>
                  <a:cubicBezTo>
                    <a:pt x="747" y="1345"/>
                    <a:pt x="608" y="1468"/>
                    <a:pt x="608" y="1620"/>
                  </a:cubicBezTo>
                  <a:cubicBezTo>
                    <a:pt x="608" y="1772"/>
                    <a:pt x="767" y="1791"/>
                    <a:pt x="671" y="1823"/>
                  </a:cubicBezTo>
                  <a:lnTo>
                    <a:pt x="0" y="1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700">
              <a:solidFill>
                <a:srgbClr val="FFFFFF"/>
              </a:solidFill>
              <a:round/>
            </a:ln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endParaRPr lang="en-GB"/>
            </a:p>
          </p:txBody>
        </p:sp>
      </p:grpSp>
      <p:sp>
        <p:nvSpPr>
          <p:cNvPr id="6" name="矩形 5"/>
          <p:cNvSpPr/>
          <p:nvPr/>
        </p:nvSpPr>
        <p:spPr>
          <a:xfrm>
            <a:off x="5129542" y="3015010"/>
            <a:ext cx="891430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</a:rPr>
              <a:t>公关</a:t>
            </a:r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487246" y="4908276"/>
            <a:ext cx="853821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2000" b="1" smtClean="0">
                <a:solidFill>
                  <a:schemeClr val="bg1"/>
                </a:solidFill>
              </a:rPr>
              <a:t>销售</a:t>
            </a:r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5129542" y="4895433"/>
            <a:ext cx="891430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2000" b="1" smtClean="0">
                <a:solidFill>
                  <a:schemeClr val="bg1"/>
                </a:solidFill>
              </a:rPr>
              <a:t>人际</a:t>
            </a:r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3487244" y="3015010"/>
            <a:ext cx="853824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2000" b="1" smtClean="0">
                <a:solidFill>
                  <a:schemeClr val="bg1"/>
                </a:solidFill>
              </a:rPr>
              <a:t>广告</a:t>
            </a:r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146600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23</a:t>
            </a:fld>
            <a:endParaRPr lang="en-US"/>
          </a:p>
        </p:txBody>
      </p:sp>
      <p:graphicFrame>
        <p:nvGraphicFramePr>
          <p:cNvPr id="7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091055"/>
              </p:ext>
            </p:extLst>
          </p:nvPr>
        </p:nvGraphicFramePr>
        <p:xfrm>
          <a:off x="430213" y="1066744"/>
          <a:ext cx="9031290" cy="5555684"/>
        </p:xfrm>
        <a:graphic>
          <a:graphicData uri="http://schemas.openxmlformats.org/drawingml/2006/table">
            <a:tbl>
              <a:tblPr/>
              <a:tblGrid>
                <a:gridCol w="992187"/>
                <a:gridCol w="1498600"/>
                <a:gridCol w="2024858"/>
                <a:gridCol w="1594642"/>
                <a:gridCol w="2921003"/>
              </a:tblGrid>
              <a:tr h="352259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任务编号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任务名称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主责方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协助方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任务周期（预计）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547272"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lang="en-US" altLang="zh-CN" sz="1400" b="0" kern="120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  <a:cs typeface="+mn-cs"/>
                        </a:rPr>
                        <a:t>2.4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zh-CN" altLang="en-US" sz="1400" b="0" smtClean="0">
                          <a:solidFill>
                            <a:schemeClr val="tx2"/>
                          </a:solidFill>
                          <a:latin typeface="+mj-lt"/>
                          <a:ea typeface="宋体" pitchFamily="2" charset="-122"/>
                        </a:rPr>
                        <a:t>案例体验</a:t>
                      </a:r>
                      <a:endParaRPr lang="en-US" sz="1400" b="0">
                        <a:solidFill>
                          <a:schemeClr val="tx2"/>
                        </a:solidFill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企业文化建设办公室</a:t>
                      </a: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专项项目小组（案例编辑部）</a:t>
                      </a: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建议每年定期进行案例编撰更新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259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任务定义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871459">
                <a:tc gridSpan="5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目标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通过案例收集和编撰，发动员工的广泛参与，挖掘、提炼身边关于企业文化鲜活的案例。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507956">
                <a:tc gridSpan="5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Tx/>
                        <a:buNone/>
                      </a:pPr>
                      <a:r>
                        <a:rPr kumimoji="0" lang="zh-CN" altLang="en-US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主要内容</a:t>
                      </a:r>
                      <a:r>
                        <a:rPr kumimoji="0" lang="en-US" altLang="zh-CN" sz="14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: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 </a:t>
                      </a: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发动员工积极编写企业文化案例集，如在发展过程中的成功案例、经验教训、关于使命愿景价值观、系统做事理念等方面的案例，并予以评估和奖励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点评编辑，编撰成册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定期根据企业发展实际情况，对于案例主题进行更新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324995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关键成功因素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Tx/>
                        <a:buSzPct val="60000"/>
                        <a:buFont typeface="Arial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风险点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难点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1490570">
                <a:tc gridSpan="3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发动员工主动参与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让员工用自己的话说身边的事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点评精准，神来之笔</a:t>
                      </a:r>
                      <a:endParaRPr kumimoji="0" lang="en-US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每年更新，确保采用最新案例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 vert="horz" wrap="square"/>
                    <a:lstStyle>
                      <a:lvl1pPr marL="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2975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859512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28926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719024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148780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578536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008291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438048" algn="l" defTabSz="859512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285750" marR="0" lvl="0" indent="-19685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1000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kumimoji="0" lang="zh-CN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+mj-lt"/>
                          <a:ea typeface="宋体" pitchFamily="2" charset="-122"/>
                        </a:rPr>
                        <a:t>案例收集中需要明确定义主题，真正挖掘出员工的心声</a:t>
                      </a:r>
                      <a:endParaRPr kumimoji="0" lang="zh-CN" altLang="zh-CN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宋体" pitchFamily="2" charset="-122"/>
                      </a:endParaRPr>
                    </a:p>
                  </a:txBody>
                  <a:tcPr marL="228600" horzOverflow="overflow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标题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9046104" cy="595311"/>
          </a:xfrm>
        </p:spPr>
        <p:txBody>
          <a:bodyPr/>
          <a:lstStyle/>
          <a:p>
            <a:r>
              <a:rPr lang="en-US" altLang="zh-CN" smtClean="0"/>
              <a:t>2.4 </a:t>
            </a:r>
            <a:r>
              <a:rPr lang="zh-CN" altLang="en-US" smtClean="0"/>
              <a:t>案例体验</a:t>
            </a:r>
            <a:endParaRPr lang="en-US"/>
          </a:p>
        </p:txBody>
      </p:sp>
      <p:sp>
        <p:nvSpPr>
          <p:cNvPr id="12" name="矩形 11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14" name="矩形 13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75111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编制企业文化案例集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24</a:t>
            </a:fld>
            <a:endParaRPr lang="en-US"/>
          </a:p>
        </p:txBody>
      </p:sp>
      <p:sp>
        <p:nvSpPr>
          <p:cNvPr id="6" name="Chevron 12"/>
          <p:cNvSpPr>
            <a:spLocks noChangeArrowheads="1"/>
          </p:cNvSpPr>
          <p:nvPr/>
        </p:nvSpPr>
        <p:spPr bwMode="auto">
          <a:xfrm>
            <a:off x="1199814" y="1935529"/>
            <a:ext cx="2628000" cy="586887"/>
          </a:xfrm>
          <a:prstGeom prst="chevron">
            <a:avLst>
              <a:gd name="adj" fmla="val 17460"/>
            </a:avLst>
          </a:prstGeom>
          <a:solidFill>
            <a:srgbClr val="00A1DE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征文、评选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7" name="Chevron 13"/>
          <p:cNvSpPr>
            <a:spLocks noChangeArrowheads="1"/>
          </p:cNvSpPr>
          <p:nvPr/>
        </p:nvSpPr>
        <p:spPr bwMode="auto">
          <a:xfrm>
            <a:off x="3803541" y="1935407"/>
            <a:ext cx="2628000" cy="586887"/>
          </a:xfrm>
          <a:prstGeom prst="chevron">
            <a:avLst>
              <a:gd name="adj" fmla="val 17448"/>
            </a:avLst>
          </a:prstGeom>
          <a:solidFill>
            <a:srgbClr val="3C8A2D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筛选、编辑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sp>
        <p:nvSpPr>
          <p:cNvPr id="8" name="Chevron 14"/>
          <p:cNvSpPr>
            <a:spLocks noChangeArrowheads="1"/>
          </p:cNvSpPr>
          <p:nvPr/>
        </p:nvSpPr>
        <p:spPr bwMode="auto">
          <a:xfrm>
            <a:off x="6403710" y="1935406"/>
            <a:ext cx="2628000" cy="586887"/>
          </a:xfrm>
          <a:prstGeom prst="chevron">
            <a:avLst>
              <a:gd name="adj" fmla="val 17460"/>
            </a:avLst>
          </a:prstGeom>
          <a:solidFill>
            <a:srgbClr val="C9DD03"/>
          </a:solidFill>
          <a:ln w="12700" cap="rnd" algn="ctr">
            <a:noFill/>
            <a:miter lim="800000"/>
          </a:ln>
        </p:spPr>
        <p:txBody>
          <a:bodyPr lIns="101901" tIns="50950" rIns="101901" bIns="5095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 defTabSz="1019175" rtl="0">
              <a:lnSpc>
                <a:spcPct val="110000"/>
              </a:lnSpc>
              <a:buClr>
                <a:srgbClr val="000000"/>
              </a:buClr>
              <a:defRPr/>
            </a:pPr>
            <a:r>
              <a:rPr lang="zh-CN" altLang="en-US" sz="1200" b="1" smtClean="0">
                <a:solidFill>
                  <a:srgbClr val="FFFFFF"/>
                </a:solidFill>
                <a:latin typeface="Arial"/>
                <a:ea typeface="+mn-ea"/>
                <a:cs typeface="Arial" pitchFamily="34" charset="0"/>
              </a:rPr>
              <a:t>点评、成集</a:t>
            </a:r>
            <a:endParaRPr lang="en-US" sz="1200" b="1">
              <a:solidFill>
                <a:srgbClr val="FFFFFF"/>
              </a:solidFill>
              <a:latin typeface="Arial"/>
              <a:ea typeface="+mn-ea"/>
              <a:cs typeface="Arial" pitchFamily="34" charset="0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8772823"/>
              </p:ext>
            </p:extLst>
          </p:nvPr>
        </p:nvGraphicFramePr>
        <p:xfrm>
          <a:off x="442913" y="2666999"/>
          <a:ext cx="8497889" cy="32254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2787"/>
                <a:gridCol w="2595034"/>
                <a:gridCol w="2595034"/>
                <a:gridCol w="2595034"/>
              </a:tblGrid>
              <a:tr h="203200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主</a:t>
                      </a:r>
                      <a:endParaRPr lang="en-US" altLang="zh-CN" sz="1400" b="1" smtClean="0">
                        <a:solidFill>
                          <a:schemeClr val="tx2"/>
                        </a:solidFill>
                      </a:endParaRPr>
                    </a:p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要</a:t>
                      </a:r>
                      <a:endParaRPr lang="en-US" altLang="zh-CN" sz="1400" b="1" smtClean="0">
                        <a:solidFill>
                          <a:schemeClr val="tx2"/>
                        </a:solidFill>
                      </a:endParaRPr>
                    </a:p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内</a:t>
                      </a:r>
                      <a:endParaRPr lang="en-US" altLang="zh-CN" sz="1400" b="1" smtClean="0">
                        <a:solidFill>
                          <a:schemeClr val="tx2"/>
                        </a:solidFill>
                      </a:endParaRPr>
                    </a:p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容</a:t>
                      </a:r>
                      <a:endParaRPr lang="en-US" sz="1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859512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结合企业文化发展的阶段性要求，确立征文主题</a:t>
                      </a:r>
                      <a:endParaRPr lang="en-US" altLang="zh-CN" sz="1400" b="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lvl="0" indent="-1778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b="0" smtClean="0">
                          <a:solidFill>
                            <a:schemeClr val="tx2"/>
                          </a:solidFill>
                          <a:effectLst/>
                        </a:rPr>
                        <a:t>明确征文评选标准和规则</a:t>
                      </a:r>
                      <a:endParaRPr lang="en-US" altLang="zh-CN" sz="1400" b="0" smtClean="0">
                        <a:solidFill>
                          <a:schemeClr val="tx2"/>
                        </a:solidFill>
                        <a:effectLst/>
                      </a:endParaRPr>
                    </a:p>
                    <a:p>
                      <a:pPr marL="177800" lvl="0" indent="-1778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b="0" smtClean="0">
                          <a:solidFill>
                            <a:schemeClr val="tx2"/>
                          </a:solidFill>
                          <a:effectLst/>
                        </a:rPr>
                        <a:t>结合专家评审和大众投票的方式进行征文评选</a:t>
                      </a:r>
                      <a:endParaRPr lang="en-US" sz="1400" b="0">
                        <a:solidFill>
                          <a:schemeClr val="tx2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859512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整合已有的文字材料，以主题分类筛选文章</a:t>
                      </a:r>
                      <a:endParaRPr lang="en-US" sz="1400" b="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lvl="0" indent="-177800" algn="l" defTabSz="859512" rtl="0" eaLnBrk="1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文字整理</a:t>
                      </a:r>
                      <a:endParaRPr lang="en-US" sz="1400" b="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lvl="0" indent="-177800" algn="l" defTabSz="859512" rtl="0" eaLnBrk="1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确定需要补充文章的主题，定向约稿或自行撰写</a:t>
                      </a:r>
                      <a:endParaRPr lang="en-US" sz="1400" b="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lvl="0" indent="-342900" algn="l" defTabSz="859512" rtl="0" eaLnBrk="1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Font typeface="Wingdings"/>
                        <a:buChar char=""/>
                      </a:pPr>
                      <a:endParaRPr lang="en-US" sz="1400" b="0" kern="120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lvl="0" indent="-177800" algn="l" defTabSz="859512" rtl="0" eaLnBrk="1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对每篇文章作</a:t>
                      </a:r>
                      <a:r>
                        <a:rPr 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3-4</a:t>
                      </a: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行的文字点评</a:t>
                      </a:r>
                      <a:endParaRPr lang="en-US" altLang="zh-CN" sz="1400" b="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lvl="0" indent="-177800" algn="l" defTabSz="859512" rtl="0" eaLnBrk="1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卷首语约稿或自行撰写</a:t>
                      </a:r>
                      <a:endParaRPr lang="en-US" altLang="zh-CN" sz="1400" b="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lvl="0" indent="-177800" algn="l" defTabSz="859512" rtl="0" eaLnBrk="1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b="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整理成册</a:t>
                      </a:r>
                      <a:endParaRPr lang="en-US" sz="1400" b="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1400" b="0">
                        <a:solidFill>
                          <a:schemeClr val="tx2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119341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关</a:t>
                      </a:r>
                      <a:endParaRPr lang="en-US" altLang="zh-CN" sz="1400" b="1" smtClean="0">
                        <a:solidFill>
                          <a:schemeClr val="tx2"/>
                        </a:solidFill>
                      </a:endParaRPr>
                    </a:p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键</a:t>
                      </a:r>
                      <a:endParaRPr lang="en-US" altLang="zh-CN" sz="1400" b="1" smtClean="0">
                        <a:solidFill>
                          <a:schemeClr val="tx2"/>
                        </a:solidFill>
                      </a:endParaRPr>
                    </a:p>
                    <a:p>
                      <a:pPr algn="ctr"/>
                      <a:r>
                        <a:rPr lang="zh-CN" altLang="en-US" sz="1400" b="1" smtClean="0">
                          <a:solidFill>
                            <a:schemeClr val="tx2"/>
                          </a:solidFill>
                        </a:rPr>
                        <a:t>点</a:t>
                      </a:r>
                      <a:endParaRPr lang="en-US" sz="1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859512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lang="zh-CN" altLang="en-US" sz="1400" smtClean="0">
                          <a:solidFill>
                            <a:schemeClr val="tx2"/>
                          </a:solidFill>
                        </a:rPr>
                        <a:t>标准明确</a:t>
                      </a:r>
                      <a:endParaRPr lang="en-US" altLang="zh-CN" sz="1400" smtClean="0">
                        <a:solidFill>
                          <a:schemeClr val="tx2"/>
                        </a:solidFill>
                      </a:endParaRPr>
                    </a:p>
                    <a:p>
                      <a:pPr marL="177800" lvl="0" indent="-177800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smtClean="0">
                          <a:solidFill>
                            <a:schemeClr val="tx2"/>
                          </a:solidFill>
                        </a:rPr>
                        <a:t>鼓励员工踊跃参与</a:t>
                      </a:r>
                      <a:endParaRPr lang="en-US" altLang="zh-CN" sz="1400" smtClean="0">
                        <a:solidFill>
                          <a:schemeClr val="tx2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lvl="0" indent="-177800" algn="l" defTabSz="859512" rtl="0" eaLnBrk="1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</a:pPr>
                      <a:r>
                        <a:rPr lang="zh-CN" altLang="en-US" sz="1400" kern="1200" smtClean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筛选时题材是关键，文字可根据案例集风格再做调整</a:t>
                      </a:r>
                      <a:endParaRPr lang="en-US" altLang="zh-CN" sz="1400" kern="1200" smtClean="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177800" marR="0" lvl="0" indent="-177800" algn="l" defTabSz="859512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Arial" pitchFamily="34" charset="0"/>
                        <a:buChar char="•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点评精到，能与企业文化大纲内容呼应</a:t>
                      </a:r>
                      <a:endParaRPr lang="en-US" sz="1400" kern="1200" smtClean="0">
                        <a:solidFill>
                          <a:schemeClr val="tx2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10" name="矩形 9"/>
          <p:cNvSpPr/>
          <p:nvPr/>
        </p:nvSpPr>
        <p:spPr>
          <a:xfrm>
            <a:off x="430212" y="883263"/>
            <a:ext cx="8943975" cy="95705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lvl="0" defTabSz="957263" eaLnBrk="0" hangingPunct="0">
              <a:lnSpc>
                <a:spcPct val="106000"/>
              </a:lnSpc>
              <a:spcBef>
                <a:spcPts val="1350"/>
              </a:spcBef>
              <a:defRPr/>
            </a:pPr>
            <a:r>
              <a:rPr lang="zh-CN" altLang="en-US" sz="1400" smtClean="0">
                <a:solidFill>
                  <a:schemeClr val="tx2"/>
                </a:solidFill>
              </a:rPr>
              <a:t>本期案例集从当前企业文化关注的重点：创新、团队、规范、绩效、成本和员工六个方面具体展开，案例集中的先进人物未来可能是企业文化先进表彰的对象，其中的具体案例还是</a:t>
            </a:r>
            <a:r>
              <a:rPr lang="zh-CN" altLang="en-US" sz="1400">
                <a:solidFill>
                  <a:schemeClr val="tx2"/>
                </a:solidFill>
              </a:rPr>
              <a:t>实施企业文化培训的重要材料</a:t>
            </a:r>
            <a:r>
              <a:rPr lang="zh-CN" altLang="en-US" sz="1400" smtClean="0">
                <a:solidFill>
                  <a:schemeClr val="tx2"/>
                </a:solidFill>
              </a:rPr>
              <a:t>。</a:t>
            </a:r>
            <a:endParaRPr lang="en-US" altLang="zh-CN" sz="1400" smtClean="0">
              <a:solidFill>
                <a:schemeClr val="tx2"/>
              </a:solidFill>
            </a:endParaRPr>
          </a:p>
          <a:p>
            <a:pPr lvl="0" defTabSz="957263" eaLnBrk="0" hangingPunct="0">
              <a:lnSpc>
                <a:spcPct val="106000"/>
              </a:lnSpc>
              <a:spcBef>
                <a:spcPts val="1350"/>
              </a:spcBef>
              <a:defRPr/>
            </a:pPr>
            <a:r>
              <a:rPr lang="zh-CN" altLang="en-US" sz="1400" smtClean="0">
                <a:solidFill>
                  <a:schemeClr val="tx2"/>
                </a:solidFill>
              </a:rPr>
              <a:t>一般案例集制作步骤如下：</a:t>
            </a:r>
            <a:endParaRPr lang="zh-CN" altLang="en-US" sz="1400">
              <a:solidFill>
                <a:schemeClr val="tx2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8660488" y="1274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项目管理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243476" y="375063"/>
            <a:ext cx="756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/>
              <a:t>传播网络</a:t>
            </a:r>
            <a:endParaRPr lang="en-US" sz="1100" b="1"/>
          </a:p>
        </p:txBody>
      </p:sp>
      <p:sp>
        <p:nvSpPr>
          <p:cNvPr id="13" name="矩形 12"/>
          <p:cNvSpPr/>
          <p:nvPr/>
        </p:nvSpPr>
        <p:spPr>
          <a:xfrm>
            <a:off x="9038488" y="37506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配套机制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660488" y="622813"/>
            <a:ext cx="756000" cy="21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>
                    <a:lumMod val="85000"/>
                  </a:schemeClr>
                </a:solidFill>
              </a:rPr>
              <a:t>评估改进</a:t>
            </a:r>
            <a:endParaRPr lang="en-US" sz="1100" b="1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027706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36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https://d.book118.com/617146132135006032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pYFFplLqK30SAXuERUTWO5w"/>
</p:tagLst>
</file>

<file path=ppt/tags/tag3.xml><?xml version="1.0" encoding="utf-8"?>
<p:tagLst xmlns:p="http://schemas.openxmlformats.org/presentationml/2006/main">
  <p:tag name="THINKCELLSHAPEDONOTDELETE" val="pTgkRPnJOe0anIXMQ6yWwQA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ppxfcwp13ak.zAfh5OxeTLg"/>
</p:tagLst>
</file>

<file path=ppt/tags/tag6.xml><?xml version="1.0" encoding="utf-8"?>
<p:tagLst xmlns:p="http://schemas.openxmlformats.org/presentationml/2006/main">
  <p:tag name="THINKCELLSHAPEDONOTDELETE" val="pZC5tlZ1.AUK8v9aGVErrDQ"/>
</p:tagLst>
</file>

<file path=ppt/tags/tag7.xml><?xml version="1.0" encoding="utf-8"?>
<p:tagLst xmlns:p="http://schemas.openxmlformats.org/presentationml/2006/main">
  <p:tag name="THINKCELLSHAPEDONOTDELETE" val="pYFFplLqK30SAXuERUTWO5w"/>
</p:tagLst>
</file>

<file path=ppt/tags/tag8.xml><?xml version="1.0" encoding="utf-8"?>
<p:tagLst xmlns:p="http://schemas.openxmlformats.org/presentationml/2006/main">
  <p:tag name="THINKCELLSHAPEDONOTDELETE" val="pYFFplLqK30SAXuERUTWO5w"/>
</p:tagLst>
</file>

<file path=ppt/tags/tag9.xml><?xml version="1.0" encoding="utf-8"?>
<p:tagLst xmlns:p="http://schemas.openxmlformats.org/presentationml/2006/main">
  <p:tag name="THINKCELLSHAPEDONOTDELETE" val="pYFFplLqK30SAXuERUTWO5w"/>
</p:tagLst>
</file>

<file path=ppt/tags/tag10.xml><?xml version="1.0" encoding="utf-8"?>
<p:tagLst xmlns:p="http://schemas.openxmlformats.org/presentationml/2006/main">
  <p:tag name="THINKCELLSHAPEDONOTDELETE" val="pYFFplLqK30SAXuERUTWO5w"/>
</p:tagLst>
</file>

<file path=ppt/tags/tag11.xml><?xml version="1.0" encoding="utf-8"?>
<p:tagLst xmlns:p="http://schemas.openxmlformats.org/presentationml/2006/main">
  <p:tag name="THINKCELLSHAPEDONOTDELETE" val="pEoxn2WeqkU.r3tCIjT1.PQ"/>
</p:tagLst>
</file>

<file path=ppt/tags/tag12.xml><?xml version="1.0" encoding="utf-8"?>
<p:tagLst xmlns:p="http://schemas.openxmlformats.org/presentationml/2006/main">
  <p:tag name="THINKCELLSHAPEDONOTDELETE" val="ptndsD.VwL02mUBzeggNHDA"/>
</p:tagLst>
</file>

<file path=ppt/tags/tag13.xml><?xml version="1.0" encoding="utf-8"?>
<p:tagLst xmlns:p="http://schemas.openxmlformats.org/presentationml/2006/main">
  <p:tag name="THINKCELLSHAPEDONOTDELETE" val="prF168g8WcE2rTGemIrlXbQ"/>
</p:tagLst>
</file>

<file path=ppt/tags/tag14.xml><?xml version="1.0" encoding="utf-8"?>
<p:tagLst xmlns:p="http://schemas.openxmlformats.org/presentationml/2006/main">
  <p:tag name="THINKCELLSHAPEDONOTDELETE" val="pVDPgBmEipUaZZw4nFYh0DQ"/>
</p:tagLst>
</file>

<file path=ppt/tags/tag15.xml><?xml version="1.0" encoding="utf-8"?>
<p:tagLst xmlns:p="http://schemas.openxmlformats.org/presentationml/2006/main">
  <p:tag name="THINKCELLSHAPEDONOTDELETE" val="p0WhFO.81NEueFCFtvovOmA"/>
</p:tagLst>
</file>

<file path=ppt/tags/tag16.xml><?xml version="1.0" encoding="utf-8"?>
<p:tagLst xmlns:p="http://schemas.openxmlformats.org/presentationml/2006/main">
  <p:tag name="THINKCELLSHAPEDONOTDELETE" val="ppaDhfEU7Kk.FagmILaKFdA"/>
</p:tagLst>
</file>

<file path=ppt/tags/tag17.xml><?xml version="1.0" encoding="utf-8"?>
<p:tagLst xmlns:p="http://schemas.openxmlformats.org/presentationml/2006/main">
  <p:tag name="THINKCELLSHAPEDONOTDELETE" val="peyYdIdqDxkiY1CzSfJtC9w"/>
</p:tagLst>
</file>

<file path=ppt/tags/tag18.xml><?xml version="1.0" encoding="utf-8"?>
<p:tagLst xmlns:p="http://schemas.openxmlformats.org/presentationml/2006/main">
  <p:tag name="THINKCELLSHAPEDONOTDELETE" val="pSGDDuAxCpUiGQTflEHFbCw"/>
</p:tagLst>
</file>

<file path=ppt/tags/tag19.xml><?xml version="1.0" encoding="utf-8"?>
<p:tagLst xmlns:p="http://schemas.openxmlformats.org/presentationml/2006/main">
  <p:tag name="THINKCELLSHAPEDONOTDELETE" val="pA032MuuHskOCAvW35BR5uw"/>
</p:tagLst>
</file>

<file path=ppt/tags/tag20.xml><?xml version="1.0" encoding="utf-8"?>
<p:tagLst xmlns:p="http://schemas.openxmlformats.org/presentationml/2006/main">
  <p:tag name="THINKCELLSHAPEDONOTDELETE" val="ppRK7FnlpykOuau9cbHBlxQ"/>
</p:tagLst>
</file>

<file path=ppt/tags/tag21.xml><?xml version="1.0" encoding="utf-8"?>
<p:tagLst xmlns:p="http://schemas.openxmlformats.org/presentationml/2006/main">
  <p:tag name="THINKCELLSHAPEDONOTDELETE" val="pWhvfOq.n2k.fD6p.h.ka.A"/>
</p:tagLst>
</file>

<file path=ppt/tags/tag22.xml><?xml version="1.0" encoding="utf-8"?>
<p:tagLst xmlns:p="http://schemas.openxmlformats.org/presentationml/2006/main">
  <p:tag name="THINKCELLSHAPEDONOTDELETE" val="pQuHVo.lQwESsKd3JcLccpQ"/>
</p:tagLst>
</file>

<file path=ppt/tags/tag23.xml><?xml version="1.0" encoding="utf-8"?>
<p:tagLst xmlns:p="http://schemas.openxmlformats.org/presentationml/2006/main">
  <p:tag name="THINKCELLSHAPEDONOTDELETE" val="p_US60.f3JEuZyqXZ2vt_1A"/>
</p:tagLst>
</file>

<file path=ppt/tags/tag24.xml><?xml version="1.0" encoding="utf-8"?>
<p:tagLst xmlns:p="http://schemas.openxmlformats.org/presentationml/2006/main">
  <p:tag name="THINKCELLSHAPEDONOTDELETE" val="pANWPRsWHe0KZw1S6kqmocw"/>
</p:tagLst>
</file>

<file path=ppt/tags/tag25.xml><?xml version="1.0" encoding="utf-8"?>
<p:tagLst xmlns:p="http://schemas.openxmlformats.org/presentationml/2006/main">
  <p:tag name="THINKCELLSHAPEDONOTDELETE" val="thinkcellActiveDocDoNotDelete"/>
</p:tagLst>
</file>

<file path=ppt/tags/tag26.xml><?xml version="1.0" encoding="utf-8"?>
<p:tagLst xmlns:p="http://schemas.openxmlformats.org/presentationml/2006/main">
  <p:tag name="THINKCELLSHAPEDONOTDELETE" val="pYFFplLqK30SAXuERUTWO5w"/>
</p:tagLst>
</file>

<file path=ppt/tags/tag27.xml><?xml version="1.0" encoding="utf-8"?>
<p:tagLst xmlns:p="http://schemas.openxmlformats.org/presentationml/2006/main">
  <p:tag name="THINKCELLSHAPEDONOTDELETE" val="pYFFplLqK30SAXuERUTWO5w"/>
</p:tagLst>
</file>

<file path=ppt/tags/tag28.xml><?xml version="1.0" encoding="utf-8"?>
<p:tagLst xmlns:p="http://schemas.openxmlformats.org/presentationml/2006/main">
  <p:tag name="THINKCELLSHAPEDONOTDELETE" val="thinkcellActiveDocDoNotDelete"/>
</p:tagLst>
</file>

<file path=ppt/tags/tag29.xml><?xml version="1.0" encoding="utf-8"?>
<p:tagLst xmlns:p="http://schemas.openxmlformats.org/presentationml/2006/main">
  <p:tag name="THINKCELLSHAPEDONOTDELETE" val="pgkv_CVLrcE2YkGpPSz9eoQ"/>
</p:tagLst>
</file>

<file path=ppt/tags/tag30.xml><?xml version="1.0" encoding="utf-8"?>
<p:tagLst xmlns:p="http://schemas.openxmlformats.org/presentationml/2006/main">
  <p:tag name="THINKCELLSHAPEDONOTDELETE" val="ppNaBiD5c9E.tBzkLqs7MaA"/>
</p:tagLst>
</file>

<file path=ppt/tags/tag31.xml><?xml version="1.0" encoding="utf-8"?>
<p:tagLst xmlns:p="http://schemas.openxmlformats.org/presentationml/2006/main">
  <p:tag name="THINKCELLSHAPEDONOTDELETE" val="pxVHEmNjbJkKaZo_Z94E3tw"/>
</p:tagLst>
</file>

<file path=ppt/tags/tag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imesaver- PowerLibrary - 061909, NL">
  <a:themeElements>
    <a:clrScheme name="Deloitte">
      <a:dk1>
        <a:srgbClr val="000000"/>
      </a:dk1>
      <a:lt1>
        <a:srgbClr val="FFFFFF"/>
      </a:lt1>
      <a:dk2>
        <a:srgbClr val="002776"/>
      </a:dk2>
      <a:lt2>
        <a:srgbClr val="FFFFFF"/>
      </a:lt2>
      <a:accent1>
        <a:srgbClr val="002776"/>
      </a:accent1>
      <a:accent2>
        <a:srgbClr val="92D400"/>
      </a:accent2>
      <a:accent3>
        <a:srgbClr val="00A1DE"/>
      </a:accent3>
      <a:accent4>
        <a:srgbClr val="3C8A2E"/>
      </a:accent4>
      <a:accent5>
        <a:srgbClr val="72C7E7"/>
      </a:accent5>
      <a:accent6>
        <a:srgbClr val="C9DD03"/>
      </a:accent6>
      <a:hlink>
        <a:srgbClr val="00A1DE"/>
      </a:hlink>
      <a:folHlink>
        <a:srgbClr val="72C7E7"/>
      </a:folHlink>
    </a:clrScheme>
    <a:fontScheme name="19_Blank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rIns="36000" rtlCol="0">
        <a:noAutofit/>
      </a:bodyPr>
      <a:lstStyle>
        <a:defPPr>
          <a:defRPr sz="1400" dirty="0" smtClean="0">
            <a:solidFill>
              <a:schemeClr val="tx2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300</Paragraphs>
  <Slides>25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6">
      <vt:lpstr>Arial</vt:lpstr>
      <vt:lpstr>Calibri</vt:lpstr>
      <vt:lpstr>Times New Roman</vt:lpstr>
      <vt:lpstr>宋体</vt:lpstr>
      <vt:lpstr>Wingdings 2</vt:lpstr>
      <vt:lpstr>Monotype Sorts</vt:lpstr>
      <vt:lpstr>楷体_GB2312</vt:lpstr>
      <vt:lpstr>Wingdings</vt:lpstr>
      <vt:lpstr>仿宋</vt:lpstr>
      <vt:lpstr>Arial Unicode MS</vt:lpstr>
      <vt:lpstr>Office Theme</vt:lpstr>
      <vt:lpstr>中银消费金融企业文化建设三年规划</vt:lpstr>
      <vt:lpstr>目录</vt:lpstr>
      <vt:lpstr>中银消费企业文化建设总体目标</vt:lpstr>
      <vt:lpstr>文化建设将本着领导示范、全员参与、系统运作、讲究实效的四大基本原则展开</vt:lpstr>
      <vt:lpstr>目录</vt:lpstr>
      <vt:lpstr>中银消费企业文化建设涵盖了项目管理、传播网络、配套机制、评估改进四个方面工作共计15项任务</vt:lpstr>
      <vt:lpstr>项目管理是前提，传播网络是媒介，配套机制是重点，评估改进是闭环，四方面工作配合以确保文化建设的方向与效果</vt:lpstr>
      <vt:lpstr>2013-2015年将通过“三步走”落实全面认知、高度认同和主动实践的阶段目标</vt:lpstr>
      <vt:lpstr>目录</vt:lpstr>
      <vt:lpstr>1.1 建立企业文化组织保障机制</vt:lpstr>
      <vt:lpstr>建立决策层、管理层和执行层的三级组织保障机制</vt:lpstr>
      <vt:lpstr>明确委员会、办公室、项目组的职责，确保组织保障机制高效运转</vt:lpstr>
      <vt:lpstr>1.2 同步实施变革管理</vt:lpstr>
      <vt:lpstr>变革管理第1步：进行重要关系人分析，开展变革评估</vt:lpstr>
      <vt:lpstr>变革管理第2、3步：制定变革策略，分类别沟通实施</vt:lpstr>
      <vt:lpstr>2.1 全面开展培训宣贯</vt:lpstr>
      <vt:lpstr>开发企业文化培训课程体系</vt:lpstr>
      <vt:lpstr>建立企业文化内训师队伍</vt:lpstr>
      <vt:lpstr>2.2 通过媒介宣传企业文化</vt:lpstr>
      <vt:lpstr>编制企业文化手册，开展企业文化墙等宣传活动</vt:lpstr>
      <vt:lpstr>2.3 品牌传播</vt:lpstr>
      <vt:lpstr>将企业文化融入品牌文化</vt:lpstr>
      <vt:lpstr>2.4 案例体验</vt:lpstr>
      <vt:lpstr>编制企业文化案例集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2024-09-05T18:12:05.557</cp:lastPrinted>
  <dcterms:created xsi:type="dcterms:W3CDTF">2024-09-05T10:12:05Z</dcterms:created>
  <dcterms:modified xsi:type="dcterms:W3CDTF">2024-09-05T10:12:08Z</dcterms:modified>
</cp:coreProperties>
</file>