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4" r:id="rId26"/>
  </p:sldIdLst>
  <p:sldSz cx="9144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notesMaster" Target="notesMasters/notesMaster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r>
              <a:rPr lang="zh-CN" altLang="en-US" strike="noStrike" noProof="1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.卫生.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 idx="7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r>
              <a:rPr lang="zh-CN" altLang="en-US" strike="noStrike" noProof="1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.管理.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6146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6147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>
                <a:latin typeface="Tahoma" panose="020b0604030504040204" pitchFamily="34" charset="0"/>
                <a:ea typeface="宋体" panose="02010600030101010101" pitchFamily="2" charset="-122"/>
              </a:rPr>
              <a:t>.卫生.</a:t>
            </a:r>
            <a:endParaRPr lang="zh-CN" altLang="en-US" sz="120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6148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>
                <a:latin typeface="Tahoma" panose="020b0604030504040204" pitchFamily="34" charset="0"/>
                <a:ea typeface="宋体" panose="02010600030101010101" pitchFamily="2" charset="-122"/>
              </a:rPr>
              <a:t>.管理.</a:t>
            </a:r>
            <a:endParaRPr lang="zh-CN" altLang="en-US" sz="120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8195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8196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10242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10243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10244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1229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12291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12292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14338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14339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14340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16386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16387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16388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18434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18435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18436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1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0482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20483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20484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2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253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22531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22532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4578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24579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24580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6626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26627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26628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8674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28675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>
                <a:latin typeface="Tahoma" panose="020b0604030504040204" pitchFamily="34" charset="0"/>
                <a:ea typeface="宋体" panose="02010600030101010101" pitchFamily="2" charset="-122"/>
              </a:rPr>
              <a:t>.卫生.</a:t>
            </a:r>
            <a:endParaRPr lang="zh-CN" altLang="en-US" sz="120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8676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>
                <a:latin typeface="Tahoma" panose="020b0604030504040204" pitchFamily="34" charset="0"/>
                <a:ea typeface="宋体" panose="02010600030101010101" pitchFamily="2" charset="-122"/>
              </a:rPr>
              <a:t>.管理.</a:t>
            </a:r>
            <a:endParaRPr lang="zh-CN" altLang="en-US" sz="120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30722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30723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30724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6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3277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32771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32772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34818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34819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34820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36866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36867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36868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13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38914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38915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38916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1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40962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40963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40964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0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43010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43011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43012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5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45058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45059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45060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10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47106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47107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47108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3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49154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49155" name="页眉占位符 3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sz="1200"/>
              <a:t>.卫生.</a:t>
            </a:r>
            <a:endParaRPr lang="zh-CN" altLang="en-US" sz="1200"/>
          </a:p>
        </p:txBody>
      </p:sp>
      <p:sp>
        <p:nvSpPr>
          <p:cNvPr id="49156" name="页脚占位符 4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/>
            <a:r>
              <a:rPr lang="zh-CN" altLang="en-US" sz="1200"/>
              <a:t>.管理.</a:t>
            </a:r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BA5A0-2916-4BE6-ADC2-1B503FC32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75157-8551-4124-8FA7-3BF6F038E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C84E9E-9F1C-4502-AC19-0D43BCA33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FFCEAF-06A4-4DDC-9DAD-4451D5C55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E4D8A83-978F-4BB7-8A9A-4F6D0A118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480F69-A63D-496A-BD21-254C04C6F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819751-A40B-4219-A047-9272DA1E2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EE21D6-055D-4DE1-B44C-AF08A7688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29137E-94C9-438B-9AE8-85C9273A4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F4E426-0808-460F-BEC6-778972684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E89ADC-E17E-4598-837D-23D0FC862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50" name="Group 2"/>
          <p:cNvGrpSpPr/>
          <p:nvPr/>
        </p:nvGrpSpPr>
        <p:grpSpPr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2051" name="Group 3"/>
            <p:cNvGrpSpPr/>
            <p:nvPr/>
          </p:nvGrpSpPr>
          <p:grpSpPr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2052" name="Rectangle 4"/>
              <p:cNvSpPr/>
              <p:nvPr/>
            </p:nvSpPr>
            <p:spPr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/>
                <a:endParaRPr lang="zh-CN" altLang="en-US"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3" name="Rectangle 5"/>
              <p:cNvSpPr/>
              <p:nvPr/>
            </p:nvSpPr>
            <p:spPr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/>
                <a:endParaRPr lang="zh-CN" altLang="en-US"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054" name="Group 6"/>
            <p:cNvGrpSpPr/>
            <p:nvPr/>
          </p:nvGrpSpPr>
          <p:grpSpPr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2055" name="Rectangle 7"/>
              <p:cNvSpPr/>
              <p:nvPr/>
            </p:nvSpPr>
            <p:spPr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/>
                <a:endParaRPr lang="zh-CN" altLang="en-US"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6" name="Rectangle 8"/>
              <p:cNvSpPr/>
              <p:nvPr/>
            </p:nvSpPr>
            <p:spPr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/>
                <a:endParaRPr lang="zh-CN" altLang="en-US"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057" name="Rectangle 9"/>
            <p:cNvSpPr/>
            <p:nvPr/>
          </p:nvSpPr>
          <p:spPr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/>
              <a:endParaRPr lang="zh-CN" altLang="en-US"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8" name="Rectangle 10"/>
            <p:cNvSpPr/>
            <p:nvPr/>
          </p:nvSpPr>
          <p:spPr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/>
              <a:endParaRPr lang="zh-CN" altLang="en-US"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9" name="Rectangle 11"/>
            <p:cNvSpPr/>
            <p:nvPr/>
          </p:nvSpPr>
          <p:spPr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/>
              <a:endParaRPr lang="zh-CN" altLang="en-US"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15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24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B4AD857-0F38-40C8-908E-25F12C746A3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62000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4400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7175" y="617538"/>
            <a:ext cx="1947863" cy="551497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62000" y="617538"/>
            <a:ext cx="5692775" cy="55149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617538"/>
            <a:ext cx="7793038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762000" y="2017713"/>
            <a:ext cx="7772400" cy="4114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  <p:hf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/>
          <p:nvPr/>
        </p:nvSpPr>
        <p:spPr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/>
            <a:endParaRPr lang="zh-CN" altLang="zh-CN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7" name="Rectangle 3"/>
          <p:cNvSpPr/>
          <p:nvPr/>
        </p:nvSpPr>
        <p:spPr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/>
            <a:endParaRPr lang="zh-CN" altLang="zh-CN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8" name="Rectangle 4"/>
          <p:cNvSpPr/>
          <p:nvPr/>
        </p:nvSpPr>
        <p:spPr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/>
            <a:endParaRPr lang="zh-CN" altLang="zh-CN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Rectangle 5"/>
          <p:cNvSpPr/>
          <p:nvPr/>
        </p:nvSpPr>
        <p:spPr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/>
            <a:endParaRPr lang="zh-CN" altLang="zh-CN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0" name="Rectangle 6"/>
          <p:cNvSpPr/>
          <p:nvPr/>
        </p:nvSpPr>
        <p:spPr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/>
            <a:endParaRPr lang="zh-CN" altLang="zh-CN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1" name="Rectangle 7"/>
          <p:cNvSpPr/>
          <p:nvPr/>
        </p:nvSpPr>
        <p:spPr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/>
            <a:endParaRPr lang="zh-CN" altLang="zh-CN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2" name="Rectangle 8"/>
          <p:cNvSpPr/>
          <p:nvPr/>
        </p:nvSpPr>
        <p:spPr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/>
            <a:endParaRPr lang="zh-CN" altLang="zh-CN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3" name="Rectangle 9"/>
          <p:cNvSpPr>
            <a:spLocks noGrp="1"/>
          </p:cNvSpPr>
          <p:nvPr>
            <p:ph type="title"/>
          </p:nvPr>
        </p:nvSpPr>
        <p:spPr>
          <a:xfrm>
            <a:off x="762000" y="617538"/>
            <a:ext cx="7793038" cy="11430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34" name="Rectangle 10"/>
          <p:cNvSpPr>
            <a:spLocks noGrp="1"/>
          </p:cNvSpPr>
          <p:nvPr>
            <p:ph type="body" idx="5"/>
          </p:nvPr>
        </p:nvSpPr>
        <p:spPr>
          <a:xfrm>
            <a:off x="762000" y="2017713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sz="1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sz="1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sz="1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9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0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15412000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1" name="Rectangle 2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 vert="horz" wrap="square" lIns="91440" tIns="45720" rIns="91440" bIns="45720" anchor="b" anchorCtr="0"/>
          <a:lstStyle/>
          <a:p>
            <a:pPr eaLnBrk="1" hangingPunct="1">
              <a:buClrTx/>
              <a:buSzTx/>
              <a:buFontTx/>
            </a:pPr>
            <a:r>
              <a:rPr kumimoji="1" lang="zh-CN" altLang="en-US"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肾病综合征</a:t>
            </a:r>
            <a:endParaRPr kumimoji="1" lang="zh-CN" altLang="en-US">
              <a:latin typeface="黑体" panose="02010609060101010101" pitchFamily="2" charset="-122"/>
              <a:ea typeface="黑体" panose="02010609060101010101" pitchFamily="2" charset="-122"/>
              <a:cs typeface="+mj-cs"/>
            </a:endParaRPr>
          </a:p>
        </p:txBody>
      </p:sp>
      <p:sp>
        <p:nvSpPr>
          <p:cNvPr id="5122" name="副标题 1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 anchorCtr="0"/>
          <a:lstStyle/>
          <a:p>
            <a:pPr>
              <a:buSzPct val="60000"/>
            </a:pPr>
            <a:endParaRPr kumimoji="1" lang="zh-CN" altLang="en-US"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B4AD857-0F38-40C8-908E-25F12C746A3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/>
        <p:txBody>
          <a:bodyPr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3" name="TextBox 5122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/>
              <a:t>重      点</a:t>
            </a:r>
            <a:endParaRPr lang="zh-CN" altLang="en-US"/>
          </a:p>
        </p:txBody>
      </p:sp>
      <p:sp>
        <p:nvSpPr>
          <p:cNvPr id="7170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/>
              <a:t>掌握肾病综合征的</a:t>
            </a:r>
            <a:r>
              <a:rPr lang="zh-CN" altLang="en-US" b="1">
                <a:solidFill>
                  <a:schemeClr val="hlink"/>
                </a:solidFill>
              </a:rPr>
              <a:t>定义</a:t>
            </a:r>
            <a:r>
              <a:rPr lang="zh-CN" altLang="en-US"/>
              <a:t>及</a:t>
            </a:r>
            <a:r>
              <a:rPr lang="zh-CN" altLang="en-US" b="1">
                <a:solidFill>
                  <a:schemeClr val="hlink"/>
                </a:solidFill>
              </a:rPr>
              <a:t>临床表现</a:t>
            </a:r>
            <a:r>
              <a:rPr lang="zh-CN" altLang="en-US"/>
              <a:t>。</a:t>
            </a:r>
            <a:endParaRPr lang="zh-CN" altLang="en-US"/>
          </a:p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/>
              <a:t>掌握肾病综合征的</a:t>
            </a:r>
            <a:r>
              <a:rPr lang="zh-CN" altLang="en-US" b="1">
                <a:solidFill>
                  <a:schemeClr val="hlink"/>
                </a:solidFill>
              </a:rPr>
              <a:t>诊断及鉴别诊断</a:t>
            </a:r>
            <a:r>
              <a:rPr lang="zh-CN" altLang="en-US"/>
              <a:t>。</a:t>
            </a:r>
            <a:endParaRPr lang="zh-CN" altLang="en-US"/>
          </a:p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/>
              <a:t>了解五个</a:t>
            </a:r>
            <a:r>
              <a:rPr lang="zh-CN" altLang="en-US" b="1">
                <a:solidFill>
                  <a:schemeClr val="hlink"/>
                </a:solidFill>
              </a:rPr>
              <a:t>病理类型</a:t>
            </a:r>
            <a:r>
              <a:rPr lang="zh-CN" altLang="en-US"/>
              <a:t>的特点。</a:t>
            </a:r>
            <a:endParaRPr lang="zh-CN" altLang="en-US"/>
          </a:p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/>
              <a:t>掌握</a:t>
            </a:r>
            <a:r>
              <a:rPr lang="zh-CN" altLang="en-US" b="1">
                <a:solidFill>
                  <a:schemeClr val="hlink"/>
                </a:solidFill>
              </a:rPr>
              <a:t>肾上腺皮质激素</a:t>
            </a:r>
            <a:r>
              <a:rPr lang="zh-CN" altLang="en-US"/>
              <a:t>和免疫抑制药的应用原则。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n-US" altLang="zh-CN"/>
              <a:t>Christian</a:t>
            </a:r>
            <a:r>
              <a:rPr lang="zh-CN" altLang="en-US"/>
              <a:t>于</a:t>
            </a:r>
            <a:r>
              <a:rPr lang="en-US" altLang="zh-CN"/>
              <a:t>1932</a:t>
            </a:r>
            <a:r>
              <a:rPr lang="zh-CN" altLang="en-US"/>
              <a:t>年应用</a:t>
            </a:r>
            <a:r>
              <a:rPr lang="zh-CN" altLang="en-US">
                <a:solidFill>
                  <a:schemeClr val="hlink"/>
                </a:solidFill>
              </a:rPr>
              <a:t>肾病综合征</a:t>
            </a:r>
            <a:r>
              <a:rPr lang="zh-CN" altLang="en-US"/>
              <a:t>（</a:t>
            </a:r>
            <a:r>
              <a:rPr lang="en-US" altLang="zh-CN"/>
              <a:t>nephrotic syndrome</a:t>
            </a:r>
            <a:r>
              <a:rPr lang="zh-CN" altLang="en-US"/>
              <a:t>）这一名称。</a:t>
            </a:r>
            <a:endParaRPr lang="zh-CN" altLang="en-US"/>
          </a:p>
          <a:p>
            <a:pPr eaLnBrk="1" hangingPunct="1"/>
            <a:endParaRPr lang="zh-CN" altLang="en-US"/>
          </a:p>
          <a:p>
            <a:pPr eaLnBrk="1" hangingPunct="1"/>
            <a:r>
              <a:rPr lang="zh-CN" altLang="en-US"/>
              <a:t>本病的最基本的特征是</a:t>
            </a:r>
            <a:r>
              <a:rPr lang="zh-CN" altLang="en-US">
                <a:solidFill>
                  <a:schemeClr val="hlink"/>
                </a:solidFill>
              </a:rPr>
              <a:t>大量蛋白尿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sz="6000">
                <a:latin typeface="黑体" panose="02010609060101010101" pitchFamily="2" charset="-122"/>
                <a:ea typeface="黑体" panose="02010609060101010101" pitchFamily="2" charset="-122"/>
              </a:rPr>
              <a:t>定    义</a:t>
            </a:r>
            <a:endParaRPr lang="zh-CN" altLang="en-US" sz="60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1266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marL="609600" indent="-609600" eaLnBrk="1" hangingPunct="1"/>
            <a:r>
              <a:rPr lang="zh-CN" altLang="en-US"/>
              <a:t>是以①②③④为基本特征为临床综合征：</a:t>
            </a:r>
            <a:endParaRPr lang="zh-CN" altLang="en-US"/>
          </a:p>
          <a:p>
            <a:pPr marL="609600" indent="-609600" eaLnBrk="1" hangingPunct="1">
              <a:buFont typeface="Wingdings" panose="05000000000000000000" pitchFamily="2" charset="2"/>
              <a:buAutoNum type="circleNumDbPlain"/>
            </a:pPr>
            <a:r>
              <a:rPr lang="zh-CN" altLang="en-US"/>
              <a:t>尿蛋白</a:t>
            </a:r>
            <a:r>
              <a:rPr lang="en-US" altLang="zh-CN"/>
              <a:t>&gt;3.5ɡ/d</a:t>
            </a:r>
            <a:r>
              <a:rPr lang="zh-CN" altLang="en-US"/>
              <a:t>；</a:t>
            </a:r>
            <a:endParaRPr lang="zh-CN" altLang="en-US"/>
          </a:p>
          <a:p>
            <a:pPr marL="609600" indent="-609600" eaLnBrk="1" hangingPunct="1">
              <a:buFont typeface="Wingdings" panose="05000000000000000000" pitchFamily="2" charset="2"/>
              <a:buAutoNum type="circleNumDbPlain"/>
            </a:pPr>
            <a:r>
              <a:rPr lang="zh-CN" altLang="en-US"/>
              <a:t>血浆白蛋白</a:t>
            </a:r>
            <a:r>
              <a:rPr lang="en-US" altLang="zh-CN"/>
              <a:t>&lt;30ɡ/L</a:t>
            </a:r>
            <a:r>
              <a:rPr lang="zh-CN" altLang="en-US"/>
              <a:t>；</a:t>
            </a:r>
            <a:endParaRPr lang="zh-CN" altLang="en-US"/>
          </a:p>
          <a:p>
            <a:pPr marL="609600" indent="-609600" eaLnBrk="1" hangingPunct="1">
              <a:buFont typeface="Wingdings" panose="05000000000000000000" pitchFamily="2" charset="2"/>
              <a:buAutoNum type="circleNumDbPlain"/>
            </a:pPr>
            <a:r>
              <a:rPr lang="zh-CN" altLang="en-US"/>
              <a:t>水肿；</a:t>
            </a:r>
            <a:endParaRPr lang="zh-CN" altLang="en-US"/>
          </a:p>
          <a:p>
            <a:pPr marL="609600" indent="-609600" eaLnBrk="1" hangingPunct="1">
              <a:buFont typeface="Wingdings" panose="05000000000000000000" pitchFamily="2" charset="2"/>
              <a:buAutoNum type="circleNumDbPlain"/>
            </a:pPr>
            <a:r>
              <a:rPr lang="zh-CN" altLang="en-US"/>
              <a:t>血脂升高。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/>
              <a:t>病因分类 </a:t>
            </a:r>
            <a:endParaRPr lang="zh-CN" altLang="en-US"/>
          </a:p>
        </p:txBody>
      </p:sp>
      <p:sp>
        <p:nvSpPr>
          <p:cNvPr id="13314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zh-CN" altLang="en-US"/>
              <a:t>肾病综合征由多种肾小球疾病引起，可分为两大类： </a:t>
            </a:r>
            <a:endParaRPr lang="zh-CN" altLang="en-US"/>
          </a:p>
          <a:p>
            <a:pPr eaLnBrk="1" hangingPunct="1"/>
            <a:r>
              <a:rPr lang="zh-CN" altLang="en-US"/>
              <a:t>原发性肾病综合征</a:t>
            </a:r>
            <a:endParaRPr lang="zh-CN" altLang="en-US"/>
          </a:p>
          <a:p>
            <a:pPr eaLnBrk="1" hangingPunct="1"/>
            <a:r>
              <a:rPr lang="zh-CN" altLang="en-US"/>
              <a:t>继发性肾病综合征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5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xfrm>
            <a:off x="533400" y="762000"/>
            <a:ext cx="8382000" cy="609600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sz="3600"/>
              <a:t>引起肾病综合征的常见肾小球疾病分类</a:t>
            </a:r>
            <a:endParaRPr lang="zh-CN" altLang="en-US" sz="3600"/>
          </a:p>
        </p:txBody>
      </p:sp>
      <p:graphicFrame>
        <p:nvGraphicFramePr>
          <p:cNvPr id="5172" name="Group 52"/>
          <p:cNvGraphicFramePr>
            <a:graphicFrameLocks noGrp="1"/>
          </p:cNvGraphicFramePr>
          <p:nvPr>
            <p:ph type="tbl" idx="1"/>
          </p:nvPr>
        </p:nvGraphicFramePr>
        <p:xfrm>
          <a:off x="228600" y="1803400"/>
          <a:ext cx="8686800" cy="4826000"/>
        </p:xfrm>
        <a:graphic>
          <a:graphicData uri="http://schemas.openxmlformats.org/drawingml/2006/table">
            <a:tbl>
              <a:tblPr/>
              <a:tblGrid>
                <a:gridCol w="1295400"/>
                <a:gridCol w="1752600"/>
                <a:gridCol w="1828800"/>
                <a:gridCol w="1371600"/>
                <a:gridCol w="2438400"/>
              </a:tblGrid>
              <a:tr h="53340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1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儿童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青少年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中青年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中老年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760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原发性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微小病变肾病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系膜增生性肾炎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局灶性节段性肾小球硬化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系膜毛细血管性肾炎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膜性肾病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继发性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过敏性紫癜性肾炎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先天性肾病综合征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1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系统性红斑狼疮性肾炎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糖尿病性肾病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肾淀粉样变性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骨髓瘤性肾病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6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/>
              <a:t>病理生理</a:t>
            </a:r>
            <a:r>
              <a:rPr lang="en-US" altLang="zh-CN">
                <a:latin typeface="Times New Roman" panose="02020603050405020304" pitchFamily="18" charset="0"/>
              </a:rPr>
              <a:t>—</a:t>
            </a:r>
            <a:r>
              <a:rPr lang="zh-CN" altLang="en-US">
                <a:solidFill>
                  <a:schemeClr val="hlink"/>
                </a:solidFill>
              </a:rPr>
              <a:t>大量蛋白尿</a:t>
            </a:r>
            <a:endParaRPr lang="zh-CN" altLang="en-US">
              <a:solidFill>
                <a:schemeClr val="hlink"/>
              </a:solidFill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algn="just" eaLnBrk="1" hangingPunct="1">
              <a:buClr>
                <a:schemeClr val="tx2"/>
              </a:buClr>
            </a:pPr>
            <a:r>
              <a:rPr lang="zh-CN" altLang="en-US"/>
              <a:t>主要成份为白蛋白，亦可包括其他血浆蛋白成份，与尿蛋白的选择性有关。</a:t>
            </a:r>
            <a:endParaRPr lang="zh-CN" altLang="en-US"/>
          </a:p>
          <a:p>
            <a:pPr algn="just" eaLnBrk="1" hangingPunct="1">
              <a:buClr>
                <a:schemeClr val="tx2"/>
              </a:buClr>
            </a:pPr>
            <a:r>
              <a:rPr lang="zh-CN" altLang="en-US">
                <a:solidFill>
                  <a:schemeClr val="hlink"/>
                </a:solidFill>
              </a:rPr>
              <a:t>肾小球滤过膜通透性增高</a:t>
            </a:r>
            <a:r>
              <a:rPr lang="zh-CN" altLang="en-US"/>
              <a:t>为其主要原因。肾小球滤过膜具有筛孔屏障及电荷屏障作用，当上述屏障、尤其电荷屏障受损时血浆蛋白大量漏出，其漏出量远超过近曲小管回吸收量，形成大量蛋白尿。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7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/>
              <a:t>病理生理</a:t>
            </a:r>
            <a:r>
              <a:rPr lang="en-US" altLang="zh-CN">
                <a:latin typeface="Times New Roman" panose="02020603050405020304" pitchFamily="18" charset="0"/>
              </a:rPr>
              <a:t>—</a:t>
            </a:r>
            <a:r>
              <a:rPr lang="zh-CN" altLang="en-US">
                <a:solidFill>
                  <a:schemeClr val="hlink"/>
                </a:solidFill>
              </a:rPr>
              <a:t>低蛋白血症</a:t>
            </a:r>
            <a:endParaRPr lang="zh-CN" altLang="en-US">
              <a:solidFill>
                <a:schemeClr val="hlink"/>
              </a:solidFill>
            </a:endParaRPr>
          </a:p>
        </p:txBody>
      </p:sp>
      <p:sp>
        <p:nvSpPr>
          <p:cNvPr id="19458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b="1">
                <a:solidFill>
                  <a:schemeClr val="hlink"/>
                </a:solidFill>
              </a:rPr>
              <a:t>血浆蛋白减少</a:t>
            </a:r>
            <a:r>
              <a:rPr lang="zh-CN" altLang="en-US"/>
              <a:t>：白蛋白从尿中丢失超过肝脏代偿性合成蛋白量，即出现低血浆白蛋白血症。</a:t>
            </a:r>
            <a:endParaRPr lang="zh-CN" altLang="en-US"/>
          </a:p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/>
              <a:t>消化道粘膜</a:t>
            </a:r>
            <a:r>
              <a:rPr lang="zh-CN" altLang="en-US" b="1">
                <a:solidFill>
                  <a:schemeClr val="hlink"/>
                </a:solidFill>
              </a:rPr>
              <a:t>水肿</a:t>
            </a:r>
            <a:r>
              <a:rPr lang="zh-CN" altLang="en-US"/>
              <a:t>导致食欲减退，蛋白摄入不足，进一步加重低蛋白血症。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8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sz="4000">
                <a:latin typeface="宋体" panose="02010600030101010101" pitchFamily="2" charset="-122"/>
              </a:rPr>
              <a:t>肾病综合征时血浆蛋白成份减少</a:t>
            </a:r>
            <a:r>
              <a:rPr lang="zh-CN" altLang="en-US" sz="4000"/>
              <a:t> </a:t>
            </a:r>
            <a:endParaRPr lang="zh-CN" altLang="en-US" sz="4000"/>
          </a:p>
        </p:txBody>
      </p:sp>
      <p:graphicFrame>
        <p:nvGraphicFramePr>
          <p:cNvPr id="7200" name="Group 32"/>
          <p:cNvGraphicFramePr>
            <a:graphicFrameLocks noGrp="1"/>
          </p:cNvGraphicFramePr>
          <p:nvPr>
            <p:ph type="tbl" idx="1"/>
          </p:nvPr>
        </p:nvGraphicFramePr>
        <p:xfrm>
          <a:off x="685800" y="2017713"/>
          <a:ext cx="8116888" cy="4483100"/>
        </p:xfrm>
        <a:graphic>
          <a:graphicData uri="http://schemas.openxmlformats.org/drawingml/2006/table">
            <a:tbl>
              <a:tblPr/>
              <a:tblGrid>
                <a:gridCol w="3062288"/>
                <a:gridCol w="5054600"/>
              </a:tblGrid>
              <a:tr h="49682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蛋   白</a:t>
                      </a:r>
                      <a:endParaRPr kumimoji="1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可能结果</a:t>
                      </a:r>
                      <a:endParaRPr kumimoji="1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627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白蛋白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转铁蛋白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血浆铜兰蛋白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甲状腺素球蛋白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皮质醇结合蛋白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抑制凝血因子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因子及其他补体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IgG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</a:t>
                      </a: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羟骨化醇结合蛋白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前列腺素结合蛋白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锌结合蛋白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脂蛋白酶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水肿、体腔积液、高脂血症、动脉硬化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小细胞性贫血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铜缺乏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T3</a:t>
                      </a: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kumimoji="1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T4</a:t>
                      </a: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下降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游离皮质醇升高，皮质醇代谢变化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血栓形成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易感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易感染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低钙血症、转移性钙化、骨质疏松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前列腺素代谢变化、血栓形成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锌缺乏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低密度脂蛋白代谢变化</a:t>
                      </a:r>
                      <a:endParaRPr kumimoji="1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9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/>
              <a:t>病理生理</a:t>
            </a:r>
            <a:r>
              <a:rPr lang="en-US" altLang="zh-CN">
                <a:latin typeface="Times New Roman" panose="02020603050405020304" pitchFamily="18" charset="0"/>
              </a:rPr>
              <a:t>—</a:t>
            </a:r>
            <a:r>
              <a:rPr lang="zh-CN" altLang="en-US">
                <a:solidFill>
                  <a:schemeClr val="hlink"/>
                </a:solidFill>
              </a:rPr>
              <a:t>水肿</a:t>
            </a:r>
            <a:endParaRPr lang="zh-CN" altLang="en-US">
              <a:solidFill>
                <a:schemeClr val="hlink"/>
              </a:solidFill>
            </a:endParaRPr>
          </a:p>
        </p:txBody>
      </p:sp>
      <p:sp>
        <p:nvSpPr>
          <p:cNvPr id="23554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algn="just" eaLnBrk="1" hangingPunct="1">
              <a:lnSpc>
                <a:spcPct val="110000"/>
              </a:lnSpc>
            </a:pPr>
            <a:r>
              <a:rPr lang="zh-CN" altLang="en-US"/>
              <a:t>低白蛋白血症引起血浆胶体渗透压下降，使水分从血管内渗出是造成肾病综合征水肿的重要原因。</a:t>
            </a:r>
            <a:endParaRPr lang="zh-CN" altLang="en-US"/>
          </a:p>
          <a:p>
            <a:pPr algn="just" eaLnBrk="1" hangingPunct="1">
              <a:lnSpc>
                <a:spcPct val="110000"/>
              </a:lnSpc>
            </a:pPr>
            <a:r>
              <a:rPr lang="zh-CN" altLang="en-US"/>
              <a:t>但目前大多数研究认为本征水肿的发生主要与原发性肾性</a:t>
            </a:r>
            <a:r>
              <a:rPr lang="zh-CN" altLang="en-US">
                <a:solidFill>
                  <a:schemeClr val="hlink"/>
                </a:solidFill>
              </a:rPr>
              <a:t>钠潴留</a:t>
            </a:r>
            <a:r>
              <a:rPr lang="zh-CN" altLang="en-US"/>
              <a:t>有关。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10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/>
              <a:t>病理生理</a:t>
            </a:r>
            <a:r>
              <a:rPr lang="en-US" altLang="zh-CN">
                <a:latin typeface="Times New Roman" panose="02020603050405020304" pitchFamily="18" charset="0"/>
              </a:rPr>
              <a:t>—</a:t>
            </a:r>
            <a:r>
              <a:rPr lang="zh-CN" altLang="en-US">
                <a:solidFill>
                  <a:schemeClr val="hlink"/>
                </a:solidFill>
                <a:latin typeface="宋体" panose="02010600030101010101" pitchFamily="2" charset="-122"/>
              </a:rPr>
              <a:t>高脂血症</a:t>
            </a:r>
            <a:endParaRPr lang="zh-CN" altLang="en-US">
              <a:solidFill>
                <a:schemeClr val="hlink"/>
              </a:solidFill>
              <a:latin typeface="宋体" panose="02010600030101010101" pitchFamily="2" charset="-122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algn="just" eaLnBrk="1" hangingPunct="1">
              <a:lnSpc>
                <a:spcPct val="110000"/>
              </a:lnSpc>
            </a:pPr>
            <a:r>
              <a:rPr lang="zh-CN" altLang="en-US">
                <a:latin typeface="宋体" panose="02010600030101010101" pitchFamily="2" charset="-122"/>
              </a:rPr>
              <a:t>与肝脏合成脂蛋白增加、外周利用及分解脂蛋白减少有关。</a:t>
            </a:r>
            <a:endParaRPr lang="zh-CN" altLang="en-US">
              <a:latin typeface="宋体" panose="02010600030101010101" pitchFamily="2" charset="-122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lang="zh-CN" altLang="en-US" sz="3200">
                <a:latin typeface="宋体" panose="02010600030101010101" pitchFamily="2" charset="-122"/>
              </a:rPr>
              <a:t>高</a:t>
            </a:r>
            <a:r>
              <a:rPr lang="en-US" altLang="zh-CN" sz="3200">
                <a:latin typeface="宋体" panose="02010600030101010101" pitchFamily="2" charset="-122"/>
              </a:rPr>
              <a:t>TCH</a:t>
            </a:r>
            <a:r>
              <a:rPr lang="zh-CN" altLang="en-US" sz="3200">
                <a:latin typeface="宋体" panose="02010600030101010101" pitchFamily="2" charset="-122"/>
              </a:rPr>
              <a:t>血症：肝脏产生过多富含胆固醇和载脂蛋白</a:t>
            </a:r>
            <a:r>
              <a:rPr lang="en-US" altLang="zh-CN" sz="3200">
                <a:latin typeface="宋体" panose="02010600030101010101" pitchFamily="2" charset="-122"/>
              </a:rPr>
              <a:t>B</a:t>
            </a:r>
            <a:r>
              <a:rPr lang="zh-CN" altLang="en-US" sz="3200">
                <a:latin typeface="宋体" panose="02010600030101010101" pitchFamily="2" charset="-122"/>
              </a:rPr>
              <a:t>的</a:t>
            </a:r>
            <a:r>
              <a:rPr lang="en-US" altLang="zh-CN" sz="3200">
                <a:latin typeface="宋体" panose="02010600030101010101" pitchFamily="2" charset="-122"/>
              </a:rPr>
              <a:t>LDL</a:t>
            </a:r>
            <a:r>
              <a:rPr lang="zh-CN" altLang="en-US" sz="3200">
                <a:latin typeface="宋体" panose="02010600030101010101" pitchFamily="2" charset="-122"/>
              </a:rPr>
              <a:t>。</a:t>
            </a:r>
            <a:endParaRPr lang="zh-CN" altLang="en-US" sz="3200">
              <a:latin typeface="宋体" panose="02010600030101010101" pitchFamily="2" charset="-122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lang="zh-CN" altLang="en-US" sz="3200">
                <a:latin typeface="宋体" panose="02010600030101010101" pitchFamily="2" charset="-122"/>
              </a:rPr>
              <a:t>高</a:t>
            </a:r>
            <a:r>
              <a:rPr lang="en-US" altLang="zh-CN" sz="3200">
                <a:latin typeface="宋体" panose="02010600030101010101" pitchFamily="2" charset="-122"/>
              </a:rPr>
              <a:t>TG</a:t>
            </a:r>
            <a:r>
              <a:rPr lang="zh-CN" altLang="en-US" sz="3200">
                <a:latin typeface="宋体" panose="02010600030101010101" pitchFamily="2" charset="-122"/>
              </a:rPr>
              <a:t>血症：分解减少。</a:t>
            </a:r>
            <a:endParaRPr lang="zh-CN" altLang="en-US" sz="3200">
              <a:latin typeface="宋体" panose="02010600030101010101" pitchFamily="2" charset="-122"/>
            </a:endParaRPr>
          </a:p>
          <a:p>
            <a:pPr eaLnBrk="1" hangingPunct="1">
              <a:lnSpc>
                <a:spcPct val="110000"/>
              </a:lnSpc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11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49" name="Rectangle 2"/>
          <p:cNvSpPr>
            <a:spLocks noGrp="1"/>
          </p:cNvSpPr>
          <p:nvPr>
            <p:ph type="ctrTitle"/>
          </p:nvPr>
        </p:nvSpPr>
        <p:spPr>
          <a:xfrm>
            <a:off x="1041400" y="1438275"/>
            <a:ext cx="7634288" cy="1774825"/>
          </a:xfrm>
        </p:spPr>
        <p:txBody>
          <a:bodyPr vert="horz" wrap="square" lIns="91440" tIns="45720" rIns="91440" bIns="45720" anchor="b" anchorCtr="0"/>
          <a:lstStyle/>
          <a:p>
            <a:pPr eaLnBrk="1" hangingPunct="1">
              <a:buClrTx/>
              <a:buSzTx/>
              <a:buFontTx/>
            </a:pPr>
            <a:r>
              <a:rPr kumimoji="1" lang="zh-CN" altLang="en-US" sz="6000"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原发性肾病综合征的病理类型及临床特点</a:t>
            </a:r>
            <a:endParaRPr kumimoji="1" lang="zh-CN" altLang="en-US" sz="6000">
              <a:latin typeface="黑体" panose="02010609060101010101" pitchFamily="2" charset="-122"/>
              <a:ea typeface="黑体" panose="02010609060101010101" pitchFamily="2" charset="-122"/>
              <a:cs typeface="+mj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B4AD857-0F38-40C8-908E-25F12C746A3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12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/>
        <p:txBody>
          <a:bodyPr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/>
              <a:t>微小病变肾病</a:t>
            </a:r>
            <a:endParaRPr lang="zh-CN" altLang="en-US"/>
          </a:p>
        </p:txBody>
      </p:sp>
      <p:sp>
        <p:nvSpPr>
          <p:cNvPr id="29698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algn="just" eaLnBrk="1" hangingPunct="1"/>
            <a:r>
              <a:rPr lang="zh-CN" altLang="en-US"/>
              <a:t>光镜下肾小球基本正常，仅见近曲小管上皮严重脂肪变性。</a:t>
            </a:r>
            <a:r>
              <a:rPr lang="zh-CN" altLang="en-US" b="1">
                <a:solidFill>
                  <a:schemeClr val="hlink"/>
                </a:solidFill>
              </a:rPr>
              <a:t>电镜</a:t>
            </a:r>
            <a:r>
              <a:rPr lang="zh-CN" altLang="en-US"/>
              <a:t>下肾小球脏层上皮细胞足突广泛融合，无电子致密物。免疫荧光检查阴性。</a:t>
            </a:r>
            <a:endParaRPr lang="zh-CN" altLang="en-US"/>
          </a:p>
          <a:p>
            <a:pPr eaLnBrk="1" hangingPunct="1"/>
            <a:r>
              <a:rPr lang="zh-CN" altLang="en-US">
                <a:latin typeface="宋体" panose="02010600030101010101" pitchFamily="2" charset="-122"/>
              </a:rPr>
              <a:t>本病好发于少年儿童，</a:t>
            </a:r>
            <a:r>
              <a:rPr lang="zh-CN" altLang="en-US" b="1">
                <a:solidFill>
                  <a:schemeClr val="hlink"/>
                </a:solidFill>
                <a:latin typeface="宋体" panose="02010600030101010101" pitchFamily="2" charset="-122"/>
              </a:rPr>
              <a:t>对激素治疗敏感，复发率高</a:t>
            </a:r>
            <a:r>
              <a:rPr lang="zh-CN" altLang="en-US">
                <a:latin typeface="宋体" panose="02010600030101010101" pitchFamily="2" charset="-122"/>
              </a:rPr>
              <a:t>。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13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/>
              <a:t>系膜增生性肾炎</a:t>
            </a:r>
            <a:endParaRPr lang="zh-CN" altLang="en-US"/>
          </a:p>
        </p:txBody>
      </p:sp>
      <p:sp>
        <p:nvSpPr>
          <p:cNvPr id="31746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algn="just" eaLnBrk="1" hangingPunct="1"/>
            <a:r>
              <a:rPr lang="zh-CN" altLang="en-US" sz="2800"/>
              <a:t>光镜下系膜细胞及系膜基质弥漫增生，依其增生程度可将其分为轻、中、重。免疫荧光检查可进一步分为</a:t>
            </a:r>
            <a:r>
              <a:rPr lang="en-US" altLang="zh-CN" sz="2800"/>
              <a:t>IgA</a:t>
            </a:r>
            <a:r>
              <a:rPr lang="zh-CN" altLang="en-US" sz="2800"/>
              <a:t>及非</a:t>
            </a:r>
            <a:r>
              <a:rPr lang="en-US" altLang="zh-CN" sz="2800"/>
              <a:t>IgA</a:t>
            </a:r>
            <a:r>
              <a:rPr lang="zh-CN" altLang="en-US" sz="2800"/>
              <a:t>肾病。  </a:t>
            </a:r>
            <a:endParaRPr lang="zh-CN" altLang="en-US" sz="2800"/>
          </a:p>
          <a:p>
            <a:pPr eaLnBrk="1" hangingPunct="1"/>
            <a:r>
              <a:rPr lang="zh-CN" altLang="en-US" sz="2800">
                <a:latin typeface="宋体" panose="02010600030101010101" pitchFamily="2" charset="-122"/>
              </a:rPr>
              <a:t>此型肾炎在我国发病率很高，约占原发性肾小球疾病肾活检病例的一半。青少年男性多见。</a:t>
            </a:r>
            <a:endParaRPr lang="zh-CN" altLang="en-US" sz="2800"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sz="2800">
                <a:latin typeface="宋体" panose="02010600030101010101" pitchFamily="2" charset="-122"/>
              </a:rPr>
              <a:t>系膜增生性肾炎呈肾病综合征者激素及细胞毒药物疗效</a:t>
            </a:r>
            <a:r>
              <a:rPr lang="zh-CN" altLang="en-US" sz="2800">
                <a:solidFill>
                  <a:schemeClr val="hlink"/>
                </a:solidFill>
                <a:latin typeface="宋体" panose="02010600030101010101" pitchFamily="2" charset="-122"/>
              </a:rPr>
              <a:t>与病理改变轻重相关</a:t>
            </a:r>
            <a:r>
              <a:rPr lang="zh-CN" altLang="en-US" sz="2800">
                <a:latin typeface="宋体" panose="02010600030101010101" pitchFamily="2" charset="-122"/>
              </a:rPr>
              <a:t>，轻者治疗效果好，与微小病变病相似，重者对治疗反应差。</a:t>
            </a:r>
            <a:r>
              <a:rPr lang="zh-CN" altLang="en-US" sz="2800"/>
              <a:t> </a:t>
            </a:r>
            <a:endParaRPr lang="zh-CN" altLang="en-US" sz="28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14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>
                <a:latin typeface="宋体" panose="02010600030101010101" pitchFamily="2" charset="-122"/>
              </a:rPr>
              <a:t>局灶性节段性肾小球硬化</a:t>
            </a:r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33794" name="Rectangle 3"/>
          <p:cNvSpPr>
            <a:spLocks noGrp="1"/>
          </p:cNvSpPr>
          <p:nvPr>
            <p:ph idx="1"/>
          </p:nvPr>
        </p:nvSpPr>
        <p:spPr>
          <a:xfrm>
            <a:off x="684213" y="2017713"/>
            <a:ext cx="8058150" cy="4291012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sz="2800">
                <a:latin typeface="宋体" panose="02010600030101010101" pitchFamily="2" charset="-122"/>
              </a:rPr>
              <a:t>光镜下病变呈局灶、节段分布，主要病变为受累节段的硬化（系膜基质增多，毛细血管塌陷）及玻璃样变。</a:t>
            </a:r>
            <a:endParaRPr lang="zh-CN" altLang="en-US" sz="2800"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sz="2800">
                <a:latin typeface="宋体" panose="02010600030101010101" pitchFamily="2" charset="-122"/>
              </a:rPr>
              <a:t>本病好发于青少年，男性多见。上感可加重症状。常伴有高血压和肾功能损害。部分可由微小病变病转化而来。</a:t>
            </a:r>
            <a:endParaRPr lang="zh-CN" altLang="en-US" sz="2800"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sz="2800">
                <a:latin typeface="宋体" panose="02010600030101010101" pitchFamily="2" charset="-122"/>
              </a:rPr>
              <a:t>激素及细胞毒药物</a:t>
            </a:r>
            <a:r>
              <a:rPr lang="zh-CN" altLang="en-US" sz="2800">
                <a:solidFill>
                  <a:schemeClr val="hlink"/>
                </a:solidFill>
                <a:latin typeface="宋体" panose="02010600030101010101" pitchFamily="2" charset="-122"/>
              </a:rPr>
              <a:t>疗效多数不佳</a:t>
            </a:r>
            <a:r>
              <a:rPr lang="zh-CN" altLang="en-US" sz="2800">
                <a:latin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sz="2800"/>
              <a:t>预后与激素治疗的效果及蛋白尿和程度密切相关。 </a:t>
            </a:r>
            <a:endParaRPr lang="zh-CN" altLang="en-US" sz="28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15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>
                <a:latin typeface="宋体" panose="02010600030101010101" pitchFamily="2" charset="-122"/>
              </a:rPr>
              <a:t>膜性肾病</a:t>
            </a:r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35842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800"/>
              <a:t>光镜下表现肾小球毛细血管基底膜弥漫性增厚。</a:t>
            </a:r>
            <a:endParaRPr lang="zh-CN" altLang="en-US" sz="2800"/>
          </a:p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800"/>
              <a:t>好发于中老年，极易发生血栓栓塞并发症，以肾静脉血栓最常见（</a:t>
            </a:r>
            <a:r>
              <a:rPr lang="en-US" altLang="zh-CN" sz="2800"/>
              <a:t>10~40%</a:t>
            </a:r>
            <a:r>
              <a:rPr lang="zh-CN" altLang="en-US" sz="2800"/>
              <a:t>）。</a:t>
            </a:r>
            <a:endParaRPr lang="zh-CN" altLang="en-US" sz="2800"/>
          </a:p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800"/>
              <a:t>约</a:t>
            </a:r>
            <a:r>
              <a:rPr lang="en-US" altLang="zh-CN" sz="2800"/>
              <a:t>1/4</a:t>
            </a:r>
            <a:r>
              <a:rPr lang="zh-CN" altLang="en-US" sz="2800"/>
              <a:t>病例可自行缓解，早期膜性肾病激素及细胞毒药物治疗后约</a:t>
            </a:r>
            <a:r>
              <a:rPr lang="en-US" altLang="zh-CN" sz="2800"/>
              <a:t>60%</a:t>
            </a:r>
            <a:r>
              <a:rPr lang="zh-CN" altLang="en-US" sz="2800"/>
              <a:t>病例可缓解，晚期疗效差，往往不能使尿蛋白减少。 </a:t>
            </a:r>
            <a:endParaRPr lang="zh-CN" altLang="en-US" sz="2800"/>
          </a:p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800"/>
              <a:t>适当使用调脂药和抗凝治疗。</a:t>
            </a:r>
            <a:endParaRPr lang="zh-CN" altLang="en-US" sz="28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16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8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>
                <a:latin typeface="宋体" panose="02010600030101010101" pitchFamily="2" charset="-122"/>
              </a:rPr>
              <a:t>系膜毛细血管性肾炎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37890" name="Rectangle 3"/>
          <p:cNvSpPr>
            <a:spLocks noGrp="1"/>
          </p:cNvSpPr>
          <p:nvPr>
            <p:ph idx="1"/>
          </p:nvPr>
        </p:nvSpPr>
        <p:spPr>
          <a:xfrm>
            <a:off x="762000" y="2017713"/>
            <a:ext cx="7772400" cy="4506912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sz="2800"/>
              <a:t>光镜下可见系膜细胞及系膜基质的弥漫重度增生，肾小球基底膜呈分层状增厚，毛细血管袢呈</a:t>
            </a:r>
            <a:r>
              <a:rPr lang="zh-CN" altLang="en-US" sz="2800">
                <a:latin typeface="Times New Roman" panose="02020603050405020304" pitchFamily="18" charset="0"/>
              </a:rPr>
              <a:t>“</a:t>
            </a:r>
            <a:r>
              <a:rPr lang="zh-CN" altLang="en-US" sz="2800"/>
              <a:t>双轨征</a:t>
            </a:r>
            <a:r>
              <a:rPr lang="zh-CN" altLang="en-US" sz="2800">
                <a:latin typeface="Times New Roman" panose="02020603050405020304" pitchFamily="18" charset="0"/>
              </a:rPr>
              <a:t>”</a:t>
            </a:r>
            <a:r>
              <a:rPr lang="zh-CN" altLang="en-US" sz="2800"/>
              <a:t>。</a:t>
            </a:r>
            <a:endParaRPr lang="zh-CN" altLang="en-US" sz="2800"/>
          </a:p>
          <a:p>
            <a:pPr eaLnBrk="1" hangingPunct="1"/>
            <a:r>
              <a:rPr lang="zh-CN" altLang="en-US" sz="2800"/>
              <a:t>好发于青少年。半数有上感的前驱症状。</a:t>
            </a:r>
            <a:r>
              <a:rPr lang="en-US" altLang="zh-CN" sz="2800"/>
              <a:t>75%</a:t>
            </a:r>
            <a:r>
              <a:rPr lang="zh-CN" altLang="en-US" sz="2800"/>
              <a:t>有持续性低补体血症，是本病的重要特征。</a:t>
            </a:r>
            <a:endParaRPr lang="zh-CN" altLang="en-US" sz="2800"/>
          </a:p>
          <a:p>
            <a:pPr eaLnBrk="1" hangingPunct="1"/>
            <a:r>
              <a:rPr lang="zh-CN" altLang="en-US" sz="2800"/>
              <a:t>尚无有效的治疗方法，激素和细胞毒药物在成人效果不理想。</a:t>
            </a:r>
            <a:endParaRPr lang="zh-CN" altLang="en-US" sz="2800"/>
          </a:p>
          <a:p>
            <a:pPr eaLnBrk="1" hangingPunct="1"/>
            <a:r>
              <a:rPr lang="zh-CN" altLang="en-US" sz="2800"/>
              <a:t>预后较差，病情持续进展，约</a:t>
            </a:r>
            <a:r>
              <a:rPr lang="en-US" altLang="zh-CN" sz="2800"/>
              <a:t>50%</a:t>
            </a:r>
            <a:r>
              <a:rPr lang="zh-CN" altLang="en-US" sz="2800"/>
              <a:t>在</a:t>
            </a:r>
            <a:r>
              <a:rPr lang="en-US" altLang="zh-CN" sz="2800"/>
              <a:t>10</a:t>
            </a:r>
            <a:r>
              <a:rPr lang="zh-CN" altLang="en-US" sz="2800"/>
              <a:t>年内进展至</a:t>
            </a:r>
            <a:r>
              <a:rPr lang="en-US" altLang="zh-CN" sz="2800"/>
              <a:t>ESRD</a:t>
            </a:r>
            <a:r>
              <a:rPr lang="zh-CN" altLang="en-US" sz="2800"/>
              <a:t>。</a:t>
            </a:r>
            <a:endParaRPr lang="zh-CN" altLang="en-US" sz="28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17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>
                <a:latin typeface="宋体" panose="02010600030101010101" pitchFamily="2" charset="-122"/>
              </a:rPr>
              <a:t>肾病综合征的主要并发症</a:t>
            </a:r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39938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algn="just" eaLnBrk="1" hangingPunct="1"/>
            <a:r>
              <a:rPr lang="zh-CN" altLang="en-US" sz="3600" b="1">
                <a:solidFill>
                  <a:schemeClr val="hlink"/>
                </a:solidFill>
              </a:rPr>
              <a:t>感染</a:t>
            </a:r>
            <a:r>
              <a:rPr lang="zh-CN" altLang="en-US" sz="3600">
                <a:solidFill>
                  <a:schemeClr val="hlink"/>
                </a:solidFill>
              </a:rPr>
              <a:t>：</a:t>
            </a:r>
            <a:endParaRPr lang="zh-CN" altLang="en-US" sz="3600">
              <a:solidFill>
                <a:schemeClr val="hlink"/>
              </a:solidFill>
            </a:endParaRPr>
          </a:p>
          <a:p>
            <a:pPr algn="just" eaLnBrk="1" hangingPunct="1">
              <a:buNone/>
            </a:pPr>
            <a:r>
              <a:rPr lang="zh-CN" altLang="en-US"/>
              <a:t>   易于发生感染的机理有如下方面：</a:t>
            </a:r>
            <a:endParaRPr lang="zh-CN" altLang="en-US"/>
          </a:p>
          <a:p>
            <a:pPr lvl="1" algn="just" eaLnBrk="1" hangingPunct="1"/>
            <a:r>
              <a:rPr lang="zh-CN" altLang="en-US"/>
              <a:t>血中</a:t>
            </a:r>
            <a:r>
              <a:rPr lang="en-US" altLang="zh-CN"/>
              <a:t>IgG</a:t>
            </a:r>
            <a:r>
              <a:rPr lang="zh-CN" altLang="en-US"/>
              <a:t>水平明显下降。</a:t>
            </a:r>
            <a:endParaRPr lang="zh-CN" altLang="en-US"/>
          </a:p>
          <a:p>
            <a:pPr lvl="1" algn="just" eaLnBrk="1" hangingPunct="1"/>
            <a:r>
              <a:rPr lang="zh-CN" altLang="en-US"/>
              <a:t>补体成份下降。</a:t>
            </a:r>
            <a:endParaRPr lang="zh-CN" altLang="en-US"/>
          </a:p>
          <a:p>
            <a:pPr lvl="1" algn="just" eaLnBrk="1" hangingPunct="1"/>
            <a:r>
              <a:rPr lang="zh-CN" altLang="en-US"/>
              <a:t>白细胞功能下降。</a:t>
            </a:r>
            <a:endParaRPr lang="zh-CN" altLang="en-US"/>
          </a:p>
          <a:p>
            <a:pPr lvl="1" algn="just" eaLnBrk="1" hangingPunct="1"/>
            <a:r>
              <a:rPr lang="zh-CN" altLang="en-US"/>
              <a:t>低转铁蛋白及低锌血症。</a:t>
            </a:r>
            <a:endParaRPr lang="zh-CN" altLang="en-US"/>
          </a:p>
          <a:p>
            <a:pPr lvl="1" eaLnBrk="1" hangingPunct="1"/>
            <a:r>
              <a:rPr lang="zh-CN" altLang="en-US">
                <a:solidFill>
                  <a:schemeClr val="hlink"/>
                </a:solidFill>
                <a:latin typeface="宋体" panose="02010600030101010101" pitchFamily="2" charset="-122"/>
              </a:rPr>
              <a:t>激素</a:t>
            </a:r>
            <a:r>
              <a:rPr lang="zh-CN" altLang="en-US">
                <a:latin typeface="宋体" panose="02010600030101010101" pitchFamily="2" charset="-122"/>
              </a:rPr>
              <a:t>应用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18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8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>
                <a:latin typeface="宋体" panose="02010600030101010101" pitchFamily="2" charset="-122"/>
              </a:rPr>
              <a:t>主要并发症</a:t>
            </a:r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41986" name="Rectangle 3"/>
          <p:cNvSpPr>
            <a:spLocks noGrp="1"/>
          </p:cNvSpPr>
          <p:nvPr>
            <p:ph idx="1"/>
          </p:nvPr>
        </p:nvSpPr>
        <p:spPr>
          <a:xfrm>
            <a:off x="762000" y="2017713"/>
            <a:ext cx="7772400" cy="4078287"/>
          </a:xfrm>
        </p:spPr>
        <p:txBody>
          <a:bodyPr vert="horz" wrap="square" lIns="91440" tIns="45720" rIns="91440" bIns="45720" anchor="t" anchorCtr="0"/>
          <a:lstStyle/>
          <a:p>
            <a:pPr algn="just" eaLnBrk="1" hangingPunct="1">
              <a:lnSpc>
                <a:spcPct val="105000"/>
              </a:lnSpc>
            </a:pPr>
            <a:r>
              <a:rPr lang="zh-CN" altLang="en-US" b="1">
                <a:solidFill>
                  <a:schemeClr val="hlink"/>
                </a:solidFill>
              </a:rPr>
              <a:t>血栓、栓塞性合并症</a:t>
            </a:r>
            <a:r>
              <a:rPr lang="zh-CN" altLang="en-US" sz="2800"/>
              <a:t>：</a:t>
            </a:r>
            <a:r>
              <a:rPr lang="zh-CN" altLang="en-US" sz="2800">
                <a:latin typeface="宋体" panose="02010600030101010101" pitchFamily="2" charset="-122"/>
              </a:rPr>
              <a:t>已公认肾病综合征时存在高凝状态。这与本征时凝血、抗凝及纤溶因子的变化相关，临床常见血</a:t>
            </a:r>
            <a:r>
              <a:rPr lang="en-US" altLang="zh-CN" sz="2800"/>
              <a:t>FP</a:t>
            </a:r>
            <a:r>
              <a:rPr lang="en-US" altLang="zh-CN" sz="2800">
                <a:latin typeface="宋体" panose="02010600030101010101" pitchFamily="2" charset="-122"/>
              </a:rPr>
              <a:t>↑</a:t>
            </a:r>
            <a:r>
              <a:rPr lang="zh-CN" altLang="en-US" sz="2800">
                <a:latin typeface="宋体" panose="02010600030101010101" pitchFamily="2" charset="-122"/>
              </a:rPr>
              <a:t>、</a:t>
            </a:r>
            <a:r>
              <a:rPr lang="en-US" altLang="zh-CN" sz="2800"/>
              <a:t>FDP</a:t>
            </a:r>
            <a:r>
              <a:rPr lang="en-US" altLang="zh-CN" sz="2800">
                <a:latin typeface="宋体" panose="02010600030101010101" pitchFamily="2" charset="-122"/>
              </a:rPr>
              <a:t>↑</a:t>
            </a:r>
            <a:r>
              <a:rPr lang="zh-CN" altLang="en-US" sz="2800">
                <a:latin typeface="宋体" panose="02010600030101010101" pitchFamily="2" charset="-122"/>
              </a:rPr>
              <a:t>、</a:t>
            </a:r>
            <a:r>
              <a:rPr lang="en-US" altLang="zh-CN" sz="2800">
                <a:latin typeface="Times New Roman" panose="02020603050405020304" pitchFamily="18" charset="0"/>
              </a:rPr>
              <a:t>PAI-1↑</a:t>
            </a:r>
            <a:r>
              <a:rPr lang="zh-CN" altLang="en-US" sz="2800">
                <a:latin typeface="Times New Roman" panose="02020603050405020304" pitchFamily="18" charset="0"/>
              </a:rPr>
              <a:t>、</a:t>
            </a:r>
            <a:r>
              <a:rPr lang="en-US" altLang="zh-CN" sz="2800">
                <a:latin typeface="Times New Roman" panose="02020603050405020304" pitchFamily="18" charset="0"/>
              </a:rPr>
              <a:t>PLT↑</a:t>
            </a:r>
            <a:r>
              <a:rPr lang="zh-CN" altLang="en-US" sz="2800">
                <a:latin typeface="宋体" panose="02010600030101010101" pitchFamily="2" charset="-122"/>
              </a:rPr>
              <a:t>、尿</a:t>
            </a:r>
            <a:r>
              <a:rPr lang="en-US" altLang="zh-CN" sz="2800">
                <a:latin typeface="Times New Roman" panose="02020603050405020304" pitchFamily="18" charset="0"/>
              </a:rPr>
              <a:t>FDP↑</a:t>
            </a:r>
            <a:r>
              <a:rPr lang="zh-CN" altLang="en-US" sz="2800">
                <a:latin typeface="宋体" panose="02010600030101010101" pitchFamily="2" charset="-122"/>
              </a:rPr>
              <a:t>；加以低蛋白、高脂血症所致血液浓缩、血液粘稠度增加使本征时凝血、血栓形成之倾向更严重。</a:t>
            </a:r>
            <a:endParaRPr lang="zh-CN" altLang="en-US" sz="2800">
              <a:latin typeface="宋体" panose="02010600030101010101" pitchFamily="2" charset="-122"/>
            </a:endParaRPr>
          </a:p>
          <a:p>
            <a:pPr algn="just" eaLnBrk="1" hangingPunct="1">
              <a:lnSpc>
                <a:spcPct val="105000"/>
              </a:lnSpc>
            </a:pPr>
            <a:r>
              <a:rPr lang="zh-CN" altLang="en-US">
                <a:solidFill>
                  <a:schemeClr val="hlink"/>
                </a:solidFill>
                <a:latin typeface="宋体" panose="02010600030101010101" pitchFamily="2" charset="-122"/>
              </a:rPr>
              <a:t>强利尿剂</a:t>
            </a:r>
            <a:r>
              <a:rPr lang="zh-CN" altLang="en-US" sz="2800">
                <a:latin typeface="宋体" panose="02010600030101010101" pitchFamily="2" charset="-122"/>
              </a:rPr>
              <a:t>及长期大剂量</a:t>
            </a:r>
            <a:r>
              <a:rPr lang="zh-CN" altLang="en-US" sz="2800">
                <a:solidFill>
                  <a:schemeClr val="hlink"/>
                </a:solidFill>
                <a:latin typeface="宋体" panose="02010600030101010101" pitchFamily="2" charset="-122"/>
              </a:rPr>
              <a:t>糖皮质激素</a:t>
            </a:r>
            <a:r>
              <a:rPr lang="zh-CN" altLang="en-US" sz="2800">
                <a:latin typeface="宋体" panose="02010600030101010101" pitchFamily="2" charset="-122"/>
              </a:rPr>
              <a:t>加重这一倾向。</a:t>
            </a:r>
            <a:r>
              <a:rPr lang="zh-CN" altLang="en-US" sz="2800"/>
              <a:t> </a:t>
            </a:r>
            <a:endParaRPr lang="zh-CN" altLang="en-US" sz="28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19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3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>
                <a:latin typeface="宋体" panose="02010600030101010101" pitchFamily="2" charset="-122"/>
              </a:rPr>
              <a:t>主要并发症</a:t>
            </a:r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44034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b="1">
                <a:solidFill>
                  <a:schemeClr val="hlink"/>
                </a:solidFill>
                <a:latin typeface="宋体" panose="02010600030101010101" pitchFamily="2" charset="-122"/>
              </a:rPr>
              <a:t>急性肾功能衰竭</a:t>
            </a:r>
            <a:r>
              <a:rPr lang="zh-CN" altLang="en-US">
                <a:latin typeface="宋体" panose="02010600030101010101" pitchFamily="2" charset="-122"/>
              </a:rPr>
              <a:t>：</a:t>
            </a:r>
            <a:endParaRPr lang="zh-CN" altLang="en-US">
              <a:latin typeface="宋体" panose="02010600030101010101" pitchFamily="2" charset="-122"/>
            </a:endParaRPr>
          </a:p>
          <a:p>
            <a:pPr lvl="1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>
                <a:latin typeface="宋体" panose="02010600030101010101" pitchFamily="2" charset="-122"/>
              </a:rPr>
              <a:t>其发病机理可能在原有的肾小球疾病所致过滤下降、肾小动脉硬化基础上，对缺血损害的敏感性增加有关；</a:t>
            </a:r>
            <a:endParaRPr lang="zh-CN" altLang="en-US">
              <a:latin typeface="宋体" panose="02010600030101010101" pitchFamily="2" charset="-122"/>
            </a:endParaRPr>
          </a:p>
          <a:p>
            <a:pPr lvl="1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>
                <a:latin typeface="宋体" panose="02010600030101010101" pitchFamily="2" charset="-122"/>
              </a:rPr>
              <a:t>间质水肿引起重视，间质水肿压迫肾小管，使肾小管腔闭塞，加以蛋白管型阻塞共同形成腔内高压状态，使肾小球滤过原尿下降。</a:t>
            </a:r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20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08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>
                <a:latin typeface="宋体" panose="02010600030101010101" pitchFamily="2" charset="-122"/>
              </a:rPr>
              <a:t>主要并发症</a:t>
            </a:r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46082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algn="just" eaLnBrk="1" hangingPunct="1"/>
            <a:r>
              <a:rPr lang="zh-CN" altLang="en-US" b="1">
                <a:solidFill>
                  <a:schemeClr val="hlink"/>
                </a:solidFill>
              </a:rPr>
              <a:t>高脂血症</a:t>
            </a:r>
            <a:endParaRPr lang="zh-CN" altLang="en-US"/>
          </a:p>
          <a:p>
            <a:pPr lvl="1" algn="just" eaLnBrk="1" hangingPunct="1"/>
            <a:r>
              <a:rPr lang="zh-CN" altLang="en-US"/>
              <a:t>肾功能损害进展的危险因素，加重肾小球的硬化。</a:t>
            </a:r>
            <a:endParaRPr lang="zh-CN" altLang="en-US"/>
          </a:p>
          <a:p>
            <a:pPr lvl="1" algn="just" eaLnBrk="1" hangingPunct="1"/>
            <a:r>
              <a:rPr lang="zh-CN" altLang="en-US"/>
              <a:t>并发冠状动脉粥样硬化、心肌梗死的危险性增高。</a:t>
            </a:r>
            <a:endParaRPr lang="zh-CN" altLang="en-US"/>
          </a:p>
          <a:p>
            <a:pPr algn="just" eaLnBrk="1" hangingPunct="1"/>
            <a:r>
              <a:rPr lang="zh-CN" altLang="en-US" b="1">
                <a:solidFill>
                  <a:schemeClr val="hlink"/>
                </a:solidFill>
              </a:rPr>
              <a:t>营养不良</a:t>
            </a:r>
            <a:endParaRPr lang="zh-CN" altLang="en-US" b="1">
              <a:solidFill>
                <a:schemeClr val="hlink"/>
              </a:solidFill>
            </a:endParaRPr>
          </a:p>
          <a:p>
            <a:pPr lvl="1" algn="just" eaLnBrk="1" hangingPunct="1"/>
            <a:r>
              <a:rPr lang="zh-CN" altLang="en-US"/>
              <a:t>长期低蛋白血症可造成营养不良、机体抵抗力下降、生长发育迟缓、内分泌紊乱等。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21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12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sz="6000">
                <a:latin typeface="黑体" panose="02010609060101010101" pitchFamily="2" charset="-122"/>
                <a:ea typeface="黑体" panose="02010609060101010101" pitchFamily="2" charset="-122"/>
              </a:rPr>
              <a:t>诊  断</a:t>
            </a:r>
            <a:endParaRPr lang="zh-CN" altLang="en-US" sz="60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8130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algn="just" eaLnBrk="1" hangingPunct="1">
              <a:buNone/>
            </a:pPr>
            <a:r>
              <a:rPr lang="zh-CN" altLang="en-US"/>
              <a:t>诊断步骤如下：</a:t>
            </a:r>
            <a:endParaRPr lang="zh-CN" altLang="en-US"/>
          </a:p>
          <a:p>
            <a:pPr algn="just" eaLnBrk="1" hangingPunct="1"/>
            <a:r>
              <a:rPr lang="zh-CN" altLang="en-US"/>
              <a:t>是否肾病综合征？</a:t>
            </a:r>
            <a:endParaRPr lang="zh-CN" altLang="en-US"/>
          </a:p>
          <a:p>
            <a:pPr algn="just" eaLnBrk="1" hangingPunct="1"/>
            <a:r>
              <a:rPr lang="zh-CN" altLang="en-US"/>
              <a:t>是否原发性肾病综合征？</a:t>
            </a:r>
            <a:endParaRPr lang="zh-CN" altLang="en-US"/>
          </a:p>
          <a:p>
            <a:pPr algn="just" eaLnBrk="1" hangingPunct="1"/>
            <a:r>
              <a:rPr lang="zh-CN" altLang="en-US"/>
              <a:t>是哪种肾小球疾病引起？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200A52-6BEA-4838-B988-829E80A704A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22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https://d.book118.com/617154120004006031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Arial"/>
      </a:majorFont>
      <a:minorFont>
        <a:latin typeface="Tahoma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129</Paragraphs>
  <Slides>23</Slides>
  <Notes>22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2">
      <vt:lpstr>Arial</vt:lpstr>
      <vt:lpstr>Calibri</vt:lpstr>
      <vt:lpstr>Tahoma</vt:lpstr>
      <vt:lpstr>宋体</vt:lpstr>
      <vt:lpstr>Wingdings</vt:lpstr>
      <vt:lpstr>黑体</vt:lpstr>
      <vt:lpstr>Calibri Light</vt:lpstr>
      <vt:lpstr>Times New Roman</vt:lpstr>
      <vt:lpstr>Office Theme</vt:lpstr>
      <vt:lpstr>肾病综合征</vt:lpstr>
      <vt:lpstr>重      点</vt:lpstr>
      <vt:lpstr>PowerPoint Presentation</vt:lpstr>
      <vt:lpstr>定    义</vt:lpstr>
      <vt:lpstr>病因分类 </vt:lpstr>
      <vt:lpstr>引起肾病综合征的常见肾小球疾病分类</vt:lpstr>
      <vt:lpstr>病理生理—大量蛋白尿</vt:lpstr>
      <vt:lpstr>病理生理—低蛋白血症</vt:lpstr>
      <vt:lpstr>肾病综合征时血浆蛋白成份减少 </vt:lpstr>
      <vt:lpstr>病理生理—水肿</vt:lpstr>
      <vt:lpstr>病理生理—高脂血症</vt:lpstr>
      <vt:lpstr>原发性肾病综合征的病理类型及临床特点</vt:lpstr>
      <vt:lpstr>微小病变肾病</vt:lpstr>
      <vt:lpstr>系膜增生性肾炎</vt:lpstr>
      <vt:lpstr>局灶性节段性肾小球硬化</vt:lpstr>
      <vt:lpstr>膜性肾病</vt:lpstr>
      <vt:lpstr>系膜毛细血管性肾炎 </vt:lpstr>
      <vt:lpstr>肾病综合征的主要并发症</vt:lpstr>
      <vt:lpstr>主要并发症</vt:lpstr>
      <vt:lpstr>主要并发症</vt:lpstr>
      <vt:lpstr>主要并发症</vt:lpstr>
      <vt:lpstr>诊  断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2024-09-02T23:21:53.168</cp:lastPrinted>
  <dcterms:created xsi:type="dcterms:W3CDTF">2024-09-02T15:21:53Z</dcterms:created>
  <dcterms:modified xsi:type="dcterms:W3CDTF">2024-09-02T15:21:54Z</dcterms:modified>
</cp:coreProperties>
</file>