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D55AF-5C71-4EA4-9B75-B5403E62D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79F96-7A43-4979-A0AA-C85E0E608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6B58F-D33B-411C-8DC1-889A1D175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A821F-0DF9-4DF8-A42C-CA7C7B079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6C78FE-9D02-4614-8408-2C28F48CE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9A7B00-21CD-4671-86F4-2A138641A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7DAFDC-D6B4-4F15-847E-8638DD83E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F56DB-63D8-4DC2-822A-B9694C7D8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12F4A-1DBD-459F-B45F-60610997A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0CF7E-B305-4AA4-9A67-3D64D693F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83487-DFAC-49BE-B308-8BACE439C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62001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营销管理科特勒知识点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科特勒的营销哲学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科特勒的营销策略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科特勒的营销组织与执行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科特勒的营销观念与实践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营销管理：指企业识别、预测并满足消费者和目标客户的需求和愿望的过程。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营销管理涉及产品、价格、促销和地点等营销组合的决策和实施，旨在实现组织的目标。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营销管理不仅关注销售产品，还关注建立和维持与客户的长期关系，以及通过提供卓越的客户体验来增加客户忠诚度。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01" r="9001"/>
          <a:stretch>
            <a:fillRect/>
          </a:stretch>
        </p:blipFill>
        <p:spPr>
          <a:xfrm>
            <a:off x="3466720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130" r="21130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670" r="22670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91051" y="3854863"/>
            <a:ext cx="2621496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8842439" y="1144815"/>
            <a:ext cx="255851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521636" y="1144815"/>
            <a:ext cx="251169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满足客户需求并实现组织目标。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158675" y="3854863"/>
            <a:ext cx="2558510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06577" y="4602766"/>
            <a:ext cx="832294" cy="609981"/>
          </a:xfrm>
          <a:custGeom>
            <a:rect l="l" t="t" r="r" b="b"/>
            <a:pathLst>
              <a:path w="4433135" h="3249065">
                <a:moveTo>
                  <a:pt x="1383752" y="867104"/>
                </a:moveTo>
                <a:cubicBezTo>
                  <a:pt x="1340842" y="867128"/>
                  <a:pt x="1298245" y="867404"/>
                  <a:pt x="1258108" y="868142"/>
                </a:cubicBezTo>
                <a:cubicBezTo>
                  <a:pt x="1226200" y="868728"/>
                  <a:pt x="1200798" y="897345"/>
                  <a:pt x="1210263" y="944893"/>
                </a:cubicBezTo>
                <a:cubicBezTo>
                  <a:pt x="1255501" y="1172141"/>
                  <a:pt x="1399244" y="1917234"/>
                  <a:pt x="1459057" y="2196531"/>
                </a:cubicBezTo>
                <a:cubicBezTo>
                  <a:pt x="1517533" y="2469589"/>
                  <a:pt x="1583985" y="2577827"/>
                  <a:pt x="1733368" y="2583239"/>
                </a:cubicBezTo>
                <a:cubicBezTo>
                  <a:pt x="1882751" y="2588652"/>
                  <a:pt x="1965151" y="2586683"/>
                  <a:pt x="2049146" y="2583239"/>
                </a:cubicBezTo>
                <a:cubicBezTo>
                  <a:pt x="2114849" y="2580546"/>
                  <a:pt x="2126761" y="2578319"/>
                  <a:pt x="2103371" y="2456304"/>
                </a:cubicBezTo>
                <a:cubicBezTo>
                  <a:pt x="2054855" y="2203216"/>
                  <a:pt x="1887410" y="1326877"/>
                  <a:pt x="1832248" y="1054116"/>
                </a:cubicBezTo>
                <a:cubicBezTo>
                  <a:pt x="1820648" y="996757"/>
                  <a:pt x="1822680" y="866667"/>
                  <a:pt x="1720610" y="868142"/>
                </a:cubicBezTo>
                <a:cubicBezTo>
                  <a:pt x="1669576" y="868880"/>
                  <a:pt x="1594087" y="868142"/>
                  <a:pt x="1511289" y="867589"/>
                </a:cubicBezTo>
                <a:cubicBezTo>
                  <a:pt x="1469890" y="867313"/>
                  <a:pt x="1426663" y="867082"/>
                  <a:pt x="1383752" y="867104"/>
                </a:cubicBezTo>
                <a:close/>
                <a:moveTo>
                  <a:pt x="146071" y="0"/>
                </a:moveTo>
                <a:lnTo>
                  <a:pt x="882914" y="0"/>
                </a:lnTo>
                <a:lnTo>
                  <a:pt x="880954" y="74488"/>
                </a:lnTo>
                <a:cubicBezTo>
                  <a:pt x="891949" y="230061"/>
                  <a:pt x="977510" y="377571"/>
                  <a:pt x="1122741" y="461420"/>
                </a:cubicBezTo>
                <a:cubicBezTo>
                  <a:pt x="1355110" y="595579"/>
                  <a:pt x="1652240" y="515962"/>
                  <a:pt x="1786399" y="283593"/>
                </a:cubicBezTo>
                <a:lnTo>
                  <a:pt x="1950131" y="0"/>
                </a:lnTo>
                <a:lnTo>
                  <a:pt x="2992123" y="0"/>
                </a:lnTo>
                <a:lnTo>
                  <a:pt x="2975391" y="34734"/>
                </a:lnTo>
                <a:cubicBezTo>
                  <a:pt x="2896672" y="220847"/>
                  <a:pt x="2853142" y="425466"/>
                  <a:pt x="2853142" y="640253"/>
                </a:cubicBezTo>
                <a:cubicBezTo>
                  <a:pt x="2853142" y="693950"/>
                  <a:pt x="2855863" y="747011"/>
                  <a:pt x="2861174" y="799307"/>
                </a:cubicBezTo>
                <a:lnTo>
                  <a:pt x="2870542" y="860687"/>
                </a:lnTo>
                <a:lnTo>
                  <a:pt x="2849298" y="859746"/>
                </a:lnTo>
                <a:cubicBezTo>
                  <a:pt x="2785069" y="857540"/>
                  <a:pt x="2699546" y="856201"/>
                  <a:pt x="2617108" y="855875"/>
                </a:cubicBezTo>
                <a:cubicBezTo>
                  <a:pt x="2580470" y="855730"/>
                  <a:pt x="2544440" y="855786"/>
                  <a:pt x="2511161" y="856055"/>
                </a:cubicBezTo>
                <a:cubicBezTo>
                  <a:pt x="2466789" y="856415"/>
                  <a:pt x="2427307" y="857152"/>
                  <a:pt x="2397787" y="858300"/>
                </a:cubicBezTo>
                <a:cubicBezTo>
                  <a:pt x="2279708" y="862892"/>
                  <a:pt x="2261098" y="953733"/>
                  <a:pt x="2267900" y="1007867"/>
                </a:cubicBezTo>
                <a:cubicBezTo>
                  <a:pt x="2330617" y="1506995"/>
                  <a:pt x="2441738" y="2400541"/>
                  <a:pt x="2452890" y="2491724"/>
                </a:cubicBezTo>
                <a:cubicBezTo>
                  <a:pt x="2464042" y="2582907"/>
                  <a:pt x="2468634" y="2577660"/>
                  <a:pt x="2523737" y="2594059"/>
                </a:cubicBezTo>
                <a:lnTo>
                  <a:pt x="2783511" y="2590123"/>
                </a:lnTo>
                <a:cubicBezTo>
                  <a:pt x="2840561" y="2589259"/>
                  <a:pt x="2834023" y="2573068"/>
                  <a:pt x="2846486" y="2479916"/>
                </a:cubicBezTo>
                <a:cubicBezTo>
                  <a:pt x="2855055" y="2415875"/>
                  <a:pt x="2930735" y="1783074"/>
                  <a:pt x="2980514" y="1369603"/>
                </a:cubicBezTo>
                <a:lnTo>
                  <a:pt x="2991426" y="1279059"/>
                </a:lnTo>
                <a:lnTo>
                  <a:pt x="3040898" y="1381756"/>
                </a:lnTo>
                <a:cubicBezTo>
                  <a:pt x="3112742" y="1514009"/>
                  <a:pt x="3203207" y="1634678"/>
                  <a:pt x="3308774" y="1740245"/>
                </a:cubicBezTo>
                <a:lnTo>
                  <a:pt x="3336412" y="1765365"/>
                </a:lnTo>
                <a:lnTo>
                  <a:pt x="3296438" y="1973342"/>
                </a:lnTo>
                <a:cubicBezTo>
                  <a:pt x="3256989" y="2178844"/>
                  <a:pt x="3222071" y="2361396"/>
                  <a:pt x="3203877" y="2456304"/>
                </a:cubicBezTo>
                <a:cubicBezTo>
                  <a:pt x="3180486" y="2578319"/>
                  <a:pt x="3192398" y="2580546"/>
                  <a:pt x="3258102" y="2583239"/>
                </a:cubicBezTo>
                <a:cubicBezTo>
                  <a:pt x="3342096" y="2586683"/>
                  <a:pt x="3424497" y="2588652"/>
                  <a:pt x="3573880" y="2583239"/>
                </a:cubicBezTo>
                <a:cubicBezTo>
                  <a:pt x="3723264" y="2577827"/>
                  <a:pt x="3789714" y="2469589"/>
                  <a:pt x="3848192" y="2196531"/>
                </a:cubicBezTo>
                <a:cubicBezTo>
                  <a:pt x="3851930" y="2179075"/>
                  <a:pt x="3855996" y="2159800"/>
                  <a:pt x="3860345" y="2138945"/>
                </a:cubicBezTo>
                <a:lnTo>
                  <a:pt x="3868876" y="2097649"/>
                </a:lnTo>
                <a:lnTo>
                  <a:pt x="3946171" y="2125939"/>
                </a:lnTo>
                <a:cubicBezTo>
                  <a:pt x="4092305" y="2171392"/>
                  <a:pt x="4247676" y="2195877"/>
                  <a:pt x="4408766" y="2195877"/>
                </a:cubicBezTo>
                <a:lnTo>
                  <a:pt x="4433135" y="2194647"/>
                </a:lnTo>
                <a:lnTo>
                  <a:pt x="4229977" y="2999465"/>
                </a:lnTo>
                <a:cubicBezTo>
                  <a:pt x="4192585" y="3135255"/>
                  <a:pt x="4084504" y="3248248"/>
                  <a:pt x="3976107" y="3247430"/>
                </a:cubicBezTo>
                <a:cubicBezTo>
                  <a:pt x="3103632" y="3240841"/>
                  <a:pt x="1474260" y="3253335"/>
                  <a:pt x="1337046" y="3247430"/>
                </a:cubicBezTo>
                <a:cubicBezTo>
                  <a:pt x="1199831" y="3241526"/>
                  <a:pt x="1075123" y="3182143"/>
                  <a:pt x="1035944" y="3023080"/>
                </a:cubicBezTo>
                <a:cubicBezTo>
                  <a:pt x="943259" y="2646780"/>
                  <a:pt x="638350" y="1461446"/>
                  <a:pt x="507540" y="904676"/>
                </a:cubicBezTo>
                <a:lnTo>
                  <a:pt x="501007" y="876408"/>
                </a:lnTo>
                <a:lnTo>
                  <a:pt x="146071" y="876408"/>
                </a:lnTo>
                <a:cubicBezTo>
                  <a:pt x="65398" y="876408"/>
                  <a:pt x="0" y="811010"/>
                  <a:pt x="0" y="730337"/>
                </a:cubicBezTo>
                <a:lnTo>
                  <a:pt x="0" y="146071"/>
                </a:lnTo>
                <a:cubicBezTo>
                  <a:pt x="0" y="65398"/>
                  <a:pt x="65398" y="0"/>
                  <a:pt x="14607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8000000">
            <a:off x="7035165" y="4412837"/>
            <a:ext cx="403955" cy="124778"/>
          </a:xfrm>
          <a:prstGeom prst="roundRect">
            <a:avLst>
              <a:gd name="adj" fmla="val 50000"/>
            </a:avLst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3600000" flipH="1">
            <a:off x="7446073" y="4324921"/>
            <a:ext cx="200978" cy="124778"/>
          </a:xfrm>
          <a:custGeom>
            <a:rect l="l" t="t" r="r" b="b"/>
            <a:pathLst>
              <a:path w="1070472" h="664814">
                <a:moveTo>
                  <a:pt x="1013702" y="146555"/>
                </a:moveTo>
                <a:cubicBezTo>
                  <a:pt x="953966" y="58134"/>
                  <a:pt x="852804" y="0"/>
                  <a:pt x="738065" y="0"/>
                </a:cubicBezTo>
                <a:lnTo>
                  <a:pt x="0" y="0"/>
                </a:lnTo>
                <a:lnTo>
                  <a:pt x="4980" y="17857"/>
                </a:lnTo>
                <a:cubicBezTo>
                  <a:pt x="49918" y="216899"/>
                  <a:pt x="54365" y="420356"/>
                  <a:pt x="21373" y="616834"/>
                </a:cubicBezTo>
                <a:lnTo>
                  <a:pt x="10941" y="664814"/>
                </a:lnTo>
                <a:lnTo>
                  <a:pt x="738065" y="664814"/>
                </a:lnTo>
                <a:cubicBezTo>
                  <a:pt x="921648" y="664814"/>
                  <a:pt x="1070472" y="515990"/>
                  <a:pt x="1070472" y="332407"/>
                </a:cubicBezTo>
                <a:cubicBezTo>
                  <a:pt x="1070472" y="263563"/>
                  <a:pt x="1049544" y="199608"/>
                  <a:pt x="1013702" y="14655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99509" y="4488180"/>
            <a:ext cx="469678" cy="469678"/>
          </a:xfrm>
          <a:custGeom>
            <a:rect l="l" t="t" r="r" b="b"/>
            <a:pathLst>
              <a:path w="2501616" h="2501616">
                <a:moveTo>
                  <a:pt x="1250808" y="432015"/>
                </a:moveTo>
                <a:cubicBezTo>
                  <a:pt x="1142318" y="432015"/>
                  <a:pt x="1054370" y="519963"/>
                  <a:pt x="1054370" y="628453"/>
                </a:cubicBezTo>
                <a:lnTo>
                  <a:pt x="1054370" y="1086456"/>
                </a:lnTo>
                <a:lnTo>
                  <a:pt x="628453" y="1086456"/>
                </a:lnTo>
                <a:cubicBezTo>
                  <a:pt x="519963" y="1086456"/>
                  <a:pt x="432015" y="1174404"/>
                  <a:pt x="432015" y="1282894"/>
                </a:cubicBezTo>
                <a:cubicBezTo>
                  <a:pt x="432015" y="1391384"/>
                  <a:pt x="519963" y="1479332"/>
                  <a:pt x="628453" y="1479332"/>
                </a:cubicBezTo>
                <a:lnTo>
                  <a:pt x="1054370" y="1479332"/>
                </a:lnTo>
                <a:lnTo>
                  <a:pt x="1054370" y="1873163"/>
                </a:lnTo>
                <a:cubicBezTo>
                  <a:pt x="1054370" y="1981653"/>
                  <a:pt x="1142318" y="2069601"/>
                  <a:pt x="1250808" y="2069601"/>
                </a:cubicBezTo>
                <a:cubicBezTo>
                  <a:pt x="1359298" y="2069601"/>
                  <a:pt x="1447246" y="1981653"/>
                  <a:pt x="1447246" y="1873163"/>
                </a:cubicBezTo>
                <a:lnTo>
                  <a:pt x="1447246" y="1479332"/>
                </a:lnTo>
                <a:lnTo>
                  <a:pt x="1873163" y="1479332"/>
                </a:lnTo>
                <a:cubicBezTo>
                  <a:pt x="1981653" y="1479332"/>
                  <a:pt x="2069601" y="1391384"/>
                  <a:pt x="2069601" y="1282894"/>
                </a:cubicBezTo>
                <a:cubicBezTo>
                  <a:pt x="2069601" y="1174404"/>
                  <a:pt x="1981653" y="1086456"/>
                  <a:pt x="1873163" y="1086456"/>
                </a:cubicBezTo>
                <a:lnTo>
                  <a:pt x="1447246" y="1086456"/>
                </a:lnTo>
                <a:lnTo>
                  <a:pt x="1447246" y="628453"/>
                </a:lnTo>
                <a:cubicBezTo>
                  <a:pt x="1447246" y="519963"/>
                  <a:pt x="1359298" y="432015"/>
                  <a:pt x="1250808" y="432015"/>
                </a:cubicBezTo>
                <a:close/>
                <a:moveTo>
                  <a:pt x="1250808" y="0"/>
                </a:moveTo>
                <a:cubicBezTo>
                  <a:pt x="1941610" y="0"/>
                  <a:pt x="2501616" y="560006"/>
                  <a:pt x="2501616" y="1250808"/>
                </a:cubicBezTo>
                <a:cubicBezTo>
                  <a:pt x="2501616" y="1941610"/>
                  <a:pt x="1941610" y="2501616"/>
                  <a:pt x="1250808" y="2501616"/>
                </a:cubicBezTo>
                <a:cubicBezTo>
                  <a:pt x="560006" y="2501616"/>
                  <a:pt x="0" y="1941610"/>
                  <a:pt x="0" y="1250808"/>
                </a:cubicBezTo>
                <a:cubicBezTo>
                  <a:pt x="0" y="560006"/>
                  <a:pt x="560006" y="0"/>
                  <a:pt x="125080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21730" y="5263039"/>
            <a:ext cx="2432304" cy="88668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识别和预测客户需求，制定营销战略和计划，组织、执行和控制营销活动。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22" name="Connector 22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3" name="TextBox 23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cxnSp>
        <p:nvCxnSpPr>
          <p:cNvPr id="24" name="Connector 24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营销管理的目的和任务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收集和分析关于消费者需求、市场趋势和竞争对手的信息，以了解市场状况。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确定组织的目标市场，并制定相应的市场细分策略。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根据目标市场的需求和竞争情况，对产品或服务进行定位，并通过差异化策略使其在市场上具有吸引力。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定位与差异化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开发和改进产品或服务以满足市场需求，并制定相应的定价策略。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制定广告、销售促进、公关和其他促销活动，以吸引和保留客户。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选择合适的分销渠道，确保产品或服务能够有效地到达目标市场。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分销策略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建立和维护与客户的长期关系，通过提供卓越的客户体验增加客户忠诚度。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科特勒的营销哲学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建立长期关系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科特勒强调与客户建立长期关系的重要性，通过提供高质量的产品和服务，以及与客户保持密切沟通来维护关系。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科特勒认为客户满意度是衡量营销成功与否的重要指标，企业应努力提高客户满意度，以增加客户忠诚度和品牌价值。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客户是营销活动的中心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科特勒认为，企业应该将客户的需求和期望置于首位，通过满足客户需求来创造价值。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以客户为中心的营销哲学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科特勒认为产品是营销组合中最基本的要素，企业应注重产品的功能和外观设计，以满足客户需求。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科特勒认为价格是营销组合中影响客户购买决策的重要因素，企业应根据市场需求和竞争状况制定合理的价格策略。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科特勒认为渠道是连接企业与客户的重要桥梁，企业应选择合适的销售渠道，提高产品覆盖率和市场占有率。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科特勒认为促销是提高销售业绩的重要手段，企业应通过广告、促销活动等手段吸引客户，增加销售量。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科特勒认为市场细分是制定营销战略的关键步骤，企业应根据客户需求、市场潜力和竞争状况等因素进行市场细分。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在市场细分的基础上，企业应选择适合自己的目标市场，制定相应的营销策略。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333" r="11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科特勒认为企业应明确自身定位，通过产品、品牌、服务等手段实现差异化，以在竞争中脱颖而出。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定位与差异化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营销战略规划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科特勒的营销策略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https://d.book118.com/617162001135006042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2024-09-16T04:21:29.449</cp:lastPrinted>
  <dcterms:created xsi:type="dcterms:W3CDTF">2024-09-15T20:21:29Z</dcterms:created>
  <dcterms:modified xsi:type="dcterms:W3CDTF">2024-09-15T20:21:31Z</dcterms:modified>
</cp:coreProperties>
</file>