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tiff" ContentType="image/tif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2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17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01E44-4EDF-4041-8976-441B9B031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84EEB-D140-4A4E-A7D3-DCEF728C3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8DAB8-7172-450C-B7EA-CBC066F6C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31163-4EC6-4F57-B98F-C0A42D4A8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BEDBD6-3743-401E-BF0E-3974EC279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E47BD2-1C0D-4B0B-B89C-7C039AD6E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F7EB9A-A6EB-4B2D-BFD3-D608E7DC2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33EE36-39EA-4E23-B541-CE0887472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C1CB2-BB20-45ED-876C-EF500AA75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123DF5-78B0-455A-90A9-715E729E4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FBD31-FD7D-49F2-AD40-4E4E5EEE5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tif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tags" Target="../tags/tag1.xml" /><Relationship Id="rId5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6201005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 1"/>
          <p:cNvSpPr>
            <a:spLocks noGrp="1"/>
          </p:cNvSpPr>
          <p:nvPr>
            <p:ph type="ctrTitle" idx="4294967295"/>
          </p:nvPr>
        </p:nvSpPr>
        <p:spPr>
          <a:xfrm>
            <a:off x="0" y="1357298"/>
            <a:ext cx="12192000" cy="1428750"/>
          </a:xfrm>
        </p:spPr>
        <p:txBody>
          <a:bodyPr anchor="b"/>
          <a:lstStyle/>
          <a:p>
            <a:r>
              <a:rPr lang="zh-CN" altLang="zh-CN" sz="6000" b="1" kern="1200" baseline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6000" b="1" kern="1200" baseline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zh-CN" sz="6000" b="1" kern="1200" baseline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单元</a:t>
            </a:r>
            <a:r>
              <a:rPr lang="en-US" altLang="zh-CN" sz="6000" b="1" kern="1200" baseline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6000" b="1" kern="1200" baseline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长方体和正方体</a:t>
            </a:r>
            <a:endParaRPr lang="zh-CN" altLang="en-US" sz="6000" b="1" kern="1200" baseline="0" smtClean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标题 1"/>
          <p:cNvSpPr>
            <a:spLocks noGrp="1"/>
          </p:cNvSpPr>
          <p:nvPr/>
        </p:nvSpPr>
        <p:spPr>
          <a:xfrm>
            <a:off x="2524100" y="3143248"/>
            <a:ext cx="6159500" cy="115411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zh-CN" sz="2800">
                <a:latin typeface="+mn-ea"/>
                <a:ea typeface="+mn-ea"/>
              </a:rPr>
              <a:t> </a:t>
            </a:r>
            <a:r>
              <a:rPr lang="zh-CN" altLang="en-US" sz="5000" smtClean="0">
                <a:latin typeface="+mn-ea"/>
                <a:ea typeface="+mn-ea"/>
              </a:rPr>
              <a:t>整理和复习</a:t>
            </a:r>
            <a:endParaRPr lang="zh-CN" altLang="en-US" sz="5000" smtClean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22" name="AutoShape 27"/>
          <p:cNvSpPr/>
          <p:nvPr/>
        </p:nvSpPr>
        <p:spPr>
          <a:xfrm>
            <a:off x="1919605" y="1556385"/>
            <a:ext cx="6918960" cy="523875"/>
          </a:xfrm>
          <a:prstGeom prst="wedgeRoundRectCallout">
            <a:avLst>
              <a:gd name="adj1" fmla="val -39398"/>
              <a:gd name="adj2" fmla="val 16181"/>
              <a:gd name="adj3" fmla="val 16667"/>
            </a:avLst>
          </a:prstGeom>
          <a:solidFill>
            <a:srgbClr val="FFFFFF"/>
          </a:solidFill>
          <a:ln w="19050" cap="flat" cmpd="sng">
            <a:solidFill>
              <a:srgbClr val="33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noProof="0">
                <a:latin typeface="+mn-ea"/>
                <a:ea typeface="+mn-ea"/>
                <a:cs typeface="+mn-ea"/>
                <a:sym typeface="+mn-ea"/>
              </a:rPr>
              <a:t>本单元学习了关于长方体和正方体的哪些知识？</a:t>
            </a:r>
            <a:endParaRPr lang="en-US" altLang="zh-CN" sz="2400" b="1">
              <a:latin typeface="楷体_GB2312" panose="02010609030101010101" charset="-122"/>
            </a:endParaRPr>
          </a:p>
          <a:p>
            <a:endParaRPr lang="zh-CN" altLang="en-US" sz="2400" b="1">
              <a:latin typeface="+mn-ea"/>
              <a:ea typeface="+mn-ea"/>
              <a:sym typeface="+mn-ea"/>
            </a:endParaRPr>
          </a:p>
        </p:txBody>
      </p:sp>
      <p:grpSp>
        <p:nvGrpSpPr>
          <p:cNvPr id="30" name="组合 5"/>
          <p:cNvGrpSpPr/>
          <p:nvPr/>
        </p:nvGrpSpPr>
        <p:grpSpPr>
          <a:xfrm>
            <a:off x="3614420" y="3783233"/>
            <a:ext cx="4061460" cy="537399"/>
            <a:chOff x="2105025" y="2801338"/>
            <a:chExt cx="3838575" cy="97760"/>
          </a:xfrm>
          <a:solidFill>
            <a:srgbClr val="E7E6E6">
              <a:lumMod val="50000"/>
            </a:srgbClr>
          </a:solidFill>
        </p:grpSpPr>
        <p:sp>
          <p:nvSpPr>
            <p:cNvPr id="31" name="矩形 30"/>
            <p:cNvSpPr/>
            <p:nvPr/>
          </p:nvSpPr>
          <p:spPr bwMode="auto">
            <a:xfrm>
              <a:off x="2105025" y="2801338"/>
              <a:ext cx="3838575" cy="83748"/>
            </a:xfrm>
            <a:prstGeom prst="rect">
              <a:avLst/>
            </a:prstGeom>
            <a:grpFill/>
            <a:ln w="19050">
              <a:solidFill>
                <a:srgbClr val="FFC000">
                  <a:lumMod val="75000"/>
                </a:srgbClr>
              </a:solidFill>
              <a:miter lim="800000"/>
            </a:ln>
          </p:spPr>
          <p:txBody>
            <a:bodyPr anchor="ctr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2" name="矩形 31"/>
            <p:cNvSpPr/>
            <p:nvPr/>
          </p:nvSpPr>
          <p:spPr bwMode="auto">
            <a:xfrm>
              <a:off x="2199603" y="2815350"/>
              <a:ext cx="3642896" cy="83748"/>
            </a:xfrm>
            <a:prstGeom prst="rect">
              <a:avLst/>
            </a:prstGeom>
            <a:grpFill/>
            <a:ln w="9525">
              <a:solidFill>
                <a:srgbClr val="FFC000">
                  <a:lumMod val="75000"/>
                </a:srgbClr>
              </a:solidFill>
              <a:miter lim="800000"/>
            </a:ln>
          </p:spPr>
          <p:txBody>
            <a:bodyPr anchor="ctr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ea typeface="+mn-ea"/>
                <a:cs typeface="+mn-ea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953510" y="3178175"/>
            <a:ext cx="3362325" cy="1753235"/>
          </a:xfrm>
          <a:prstGeom prst="rect">
            <a:avLst/>
          </a:prstGeom>
          <a:solidFill>
            <a:srgbClr val="E7E6E6">
              <a:lumMod val="90000"/>
            </a:srgb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algn="ctr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各部分的名称</a:t>
            </a:r>
            <a:endParaRPr kumimoji="0" lang="en-US" altLang="zh-CN" sz="2400" b="1" kern="1200" cap="none" spc="0" normalizeH="0" baseline="0" noProof="0">
              <a:latin typeface="+mn-ea"/>
              <a:ea typeface="+mn-ea"/>
              <a:cs typeface="+mn-ea"/>
            </a:endParaRPr>
          </a:p>
          <a:p>
            <a:pPr marR="0" algn="ctr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表面积</a:t>
            </a:r>
            <a:endParaRPr kumimoji="0" lang="en-US" altLang="zh-CN" sz="2400" b="1" kern="1200" cap="none" spc="0" normalizeH="0" baseline="0" noProof="0">
              <a:latin typeface="+mn-ea"/>
              <a:ea typeface="+mn-ea"/>
              <a:cs typeface="+mn-ea"/>
            </a:endParaRPr>
          </a:p>
          <a:p>
            <a:pPr marR="0" algn="ctr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体积（体积单位）</a:t>
            </a:r>
            <a:endParaRPr kumimoji="0" lang="zh-CN" altLang="en-US" sz="2400" b="1" kern="1200" cap="none" spc="0" normalizeH="0" baseline="0" noProof="0">
              <a:latin typeface="+mn-ea"/>
              <a:ea typeface="+mn-ea"/>
              <a:cs typeface="+mn-ea"/>
            </a:endParaRPr>
          </a:p>
        </p:txBody>
      </p:sp>
      <p:sp>
        <p:nvSpPr>
          <p:cNvPr id="17" name="Rectangle 6"/>
          <p:cNvSpPr/>
          <p:nvPr/>
        </p:nvSpPr>
        <p:spPr>
          <a:xfrm>
            <a:off x="0" y="714981"/>
            <a:ext cx="18097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latinLnBrk="1"/>
            <a:r>
              <a:rPr lang="zh-CN" altLang="en-US" sz="28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sym typeface="宋体" panose="02010600030101010101" pitchFamily="2" charset="-122"/>
              </a:rPr>
              <a:t>复习导入</a:t>
            </a:r>
            <a:endParaRPr lang="zh-CN" altLang="en-US" sz="28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4764"/>
          <a:stretch>
            <a:fillRect/>
          </a:stretch>
        </p:blipFill>
        <p:spPr>
          <a:xfrm rot="120000">
            <a:off x="6497955" y="1684655"/>
            <a:ext cx="3240405" cy="246189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 bwMode="auto">
          <a:xfrm>
            <a:off x="7536180" y="1875790"/>
            <a:ext cx="1557655" cy="1391920"/>
          </a:xfrm>
          <a:prstGeom prst="rect">
            <a:avLst/>
          </a:prstGeom>
          <a:solidFill>
            <a:srgbClr val="FFB3B5"/>
          </a:solidFill>
          <a:ln w="19050">
            <a:noFill/>
            <a:miter lim="800000"/>
          </a:ln>
        </p:spPr>
        <p:txBody>
          <a:bodyPr anchor="ctr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" name="平行四边形 28"/>
          <p:cNvSpPr/>
          <p:nvPr/>
        </p:nvSpPr>
        <p:spPr bwMode="auto">
          <a:xfrm rot="5400000" flipV="1">
            <a:off x="6363970" y="2483485"/>
            <a:ext cx="1876425" cy="701040"/>
          </a:xfrm>
          <a:prstGeom prst="parallelogram">
            <a:avLst>
              <a:gd name="adj" fmla="val 81139"/>
            </a:avLst>
          </a:prstGeom>
          <a:solidFill>
            <a:srgbClr val="00B0F0"/>
          </a:solidFill>
          <a:ln w="19050">
            <a:noFill/>
            <a:miter lim="800000"/>
          </a:ln>
        </p:spPr>
        <p:txBody>
          <a:bodyPr wrap="square" anchor="ctr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0" name="平行四边形 29"/>
          <p:cNvSpPr/>
          <p:nvPr/>
        </p:nvSpPr>
        <p:spPr bwMode="auto">
          <a:xfrm>
            <a:off x="2931478" y="3178871"/>
            <a:ext cx="3317875" cy="715841"/>
          </a:xfrm>
          <a:prstGeom prst="parallelogram">
            <a:avLst>
              <a:gd name="adj" fmla="val 100763"/>
            </a:avLst>
          </a:prstGeom>
          <a:solidFill>
            <a:srgbClr val="92D050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3410903" y="2284572"/>
            <a:ext cx="2849563" cy="583565"/>
          </a:xfrm>
          <a:prstGeom prst="rect">
            <a:avLst/>
          </a:prstGeom>
          <a:solidFill>
            <a:srgbClr val="FFB3B5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2" name="平行四边形 31"/>
          <p:cNvSpPr/>
          <p:nvPr/>
        </p:nvSpPr>
        <p:spPr bwMode="auto">
          <a:xfrm rot="5400000" flipV="1">
            <a:off x="2227421" y="2448254"/>
            <a:ext cx="1852613" cy="748325"/>
          </a:xfrm>
          <a:prstGeom prst="parallelogram">
            <a:avLst>
              <a:gd name="adj" fmla="val 100000"/>
            </a:avLst>
          </a:prstGeom>
          <a:solidFill>
            <a:srgbClr val="00B0F0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8230" name="组合 16"/>
          <p:cNvGrpSpPr/>
          <p:nvPr/>
        </p:nvGrpSpPr>
        <p:grpSpPr>
          <a:xfrm>
            <a:off x="2910840" y="1858010"/>
            <a:ext cx="3352800" cy="1914525"/>
            <a:chOff x="1666081" y="828675"/>
            <a:chExt cx="3352800" cy="1914525"/>
          </a:xfrm>
        </p:grpSpPr>
        <p:sp>
          <p:nvSpPr>
            <p:cNvPr id="38" name="立方体 37"/>
            <p:cNvSpPr/>
            <p:nvPr/>
          </p:nvSpPr>
          <p:spPr bwMode="auto">
            <a:xfrm>
              <a:off x="1666081" y="1258412"/>
              <a:ext cx="3352800" cy="1064576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2150269" y="828675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1669256" y="2270125"/>
              <a:ext cx="479425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 flipV="1">
              <a:off x="2150269" y="2266950"/>
              <a:ext cx="2868612" cy="31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31" name="组合 20"/>
          <p:cNvGrpSpPr/>
          <p:nvPr/>
        </p:nvGrpSpPr>
        <p:grpSpPr>
          <a:xfrm>
            <a:off x="7024053" y="1859598"/>
            <a:ext cx="2051050" cy="1914525"/>
            <a:chOff x="5779291" y="830263"/>
            <a:chExt cx="2050259" cy="1914525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6258531" y="830263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5779291" y="2271713"/>
              <a:ext cx="479240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6258531" y="2266950"/>
              <a:ext cx="1571019" cy="0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连接符 48"/>
          <p:cNvCxnSpPr/>
          <p:nvPr/>
        </p:nvCxnSpPr>
        <p:spPr>
          <a:xfrm flipH="1">
            <a:off x="3396615" y="3296285"/>
            <a:ext cx="286861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3395028" y="1859598"/>
            <a:ext cx="2868613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3396615" y="1872298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5785803" y="2335848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6263640" y="1858010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5788978" y="3302635"/>
            <a:ext cx="479425" cy="473075"/>
          </a:xfrm>
          <a:prstGeom prst="line">
            <a:avLst/>
          </a:prstGeom>
          <a:ln w="1905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5781040" y="1864360"/>
            <a:ext cx="479425" cy="473075"/>
          </a:xfrm>
          <a:prstGeom prst="line">
            <a:avLst/>
          </a:prstGeom>
          <a:ln w="1905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7016115" y="2343785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8600440" y="2343785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9075103" y="1858010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7503478" y="1872298"/>
            <a:ext cx="0" cy="14382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7016115" y="3772535"/>
            <a:ext cx="158432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7024053" y="2339023"/>
            <a:ext cx="158432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>
            <a:off x="7497128" y="1858010"/>
            <a:ext cx="158432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7503478" y="3304223"/>
            <a:ext cx="1584325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>
            <a:off x="8608378" y="3296285"/>
            <a:ext cx="479425" cy="473075"/>
          </a:xfrm>
          <a:prstGeom prst="line">
            <a:avLst/>
          </a:prstGeom>
          <a:ln w="1905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H="1">
            <a:off x="8587740" y="1870710"/>
            <a:ext cx="479425" cy="473075"/>
          </a:xfrm>
          <a:prstGeom prst="line">
            <a:avLst/>
          </a:prstGeom>
          <a:ln w="1905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>
            <a:off x="7017703" y="1856423"/>
            <a:ext cx="479425" cy="473075"/>
          </a:xfrm>
          <a:prstGeom prst="line">
            <a:avLst/>
          </a:prstGeom>
          <a:ln w="1905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>
            <a:off x="7030403" y="3296285"/>
            <a:ext cx="479425" cy="473075"/>
          </a:xfrm>
          <a:prstGeom prst="line">
            <a:avLst/>
          </a:prstGeom>
          <a:ln w="19050">
            <a:solidFill>
              <a:srgbClr val="6600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平行四边形 70"/>
          <p:cNvSpPr/>
          <p:nvPr/>
        </p:nvSpPr>
        <p:spPr bwMode="auto">
          <a:xfrm rot="5400000" flipV="1">
            <a:off x="5099209" y="2453016"/>
            <a:ext cx="1852613" cy="748325"/>
          </a:xfrm>
          <a:prstGeom prst="parallelogram">
            <a:avLst>
              <a:gd name="adj" fmla="val 100000"/>
            </a:avLst>
          </a:prstGeom>
          <a:solidFill>
            <a:srgbClr val="00B0F0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2" name="平行四边形 71"/>
          <p:cNvSpPr/>
          <p:nvPr/>
        </p:nvSpPr>
        <p:spPr bwMode="auto">
          <a:xfrm>
            <a:off x="2929890" y="1739022"/>
            <a:ext cx="3319463" cy="715815"/>
          </a:xfrm>
          <a:prstGeom prst="parallelogram">
            <a:avLst>
              <a:gd name="adj" fmla="val 100763"/>
            </a:avLst>
          </a:prstGeom>
          <a:solidFill>
            <a:srgbClr val="92D050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3" name="平行四边形 72"/>
          <p:cNvSpPr/>
          <p:nvPr/>
        </p:nvSpPr>
        <p:spPr bwMode="auto">
          <a:xfrm>
            <a:off x="7047548" y="3071731"/>
            <a:ext cx="2019300" cy="751053"/>
          </a:xfrm>
          <a:prstGeom prst="parallelogram">
            <a:avLst>
              <a:gd name="adj" fmla="val 100763"/>
            </a:avLst>
          </a:prstGeom>
          <a:solidFill>
            <a:srgbClr val="92D050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4" name="平行四边形 73"/>
          <p:cNvSpPr/>
          <p:nvPr/>
        </p:nvSpPr>
        <p:spPr bwMode="auto">
          <a:xfrm>
            <a:off x="7104380" y="1836420"/>
            <a:ext cx="2021205" cy="507365"/>
          </a:xfrm>
          <a:prstGeom prst="parallelogram">
            <a:avLst>
              <a:gd name="adj" fmla="val 100763"/>
            </a:avLst>
          </a:prstGeom>
          <a:solidFill>
            <a:srgbClr val="92D050"/>
          </a:solidFill>
          <a:ln w="19050">
            <a:noFill/>
            <a:miter lim="800000"/>
          </a:ln>
        </p:spPr>
        <p:txBody>
          <a:bodyPr anchor="ctr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5" name="平行四边形 74"/>
          <p:cNvSpPr/>
          <p:nvPr/>
        </p:nvSpPr>
        <p:spPr bwMode="auto">
          <a:xfrm rot="5400000" flipV="1">
            <a:off x="7886065" y="2620010"/>
            <a:ext cx="1905000" cy="500380"/>
          </a:xfrm>
          <a:prstGeom prst="parallelogram">
            <a:avLst>
              <a:gd name="adj" fmla="val 100000"/>
            </a:avLst>
          </a:prstGeom>
          <a:solidFill>
            <a:srgbClr val="00B0F0"/>
          </a:solidFill>
          <a:ln w="19050">
            <a:noFill/>
            <a:miter lim="800000"/>
          </a:ln>
        </p:spPr>
        <p:txBody>
          <a:bodyPr anchor="ctr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7001510" y="2420620"/>
            <a:ext cx="1313180" cy="1332865"/>
          </a:xfrm>
          <a:prstGeom prst="rect">
            <a:avLst/>
          </a:prstGeom>
          <a:solidFill>
            <a:srgbClr val="FFB3B5"/>
          </a:solidFill>
          <a:ln w="19050">
            <a:noFill/>
            <a:miter lim="800000"/>
          </a:ln>
        </p:spPr>
        <p:txBody>
          <a:bodyPr anchor="ctr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6" name="圆角矩形标注 35"/>
          <p:cNvSpPr/>
          <p:nvPr/>
        </p:nvSpPr>
        <p:spPr bwMode="auto">
          <a:xfrm>
            <a:off x="4598035" y="4618355"/>
            <a:ext cx="4581525" cy="919480"/>
          </a:xfrm>
          <a:prstGeom prst="wedgeRoundRectCallout">
            <a:avLst>
              <a:gd name="adj1" fmla="val -60542"/>
              <a:gd name="adj2" fmla="val 1423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你能在图中分别标出长度相等的棱、大小相等的面吗？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2942590" y="2775109"/>
            <a:ext cx="2849563" cy="583565"/>
          </a:xfrm>
          <a:prstGeom prst="rect">
            <a:avLst/>
          </a:prstGeom>
          <a:solidFill>
            <a:srgbClr val="FFB3B5"/>
          </a:solidFill>
          <a:ln w="19050">
            <a:noFill/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Rectangle 6"/>
          <p:cNvSpPr/>
          <p:nvPr/>
        </p:nvSpPr>
        <p:spPr>
          <a:xfrm>
            <a:off x="0" y="714356"/>
            <a:ext cx="18097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latinLnBrk="1"/>
            <a:r>
              <a:rPr lang="zh-CN" altLang="en-US" sz="28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探究新知</a:t>
            </a:r>
            <a:endParaRPr lang="zh-CN" altLang="en-US" sz="28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2304" name="图片 4" descr="C:\Users\peijie\Desktop\小红.png小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6520" y="4397375"/>
            <a:ext cx="1209675" cy="14687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  <p:bldP spid="32" grpId="0"/>
      <p:bldP spid="71" grpId="0"/>
      <p:bldP spid="72" grpId="0"/>
      <p:bldP spid="73" grpId="0"/>
      <p:bldP spid="74" grpId="0"/>
      <p:bldP spid="75" grpId="0"/>
      <p:bldP spid="76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3" name="Group 11"/>
          <p:cNvGrpSpPr/>
          <p:nvPr/>
        </p:nvGrpSpPr>
        <p:grpSpPr>
          <a:xfrm>
            <a:off x="4151313" y="2569528"/>
            <a:ext cx="3384550" cy="1727200"/>
            <a:chOff x="1837" y="2206"/>
            <a:chExt cx="2132" cy="1088"/>
          </a:xfrm>
        </p:grpSpPr>
        <p:sp>
          <p:nvSpPr>
            <p:cNvPr id="9224" name="Oval 5"/>
            <p:cNvSpPr/>
            <p:nvPr/>
          </p:nvSpPr>
          <p:spPr>
            <a:xfrm>
              <a:off x="1837" y="2206"/>
              <a:ext cx="2132" cy="1088"/>
            </a:xfrm>
            <a:prstGeom prst="ellipse">
              <a:avLst/>
            </a:prstGeom>
            <a:solidFill>
              <a:srgbClr val="FFFF99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 wrap="none" lIns="90000" tIns="46800" rIns="90000" bIns="4680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00">
                <a:latin typeface="+mn-ea"/>
                <a:ea typeface="+mn-ea"/>
              </a:endParaRPr>
            </a:p>
          </p:txBody>
        </p:sp>
        <p:sp>
          <p:nvSpPr>
            <p:cNvPr id="9225" name="Oval 6"/>
            <p:cNvSpPr/>
            <p:nvPr/>
          </p:nvSpPr>
          <p:spPr>
            <a:xfrm>
              <a:off x="2358" y="2589"/>
              <a:ext cx="1090" cy="556"/>
            </a:xfrm>
            <a:prstGeom prst="ellipse">
              <a:avLst/>
            </a:prstGeom>
            <a:solidFill>
              <a:srgbClr val="4FA7FF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 wrap="none" lIns="90000" tIns="46800" rIns="90000" bIns="4680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00">
                <a:latin typeface="+mn-ea"/>
                <a:ea typeface="+mn-ea"/>
              </a:endParaRPr>
            </a:p>
          </p:txBody>
        </p:sp>
        <p:sp>
          <p:nvSpPr>
            <p:cNvPr id="9226" name="Rectangle 7"/>
            <p:cNvSpPr/>
            <p:nvPr/>
          </p:nvSpPr>
          <p:spPr>
            <a:xfrm>
              <a:off x="2458" y="2214"/>
              <a:ext cx="689" cy="29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0000" tIns="46800" rIns="90000" bIns="4680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400">
                  <a:latin typeface="+mn-ea"/>
                  <a:ea typeface="+mn-ea"/>
                </a:rPr>
                <a:t>长方体</a:t>
              </a:r>
              <a:endParaRPr lang="zh-CN" altLang="en-US" sz="2400">
                <a:latin typeface="+mn-ea"/>
                <a:ea typeface="+mn-ea"/>
              </a:endParaRPr>
            </a:p>
          </p:txBody>
        </p:sp>
        <p:sp>
          <p:nvSpPr>
            <p:cNvPr id="9227" name="Rectangle 8"/>
            <p:cNvSpPr/>
            <p:nvPr/>
          </p:nvSpPr>
          <p:spPr>
            <a:xfrm>
              <a:off x="2450" y="2665"/>
              <a:ext cx="689" cy="29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0000" tIns="46800" rIns="90000" bIns="4680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400">
                  <a:latin typeface="+mn-ea"/>
                  <a:ea typeface="+mn-ea"/>
                </a:rPr>
                <a:t>正方体</a:t>
              </a:r>
              <a:endParaRPr lang="zh-CN" altLang="en-US" sz="2400">
                <a:latin typeface="+mn-ea"/>
                <a:ea typeface="+mn-ea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708150" y="1293178"/>
            <a:ext cx="7631113" cy="53403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    </a:t>
            </a:r>
            <a:r>
              <a:rPr kumimoji="0" lang="en-US" altLang="zh-CN" sz="2400" b="1" kern="1200" cap="none" spc="0" normalizeH="0" baseline="0" noProof="0">
                <a:latin typeface="+mn-ea"/>
                <a:ea typeface="+mn-ea"/>
                <a:cs typeface="+mn-ea"/>
              </a:rPr>
              <a:t>1.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用图表示长方体和正方体的关系，并说明为什么。</a:t>
            </a:r>
            <a:endParaRPr kumimoji="0" lang="zh-CN" altLang="en-US" sz="2400" b="1" kern="1200" cap="none" spc="0" normalizeH="0" baseline="0" noProof="0">
              <a:latin typeface="+mn-ea"/>
              <a:ea typeface="+mn-ea"/>
              <a:cs typeface="+mn-ea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614930" y="4951730"/>
            <a:ext cx="6647180" cy="53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ea"/>
              </a:rPr>
              <a:t>正方体可以看成是长、宽、高都相等的长方体。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ea"/>
            </a:endParaRPr>
          </a:p>
        </p:txBody>
      </p:sp>
      <p:grpSp>
        <p:nvGrpSpPr>
          <p:cNvPr id="4" name="Group 11"/>
          <p:cNvGrpSpPr/>
          <p:nvPr/>
        </p:nvGrpSpPr>
        <p:grpSpPr>
          <a:xfrm>
            <a:off x="4166553" y="2569528"/>
            <a:ext cx="3384550" cy="1727200"/>
            <a:chOff x="1837" y="2206"/>
            <a:chExt cx="2132" cy="1088"/>
          </a:xfrm>
        </p:grpSpPr>
        <p:sp>
          <p:nvSpPr>
            <p:cNvPr id="5" name="Oval 5"/>
            <p:cNvSpPr/>
            <p:nvPr/>
          </p:nvSpPr>
          <p:spPr>
            <a:xfrm>
              <a:off x="1837" y="2206"/>
              <a:ext cx="2132" cy="1088"/>
            </a:xfrm>
            <a:prstGeom prst="ellipse">
              <a:avLst/>
            </a:prstGeom>
            <a:solidFill>
              <a:srgbClr val="FFFF99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 wrap="none" lIns="90000" tIns="46800" rIns="90000" bIns="4680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00" b="1">
                <a:latin typeface="+mn-ea"/>
                <a:ea typeface="+mn-ea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358" y="2589"/>
              <a:ext cx="1090" cy="556"/>
            </a:xfrm>
            <a:prstGeom prst="ellipse">
              <a:avLst/>
            </a:prstGeom>
            <a:solidFill>
              <a:srgbClr val="4FA7FF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 wrap="none" lIns="90000" tIns="46800" rIns="90000" bIns="4680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00" b="1">
                <a:latin typeface="+mn-ea"/>
                <a:ea typeface="+mn-e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48" y="2259"/>
              <a:ext cx="691" cy="29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0000" tIns="46800" rIns="90000" bIns="4680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400" b="1">
                  <a:latin typeface="+mn-ea"/>
                  <a:ea typeface="+mn-ea"/>
                </a:rPr>
                <a:t>长方体</a:t>
              </a:r>
              <a:endParaRPr lang="zh-CN" altLang="en-US" sz="2400" b="1">
                <a:latin typeface="+mn-ea"/>
                <a:ea typeface="+mn-ea"/>
              </a:endParaRPr>
            </a:p>
          </p:txBody>
        </p:sp>
        <p:sp>
          <p:nvSpPr>
            <p:cNvPr id="11" name="Rectangle 8"/>
            <p:cNvSpPr/>
            <p:nvPr/>
          </p:nvSpPr>
          <p:spPr>
            <a:xfrm>
              <a:off x="2540" y="2710"/>
              <a:ext cx="691" cy="29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0000" tIns="46800" rIns="90000" bIns="4680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2400" b="1">
                  <a:latin typeface="+mn-ea"/>
                  <a:ea typeface="+mn-ea"/>
                </a:rPr>
                <a:t>正方体</a:t>
              </a:r>
              <a:endParaRPr lang="zh-CN" altLang="en-US" sz="2400" b="1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TextBox 41"/>
          <p:cNvSpPr txBox="1"/>
          <p:nvPr/>
        </p:nvSpPr>
        <p:spPr>
          <a:xfrm>
            <a:off x="1811655" y="1200785"/>
            <a:ext cx="856932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>
                <a:latin typeface="+mn-ea"/>
                <a:ea typeface="+mn-ea"/>
                <a:cs typeface="+mn-ea"/>
              </a:rPr>
              <a:t>2.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在长方体中分别指出与红色线标示的棱平行的棱和相交并垂直的棱。</a:t>
            </a:r>
            <a:endParaRPr kumimoji="0" lang="zh-CN" altLang="en-US" sz="2400" b="1" kern="1200" cap="none" spc="0" normalizeH="0" baseline="0" noProof="0">
              <a:latin typeface="+mn-ea"/>
              <a:ea typeface="+mn-ea"/>
              <a:cs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75463" y="3489643"/>
            <a:ext cx="2631440" cy="9772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红色：平行</a:t>
            </a:r>
            <a:endParaRPr kumimoji="0" lang="en-US" altLang="zh-CN" sz="2400" b="1" kern="1200" cap="none" spc="0" normalizeH="0" baseline="0" noProof="0">
              <a:solidFill>
                <a:srgbClr val="FF0000"/>
              </a:solidFill>
              <a:latin typeface="+mn-ea"/>
              <a:ea typeface="+mn-ea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C000"/>
                </a:solidFill>
                <a:latin typeface="+mn-ea"/>
                <a:ea typeface="+mn-ea"/>
                <a:cs typeface="+mn-cs"/>
              </a:rPr>
              <a:t>橙色：相交并垂直</a:t>
            </a:r>
            <a:endParaRPr kumimoji="0" lang="zh-CN" altLang="en-US" sz="2400" b="1" kern="1200" cap="none" spc="0" normalizeH="0" baseline="0" noProof="0">
              <a:solidFill>
                <a:srgbClr val="FFC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274" name="组合 11"/>
          <p:cNvGrpSpPr/>
          <p:nvPr/>
        </p:nvGrpSpPr>
        <p:grpSpPr>
          <a:xfrm>
            <a:off x="2857500" y="3154363"/>
            <a:ext cx="3352800" cy="1914525"/>
            <a:chOff x="1666081" y="828675"/>
            <a:chExt cx="3352800" cy="1914525"/>
          </a:xfrm>
        </p:grpSpPr>
        <p:sp>
          <p:nvSpPr>
            <p:cNvPr id="47" name="立方体 46"/>
            <p:cNvSpPr/>
            <p:nvPr/>
          </p:nvSpPr>
          <p:spPr bwMode="auto">
            <a:xfrm>
              <a:off x="1666081" y="1258412"/>
              <a:ext cx="3352800" cy="1064576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2150269" y="828675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1669256" y="2270125"/>
              <a:ext cx="479425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 flipV="1">
              <a:off x="2150269" y="2266950"/>
              <a:ext cx="2868612" cy="31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接连接符 50"/>
          <p:cNvCxnSpPr/>
          <p:nvPr/>
        </p:nvCxnSpPr>
        <p:spPr>
          <a:xfrm>
            <a:off x="2857500" y="3635375"/>
            <a:ext cx="28654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340100" y="3154363"/>
            <a:ext cx="28654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2857500" y="5078413"/>
            <a:ext cx="28654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333750" y="4594225"/>
            <a:ext cx="286702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5727700" y="3629025"/>
            <a:ext cx="0" cy="144938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6210300" y="3154363"/>
            <a:ext cx="0" cy="1458913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2859088" y="3629025"/>
            <a:ext cx="0" cy="145891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3340100" y="3149600"/>
            <a:ext cx="0" cy="1458913"/>
          </a:xfrm>
          <a:prstGeom prst="line">
            <a:avLst/>
          </a:prstGeom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2855913" y="3154363"/>
            <a:ext cx="484188" cy="48577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5727700" y="3152775"/>
            <a:ext cx="484188" cy="48577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5734050" y="4587875"/>
            <a:ext cx="484188" cy="485775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2859088" y="4595813"/>
            <a:ext cx="482600" cy="476250"/>
          </a:xfrm>
          <a:prstGeom prst="line">
            <a:avLst/>
          </a:prstGeom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7"/>
          <p:cNvSpPr txBox="1"/>
          <p:nvPr/>
        </p:nvSpPr>
        <p:spPr>
          <a:xfrm>
            <a:off x="1942465" y="1270000"/>
            <a:ext cx="811466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>
                <a:latin typeface="+mn-ea"/>
                <a:ea typeface="+mn-ea"/>
                <a:cs typeface="+mn-ea"/>
              </a:rPr>
              <a:t>3.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回忆计算表面积的方法以及探索体积公式的过程，想一想关键是要知道什么？计算体积与容积有什么相同点？</a:t>
            </a:r>
            <a:endParaRPr kumimoji="0" lang="zh-CN" altLang="en-US" sz="2400" b="1" kern="1200" cap="none" spc="0" normalizeH="0" baseline="0" noProof="0">
              <a:latin typeface="+mn-ea"/>
              <a:ea typeface="+mn-ea"/>
              <a:cs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0770" y="3109278"/>
            <a:ext cx="5537200" cy="53403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marR="0" indent="-457200" defTabSz="914400">
              <a:lnSpc>
                <a:spcPct val="12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关键是要知道长方体的长、宽、</a:t>
            </a:r>
            <a:r>
              <a:rPr kumimoji="0" lang="zh-CN" altLang="en-US" sz="2400" b="1" kern="1200" cap="none" spc="0" normalizeH="0" baseline="0" noProof="0" smtClean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高</a:t>
            </a:r>
            <a:r>
              <a:rPr lang="zh-CN" altLang="en-US" sz="2400" b="1" noProof="0" smtClean="0">
                <a:solidFill>
                  <a:srgbClr val="FF0000"/>
                </a:solidFill>
                <a:latin typeface="+mn-ea"/>
                <a:ea typeface="+mn-ea"/>
              </a:rPr>
              <a:t>。</a:t>
            </a:r>
            <a:endParaRPr kumimoji="0" lang="zh-CN" altLang="en-US" sz="2400" b="1" kern="1200" cap="none" spc="0" normalizeH="0" baseline="0" noProof="0">
              <a:solidFill>
                <a:srgbClr val="FF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2195" y="4093210"/>
            <a:ext cx="745363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marR="0" indent="-4572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物体形状规则时，体积与容积计算方法一样，物体形状不规则时，可以采用排水法计算体积。</a:t>
            </a:r>
            <a:endParaRPr kumimoji="0" lang="zh-CN" altLang="en-US" sz="2400" b="1" kern="1200" cap="none" spc="0" normalizeH="0" baseline="0" noProof="0">
              <a:solidFill>
                <a:srgbClr val="FF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2409624" y="1164908"/>
            <a:ext cx="161290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动手操作</a:t>
            </a:r>
            <a:endParaRPr kumimoji="0" lang="zh-CN" altLang="en-US" sz="2800" b="1" i="0" u="none" strike="noStrike" kern="1200" cap="none" spc="0" normalizeH="0" baseline="0" noProof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+mn-cs"/>
            </a:endParaRPr>
          </a:p>
        </p:txBody>
      </p:sp>
      <p:sp>
        <p:nvSpPr>
          <p:cNvPr id="2" name="TextBox 5"/>
          <p:cNvSpPr txBox="1"/>
          <p:nvPr/>
        </p:nvSpPr>
        <p:spPr>
          <a:xfrm>
            <a:off x="2074863" y="1783080"/>
            <a:ext cx="7981950" cy="175323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    你能用尺子和长方体（或正方体）容器测</a:t>
            </a:r>
            <a:r>
              <a:rPr kumimoji="0" lang="zh-CN" altLang="en-US" sz="2400" b="1" kern="1200" cap="none" spc="0" normalizeH="0" baseline="0" noProof="0" smtClean="0">
                <a:latin typeface="+mn-ea"/>
                <a:ea typeface="+mn-ea"/>
                <a:cs typeface="+mn-ea"/>
              </a:rPr>
              <a:t>出下面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ea"/>
              </a:rPr>
              <a:t>物体的体积吗？如果用这种方法比较两个物体体积的大小，你打算怎么做？</a:t>
            </a:r>
            <a:endParaRPr kumimoji="0" lang="zh-CN" altLang="en-US" sz="2400" b="1" kern="1200" cap="none" spc="0" normalizeH="0" baseline="0" noProof="0">
              <a:latin typeface="+mn-ea"/>
              <a:ea typeface="+mn-ea"/>
              <a:cs typeface="+mn-ea"/>
            </a:endParaRPr>
          </a:p>
        </p:txBody>
      </p:sp>
      <p:pic>
        <p:nvPicPr>
          <p:cNvPr id="12321" name="Picture 7" descr="C:\Documents and Settings\Administrator\桌面\QQ截图201708171606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288" y="3720465"/>
            <a:ext cx="2970212" cy="1728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22" name="TextBox 12"/>
          <p:cNvSpPr txBox="1"/>
          <p:nvPr/>
        </p:nvSpPr>
        <p:spPr>
          <a:xfrm>
            <a:off x="4511675" y="4944428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玻璃球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2323" name="TextBox 13"/>
          <p:cNvSpPr txBox="1"/>
          <p:nvPr/>
        </p:nvSpPr>
        <p:spPr>
          <a:xfrm>
            <a:off x="6096000" y="4944428"/>
            <a:ext cx="7924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绿豆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extBox 16"/>
          <p:cNvSpPr txBox="1"/>
          <p:nvPr/>
        </p:nvSpPr>
        <p:spPr bwMode="auto">
          <a:xfrm>
            <a:off x="2204085" y="1209675"/>
            <a:ext cx="759460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>
                <a:latin typeface="+mn-ea"/>
                <a:ea typeface="+mn-ea"/>
                <a:cs typeface="+mn-cs"/>
              </a:rPr>
              <a:t>1.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cs"/>
              </a:rPr>
              <a:t>用尺子量出长方体容器的长、宽、高，装入一定高度的水，量出水的高度。</a:t>
            </a:r>
            <a:endParaRPr kumimoji="0" lang="en-US" altLang="zh-CN" sz="24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grpSp>
        <p:nvGrpSpPr>
          <p:cNvPr id="13315" name="组合 9"/>
          <p:cNvGrpSpPr/>
          <p:nvPr/>
        </p:nvGrpSpPr>
        <p:grpSpPr>
          <a:xfrm>
            <a:off x="3905250" y="3915728"/>
            <a:ext cx="4095750" cy="1034732"/>
            <a:chOff x="2381250" y="3137218"/>
            <a:chExt cx="4095750" cy="1034732"/>
          </a:xfrm>
        </p:grpSpPr>
        <p:sp>
          <p:nvSpPr>
            <p:cNvPr id="22" name="矩形 5"/>
            <p:cNvSpPr/>
            <p:nvPr/>
          </p:nvSpPr>
          <p:spPr bwMode="auto">
            <a:xfrm>
              <a:off x="2381250" y="3137218"/>
              <a:ext cx="4095750" cy="583565"/>
            </a:xfrm>
            <a:custGeom>
              <a:gdLst>
                <a:gd name="connsiteX0" fmla="*/ 0 w 4095750"/>
                <a:gd name="connsiteY0" fmla="*/ 0 h 1981200"/>
                <a:gd name="connsiteX1" fmla="*/ 4095750 w 4095750"/>
                <a:gd name="connsiteY1" fmla="*/ 0 h 1981200"/>
                <a:gd name="connsiteX2" fmla="*/ 4095750 w 4095750"/>
                <a:gd name="connsiteY2" fmla="*/ 1981200 h 1981200"/>
                <a:gd name="connsiteX3" fmla="*/ 0 w 4095750"/>
                <a:gd name="connsiteY3" fmla="*/ 1981200 h 1981200"/>
                <a:gd name="connsiteX4" fmla="*/ 0 w 4095750"/>
                <a:gd name="connsiteY4" fmla="*/ 0 h 1981200"/>
                <a:gd name="connsiteX0-1" fmla="*/ 4095750 w 4187190"/>
                <a:gd name="connsiteY0-2" fmla="*/ 0 h 1981200"/>
                <a:gd name="connsiteX1-3" fmla="*/ 4095750 w 4187190"/>
                <a:gd name="connsiteY1-4" fmla="*/ 1981200 h 1981200"/>
                <a:gd name="connsiteX2-5" fmla="*/ 0 w 4187190"/>
                <a:gd name="connsiteY2-6" fmla="*/ 1981200 h 1981200"/>
                <a:gd name="connsiteX3-7" fmla="*/ 0 w 4187190"/>
                <a:gd name="connsiteY3-8" fmla="*/ 0 h 1981200"/>
                <a:gd name="connsiteX4-9" fmla="*/ 4187190 w 4187190"/>
                <a:gd name="connsiteY4-10" fmla="*/ 91440 h 1981200"/>
                <a:gd name="connsiteX0-11" fmla="*/ 4095750 w 4095750"/>
                <a:gd name="connsiteY0-12" fmla="*/ 0 h 1981200"/>
                <a:gd name="connsiteX1-13" fmla="*/ 4095750 w 4095750"/>
                <a:gd name="connsiteY1-14" fmla="*/ 1981200 h 1981200"/>
                <a:gd name="connsiteX2-15" fmla="*/ 0 w 4095750"/>
                <a:gd name="connsiteY2-16" fmla="*/ 1981200 h 1981200"/>
                <a:gd name="connsiteX3-17" fmla="*/ 0 w 4095750"/>
                <a:gd name="connsiteY3-18" fmla="*/ 0 h 19812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95750" h="1981200">
                  <a:moveTo>
                    <a:pt x="4095750" y="0"/>
                  </a:moveTo>
                  <a:lnTo>
                    <a:pt x="4095750" y="1981200"/>
                  </a:lnTo>
                  <a:lnTo>
                    <a:pt x="0" y="198120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0B050"/>
              </a:solidFill>
              <a:miter lim="800000"/>
            </a:ln>
          </p:spPr>
          <p:txBody>
            <a:bodyPr anchor="ctr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381250" y="3429000"/>
              <a:ext cx="409575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381250" y="3924300"/>
              <a:ext cx="409575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2381250" y="3686175"/>
              <a:ext cx="409575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381250" y="4171950"/>
              <a:ext cx="409575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2"/>
          <p:cNvSpPr txBox="1"/>
          <p:nvPr/>
        </p:nvSpPr>
        <p:spPr bwMode="auto">
          <a:xfrm>
            <a:off x="2533015" y="1304925"/>
            <a:ext cx="7429500" cy="5340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20000"/>
              </a:lnSpc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>
                <a:latin typeface="+mn-ea"/>
                <a:ea typeface="+mn-ea"/>
                <a:cs typeface="+mn-cs"/>
              </a:rPr>
              <a:t>2.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cs"/>
              </a:rPr>
              <a:t>将玻璃球放入容器中，再用尺子量出水面的高度。</a:t>
            </a:r>
            <a:endParaRPr kumimoji="0" lang="zh-CN" altLang="en-US" sz="24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10" name="矩形 5"/>
          <p:cNvSpPr/>
          <p:nvPr/>
        </p:nvSpPr>
        <p:spPr bwMode="auto">
          <a:xfrm>
            <a:off x="3833495" y="3567748"/>
            <a:ext cx="4095750" cy="583565"/>
          </a:xfrm>
          <a:custGeom>
            <a:gdLst>
              <a:gd name="connsiteX0" fmla="*/ 0 w 4095750"/>
              <a:gd name="connsiteY0" fmla="*/ 0 h 1981200"/>
              <a:gd name="connsiteX1" fmla="*/ 4095750 w 4095750"/>
              <a:gd name="connsiteY1" fmla="*/ 0 h 1981200"/>
              <a:gd name="connsiteX2" fmla="*/ 4095750 w 4095750"/>
              <a:gd name="connsiteY2" fmla="*/ 1981200 h 1981200"/>
              <a:gd name="connsiteX3" fmla="*/ 0 w 4095750"/>
              <a:gd name="connsiteY3" fmla="*/ 1981200 h 1981200"/>
              <a:gd name="connsiteX4" fmla="*/ 0 w 4095750"/>
              <a:gd name="connsiteY4" fmla="*/ 0 h 1981200"/>
              <a:gd name="connsiteX0-1" fmla="*/ 4095750 w 4187190"/>
              <a:gd name="connsiteY0-2" fmla="*/ 0 h 1981200"/>
              <a:gd name="connsiteX1-3" fmla="*/ 4095750 w 4187190"/>
              <a:gd name="connsiteY1-4" fmla="*/ 1981200 h 1981200"/>
              <a:gd name="connsiteX2-5" fmla="*/ 0 w 4187190"/>
              <a:gd name="connsiteY2-6" fmla="*/ 1981200 h 1981200"/>
              <a:gd name="connsiteX3-7" fmla="*/ 0 w 4187190"/>
              <a:gd name="connsiteY3-8" fmla="*/ 0 h 1981200"/>
              <a:gd name="connsiteX4-9" fmla="*/ 4187190 w 4187190"/>
              <a:gd name="connsiteY4-10" fmla="*/ 91440 h 1981200"/>
              <a:gd name="connsiteX0-11" fmla="*/ 4095750 w 4095750"/>
              <a:gd name="connsiteY0-12" fmla="*/ 0 h 1981200"/>
              <a:gd name="connsiteX1-13" fmla="*/ 4095750 w 4095750"/>
              <a:gd name="connsiteY1-14" fmla="*/ 1981200 h 1981200"/>
              <a:gd name="connsiteX2-15" fmla="*/ 0 w 4095750"/>
              <a:gd name="connsiteY2-16" fmla="*/ 1981200 h 1981200"/>
              <a:gd name="connsiteX3-17" fmla="*/ 0 w 4095750"/>
              <a:gd name="connsiteY3-18" fmla="*/ 0 h 1981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095750" h="1981200">
                <a:moveTo>
                  <a:pt x="4095750" y="0"/>
                </a:moveTo>
                <a:lnTo>
                  <a:pt x="4095750" y="1981200"/>
                </a:lnTo>
                <a:lnTo>
                  <a:pt x="0" y="198120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B050"/>
            </a:solidFill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>
            <a:off x="3833495" y="3859530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 bwMode="auto">
          <a:xfrm>
            <a:off x="3833495" y="4354830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 bwMode="auto">
          <a:xfrm>
            <a:off x="3833495" y="4116705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 bwMode="auto">
          <a:xfrm>
            <a:off x="3833495" y="4602480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>
            <a:off x="3833495" y="3592830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 bwMode="auto">
          <a:xfrm>
            <a:off x="3833495" y="3335655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:\Documents and Settings\Administrator\桌面\QQ截图201708171606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20" y="3586480"/>
            <a:ext cx="2851150" cy="1746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TextBox 4"/>
          <p:cNvSpPr txBox="1"/>
          <p:nvPr/>
        </p:nvSpPr>
        <p:spPr bwMode="auto">
          <a:xfrm>
            <a:off x="2783205" y="1340485"/>
            <a:ext cx="5530850" cy="5340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20000"/>
              </a:lnSpc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>
                <a:latin typeface="+mn-ea"/>
                <a:ea typeface="+mn-ea"/>
                <a:cs typeface="+mn-cs"/>
              </a:rPr>
              <a:t>3.</a:t>
            </a:r>
            <a:r>
              <a:rPr kumimoji="0" lang="zh-CN" altLang="en-US" sz="2400" b="1" kern="1200" cap="none" spc="0" normalizeH="0" baseline="0" noProof="0">
                <a:latin typeface="+mn-ea"/>
                <a:ea typeface="+mn-ea"/>
                <a:cs typeface="+mn-cs"/>
              </a:rPr>
              <a:t>用同样的方法可以测出绿豆的体积。</a:t>
            </a:r>
            <a:endParaRPr kumimoji="0" lang="en-US" altLang="zh-CN" sz="24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13" name="矩形 5"/>
          <p:cNvSpPr/>
          <p:nvPr/>
        </p:nvSpPr>
        <p:spPr bwMode="auto">
          <a:xfrm>
            <a:off x="3431223" y="3068956"/>
            <a:ext cx="4095750" cy="583565"/>
          </a:xfrm>
          <a:custGeom>
            <a:gdLst>
              <a:gd name="connsiteX0" fmla="*/ 0 w 4095750"/>
              <a:gd name="connsiteY0" fmla="*/ 0 h 1981200"/>
              <a:gd name="connsiteX1" fmla="*/ 4095750 w 4095750"/>
              <a:gd name="connsiteY1" fmla="*/ 0 h 1981200"/>
              <a:gd name="connsiteX2" fmla="*/ 4095750 w 4095750"/>
              <a:gd name="connsiteY2" fmla="*/ 1981200 h 1981200"/>
              <a:gd name="connsiteX3" fmla="*/ 0 w 4095750"/>
              <a:gd name="connsiteY3" fmla="*/ 1981200 h 1981200"/>
              <a:gd name="connsiteX4" fmla="*/ 0 w 4095750"/>
              <a:gd name="connsiteY4" fmla="*/ 0 h 1981200"/>
              <a:gd name="connsiteX0-1" fmla="*/ 4095750 w 4187190"/>
              <a:gd name="connsiteY0-2" fmla="*/ 0 h 1981200"/>
              <a:gd name="connsiteX1-3" fmla="*/ 4095750 w 4187190"/>
              <a:gd name="connsiteY1-4" fmla="*/ 1981200 h 1981200"/>
              <a:gd name="connsiteX2-5" fmla="*/ 0 w 4187190"/>
              <a:gd name="connsiteY2-6" fmla="*/ 1981200 h 1981200"/>
              <a:gd name="connsiteX3-7" fmla="*/ 0 w 4187190"/>
              <a:gd name="connsiteY3-8" fmla="*/ 0 h 1981200"/>
              <a:gd name="connsiteX4-9" fmla="*/ 4187190 w 4187190"/>
              <a:gd name="connsiteY4-10" fmla="*/ 91440 h 1981200"/>
              <a:gd name="connsiteX0-11" fmla="*/ 4095750 w 4095750"/>
              <a:gd name="connsiteY0-12" fmla="*/ 0 h 1981200"/>
              <a:gd name="connsiteX1-13" fmla="*/ 4095750 w 4095750"/>
              <a:gd name="connsiteY1-14" fmla="*/ 1981200 h 1981200"/>
              <a:gd name="connsiteX2-15" fmla="*/ 0 w 4095750"/>
              <a:gd name="connsiteY2-16" fmla="*/ 1981200 h 1981200"/>
              <a:gd name="connsiteX3-17" fmla="*/ 0 w 4095750"/>
              <a:gd name="connsiteY3-18" fmla="*/ 0 h 1981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095750" h="1981200">
                <a:moveTo>
                  <a:pt x="4095750" y="0"/>
                </a:moveTo>
                <a:lnTo>
                  <a:pt x="4095750" y="1981200"/>
                </a:lnTo>
                <a:lnTo>
                  <a:pt x="0" y="198120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B050"/>
            </a:solidFill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3431223" y="3360738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>
            <a:off x="3431223" y="3856038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 bwMode="auto">
          <a:xfrm>
            <a:off x="3431223" y="3617913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 bwMode="auto">
          <a:xfrm>
            <a:off x="3431223" y="4103688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>
            <a:off x="3431223" y="3122613"/>
            <a:ext cx="4095750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0" descr="E:\罗梦\2017春下\人五数下\素材\1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952"/>
          <a:stretch>
            <a:fillRect/>
          </a:stretch>
        </p:blipFill>
        <p:spPr>
          <a:xfrm>
            <a:off x="5079048" y="3314700"/>
            <a:ext cx="977900" cy="1216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https://d.book118.com/617162010056006043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/>
      <a:lstStyle>
        <a:defPPr marL="0" marR="0" lvl="0" indent="0" algn="ctr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11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宋体</vt:lpstr>
      <vt:lpstr>Calibri Light</vt:lpstr>
      <vt:lpstr>楷体_GB2312</vt:lpstr>
      <vt:lpstr>黑体</vt:lpstr>
      <vt:lpstr>Wingdings</vt:lpstr>
      <vt:lpstr>Office Theme</vt:lpstr>
      <vt:lpstr>第3单元   长方体和正方体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2024-09-17T04:34:17.561</cp:lastPrinted>
  <dcterms:created xsi:type="dcterms:W3CDTF">2024-09-16T20:34:17Z</dcterms:created>
  <dcterms:modified xsi:type="dcterms:W3CDTF">2024-09-16T20:34:19Z</dcterms:modified>
</cp:coreProperties>
</file>