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01CD6-2B9A-4432-84ED-FFFBD40D0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649C5-830B-42A3-9863-4AAC8C0BB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FD62B-7530-4A84-96DF-BC3B0A2F0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72FC8-8F32-4457-8882-626E64F99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D07C9E-0884-48F9-A8EB-C950E4EB9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030166-BBBB-4F79-9358-653C28872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0648E8-85A0-48C1-B61D-027994FE0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D9708-7AE5-46C1-95B7-88A42097A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ED3F0-3D4E-4A1B-87D2-0C52D1C0C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1444E-9F0C-401A-B48E-E51B9AC7B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A8A5D-0683-4084-9511-D02D34884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0003302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4546937" y="2997989"/>
            <a:ext cx="3105150" cy="5848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8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0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招聘宣讲</a:t>
            </a:r>
            <a:r>
              <a:rPr sz="4000" spc="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r>
              <a:rPr sz="40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4000"/>
          </a:p>
        </p:txBody>
      </p:sp>
      <p:sp>
        <p:nvSpPr>
          <p:cNvPr id="3" name="path"/>
          <p:cNvSpPr/>
          <p:nvPr/>
        </p:nvSpPr>
        <p:spPr>
          <a:xfrm>
            <a:off x="2182462" y="3818717"/>
            <a:ext cx="7827076" cy="9525"/>
          </a:xfrm>
          <a:custGeom>
            <a:rect l="0" t="0" r="0" b="0"/>
            <a:pathLst>
              <a:path w="12326" h="15">
                <a:moveTo>
                  <a:pt x="0" y="7"/>
                </a:moveTo>
                <a:lnTo>
                  <a:pt x="12326" y="7"/>
                </a:lnTo>
              </a:path>
            </a:pathLst>
          </a:custGeom>
          <a:noFill/>
          <a:ln w="9525" cap="flat">
            <a:solidFill>
              <a:srgbClr val="FFFFF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5"/>
          <p:cNvSpPr/>
          <p:nvPr/>
        </p:nvSpPr>
        <p:spPr>
          <a:xfrm>
            <a:off x="5141078" y="2188539"/>
            <a:ext cx="3148329" cy="2619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8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宣讲会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1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34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宣讲会的准备</a:t>
            </a:r>
            <a:r>
              <a:rPr sz="21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endParaRPr lang="Microsoft YaHei" altLang="Microsoft YaHei" sz="21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35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宣讲会的流程</a:t>
            </a:r>
            <a:r>
              <a:rPr sz="21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endParaRPr lang="Microsoft YaHei" altLang="Microsoft YaHei" sz="21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35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宣讲会的后续</a:t>
            </a:r>
            <a:r>
              <a:rPr sz="21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endParaRPr lang="Microsoft YaHei" altLang="Microsoft YaHei" sz="21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500"/>
          </a:p>
          <a:p>
            <a:pPr marL="12700" algn="l" rtl="0" eaLnBrk="0">
              <a:lnSpc>
                <a:spcPct val="91000"/>
              </a:lnSpc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招聘宣讲方案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的效果评估</a:t>
            </a:r>
            <a:endParaRPr lang="Microsoft YaHei" altLang="Microsoft YaHei" sz="2100"/>
          </a:p>
        </p:txBody>
      </p:sp>
      <p:sp>
        <p:nvSpPr>
          <p:cNvPr id="6" name="textbox 6"/>
          <p:cNvSpPr/>
          <p:nvPr/>
        </p:nvSpPr>
        <p:spPr>
          <a:xfrm>
            <a:off x="1961558" y="3010609"/>
            <a:ext cx="1605914" cy="913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4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6600" spc="-38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4951733" y="1233487"/>
            <a:ext cx="2300604" cy="23660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100"/>
          </a:p>
          <a:p>
            <a:pPr marL="650953" algn="l" rtl="0" eaLnBrk="0">
              <a:lnSpc>
                <a:spcPct val="85000"/>
              </a:lnSpc>
              <a:spcBef>
                <a:spcPts val="1"/>
              </a:spcBef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</a:pPr>
            <a:r>
              <a:rPr sz="36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宣讲会概</a:t>
            </a:r>
            <a:r>
              <a:rPr sz="3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1" name="textbox 11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4" name="group 4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3" name="textbox 13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14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1092832" y="4736252"/>
            <a:ext cx="2120264" cy="891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063"/>
              </a:lnSpc>
            </a:pPr>
            <a:endParaRPr lang="Arial" altLang="Arial" sz="100"/>
          </a:p>
          <a:p>
            <a:pPr marL="12700" indent="1143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宣讲会，向潜在求职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展示公司的文化、价值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和发展前景，吸引优秀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人才加入公司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" name="textbox 17"/>
          <p:cNvSpPr/>
          <p:nvPr/>
        </p:nvSpPr>
        <p:spPr>
          <a:xfrm>
            <a:off x="8476521" y="4736252"/>
            <a:ext cx="2118995" cy="891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063"/>
              </a:lnSpc>
            </a:pPr>
            <a:endParaRPr lang="Arial" altLang="Arial" sz="100"/>
          </a:p>
          <a:p>
            <a:pPr marL="12700" indent="2857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宣讲会是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展示公司形象和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价值的机会，有助于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公司在求职者中的知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名度和美誉度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" name="textbox 18"/>
          <p:cNvSpPr/>
          <p:nvPr/>
        </p:nvSpPr>
        <p:spPr>
          <a:xfrm>
            <a:off x="4775182" y="4736443"/>
            <a:ext cx="2118995" cy="891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4783"/>
              </a:lnSpc>
            </a:pPr>
            <a:endParaRPr lang="Arial" altLang="Arial" sz="100"/>
          </a:p>
          <a:p>
            <a:pPr marL="12700" indent="14097" algn="l" rtl="0" eaLnBrk="0">
              <a:lnSpc>
                <a:spcPct val="95000"/>
              </a:lnSpc>
            </a:pP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向求职者传递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司的招聘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、职位要求和福利待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信息，帮助求职者了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解公司情况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" name="textbox 19"/>
          <p:cNvSpPr/>
          <p:nvPr/>
        </p:nvSpPr>
        <p:spPr>
          <a:xfrm>
            <a:off x="442263" y="318468"/>
            <a:ext cx="3075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5494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宣讲会的目的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0" name="textbox 40"/>
          <p:cNvSpPr/>
          <p:nvPr/>
        </p:nvSpPr>
        <p:spPr>
          <a:xfrm>
            <a:off x="8478473" y="3892686"/>
            <a:ext cx="2757170" cy="3073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30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建立品牌形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象</a:t>
            </a:r>
            <a:r>
              <a:rPr sz="2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endParaRPr lang="Microsoft YaHei" altLang="Microsoft YaHei" sz="2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41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FF6D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3" name="textbox 43"/>
          <p:cNvSpPr/>
          <p:nvPr/>
        </p:nvSpPr>
        <p:spPr>
          <a:xfrm>
            <a:off x="4775983" y="3893972"/>
            <a:ext cx="1051560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6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传递信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息</a:t>
            </a:r>
            <a:endParaRPr lang="Microsoft YaHei" altLang="Microsoft YaHei" sz="2000"/>
          </a:p>
        </p:txBody>
      </p:sp>
      <p:sp>
        <p:nvSpPr>
          <p:cNvPr id="44" name="textbox 44"/>
          <p:cNvSpPr/>
          <p:nvPr/>
        </p:nvSpPr>
        <p:spPr>
          <a:xfrm>
            <a:off x="1104290" y="3895772"/>
            <a:ext cx="1042035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23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吸引人才</a:t>
            </a:r>
            <a:endParaRPr lang="Microsoft YaHei" altLang="Microsoft YaHei" sz="2000"/>
          </a:p>
        </p:txBody>
      </p:sp>
      <p:sp>
        <p:nvSpPr>
          <p:cNvPr id="45" name="textbox 45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58" name="group 10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46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FF9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9" name="group 12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48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FF6D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14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50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D44C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1" name="group 16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52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BF6C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2" name="group 18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54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D44C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6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FF9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8309742" y="1097033"/>
            <a:ext cx="2912678" cy="3021932"/>
            <a:chExt cx="2912678" cy="3021932"/>
          </a:xfrm>
        </p:grpSpPr>
        <p:pic>
          <p:nvPicPr>
            <p:cNvPr id="59" name="picture 5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912678" cy="2862086"/>
            </a:xfrm>
            <a:prstGeom prst="rect">
              <a:avLst/>
            </a:prstGeom>
          </p:spPr>
        </p:pic>
        <p:sp>
          <p:nvSpPr>
            <p:cNvPr id="60" name="textbox 60"/>
            <p:cNvSpPr/>
            <p:nvPr/>
          </p:nvSpPr>
          <p:spPr>
            <a:xfrm>
              <a:off x="111331" y="2715729"/>
              <a:ext cx="1496060" cy="3492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0393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主题吸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</a:t>
              </a:r>
              <a:endParaRPr lang="Microsoft YaHei" altLang="Microsoft YaHei" sz="2300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639659" y="1134964"/>
            <a:ext cx="2912679" cy="2984001"/>
            <a:chExt cx="2912679" cy="2984001"/>
          </a:xfrm>
        </p:grpSpPr>
        <p:pic>
          <p:nvPicPr>
            <p:cNvPr id="61" name="picture 6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912679" cy="2862086"/>
            </a:xfrm>
            <a:prstGeom prst="rect">
              <a:avLst/>
            </a:prstGeom>
          </p:spPr>
        </p:pic>
        <p:sp>
          <p:nvSpPr>
            <p:cNvPr id="62" name="textbox 62"/>
            <p:cNvSpPr/>
            <p:nvPr/>
          </p:nvSpPr>
          <p:spPr>
            <a:xfrm>
              <a:off x="111333" y="2677798"/>
              <a:ext cx="1200785" cy="3492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0393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</a:t>
              </a:r>
              <a:endParaRPr lang="Microsoft YaHei" altLang="Microsoft YaHei" sz="2300"/>
            </a:p>
          </p:txBody>
        </p:sp>
      </p:grpSp>
      <p:pic>
        <p:nvPicPr>
          <p:cNvPr id="63" name="picture 6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25500" y="1147154"/>
            <a:ext cx="2912680" cy="2862087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8515340" y="4688737"/>
            <a:ext cx="2120264" cy="10560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003"/>
              </a:lnSpc>
            </a:pPr>
            <a:endParaRPr lang="Arial" altLang="Arial" sz="100"/>
          </a:p>
          <a:p>
            <a:pPr marL="12700" indent="1142" algn="l" rtl="0" eaLnBrk="0">
              <a:lnSpc>
                <a:spcPct val="113000"/>
              </a:lnSpc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选择具有吸引力的主题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够激发求职者的兴趣和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情，提高宣讲会的参与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度和效果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5" name="textbox 65"/>
          <p:cNvSpPr/>
          <p:nvPr/>
        </p:nvSpPr>
        <p:spPr>
          <a:xfrm>
            <a:off x="1441970" y="4689690"/>
            <a:ext cx="2118995" cy="10553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8664"/>
              </a:lnSpc>
            </a:pPr>
            <a:endParaRPr lang="Arial" altLang="Arial" sz="100"/>
          </a:p>
          <a:p>
            <a:pPr marL="12700" indent="380" algn="l" rtl="0" eaLnBrk="0">
              <a:lnSpc>
                <a:spcPct val="11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司的招聘需求和品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牌形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象，确定宣讲会的主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如“携手未来，共创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辉煌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”。</a:t>
            </a:r>
            <a:endParaRPr lang="Microsoft YaHei" altLang="Microsoft YaHei" sz="1500"/>
          </a:p>
        </p:txBody>
      </p:sp>
      <p:sp>
        <p:nvSpPr>
          <p:cNvPr id="66" name="textbox 66"/>
          <p:cNvSpPr/>
          <p:nvPr/>
        </p:nvSpPr>
        <p:spPr>
          <a:xfrm>
            <a:off x="4846401" y="4688547"/>
            <a:ext cx="2273300" cy="781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24"/>
              </a:lnSpc>
            </a:pPr>
            <a:endParaRPr lang="Arial" altLang="Arial" sz="100"/>
          </a:p>
          <a:p>
            <a:pPr marL="14033" indent="-1333" algn="l" rtl="0" eaLnBrk="0">
              <a:lnSpc>
                <a:spcPct val="110000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在宣讲会的设计和内容上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突出主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题，让求职者对公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司有更深刻的认识和了解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7" name="textbox 67"/>
          <p:cNvSpPr/>
          <p:nvPr/>
        </p:nvSpPr>
        <p:spPr>
          <a:xfrm>
            <a:off x="1215492" y="376742"/>
            <a:ext cx="2301875" cy="443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26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宣讲会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Microsoft YaHei" altLang="Microsoft YaHei" sz="3000"/>
          </a:p>
        </p:txBody>
      </p:sp>
      <p:sp>
        <p:nvSpPr>
          <p:cNvPr id="68" name="textbox 68"/>
          <p:cNvSpPr/>
          <p:nvPr/>
        </p:nvSpPr>
        <p:spPr>
          <a:xfrm>
            <a:off x="1346561" y="3812762"/>
            <a:ext cx="1200785" cy="3498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33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</a:t>
            </a:r>
            <a:endParaRPr lang="Microsoft YaHei" altLang="Microsoft YaHei" sz="23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8309735" y="4350851"/>
            <a:ext cx="2651085" cy="97536"/>
            <a:chExt cx="2651085" cy="97536"/>
          </a:xfrm>
        </p:grpSpPr>
        <p:sp>
          <p:nvSpPr>
            <p:cNvPr id="69" name="path"/>
            <p:cNvSpPr/>
            <p:nvPr/>
          </p:nvSpPr>
          <p:spPr>
            <a:xfrm>
              <a:off x="61193" y="48768"/>
              <a:ext cx="2492360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61183" y="44006"/>
              <a:ext cx="2492378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FF6D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0" y="0"/>
              <a:ext cx="2651085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1235228" y="4350851"/>
            <a:ext cx="2651081" cy="97536"/>
            <a:chExt cx="2651081" cy="97536"/>
          </a:xfrm>
        </p:grpSpPr>
        <p:sp>
          <p:nvSpPr>
            <p:cNvPr id="72" name="path"/>
            <p:cNvSpPr/>
            <p:nvPr/>
          </p:nvSpPr>
          <p:spPr>
            <a:xfrm>
              <a:off x="61187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61178" y="44006"/>
              <a:ext cx="2492376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FF6D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0" y="0"/>
              <a:ext cx="2651081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4639658" y="4350851"/>
            <a:ext cx="2651081" cy="97536"/>
            <a:chExt cx="2651081" cy="97536"/>
          </a:xfrm>
        </p:grpSpPr>
        <p:sp>
          <p:nvSpPr>
            <p:cNvPr id="75" name="path"/>
            <p:cNvSpPr/>
            <p:nvPr/>
          </p:nvSpPr>
          <p:spPr>
            <a:xfrm>
              <a:off x="61188" y="48768"/>
              <a:ext cx="2492359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61179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FF9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0" y="0"/>
              <a:ext cx="2651081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78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8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8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9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9" name="picture 9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sp>
        <p:nvSpPr>
          <p:cNvPr id="100" name="textbox 100"/>
          <p:cNvSpPr/>
          <p:nvPr/>
        </p:nvSpPr>
        <p:spPr>
          <a:xfrm>
            <a:off x="4593517" y="1699002"/>
            <a:ext cx="6524625" cy="3806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82"/>
              </a:lnSpc>
            </a:pPr>
            <a:endParaRPr lang="Arial" altLang="Arial" sz="100"/>
          </a:p>
          <a:p>
            <a:pPr marL="4368307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</a:t>
            </a:r>
            <a:endParaRPr lang="Microsoft YaHei" altLang="Microsoft YaHei" sz="2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455"/>
              </a:spcBef>
            </a:pP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在宣讲会过程中，加强与受众的互动</a:t>
            </a:r>
            <a:r>
              <a:rPr sz="1500" spc="-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r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如提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问环节、互动游戏等，提高受众</a:t>
            </a:r>
            <a:endParaRPr lang="Microsoft YaHei" altLang="Microsoft YaHei" sz="1500"/>
          </a:p>
          <a:p>
            <a:pPr marL="3321495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的参与度和体验感</a:t>
            </a:r>
            <a:r>
              <a:rPr sz="1500" spc="-4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marL="716231" algn="l" rtl="0" eaLnBrk="0">
              <a:lnSpc>
                <a:spcPct val="92000"/>
              </a:lnSpc>
              <a:spcBef>
                <a:spcPts val="605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受众需求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21082" algn="l" rtl="0" eaLnBrk="0">
              <a:lnSpc>
                <a:spcPct val="91000"/>
              </a:lnSpc>
              <a:spcBef>
                <a:spcPts val="455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了解受众人群的需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求和关注点，针对</a:t>
            </a:r>
            <a:endParaRPr lang="Microsoft YaHei" altLang="Microsoft YaHei" sz="1500"/>
          </a:p>
          <a:p>
            <a:pPr marL="13461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性地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准备宣讲内容和形式，提高宣讲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会的吸引力和效果</a:t>
            </a: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1" name="textbox 101"/>
          <p:cNvSpPr/>
          <p:nvPr/>
        </p:nvSpPr>
        <p:spPr>
          <a:xfrm>
            <a:off x="1198902" y="2442707"/>
            <a:ext cx="3224529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92"/>
              </a:lnSpc>
            </a:pPr>
            <a:endParaRPr lang="Arial" altLang="Arial" sz="100"/>
          </a:p>
          <a:p>
            <a:pPr marL="13461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公司的招聘需求和职位要求，确</a:t>
            </a:r>
            <a:endParaRPr lang="Microsoft YaHei" altLang="Microsoft YaHei" sz="1500"/>
          </a:p>
          <a:p>
            <a:pPr marL="13271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定宣讲会的受众人群，如应届毕业生</a:t>
            </a:r>
            <a:r>
              <a:rPr sz="1500" spc="-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有一定工作经验的求职者等</a:t>
            </a:r>
            <a:r>
              <a:rPr sz="1500" spc="-2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02" name="textbox 102"/>
          <p:cNvSpPr/>
          <p:nvPr/>
        </p:nvSpPr>
        <p:spPr>
          <a:xfrm>
            <a:off x="442263" y="318468"/>
            <a:ext cx="3075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5494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宣讲会的受众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3" name="textbox 123"/>
          <p:cNvSpPr/>
          <p:nvPr/>
        </p:nvSpPr>
        <p:spPr>
          <a:xfrm>
            <a:off x="2181860" y="1697716"/>
            <a:ext cx="1024889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8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-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目标人</a:t>
            </a: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4" name="picture 1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5" name="textbox 125"/>
          <p:cNvSpPr/>
          <p:nvPr/>
        </p:nvSpPr>
        <p:spPr>
          <a:xfrm>
            <a:off x="4265933" y="1237297"/>
            <a:ext cx="3672204" cy="2362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08"/>
              </a:lnSpc>
            </a:pPr>
            <a:endParaRPr lang="Arial" altLang="Arial" sz="100"/>
          </a:p>
          <a:p>
            <a:pPr marL="1336753" algn="l" rtl="0" eaLnBrk="0">
              <a:lnSpc>
                <a:spcPct val="85000"/>
              </a:lnSpc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</a:pPr>
            <a:r>
              <a:rPr sz="36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宣讲会的准备工作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7" name="picture 12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128" name="picture 1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129" name="picture 12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130" name="textbox 130"/>
          <p:cNvSpPr/>
          <p:nvPr/>
        </p:nvSpPr>
        <p:spPr>
          <a:xfrm>
            <a:off x="8486697" y="4651255"/>
            <a:ext cx="2562225" cy="1137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22"/>
              </a:lnSpc>
            </a:pPr>
            <a:endParaRPr lang="Arial" altLang="Arial" sz="100"/>
          </a:p>
          <a:p>
            <a:pPr marL="13213" algn="l" rtl="0" eaLnBrk="0">
              <a:lnSpc>
                <a:spcPct val="86000"/>
              </a:lnSpc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选择一个适合举办宣讲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会的场所，</a:t>
            </a:r>
            <a:endParaRPr lang="Microsoft YaHei" altLang="Microsoft YaHei" sz="1300"/>
          </a:p>
          <a:p>
            <a:pPr marL="12700" indent="1028" algn="l" rtl="0" eaLnBrk="0">
              <a:lnSpc>
                <a:spcPct val="158000"/>
              </a:lnSpc>
              <a:spcBef>
                <a:spcPts val="2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具备足够的容纳空间、良好的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响和视觉设备，确保听众舒适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参加宣讲会。</a:t>
            </a:r>
            <a:endParaRPr lang="Microsoft YaHei" altLang="Microsoft YaHei" sz="1300"/>
          </a:p>
        </p:txBody>
      </p:sp>
      <p:sp>
        <p:nvSpPr>
          <p:cNvPr id="131" name="textbox 131"/>
          <p:cNvSpPr/>
          <p:nvPr/>
        </p:nvSpPr>
        <p:spPr>
          <a:xfrm>
            <a:off x="8487211" y="2547784"/>
            <a:ext cx="2423795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99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选择一个方便大部分目标听众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</a:t>
            </a:r>
            <a:endParaRPr lang="Microsoft YaHei" altLang="Microsoft YaHei" sz="1300"/>
          </a:p>
          <a:p>
            <a:pPr marL="15614" indent="-2057" algn="l" rtl="0" eaLnBrk="0">
              <a:lnSpc>
                <a:spcPct val="159000"/>
              </a:lnSpc>
              <a:spcBef>
                <a:spcPts val="3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与的时间，考虑工作、生活等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素，确保听众能准时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出席。</a:t>
            </a:r>
            <a:endParaRPr lang="Microsoft YaHei" altLang="Microsoft YaHei" sz="1300"/>
          </a:p>
        </p:txBody>
      </p:sp>
      <p:sp>
        <p:nvSpPr>
          <p:cNvPr id="132" name="textbox 132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78509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宣讲时间和地点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3" name="textbox 153"/>
          <p:cNvSpPr/>
          <p:nvPr/>
        </p:nvSpPr>
        <p:spPr>
          <a:xfrm>
            <a:off x="9536158" y="4135519"/>
            <a:ext cx="821055" cy="244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2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宣讲地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1500"/>
          </a:p>
        </p:txBody>
      </p:sp>
      <p:sp>
        <p:nvSpPr>
          <p:cNvPr id="154" name="textbox 154"/>
          <p:cNvSpPr/>
          <p:nvPr/>
        </p:nvSpPr>
        <p:spPr>
          <a:xfrm>
            <a:off x="9536158" y="1991772"/>
            <a:ext cx="821055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宣讲时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</a:t>
            </a:r>
            <a:endParaRPr lang="Microsoft YaHei" altLang="Microsoft YaHei" sz="1500"/>
          </a:p>
        </p:txBody>
      </p:sp>
      <p:sp>
        <p:nvSpPr>
          <p:cNvPr id="155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D44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6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D44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7" name="picture 15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8" name="textbox 158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D44C00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2000"/>
              </a:lnSpc>
            </a:pPr>
            <a:endParaRPr lang="Arial" altLang="Arial" sz="1000"/>
          </a:p>
          <a:p>
            <a:pPr marL="229468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物资准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</a:t>
            </a:r>
            <a:endParaRPr lang="Microsoft YaHei" altLang="Microsoft YaHei" sz="1500"/>
          </a:p>
          <a:p>
            <a:pPr marL="228896" algn="l" rtl="0" eaLnBrk="0">
              <a:lnSpc>
                <a:spcPct val="86000"/>
              </a:lnSpc>
              <a:spcBef>
                <a:spcPts val="151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提前准备必要的物资，如投影仪、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</a:t>
            </a:r>
            <a:endParaRPr lang="Microsoft YaHei" altLang="Microsoft YaHei" sz="1300"/>
          </a:p>
          <a:p>
            <a:pPr marL="237640" algn="l" rtl="0" eaLnBrk="0">
              <a:lnSpc>
                <a:spcPts val="2429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响设备、宣传资料、名片等，确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</a:t>
            </a:r>
            <a:endParaRPr lang="Microsoft YaHei" altLang="Microsoft YaHei" sz="1300"/>
          </a:p>
          <a:p>
            <a:pPr marL="229068" algn="l" rtl="0" eaLnBrk="0">
              <a:lnSpc>
                <a:spcPts val="2435"/>
              </a:lnSpc>
            </a:pPr>
            <a:r>
              <a:rPr sz="13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讲会的顺利进行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59" name="textbox 159"/>
          <p:cNvSpPr/>
          <p:nvPr/>
        </p:nvSpPr>
        <p:spPr>
          <a:xfrm>
            <a:off x="643221" y="1460940"/>
            <a:ext cx="2767964" cy="1317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46"/>
              </a:lnSpc>
            </a:pPr>
            <a:endParaRPr lang="Arial" altLang="Arial" sz="100"/>
          </a:p>
          <a:p>
            <a:pPr marL="16843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宣讲人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</a:t>
            </a:r>
            <a:endParaRPr lang="Microsoft YaHei" altLang="Microsoft YaHei" sz="15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395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确定具备专业知识和经验的主持人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endParaRPr lang="Microsoft YaHei" altLang="Microsoft YaHei" sz="1300"/>
          </a:p>
          <a:p>
            <a:pPr marL="14414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演讲嘉宾，确保他们能够有效地传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达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6129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宣讲信息，解答听众问题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60" name="textbox 160"/>
          <p:cNvSpPr/>
          <p:nvPr/>
        </p:nvSpPr>
        <p:spPr>
          <a:xfrm>
            <a:off x="442263" y="318468"/>
            <a:ext cx="4218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78509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宣讲人员和物资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82" name="picture 1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485412" y="1513148"/>
            <a:ext cx="3524853" cy="3532307"/>
          </a:xfrm>
          <a:prstGeom prst="rect">
            <a:avLst/>
          </a:prstGeom>
        </p:spPr>
      </p:pic>
      <p:pic>
        <p:nvPicPr>
          <p:cNvPr id="183" name="picture 18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660671" y="3426078"/>
            <a:ext cx="2699189" cy="2719784"/>
          </a:xfrm>
          <a:prstGeom prst="rect">
            <a:avLst/>
          </a:prstGeom>
        </p:spPr>
      </p:pic>
      <p:sp>
        <p:nvSpPr>
          <p:cNvPr id="184" name="textbox 184"/>
          <p:cNvSpPr/>
          <p:nvPr/>
        </p:nvSpPr>
        <p:spPr>
          <a:xfrm>
            <a:off x="7403689" y="1532959"/>
            <a:ext cx="3034664" cy="15932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40"/>
              </a:lnSpc>
            </a:pPr>
            <a:endParaRPr lang="Arial" altLang="Arial" sz="100"/>
          </a:p>
          <a:p>
            <a:pPr marL="18748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12700" indent="2095" algn="l" rtl="0" eaLnBrk="0">
              <a:lnSpc>
                <a:spcPct val="121000"/>
              </a:lnSpc>
              <a:spcBef>
                <a:spcPts val="3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制定吸引人的宣传内容，包括主题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、地点、主讲嘉宾等信息，强 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调宣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讲会的重要性和价值，激发听 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众的兴趣和参与意愿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5" name="textbox 185"/>
          <p:cNvSpPr/>
          <p:nvPr/>
        </p:nvSpPr>
        <p:spPr>
          <a:xfrm>
            <a:off x="528696" y="2244323"/>
            <a:ext cx="2844800" cy="16217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266"/>
              </a:lnSpc>
            </a:pPr>
            <a:endParaRPr lang="Arial" altLang="Arial" sz="100"/>
          </a:p>
          <a:p>
            <a:pPr marL="1500592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</a:t>
            </a:r>
            <a:endParaRPr lang="Microsoft YaHei" altLang="Microsoft YaHei" sz="2300"/>
          </a:p>
          <a:p>
            <a:pPr marL="12890" indent="-190" algn="l" rtl="0" eaLnBrk="0">
              <a:lnSpc>
                <a:spcPct val="121000"/>
              </a:lnSpc>
              <a:spcBef>
                <a:spcPts val="1323"/>
              </a:spcBef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选择适合目标听众的宣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渠道， 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交媒体、招聘网站、高校就 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导中心等，确保信息能够覆</a:t>
            </a:r>
            <a:endParaRPr lang="Microsoft YaHei" altLang="Microsoft YaHei" sz="1500"/>
          </a:p>
          <a:p>
            <a:pPr algn="l" rtl="0" eaLnBrk="0">
              <a:lnSpc>
                <a:spcPct val="108000"/>
              </a:lnSpc>
            </a:pPr>
            <a:endParaRPr lang="Arial" altLang="Arial" sz="400"/>
          </a:p>
          <a:p>
            <a:pPr algn="r" rtl="0" eaLnBrk="0">
              <a:lnSpc>
                <a:spcPct val="91000"/>
              </a:lnSpc>
              <a:spcBef>
                <a:spcPts val="4"/>
              </a:spcBef>
            </a:pPr>
            <a:r>
              <a:rPr sz="150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盖到目标听众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6" name="textbox 186"/>
          <p:cNvSpPr/>
          <p:nvPr/>
        </p:nvSpPr>
        <p:spPr>
          <a:xfrm>
            <a:off x="8724063" y="4338700"/>
            <a:ext cx="2882264" cy="1318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39"/>
              </a:lnSpc>
            </a:pPr>
            <a:endParaRPr lang="Arial" altLang="Arial" sz="100"/>
          </a:p>
          <a:p>
            <a:pPr marL="19129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indent="2476" algn="l" rtl="0" eaLnBrk="0">
              <a:lnSpc>
                <a:spcPct val="122000"/>
              </a:lnSpc>
              <a:spcBef>
                <a:spcPts val="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制定具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体的宣传推广计划，包括发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布时间、发布渠道、发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频率等，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确保宣传信息的有效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传播。</a:t>
            </a:r>
            <a:endParaRPr lang="Microsoft YaHei" altLang="Microsoft YaHei" sz="1500"/>
          </a:p>
        </p:txBody>
      </p:sp>
      <p:sp>
        <p:nvSpPr>
          <p:cNvPr id="187" name="textbox 187"/>
          <p:cNvSpPr/>
          <p:nvPr/>
        </p:nvSpPr>
        <p:spPr>
          <a:xfrm>
            <a:off x="442263" y="318468"/>
            <a:ext cx="4599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359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制定宣讲会的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宣传方案</a:t>
            </a:r>
            <a:endParaRPr lang="Microsoft YaHei" altLang="Microsoft YaHei" sz="30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8" name="picture 2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09" name="textbox 209"/>
          <p:cNvSpPr/>
          <p:nvPr/>
        </p:nvSpPr>
        <p:spPr>
          <a:xfrm>
            <a:off x="4265933" y="1237297"/>
            <a:ext cx="3672204" cy="2362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08"/>
              </a:lnSpc>
            </a:pPr>
            <a:endParaRPr lang="Arial" altLang="Arial" sz="100"/>
          </a:p>
          <a:p>
            <a:pPr marL="1336753" algn="l" rtl="0" eaLnBrk="0">
              <a:lnSpc>
                <a:spcPct val="85000"/>
              </a:lnSpc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4"/>
              </a:spcBef>
            </a:pPr>
            <a:r>
              <a:rPr sz="36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宣讲会的流程设计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11" name="picture 2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212" name="textbox 212"/>
          <p:cNvSpPr/>
          <p:nvPr/>
        </p:nvSpPr>
        <p:spPr>
          <a:xfrm>
            <a:off x="803003" y="4280308"/>
            <a:ext cx="6845300" cy="812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26"/>
              </a:lnSpc>
            </a:pPr>
            <a:endParaRPr lang="Arial" altLang="Arial" sz="100"/>
          </a:p>
          <a:p>
            <a:pPr marL="16024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</a:t>
            </a:r>
            <a:endParaRPr lang="Microsoft YaHei" altLang="Microsoft YaHei" sz="23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公司领导或人力资源负责人发表开场致辞，表达对参与者的欢迎和对招聘的重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3" name="textbox 213"/>
          <p:cNvSpPr/>
          <p:nvPr/>
        </p:nvSpPr>
        <p:spPr>
          <a:xfrm>
            <a:off x="879335" y="1744796"/>
            <a:ext cx="4175759" cy="795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613"/>
              </a:lnSpc>
            </a:pPr>
            <a:endParaRPr lang="Arial" altLang="Arial" sz="100"/>
          </a:p>
          <a:p>
            <a:pPr marL="14519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主持人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绍</a:t>
            </a:r>
            <a:endParaRPr lang="Microsoft YaHei" altLang="Microsoft YaHei" sz="23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2000"/>
              </a:lnSpc>
              <a:spcBef>
                <a:spcPts val="3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主持人简要介绍宣讲会的目的、流程和参与人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4" name="textbox 214"/>
          <p:cNvSpPr/>
          <p:nvPr/>
        </p:nvSpPr>
        <p:spPr>
          <a:xfrm>
            <a:off x="562348" y="325042"/>
            <a:ext cx="2193289" cy="498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400"/>
          </a:p>
          <a:p>
            <a:pPr marL="408189" algn="l" rtl="0" eaLnBrk="0">
              <a:lnSpc>
                <a:spcPct val="91000"/>
              </a:lnSpc>
              <a:spcBef>
                <a:spcPts val="1"/>
              </a:spcBef>
              <a:tabLst>
                <a:tab pos="66294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开场致辞</a:t>
            </a:r>
            <a:endParaRPr lang="Microsoft YaHei" altLang="Microsoft YaHei" sz="30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575048" y="337742"/>
            <a:ext cx="395489" cy="433246"/>
            <a:chExt cx="395489" cy="433246"/>
          </a:xfrm>
        </p:grpSpPr>
        <p:sp>
          <p:nvSpPr>
            <p:cNvPr id="215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0" y="117773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114076" y="119489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224718" y="12845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329895" y="12432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0" y="2355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114076" y="237263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224718" y="24623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329895" y="242100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0" y="353321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114076" y="3550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224718" y="3640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329895" y="359874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1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FF6D1B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2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3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4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5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6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7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8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https://d.book118.com/618000033026006047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2024-09-28T09:08:47.852</cp:lastPrinted>
  <dcterms:created xsi:type="dcterms:W3CDTF">2024-09-28T01:08:47Z</dcterms:created>
  <dcterms:modified xsi:type="dcterms:W3CDTF">2024-09-28T01:08:49Z</dcterms:modified>
</cp:coreProperties>
</file>