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07C67D1-F1FF-4C3F-93BD-054F6A40305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4565681-D324-49D3-A966-A346036E311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20097FB-9A7C-46C4-AD25-3DC6EA80F8C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552D0A7-8893-45A6-BD42-F3F45FC682A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DE72E65-C896-437C-A8DC-AA881300FBB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77F79D6-2A76-4419-A37A-778D82BEAA0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47AE808-4A64-4212-94F8-460AE4EB2CC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F665377-B7E9-4DB1-BCC7-627A48D5EBB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0362234-7E0C-4BB9-A72C-466F2020176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3500DBE-B049-46D6-A816-B29712993BA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736C320-FB0F-48F4-8A59-0561E504547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18004072117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44631" y="1726035"/>
            <a:ext cx="9769862" cy="210426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Arial"/>
                <a:ea typeface="Arial"/>
                <a:cs typeface="Arial"/>
              </a:rPr>
              <a:t>垃圾分类投放指南</a:t>
            </a:r>
          </a:p>
        </p:txBody>
      </p:sp>
      <p:sp>
        <p:nvSpPr>
          <p:cNvPr id="3" name="TextBox 3"/>
          <p:cNvSpPr txBox="1"/>
          <p:nvPr/>
        </p:nvSpPr>
        <p:spPr>
          <a:xfrm>
            <a:off x="744631" y="5235132"/>
            <a:ext cx="3273378" cy="3790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dk1">
                    <a:lumMod val="95000"/>
                    <a:lumOff val="5000"/>
                    <a:alpha val="100000"/>
                  </a:schemeClr>
                </a:solidFill>
                <a:latin typeface="Arial"/>
                <a:ea typeface="Arial"/>
                <a:cs typeface="Arial"/>
              </a:rPr>
              <a:t>汇报人：AA</a:t>
            </a:r>
          </a:p>
        </p:txBody>
      </p:sp>
      <p:sp>
        <p:nvSpPr>
          <p:cNvPr id="4" name="TextBox 4"/>
          <p:cNvSpPr txBox="1"/>
          <p:nvPr/>
        </p:nvSpPr>
        <p:spPr>
          <a:xfrm>
            <a:off x="744631" y="5693115"/>
            <a:ext cx="2851551" cy="3790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dk1">
                    <a:alpha val="100000"/>
                  </a:schemeClr>
                </a:solidFill>
                <a:latin typeface="Arial"/>
                <a:ea typeface="Arial"/>
                <a:cs typeface="Arial"/>
              </a:rPr>
              <a:t>2024-01-19</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垃圾分类背景与意义</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垃圾分类基础知识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家庭垃圾分类实践</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公共场所垃圾分类投放指南</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特殊废弃物处理及投放指南</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宣传推广与社会责任</a:t>
            </a:r>
          </a:p>
        </p:txBody>
      </p:sp>
      <p:cxnSp>
        <p:nvCxnSpPr>
          <p:cNvPr id="6" name="Connector 6"/>
          <p:cNvCxnSpPr/>
          <p:nvPr/>
        </p:nvCxnSpPr>
        <p:spPr>
          <a:xfrm flipH="1">
            <a:off x="5999076" y="1410844"/>
            <a:ext cx="0" cy="4034118"/>
          </a:xfrm>
          <a:prstGeom prst="line">
            <a:avLst/>
          </a:prstGeom>
          <a:ln w="9525">
            <a:solidFill>
              <a:schemeClr val="accent1"/>
            </a:solidFill>
            <a:prstDash val="solid"/>
            <a:headEnd type="oval"/>
            <a:tailEnd type="oval"/>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80034" y="1744495"/>
            <a:ext cx="4212758" cy="68618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4575" b="1">
                <a:solidFill>
                  <a:schemeClr val="dk1">
                    <a:alpha val="100000"/>
                  </a:schemeClr>
                </a:solidFill>
                <a:latin typeface="Arial"/>
                <a:ea typeface="Arial"/>
                <a:cs typeface="Arial"/>
              </a:rPr>
              <a:t>01</a:t>
            </a:r>
          </a:p>
        </p:txBody>
      </p:sp>
      <p:sp>
        <p:nvSpPr>
          <p:cNvPr id="3" name="TextBox 3"/>
          <p:cNvSpPr txBox="1"/>
          <p:nvPr/>
        </p:nvSpPr>
        <p:spPr>
          <a:xfrm>
            <a:off x="1464584" y="3009242"/>
            <a:ext cx="9262831" cy="210426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Arial"/>
                <a:ea typeface="Arial"/>
                <a:cs typeface="Arial"/>
              </a:rPr>
              <a:t>垃圾分类背景与意义</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随着城市化进程的加速，垃圾产生量不断增加，许多城市面临“垃圾围城”的困境。</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垃圾围城</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4833" r="14833"/>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资源浪费</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8167" r="1816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环境污染</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t="14125" b="14125"/>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大量可回收资源被当作垃圾丢弃，造成资源浪费。</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垃圾的不合理处理会对土壤、水源和空气造成严重污染。</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环境保护现状</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750" r="16750"/>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资源回收利用</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通过垃圾分类，可将可回收资源进行有效回收利用，减少资源浪费。</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减轻环境压力</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垃圾分类可以减少垃圾处理量，降低对环境的污染和破坏。</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培养环保意识</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垃圾分类有助于培养公众的环保意识和责任感，推动社会形成绿色生活方式。</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垃圾分类重要性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flipV="1">
            <a:off x="5226940" y="2711199"/>
            <a:ext cx="869059" cy="55646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3" name="Connector 3"/>
          <p:cNvCxnSpPr/>
          <p:nvPr/>
        </p:nvCxnSpPr>
        <p:spPr>
          <a:xfrm flipH="1">
            <a:off x="6085799" y="2787060"/>
            <a:ext cx="787048" cy="45787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6096000" y="3252176"/>
            <a:ext cx="0" cy="1146048"/>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5" name="AutoShape 5"/>
          <p:cNvSpPr/>
          <p:nvPr/>
        </p:nvSpPr>
        <p:spPr>
          <a:xfrm>
            <a:off x="654974" y="1746676"/>
            <a:ext cx="4692565" cy="1777323"/>
          </a:xfrm>
          <a:prstGeom prst="snip1Rect">
            <a:avLst>
              <a:gd name="adj" fmla="val 25816"/>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897941"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国家出台相关法规和政策，推动垃圾分类制度的建立和实施。</a:t>
            </a:r>
          </a:p>
        </p:txBody>
      </p:sp>
      <p:sp>
        <p:nvSpPr>
          <p:cNvPr id="7" name="TextBox 7"/>
          <p:cNvSpPr txBox="1"/>
          <p:nvPr/>
        </p:nvSpPr>
        <p:spPr>
          <a:xfrm>
            <a:off x="897941" y="1951443"/>
            <a:ext cx="3851172"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垃圾分类制度</a:t>
            </a:r>
          </a:p>
        </p:txBody>
      </p:sp>
      <p:sp>
        <p:nvSpPr>
          <p:cNvPr id="8" name="AutoShape 8"/>
          <p:cNvSpPr/>
          <p:nvPr/>
        </p:nvSpPr>
        <p:spPr>
          <a:xfrm>
            <a:off x="5575257" y="2695566"/>
            <a:ext cx="1041485" cy="1064453"/>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692637" y="2815534"/>
            <a:ext cx="806727" cy="82451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10800000">
            <a:off x="5065769" y="1746676"/>
            <a:ext cx="281771" cy="281771"/>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62010" y="1746676"/>
            <a:ext cx="4692565" cy="1777323"/>
          </a:xfrm>
          <a:prstGeom prst="snip1Rect">
            <a:avLst>
              <a:gd name="adj" fmla="val 2581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10800000">
            <a:off x="11272804" y="1746676"/>
            <a:ext cx="281771" cy="281771"/>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304288" y="4201903"/>
            <a:ext cx="7583424" cy="1744811"/>
          </a:xfrm>
          <a:prstGeom prst="snip1Rect">
            <a:avLst>
              <a:gd name="adj" fmla="val 25374"/>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10800000">
            <a:off x="9605942" y="4201903"/>
            <a:ext cx="281771" cy="281771"/>
          </a:xfrm>
          <a:prstGeom prst="rtTriangl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7096195"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通过奖励和惩罚措施引导公众积极参与垃圾分类。</a:t>
            </a:r>
          </a:p>
        </p:txBody>
      </p:sp>
      <p:sp>
        <p:nvSpPr>
          <p:cNvPr id="16" name="TextBox 16"/>
          <p:cNvSpPr txBox="1"/>
          <p:nvPr/>
        </p:nvSpPr>
        <p:spPr>
          <a:xfrm>
            <a:off x="7096195" y="1966682"/>
            <a:ext cx="3948708"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奖惩措施</a:t>
            </a:r>
          </a:p>
        </p:txBody>
      </p:sp>
      <p:sp>
        <p:nvSpPr>
          <p:cNvPr id="17" name="TextBox 17"/>
          <p:cNvSpPr txBox="1"/>
          <p:nvPr/>
        </p:nvSpPr>
        <p:spPr>
          <a:xfrm>
            <a:off x="2571608" y="4965724"/>
            <a:ext cx="68766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加强垃圾分类的宣传教育，提高公众的环保意识和分类技能。</a:t>
            </a:r>
          </a:p>
        </p:txBody>
      </p:sp>
      <p:sp>
        <p:nvSpPr>
          <p:cNvPr id="18" name="TextBox 18"/>
          <p:cNvSpPr txBox="1"/>
          <p:nvPr/>
        </p:nvSpPr>
        <p:spPr>
          <a:xfrm>
            <a:off x="2571608" y="4415940"/>
            <a:ext cx="4371364"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宣传教育</a:t>
            </a:r>
          </a:p>
        </p:txBody>
      </p:sp>
      <p:sp>
        <p:nvSpPr>
          <p:cNvPr id="19" name="Freeform 19"/>
          <p:cNvSpPr/>
          <p:nvPr/>
        </p:nvSpPr>
        <p:spPr>
          <a:xfrm>
            <a:off x="5885368" y="3029673"/>
            <a:ext cx="396240" cy="42062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国家政策与法规</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80034" y="1744495"/>
            <a:ext cx="4212758" cy="68618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4575" b="1">
                <a:solidFill>
                  <a:schemeClr val="dk1">
                    <a:alpha val="100000"/>
                  </a:schemeClr>
                </a:solidFill>
                <a:latin typeface="Arial"/>
                <a:ea typeface="Arial"/>
                <a:cs typeface="Arial"/>
              </a:rPr>
              <a:t>02</a:t>
            </a:r>
          </a:p>
        </p:txBody>
      </p:sp>
      <p:sp>
        <p:nvSpPr>
          <p:cNvPr id="3" name="TextBox 3"/>
          <p:cNvSpPr txBox="1"/>
          <p:nvPr/>
        </p:nvSpPr>
        <p:spPr>
          <a:xfrm>
            <a:off x="1464584" y="3009242"/>
            <a:ext cx="9262831" cy="210426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Arial"/>
                <a:ea typeface="Arial"/>
                <a:cs typeface="Arial"/>
              </a:rPr>
              <a:t>垃圾分类基础知识</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垃圾定义及分类标准</a:t>
              </a:r>
            </a:p>
          </p:txBody>
        </p:sp>
      </p:grpSp>
      <p:sp>
        <p:nvSpPr>
          <p:cNvPr id="43" name="TextBox 43"/>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垃圾定义</a:t>
            </a:r>
          </a:p>
        </p:txBody>
      </p:sp>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垃圾是指在日常生活中或者为日常生活提供服务的活动中产生的固体废物以及法律、行政法规规定视为生活垃圾的固体废物。</a:t>
            </a:r>
          </a:p>
        </p:txBody>
      </p:sp>
      <p:sp>
        <p:nvSpPr>
          <p:cNvPr id="45" name="TextBox 45"/>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分类标准</a:t>
            </a:r>
          </a:p>
        </p:txBody>
      </p:sp>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根据垃圾的性质、来源、处理方式等因素，将垃圾分为可回收物、有害垃圾、湿垃圾和干垃圾四类。</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9" name="AutoShape 9"/>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797656" y="3303419"/>
            <a:ext cx="931450" cy="924116"/>
            <a:chOff x="1797656" y="3303419"/>
            <a:chExt cx="931450" cy="924116"/>
          </a:xfrm>
        </p:grpSpPr>
        <p:sp>
          <p:nvSpPr>
            <p:cNvPr id="11" name="Freeform 11"/>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常见生活垃圾举例</a:t>
              </a:r>
            </a:p>
          </p:txBody>
        </p:sp>
      </p:grpSp>
      <p:sp>
        <p:nvSpPr>
          <p:cNvPr id="37" name="AutoShape 37"/>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可回收物</a:t>
            </a:r>
          </a:p>
        </p:txBody>
      </p:sp>
      <p:sp>
        <p:nvSpPr>
          <p:cNvPr id="40" name="TextBox 40"/>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废纸、废塑料、废玻璃制品、废金属、废织物等适宜回收、可循环利用的生活废弃物。</a:t>
            </a:r>
          </a:p>
        </p:txBody>
      </p:sp>
      <p:sp>
        <p:nvSpPr>
          <p:cNvPr id="41" name="AutoShape 41"/>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有害垃圾</a:t>
            </a:r>
          </a:p>
        </p:txBody>
      </p:sp>
      <p:sp>
        <p:nvSpPr>
          <p:cNvPr id="44" name="TextBox 44"/>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废电池、废灯管、废药品、废油漆及其容器等对人体健康或者自然环境造成直接或者潜在危害的生活废弃物。</a:t>
            </a:r>
          </a:p>
        </p:txBody>
      </p:sp>
      <p:sp>
        <p:nvSpPr>
          <p:cNvPr id="45" name="AutoShape 45"/>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湿垃圾</a:t>
            </a:r>
          </a:p>
        </p:txBody>
      </p:sp>
      <p:sp>
        <p:nvSpPr>
          <p:cNvPr id="48" name="TextBox 48"/>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即易腐垃圾，是指食材废料、剩菜剩饭、过期食品、瓜皮果核、花卉绿植、中药药渣等生物质生活废弃物。</a:t>
            </a:r>
          </a:p>
        </p:txBody>
      </p:sp>
      <p:sp>
        <p:nvSpPr>
          <p:cNvPr id="49" name="AutoShape 49"/>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TextBox 51"/>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干垃圾</a:t>
            </a:r>
          </a:p>
        </p:txBody>
      </p:sp>
      <p:sp>
        <p:nvSpPr>
          <p:cNvPr id="52" name="TextBox 52"/>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即其它垃圾，是指除可回收物、有害垃圾、湿垃圾以外的其它生活废弃物。</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按照分类标准将垃圾投放到指定的垃圾桶或垃圾站，不要随意丢弃或混合投放。</a:t>
            </a:r>
          </a:p>
        </p:txBody>
      </p:sp>
      <p:pic>
        <p:nvPicPr>
          <p:cNvPr id="4" name="Picture 4"/>
          <p:cNvPicPr>
            <a:picLocks noChangeAspect="1"/>
          </p:cNvPicPr>
          <p:nvPr/>
        </p:nvPicPr>
        <p:blipFill>
          <a:blip r:embed="rId2"/>
          <a:srcRect t="12500" b="12500"/>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l="12500" r="12500"/>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rcRect l="16667" r="16667"/>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投放到指定容器</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在投放垃圾时，要保持垃圾桶或垃圾站的清洁和整洁，避免造成二次污染。</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保持环境整洁</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在投放有害垃圾时，要注意防止破损或泄漏，避免对环境和人体健康造成危害。</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注意安全</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投放注意事项</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80034" y="1744495"/>
            <a:ext cx="4212758" cy="68618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4575" b="1">
                <a:solidFill>
                  <a:schemeClr val="dk1">
                    <a:alpha val="100000"/>
                  </a:schemeClr>
                </a:solidFill>
                <a:latin typeface="Arial"/>
                <a:ea typeface="Arial"/>
                <a:cs typeface="Arial"/>
              </a:rPr>
              <a:t>03</a:t>
            </a:r>
          </a:p>
        </p:txBody>
      </p:sp>
      <p:sp>
        <p:nvSpPr>
          <p:cNvPr id="3" name="TextBox 3"/>
          <p:cNvSpPr txBox="1"/>
          <p:nvPr/>
        </p:nvSpPr>
        <p:spPr>
          <a:xfrm>
            <a:off x="1464584" y="3009242"/>
            <a:ext cx="9262831" cy="210426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Arial"/>
                <a:ea typeface="Arial"/>
                <a:cs typeface="Arial"/>
              </a:rPr>
              <a:t>家庭垃圾分类实践</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可回收垃圾</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将玻璃瓶、塑料瓶、易拉罐等清洗干净后，放入可回收垃圾桶内。</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有害垃圾</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将废电池、废灯管、废温度计等有害垃圾放入有害垃圾桶内，注意轻放并避免破损。</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厨余垃圾</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将剩菜剩饭、果皮果核、菜叶菜根等厨余垃圾放入专门的厨余垃圾桶内，注意去除食品包装和餐具。</a:t>
            </a:r>
          </a:p>
        </p:txBody>
      </p:sp>
      <p:pic>
        <p:nvPicPr>
          <p:cNvPr id="10" name="Picture 10"/>
          <p:cNvPicPr>
            <a:picLocks noChangeAspect="1"/>
          </p:cNvPicPr>
          <p:nvPr/>
        </p:nvPicPr>
        <p:blipFill>
          <a:blip r:embed="rId2"/>
          <a:srcRect l="12500" r="12500"/>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厨房垃圾处理方法</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将废纸、废塑料、废金属等可回收垃圾放入可回收垃圾桶内，注意分类清晰。</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可回收垃圾</a:t>
            </a:r>
          </a:p>
        </p:txBody>
      </p:sp>
      <p:pic>
        <p:nvPicPr>
          <p:cNvPr id="5" name="Picture 5"/>
          <p:cNvPicPr>
            <a:picLocks noChangeAspect="1"/>
          </p:cNvPicPr>
          <p:nvPr/>
        </p:nvPicPr>
        <p:blipFill>
          <a:blip r:embed="rId2"/>
          <a:srcRect l="12500" r="12500"/>
          <a:stretch>
            <a:fillRect/>
          </a:stretch>
        </p:blipFill>
        <p:spPr>
          <a:xfrm>
            <a:off x="6096000" y="1153983"/>
            <a:ext cx="5194482"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将烟蒂、一次性餐具、污染纸张等其他垃圾放入其他垃圾桶内。</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其他垃圾</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将废电池、废荧光灯管等有害垃圾放入有害垃圾桶内，注意轻放并避免破损。</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有害垃圾</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客厅和卧室垃圾处理</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https://d.book118.com/618004072117006032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77</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2024-09-10T10:01:03.116</cp:lastPrinted>
  <dcterms:created xsi:type="dcterms:W3CDTF">2024-09-10T02:01:03Z</dcterms:created>
  <dcterms:modified xsi:type="dcterms:W3CDTF">2024-09-10T02:01:05Z</dcterms:modified>
</cp:coreProperties>
</file>