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B23C8B-DD30-4C28-A1A0-53E6CA51ED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C7BAA-3212-43E5-808A-943CFC684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32203D-ECF2-45CF-8E0E-6DB1E9DB8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CA5D8B-0985-4466-9AF7-2F638B573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DB23C7-1790-4E4A-919C-B43695C5D9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EE6DAD-4A31-4760-907A-56207E622A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69C229-9661-4506-A969-2C8287BC35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AF9B51-0881-4055-9A61-8A75979C8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86F56-FF03-4F44-AF50-C73FC99803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49F2E-FB7B-4B1F-9AB3-C43E440E8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649979-09E2-4A4C-B3D8-903F95E1C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6CC42F01-6A48-437F-83EC-C77BC123A3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pattFill prst="openDmnd">
          <a:fgClr>
            <a:schemeClr val="bg1">
              <a:lumMod val="95000"/>
            </a:schemeClr>
          </a:fgClr>
          <a:bgClr>
            <a:schemeClr val="bg1"/>
          </a:bgClr>
        </a:patt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5F58A01-9B30-4636-BC81-B292722D2D0D}" type="datetimeFigureOut">
              <a:rPr lang="zh-CN" altLang="en-US" smtClean="0"/>
              <a:t>2024/3/4</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CC42F01-6A48-437F-83EC-C77BC123A37B}" type="slidenum">
              <a:rPr lang="zh-CN" altLang="en-US" smtClean="0"/>
              <a:t>‹#›</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 Id="rId6" Type="http://schemas.openxmlformats.org/officeDocument/2006/relationships/image" Target="../media/image7.png" /><Relationship Id="rId7" Type="http://schemas.openxmlformats.org/officeDocument/2006/relationships/image" Target="../media/image8.png" /><Relationship Id="rId8" Type="http://schemas.openxmlformats.org/officeDocument/2006/relationships/image" Target="../media/image9.png" /><Relationship Id="rId9" Type="http://schemas.openxmlformats.org/officeDocument/2006/relationships/image" Target="../media/image10.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1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9.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0.png" /><Relationship Id="rId3" Type="http://schemas.openxmlformats.org/officeDocument/2006/relationships/tags" Target="../tags/tag1.xml" /><Relationship Id="rId4" Type="http://schemas.openxmlformats.org/officeDocument/2006/relationships/image" Target="../media/image21.png" /><Relationship Id="rId5" Type="http://schemas.openxmlformats.org/officeDocument/2006/relationships/image" Target="../media/image22.png" /><Relationship Id="rId6" Type="http://schemas.openxmlformats.org/officeDocument/2006/relationships/image" Target="../media/image23.png" /><Relationship Id="rId7" Type="http://schemas.openxmlformats.org/officeDocument/2006/relationships/image" Target="../media/image24.png" /><Relationship Id="rId8" Type="http://schemas.openxmlformats.org/officeDocument/2006/relationships/image" Target="../media/image25.png" /><Relationship Id="rId9" Type="http://schemas.openxmlformats.org/officeDocument/2006/relationships/image" Target="../media/image2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9.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00703504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378045" y="2082102"/>
            <a:ext cx="7498080" cy="119888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tx1"/>
                </a:solidFill>
                <a:latin typeface="+mj-ea"/>
                <a:ea typeface="+mj-ea"/>
              </a:rPr>
              <a:t>探究社交网络平台</a:t>
            </a:r>
          </a:p>
        </p:txBody>
      </p:sp>
      <p:sp>
        <p:nvSpPr>
          <p:cNvPr id="4" name="直角三角形 3"/>
          <p:cNvSpPr/>
          <p:nvPr/>
        </p:nvSpPr>
        <p:spPr>
          <a:xfrm rot="10800000">
            <a:off x="3863661" y="-3"/>
            <a:ext cx="8328337" cy="4430334"/>
          </a:xfrm>
          <a:prstGeom prst="rtTriangle">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文本框 6"/>
          <p:cNvSpPr txBox="1"/>
          <p:nvPr/>
        </p:nvSpPr>
        <p:spPr>
          <a:xfrm>
            <a:off x="4100195" y="3662045"/>
            <a:ext cx="7303135"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400">
                <a:solidFill>
                  <a:schemeClr val="accent1"/>
                </a:solidFill>
                <a:uFillTx/>
                <a:latin typeface="方正粗黑宋简体" panose="02000000000000000000" charset="-122"/>
                <a:ea typeface="方正粗黑宋简体" panose="02000000000000000000" charset="-122"/>
                <a:cs typeface="方正粗黑宋简体" panose="02000000000000000000" charset="-122"/>
              </a:rPr>
              <a:t>——</a:t>
            </a:r>
            <a:r>
              <a:rPr lang="zh-CN" altLang="en-US" sz="4400">
                <a:solidFill>
                  <a:schemeClr val="accent1"/>
                </a:solidFill>
                <a:uFillTx/>
                <a:latin typeface="方正粗黑宋简体" panose="02000000000000000000" charset="-122"/>
                <a:ea typeface="方正粗黑宋简体" panose="02000000000000000000" charset="-122"/>
                <a:cs typeface="方正粗黑宋简体" panose="02000000000000000000" charset="-122"/>
              </a:rPr>
              <a:t>合理合法使用信息系统</a:t>
            </a:r>
          </a:p>
        </p:txBody>
      </p:sp>
      <p:sp>
        <p:nvSpPr>
          <p:cNvPr id="8" name="文本框 7"/>
          <p:cNvSpPr txBox="1"/>
          <p:nvPr/>
        </p:nvSpPr>
        <p:spPr>
          <a:xfrm>
            <a:off x="9658350" y="5781675"/>
            <a:ext cx="2261870"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主讲人：</a:t>
            </a:r>
            <a:r>
              <a:rPr lang="en-US" altLang="zh-CN"/>
              <a:t>#####</a:t>
            </a:r>
            <a:endParaRPr lang="zh-CN" altLang="en-US"/>
          </a:p>
        </p:txBody>
      </p:sp>
      <p:sp>
        <p:nvSpPr>
          <p:cNvPr id="9" name="文本框 8"/>
          <p:cNvSpPr txBox="1"/>
          <p:nvPr/>
        </p:nvSpPr>
        <p:spPr>
          <a:xfrm>
            <a:off x="486410" y="1288415"/>
            <a:ext cx="286004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latin typeface="微软雅黑" panose="020b0503020204020204" pitchFamily="34" charset="-122"/>
                <a:ea typeface="微软雅黑" panose="020b0503020204020204" pitchFamily="34" charset="-122"/>
              </a:rPr>
              <a:t>项目八</a:t>
            </a:r>
          </a:p>
        </p:txBody>
      </p:sp>
      <p:sp>
        <p:nvSpPr>
          <p:cNvPr id="2" name="灯片编号占位符 1">
            <a:extLst>
              <a:ext uri="{FF2B5EF4-FFF2-40B4-BE49-F238E27FC236}">
                <a16:creationId xmlns:a16="http://schemas.microsoft.com/office/drawing/2014/main" id="{4495D2C7-E879-0CC8-FC20-0FF5EBC2D23A}"/>
              </a:ext>
            </a:extLst>
          </p:cNvPr>
          <p:cNvSpPr>
            <a:spLocks noGrp="1"/>
          </p:cNvSpPr>
          <p:nvPr>
            <p:ph type="sldNum" sz="quarter" idx="12"/>
          </p:nvPr>
        </p:nvSpPr>
        <p:spPr/>
        <p:txBody>
          <a:bodyPr/>
          <a:lstStyle/>
          <a:p>
            <a:fld id="{6CC42F01-6A48-437F-83EC-C77BC123A37B}" type="slidenum">
              <a:rPr lang="zh-CN" altLang="en-US" smtClean="0"/>
              <a:t>1</a:t>
            </a:fld>
            <a:endParaRPr lang="zh-CN" altLang="en-US"/>
          </a:p>
        </p:txBody>
      </p:sp>
      <p:sp>
        <p:nvSpPr>
          <p:cNvPr id="5" name="页脚占位符 4">
            <a:extLst>
              <a:ext uri="{FF2B5EF4-FFF2-40B4-BE49-F238E27FC236}">
                <a16:creationId xmlns:a16="http://schemas.microsoft.com/office/drawing/2014/main" id="{35B69C19-1CB1-2284-7E54-4F6A3AF9ADBB}"/>
              </a:ext>
            </a:extLst>
          </p:cNvPr>
          <p:cNvSpPr>
            <a:spLocks noGrp="1"/>
          </p:cNvSpPr>
          <p:nvPr>
            <p:ph type="ftr" sz="quarter" idx="11"/>
          </p:nvPr>
        </p:nvSpPr>
        <p:spPr/>
        <p:txBody>
          <a:bodyPr/>
          <a:lstStyle/>
          <a:p>
            <a:endParaRPr lang="zh-CN" altLang="en-US"/>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5" name="图片 4"/>
          <p:cNvPicPr>
            <a:picLocks noChangeAspect="1"/>
          </p:cNvPicPr>
          <p:nvPr/>
        </p:nvPicPr>
        <p:blipFill>
          <a:blip r:embed="rId2"/>
          <a:stretch>
            <a:fillRect/>
          </a:stretch>
        </p:blipFill>
        <p:spPr>
          <a:xfrm>
            <a:off x="7699375" y="1477010"/>
            <a:ext cx="4043045" cy="4670425"/>
          </a:xfrm>
          <a:prstGeom prst="rect">
            <a:avLst/>
          </a:prstGeom>
        </p:spPr>
      </p:pic>
      <p:grpSp>
        <p:nvGrpSpPr>
          <p:cNvPr id="7" name="组合 6"/>
          <p:cNvGrpSpPr/>
          <p:nvPr/>
        </p:nvGrpSpPr>
        <p:grpSpPr>
          <a:xfrm>
            <a:off x="1054735" y="1602105"/>
            <a:ext cx="6211570" cy="5109845"/>
            <a:chOff x="1661" y="2523"/>
            <a:chExt cx="9782" cy="8047"/>
          </a:xfrm>
        </p:grpSpPr>
        <p:sp>
          <p:nvSpPr>
            <p:cNvPr id="4" name="文本框 3"/>
            <p:cNvSpPr txBox="1"/>
            <p:nvPr/>
          </p:nvSpPr>
          <p:spPr>
            <a:xfrm>
              <a:off x="1661" y="2523"/>
              <a:ext cx="9055" cy="47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人类的社会已经进入互联网时代，所有个体可以使用计算机或移动终端，通过社交网络平台随时随时地进行交流信息、传递资料、开展讨论、交友的社会活动，社会的范围得到前所未有的扩大。现如今，社会网络平台已经成为人们生活、工作和学习不可或缺的社交工具，如图。</a:t>
              </a:r>
            </a:p>
            <a:p>
              <a:endParaRPr lang="en-US" altLang="zh-CN" sz="2400"/>
            </a:p>
          </p:txBody>
        </p:sp>
        <p:sp>
          <p:nvSpPr>
            <p:cNvPr id="22" name="文本框 21"/>
            <p:cNvSpPr txBox="1"/>
            <p:nvPr/>
          </p:nvSpPr>
          <p:spPr>
            <a:xfrm>
              <a:off x="1661" y="6938"/>
              <a:ext cx="9782" cy="363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新宋体" panose="02010609030101010101" charset="-122"/>
                  <a:ea typeface="新宋体"/>
                  <a:cs typeface="新宋体" panose="02010609030101010101" charset="-122"/>
                  <a:sym typeface="+mn-ea"/>
                </a:rPr>
                <a:t>社会网络平台的广泛使用在给社交带来时空便捷的同时也引发了不少问题，如有些人沉迷于虚拟的网络社交，对现实社会中的人际交往渐渐产生恐惧；社交网络平台出现欺骗、诈骗、网络欺凌等违法犯罪现象</a:t>
              </a:r>
              <a:r>
                <a:rPr lang="en-US" altLang="zh-CN" sz="2400">
                  <a:latin typeface="新宋体" panose="02010609030101010101" charset="-122"/>
                  <a:ea typeface="新宋体"/>
                  <a:cs typeface="新宋体" panose="02010609030101010101" charset="-122"/>
                  <a:sym typeface="+mn-ea"/>
                </a:rPr>
                <a:t>……</a:t>
              </a:r>
              <a:endParaRPr lang="en-US" altLang="zh-CN" sz="2400">
                <a:latin typeface="新宋体" panose="02010609030101010101" charset="-122"/>
                <a:ea typeface="新宋体"/>
                <a:cs typeface="新宋体" panose="02010609030101010101" charset="-122"/>
              </a:endParaRPr>
            </a:p>
            <a:p>
              <a:endParaRPr lang="en-US" altLang="zh-CN" sz="2400">
                <a:latin typeface="新宋体" panose="02010609030101010101" charset="-122"/>
                <a:ea typeface="新宋体"/>
                <a:cs typeface="新宋体" panose="02010609030101010101" charset="-122"/>
              </a:endParaRPr>
            </a:p>
          </p:txBody>
        </p:sp>
      </p:grpSp>
      <p:grpSp>
        <p:nvGrpSpPr>
          <p:cNvPr id="31" name="组合 30"/>
          <p:cNvGrpSpPr/>
          <p:nvPr/>
        </p:nvGrpSpPr>
        <p:grpSpPr>
          <a:xfrm>
            <a:off x="737235" y="1561465"/>
            <a:ext cx="6384290" cy="4887595"/>
            <a:chOff x="6062" y="3698"/>
            <a:chExt cx="7572" cy="3862"/>
          </a:xfrm>
        </p:grpSpPr>
        <p:sp>
          <p:nvSpPr>
            <p:cNvPr id="32" name="任意多边形: 形状 4"/>
            <p:cNvSpPr/>
            <p:nvPr/>
          </p:nvSpPr>
          <p:spPr>
            <a:xfrm>
              <a:off x="6062" y="3698"/>
              <a:ext cx="7572" cy="3689"/>
            </a:xfrm>
            <a:custGeom>
              <a:gdLst>
                <a:gd name="connsiteX0" fmla="*/ 0 w 4265631"/>
                <a:gd name="connsiteY0" fmla="*/ 0 h 2078043"/>
                <a:gd name="connsiteX1" fmla="*/ 4265631 w 4265631"/>
                <a:gd name="connsiteY1" fmla="*/ 0 h 2078043"/>
                <a:gd name="connsiteX2" fmla="*/ 4265631 w 4265631"/>
                <a:gd name="connsiteY2" fmla="*/ 2078044 h 2078043"/>
                <a:gd name="connsiteX3" fmla="*/ 0 w 4265631"/>
                <a:gd name="connsiteY3" fmla="*/ 2078044 h 2078043"/>
              </a:gdLst>
              <a:cxnLst>
                <a:cxn ang="0">
                  <a:pos x="connsiteX0" y="connsiteY0"/>
                </a:cxn>
                <a:cxn ang="0">
                  <a:pos x="connsiteX1" y="connsiteY1"/>
                </a:cxn>
                <a:cxn ang="0">
                  <a:pos x="connsiteX2" y="connsiteY2"/>
                </a:cxn>
                <a:cxn ang="0">
                  <a:pos x="connsiteX3" y="connsiteY3"/>
                </a:cxn>
              </a:cxnLst>
              <a:rect l="l" t="t" r="r" b="b"/>
              <a:pathLst>
                <a:path w="4265631" h="2078043">
                  <a:moveTo>
                    <a:pt x="0" y="0"/>
                  </a:moveTo>
                  <a:lnTo>
                    <a:pt x="4265631" y="0"/>
                  </a:lnTo>
                  <a:lnTo>
                    <a:pt x="4265631" y="2078044"/>
                  </a:lnTo>
                  <a:lnTo>
                    <a:pt x="0" y="2078044"/>
                  </a:lnTo>
                  <a:close/>
                </a:path>
              </a:pathLst>
            </a:custGeom>
            <a:solidFill>
              <a:schemeClr val="accent1">
                <a:lumMod val="60000"/>
                <a:lumOff val="40000"/>
              </a:schemeClr>
            </a:solidFill>
            <a:ln w="16349" cap="flat">
              <a:noFill/>
              <a:prstDash val="solid"/>
              <a:miter/>
            </a:ln>
            <a:effectLst>
              <a:outerShdw blurRad="50800" dist="38100" dir="2700000" algn="tl"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25000"/>
            </a:p>
          </p:txBody>
        </p:sp>
        <p:sp>
          <p:nvSpPr>
            <p:cNvPr id="33" name="任意多边形: 形状 5"/>
            <p:cNvSpPr/>
            <p:nvPr/>
          </p:nvSpPr>
          <p:spPr>
            <a:xfrm>
              <a:off x="6285" y="3929"/>
              <a:ext cx="7127" cy="2919"/>
            </a:xfrm>
            <a:custGeom>
              <a:gdLst>
                <a:gd name="connsiteX0" fmla="*/ 0 w 3696662"/>
                <a:gd name="connsiteY0" fmla="*/ 0 h 1625157"/>
                <a:gd name="connsiteX1" fmla="*/ 3696662 w 3696662"/>
                <a:gd name="connsiteY1" fmla="*/ 0 h 1625157"/>
                <a:gd name="connsiteX2" fmla="*/ 3696662 w 3696662"/>
                <a:gd name="connsiteY2" fmla="*/ 1625158 h 1625157"/>
                <a:gd name="connsiteX3" fmla="*/ 0 w 3696662"/>
                <a:gd name="connsiteY3" fmla="*/ 1625158 h 1625157"/>
              </a:gdLst>
              <a:cxnLst>
                <a:cxn ang="0">
                  <a:pos x="connsiteX0" y="connsiteY0"/>
                </a:cxn>
                <a:cxn ang="0">
                  <a:pos x="connsiteX1" y="connsiteY1"/>
                </a:cxn>
                <a:cxn ang="0">
                  <a:pos x="connsiteX2" y="connsiteY2"/>
                </a:cxn>
                <a:cxn ang="0">
                  <a:pos x="connsiteX3" y="connsiteY3"/>
                </a:cxn>
              </a:cxnLst>
              <a:rect l="l" t="t" r="r" b="b"/>
              <a:pathLst>
                <a:path w="3696662" h="1625157">
                  <a:moveTo>
                    <a:pt x="0" y="0"/>
                  </a:moveTo>
                  <a:lnTo>
                    <a:pt x="3696662" y="0"/>
                  </a:lnTo>
                  <a:lnTo>
                    <a:pt x="3696662" y="1625158"/>
                  </a:lnTo>
                  <a:lnTo>
                    <a:pt x="0" y="1625158"/>
                  </a:lnTo>
                  <a:close/>
                </a:path>
              </a:pathLst>
            </a:custGeom>
            <a:solidFill>
              <a:schemeClr val="bg1"/>
            </a:solidFill>
            <a:ln w="16349" cap="flat">
              <a:noFill/>
              <a:prstDash val="solid"/>
              <a:miter/>
            </a:ln>
            <a:effectLst>
              <a:innerShdw blurRad="63500" dist="50800" dir="13500000">
                <a:prstClr val="black">
                  <a:alpha val="44000"/>
                </a:prstClr>
              </a:inn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baseline="-25000"/>
            </a:p>
          </p:txBody>
        </p:sp>
        <p:grpSp>
          <p:nvGrpSpPr>
            <p:cNvPr id="34" name="组合 33"/>
            <p:cNvGrpSpPr/>
            <p:nvPr/>
          </p:nvGrpSpPr>
          <p:grpSpPr>
            <a:xfrm rot="11700000">
              <a:off x="6189" y="5654"/>
              <a:ext cx="1972" cy="1906"/>
              <a:chOff x="7550486" y="2083712"/>
              <a:chExt cx="870177" cy="841136"/>
            </a:xfrm>
          </p:grpSpPr>
          <p:grpSp>
            <p:nvGrpSpPr>
              <p:cNvPr id="37" name="组合 36"/>
              <p:cNvGrpSpPr/>
              <p:nvPr/>
            </p:nvGrpSpPr>
            <p:grpSpPr>
              <a:xfrm rot="18408093">
                <a:off x="7796036" y="2089561"/>
                <a:ext cx="630475" cy="618778"/>
                <a:chOff x="7816594" y="2076231"/>
                <a:chExt cx="630475" cy="618778"/>
              </a:xfrm>
            </p:grpSpPr>
            <p:sp>
              <p:nvSpPr>
                <p:cNvPr id="38" name="空心弧 37"/>
                <p:cNvSpPr/>
                <p:nvPr/>
              </p:nvSpPr>
              <p:spPr>
                <a:xfrm rot="10231932">
                  <a:off x="7967896" y="2281759"/>
                  <a:ext cx="413250" cy="413250"/>
                </a:xfrm>
                <a:prstGeom prst="blockArc">
                  <a:avLst>
                    <a:gd name="adj1" fmla="val 10800000"/>
                    <a:gd name="adj2" fmla="val 21390970"/>
                    <a:gd name="adj3" fmla="val 11371"/>
                  </a:avLst>
                </a:prstGeom>
                <a:solidFill>
                  <a:srgbClr val="E9452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tx1"/>
                    </a:solidFill>
                  </a:endParaRPr>
                </a:p>
              </p:txBody>
            </p:sp>
            <p:grpSp>
              <p:nvGrpSpPr>
                <p:cNvPr id="39" name="组合 38"/>
                <p:cNvGrpSpPr/>
                <p:nvPr/>
              </p:nvGrpSpPr>
              <p:grpSpPr>
                <a:xfrm rot="2700000">
                  <a:off x="7831193" y="2061632"/>
                  <a:ext cx="601277" cy="630475"/>
                  <a:chOff x="7765806" y="2075041"/>
                  <a:chExt cx="601277" cy="630475"/>
                </a:xfrm>
              </p:grpSpPr>
              <p:sp>
                <p:nvSpPr>
                  <p:cNvPr id="40" name="梯形 39"/>
                  <p:cNvSpPr/>
                  <p:nvPr/>
                </p:nvSpPr>
                <p:spPr>
                  <a:xfrm rot="13500000">
                    <a:off x="7723064" y="2498386"/>
                    <a:ext cx="230505" cy="144780"/>
                  </a:xfrm>
                  <a:prstGeom prst="trapezoid">
                    <a:avLst/>
                  </a:prstGeom>
                  <a:solidFill>
                    <a:srgbClr val="E94520"/>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nvGrpSpPr>
                  <p:cNvPr id="41" name="组合 40"/>
                  <p:cNvGrpSpPr/>
                  <p:nvPr/>
                </p:nvGrpSpPr>
                <p:grpSpPr>
                  <a:xfrm rot="2781650">
                    <a:off x="7751207" y="2089640"/>
                    <a:ext cx="630475" cy="601277"/>
                    <a:chOff x="6251509" y="1137079"/>
                    <a:chExt cx="3906213" cy="3725311"/>
                  </a:xfrm>
                </p:grpSpPr>
                <p:sp>
                  <p:nvSpPr>
                    <p:cNvPr id="42" name="任意多边形: 形状 24"/>
                    <p:cNvSpPr/>
                    <p:nvPr/>
                  </p:nvSpPr>
                  <p:spPr>
                    <a:xfrm>
                      <a:off x="7557762" y="1137079"/>
                      <a:ext cx="1293709" cy="648305"/>
                    </a:xfrm>
                    <a:custGeom>
                      <a:gdLst>
                        <a:gd name="connsiteX0" fmla="*/ 249877 w 1499230"/>
                        <a:gd name="connsiteY0" fmla="*/ 0 h 751296"/>
                        <a:gd name="connsiteX1" fmla="*/ 1249353 w 1499230"/>
                        <a:gd name="connsiteY1" fmla="*/ 0 h 751296"/>
                        <a:gd name="connsiteX2" fmla="*/ 1499230 w 1499230"/>
                        <a:gd name="connsiteY2" fmla="*/ 249877 h 751296"/>
                        <a:gd name="connsiteX3" fmla="*/ 1499230 w 1499230"/>
                        <a:gd name="connsiteY3" fmla="*/ 751296 h 751296"/>
                        <a:gd name="connsiteX4" fmla="*/ 0 w 1499230"/>
                        <a:gd name="connsiteY4" fmla="*/ 751296 h 751296"/>
                        <a:gd name="connsiteX5" fmla="*/ 0 w 1499230"/>
                        <a:gd name="connsiteY5" fmla="*/ 249877 h 751296"/>
                        <a:gd name="connsiteX6" fmla="*/ 249877 w 1499230"/>
                        <a:gd name="connsiteY6" fmla="*/ 0 h 7512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9230" h="751296">
                          <a:moveTo>
                            <a:pt x="249877" y="0"/>
                          </a:moveTo>
                          <a:lnTo>
                            <a:pt x="1249353" y="0"/>
                          </a:lnTo>
                          <a:cubicBezTo>
                            <a:pt x="1387356" y="0"/>
                            <a:pt x="1499230" y="111874"/>
                            <a:pt x="1499230" y="249877"/>
                          </a:cubicBezTo>
                          <a:lnTo>
                            <a:pt x="1499230" y="751296"/>
                          </a:lnTo>
                          <a:lnTo>
                            <a:pt x="0" y="751296"/>
                          </a:lnTo>
                          <a:lnTo>
                            <a:pt x="0" y="249877"/>
                          </a:lnTo>
                          <a:cubicBezTo>
                            <a:pt x="0" y="111874"/>
                            <a:pt x="111874" y="0"/>
                            <a:pt x="249877" y="0"/>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3" name="梯形 42"/>
                    <p:cNvSpPr/>
                    <p:nvPr/>
                  </p:nvSpPr>
                  <p:spPr>
                    <a:xfrm>
                      <a:off x="6321152" y="2093260"/>
                      <a:ext cx="3766930" cy="2671479"/>
                    </a:xfrm>
                    <a:prstGeom prst="trapezoid">
                      <a:avLst>
                        <a:gd name="adj" fmla="val 43230"/>
                      </a:avLst>
                    </a:prstGeom>
                    <a:solidFill>
                      <a:srgbClr val="F7B8A9"/>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4" name="任意多边形: 形状 22"/>
                    <p:cNvSpPr/>
                    <p:nvPr/>
                  </p:nvSpPr>
                  <p:spPr>
                    <a:xfrm>
                      <a:off x="7455002" y="1341964"/>
                      <a:ext cx="1499230" cy="751296"/>
                    </a:xfrm>
                    <a:custGeom>
                      <a:gdLst>
                        <a:gd name="connsiteX0" fmla="*/ 249877 w 1499230"/>
                        <a:gd name="connsiteY0" fmla="*/ 0 h 751296"/>
                        <a:gd name="connsiteX1" fmla="*/ 1249353 w 1499230"/>
                        <a:gd name="connsiteY1" fmla="*/ 0 h 751296"/>
                        <a:gd name="connsiteX2" fmla="*/ 1499230 w 1499230"/>
                        <a:gd name="connsiteY2" fmla="*/ 249877 h 751296"/>
                        <a:gd name="connsiteX3" fmla="*/ 1499230 w 1499230"/>
                        <a:gd name="connsiteY3" fmla="*/ 751296 h 751296"/>
                        <a:gd name="connsiteX4" fmla="*/ 0 w 1499230"/>
                        <a:gd name="connsiteY4" fmla="*/ 751296 h 751296"/>
                        <a:gd name="connsiteX5" fmla="*/ 0 w 1499230"/>
                        <a:gd name="connsiteY5" fmla="*/ 249877 h 751296"/>
                        <a:gd name="connsiteX6" fmla="*/ 249877 w 1499230"/>
                        <a:gd name="connsiteY6" fmla="*/ 0 h 7512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9230" h="751296">
                          <a:moveTo>
                            <a:pt x="249877" y="0"/>
                          </a:moveTo>
                          <a:lnTo>
                            <a:pt x="1249353" y="0"/>
                          </a:lnTo>
                          <a:cubicBezTo>
                            <a:pt x="1387356" y="0"/>
                            <a:pt x="1499230" y="111874"/>
                            <a:pt x="1499230" y="249877"/>
                          </a:cubicBezTo>
                          <a:lnTo>
                            <a:pt x="1499230" y="751296"/>
                          </a:lnTo>
                          <a:lnTo>
                            <a:pt x="0" y="751296"/>
                          </a:lnTo>
                          <a:lnTo>
                            <a:pt x="0" y="249877"/>
                          </a:lnTo>
                          <a:cubicBezTo>
                            <a:pt x="0" y="111874"/>
                            <a:pt x="111874" y="0"/>
                            <a:pt x="249877" y="0"/>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5" name="矩形: 圆角 25"/>
                    <p:cNvSpPr/>
                    <p:nvPr/>
                  </p:nvSpPr>
                  <p:spPr>
                    <a:xfrm>
                      <a:off x="6251509" y="4743037"/>
                      <a:ext cx="3906213" cy="119353"/>
                    </a:xfrm>
                    <a:prstGeom prst="roundRect">
                      <a:avLst/>
                    </a:pr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grpSp>
          </p:grpSp>
          <p:sp>
            <p:nvSpPr>
              <p:cNvPr id="46" name="矩形 45"/>
              <p:cNvSpPr/>
              <p:nvPr/>
            </p:nvSpPr>
            <p:spPr>
              <a:xfrm rot="4016906">
                <a:off x="7654886" y="2578298"/>
                <a:ext cx="7200" cy="216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7" name="矩形 46"/>
              <p:cNvSpPr/>
              <p:nvPr/>
            </p:nvSpPr>
            <p:spPr>
              <a:xfrm rot="3150472">
                <a:off x="7726985" y="2643151"/>
                <a:ext cx="7200" cy="216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48" name="矩形 47"/>
              <p:cNvSpPr/>
              <p:nvPr/>
            </p:nvSpPr>
            <p:spPr>
              <a:xfrm rot="1241463">
                <a:off x="7822861" y="2708848"/>
                <a:ext cx="7200" cy="216000"/>
              </a:xfrm>
              <a:prstGeom prst="rect">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grpSp>
        <p:sp>
          <p:nvSpPr>
            <p:cNvPr id="49" name="文本框 48"/>
            <p:cNvSpPr txBox="1"/>
            <p:nvPr/>
          </p:nvSpPr>
          <p:spPr>
            <a:xfrm>
              <a:off x="7928" y="6860"/>
              <a:ext cx="3049" cy="21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US" altLang="zh-CN" sz="1200" b="1">
                  <a:solidFill>
                    <a:schemeClr val="bg1"/>
                  </a:solidFill>
                  <a:latin typeface="汉仪中黑简" panose="02010600000101010101" charset="-122"/>
                  <a:ea typeface="汉仪中黑简" panose="02010600000101010101" charset="-122"/>
                  <a:sym typeface="+mn-ea"/>
                </a:rPr>
                <a:t>COVID-19</a:t>
              </a:r>
            </a:p>
          </p:txBody>
        </p:sp>
        <p:sp>
          <p:nvSpPr>
            <p:cNvPr id="51" name="文本框 50"/>
            <p:cNvSpPr txBox="1"/>
            <p:nvPr/>
          </p:nvSpPr>
          <p:spPr>
            <a:xfrm>
              <a:off x="6880" y="4511"/>
              <a:ext cx="6261" cy="1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a:solidFill>
                    <a:srgbClr val="416FC3"/>
                  </a:solidFill>
                  <a:latin typeface="汉仪中黑简" panose="02010600000101010101" charset="-122"/>
                  <a:ea typeface="汉仪中黑简" panose="02010600000101010101" charset="-122"/>
                </a:rPr>
                <a:t>如何负责任地、合理合法地使用社交网络平台，成为信息社会每一位公民必须认真思考和面对的问题</a:t>
              </a:r>
            </a:p>
          </p:txBody>
        </p:sp>
      </p:grpSp>
      <p:sp>
        <p:nvSpPr>
          <p:cNvPr id="6" name="灯片编号占位符 5">
            <a:extLst>
              <a:ext uri="{FF2B5EF4-FFF2-40B4-BE49-F238E27FC236}">
                <a16:creationId xmlns:a16="http://schemas.microsoft.com/office/drawing/2014/main" id="{C46EADAC-13CA-0426-4347-7AD06245A0BA}"/>
              </a:ext>
            </a:extLst>
          </p:cNvPr>
          <p:cNvSpPr>
            <a:spLocks noGrp="1"/>
          </p:cNvSpPr>
          <p:nvPr>
            <p:ph type="sldNum" sz="quarter" idx="12"/>
          </p:nvPr>
        </p:nvSpPr>
        <p:spPr/>
        <p:txBody>
          <a:bodyPr/>
          <a:lstStyle/>
          <a:p>
            <a:fld id="{6CC42F01-6A48-437F-83EC-C77BC123A37B}" type="slidenum">
              <a:rPr lang="zh-CN" altLang="en-US" smtClean="0"/>
              <a:t>2</a:t>
            </a:fld>
            <a:endParaRPr lang="zh-CN" altLang="en-US"/>
          </a:p>
        </p:txBody>
      </p:sp>
      <p:sp>
        <p:nvSpPr>
          <p:cNvPr id="8" name="页脚占位符 7">
            <a:extLst>
              <a:ext uri="{FF2B5EF4-FFF2-40B4-BE49-F238E27FC236}">
                <a16:creationId xmlns:a16="http://schemas.microsoft.com/office/drawing/2014/main" id="{ECFC5359-ACFE-1173-008D-F4CD6929D295}"/>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par>
                          <p:cTn id="7" fill="hold" nodeType="afterGroup">
                            <p:stCondLst>
                              <p:cond delay="1"/>
                            </p:stCondLst>
                            <p:childTnLst>
                              <p:par>
                                <p:cTn id="8" presetID="12" presetClass="entr" presetSubtype="4" dur="500" fill="hold" nodeType="after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additive="base">
                                        <p:cTn id="10" dur="500"/>
                                        <p:tgtEl>
                                          <p:spTgt spid="5"/>
                                        </p:tgtEl>
                                        <p:attrNameLst>
                                          <p:attrName>ppt_y</p:attrName>
                                        </p:attrNameLst>
                                      </p:cBhvr>
                                      <p:tavLst>
                                        <p:tav tm="0">
                                          <p:val>
                                            <p:strVal val="#ppt_y+#ppt_h*1.125000"/>
                                          </p:val>
                                        </p:tav>
                                        <p:tav tm="100000">
                                          <p:val>
                                            <p:strVal val="#ppt_y"/>
                                          </p:val>
                                        </p:tav>
                                      </p:tavLst>
                                    </p:anim>
                                    <p:animEffect transition="in" filter="wipe(up)">
                                      <p:cBhvr>
                                        <p:cTn id="11" dur="500"/>
                                        <p:tgtEl>
                                          <p:spTgt spid="5"/>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nodeType="clickEffect">
                                  <p:stCondLst>
                                    <p:cond delay="0"/>
                                  </p:stCondLst>
                                  <p:childTnLst>
                                    <p:set>
                                      <p:cBhvr>
                                        <p:cTn id="15"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sp>
        <p:nvSpPr>
          <p:cNvPr id="3" name="文本框 2"/>
          <p:cNvSpPr txBox="1"/>
          <p:nvPr/>
        </p:nvSpPr>
        <p:spPr>
          <a:xfrm>
            <a:off x="859155" y="1453515"/>
            <a:ext cx="423989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accent2">
                    <a:lumMod val="75000"/>
                  </a:schemeClr>
                </a:solidFill>
              </a:rPr>
              <a:t>学习目标</a:t>
            </a:r>
          </a:p>
        </p:txBody>
      </p:sp>
      <p:sp>
        <p:nvSpPr>
          <p:cNvPr id="4" name="文本框 3"/>
          <p:cNvSpPr txBox="1"/>
          <p:nvPr/>
        </p:nvSpPr>
        <p:spPr>
          <a:xfrm>
            <a:off x="1149350" y="3749675"/>
            <a:ext cx="731520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完成本项目的学习，须回答以下问题：</a:t>
            </a:r>
          </a:p>
        </p:txBody>
      </p:sp>
      <p:sp>
        <p:nvSpPr>
          <p:cNvPr id="5" name="文本框 4"/>
          <p:cNvSpPr txBox="1"/>
          <p:nvPr/>
        </p:nvSpPr>
        <p:spPr>
          <a:xfrm>
            <a:off x="1287780" y="4351655"/>
            <a:ext cx="5652770"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t>1.</a:t>
            </a:r>
            <a:r>
              <a:rPr lang="zh-CN" altLang="en-US" sz="2400"/>
              <a:t>社交网络平台的功能有哪些？</a:t>
            </a:r>
          </a:p>
        </p:txBody>
      </p:sp>
      <p:sp>
        <p:nvSpPr>
          <p:cNvPr id="22" name="文本框 21"/>
          <p:cNvSpPr txBox="1"/>
          <p:nvPr/>
        </p:nvSpPr>
        <p:spPr>
          <a:xfrm>
            <a:off x="1287780" y="4991100"/>
            <a:ext cx="891222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t>2.</a:t>
            </a:r>
            <a:r>
              <a:rPr lang="zh-CN" altLang="en-US" sz="2400"/>
              <a:t>如何使用社交网络平台负责任地发布、使用与传播信息？</a:t>
            </a:r>
          </a:p>
        </p:txBody>
      </p:sp>
      <p:sp>
        <p:nvSpPr>
          <p:cNvPr id="31" name="文本框 30"/>
          <p:cNvSpPr txBox="1"/>
          <p:nvPr/>
        </p:nvSpPr>
        <p:spPr>
          <a:xfrm>
            <a:off x="1273810" y="5704840"/>
            <a:ext cx="811720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t>3.</a:t>
            </a:r>
            <a:r>
              <a:rPr lang="zh-CN" altLang="en-US" sz="2400"/>
              <a:t>信息社会需要公民自觉遵守哪些道德准则和法律法规？</a:t>
            </a:r>
          </a:p>
        </p:txBody>
      </p:sp>
      <p:sp>
        <p:nvSpPr>
          <p:cNvPr id="32" name="文本框 31"/>
          <p:cNvSpPr txBox="1"/>
          <p:nvPr/>
        </p:nvSpPr>
        <p:spPr>
          <a:xfrm>
            <a:off x="985520" y="2263140"/>
            <a:ext cx="817435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t>本项目中，我们将通过对社交网络平台使用现状的调研，了解使用社交网络平台所要遵守的相关道德准则和法律法规，探讨如何合理合法的使用社交网络平台。</a:t>
            </a:r>
          </a:p>
        </p:txBody>
      </p:sp>
      <p:sp>
        <p:nvSpPr>
          <p:cNvPr id="6" name="灯片编号占位符 5">
            <a:extLst>
              <a:ext uri="{FF2B5EF4-FFF2-40B4-BE49-F238E27FC236}">
                <a16:creationId xmlns:a16="http://schemas.microsoft.com/office/drawing/2014/main" id="{1432B60F-6473-F318-E68F-E781C7106A00}"/>
              </a:ext>
            </a:extLst>
          </p:cNvPr>
          <p:cNvSpPr>
            <a:spLocks noGrp="1"/>
          </p:cNvSpPr>
          <p:nvPr>
            <p:ph type="sldNum" sz="quarter" idx="12"/>
          </p:nvPr>
        </p:nvSpPr>
        <p:spPr/>
        <p:txBody>
          <a:bodyPr/>
          <a:lstStyle/>
          <a:p>
            <a:fld id="{6CC42F01-6A48-437F-83EC-C77BC123A37B}" type="slidenum">
              <a:rPr lang="zh-CN" altLang="en-US" smtClean="0"/>
              <a:t>3</a:t>
            </a:fld>
            <a:endParaRPr lang="zh-CN" altLang="en-US"/>
          </a:p>
        </p:txBody>
      </p:sp>
      <p:sp>
        <p:nvSpPr>
          <p:cNvPr id="7" name="页脚占位符 6">
            <a:extLst>
              <a:ext uri="{FF2B5EF4-FFF2-40B4-BE49-F238E27FC236}">
                <a16:creationId xmlns:a16="http://schemas.microsoft.com/office/drawing/2014/main" id="{23128089-F81F-50FA-9AF2-2DCC1A24C856}"/>
              </a:ext>
            </a:extLst>
          </p:cNvPr>
          <p:cNvSpPr>
            <a:spLocks noGrp="1"/>
          </p:cNvSpPr>
          <p:nvPr>
            <p:ph type="ftr" sz="quarter" idx="11"/>
          </p:nvPr>
        </p:nvSpPr>
        <p:spPr/>
        <p:txBody>
          <a:bodyPr/>
          <a:lstStyle/>
          <a:p>
            <a:endParaRPr lang="zh-CN" altLang="en-US"/>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sp>
        <p:nvSpPr>
          <p:cNvPr id="3" name="文本框 2"/>
          <p:cNvSpPr txBox="1"/>
          <p:nvPr/>
        </p:nvSpPr>
        <p:spPr>
          <a:xfrm>
            <a:off x="220980" y="1003300"/>
            <a:ext cx="551370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a:solidFill>
                  <a:srgbClr val="C00000"/>
                </a:solidFill>
                <a:effectLst>
                  <a:outerShdw blurRad="38100" dist="38100" dir="2700000" algn="tl">
                    <a:srgbClr val="000000">
                      <a:alpha val="43137"/>
                    </a:srgbClr>
                  </a:outerShdw>
                </a:effectLst>
              </a:rPr>
              <a:t>学习指引</a:t>
            </a:r>
          </a:p>
        </p:txBody>
      </p:sp>
      <p:sp>
        <p:nvSpPr>
          <p:cNvPr id="5" name="文本框 4"/>
          <p:cNvSpPr txBox="1"/>
          <p:nvPr/>
        </p:nvSpPr>
        <p:spPr>
          <a:xfrm>
            <a:off x="471170" y="2287905"/>
            <a:ext cx="8155305"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t>社交网络平台属于社会性网络服务，专指旨在帮助人们建立社会性网络的互联网应用服务。</a:t>
            </a:r>
          </a:p>
        </p:txBody>
      </p:sp>
      <p:sp>
        <p:nvSpPr>
          <p:cNvPr id="6" name="文本框 5"/>
          <p:cNvSpPr txBox="1"/>
          <p:nvPr/>
        </p:nvSpPr>
        <p:spPr>
          <a:xfrm>
            <a:off x="455930" y="2966085"/>
            <a:ext cx="854773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t>它突破了传统人际交往的时空界限，已发展成为各类拥有相同兴趣与活动的人群的在线社区。目前，社交网络平台的种类很多，如即时通信、博客和论坛等。</a:t>
            </a:r>
          </a:p>
        </p:txBody>
      </p:sp>
      <p:pic>
        <p:nvPicPr>
          <p:cNvPr id="7" name="图片 6"/>
          <p:cNvPicPr>
            <a:picLocks noChangeAspect="1"/>
          </p:cNvPicPr>
          <p:nvPr/>
        </p:nvPicPr>
        <p:blipFill>
          <a:blip r:embed="rId2"/>
          <a:stretch>
            <a:fillRect/>
          </a:stretch>
        </p:blipFill>
        <p:spPr>
          <a:xfrm>
            <a:off x="8810625" y="866775"/>
            <a:ext cx="3293110" cy="3181985"/>
          </a:xfrm>
          <a:prstGeom prst="rect">
            <a:avLst/>
          </a:prstGeom>
        </p:spPr>
      </p:pic>
      <p:pic>
        <p:nvPicPr>
          <p:cNvPr id="8" name="图片 7"/>
          <p:cNvPicPr>
            <a:picLocks noChangeAspect="1"/>
          </p:cNvPicPr>
          <p:nvPr/>
        </p:nvPicPr>
        <p:blipFill>
          <a:blip r:embed="rId3"/>
          <a:stretch>
            <a:fillRect/>
          </a:stretch>
        </p:blipFill>
        <p:spPr>
          <a:xfrm>
            <a:off x="123190" y="4098290"/>
            <a:ext cx="3641725" cy="2487295"/>
          </a:xfrm>
          <a:prstGeom prst="rect">
            <a:avLst/>
          </a:prstGeom>
        </p:spPr>
      </p:pic>
      <p:pic>
        <p:nvPicPr>
          <p:cNvPr id="9" name="图片 8"/>
          <p:cNvPicPr>
            <a:picLocks noChangeAspect="1"/>
          </p:cNvPicPr>
          <p:nvPr/>
        </p:nvPicPr>
        <p:blipFill>
          <a:blip r:embed="rId4"/>
          <a:stretch>
            <a:fillRect/>
          </a:stretch>
        </p:blipFill>
        <p:spPr>
          <a:xfrm>
            <a:off x="3841115" y="4098290"/>
            <a:ext cx="2988310" cy="2496185"/>
          </a:xfrm>
          <a:prstGeom prst="rect">
            <a:avLst/>
          </a:prstGeom>
        </p:spPr>
      </p:pic>
      <p:pic>
        <p:nvPicPr>
          <p:cNvPr id="10" name="图片 9"/>
          <p:cNvPicPr>
            <a:picLocks noChangeAspect="1"/>
          </p:cNvPicPr>
          <p:nvPr/>
        </p:nvPicPr>
        <p:blipFill>
          <a:blip r:embed="rId5"/>
          <a:stretch>
            <a:fillRect/>
          </a:stretch>
        </p:blipFill>
        <p:spPr>
          <a:xfrm>
            <a:off x="7124700" y="4098290"/>
            <a:ext cx="2505710" cy="2479675"/>
          </a:xfrm>
          <a:prstGeom prst="rect">
            <a:avLst/>
          </a:prstGeom>
        </p:spPr>
      </p:pic>
      <p:sp>
        <p:nvSpPr>
          <p:cNvPr id="11" name="文本框 10"/>
          <p:cNvSpPr txBox="1"/>
          <p:nvPr/>
        </p:nvSpPr>
        <p:spPr>
          <a:xfrm>
            <a:off x="520700" y="1412240"/>
            <a:ext cx="481076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gn="l">
              <a:buFont typeface="Wingdings" panose="05000000000000000000" charset="0"/>
              <a:buChar char="u"/>
            </a:pPr>
            <a:r>
              <a:rPr lang="zh-CN" altLang="en-US" sz="2400" b="1">
                <a:solidFill>
                  <a:schemeClr val="accent1"/>
                </a:solidFill>
                <a:sym typeface="+mn-ea"/>
              </a:rPr>
              <a:t>了解社交网络平台的种类与功能</a:t>
            </a:r>
            <a:endParaRPr lang="zh-CN" altLang="en-US" sz="2400" b="1">
              <a:solidFill>
                <a:schemeClr val="accent1"/>
              </a:solidFill>
            </a:endParaRPr>
          </a:p>
        </p:txBody>
      </p:sp>
      <p:pic>
        <p:nvPicPr>
          <p:cNvPr id="12" name="图片 11"/>
          <p:cNvPicPr>
            <a:picLocks noChangeAspect="1"/>
          </p:cNvPicPr>
          <p:nvPr/>
        </p:nvPicPr>
        <p:blipFill>
          <a:blip r:embed="rId6"/>
          <a:stretch>
            <a:fillRect/>
          </a:stretch>
        </p:blipFill>
        <p:spPr>
          <a:xfrm>
            <a:off x="10418445" y="4255135"/>
            <a:ext cx="1078865" cy="269875"/>
          </a:xfrm>
          <a:prstGeom prst="rect">
            <a:avLst/>
          </a:prstGeom>
          <a:gradFill>
            <a:gsLst>
              <a:gs pos="0">
                <a:srgbClr val="FECF40"/>
              </a:gs>
              <a:gs pos="100000">
                <a:srgbClr val="846C21"/>
              </a:gs>
            </a:gsLst>
            <a:lin ang="5400000" scaled="0"/>
          </a:gradFill>
        </p:spPr>
      </p:pic>
      <p:pic>
        <p:nvPicPr>
          <p:cNvPr id="13" name="图片 12"/>
          <p:cNvPicPr>
            <a:picLocks noChangeAspect="1"/>
          </p:cNvPicPr>
          <p:nvPr/>
        </p:nvPicPr>
        <p:blipFill>
          <a:blip r:embed="rId7"/>
          <a:stretch>
            <a:fillRect/>
          </a:stretch>
        </p:blipFill>
        <p:spPr>
          <a:xfrm>
            <a:off x="835660" y="6560820"/>
            <a:ext cx="685165" cy="328295"/>
          </a:xfrm>
          <a:prstGeom prst="rect">
            <a:avLst/>
          </a:prstGeom>
          <a:gradFill>
            <a:gsLst>
              <a:gs pos="0">
                <a:srgbClr val="FECF40"/>
              </a:gs>
              <a:gs pos="100000">
                <a:srgbClr val="846C21"/>
              </a:gs>
            </a:gsLst>
            <a:lin ang="5400000" scaled="0"/>
          </a:gradFill>
        </p:spPr>
      </p:pic>
      <p:pic>
        <p:nvPicPr>
          <p:cNvPr id="14" name="图片 13"/>
          <p:cNvPicPr>
            <a:picLocks noChangeAspect="1"/>
          </p:cNvPicPr>
          <p:nvPr/>
        </p:nvPicPr>
        <p:blipFill>
          <a:blip r:embed="rId8"/>
          <a:stretch>
            <a:fillRect/>
          </a:stretch>
        </p:blipFill>
        <p:spPr>
          <a:xfrm>
            <a:off x="4667250" y="6595745"/>
            <a:ext cx="834390" cy="307340"/>
          </a:xfrm>
          <a:prstGeom prst="rect">
            <a:avLst/>
          </a:prstGeom>
          <a:gradFill>
            <a:gsLst>
              <a:gs pos="0">
                <a:srgbClr val="FECF40"/>
              </a:gs>
              <a:gs pos="100000">
                <a:srgbClr val="846C21"/>
              </a:gs>
            </a:gsLst>
            <a:lin ang="5400000" scaled="0"/>
          </a:gradFill>
        </p:spPr>
      </p:pic>
      <p:pic>
        <p:nvPicPr>
          <p:cNvPr id="15" name="图片 14"/>
          <p:cNvPicPr>
            <a:picLocks noChangeAspect="1"/>
          </p:cNvPicPr>
          <p:nvPr/>
        </p:nvPicPr>
        <p:blipFill>
          <a:blip r:embed="rId9"/>
          <a:stretch>
            <a:fillRect/>
          </a:stretch>
        </p:blipFill>
        <p:spPr>
          <a:xfrm>
            <a:off x="7971155" y="6627495"/>
            <a:ext cx="655320" cy="250825"/>
          </a:xfrm>
          <a:prstGeom prst="rect">
            <a:avLst/>
          </a:prstGeom>
          <a:gradFill>
            <a:gsLst>
              <a:gs pos="0">
                <a:srgbClr val="FECF40"/>
              </a:gs>
              <a:gs pos="100000">
                <a:srgbClr val="846C21"/>
              </a:gs>
            </a:gsLst>
            <a:lin ang="5400000" scaled="0"/>
          </a:gradFill>
        </p:spPr>
      </p:pic>
      <p:cxnSp>
        <p:nvCxnSpPr>
          <p:cNvPr id="4" name="直接连接符 3"/>
          <p:cNvCxnSpPr/>
          <p:nvPr/>
        </p:nvCxnSpPr>
        <p:spPr>
          <a:xfrm>
            <a:off x="600075" y="2651125"/>
            <a:ext cx="1413510" cy="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16" name="灯片编号占位符 15">
            <a:extLst>
              <a:ext uri="{FF2B5EF4-FFF2-40B4-BE49-F238E27FC236}">
                <a16:creationId xmlns:a16="http://schemas.microsoft.com/office/drawing/2014/main" id="{AD7BB290-76FC-8C59-0BB1-4B1B593254AC}"/>
              </a:ext>
            </a:extLst>
          </p:cNvPr>
          <p:cNvSpPr>
            <a:spLocks noGrp="1"/>
          </p:cNvSpPr>
          <p:nvPr>
            <p:ph type="sldNum" sz="quarter" idx="12"/>
          </p:nvPr>
        </p:nvSpPr>
        <p:spPr/>
        <p:txBody>
          <a:bodyPr/>
          <a:lstStyle/>
          <a:p>
            <a:fld id="{6CC42F01-6A48-437F-83EC-C77BC123A37B}" type="slidenum">
              <a:rPr lang="zh-CN" altLang="en-US" smtClean="0"/>
              <a:t>4</a:t>
            </a:fld>
            <a:endParaRPr lang="zh-CN" altLang="en-US"/>
          </a:p>
        </p:txBody>
      </p:sp>
      <p:sp>
        <p:nvSpPr>
          <p:cNvPr id="17" name="页脚占位符 16">
            <a:extLst>
              <a:ext uri="{FF2B5EF4-FFF2-40B4-BE49-F238E27FC236}">
                <a16:creationId xmlns:a16="http://schemas.microsoft.com/office/drawing/2014/main" id="{2740AD85-450D-E859-DD80-5B0B14067874}"/>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ppt_y</p:attrName>
                                        </p:attrNameLst>
                                      </p:cBhvr>
                                      <p:tavLst>
                                        <p:tav tm="0">
                                          <p:val>
                                            <p:strVal val="#ppt_y+#ppt_h*1.125000"/>
                                          </p:val>
                                        </p:tav>
                                        <p:tav tm="100000">
                                          <p:val>
                                            <p:strVal val="#ppt_y"/>
                                          </p:val>
                                        </p:tav>
                                      </p:tavLst>
                                    </p:anim>
                                    <p:animEffect transition="in" filter="wipe(up)">
                                      <p:cBhvr>
                                        <p:cTn id="8" dur="500"/>
                                        <p:tgtEl>
                                          <p:spTgt spid="5"/>
                                        </p:tgtEl>
                                      </p:cBhvr>
                                    </p:animEffect>
                                  </p:childTnLst>
                                </p:cTn>
                              </p:par>
                              <p:par>
                                <p:cTn id="9" presetID="2" presetClass="entr" presetSubtype="4" dur="50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1" presetClass="entr" presetSubtype="0" dur="1"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p:stCondLst>
                              <p:cond delay="0"/>
                            </p:stCondLst>
                            <p:childTnLst>
                              <p:par>
                                <p:cTn id="27" presetID="12" presetClass="entr" presetSubtype="4" dur="500" fill="hold"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p:tgtEl>
                                          <p:spTgt spid="8"/>
                                        </p:tgtEl>
                                        <p:attrNameLst>
                                          <p:attrName>ppt_y</p:attrName>
                                        </p:attrNameLst>
                                      </p:cBhvr>
                                      <p:tavLst>
                                        <p:tav tm="0">
                                          <p:val>
                                            <p:strVal val="#ppt_y+#ppt_h*1.125000"/>
                                          </p:val>
                                        </p:tav>
                                        <p:tav tm="100000">
                                          <p:val>
                                            <p:strVal val="#ppt_y"/>
                                          </p:val>
                                        </p:tav>
                                      </p:tavLst>
                                    </p:anim>
                                    <p:animEffect transition="in" filter="wipe(up)">
                                      <p:cBhvr>
                                        <p:cTn id="30" dur="500"/>
                                        <p:tgtEl>
                                          <p:spTgt spid="8"/>
                                        </p:tgtEl>
                                      </p:cBhvr>
                                    </p:animEffect>
                                  </p:childTnLst>
                                </p:cTn>
                              </p:par>
                              <p:par>
                                <p:cTn id="31" presetID="12" presetClass="entr" presetSubtype="4" dur="500" fill="hold" nodeType="with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p:tgtEl>
                                          <p:spTgt spid="13"/>
                                        </p:tgtEl>
                                        <p:attrNameLst>
                                          <p:attrName>ppt_y</p:attrName>
                                        </p:attrNameLst>
                                      </p:cBhvr>
                                      <p:tavLst>
                                        <p:tav tm="0">
                                          <p:val>
                                            <p:strVal val="#ppt_y+#ppt_h*1.125000"/>
                                          </p:val>
                                        </p:tav>
                                        <p:tav tm="100000">
                                          <p:val>
                                            <p:strVal val="#ppt_y"/>
                                          </p:val>
                                        </p:tav>
                                      </p:tavLst>
                                    </p:anim>
                                    <p:animEffect transition="in" filter="wipe(up)">
                                      <p:cBhvr>
                                        <p:cTn id="34" dur="500"/>
                                        <p:tgtEl>
                                          <p:spTgt spid="13"/>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par>
                                <p:cTn id="41" presetID="12" presetClass="entr" presetSubtype="4" dur="500" fill="hold" nodeType="with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p:tgtEl>
                                          <p:spTgt spid="14"/>
                                        </p:tgtEl>
                                        <p:attrNameLst>
                                          <p:attrName>ppt_y</p:attrName>
                                        </p:attrNameLst>
                                      </p:cBhvr>
                                      <p:tavLst>
                                        <p:tav tm="0">
                                          <p:val>
                                            <p:strVal val="#ppt_y+#ppt_h*1.125000"/>
                                          </p:val>
                                        </p:tav>
                                        <p:tav tm="100000">
                                          <p:val>
                                            <p:strVal val="#ppt_y"/>
                                          </p:val>
                                        </p:tav>
                                      </p:tavLst>
                                    </p:anim>
                                    <p:animEffect transition="in" filter="wipe(up)">
                                      <p:cBhvr>
                                        <p:cTn id="44" dur="500"/>
                                        <p:tgtEl>
                                          <p:spTgt spid="14"/>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12" presetClass="entr" presetSubtype="4" dur="500"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p:tgtEl>
                                          <p:spTgt spid="10"/>
                                        </p:tgtEl>
                                        <p:attrNameLst>
                                          <p:attrName>ppt_y</p:attrName>
                                        </p:attrNameLst>
                                      </p:cBhvr>
                                      <p:tavLst>
                                        <p:tav tm="0">
                                          <p:val>
                                            <p:strVal val="#ppt_y+#ppt_h*1.125000"/>
                                          </p:val>
                                        </p:tav>
                                        <p:tav tm="100000">
                                          <p:val>
                                            <p:strVal val="#ppt_y"/>
                                          </p:val>
                                        </p:tav>
                                      </p:tavLst>
                                    </p:anim>
                                    <p:animEffect transition="in" filter="wipe(up)">
                                      <p:cBhvr>
                                        <p:cTn id="50" dur="500"/>
                                        <p:tgtEl>
                                          <p:spTgt spid="10"/>
                                        </p:tgtEl>
                                      </p:cBhvr>
                                    </p:animEffect>
                                  </p:childTnLst>
                                </p:cTn>
                              </p:par>
                              <p:par>
                                <p:cTn id="51" presetID="2" presetClass="entr" presetSubtype="4" dur="500" fill="hold" nodeType="withEffect">
                                  <p:stCondLst>
                                    <p:cond delay="0"/>
                                  </p:stCondLst>
                                  <p:childTnLst>
                                    <p:set>
                                      <p:cBhvr>
                                        <p:cTn id="52" dur="1" fill="hold">
                                          <p:stCondLst>
                                            <p:cond delay="0"/>
                                          </p:stCondLst>
                                        </p:cTn>
                                        <p:tgtEl>
                                          <p:spTgt spid="15"/>
                                        </p:tgtEl>
                                        <p:attrNameLst>
                                          <p:attrName>style.visibility</p:attrName>
                                        </p:attrNameLst>
                                      </p:cBhvr>
                                      <p:to>
                                        <p:strVal val="visible"/>
                                      </p:to>
                                    </p:set>
                                    <p:anim calcmode="lin" valueType="num">
                                      <p:cBhvr additive="base">
                                        <p:cTn id="53" dur="500" fill="hold"/>
                                        <p:tgtEl>
                                          <p:spTgt spid="15"/>
                                        </p:tgtEl>
                                        <p:attrNameLst>
                                          <p:attrName>ppt_x</p:attrName>
                                        </p:attrNameLst>
                                      </p:cBhvr>
                                      <p:tavLst>
                                        <p:tav tm="0">
                                          <p:val>
                                            <p:strVal val="#ppt_x"/>
                                          </p:val>
                                        </p:tav>
                                        <p:tav tm="100000">
                                          <p:val>
                                            <p:strVal val="#ppt_x"/>
                                          </p:val>
                                        </p:tav>
                                      </p:tavLst>
                                    </p:anim>
                                    <p:anim calcmode="lin" valueType="num">
                                      <p:cBhvr additive="base">
                                        <p:cTn id="5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sp>
        <p:nvSpPr>
          <p:cNvPr id="3" name="文本框 2"/>
          <p:cNvSpPr txBox="1"/>
          <p:nvPr/>
        </p:nvSpPr>
        <p:spPr>
          <a:xfrm>
            <a:off x="900430" y="1675765"/>
            <a:ext cx="10085705" cy="1383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社交网络平台的功能在不断发展，不仅具有即时通信功能，还具有分享信息、网上学习、网上娱乐、电子商务等其他应用功能，如图。其现已发展成为人们学习、工作和生活的重要工具。</a:t>
            </a:r>
          </a:p>
        </p:txBody>
      </p:sp>
      <p:pic>
        <p:nvPicPr>
          <p:cNvPr id="4" name="图片 3"/>
          <p:cNvPicPr>
            <a:picLocks noChangeAspect="1"/>
          </p:cNvPicPr>
          <p:nvPr/>
        </p:nvPicPr>
        <p:blipFill>
          <a:blip r:embed="rId2"/>
          <a:stretch>
            <a:fillRect/>
          </a:stretch>
        </p:blipFill>
        <p:spPr>
          <a:xfrm>
            <a:off x="1390015" y="3266440"/>
            <a:ext cx="4823460" cy="3131820"/>
          </a:xfrm>
          <a:prstGeom prst="rect">
            <a:avLst/>
          </a:prstGeom>
        </p:spPr>
      </p:pic>
      <p:pic>
        <p:nvPicPr>
          <p:cNvPr id="5" name="图片 4"/>
          <p:cNvPicPr>
            <a:picLocks noChangeAspect="1"/>
          </p:cNvPicPr>
          <p:nvPr/>
        </p:nvPicPr>
        <p:blipFill>
          <a:blip r:embed="rId3"/>
          <a:stretch>
            <a:fillRect/>
          </a:stretch>
        </p:blipFill>
        <p:spPr>
          <a:xfrm>
            <a:off x="7517765" y="3136265"/>
            <a:ext cx="2409190" cy="3573780"/>
          </a:xfrm>
          <a:prstGeom prst="rect">
            <a:avLst/>
          </a:prstGeom>
        </p:spPr>
      </p:pic>
      <p:pic>
        <p:nvPicPr>
          <p:cNvPr id="7" name="图片 6"/>
          <p:cNvPicPr>
            <a:picLocks noChangeAspect="1"/>
          </p:cNvPicPr>
          <p:nvPr/>
        </p:nvPicPr>
        <p:blipFill>
          <a:blip r:embed="rId4"/>
          <a:stretch>
            <a:fillRect/>
          </a:stretch>
        </p:blipFill>
        <p:spPr>
          <a:xfrm>
            <a:off x="2010410" y="6398260"/>
            <a:ext cx="2727960" cy="228600"/>
          </a:xfrm>
          <a:prstGeom prst="rect">
            <a:avLst/>
          </a:prstGeom>
        </p:spPr>
      </p:pic>
      <p:pic>
        <p:nvPicPr>
          <p:cNvPr id="8" name="图片 7"/>
          <p:cNvPicPr>
            <a:picLocks noChangeAspect="1"/>
          </p:cNvPicPr>
          <p:nvPr/>
        </p:nvPicPr>
        <p:blipFill>
          <a:blip r:embed="rId5"/>
          <a:stretch>
            <a:fillRect/>
          </a:stretch>
        </p:blipFill>
        <p:spPr>
          <a:xfrm>
            <a:off x="9926955" y="6200140"/>
            <a:ext cx="1143000" cy="198120"/>
          </a:xfrm>
          <a:prstGeom prst="rect">
            <a:avLst/>
          </a:prstGeom>
        </p:spPr>
      </p:pic>
      <p:pic>
        <p:nvPicPr>
          <p:cNvPr id="9" name="图片 8"/>
          <p:cNvPicPr>
            <a:picLocks noChangeAspect="1"/>
          </p:cNvPicPr>
          <p:nvPr/>
        </p:nvPicPr>
        <p:blipFill>
          <a:blip r:embed="rId6"/>
          <a:stretch>
            <a:fillRect/>
          </a:stretch>
        </p:blipFill>
        <p:spPr>
          <a:xfrm>
            <a:off x="9980930" y="6398260"/>
            <a:ext cx="1455420" cy="175260"/>
          </a:xfrm>
          <a:prstGeom prst="rect">
            <a:avLst/>
          </a:prstGeom>
        </p:spPr>
      </p:pic>
      <p:sp>
        <p:nvSpPr>
          <p:cNvPr id="6" name="灯片编号占位符 5">
            <a:extLst>
              <a:ext uri="{FF2B5EF4-FFF2-40B4-BE49-F238E27FC236}">
                <a16:creationId xmlns:a16="http://schemas.microsoft.com/office/drawing/2014/main" id="{C6E9C984-59F2-BD7B-F3C4-AD34DAEA2755}"/>
              </a:ext>
            </a:extLst>
          </p:cNvPr>
          <p:cNvSpPr>
            <a:spLocks noGrp="1"/>
          </p:cNvSpPr>
          <p:nvPr>
            <p:ph type="sldNum" sz="quarter" idx="12"/>
          </p:nvPr>
        </p:nvSpPr>
        <p:spPr/>
        <p:txBody>
          <a:bodyPr/>
          <a:lstStyle/>
          <a:p>
            <a:fld id="{6CC42F01-6A48-437F-83EC-C77BC123A37B}" type="slidenum">
              <a:rPr lang="zh-CN" altLang="en-US" smtClean="0"/>
              <a:t>5</a:t>
            </a:fld>
            <a:endParaRPr lang="zh-CN" altLang="en-US"/>
          </a:p>
        </p:txBody>
      </p:sp>
      <p:sp>
        <p:nvSpPr>
          <p:cNvPr id="10" name="页脚占位符 9">
            <a:extLst>
              <a:ext uri="{FF2B5EF4-FFF2-40B4-BE49-F238E27FC236}">
                <a16:creationId xmlns:a16="http://schemas.microsoft.com/office/drawing/2014/main" id="{41383D26-5018-35C5-BD1C-3EFB88B3C4D5}"/>
              </a:ext>
            </a:extLst>
          </p:cNvPr>
          <p:cNvSpPr>
            <a:spLocks noGrp="1"/>
          </p:cNvSpPr>
          <p:nvPr>
            <p:ph type="ftr" sz="quarter" idx="11"/>
          </p:nvPr>
        </p:nvSpPr>
        <p:spPr/>
        <p:txBody>
          <a:bodyPr/>
          <a:lstStyle/>
          <a:p>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3" name="图片 2"/>
          <p:cNvPicPr>
            <a:picLocks noChangeAspect="1"/>
          </p:cNvPicPr>
          <p:nvPr/>
        </p:nvPicPr>
        <p:blipFill>
          <a:blip r:embed="rId2"/>
          <a:stretch>
            <a:fillRect/>
          </a:stretch>
        </p:blipFill>
        <p:spPr>
          <a:xfrm>
            <a:off x="0" y="994410"/>
            <a:ext cx="5704205" cy="2461895"/>
          </a:xfrm>
          <a:prstGeom prst="rect">
            <a:avLst/>
          </a:prstGeom>
        </p:spPr>
      </p:pic>
      <p:pic>
        <p:nvPicPr>
          <p:cNvPr id="4" name="图片 3"/>
          <p:cNvPicPr>
            <a:picLocks noChangeAspect="1"/>
          </p:cNvPicPr>
          <p:nvPr/>
        </p:nvPicPr>
        <p:blipFill>
          <a:blip r:embed="rId3"/>
          <a:stretch>
            <a:fillRect/>
          </a:stretch>
        </p:blipFill>
        <p:spPr>
          <a:xfrm>
            <a:off x="437515" y="3341370"/>
            <a:ext cx="8620760" cy="1941195"/>
          </a:xfrm>
          <a:prstGeom prst="rect">
            <a:avLst/>
          </a:prstGeom>
          <a:ln w="12700" cmpd="sng">
            <a:solidFill>
              <a:schemeClr val="accent1">
                <a:shade val="50000"/>
              </a:schemeClr>
            </a:solidFill>
            <a:prstDash val="sysDot"/>
          </a:ln>
        </p:spPr>
      </p:pic>
      <p:sp>
        <p:nvSpPr>
          <p:cNvPr id="5" name="文本框 4"/>
          <p:cNvSpPr txBox="1"/>
          <p:nvPr/>
        </p:nvSpPr>
        <p:spPr>
          <a:xfrm>
            <a:off x="437515" y="3633470"/>
            <a:ext cx="7960995" cy="2553335"/>
          </a:xfrm>
          <a:prstGeom prst="rect">
            <a:avLst/>
          </a:prstGeom>
          <a:solidFill>
            <a:schemeClr val="bg1"/>
          </a:solidFill>
          <a:ln>
            <a:solidFill>
              <a:schemeClr val="bg1">
                <a:lumMod val="75000"/>
              </a:schemeClr>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Font typeface="+mj-ea"/>
              <a:buAutoNum type="circleNumDbPlain"/>
            </a:pPr>
            <a:r>
              <a:rPr lang="zh-CN" altLang="en-US" sz="3200"/>
              <a:t>社交网络建立的交往圈更大。</a:t>
            </a:r>
          </a:p>
          <a:p>
            <a:pPr marL="342900" indent="-342900">
              <a:buFont typeface="+mj-ea"/>
              <a:buAutoNum type="circleNumDbPlain"/>
            </a:pPr>
            <a:r>
              <a:rPr lang="zh-CN" altLang="en-US" sz="3200"/>
              <a:t>社交软件更能使沟通者找到归属感。</a:t>
            </a:r>
          </a:p>
          <a:p>
            <a:pPr marL="342900" indent="-342900">
              <a:buFont typeface="+mj-ea"/>
              <a:buAutoNum type="circleNumDbPlain"/>
            </a:pPr>
            <a:r>
              <a:rPr lang="zh-CN" altLang="en-US" sz="3200"/>
              <a:t>可能导致现实中人际交往的能力下降。</a:t>
            </a:r>
          </a:p>
          <a:p>
            <a:pPr marL="342900" indent="-342900">
              <a:buFont typeface="+mj-ea"/>
              <a:buAutoNum type="circleNumDbPlain"/>
            </a:pPr>
            <a:r>
              <a:rPr lang="zh-CN" altLang="en-US" sz="3200"/>
              <a:t>可能导致人际关系的疏离。</a:t>
            </a:r>
          </a:p>
          <a:p>
            <a:pPr marL="342900" indent="-342900">
              <a:buFont typeface="+mj-ea"/>
              <a:buAutoNum type="circleNumDbPlain"/>
            </a:pPr>
            <a:r>
              <a:rPr lang="zh-CN" altLang="en-US" sz="3200"/>
              <a:t>隐私更容易被侵犯。</a:t>
            </a:r>
          </a:p>
        </p:txBody>
      </p:sp>
      <p:pic>
        <p:nvPicPr>
          <p:cNvPr id="6" name="Picture 6"/>
          <p:cNvPicPr>
            <a:picLocks noChangeAspect="1"/>
          </p:cNvPicPr>
          <p:nvPr/>
        </p:nvPicPr>
        <p:blipFill>
          <a:blip r:embed="rId4"/>
          <a:stretch>
            <a:fillRect/>
          </a:stretch>
        </p:blipFill>
        <p:spPr>
          <a:xfrm flipH="1">
            <a:off x="10833100" y="12204700"/>
            <a:ext cx="0" cy="0"/>
          </a:xfrm>
          <a:prstGeom prst="rect">
            <a:avLst/>
          </a:prstGeom>
          <a:ln>
            <a:noFill/>
          </a:ln>
        </p:spPr>
      </p:pic>
      <p:sp>
        <p:nvSpPr>
          <p:cNvPr id="7" name="灯片编号占位符 6">
            <a:extLst>
              <a:ext uri="{FF2B5EF4-FFF2-40B4-BE49-F238E27FC236}">
                <a16:creationId xmlns:a16="http://schemas.microsoft.com/office/drawing/2014/main" id="{4460B83B-CAC5-5625-C7F1-B10001C58652}"/>
              </a:ext>
            </a:extLst>
          </p:cNvPr>
          <p:cNvSpPr>
            <a:spLocks noGrp="1"/>
          </p:cNvSpPr>
          <p:nvPr>
            <p:ph type="sldNum" sz="quarter" idx="12"/>
          </p:nvPr>
        </p:nvSpPr>
        <p:spPr/>
        <p:txBody>
          <a:bodyPr/>
          <a:lstStyle/>
          <a:p>
            <a:fld id="{6CC42F01-6A48-437F-83EC-C77BC123A37B}" type="slidenum">
              <a:rPr lang="zh-CN" altLang="en-US" smtClean="0"/>
              <a:t>6</a:t>
            </a:fld>
            <a:endParaRPr lang="zh-CN" altLang="en-US"/>
          </a:p>
        </p:txBody>
      </p:sp>
      <p:sp>
        <p:nvSpPr>
          <p:cNvPr id="8" name="页脚占位符 7">
            <a:extLst>
              <a:ext uri="{FF2B5EF4-FFF2-40B4-BE49-F238E27FC236}">
                <a16:creationId xmlns:a16="http://schemas.microsoft.com/office/drawing/2014/main" id="{5B92DC98-9BEB-53DF-D375-C1323DD29E84}"/>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 presetClass="exit" presetSubtype="0" dur="1" fill="hold" nodeType="clickEffect">
                                  <p:stCondLst>
                                    <p:cond delay="0"/>
                                  </p:stCondLst>
                                  <p:childTnLst>
                                    <p:set>
                                      <p:cBhvr>
                                        <p:cTn id="12" dur="1" fill="hold">
                                          <p:stCondLst>
                                            <p:cond delay="0"/>
                                          </p:stCondLst>
                                        </p:cTn>
                                        <p:tgtEl>
                                          <p:spTgt spid="4"/>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6" name="图片 5"/>
          <p:cNvPicPr>
            <a:picLocks noChangeAspect="1"/>
          </p:cNvPicPr>
          <p:nvPr/>
        </p:nvPicPr>
        <p:blipFill>
          <a:blip r:embed="rId2"/>
          <a:stretch>
            <a:fillRect/>
          </a:stretch>
        </p:blipFill>
        <p:spPr>
          <a:xfrm>
            <a:off x="1257935" y="875030"/>
            <a:ext cx="9754870" cy="5921375"/>
          </a:xfrm>
          <a:prstGeom prst="rect">
            <a:avLst/>
          </a:prstGeom>
        </p:spPr>
      </p:pic>
      <p:sp>
        <p:nvSpPr>
          <p:cNvPr id="3" name="灯片编号占位符 2">
            <a:extLst>
              <a:ext uri="{FF2B5EF4-FFF2-40B4-BE49-F238E27FC236}">
                <a16:creationId xmlns:a16="http://schemas.microsoft.com/office/drawing/2014/main" id="{51E960DA-E774-41AE-7789-38E3044C9136}"/>
              </a:ext>
            </a:extLst>
          </p:cNvPr>
          <p:cNvSpPr>
            <a:spLocks noGrp="1"/>
          </p:cNvSpPr>
          <p:nvPr>
            <p:ph type="sldNum" sz="quarter" idx="12"/>
          </p:nvPr>
        </p:nvSpPr>
        <p:spPr/>
        <p:txBody>
          <a:bodyPr/>
          <a:lstStyle/>
          <a:p>
            <a:fld id="{6CC42F01-6A48-437F-83EC-C77BC123A37B}" type="slidenum">
              <a:rPr lang="zh-CN" altLang="en-US" smtClean="0"/>
              <a:t>7</a:t>
            </a:fld>
            <a:endParaRPr lang="zh-CN" altLang="en-US"/>
          </a:p>
        </p:txBody>
      </p:sp>
      <p:sp>
        <p:nvSpPr>
          <p:cNvPr id="4" name="页脚占位符 3">
            <a:extLst>
              <a:ext uri="{FF2B5EF4-FFF2-40B4-BE49-F238E27FC236}">
                <a16:creationId xmlns:a16="http://schemas.microsoft.com/office/drawing/2014/main" id="{F475481A-1225-7084-F939-45A0EEB98062}"/>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3" name="图片 2"/>
          <p:cNvPicPr>
            <a:picLocks noChangeAspect="1"/>
          </p:cNvPicPr>
          <p:nvPr>
            <p:custDataLst>
              <p:tags r:id="rId3"/>
            </p:custDataLst>
          </p:nvPr>
        </p:nvPicPr>
        <p:blipFill>
          <a:blip r:embed="rId2"/>
          <a:stretch>
            <a:fillRect/>
          </a:stretch>
        </p:blipFill>
        <p:spPr>
          <a:xfrm>
            <a:off x="389890" y="1287780"/>
            <a:ext cx="9356725" cy="3663950"/>
          </a:xfrm>
          <a:prstGeom prst="rect">
            <a:avLst/>
          </a:prstGeom>
        </p:spPr>
      </p:pic>
      <p:pic>
        <p:nvPicPr>
          <p:cNvPr id="4" name="图片 3"/>
          <p:cNvPicPr>
            <a:picLocks noChangeAspect="1"/>
          </p:cNvPicPr>
          <p:nvPr/>
        </p:nvPicPr>
        <p:blipFill>
          <a:blip r:embed="rId4"/>
          <a:stretch>
            <a:fillRect/>
          </a:stretch>
        </p:blipFill>
        <p:spPr>
          <a:xfrm>
            <a:off x="3582670" y="3602990"/>
            <a:ext cx="3928745" cy="3009900"/>
          </a:xfrm>
          <a:prstGeom prst="rect">
            <a:avLst/>
          </a:prstGeom>
        </p:spPr>
      </p:pic>
      <p:pic>
        <p:nvPicPr>
          <p:cNvPr id="5" name="图片 4"/>
          <p:cNvPicPr>
            <a:picLocks noChangeAspect="1"/>
          </p:cNvPicPr>
          <p:nvPr/>
        </p:nvPicPr>
        <p:blipFill>
          <a:blip r:embed="rId5"/>
          <a:stretch>
            <a:fillRect/>
          </a:stretch>
        </p:blipFill>
        <p:spPr>
          <a:xfrm>
            <a:off x="0" y="3466465"/>
            <a:ext cx="3642360" cy="3009900"/>
          </a:xfrm>
          <a:prstGeom prst="rect">
            <a:avLst/>
          </a:prstGeom>
          <a:solidFill>
            <a:schemeClr val="bg1">
              <a:lumMod val="85000"/>
            </a:schemeClr>
          </a:solidFill>
        </p:spPr>
      </p:pic>
      <p:pic>
        <p:nvPicPr>
          <p:cNvPr id="6" name="图片 5"/>
          <p:cNvPicPr>
            <a:picLocks noChangeAspect="1"/>
          </p:cNvPicPr>
          <p:nvPr/>
        </p:nvPicPr>
        <p:blipFill>
          <a:blip r:embed="rId6"/>
          <a:stretch>
            <a:fillRect/>
          </a:stretch>
        </p:blipFill>
        <p:spPr>
          <a:xfrm>
            <a:off x="389890" y="6476365"/>
            <a:ext cx="3192780" cy="281940"/>
          </a:xfrm>
          <a:prstGeom prst="rect">
            <a:avLst/>
          </a:prstGeom>
        </p:spPr>
      </p:pic>
      <p:pic>
        <p:nvPicPr>
          <p:cNvPr id="7" name="图片 6"/>
          <p:cNvPicPr>
            <a:picLocks noChangeAspect="1"/>
          </p:cNvPicPr>
          <p:nvPr/>
        </p:nvPicPr>
        <p:blipFill>
          <a:blip r:embed="rId7"/>
          <a:stretch>
            <a:fillRect/>
          </a:stretch>
        </p:blipFill>
        <p:spPr>
          <a:xfrm>
            <a:off x="7511415" y="3652520"/>
            <a:ext cx="4404360" cy="2910840"/>
          </a:xfrm>
          <a:prstGeom prst="rect">
            <a:avLst/>
          </a:prstGeom>
        </p:spPr>
      </p:pic>
      <p:pic>
        <p:nvPicPr>
          <p:cNvPr id="8" name="图片 7"/>
          <p:cNvPicPr>
            <a:picLocks noChangeAspect="1"/>
          </p:cNvPicPr>
          <p:nvPr/>
        </p:nvPicPr>
        <p:blipFill>
          <a:blip r:embed="rId8"/>
          <a:stretch>
            <a:fillRect/>
          </a:stretch>
        </p:blipFill>
        <p:spPr>
          <a:xfrm>
            <a:off x="7930515" y="6612890"/>
            <a:ext cx="4023360" cy="236220"/>
          </a:xfrm>
          <a:prstGeom prst="rect">
            <a:avLst/>
          </a:prstGeom>
        </p:spPr>
      </p:pic>
      <p:pic>
        <p:nvPicPr>
          <p:cNvPr id="10" name="图片 9"/>
          <p:cNvPicPr>
            <a:picLocks noChangeAspect="1"/>
          </p:cNvPicPr>
          <p:nvPr/>
        </p:nvPicPr>
        <p:blipFill>
          <a:blip r:embed="rId9"/>
          <a:stretch>
            <a:fillRect/>
          </a:stretch>
        </p:blipFill>
        <p:spPr>
          <a:xfrm>
            <a:off x="380365" y="4878705"/>
            <a:ext cx="8071485" cy="853440"/>
          </a:xfrm>
          <a:prstGeom prst="rect">
            <a:avLst/>
          </a:prstGeom>
          <a:noFill/>
        </p:spPr>
      </p:pic>
      <p:sp>
        <p:nvSpPr>
          <p:cNvPr id="9" name="灯片编号占位符 8">
            <a:extLst>
              <a:ext uri="{FF2B5EF4-FFF2-40B4-BE49-F238E27FC236}">
                <a16:creationId xmlns:a16="http://schemas.microsoft.com/office/drawing/2014/main" id="{2A01E86E-D769-92CF-C43E-B437D347E8A5}"/>
              </a:ext>
            </a:extLst>
          </p:cNvPr>
          <p:cNvSpPr>
            <a:spLocks noGrp="1"/>
          </p:cNvSpPr>
          <p:nvPr>
            <p:ph type="sldNum" sz="quarter" idx="12"/>
          </p:nvPr>
        </p:nvSpPr>
        <p:spPr/>
        <p:txBody>
          <a:bodyPr/>
          <a:lstStyle/>
          <a:p>
            <a:fld id="{6CC42F01-6A48-437F-83EC-C77BC123A37B}" type="slidenum">
              <a:rPr lang="zh-CN" altLang="en-US" smtClean="0"/>
              <a:t>8</a:t>
            </a:fld>
            <a:endParaRPr lang="zh-CN" altLang="en-US"/>
          </a:p>
        </p:txBody>
      </p:sp>
      <p:sp>
        <p:nvSpPr>
          <p:cNvPr id="11" name="页脚占位符 10">
            <a:extLst>
              <a:ext uri="{FF2B5EF4-FFF2-40B4-BE49-F238E27FC236}">
                <a16:creationId xmlns:a16="http://schemas.microsoft.com/office/drawing/2014/main" id="{EF8CF0F1-126D-0C49-4147-C1E6FCE799F5}"/>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p:tgtEl>
                                          <p:spTgt spid="10"/>
                                        </p:tgtEl>
                                        <p:attrNameLst>
                                          <p:attrName>ppt_y</p:attrName>
                                        </p:attrNameLst>
                                      </p:cBhvr>
                                      <p:tavLst>
                                        <p:tav tm="0">
                                          <p:val>
                                            <p:strVal val="#ppt_y+#ppt_h*1.125000"/>
                                          </p:val>
                                        </p:tav>
                                        <p:tav tm="100000">
                                          <p:val>
                                            <p:strVal val="#ppt_y"/>
                                          </p:val>
                                        </p:tav>
                                      </p:tavLst>
                                    </p:anim>
                                    <p:animEffect transition="in" filter="wipe(up)">
                                      <p:cBhvr>
                                        <p:cTn id="8" dur="500"/>
                                        <p:tgtEl>
                                          <p:spTgt spid="10"/>
                                        </p:tgtEl>
                                      </p:cBhvr>
                                    </p:animEffect>
                                  </p:childTnLst>
                                  <p:subTnLst>
                                    <p:set>
                                      <p:cBhvr override="childStyle">
                                        <p:cTn dur="65" fill="hold" display="1" masterRel="nextClick" afterEffect="1"/>
                                        <p:tgtEl>
                                          <p:spTgt spid="1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p:stCondLst>
                              <p:cond delay="0"/>
                            </p:stCondLst>
                            <p:childTnLst>
                              <p:par>
                                <p:cTn id="11" presetID="12" presetClass="entr" presetSubtype="4" dur="50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p:tgtEl>
                                          <p:spTgt spid="5"/>
                                        </p:tgtEl>
                                        <p:attrNameLst>
                                          <p:attrName>ppt_y</p:attrName>
                                        </p:attrNameLst>
                                      </p:cBhvr>
                                      <p:tavLst>
                                        <p:tav tm="0">
                                          <p:val>
                                            <p:strVal val="#ppt_y+#ppt_h*1.125000"/>
                                          </p:val>
                                        </p:tav>
                                        <p:tav tm="100000">
                                          <p:val>
                                            <p:strVal val="#ppt_y"/>
                                          </p:val>
                                        </p:tav>
                                      </p:tavLst>
                                    </p:anim>
                                    <p:animEffect transition="in" filter="wipe(up)">
                                      <p:cBhvr>
                                        <p:cTn id="14" dur="500"/>
                                        <p:tgtEl>
                                          <p:spTgt spid="5"/>
                                        </p:tgtEl>
                                      </p:cBhvr>
                                    </p:animEffect>
                                  </p:childTnLst>
                                </p:cTn>
                              </p:par>
                              <p:par>
                                <p:cTn id="15" presetID="53" presetClass="entr" presetSubtype="16" dur="50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p:cTn id="17" dur="500" fill="hold"/>
                                        <p:tgtEl>
                                          <p:spTgt spid="6"/>
                                        </p:tgtEl>
                                        <p:attrNameLst>
                                          <p:attrName>ppt_w</p:attrName>
                                        </p:attrNameLst>
                                      </p:cBhvr>
                                      <p:tavLst>
                                        <p:tav tm="0">
                                          <p:val>
                                            <p:fltVal val="0"/>
                                          </p:val>
                                        </p:tav>
                                        <p:tav tm="100000">
                                          <p:val>
                                            <p:strVal val="#ppt_w"/>
                                          </p:val>
                                        </p:tav>
                                      </p:tavLst>
                                    </p:anim>
                                    <p:anim calcmode="lin" valueType="num">
                                      <p:cBhvr>
                                        <p:cTn id="18" dur="500" fill="hold"/>
                                        <p:tgtEl>
                                          <p:spTgt spid="6"/>
                                        </p:tgtEl>
                                        <p:attrNameLst>
                                          <p:attrName>ppt_h</p:attrName>
                                        </p:attrNameLst>
                                      </p:cBhvr>
                                      <p:tavLst>
                                        <p:tav tm="0">
                                          <p:val>
                                            <p:fltVal val="0"/>
                                          </p:val>
                                        </p:tav>
                                        <p:tav tm="100000">
                                          <p:val>
                                            <p:strVal val="#ppt_h"/>
                                          </p:val>
                                        </p:tav>
                                      </p:tavLst>
                                    </p:anim>
                                    <p:animEffect transition="in" filter="fade">
                                      <p:cBhvr>
                                        <p:cTn id="19" dur="500"/>
                                        <p:tgtEl>
                                          <p:spTgt spid="6"/>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12" presetClass="entr" presetSubtype="4" dur="500"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p:tgtEl>
                                          <p:spTgt spid="4"/>
                                        </p:tgtEl>
                                        <p:attrNameLst>
                                          <p:attrName>ppt_y</p:attrName>
                                        </p:attrNameLst>
                                      </p:cBhvr>
                                      <p:tavLst>
                                        <p:tav tm="0">
                                          <p:val>
                                            <p:strVal val="#ppt_y+#ppt_h*1.125000"/>
                                          </p:val>
                                        </p:tav>
                                        <p:tav tm="100000">
                                          <p:val>
                                            <p:strVal val="#ppt_y"/>
                                          </p:val>
                                        </p:tav>
                                      </p:tavLst>
                                    </p:anim>
                                    <p:animEffect transition="in" filter="wipe(up)">
                                      <p:cBhvr>
                                        <p:cTn id="25" dur="500"/>
                                        <p:tgtEl>
                                          <p:spTgt spid="4"/>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2" presetClass="entr" presetSubtype="4" dur="50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 calcmode="lin" valueType="num">
                                      <p:cBhvr additive="base">
                                        <p:cTn id="30" dur="500"/>
                                        <p:tgtEl>
                                          <p:spTgt spid="7"/>
                                        </p:tgtEl>
                                        <p:attrNameLst>
                                          <p:attrName>ppt_y</p:attrName>
                                        </p:attrNameLst>
                                      </p:cBhvr>
                                      <p:tavLst>
                                        <p:tav tm="0">
                                          <p:val>
                                            <p:strVal val="#ppt_y+#ppt_h*1.125000"/>
                                          </p:val>
                                        </p:tav>
                                        <p:tav tm="100000">
                                          <p:val>
                                            <p:strVal val="#ppt_y"/>
                                          </p:val>
                                        </p:tav>
                                      </p:tavLst>
                                    </p:anim>
                                    <p:animEffect transition="in" filter="wipe(up)">
                                      <p:cBhvr>
                                        <p:cTn id="31" dur="500"/>
                                        <p:tgtEl>
                                          <p:spTgt spid="7"/>
                                        </p:tgtEl>
                                      </p:cBhvr>
                                    </p:animEffect>
                                  </p:childTnLst>
                                </p:cTn>
                              </p:par>
                              <p:par>
                                <p:cTn id="32" presetID="10" presetClass="entr" presetSubtype="0" dur="50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3" name="图片 2"/>
          <p:cNvPicPr>
            <a:picLocks noChangeAspect="1"/>
          </p:cNvPicPr>
          <p:nvPr/>
        </p:nvPicPr>
        <p:blipFill>
          <a:blip r:embed="rId2"/>
          <a:stretch>
            <a:fillRect/>
          </a:stretch>
        </p:blipFill>
        <p:spPr>
          <a:xfrm>
            <a:off x="0" y="817245"/>
            <a:ext cx="8843010" cy="3970020"/>
          </a:xfrm>
          <a:prstGeom prst="rect">
            <a:avLst/>
          </a:prstGeom>
        </p:spPr>
      </p:pic>
      <p:sp>
        <p:nvSpPr>
          <p:cNvPr id="4" name="文本框 3"/>
          <p:cNvSpPr txBox="1"/>
          <p:nvPr/>
        </p:nvSpPr>
        <p:spPr>
          <a:xfrm>
            <a:off x="8871585" y="1732915"/>
            <a:ext cx="2952115" cy="1383665"/>
          </a:xfrm>
          <a:prstGeom prst="rect">
            <a:avLst/>
          </a:prstGeom>
          <a:solidFill>
            <a:schemeClr val="bg1">
              <a:lumMod val="95000"/>
            </a:schemeClr>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建议观看《社交网络》这部电影，并谈一谈感想。</a:t>
            </a:r>
          </a:p>
        </p:txBody>
      </p:sp>
      <p:sp>
        <p:nvSpPr>
          <p:cNvPr id="5" name="文本框 4"/>
          <p:cNvSpPr txBox="1"/>
          <p:nvPr/>
        </p:nvSpPr>
        <p:spPr>
          <a:xfrm>
            <a:off x="821055" y="4838065"/>
            <a:ext cx="9828530" cy="18148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ym typeface="+mn-ea"/>
              </a:rPr>
              <a:t>(1)降低了人际交往的难度,扩大了交往圈。</a:t>
            </a:r>
            <a:endParaRPr lang="zh-CN" altLang="en-US" sz="2800"/>
          </a:p>
          <a:p>
            <a:r>
              <a:rPr lang="zh-CN" altLang="en-US" sz="2800">
                <a:sym typeface="+mn-ea"/>
              </a:rPr>
              <a:t>(2)弱化了分享的难度。</a:t>
            </a:r>
            <a:endParaRPr lang="zh-CN" altLang="en-US" sz="2800"/>
          </a:p>
          <a:p>
            <a:r>
              <a:rPr lang="zh-CN" altLang="en-US" sz="2800">
                <a:sym typeface="+mn-ea"/>
              </a:rPr>
              <a:t>(3)降低了互动的难度。</a:t>
            </a:r>
            <a:endParaRPr lang="zh-CN" altLang="en-US" sz="2800"/>
          </a:p>
          <a:p>
            <a:r>
              <a:rPr lang="zh-CN" altLang="en-US" sz="2800">
                <a:sym typeface="+mn-ea"/>
              </a:rPr>
              <a:t>(4)身份认同。</a:t>
            </a:r>
          </a:p>
        </p:txBody>
      </p:sp>
      <p:sp>
        <p:nvSpPr>
          <p:cNvPr id="6" name="灯片编号占位符 5">
            <a:extLst>
              <a:ext uri="{FF2B5EF4-FFF2-40B4-BE49-F238E27FC236}">
                <a16:creationId xmlns:a16="http://schemas.microsoft.com/office/drawing/2014/main" id="{BE030A3E-0043-542C-FD6F-4CDFB7D7BFBB}"/>
              </a:ext>
            </a:extLst>
          </p:cNvPr>
          <p:cNvSpPr>
            <a:spLocks noGrp="1"/>
          </p:cNvSpPr>
          <p:nvPr>
            <p:ph type="sldNum" sz="quarter" idx="12"/>
          </p:nvPr>
        </p:nvSpPr>
        <p:spPr/>
        <p:txBody>
          <a:bodyPr/>
          <a:lstStyle/>
          <a:p>
            <a:fld id="{6CC42F01-6A48-437F-83EC-C77BC123A37B}" type="slidenum">
              <a:rPr lang="zh-CN" altLang="en-US" smtClean="0"/>
              <a:t>9</a:t>
            </a:fld>
            <a:endParaRPr lang="zh-CN" altLang="en-US"/>
          </a:p>
        </p:txBody>
      </p:sp>
      <p:sp>
        <p:nvSpPr>
          <p:cNvPr id="7" name="页脚占位符 6">
            <a:extLst>
              <a:ext uri="{FF2B5EF4-FFF2-40B4-BE49-F238E27FC236}">
                <a16:creationId xmlns:a16="http://schemas.microsoft.com/office/drawing/2014/main" id="{40757393-34C2-D9D8-E98B-D0C4AC3F33AE}"/>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4" dur="50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ipe(down)">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3" name="图片 2"/>
          <p:cNvPicPr>
            <a:picLocks noChangeAspect="1"/>
          </p:cNvPicPr>
          <p:nvPr/>
        </p:nvPicPr>
        <p:blipFill>
          <a:blip r:embed="rId2"/>
          <a:stretch>
            <a:fillRect/>
          </a:stretch>
        </p:blipFill>
        <p:spPr>
          <a:xfrm>
            <a:off x="106045" y="1052830"/>
            <a:ext cx="10323195" cy="4665345"/>
          </a:xfrm>
          <a:prstGeom prst="rect">
            <a:avLst/>
          </a:prstGeom>
        </p:spPr>
      </p:pic>
      <p:sp>
        <p:nvSpPr>
          <p:cNvPr id="4" name="灯片编号占位符 3">
            <a:extLst>
              <a:ext uri="{FF2B5EF4-FFF2-40B4-BE49-F238E27FC236}">
                <a16:creationId xmlns:a16="http://schemas.microsoft.com/office/drawing/2014/main" id="{00108E0E-6D17-AF54-A2D1-9E1AA9BF8946}"/>
              </a:ext>
            </a:extLst>
          </p:cNvPr>
          <p:cNvSpPr>
            <a:spLocks noGrp="1"/>
          </p:cNvSpPr>
          <p:nvPr>
            <p:ph type="sldNum" sz="quarter" idx="12"/>
          </p:nvPr>
        </p:nvSpPr>
        <p:spPr/>
        <p:txBody>
          <a:bodyPr/>
          <a:lstStyle/>
          <a:p>
            <a:fld id="{6CC42F01-6A48-437F-83EC-C77BC123A37B}" type="slidenum">
              <a:rPr lang="zh-CN" altLang="en-US" smtClean="0"/>
              <a:t>10</a:t>
            </a:fld>
            <a:endParaRPr lang="zh-CN" altLang="en-US"/>
          </a:p>
        </p:txBody>
      </p:sp>
      <p:sp>
        <p:nvSpPr>
          <p:cNvPr id="5" name="页脚占位符 4">
            <a:extLst>
              <a:ext uri="{FF2B5EF4-FFF2-40B4-BE49-F238E27FC236}">
                <a16:creationId xmlns:a16="http://schemas.microsoft.com/office/drawing/2014/main" id="{C9F24AB1-B1F7-AFBD-322F-4ACEAD55B48B}"/>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subTnLst>
                                    <p:set>
                                      <p:cBhvr override="childStyle">
                                        <p:cTn dur="65" fill="hold" display="1" masterRel="nextClick" afterEffect="1"/>
                                        <p:tgtEl>
                                          <p:spTgt spid="3"/>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12192000" cy="817123"/>
          </a:xfrm>
          <a:prstGeom prst="rect">
            <a:avLst/>
          </a:prstGeom>
          <a:solidFill>
            <a:srgbClr val="4673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5" name="矩形 34"/>
          <p:cNvSpPr/>
          <p:nvPr/>
        </p:nvSpPr>
        <p:spPr>
          <a:xfrm>
            <a:off x="221279" y="147525"/>
            <a:ext cx="3738880" cy="52197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a:solidFill>
                  <a:schemeClr val="accent1"/>
                </a:solidFill>
                <a:uFillTx/>
                <a:latin typeface="方正粗黑宋简体" panose="02000000000000000000" charset="-122"/>
                <a:ea typeface="方正粗黑宋简体" panose="02000000000000000000" charset="-122"/>
                <a:cs typeface="方正粗黑宋简体" panose="02000000000000000000" charset="-122"/>
                <a:sym typeface="+mn-ea"/>
              </a:rPr>
              <a:t>合理合法使用信息系统</a:t>
            </a:r>
            <a:endParaRPr lang="zh-CN" altLang="en-US" sz="2800" b="1">
              <a:solidFill>
                <a:schemeClr val="bg1"/>
              </a:solidFill>
            </a:endParaRPr>
          </a:p>
        </p:txBody>
      </p:sp>
      <p:pic>
        <p:nvPicPr>
          <p:cNvPr id="4" name="图片 3"/>
          <p:cNvPicPr>
            <a:picLocks noChangeAspect="1"/>
          </p:cNvPicPr>
          <p:nvPr/>
        </p:nvPicPr>
        <p:blipFill>
          <a:blip r:embed="rId2"/>
          <a:stretch>
            <a:fillRect/>
          </a:stretch>
        </p:blipFill>
        <p:spPr>
          <a:xfrm>
            <a:off x="1749425" y="1646555"/>
            <a:ext cx="8876030" cy="4498340"/>
          </a:xfrm>
          <a:prstGeom prst="rect">
            <a:avLst/>
          </a:prstGeom>
        </p:spPr>
      </p:pic>
      <p:sp>
        <p:nvSpPr>
          <p:cNvPr id="3" name="灯片编号占位符 2">
            <a:extLst>
              <a:ext uri="{FF2B5EF4-FFF2-40B4-BE49-F238E27FC236}">
                <a16:creationId xmlns:a16="http://schemas.microsoft.com/office/drawing/2014/main" id="{822C19CA-62A7-36D2-6E4B-8A3CB1DD0030}"/>
              </a:ext>
            </a:extLst>
          </p:cNvPr>
          <p:cNvSpPr>
            <a:spLocks noGrp="1"/>
          </p:cNvSpPr>
          <p:nvPr>
            <p:ph type="sldNum" sz="quarter" idx="12"/>
          </p:nvPr>
        </p:nvSpPr>
        <p:spPr/>
        <p:txBody>
          <a:bodyPr/>
          <a:lstStyle/>
          <a:p>
            <a:fld id="{6CC42F01-6A48-437F-83EC-C77BC123A37B}" type="slidenum">
              <a:rPr lang="zh-CN" altLang="en-US" smtClean="0"/>
              <a:t>11</a:t>
            </a:fld>
            <a:endParaRPr lang="zh-CN" altLang="en-US"/>
          </a:p>
        </p:txBody>
      </p:sp>
      <p:sp>
        <p:nvSpPr>
          <p:cNvPr id="5" name="页脚占位符 4">
            <a:extLst>
              <a:ext uri="{FF2B5EF4-FFF2-40B4-BE49-F238E27FC236}">
                <a16:creationId xmlns:a16="http://schemas.microsoft.com/office/drawing/2014/main" id="{5228B413-CF64-3303-FF94-B628EE6839A5}"/>
              </a:ext>
            </a:extLst>
          </p:cNvPr>
          <p:cNvSpPr>
            <a:spLocks noGrp="1"/>
          </p:cNvSpPr>
          <p:nvPr>
            <p:ph type="ftr" sz="quarter" idx="11"/>
          </p:nvPr>
        </p:nvSpPr>
        <p:spPr/>
        <p:txBody>
          <a:bodyPr/>
          <a:lstStyle/>
          <a:p>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subTnLst>
                                    <p:set>
                                      <p:cBhvr override="childStyle">
                                        <p:cTn dur="65" fill="hold" display="1" masterRel="nextClick" afterEffect="1"/>
                                        <p:tgtEl>
                                          <p:spTgt spid="4"/>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https://d.book118.com/618007035046006042</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3684,&quot;width&quot;:9408}"/>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1">
      <a:majorFont>
        <a:latin typeface="Calibri Light"/>
        <a:ea typeface="微软雅黑"/>
        <a:cs typeface="Arial"/>
      </a:majorFont>
      <a:minorFont>
        <a:latin typeface="Calibri"/>
        <a:ea typeface="新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Calibri Light</vt:lpstr>
      <vt:lpstr>微软雅黑</vt:lpstr>
      <vt:lpstr>新宋体</vt:lpstr>
      <vt:lpstr>方正粗黑宋简体</vt:lpstr>
      <vt:lpstr>汉仪中黑简</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2024-09-21T10:55:04.158</cp:lastPrinted>
  <dcterms:created xsi:type="dcterms:W3CDTF">2024-09-21T02:55:04Z</dcterms:created>
  <dcterms:modified xsi:type="dcterms:W3CDTF">2024-09-21T02:55:06Z</dcterms:modified>
</cp:coreProperties>
</file>