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7" r:id="rId36"/>
  </p:sldIdLst>
  <p:sldSz cx="7559675" cy="10691495"/>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tags" Target="tags/tag2.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2.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37C2DC-9EC2-4009-A037-78ECA6593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83EF1-DD0E-434A-8F74-A6E17650C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82650D-DC71-4721-BC7B-47287EC74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A39B6F-135D-440F-82F2-6B53567F7A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71349F-0F18-4755-B86E-462F6237FF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B091A-D335-408B-95B9-820FF2469E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59B175-119F-447D-8F8A-488A88DFCD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EAFBE-D6BC-4364-846D-D4FD7943A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FE047-2069-4E67-84C1-87A7D9186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63B00-AC4C-4A9C-BA1B-D8D12A076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0AC1CA-A850-4EC8-9064-0526B48F1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jpe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17.png" /><Relationship Id="rId7" Type="http://schemas.openxmlformats.org/officeDocument/2006/relationships/image" Target="../media/image9.png" /><Relationship Id="rId8" Type="http://schemas.openxmlformats.org/officeDocument/2006/relationships/image" Target="../media/image18.png" /><Relationship Id="rId9" Type="http://schemas.openxmlformats.org/officeDocument/2006/relationships/image" Target="../media/image19.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9.png" /><Relationship Id="rId7" Type="http://schemas.openxmlformats.org/officeDocument/2006/relationships/image" Target="../media/image22.png" /><Relationship Id="rId8" Type="http://schemas.openxmlformats.org/officeDocument/2006/relationships/image" Target="../media/image15.png" /><Relationship Id="rId9" Type="http://schemas.openxmlformats.org/officeDocument/2006/relationships/image" Target="../media/image2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24.png" /><Relationship Id="rId5" Type="http://schemas.openxmlformats.org/officeDocument/2006/relationships/image" Target="../media/image25.png" /><Relationship Id="rId6" Type="http://schemas.openxmlformats.org/officeDocument/2006/relationships/image" Target="../media/image15.png" /><Relationship Id="rId7" Type="http://schemas.openxmlformats.org/officeDocument/2006/relationships/image" Target="../media/image26.png" /><Relationship Id="rId8" Type="http://schemas.openxmlformats.org/officeDocument/2006/relationships/image" Target="../media/image27.png" /><Relationship Id="rId9" Type="http://schemas.openxmlformats.org/officeDocument/2006/relationships/image" Target="../media/image2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image" Target="../media/image29.png" /><Relationship Id="rId4" Type="http://schemas.openxmlformats.org/officeDocument/2006/relationships/image" Target="../media/image30.png" /><Relationship Id="rId5" Type="http://schemas.openxmlformats.org/officeDocument/2006/relationships/image" Target="../media/image1.png" /><Relationship Id="rId6" Type="http://schemas.openxmlformats.org/officeDocument/2006/relationships/image" Target="../media/image2.png" /><Relationship Id="rId7" Type="http://schemas.openxmlformats.org/officeDocument/2006/relationships/image" Target="../media/image31.png" /><Relationship Id="rId8" Type="http://schemas.openxmlformats.org/officeDocument/2006/relationships/image" Target="../media/image15.png" /><Relationship Id="rId9" Type="http://schemas.openxmlformats.org/officeDocument/2006/relationships/image" Target="../media/image3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4.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15.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image" Target="../media/image28.jpeg" /><Relationship Id="rId8" Type="http://schemas.openxmlformats.org/officeDocument/2006/relationships/image" Target="../media/image9.png" /><Relationship Id="rId9" Type="http://schemas.openxmlformats.org/officeDocument/2006/relationships/image" Target="../media/image2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2.png" /><Relationship Id="rId5" Type="http://schemas.openxmlformats.org/officeDocument/2006/relationships/image" Target="../media/image33.png" /><Relationship Id="rId6" Type="http://schemas.openxmlformats.org/officeDocument/2006/relationships/image" Target="../media/image28.jpeg" /><Relationship Id="rId7" Type="http://schemas.openxmlformats.org/officeDocument/2006/relationships/image" Target="../media/image15.png" /><Relationship Id="rId8" Type="http://schemas.openxmlformats.org/officeDocument/2006/relationships/image" Target="../media/image21.png" /><Relationship Id="rId9" Type="http://schemas.openxmlformats.org/officeDocument/2006/relationships/image" Target="../media/image3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5.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3.png" /><Relationship Id="rId5" Type="http://schemas.openxmlformats.org/officeDocument/2006/relationships/image" Target="../media/image32.png" /><Relationship Id="rId6" Type="http://schemas.openxmlformats.org/officeDocument/2006/relationships/image" Target="../media/image28.jpeg" /><Relationship Id="rId7" Type="http://schemas.openxmlformats.org/officeDocument/2006/relationships/image" Target="../media/image15.png" /><Relationship Id="rId8" Type="http://schemas.openxmlformats.org/officeDocument/2006/relationships/image" Target="../media/image29.png" /><Relationship Id="rId9"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4.jpeg" /><Relationship Id="rId11" Type="http://schemas.openxmlformats.org/officeDocument/2006/relationships/image" Target="../media/image39.png" /><Relationship Id="rId12" Type="http://schemas.openxmlformats.org/officeDocument/2006/relationships/image" Target="../media/image40.png" /><Relationship Id="rId13" Type="http://schemas.openxmlformats.org/officeDocument/2006/relationships/image" Target="../media/image41.png" /><Relationship Id="rId14" Type="http://schemas.openxmlformats.org/officeDocument/2006/relationships/image" Target="../media/image42.png" /><Relationship Id="rId15" Type="http://schemas.openxmlformats.org/officeDocument/2006/relationships/image" Target="../media/image43.png" /><Relationship Id="rId16" Type="http://schemas.openxmlformats.org/officeDocument/2006/relationships/image" Target="../media/image44.png" /><Relationship Id="rId17" Type="http://schemas.openxmlformats.org/officeDocument/2006/relationships/image" Target="../media/image45.jpeg" /><Relationship Id="rId18" Type="http://schemas.openxmlformats.org/officeDocument/2006/relationships/image" Target="../media/image46.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6.png" /><Relationship Id="rId5" Type="http://schemas.openxmlformats.org/officeDocument/2006/relationships/image" Target="../media/image37.png" /><Relationship Id="rId6" Type="http://schemas.openxmlformats.org/officeDocument/2006/relationships/image" Target="../media/image38.png" /><Relationship Id="rId7" Type="http://schemas.openxmlformats.org/officeDocument/2006/relationships/image" Target="../media/image15.png" /><Relationship Id="rId8" Type="http://schemas.openxmlformats.org/officeDocument/2006/relationships/image" Target="../media/image9.png" /><Relationship Id="rId9" Type="http://schemas.openxmlformats.org/officeDocument/2006/relationships/image" Target="../media/image2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5.png" /><Relationship Id="rId11" Type="http://schemas.openxmlformats.org/officeDocument/2006/relationships/image" Target="../media/image38.png" /><Relationship Id="rId2" Type="http://schemas.openxmlformats.org/officeDocument/2006/relationships/image" Target="../media/image47.png" /><Relationship Id="rId3" Type="http://schemas.openxmlformats.org/officeDocument/2006/relationships/image" Target="../media/image1.png" /><Relationship Id="rId4" Type="http://schemas.openxmlformats.org/officeDocument/2006/relationships/image" Target="../media/image48.png" /><Relationship Id="rId5" Type="http://schemas.openxmlformats.org/officeDocument/2006/relationships/image" Target="../media/image21.png" /><Relationship Id="rId6" Type="http://schemas.openxmlformats.org/officeDocument/2006/relationships/image" Target="../media/image34.jpeg" /><Relationship Id="rId7" Type="http://schemas.openxmlformats.org/officeDocument/2006/relationships/image" Target="../media/image49.png" /><Relationship Id="rId8" Type="http://schemas.openxmlformats.org/officeDocument/2006/relationships/image" Target="../media/image9.png" /><Relationship Id="rId9"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1.png" /><Relationship Id="rId11" Type="http://schemas.openxmlformats.org/officeDocument/2006/relationships/image" Target="../media/image52.png" /><Relationship Id="rId12" Type="http://schemas.openxmlformats.org/officeDocument/2006/relationships/image" Target="../media/image53.png" /><Relationship Id="rId13" Type="http://schemas.openxmlformats.org/officeDocument/2006/relationships/image" Target="../media/image54.jpeg" /><Relationship Id="rId14" Type="http://schemas.openxmlformats.org/officeDocument/2006/relationships/image" Target="../media/image55.jpeg" /><Relationship Id="rId15" Type="http://schemas.openxmlformats.org/officeDocument/2006/relationships/image" Target="../media/image56.jpeg" /><Relationship Id="rId16" Type="http://schemas.openxmlformats.org/officeDocument/2006/relationships/tags" Target="../tags/tag1.xml" /><Relationship Id="rId17" Type="http://schemas.openxmlformats.org/officeDocument/2006/relationships/image" Target="../media/image57.png" /><Relationship Id="rId2" Type="http://schemas.openxmlformats.org/officeDocument/2006/relationships/image" Target="../media/image9.png" /><Relationship Id="rId3" Type="http://schemas.openxmlformats.org/officeDocument/2006/relationships/image" Target="../media/image1.png" /><Relationship Id="rId4" Type="http://schemas.openxmlformats.org/officeDocument/2006/relationships/image" Target="../media/image48.png" /><Relationship Id="rId5" Type="http://schemas.openxmlformats.org/officeDocument/2006/relationships/image" Target="../media/image50.png" /><Relationship Id="rId6" Type="http://schemas.openxmlformats.org/officeDocument/2006/relationships/image" Target="../media/image47.png" /><Relationship Id="rId7" Type="http://schemas.openxmlformats.org/officeDocument/2006/relationships/image" Target="../media/image2.png" /><Relationship Id="rId8" Type="http://schemas.openxmlformats.org/officeDocument/2006/relationships/image" Target="../media/image32.png" /><Relationship Id="rId9" Type="http://schemas.openxmlformats.org/officeDocument/2006/relationships/image" Target="../media/image1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5.png" /><Relationship Id="rId11" Type="http://schemas.openxmlformats.org/officeDocument/2006/relationships/image" Target="../media/image28.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21.png" /><Relationship Id="rId5" Type="http://schemas.openxmlformats.org/officeDocument/2006/relationships/image" Target="../media/image9.png" /><Relationship Id="rId6" Type="http://schemas.openxmlformats.org/officeDocument/2006/relationships/image" Target="../media/image58.png" /><Relationship Id="rId7" Type="http://schemas.openxmlformats.org/officeDocument/2006/relationships/image" Target="../media/image34.jpeg" /><Relationship Id="rId8" Type="http://schemas.openxmlformats.org/officeDocument/2006/relationships/image" Target="../media/image59.jpeg" /><Relationship Id="rId9" Type="http://schemas.openxmlformats.org/officeDocument/2006/relationships/image" Target="../media/image3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61.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50.png" /><Relationship Id="rId6" Type="http://schemas.openxmlformats.org/officeDocument/2006/relationships/image" Target="../media/image15.png" /><Relationship Id="rId7" Type="http://schemas.openxmlformats.org/officeDocument/2006/relationships/image" Target="../media/image32.png" /><Relationship Id="rId8" Type="http://schemas.openxmlformats.org/officeDocument/2006/relationships/image" Target="../media/image28.jpeg" /><Relationship Id="rId9" Type="http://schemas.openxmlformats.org/officeDocument/2006/relationships/image" Target="../media/image6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50.png" /><Relationship Id="rId6" Type="http://schemas.openxmlformats.org/officeDocument/2006/relationships/image" Target="../media/image15.png" /><Relationship Id="rId7" Type="http://schemas.openxmlformats.org/officeDocument/2006/relationships/image" Target="../media/image38.png" /><Relationship Id="rId8" Type="http://schemas.openxmlformats.org/officeDocument/2006/relationships/image" Target="../media/image62.png" /><Relationship Id="rId9" Type="http://schemas.openxmlformats.org/officeDocument/2006/relationships/image" Target="../media/image6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50.png" /><Relationship Id="rId6" Type="http://schemas.openxmlformats.org/officeDocument/2006/relationships/image" Target="../media/image38.png" /><Relationship Id="rId7" Type="http://schemas.openxmlformats.org/officeDocument/2006/relationships/image" Target="../media/image15.png" /><Relationship Id="rId8" Type="http://schemas.openxmlformats.org/officeDocument/2006/relationships/image" Target="../media/image6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50.png" /><Relationship Id="rId6" Type="http://schemas.openxmlformats.org/officeDocument/2006/relationships/image" Target="../media/image38.png" /><Relationship Id="rId7" Type="http://schemas.openxmlformats.org/officeDocument/2006/relationships/image" Target="../media/image1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68.png" /><Relationship Id="rId11" Type="http://schemas.openxmlformats.org/officeDocument/2006/relationships/image" Target="../media/image69.png" /><Relationship Id="rId12" Type="http://schemas.openxmlformats.org/officeDocument/2006/relationships/image" Target="../media/image70.png" /><Relationship Id="rId13" Type="http://schemas.openxmlformats.org/officeDocument/2006/relationships/image" Target="../media/image71.png" /><Relationship Id="rId14" Type="http://schemas.openxmlformats.org/officeDocument/2006/relationships/image" Target="../media/image72.png" /><Relationship Id="rId15" Type="http://schemas.openxmlformats.org/officeDocument/2006/relationships/image" Target="../media/image73.png" /><Relationship Id="rId16" Type="http://schemas.openxmlformats.org/officeDocument/2006/relationships/image" Target="../media/image74.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29.png" /><Relationship Id="rId6" Type="http://schemas.openxmlformats.org/officeDocument/2006/relationships/image" Target="../media/image65.png" /><Relationship Id="rId7" Type="http://schemas.openxmlformats.org/officeDocument/2006/relationships/image" Target="../media/image66.png" /><Relationship Id="rId8" Type="http://schemas.openxmlformats.org/officeDocument/2006/relationships/image" Target="../media/image67.png" /><Relationship Id="rId9"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image" Target="../media/image29.png" /><Relationship Id="rId4" Type="http://schemas.openxmlformats.org/officeDocument/2006/relationships/image" Target="../media/image1.png" /><Relationship Id="rId5" Type="http://schemas.openxmlformats.org/officeDocument/2006/relationships/image" Target="../media/image2.png" /><Relationship Id="rId6" Type="http://schemas.openxmlformats.org/officeDocument/2006/relationships/image" Target="../media/image22.png" /><Relationship Id="rId7" Type="http://schemas.openxmlformats.org/officeDocument/2006/relationships/image" Target="../media/image1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29.png" /><Relationship Id="rId6" Type="http://schemas.openxmlformats.org/officeDocument/2006/relationships/image" Target="../media/image75.png" /><Relationship Id="rId7" Type="http://schemas.openxmlformats.org/officeDocument/2006/relationships/image" Target="../media/image22.png" /><Relationship Id="rId8" Type="http://schemas.openxmlformats.org/officeDocument/2006/relationships/image" Target="../media/image15.png" /><Relationship Id="rId9" Type="http://schemas.openxmlformats.org/officeDocument/2006/relationships/image" Target="../media/image7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79.png" /><Relationship Id="rId11" Type="http://schemas.openxmlformats.org/officeDocument/2006/relationships/image" Target="../media/image80.png" /><Relationship Id="rId12" Type="http://schemas.openxmlformats.org/officeDocument/2006/relationships/image" Target="../media/image81.jpeg" /><Relationship Id="rId13" Type="http://schemas.openxmlformats.org/officeDocument/2006/relationships/image" Target="../media/image82.png" /><Relationship Id="rId14" Type="http://schemas.openxmlformats.org/officeDocument/2006/relationships/image" Target="../media/image83.png" /><Relationship Id="rId15" Type="http://schemas.openxmlformats.org/officeDocument/2006/relationships/image" Target="../media/image84.png" /><Relationship Id="rId16" Type="http://schemas.openxmlformats.org/officeDocument/2006/relationships/image" Target="../media/image85.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77.png" /><Relationship Id="rId5" Type="http://schemas.openxmlformats.org/officeDocument/2006/relationships/image" Target="../media/image9.png" /><Relationship Id="rId6" Type="http://schemas.openxmlformats.org/officeDocument/2006/relationships/image" Target="../media/image78.png" /><Relationship Id="rId7" Type="http://schemas.openxmlformats.org/officeDocument/2006/relationships/image" Target="../media/image22.png" /><Relationship Id="rId8" Type="http://schemas.openxmlformats.org/officeDocument/2006/relationships/image" Target="../media/image15.png" /><Relationship Id="rId9" Type="http://schemas.openxmlformats.org/officeDocument/2006/relationships/image" Target="../media/image2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89.jpeg" /><Relationship Id="rId11" Type="http://schemas.openxmlformats.org/officeDocument/2006/relationships/image" Target="../media/image90.png" /><Relationship Id="rId12" Type="http://schemas.openxmlformats.org/officeDocument/2006/relationships/image" Target="../media/image91.jpeg" /><Relationship Id="rId13" Type="http://schemas.openxmlformats.org/officeDocument/2006/relationships/image" Target="../media/image92.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86.jpeg" /><Relationship Id="rId5" Type="http://schemas.openxmlformats.org/officeDocument/2006/relationships/image" Target="../media/image9.png" /><Relationship Id="rId6" Type="http://schemas.openxmlformats.org/officeDocument/2006/relationships/image" Target="../media/image15.png" /><Relationship Id="rId7" Type="http://schemas.openxmlformats.org/officeDocument/2006/relationships/image" Target="../media/image22.png" /><Relationship Id="rId8" Type="http://schemas.openxmlformats.org/officeDocument/2006/relationships/image" Target="../media/image87.png" /><Relationship Id="rId9" Type="http://schemas.openxmlformats.org/officeDocument/2006/relationships/image" Target="../media/image8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7.png" /><Relationship Id="rId11" Type="http://schemas.openxmlformats.org/officeDocument/2006/relationships/image" Target="../media/image98.png" /><Relationship Id="rId12" Type="http://schemas.openxmlformats.org/officeDocument/2006/relationships/image" Target="../media/image99.png" /><Relationship Id="rId13" Type="http://schemas.openxmlformats.org/officeDocument/2006/relationships/image" Target="../media/image100.png" /><Relationship Id="rId14" Type="http://schemas.openxmlformats.org/officeDocument/2006/relationships/image" Target="../media/image101.png" /><Relationship Id="rId15" Type="http://schemas.openxmlformats.org/officeDocument/2006/relationships/image" Target="../media/image102.png" /><Relationship Id="rId16" Type="http://schemas.openxmlformats.org/officeDocument/2006/relationships/image" Target="../media/image103.png" /><Relationship Id="rId17" Type="http://schemas.openxmlformats.org/officeDocument/2006/relationships/image" Target="../media/image104.jpeg" /><Relationship Id="rId18" Type="http://schemas.openxmlformats.org/officeDocument/2006/relationships/image" Target="../media/image105.jpeg" /><Relationship Id="rId19" Type="http://schemas.openxmlformats.org/officeDocument/2006/relationships/image" Target="../media/image106.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93.png" /><Relationship Id="rId6" Type="http://schemas.openxmlformats.org/officeDocument/2006/relationships/image" Target="../media/image94.png" /><Relationship Id="rId7" Type="http://schemas.openxmlformats.org/officeDocument/2006/relationships/image" Target="../media/image95.png" /><Relationship Id="rId8" Type="http://schemas.openxmlformats.org/officeDocument/2006/relationships/image" Target="../media/image96.png" /><Relationship Id="rId9" Type="http://schemas.openxmlformats.org/officeDocument/2006/relationships/image" Target="../media/image1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12.png" /><Relationship Id="rId11" Type="http://schemas.openxmlformats.org/officeDocument/2006/relationships/image" Target="../media/image113.png" /><Relationship Id="rId12" Type="http://schemas.openxmlformats.org/officeDocument/2006/relationships/image" Target="../media/image114.png" /><Relationship Id="rId13" Type="http://schemas.openxmlformats.org/officeDocument/2006/relationships/image" Target="../media/image115.png" /><Relationship Id="rId14" Type="http://schemas.openxmlformats.org/officeDocument/2006/relationships/image" Target="../media/image15.png" /><Relationship Id="rId15" Type="http://schemas.openxmlformats.org/officeDocument/2006/relationships/image" Target="../media/image116.png" /><Relationship Id="rId16" Type="http://schemas.openxmlformats.org/officeDocument/2006/relationships/image" Target="../media/image117.png" /><Relationship Id="rId17" Type="http://schemas.openxmlformats.org/officeDocument/2006/relationships/image" Target="../media/image118.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7.png" /><Relationship Id="rId6" Type="http://schemas.openxmlformats.org/officeDocument/2006/relationships/image" Target="../media/image108.png" /><Relationship Id="rId7" Type="http://schemas.openxmlformats.org/officeDocument/2006/relationships/image" Target="../media/image109.png" /><Relationship Id="rId8" Type="http://schemas.openxmlformats.org/officeDocument/2006/relationships/image" Target="../media/image110.png" /><Relationship Id="rId9" Type="http://schemas.openxmlformats.org/officeDocument/2006/relationships/image" Target="../media/image11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23.jpeg" /><Relationship Id="rId11" Type="http://schemas.openxmlformats.org/officeDocument/2006/relationships/image" Target="../media/image124.jpeg" /><Relationship Id="rId12" Type="http://schemas.openxmlformats.org/officeDocument/2006/relationships/image" Target="../media/image125.png" /><Relationship Id="rId13" Type="http://schemas.openxmlformats.org/officeDocument/2006/relationships/image" Target="../media/image126.png" /><Relationship Id="rId14" Type="http://schemas.openxmlformats.org/officeDocument/2006/relationships/image" Target="../media/image127.png" /><Relationship Id="rId15" Type="http://schemas.openxmlformats.org/officeDocument/2006/relationships/image" Target="../media/image128.png" /><Relationship Id="rId16" Type="http://schemas.openxmlformats.org/officeDocument/2006/relationships/image" Target="../media/image129.jpeg" /><Relationship Id="rId17" Type="http://schemas.openxmlformats.org/officeDocument/2006/relationships/image" Target="../media/image130.jpeg" /><Relationship Id="rId18" Type="http://schemas.openxmlformats.org/officeDocument/2006/relationships/image" Target="../media/image131.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119.png" /><Relationship Id="rId5" Type="http://schemas.openxmlformats.org/officeDocument/2006/relationships/image" Target="../media/image15.png" /><Relationship Id="rId6" Type="http://schemas.openxmlformats.org/officeDocument/2006/relationships/image" Target="../media/image9.png" /><Relationship Id="rId7" Type="http://schemas.openxmlformats.org/officeDocument/2006/relationships/image" Target="../media/image120.png" /><Relationship Id="rId8" Type="http://schemas.openxmlformats.org/officeDocument/2006/relationships/image" Target="../media/image121.png" /><Relationship Id="rId9" Type="http://schemas.openxmlformats.org/officeDocument/2006/relationships/image" Target="../media/image12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37.png" /><Relationship Id="rId11" Type="http://schemas.openxmlformats.org/officeDocument/2006/relationships/image" Target="../media/image138.jpeg" /><Relationship Id="rId12" Type="http://schemas.openxmlformats.org/officeDocument/2006/relationships/image" Target="../media/image139.png" /><Relationship Id="rId13" Type="http://schemas.openxmlformats.org/officeDocument/2006/relationships/image" Target="../media/image140.png" /><Relationship Id="rId14" Type="http://schemas.openxmlformats.org/officeDocument/2006/relationships/image" Target="../media/image141.jpeg" /><Relationship Id="rId15" Type="http://schemas.openxmlformats.org/officeDocument/2006/relationships/image" Target="../media/image142.jpeg" /><Relationship Id="rId2" Type="http://schemas.openxmlformats.org/officeDocument/2006/relationships/image" Target="../media/image132.png"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133.jpeg" /><Relationship Id="rId6" Type="http://schemas.openxmlformats.org/officeDocument/2006/relationships/image" Target="../media/image134.png" /><Relationship Id="rId7" Type="http://schemas.openxmlformats.org/officeDocument/2006/relationships/image" Target="../media/image15.png" /><Relationship Id="rId8" Type="http://schemas.openxmlformats.org/officeDocument/2006/relationships/image" Target="../media/image135.jpeg" /><Relationship Id="rId9" Type="http://schemas.openxmlformats.org/officeDocument/2006/relationships/image" Target="../media/image136.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47.jpe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5.png" /><Relationship Id="rId6" Type="http://schemas.openxmlformats.org/officeDocument/2006/relationships/image" Target="../media/image143.jpeg" /><Relationship Id="rId7" Type="http://schemas.openxmlformats.org/officeDocument/2006/relationships/image" Target="../media/image144.png" /><Relationship Id="rId8" Type="http://schemas.openxmlformats.org/officeDocument/2006/relationships/image" Target="../media/image145.jpeg" /><Relationship Id="rId9" Type="http://schemas.openxmlformats.org/officeDocument/2006/relationships/image" Target="../media/image146.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22.png" /><Relationship Id="rId6" Type="http://schemas.openxmlformats.org/officeDocument/2006/relationships/image" Target="../media/image15.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5.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5.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29.png" /><Relationship Id="rId5" Type="http://schemas.openxmlformats.org/officeDocument/2006/relationships/image" Target="../media/image9.png" /><Relationship Id="rId6" Type="http://schemas.openxmlformats.org/officeDocument/2006/relationships/image" Target="../media/image15.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29.png" /><Relationship Id="rId5" Type="http://schemas.openxmlformats.org/officeDocument/2006/relationships/image" Target="../media/image9.png" /><Relationship Id="rId6" Type="http://schemas.openxmlformats.org/officeDocument/2006/relationships/image" Target="../media/image22.png" /><Relationship Id="rId7" Type="http://schemas.openxmlformats.org/officeDocument/2006/relationships/image" Target="../media/image15.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29.png" /><Relationship Id="rId6" Type="http://schemas.openxmlformats.org/officeDocument/2006/relationships/image" Target="../media/image22.png" /><Relationship Id="rId7" Type="http://schemas.openxmlformats.org/officeDocument/2006/relationships/image" Target="../media/image15.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120731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5167883" y="5839968"/>
            <a:ext cx="1863852" cy="615696"/>
          </a:xfrm>
          <a:prstGeom prst="rect">
            <a:avLst/>
          </a:prstGeom>
        </p:spPr>
      </p:pic>
      <p:sp>
        <p:nvSpPr>
          <p:cNvPr id="4" name="textbox 4"/>
          <p:cNvSpPr/>
          <p:nvPr/>
        </p:nvSpPr>
        <p:spPr>
          <a:xfrm>
            <a:off x="6815287" y="9288719"/>
            <a:ext cx="673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1</a:t>
            </a:r>
            <a:endParaRPr lang="en-US" altLang="en-US" sz="800"/>
          </a:p>
        </p:txBody>
      </p:sp>
      <p:pic>
        <p:nvPicPr>
          <p:cNvPr id="6" name="picture 6"/>
          <p:cNvPicPr>
            <a:picLocks noChangeAspect="1"/>
          </p:cNvPicPr>
          <p:nvPr/>
        </p:nvPicPr>
        <p:blipFill>
          <a:blip r:embed="rId3"/>
          <a:stretch>
            <a:fillRect/>
          </a:stretch>
        </p:blipFill>
        <p:spPr>
          <a:xfrm rot="21600000">
            <a:off x="528827" y="5839968"/>
            <a:ext cx="6502907" cy="3657600"/>
          </a:xfrm>
          <a:prstGeom prst="rect">
            <a:avLst/>
          </a:prstGeom>
        </p:spPr>
      </p:pic>
      <p:sp>
        <p:nvSpPr>
          <p:cNvPr id="8" name="rect"/>
          <p:cNvSpPr/>
          <p:nvPr/>
        </p:nvSpPr>
        <p:spPr>
          <a:xfrm>
            <a:off x="758952" y="5978652"/>
            <a:ext cx="717803" cy="569976"/>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rect"/>
          <p:cNvSpPr/>
          <p:nvPr/>
        </p:nvSpPr>
        <p:spPr>
          <a:xfrm>
            <a:off x="1891283" y="6684264"/>
            <a:ext cx="4875276" cy="484632"/>
          </a:xfrm>
          <a:prstGeom prst="rect">
            <a:avLst/>
          </a:prstGeom>
          <a:solidFill>
            <a:srgbClr val="0B75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2" name="picture 12"/>
          <p:cNvPicPr>
            <a:picLocks noChangeAspect="1"/>
          </p:cNvPicPr>
          <p:nvPr/>
        </p:nvPicPr>
        <p:blipFill>
          <a:blip r:embed="rId4"/>
          <a:stretch>
            <a:fillRect/>
          </a:stretch>
        </p:blipFill>
        <p:spPr>
          <a:xfrm rot="21600000">
            <a:off x="528827" y="5974080"/>
            <a:ext cx="2490216" cy="669035"/>
          </a:xfrm>
          <a:prstGeom prst="rect">
            <a:avLst/>
          </a:prstGeom>
        </p:spPr>
      </p:pic>
      <p:sp>
        <p:nvSpPr>
          <p:cNvPr id="14" name="rect"/>
          <p:cNvSpPr/>
          <p:nvPr/>
        </p:nvSpPr>
        <p:spPr>
          <a:xfrm>
            <a:off x="1903476" y="8964168"/>
            <a:ext cx="4863083" cy="483108"/>
          </a:xfrm>
          <a:prstGeom prst="rect">
            <a:avLst/>
          </a:pr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rect"/>
          <p:cNvSpPr/>
          <p:nvPr/>
        </p:nvSpPr>
        <p:spPr>
          <a:xfrm>
            <a:off x="1891283" y="7456932"/>
            <a:ext cx="4875276" cy="483107"/>
          </a:xfrm>
          <a:prstGeom prst="rect">
            <a:avLst/>
          </a:pr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rect"/>
          <p:cNvSpPr/>
          <p:nvPr/>
        </p:nvSpPr>
        <p:spPr>
          <a:xfrm>
            <a:off x="1862327" y="8220456"/>
            <a:ext cx="4904231" cy="484632"/>
          </a:xfrm>
          <a:prstGeom prst="rect">
            <a:avLst/>
          </a:pr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 name="picture 20"/>
          <p:cNvPicPr>
            <a:picLocks noChangeAspect="1"/>
          </p:cNvPicPr>
          <p:nvPr/>
        </p:nvPicPr>
        <p:blipFill>
          <a:blip r:embed="rId5"/>
          <a:stretch>
            <a:fillRect/>
          </a:stretch>
        </p:blipFill>
        <p:spPr>
          <a:xfrm rot="21600000">
            <a:off x="528827" y="6544056"/>
            <a:ext cx="1973579" cy="2953511"/>
          </a:xfrm>
          <a:prstGeom prst="rect">
            <a:avLst/>
          </a:prstGeom>
        </p:spPr>
      </p:pic>
      <p:sp>
        <p:nvSpPr>
          <p:cNvPr id="22" name="path"/>
          <p:cNvSpPr/>
          <p:nvPr/>
        </p:nvSpPr>
        <p:spPr>
          <a:xfrm>
            <a:off x="1764791" y="6752843"/>
            <a:ext cx="429768" cy="373379"/>
          </a:xfrm>
          <a:custGeom>
            <a:rect l="0" t="0" r="0" b="0"/>
            <a:pathLst>
              <a:path w="676" h="587">
                <a:moveTo>
                  <a:pt x="0" y="292"/>
                </a:moveTo>
                <a:cubicBezTo>
                  <a:pt x="0" y="132"/>
                  <a:pt x="151" y="0"/>
                  <a:pt x="338" y="0"/>
                </a:cubicBezTo>
                <a:cubicBezTo>
                  <a:pt x="525" y="0"/>
                  <a:pt x="676" y="132"/>
                  <a:pt x="676" y="292"/>
                </a:cubicBezTo>
                <a:cubicBezTo>
                  <a:pt x="676" y="456"/>
                  <a:pt x="525" y="587"/>
                  <a:pt x="338" y="587"/>
                </a:cubicBezTo>
                <a:cubicBezTo>
                  <a:pt x="151" y="587"/>
                  <a:pt x="0" y="456"/>
                  <a:pt x="0" y="292"/>
                </a:cubicBezTo>
              </a:path>
              <a:path w="676" h="587">
                <a:moveTo>
                  <a:pt x="0" y="292"/>
                </a:moveTo>
                <a:cubicBezTo>
                  <a:pt x="0" y="132"/>
                  <a:pt x="151" y="0"/>
                  <a:pt x="338" y="0"/>
                </a:cubicBezTo>
                <a:cubicBezTo>
                  <a:pt x="525" y="0"/>
                  <a:pt x="676" y="132"/>
                  <a:pt x="676" y="292"/>
                </a:cubicBezTo>
                <a:cubicBezTo>
                  <a:pt x="676" y="456"/>
                  <a:pt x="525" y="587"/>
                  <a:pt x="338" y="587"/>
                </a:cubicBezTo>
                <a:cubicBezTo>
                  <a:pt x="151" y="587"/>
                  <a:pt x="0" y="456"/>
                  <a:pt x="0" y="292"/>
                </a:cubicBezTo>
              </a:path>
            </a:pathLst>
          </a:cu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4" name="picture 24"/>
          <p:cNvPicPr>
            <a:picLocks noChangeAspect="1"/>
          </p:cNvPicPr>
          <p:nvPr/>
        </p:nvPicPr>
        <p:blipFill>
          <a:blip r:embed="rId6"/>
          <a:stretch>
            <a:fillRect/>
          </a:stretch>
        </p:blipFill>
        <p:spPr>
          <a:xfrm rot="21600000">
            <a:off x="1764791" y="7456932"/>
            <a:ext cx="5001767" cy="483107"/>
          </a:xfrm>
          <a:prstGeom prst="rect">
            <a:avLst/>
          </a:prstGeom>
        </p:spPr>
      </p:pic>
      <p:pic>
        <p:nvPicPr>
          <p:cNvPr id="26" name="picture 26"/>
          <p:cNvPicPr>
            <a:picLocks noChangeAspect="1"/>
          </p:cNvPicPr>
          <p:nvPr/>
        </p:nvPicPr>
        <p:blipFill>
          <a:blip r:embed="rId7"/>
          <a:stretch>
            <a:fillRect/>
          </a:stretch>
        </p:blipFill>
        <p:spPr>
          <a:xfrm rot="21600000">
            <a:off x="1754124" y="8220456"/>
            <a:ext cx="5012435" cy="484632"/>
          </a:xfrm>
          <a:prstGeom prst="rect">
            <a:avLst/>
          </a:prstGeom>
        </p:spPr>
      </p:pic>
      <p:pic>
        <p:nvPicPr>
          <p:cNvPr id="28" name="picture 28"/>
          <p:cNvPicPr>
            <a:picLocks noChangeAspect="1"/>
          </p:cNvPicPr>
          <p:nvPr/>
        </p:nvPicPr>
        <p:blipFill>
          <a:blip r:embed="rId8"/>
          <a:stretch>
            <a:fillRect/>
          </a:stretch>
        </p:blipFill>
        <p:spPr>
          <a:xfrm rot="21600000">
            <a:off x="1776983" y="8964168"/>
            <a:ext cx="4989576" cy="483108"/>
          </a:xfrm>
          <a:prstGeom prst="rect">
            <a:avLst/>
          </a:prstGeom>
        </p:spPr>
      </p:pic>
      <p:graphicFrame>
        <p:nvGraphicFramePr>
          <p:cNvPr id="30" name="table 30"/>
          <p:cNvGraphicFramePr>
            <a:graphicFrameLocks noGrp="1"/>
          </p:cNvGraphicFramePr>
          <p:nvPr/>
        </p:nvGraphicFramePr>
        <p:xfrm>
          <a:off x="528827" y="5839968"/>
          <a:ext cx="6502400" cy="3648075"/>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32" name="picture 32"/>
          <p:cNvPicPr>
            <a:picLocks noChangeAspect="1"/>
          </p:cNvPicPr>
          <p:nvPr/>
        </p:nvPicPr>
        <p:blipFill>
          <a:blip r:embed="rId9"/>
          <a:stretch>
            <a:fillRect/>
          </a:stretch>
        </p:blipFill>
        <p:spPr>
          <a:xfrm rot="21600000">
            <a:off x="528827" y="1190245"/>
            <a:ext cx="6502907" cy="3657596"/>
          </a:xfrm>
          <a:prstGeom prst="rect">
            <a:avLst/>
          </a:prstGeom>
        </p:spPr>
      </p:pic>
      <p:pic>
        <p:nvPicPr>
          <p:cNvPr id="34" name="picture 34"/>
          <p:cNvPicPr>
            <a:picLocks noChangeAspect="1"/>
          </p:cNvPicPr>
          <p:nvPr/>
        </p:nvPicPr>
        <p:blipFill>
          <a:blip r:embed="rId3"/>
          <a:stretch>
            <a:fillRect/>
          </a:stretch>
        </p:blipFill>
        <p:spPr>
          <a:xfrm rot="21600000">
            <a:off x="528827" y="1190244"/>
            <a:ext cx="6502907" cy="3657599"/>
          </a:xfrm>
          <a:prstGeom prst="rect">
            <a:avLst/>
          </a:prstGeom>
        </p:spPr>
      </p:pic>
      <p:graphicFrame>
        <p:nvGraphicFramePr>
          <p:cNvPr id="36" name="table 36"/>
          <p:cNvGraphicFramePr>
            <a:graphicFrameLocks noGrp="1"/>
          </p:cNvGraphicFramePr>
          <p:nvPr/>
        </p:nvGraphicFramePr>
        <p:xfrm>
          <a:off x="528827" y="1190244"/>
          <a:ext cx="6502400" cy="3647440"/>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031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8" name="textbox 38"/>
          <p:cNvSpPr/>
          <p:nvPr/>
        </p:nvSpPr>
        <p:spPr>
          <a:xfrm>
            <a:off x="1162880" y="2357154"/>
            <a:ext cx="5116829" cy="589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r>
              <a:rPr sz="1700" kern="0" spc="10">
                <a:ln w="6184" cap="flat" cmpd="sng">
                  <a:solidFill>
                    <a:srgbClr val="076655">
                      <a:alpha val="100000"/>
                    </a:srgbClr>
                  </a:solidFill>
                  <a:prstDash val="solid"/>
                  <a:miter lim="10"/>
                </a:ln>
                <a:solidFill>
                  <a:srgbClr val="076655">
                    <a:alpha val="100000"/>
                  </a:srgbClr>
                </a:solidFill>
                <a:latin typeface="黑体" panose="02010609060101010101" charset="-122"/>
                <a:ea typeface="黑体" panose="02010609060101010101" charset="-122"/>
                <a:cs typeface="黑体" panose="02010609060101010101" charset="-122"/>
              </a:rPr>
              <a:t>全面推进输变电工程机械化施工管理要求宣</a:t>
            </a:r>
            <a:r>
              <a:rPr sz="1700" kern="0" spc="0">
                <a:ln w="6184" cap="flat" cmpd="sng">
                  <a:solidFill>
                    <a:srgbClr val="076655">
                      <a:alpha val="100000"/>
                    </a:srgbClr>
                  </a:solidFill>
                  <a:prstDash val="solid"/>
                  <a:miter lim="10"/>
                </a:ln>
                <a:solidFill>
                  <a:srgbClr val="076655">
                    <a:alpha val="100000"/>
                  </a:srgbClr>
                </a:solidFill>
                <a:latin typeface="黑体" panose="02010609060101010101" charset="-122"/>
                <a:ea typeface="黑体" panose="02010609060101010101" charset="-122"/>
                <a:cs typeface="黑体" panose="02010609060101010101" charset="-122"/>
              </a:rPr>
              <a:t>贯</a:t>
            </a:r>
            <a:endParaRPr lang="en-US" altLang="en-US" sz="1700"/>
          </a:p>
        </p:txBody>
      </p:sp>
      <p:sp>
        <p:nvSpPr>
          <p:cNvPr id="40" name="textbox 40"/>
          <p:cNvSpPr/>
          <p:nvPr/>
        </p:nvSpPr>
        <p:spPr>
          <a:xfrm>
            <a:off x="1821882" y="8354679"/>
            <a:ext cx="4451984" cy="311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3000" kern="0" spc="1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三</a:t>
            </a:r>
            <a:r>
              <a:rPr sz="1900" kern="0" spc="1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输变电工程机械化施工创新技术</a:t>
            </a: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与装备</a:t>
            </a:r>
            <a:endParaRPr lang="en-US" altLang="en-US" sz="1700"/>
          </a:p>
        </p:txBody>
      </p:sp>
      <p:sp>
        <p:nvSpPr>
          <p:cNvPr id="42" name="textbox 42"/>
          <p:cNvSpPr/>
          <p:nvPr/>
        </p:nvSpPr>
        <p:spPr>
          <a:xfrm>
            <a:off x="1882040" y="9098391"/>
            <a:ext cx="4417695" cy="311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6000"/>
              </a:lnSpc>
            </a:pPr>
            <a:r>
              <a:rPr sz="3000" kern="0" spc="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四</a:t>
            </a:r>
            <a:r>
              <a:rPr sz="1900" kern="0" spc="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架空输电线路工程机</a:t>
            </a: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械化施工策划要点</a:t>
            </a:r>
            <a:endParaRPr lang="en-US" altLang="en-US" sz="1700"/>
          </a:p>
        </p:txBody>
      </p:sp>
      <p:sp>
        <p:nvSpPr>
          <p:cNvPr id="44" name="textbox 44"/>
          <p:cNvSpPr/>
          <p:nvPr/>
        </p:nvSpPr>
        <p:spPr>
          <a:xfrm>
            <a:off x="1858970" y="7593824"/>
            <a:ext cx="4645025" cy="269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2000"/>
              </a:lnSpc>
            </a:pPr>
            <a:r>
              <a:rPr sz="3000" kern="0" spc="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二</a:t>
            </a:r>
            <a:r>
              <a:rPr sz="1900" kern="0" spc="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全面推进输变电工程机械化施工管理要求</a:t>
            </a:r>
            <a:endParaRPr lang="en-US" altLang="en-US" sz="1700"/>
          </a:p>
        </p:txBody>
      </p:sp>
      <p:sp>
        <p:nvSpPr>
          <p:cNvPr id="46" name="textbox 46"/>
          <p:cNvSpPr/>
          <p:nvPr/>
        </p:nvSpPr>
        <p:spPr>
          <a:xfrm>
            <a:off x="1858970" y="6822681"/>
            <a:ext cx="3128645" cy="269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2000"/>
              </a:lnSpc>
            </a:pPr>
            <a:r>
              <a:rPr sz="3000" kern="0" spc="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一</a:t>
            </a:r>
            <a:r>
              <a:rPr sz="1900" kern="0" spc="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公司机械化施工推</a:t>
            </a: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进历程</a:t>
            </a:r>
            <a:endParaRPr lang="en-US" altLang="en-US" sz="1700"/>
          </a:p>
        </p:txBody>
      </p:sp>
      <p:sp>
        <p:nvSpPr>
          <p:cNvPr id="48" name="textbox 48"/>
          <p:cNvSpPr/>
          <p:nvPr/>
        </p:nvSpPr>
        <p:spPr>
          <a:xfrm>
            <a:off x="746252" y="6124813"/>
            <a:ext cx="2070100" cy="326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tabLst>
                <a:tab pos="112395"/>
              </a:tabLst>
            </a:pPr>
            <a:r>
              <a:rPr sz="2200" kern="0" spc="0">
                <a:solidFill>
                  <a:srgbClr val="006F6B">
                    <a:alpha val="100000"/>
                  </a:srgbClr>
                </a:solidFill>
                <a:latin typeface="微软雅黑" panose="020b0503020204020204" charset="-122"/>
                <a:ea typeface="微软雅黑" panose="020b0503020204020204" charset="-122"/>
                <a:cs typeface="微软雅黑" panose="020b0503020204020204" charset="-122"/>
              </a:rPr>
              <a:t>	</a:t>
            </a:r>
            <a:r>
              <a:rPr sz="2200" b="1" kern="0" spc="-20">
                <a:solidFill>
                  <a:srgbClr val="006F6B">
                    <a:alpha val="100000"/>
                  </a:srgbClr>
                </a:solidFill>
                <a:latin typeface="微软雅黑" panose="020b0503020204020204" charset="-122"/>
                <a:ea typeface="微软雅黑" panose="020b0503020204020204" charset="-122"/>
                <a:cs typeface="微软雅黑" panose="020b0503020204020204" charset="-122"/>
              </a:rPr>
              <a:t>目录</a:t>
            </a:r>
            <a:r>
              <a:rPr sz="2200" b="1" kern="0" spc="110">
                <a:solidFill>
                  <a:srgbClr val="006F6B">
                    <a:alpha val="100000"/>
                  </a:srgbClr>
                </a:solidFill>
                <a:latin typeface="微软雅黑" panose="020b0503020204020204" charset="-122"/>
                <a:ea typeface="微软雅黑" panose="020b0503020204020204" charset="-122"/>
                <a:cs typeface="微软雅黑" panose="020b0503020204020204" charset="-122"/>
              </a:rPr>
              <a:t>  </a:t>
            </a: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altLang="en-US" sz="1700"/>
          </a:p>
        </p:txBody>
      </p:sp>
      <p:sp>
        <p:nvSpPr>
          <p:cNvPr id="50" name="path"/>
          <p:cNvSpPr/>
          <p:nvPr/>
        </p:nvSpPr>
        <p:spPr>
          <a:xfrm>
            <a:off x="679704" y="2985516"/>
            <a:ext cx="6199632" cy="33528"/>
          </a:xfrm>
          <a:custGeom>
            <a:rect l="0" t="0" r="0" b="0"/>
            <a:pathLst>
              <a:path w="9763" h="52">
                <a:moveTo>
                  <a:pt x="0" y="0"/>
                </a:moveTo>
                <a:lnTo>
                  <a:pt x="9763" y="0"/>
                </a:lnTo>
                <a:lnTo>
                  <a:pt x="9763" y="52"/>
                </a:lnTo>
                <a:lnTo>
                  <a:pt x="0" y="52"/>
                </a:lnTo>
                <a:lnTo>
                  <a:pt x="0" y="0"/>
                </a:lnTo>
                <a:close/>
              </a:path>
            </a:pathLst>
          </a:custGeom>
          <a:solidFill>
            <a:srgbClr val="07665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textbox 52"/>
          <p:cNvSpPr/>
          <p:nvPr/>
        </p:nvSpPr>
        <p:spPr>
          <a:xfrm>
            <a:off x="7304249" y="10153291"/>
            <a:ext cx="17907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76000"/>
              </a:lnSpc>
            </a:pPr>
            <a:r>
              <a:rPr sz="1200" kern="0" spc="10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100">
                <a:solidFill>
                  <a:srgbClr val="000000">
                    <a:alpha val="100000"/>
                  </a:srgbClr>
                </a:solidFill>
                <a:latin typeface="Calibri"/>
                <a:ea typeface="Calibri"/>
                <a:cs typeface="Calibri" panose="020f05020202040a0204"/>
              </a:rPr>
              <a:t>1</a:t>
            </a:r>
            <a:endParaRPr lang="en-US" altLang="en-US" sz="1200"/>
          </a:p>
        </p:txBody>
      </p:sp>
      <p:sp>
        <p:nvSpPr>
          <p:cNvPr id="54" name="textbox 54"/>
          <p:cNvSpPr/>
          <p:nvPr/>
        </p:nvSpPr>
        <p:spPr>
          <a:xfrm>
            <a:off x="6815287" y="9288719"/>
            <a:ext cx="673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1</a:t>
            </a:r>
            <a:endParaRPr lang="en-US" altLang="en-US" sz="8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6" name="picture 56"/>
          <p:cNvPicPr>
            <a:picLocks noChangeAspect="1"/>
          </p:cNvPicPr>
          <p:nvPr/>
        </p:nvPicPr>
        <p:blipFill>
          <a:blip r:embed="rId2"/>
          <a:stretch>
            <a:fillRect/>
          </a:stretch>
        </p:blipFill>
        <p:spPr>
          <a:xfrm rot="21600000">
            <a:off x="5167883" y="5839968"/>
            <a:ext cx="1863852" cy="615696"/>
          </a:xfrm>
          <a:prstGeom prst="rect">
            <a:avLst/>
          </a:prstGeom>
        </p:spPr>
      </p:pic>
      <p:sp>
        <p:nvSpPr>
          <p:cNvPr id="58" name="textbox 58"/>
          <p:cNvSpPr/>
          <p:nvPr/>
        </p:nvSpPr>
        <p:spPr>
          <a:xfrm>
            <a:off x="6807063" y="9288719"/>
            <a:ext cx="7556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3</a:t>
            </a:r>
            <a:endParaRPr lang="en-US" altLang="en-US" sz="800"/>
          </a:p>
        </p:txBody>
      </p:sp>
      <p:pic>
        <p:nvPicPr>
          <p:cNvPr id="60" name="picture 60"/>
          <p:cNvPicPr>
            <a:picLocks noChangeAspect="1"/>
          </p:cNvPicPr>
          <p:nvPr/>
        </p:nvPicPr>
        <p:blipFill>
          <a:blip r:embed="rId3"/>
          <a:stretch>
            <a:fillRect/>
          </a:stretch>
        </p:blipFill>
        <p:spPr>
          <a:xfrm rot="21600000">
            <a:off x="528827" y="5839968"/>
            <a:ext cx="6502907" cy="3657600"/>
          </a:xfrm>
          <a:prstGeom prst="rect">
            <a:avLst/>
          </a:prstGeom>
        </p:spPr>
      </p:pic>
      <p:pic>
        <p:nvPicPr>
          <p:cNvPr id="62" name="picture 62"/>
          <p:cNvPicPr>
            <a:picLocks noChangeAspect="1"/>
          </p:cNvPicPr>
          <p:nvPr/>
        </p:nvPicPr>
        <p:blipFill>
          <a:blip r:embed="rId4"/>
          <a:stretch>
            <a:fillRect/>
          </a:stretch>
        </p:blipFill>
        <p:spPr>
          <a:xfrm rot="21600000">
            <a:off x="528827" y="6012180"/>
            <a:ext cx="487680" cy="457199"/>
          </a:xfrm>
          <a:prstGeom prst="rect">
            <a:avLst/>
          </a:prstGeom>
        </p:spPr>
      </p:pic>
      <p:pic>
        <p:nvPicPr>
          <p:cNvPr id="64" name="picture 64"/>
          <p:cNvPicPr>
            <a:picLocks noChangeAspect="1"/>
          </p:cNvPicPr>
          <p:nvPr/>
        </p:nvPicPr>
        <p:blipFill>
          <a:blip r:embed="rId5"/>
          <a:stretch>
            <a:fillRect/>
          </a:stretch>
        </p:blipFill>
        <p:spPr>
          <a:xfrm rot="21600000">
            <a:off x="1671828" y="6414516"/>
            <a:ext cx="5312663" cy="914400"/>
          </a:xfrm>
          <a:prstGeom prst="rect">
            <a:avLst/>
          </a:prstGeom>
        </p:spPr>
      </p:pic>
      <p:pic>
        <p:nvPicPr>
          <p:cNvPr id="66" name="picture 66"/>
          <p:cNvPicPr>
            <a:picLocks noChangeAspect="1"/>
          </p:cNvPicPr>
          <p:nvPr/>
        </p:nvPicPr>
        <p:blipFill>
          <a:blip r:embed="rId6"/>
          <a:stretch>
            <a:fillRect/>
          </a:stretch>
        </p:blipFill>
        <p:spPr>
          <a:xfrm rot="21600000">
            <a:off x="6819763" y="9301419"/>
            <a:ext cx="49665" cy="75418"/>
          </a:xfrm>
          <a:prstGeom prst="rect">
            <a:avLst/>
          </a:prstGeom>
        </p:spPr>
      </p:pic>
      <p:pic>
        <p:nvPicPr>
          <p:cNvPr id="68" name="picture 68"/>
          <p:cNvPicPr>
            <a:picLocks noChangeAspect="1"/>
          </p:cNvPicPr>
          <p:nvPr/>
        </p:nvPicPr>
        <p:blipFill>
          <a:blip r:embed="rId7"/>
          <a:stretch>
            <a:fillRect/>
          </a:stretch>
        </p:blipFill>
        <p:spPr>
          <a:xfrm rot="21600000">
            <a:off x="1635251" y="7357872"/>
            <a:ext cx="5274562" cy="2139695"/>
          </a:xfrm>
          <a:prstGeom prst="rect">
            <a:avLst/>
          </a:prstGeom>
        </p:spPr>
      </p:pic>
      <p:graphicFrame>
        <p:nvGraphicFramePr>
          <p:cNvPr id="70" name="table 7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74" name="textbox 74"/>
          <p:cNvSpPr/>
          <p:nvPr/>
        </p:nvSpPr>
        <p:spPr>
          <a:xfrm>
            <a:off x="1876549" y="7960524"/>
            <a:ext cx="5047615" cy="1485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270510" algn="l" rtl="0" eaLnBrk="0">
              <a:lnSpc>
                <a:spcPct val="94000"/>
              </a:lnSpc>
            </a:pPr>
            <a:r>
              <a:rPr sz="1100" kern="0" spc="40">
                <a:solidFill>
                  <a:srgbClr val="0070C0">
                    <a:alpha val="100000"/>
                  </a:srgbClr>
                </a:solidFill>
                <a:latin typeface="微软雅黑" panose="020b0503020204020204" charset="-122"/>
                <a:ea typeface="微软雅黑" panose="020b0503020204020204" charset="-122"/>
                <a:cs typeface="微软雅黑" panose="020b0503020204020204" charset="-122"/>
              </a:rPr>
              <a:t>机械化施工评价指标为机</a:t>
            </a: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械化施工程度</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marL="270510" algn="l" rtl="0" eaLnBrk="0">
              <a:lnSpc>
                <a:spcPts val="1470"/>
              </a:lnSpc>
              <a:spcBef>
                <a:spcPts val="605"/>
              </a:spcBef>
            </a:pP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机械化施工程度</a:t>
            </a:r>
            <a:r>
              <a:rPr sz="1100" kern="0" spc="-19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=利用机械完成的实物工程量/全</a:t>
            </a:r>
            <a:r>
              <a:rPr sz="1100" kern="0" spc="20">
                <a:solidFill>
                  <a:srgbClr val="0070C0">
                    <a:alpha val="100000"/>
                  </a:srgbClr>
                </a:solidFill>
                <a:latin typeface="微软雅黑" panose="020b0503020204020204" charset="-122"/>
                <a:ea typeface="微软雅黑" panose="020b0503020204020204" charset="-122"/>
                <a:cs typeface="微软雅黑" panose="020b0503020204020204" charset="-122"/>
              </a:rPr>
              <a:t>部工程量×</a:t>
            </a:r>
            <a:r>
              <a:rPr sz="1100" kern="0" spc="-21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70C0">
                    <a:alpha val="100000"/>
                  </a:srgbClr>
                </a:solidFill>
                <a:latin typeface="微软雅黑" panose="020b0503020204020204" charset="-122"/>
                <a:ea typeface="微软雅黑" panose="020b0503020204020204" charset="-122"/>
                <a:cs typeface="微软雅黑" panose="020b0503020204020204" charset="-122"/>
              </a:rPr>
              <a:t>100%</a:t>
            </a:r>
            <a:endParaRPr lang="en-US" altLang="en-US" sz="1100"/>
          </a:p>
          <a:p>
            <a:pPr algn="r" rtl="0" eaLnBrk="0">
              <a:lnSpc>
                <a:spcPct val="94000"/>
              </a:lnSpc>
              <a:spcBef>
                <a:spcPts val="790"/>
              </a:spcBef>
            </a:pPr>
            <a:r>
              <a:rPr sz="11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机械化施工包含两个方面的含义</a:t>
            </a:r>
            <a:r>
              <a:rPr sz="11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：一是机械化施工程度</a:t>
            </a:r>
            <a:r>
              <a:rPr sz="1100"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，二</a:t>
            </a:r>
            <a:r>
              <a:rPr sz="1100"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是机械化施工</a:t>
            </a:r>
            <a:endParaRPr lang="en-US" altLang="en-US" sz="1100"/>
          </a:p>
          <a:p>
            <a:pPr marL="13335" algn="l" rtl="0" eaLnBrk="0">
              <a:lnSpc>
                <a:spcPct val="94000"/>
              </a:lnSpc>
              <a:spcBef>
                <a:spcPts val="800"/>
              </a:spcBef>
            </a:pPr>
            <a:r>
              <a:rPr sz="11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水平。</a:t>
            </a:r>
            <a:r>
              <a:rPr sz="11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机械化施工是一个</a:t>
            </a: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涉及施工机械、</a:t>
            </a:r>
            <a:r>
              <a:rPr sz="1100" b="1" kern="0" spc="-23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施工技术、</a:t>
            </a:r>
            <a:r>
              <a:rPr sz="1100" b="1" kern="0" spc="-23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施工组织、</a:t>
            </a:r>
            <a:r>
              <a:rPr sz="1100" b="1" kern="0" spc="-23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施工管理的综</a:t>
            </a:r>
            <a:endParaRPr lang="en-US" altLang="en-US" sz="1100"/>
          </a:p>
          <a:p>
            <a:pPr marL="13335" algn="l" rtl="0" eaLnBrk="0">
              <a:lnSpc>
                <a:spcPct val="94000"/>
              </a:lnSpc>
              <a:spcBef>
                <a:spcPts val="810"/>
              </a:spcBef>
            </a:pP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合概念</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。对于相同的施工机械、相同的管理水平</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，不同的施工组织方案</a:t>
            </a:r>
            <a:r>
              <a:rPr sz="11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，施工</a:t>
            </a:r>
            <a:endParaRPr lang="en-US" altLang="en-US" sz="1100"/>
          </a:p>
          <a:p>
            <a:pPr algn="l" rtl="0" eaLnBrk="0">
              <a:lnSpc>
                <a:spcPct val="112000"/>
              </a:lnSpc>
            </a:pPr>
            <a:endParaRPr lang="en-US" altLang="en-US" sz="600"/>
          </a:p>
          <a:p>
            <a:pPr marL="12700" algn="l" rtl="0" eaLnBrk="0">
              <a:lnSpc>
                <a:spcPct val="94000"/>
              </a:lnSpc>
              <a:spcBef>
                <a:spcPts val="5"/>
              </a:spcBef>
            </a:pP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成本也可能会存在较</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大的差异性。</a:t>
            </a:r>
            <a:endParaRPr lang="en-US" altLang="en-US" sz="1100"/>
          </a:p>
        </p:txBody>
      </p:sp>
      <p:sp>
        <p:nvSpPr>
          <p:cNvPr id="82" name="textbox 82"/>
          <p:cNvSpPr/>
          <p:nvPr/>
        </p:nvSpPr>
        <p:spPr>
          <a:xfrm>
            <a:off x="1819506" y="6547487"/>
            <a:ext cx="5104765" cy="704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algn="r" rtl="0" eaLnBrk="0">
              <a:lnSpc>
                <a:spcPct val="94000"/>
              </a:lnSpc>
            </a:pPr>
            <a:r>
              <a:rPr sz="1100" b="1" kern="0" spc="40">
                <a:solidFill>
                  <a:srgbClr val="FF0000">
                    <a:alpha val="100000"/>
                  </a:srgbClr>
                </a:solidFill>
                <a:latin typeface="微软雅黑" panose="020b0503020204020204" charset="-122"/>
                <a:ea typeface="微软雅黑" panose="020b0503020204020204" charset="-122"/>
                <a:cs typeface="微软雅黑" panose="020b0503020204020204" charset="-122"/>
              </a:rPr>
              <a:t>机械化</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是指在生产过程中直接运用电力或其他动力来驱动或操纵机械设备以</a:t>
            </a:r>
            <a:endParaRPr lang="en-US" altLang="en-US" sz="1100"/>
          </a:p>
          <a:p>
            <a:pPr marL="12700" algn="l" rtl="0" eaLnBrk="0">
              <a:lnSpc>
                <a:spcPct val="94000"/>
              </a:lnSpc>
              <a:spcBef>
                <a:spcPts val="810"/>
              </a:spcBef>
            </a:pP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替代手工劳动进行生产的措施或手段。利用机械设备但仍以人力、畜力驱动进行</a:t>
            </a:r>
            <a:endParaRPr lang="en-US" altLang="en-US" sz="1100"/>
          </a:p>
          <a:p>
            <a:pPr algn="l" rtl="0" eaLnBrk="0">
              <a:lnSpc>
                <a:spcPct val="112000"/>
              </a:lnSpc>
            </a:pPr>
            <a:endParaRPr lang="en-US" altLang="en-US" sz="600"/>
          </a:p>
          <a:p>
            <a:pPr marL="12700" algn="l" rtl="0" eaLnBrk="0">
              <a:lnSpc>
                <a:spcPct val="94000"/>
              </a:lnSpc>
              <a:spcBef>
                <a:spcPts val="5"/>
              </a:spcBef>
            </a:pP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生产的称为</a:t>
            </a:r>
            <a:r>
              <a:rPr sz="1100"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半机械化</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p:txBody>
      </p:sp>
      <p:sp>
        <p:nvSpPr>
          <p:cNvPr id="106" name="textbox 106"/>
          <p:cNvSpPr/>
          <p:nvPr/>
        </p:nvSpPr>
        <p:spPr>
          <a:xfrm>
            <a:off x="2170026" y="7432276"/>
            <a:ext cx="4754245" cy="1828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机械化施工</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是指通过合理地选用和组合机械</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，科学地组织施工</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，完成工程</a:t>
            </a:r>
            <a:endParaRPr lang="en-US" altLang="en-US" sz="1100"/>
          </a:p>
        </p:txBody>
      </p:sp>
      <p:pic>
        <p:nvPicPr>
          <p:cNvPr id="108" name="picture 108"/>
          <p:cNvPicPr>
            <a:picLocks noChangeAspect="1"/>
          </p:cNvPicPr>
          <p:nvPr/>
        </p:nvPicPr>
        <p:blipFill>
          <a:blip r:embed="rId8"/>
          <a:stretch>
            <a:fillRect/>
          </a:stretch>
        </p:blipFill>
        <p:spPr>
          <a:xfrm rot="21600000">
            <a:off x="566546" y="6531254"/>
            <a:ext cx="817245" cy="674827"/>
          </a:xfrm>
          <a:prstGeom prst="rect">
            <a:avLst/>
          </a:prstGeom>
        </p:spPr>
      </p:pic>
      <p:pic>
        <p:nvPicPr>
          <p:cNvPr id="110" name="picture 110"/>
          <p:cNvPicPr>
            <a:picLocks noChangeAspect="1"/>
          </p:cNvPicPr>
          <p:nvPr/>
        </p:nvPicPr>
        <p:blipFill>
          <a:blip r:embed="rId9"/>
          <a:stretch>
            <a:fillRect/>
          </a:stretch>
        </p:blipFill>
        <p:spPr>
          <a:xfrm rot="21600000">
            <a:off x="566546" y="7931810"/>
            <a:ext cx="817245" cy="674827"/>
          </a:xfrm>
          <a:prstGeom prst="rect">
            <a:avLst/>
          </a:prstGeom>
        </p:spPr>
      </p:pic>
      <p:sp>
        <p:nvSpPr>
          <p:cNvPr id="114" name="textbox 114"/>
          <p:cNvSpPr/>
          <p:nvPr/>
        </p:nvSpPr>
        <p:spPr>
          <a:xfrm>
            <a:off x="1671320" y="2794635"/>
            <a:ext cx="804545" cy="5930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7000"/>
              </a:lnSpc>
            </a:pPr>
            <a:endParaRPr lang="en-US" altLang="en-US" sz="1000"/>
          </a:p>
          <a:p>
            <a:pPr marL="189230" algn="l" rtl="0" eaLnBrk="0">
              <a:lnSpc>
                <a:spcPct val="78000"/>
              </a:lnSpc>
              <a:spcBef>
                <a:spcPct val="0"/>
              </a:spcBef>
            </a:pPr>
            <a:endParaRPr lang="en-US" altLang="en-US" sz="1900"/>
          </a:p>
        </p:txBody>
      </p:sp>
      <p:sp>
        <p:nvSpPr>
          <p:cNvPr id="116" name="textbox 116"/>
          <p:cNvSpPr/>
          <p:nvPr/>
        </p:nvSpPr>
        <p:spPr>
          <a:xfrm>
            <a:off x="667599" y="8100443"/>
            <a:ext cx="513080" cy="396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2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机械化</a:t>
            </a:r>
            <a:endParaRPr lang="en-US" altLang="en-US" sz="1200"/>
          </a:p>
          <a:p>
            <a:pPr marL="92710" algn="l" rtl="0" eaLnBrk="0">
              <a:lnSpc>
                <a:spcPct val="97000"/>
              </a:lnSpc>
              <a:spcBef>
                <a:spcPts val="140"/>
              </a:spcBef>
            </a:pPr>
            <a:r>
              <a:rPr sz="12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施工</a:t>
            </a:r>
            <a:endParaRPr lang="en-US" altLang="en-US" sz="1200"/>
          </a:p>
        </p:txBody>
      </p:sp>
      <p:sp>
        <p:nvSpPr>
          <p:cNvPr id="118" name="textbox 118"/>
          <p:cNvSpPr/>
          <p:nvPr/>
        </p:nvSpPr>
        <p:spPr>
          <a:xfrm>
            <a:off x="1877128" y="7701368"/>
            <a:ext cx="1007110" cy="1822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algn="r" rtl="0" eaLnBrk="0">
              <a:lnSpc>
                <a:spcPct val="93000"/>
              </a:lnSpc>
            </a:pPr>
            <a:r>
              <a:rPr sz="11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作业的全过程。</a:t>
            </a:r>
            <a:endParaRPr lang="en-US" altLang="en-US" sz="1100"/>
          </a:p>
        </p:txBody>
      </p:sp>
      <p:sp>
        <p:nvSpPr>
          <p:cNvPr id="120" name="textbox 120"/>
          <p:cNvSpPr/>
          <p:nvPr/>
        </p:nvSpPr>
        <p:spPr>
          <a:xfrm>
            <a:off x="676743" y="6759323"/>
            <a:ext cx="51308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2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机械化</a:t>
            </a:r>
            <a:endParaRPr lang="en-US" altLang="en-US" sz="1200"/>
          </a:p>
        </p:txBody>
      </p:sp>
      <p:sp>
        <p:nvSpPr>
          <p:cNvPr id="122" name="textbox 122"/>
          <p:cNvSpPr/>
          <p:nvPr/>
        </p:nvSpPr>
        <p:spPr>
          <a:xfrm>
            <a:off x="1820358" y="3704956"/>
            <a:ext cx="263525" cy="3327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420"/>
              </a:lnSpc>
            </a:pPr>
            <a:r>
              <a:rPr sz="1900" kern="0" spc="-1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三</a:t>
            </a:r>
            <a:endParaRPr lang="en-US" altLang="en-US" sz="1900"/>
          </a:p>
        </p:txBody>
      </p:sp>
      <p:sp>
        <p:nvSpPr>
          <p:cNvPr id="124" name="textbox 124"/>
          <p:cNvSpPr/>
          <p:nvPr/>
        </p:nvSpPr>
        <p:spPr>
          <a:xfrm>
            <a:off x="1872896" y="4448667"/>
            <a:ext cx="254000" cy="3213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2330"/>
              </a:lnSpc>
            </a:pPr>
            <a:r>
              <a:rPr sz="1900" kern="0" spc="-12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四</a:t>
            </a:r>
            <a:endParaRPr lang="en-US" altLang="en-US" sz="1900"/>
          </a:p>
        </p:txBody>
      </p:sp>
      <p:sp>
        <p:nvSpPr>
          <p:cNvPr id="126" name="textbox 126"/>
          <p:cNvSpPr/>
          <p:nvPr/>
        </p:nvSpPr>
        <p:spPr>
          <a:xfrm>
            <a:off x="7304249" y="10152335"/>
            <a:ext cx="179070" cy="16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6000"/>
              </a:lnSpc>
            </a:pPr>
            <a:r>
              <a:rPr sz="1200" kern="0" spc="130">
                <a:solidFill>
                  <a:srgbClr val="000000">
                    <a:alpha val="100000"/>
                  </a:srgbClr>
                </a:solidFill>
                <a:latin typeface="Calibri"/>
                <a:ea typeface="Calibri"/>
                <a:cs typeface="Calibri" panose="020f05020202040a0204"/>
              </a:rPr>
              <a:t>.2</a:t>
            </a:r>
            <a:endParaRPr lang="en-US" altLang="en-US" sz="1200"/>
          </a:p>
        </p:txBody>
      </p:sp>
      <p:grpSp>
        <p:nvGrpSpPr>
          <p:cNvPr id="12" name="group 12"/>
          <p:cNvGrpSpPr/>
          <p:nvPr/>
        </p:nvGrpSpPr>
        <p:grpSpPr>
          <a:xfrm rot="21600000">
            <a:off x="1376933" y="6814565"/>
            <a:ext cx="91440" cy="100584"/>
            <a:chExt cx="91440" cy="100584"/>
          </a:xfrm>
        </p:grpSpPr>
        <p:sp>
          <p:nvSpPr>
            <p:cNvPr id="128" name="path"/>
            <p:cNvSpPr/>
            <p:nvPr/>
          </p:nvSpPr>
          <p:spPr>
            <a:xfrm>
              <a:off x="6858" y="6858"/>
              <a:ext cx="77724" cy="86868"/>
            </a:xfrm>
            <a:custGeom>
              <a:rect l="0" t="0" r="0" b="0"/>
              <a:pathLst>
                <a:path w="122" h="136">
                  <a:moveTo>
                    <a:pt x="60" y="136"/>
                  </a:moveTo>
                  <a:cubicBezTo>
                    <a:pt x="26" y="136"/>
                    <a:pt x="0" y="105"/>
                    <a:pt x="0" y="67"/>
                  </a:cubicBezTo>
                  <a:cubicBezTo>
                    <a:pt x="0" y="31"/>
                    <a:pt x="26" y="0"/>
                    <a:pt x="60" y="0"/>
                  </a:cubicBezTo>
                  <a:cubicBezTo>
                    <a:pt x="95" y="0"/>
                    <a:pt x="122" y="31"/>
                    <a:pt x="122" y="67"/>
                  </a:cubicBezTo>
                  <a:cubicBezTo>
                    <a:pt x="122" y="105"/>
                    <a:pt x="95" y="136"/>
                    <a:pt x="60" y="136"/>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path"/>
            <p:cNvSpPr/>
            <p:nvPr/>
          </p:nvSpPr>
          <p:spPr>
            <a:xfrm>
              <a:off x="0" y="0"/>
              <a:ext cx="91440" cy="100584"/>
            </a:xfrm>
            <a:custGeom>
              <a:rect l="0" t="0" r="0" b="0"/>
              <a:pathLst>
                <a:path w="144" h="158">
                  <a:moveTo>
                    <a:pt x="70" y="147"/>
                  </a:moveTo>
                  <a:cubicBezTo>
                    <a:pt x="37" y="147"/>
                    <a:pt x="10" y="116"/>
                    <a:pt x="10" y="78"/>
                  </a:cubicBezTo>
                  <a:cubicBezTo>
                    <a:pt x="10" y="42"/>
                    <a:pt x="37" y="10"/>
                    <a:pt x="70" y="10"/>
                  </a:cubicBezTo>
                  <a:cubicBezTo>
                    <a:pt x="106" y="10"/>
                    <a:pt x="133" y="42"/>
                    <a:pt x="133" y="78"/>
                  </a:cubicBezTo>
                  <a:cubicBezTo>
                    <a:pt x="133" y="116"/>
                    <a:pt x="106" y="147"/>
                    <a:pt x="70" y="147"/>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4" name="group 14"/>
          <p:cNvGrpSpPr/>
          <p:nvPr/>
        </p:nvGrpSpPr>
        <p:grpSpPr>
          <a:xfrm rot="21600000">
            <a:off x="1383030" y="8231885"/>
            <a:ext cx="91439" cy="100583"/>
            <a:chExt cx="91439" cy="100583"/>
          </a:xfrm>
        </p:grpSpPr>
        <p:sp>
          <p:nvSpPr>
            <p:cNvPr id="132" name="path"/>
            <p:cNvSpPr/>
            <p:nvPr/>
          </p:nvSpPr>
          <p:spPr>
            <a:xfrm>
              <a:off x="6858" y="6857"/>
              <a:ext cx="77723" cy="86868"/>
            </a:xfrm>
            <a:custGeom>
              <a:rect l="0" t="0" r="0" b="0"/>
              <a:pathLst>
                <a:path w="122" h="136">
                  <a:moveTo>
                    <a:pt x="60" y="136"/>
                  </a:moveTo>
                  <a:cubicBezTo>
                    <a:pt x="26" y="136"/>
                    <a:pt x="0" y="105"/>
                    <a:pt x="0" y="69"/>
                  </a:cubicBezTo>
                  <a:cubicBezTo>
                    <a:pt x="0" y="31"/>
                    <a:pt x="26" y="0"/>
                    <a:pt x="60" y="0"/>
                  </a:cubicBezTo>
                  <a:cubicBezTo>
                    <a:pt x="93" y="0"/>
                    <a:pt x="122" y="31"/>
                    <a:pt x="122" y="69"/>
                  </a:cubicBezTo>
                  <a:cubicBezTo>
                    <a:pt x="122" y="105"/>
                    <a:pt x="93" y="136"/>
                    <a:pt x="60" y="136"/>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path"/>
            <p:cNvSpPr/>
            <p:nvPr/>
          </p:nvSpPr>
          <p:spPr>
            <a:xfrm>
              <a:off x="0" y="0"/>
              <a:ext cx="91439" cy="100583"/>
            </a:xfrm>
            <a:custGeom>
              <a:rect l="0" t="0" r="0" b="0"/>
              <a:pathLst>
                <a:path w="143" h="158">
                  <a:moveTo>
                    <a:pt x="70" y="147"/>
                  </a:moveTo>
                  <a:cubicBezTo>
                    <a:pt x="37" y="147"/>
                    <a:pt x="10" y="116"/>
                    <a:pt x="10" y="80"/>
                  </a:cubicBezTo>
                  <a:cubicBezTo>
                    <a:pt x="10" y="42"/>
                    <a:pt x="37" y="10"/>
                    <a:pt x="70" y="10"/>
                  </a:cubicBezTo>
                  <a:cubicBezTo>
                    <a:pt x="104" y="10"/>
                    <a:pt x="133" y="42"/>
                    <a:pt x="133" y="80"/>
                  </a:cubicBezTo>
                  <a:cubicBezTo>
                    <a:pt x="133" y="116"/>
                    <a:pt x="104" y="147"/>
                    <a:pt x="70" y="147"/>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36" name="textbox 136"/>
          <p:cNvSpPr/>
          <p:nvPr/>
        </p:nvSpPr>
        <p:spPr>
          <a:xfrm>
            <a:off x="589459"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38" name="textbox 138"/>
          <p:cNvSpPr/>
          <p:nvPr/>
        </p:nvSpPr>
        <p:spPr>
          <a:xfrm>
            <a:off x="6804899" y="4638995"/>
            <a:ext cx="7746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a:t>
            </a:r>
            <a:endParaRPr lang="en-US" altLang="en-US" sz="800"/>
          </a:p>
        </p:txBody>
      </p:sp>
      <p:sp>
        <p:nvSpPr>
          <p:cNvPr id="140" name="rect"/>
          <p:cNvSpPr/>
          <p:nvPr/>
        </p:nvSpPr>
        <p:spPr>
          <a:xfrm>
            <a:off x="1462946" y="6861810"/>
            <a:ext cx="222691" cy="16762"/>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rect"/>
          <p:cNvSpPr/>
          <p:nvPr/>
        </p:nvSpPr>
        <p:spPr>
          <a:xfrm>
            <a:off x="1473588" y="8262366"/>
            <a:ext cx="175498" cy="16761"/>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4" name="picture 144"/>
          <p:cNvPicPr>
            <a:picLocks noChangeAspect="1"/>
          </p:cNvPicPr>
          <p:nvPr/>
        </p:nvPicPr>
        <p:blipFill>
          <a:blip r:embed="rId2"/>
          <a:stretch>
            <a:fillRect/>
          </a:stretch>
        </p:blipFill>
        <p:spPr>
          <a:xfrm rot="21600000">
            <a:off x="5167883" y="1190245"/>
            <a:ext cx="1863852" cy="615694"/>
          </a:xfrm>
          <a:prstGeom prst="rect">
            <a:avLst/>
          </a:prstGeom>
        </p:spPr>
      </p:pic>
      <p:sp>
        <p:nvSpPr>
          <p:cNvPr id="146" name="textbox 146"/>
          <p:cNvSpPr/>
          <p:nvPr/>
        </p:nvSpPr>
        <p:spPr>
          <a:xfrm>
            <a:off x="6804358" y="4638995"/>
            <a:ext cx="7810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4</a:t>
            </a:r>
            <a:endParaRPr lang="en-US" altLang="en-US" sz="800"/>
          </a:p>
        </p:txBody>
      </p:sp>
      <p:pic>
        <p:nvPicPr>
          <p:cNvPr id="148" name="picture 148"/>
          <p:cNvPicPr>
            <a:picLocks noChangeAspect="1"/>
          </p:cNvPicPr>
          <p:nvPr/>
        </p:nvPicPr>
        <p:blipFill>
          <a:blip r:embed="rId3"/>
          <a:stretch>
            <a:fillRect/>
          </a:stretch>
        </p:blipFill>
        <p:spPr>
          <a:xfrm rot="21600000">
            <a:off x="528827" y="1190244"/>
            <a:ext cx="6502907" cy="3657599"/>
          </a:xfrm>
          <a:prstGeom prst="rect">
            <a:avLst/>
          </a:prstGeom>
        </p:spPr>
      </p:pic>
      <p:pic>
        <p:nvPicPr>
          <p:cNvPr id="150" name="picture 150"/>
          <p:cNvPicPr>
            <a:picLocks noChangeAspect="1"/>
          </p:cNvPicPr>
          <p:nvPr/>
        </p:nvPicPr>
        <p:blipFill>
          <a:blip r:embed="rId4"/>
          <a:stretch>
            <a:fillRect/>
          </a:stretch>
        </p:blipFill>
        <p:spPr>
          <a:xfrm rot="21600000">
            <a:off x="528827" y="1362457"/>
            <a:ext cx="487680" cy="457199"/>
          </a:xfrm>
          <a:prstGeom prst="rect">
            <a:avLst/>
          </a:prstGeom>
        </p:spPr>
      </p:pic>
      <p:pic>
        <p:nvPicPr>
          <p:cNvPr id="152" name="picture 152"/>
          <p:cNvPicPr>
            <a:picLocks noChangeAspect="1"/>
          </p:cNvPicPr>
          <p:nvPr/>
        </p:nvPicPr>
        <p:blipFill>
          <a:blip r:embed="rId5"/>
          <a:stretch>
            <a:fillRect/>
          </a:stretch>
        </p:blipFill>
        <p:spPr>
          <a:xfrm rot="21600000">
            <a:off x="541338" y="2966618"/>
            <a:ext cx="825689" cy="687323"/>
          </a:xfrm>
          <a:prstGeom prst="rect">
            <a:avLst/>
          </a:prstGeom>
        </p:spPr>
      </p:pic>
      <p:sp>
        <p:nvSpPr>
          <p:cNvPr id="154" name="textbox 154"/>
          <p:cNvSpPr/>
          <p:nvPr/>
        </p:nvSpPr>
        <p:spPr>
          <a:xfrm>
            <a:off x="6804358" y="4638995"/>
            <a:ext cx="7810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4</a:t>
            </a:r>
            <a:endParaRPr lang="en-US" altLang="en-US" sz="800"/>
          </a:p>
        </p:txBody>
      </p:sp>
      <p:pic>
        <p:nvPicPr>
          <p:cNvPr id="156" name="picture 156"/>
          <p:cNvPicPr>
            <a:picLocks noChangeAspect="1"/>
          </p:cNvPicPr>
          <p:nvPr/>
        </p:nvPicPr>
        <p:blipFill>
          <a:blip r:embed="rId6"/>
          <a:stretch>
            <a:fillRect/>
          </a:stretch>
        </p:blipFill>
        <p:spPr>
          <a:xfrm rot="21600000">
            <a:off x="1635251" y="1748028"/>
            <a:ext cx="5274562" cy="3099816"/>
          </a:xfrm>
          <a:prstGeom prst="rect">
            <a:avLst/>
          </a:prstGeom>
        </p:spPr>
      </p:pic>
      <p:graphicFrame>
        <p:nvGraphicFramePr>
          <p:cNvPr id="158" name="table 158"/>
          <p:cNvGraphicFramePr>
            <a:graphicFrameLocks noGrp="1"/>
          </p:cNvGraphicFramePr>
          <p:nvPr/>
        </p:nvGraphicFramePr>
        <p:xfrm>
          <a:off x="528827" y="1190244"/>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60" name="picture 160"/>
          <p:cNvPicPr>
            <a:picLocks noChangeAspect="1"/>
          </p:cNvPicPr>
          <p:nvPr/>
        </p:nvPicPr>
        <p:blipFill>
          <a:blip r:embed="rId2"/>
          <a:stretch>
            <a:fillRect/>
          </a:stretch>
        </p:blipFill>
        <p:spPr>
          <a:xfrm rot="21600000">
            <a:off x="5167883" y="5839968"/>
            <a:ext cx="1863852" cy="615696"/>
          </a:xfrm>
          <a:prstGeom prst="rect">
            <a:avLst/>
          </a:prstGeom>
        </p:spPr>
      </p:pic>
      <p:pic>
        <p:nvPicPr>
          <p:cNvPr id="162" name="picture 162"/>
          <p:cNvPicPr>
            <a:picLocks noChangeAspect="1"/>
          </p:cNvPicPr>
          <p:nvPr/>
        </p:nvPicPr>
        <p:blipFill>
          <a:blip r:embed="rId3"/>
          <a:stretch>
            <a:fillRect/>
          </a:stretch>
        </p:blipFill>
        <p:spPr>
          <a:xfrm rot="21600000">
            <a:off x="528827" y="5839968"/>
            <a:ext cx="6502907" cy="3657600"/>
          </a:xfrm>
          <a:prstGeom prst="rect">
            <a:avLst/>
          </a:prstGeom>
        </p:spPr>
      </p:pic>
      <p:pic>
        <p:nvPicPr>
          <p:cNvPr id="164" name="picture 164"/>
          <p:cNvPicPr>
            <a:picLocks noChangeAspect="1"/>
          </p:cNvPicPr>
          <p:nvPr/>
        </p:nvPicPr>
        <p:blipFill>
          <a:blip r:embed="rId7"/>
          <a:stretch>
            <a:fillRect/>
          </a:stretch>
        </p:blipFill>
        <p:spPr>
          <a:xfrm rot="21600000">
            <a:off x="528827" y="6012180"/>
            <a:ext cx="487680" cy="457199"/>
          </a:xfrm>
          <a:prstGeom prst="rect">
            <a:avLst/>
          </a:prstGeom>
        </p:spPr>
      </p:pic>
      <p:pic>
        <p:nvPicPr>
          <p:cNvPr id="166" name="picture 166"/>
          <p:cNvPicPr>
            <a:picLocks noChangeAspect="1"/>
          </p:cNvPicPr>
          <p:nvPr/>
        </p:nvPicPr>
        <p:blipFill>
          <a:blip r:embed="rId8"/>
          <a:stretch>
            <a:fillRect/>
          </a:stretch>
        </p:blipFill>
        <p:spPr>
          <a:xfrm rot="21600000">
            <a:off x="1609343" y="7080504"/>
            <a:ext cx="3581400" cy="352044"/>
          </a:xfrm>
          <a:prstGeom prst="rect">
            <a:avLst/>
          </a:prstGeom>
        </p:spPr>
      </p:pic>
      <p:pic>
        <p:nvPicPr>
          <p:cNvPr id="168" name="picture 168"/>
          <p:cNvPicPr>
            <a:picLocks noChangeAspect="1"/>
          </p:cNvPicPr>
          <p:nvPr/>
        </p:nvPicPr>
        <p:blipFill>
          <a:blip r:embed="rId9"/>
          <a:stretch>
            <a:fillRect/>
          </a:stretch>
        </p:blipFill>
        <p:spPr>
          <a:xfrm rot="21600000">
            <a:off x="1609343" y="8068056"/>
            <a:ext cx="3581400" cy="353567"/>
          </a:xfrm>
          <a:prstGeom prst="rect">
            <a:avLst/>
          </a:prstGeom>
        </p:spPr>
      </p:pic>
      <p:graphicFrame>
        <p:nvGraphicFramePr>
          <p:cNvPr id="170" name="table 17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1580" algn="l" rtl="0" eaLnBrk="0">
                        <a:lnSpc>
                          <a:spcPct val="80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5</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72" name="textbox 172"/>
          <p:cNvSpPr/>
          <p:nvPr/>
        </p:nvSpPr>
        <p:spPr>
          <a:xfrm>
            <a:off x="1748661" y="1919809"/>
            <a:ext cx="5120640" cy="2837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353695" algn="l" rtl="0" eaLnBrk="0">
              <a:lnSpc>
                <a:spcPct val="97000"/>
              </a:lnSpc>
            </a:pP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输变电工程机械化施工从广义上</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讲</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，在输变电工程建设中采用施工</a:t>
            </a:r>
            <a:endParaRPr lang="en-US" altLang="en-US" sz="1200"/>
          </a:p>
          <a:p>
            <a:pPr marL="13335" algn="l" rtl="0" eaLnBrk="0">
              <a:lnSpc>
                <a:spcPct val="96000"/>
              </a:lnSpc>
              <a:spcBef>
                <a:spcPts val="920"/>
              </a:spcBef>
            </a:pP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机械进行的施工均为机械化施工；从</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狭义上讲</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，机械化施工的目的是为</a:t>
            </a:r>
            <a:endParaRPr lang="en-US" altLang="en-US" sz="1200"/>
          </a:p>
          <a:p>
            <a:pPr marL="13335" algn="l" rtl="0" eaLnBrk="0">
              <a:lnSpc>
                <a:spcPct val="97000"/>
              </a:lnSpc>
              <a:spcBef>
                <a:spcPts val="910"/>
              </a:spcBef>
            </a:pP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提高劳动生产效率、</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降低人工劳动作业强度</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，故</a:t>
            </a: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只有采用更先进、</a:t>
            </a:r>
            <a:r>
              <a:rPr sz="1200" b="1" kern="0" spc="-2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更实</a:t>
            </a:r>
            <a:endParaRPr lang="en-US" altLang="en-US" sz="1200"/>
          </a:p>
          <a:p>
            <a:pPr marL="15875" algn="l" rtl="0" eaLnBrk="0">
              <a:lnSpc>
                <a:spcPct val="97000"/>
              </a:lnSpc>
              <a:spcBef>
                <a:spcPts val="920"/>
              </a:spcBef>
            </a:pP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用、</a:t>
            </a:r>
            <a:r>
              <a:rPr sz="1200" b="1" kern="0" spc="-2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更适用的施工装备</a:t>
            </a:r>
            <a:r>
              <a:rPr sz="1200" b="1" kern="0" spc="-2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，获得了更好的施工成效方可算为机械化施</a:t>
            </a: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工</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marL="353695" algn="l" rtl="0" eaLnBrk="0">
              <a:lnSpc>
                <a:spcPct val="97000"/>
              </a:lnSpc>
              <a:spcBef>
                <a:spcPts val="905"/>
              </a:spcBef>
            </a:pP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输变电工程机械化施工技术是</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一项系统创新工程</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，是一种</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全新的工</a:t>
            </a:r>
            <a:endParaRPr lang="en-US" altLang="en-US" sz="1200"/>
          </a:p>
          <a:p>
            <a:pPr marL="13335" algn="l" rtl="0" eaLnBrk="0">
              <a:lnSpc>
                <a:spcPct val="97000"/>
              </a:lnSpc>
              <a:spcBef>
                <a:spcPts val="910"/>
              </a:spcBef>
            </a:pP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程建设模式</a:t>
            </a:r>
            <a:r>
              <a:rPr sz="1200" b="1" kern="0" spc="-2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，要求工程设计、施工装备、</a:t>
            </a:r>
            <a:r>
              <a:rPr sz="1200" b="1" kern="0" spc="-2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技术工艺、</a:t>
            </a:r>
            <a:r>
              <a:rPr sz="1200" b="1" kern="0" spc="-2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工程管理等各</a:t>
            </a: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专业</a:t>
            </a:r>
            <a:endParaRPr lang="en-US" altLang="en-US" sz="1200"/>
          </a:p>
          <a:p>
            <a:pPr marL="14605" algn="l" rtl="0" eaLnBrk="0">
              <a:lnSpc>
                <a:spcPts val="1695"/>
              </a:lnSpc>
              <a:spcBef>
                <a:spcPts val="645"/>
              </a:spcBef>
            </a:pP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协同配合</a:t>
            </a:r>
            <a:r>
              <a:rPr sz="1200" b="1" kern="0" spc="-2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60">
                <a:solidFill>
                  <a:srgbClr val="FF0000">
                    <a:alpha val="100000"/>
                  </a:srgbClr>
                </a:solidFill>
                <a:latin typeface="微软雅黑" panose="020b0503020204020204" charset="-122"/>
                <a:ea typeface="微软雅黑" panose="020b0503020204020204" charset="-122"/>
                <a:cs typeface="微软雅黑" panose="020b0503020204020204" charset="-122"/>
              </a:rPr>
              <a:t>，遵循“ </a:t>
            </a:r>
            <a:r>
              <a:rPr sz="12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一性三化（先进性</a:t>
            </a:r>
            <a:r>
              <a:rPr sz="1200" b="1" kern="0" spc="-2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，专业化</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，标准化</a:t>
            </a:r>
            <a:r>
              <a:rPr sz="1200" b="1" kern="0" spc="-2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，系列化）</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“的</a:t>
            </a:r>
            <a:endParaRPr lang="en-US" altLang="en-US" sz="1200"/>
          </a:p>
          <a:p>
            <a:pPr marL="12700" indent="635" algn="l" rtl="0" eaLnBrk="0">
              <a:lnSpc>
                <a:spcPct val="159000"/>
              </a:lnSpc>
              <a:spcBef>
                <a:spcPts val="5"/>
              </a:spcBef>
            </a:pP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原则</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，创新设计与施工方法、创新装备研发</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，实现全过程、系列化技术</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成果</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，对建设世界一流电网、</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提高输变电工程建设效益和效率、积极履</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行社会责任具有重要意义。</a:t>
            </a:r>
            <a:endParaRPr lang="en-US" altLang="en-US" sz="1200"/>
          </a:p>
        </p:txBody>
      </p:sp>
      <p:sp>
        <p:nvSpPr>
          <p:cNvPr id="174" name="textbox 174"/>
          <p:cNvSpPr/>
          <p:nvPr/>
        </p:nvSpPr>
        <p:spPr>
          <a:xfrm>
            <a:off x="1791051" y="8152805"/>
            <a:ext cx="3061970" cy="202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7000"/>
              </a:lnSpc>
            </a:pP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2、</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200"/>
          </a:p>
        </p:txBody>
      </p:sp>
      <p:sp>
        <p:nvSpPr>
          <p:cNvPr id="176" name="textbox 176"/>
          <p:cNvSpPr/>
          <p:nvPr/>
        </p:nvSpPr>
        <p:spPr>
          <a:xfrm>
            <a:off x="1797574" y="7165252"/>
            <a:ext cx="3055620" cy="202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7000"/>
              </a:lnSpc>
            </a:pP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1、</a:t>
            </a:r>
            <a:r>
              <a:rPr sz="12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200"/>
          </a:p>
        </p:txBody>
      </p:sp>
      <p:sp>
        <p:nvSpPr>
          <p:cNvPr id="178" name="textbox 178"/>
          <p:cNvSpPr/>
          <p:nvPr/>
        </p:nvSpPr>
        <p:spPr>
          <a:xfrm>
            <a:off x="620006" y="3077260"/>
            <a:ext cx="530225" cy="465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a:t>
            </a:r>
            <a:endParaRPr lang="en-US" altLang="en-US" sz="900"/>
          </a:p>
          <a:p>
            <a:pPr marL="12700" algn="l" rtl="0" eaLnBrk="0">
              <a:lnSpc>
                <a:spcPct val="99000"/>
              </a:lnSpc>
              <a:spcBef>
                <a:spcPts val="130"/>
              </a:spcBef>
            </a:pPr>
            <a:r>
              <a:rPr sz="9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程机械化</a:t>
            </a:r>
            <a:endParaRPr lang="en-US" altLang="en-US" sz="900"/>
          </a:p>
          <a:p>
            <a:pPr marL="138430" algn="l" rtl="0" eaLnBrk="0">
              <a:lnSpc>
                <a:spcPct val="100000"/>
              </a:lnSpc>
              <a:spcBef>
                <a:spcPts val="10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施工</a:t>
            </a:r>
            <a:endParaRPr lang="en-US" altLang="en-US" sz="900"/>
          </a:p>
        </p:txBody>
      </p:sp>
      <p:graphicFrame>
        <p:nvGraphicFramePr>
          <p:cNvPr id="180" name="table 180"/>
          <p:cNvGraphicFramePr>
            <a:graphicFrameLocks noGrp="1"/>
          </p:cNvGraphicFramePr>
          <p:nvPr/>
        </p:nvGraphicFramePr>
        <p:xfrm>
          <a:off x="1181099" y="8058911"/>
          <a:ext cx="373380" cy="371475"/>
        </p:xfrm>
        <a:graphic>
          <a:graphicData uri="http://schemas.openxmlformats.org/drawingml/2006/table">
            <a:tbl>
              <a:tblPr/>
              <a:tblGrid>
                <a:gridCol w="373380"/>
              </a:tblGrid>
              <a:tr h="355600">
                <a:tc>
                  <a:txBody>
                    <a:bodyPr vert="horz" wrap="square"/>
                    <a:lstStyle/>
                    <a:p>
                      <a:pPr algn="l" rtl="0" eaLnBrk="0">
                        <a:lnSpc>
                          <a:spcPct val="100000"/>
                        </a:lnSpc>
                      </a:pPr>
                      <a:endParaRPr lang="en-US" altLang="en-US" sz="1000"/>
                    </a:p>
                  </a:txBody>
                  <a:tcPr marL="0" marR="0" marT="0" marB="0">
                    <a:lnL w="15875" cap="flat" cmpd="sng" algn="ctr">
                      <a:solidFill>
                        <a:srgbClr val="107765"/>
                      </a:solidFill>
                      <a:prstDash val="solid"/>
                      <a:round/>
                      <a:headEnd type="none" w="med" len="med"/>
                      <a:tailEnd type="none" w="med" len="med"/>
                    </a:lnL>
                    <a:lnR w="15875" cap="flat" cmpd="sng" algn="ctr">
                      <a:solidFill>
                        <a:srgbClr val="107765"/>
                      </a:solidFill>
                      <a:prstDash val="solid"/>
                      <a:round/>
                      <a:headEnd type="none" w="med" len="med"/>
                      <a:tailEnd type="none" w="med" len="med"/>
                    </a:lnR>
                    <a:lnT w="15875" cap="flat" cmpd="sng" algn="ctr">
                      <a:solidFill>
                        <a:srgbClr val="107765"/>
                      </a:solidFill>
                      <a:prstDash val="solid"/>
                      <a:round/>
                      <a:headEnd type="none" w="med" len="med"/>
                      <a:tailEnd type="none" w="med" len="med"/>
                    </a:lnT>
                    <a:lnB w="15875" cap="flat" cmpd="sng" algn="ctr">
                      <a:solidFill>
                        <a:srgbClr val="107765"/>
                      </a:solidFill>
                      <a:prstDash val="solid"/>
                      <a:round/>
                      <a:headEnd type="none" w="med" len="med"/>
                      <a:tailEnd type="none" w="med" len="med"/>
                    </a:lnB>
                  </a:tcPr>
                </a:tc>
              </a:tr>
            </a:tbl>
          </a:graphicData>
        </a:graphic>
      </p:graphicFrame>
      <p:graphicFrame>
        <p:nvGraphicFramePr>
          <p:cNvPr id="182" name="table 182"/>
          <p:cNvGraphicFramePr>
            <a:graphicFrameLocks noGrp="1"/>
          </p:cNvGraphicFramePr>
          <p:nvPr/>
        </p:nvGraphicFramePr>
        <p:xfrm>
          <a:off x="1181099" y="7071360"/>
          <a:ext cx="373380" cy="370204"/>
        </p:xfrm>
        <a:graphic>
          <a:graphicData uri="http://schemas.openxmlformats.org/drawingml/2006/table">
            <a:tbl>
              <a:tblPr/>
              <a:tblGrid>
                <a:gridCol w="373380"/>
              </a:tblGrid>
              <a:tr h="354329">
                <a:tc>
                  <a:txBody>
                    <a:bodyPr vert="horz" wrap="square"/>
                    <a:lstStyle/>
                    <a:p>
                      <a:pPr algn="l" rtl="0" eaLnBrk="0">
                        <a:lnSpc>
                          <a:spcPct val="100000"/>
                        </a:lnSpc>
                      </a:pPr>
                      <a:endParaRPr lang="en-US" altLang="en-US" sz="1000"/>
                    </a:p>
                  </a:txBody>
                  <a:tcPr marL="0" marR="0" marT="0" marB="0">
                    <a:lnL w="15875" cap="flat" cmpd="sng" algn="ctr">
                      <a:solidFill>
                        <a:srgbClr val="107765"/>
                      </a:solidFill>
                      <a:prstDash val="solid"/>
                      <a:round/>
                      <a:headEnd type="none" w="med" len="med"/>
                      <a:tailEnd type="none" w="med" len="med"/>
                    </a:lnL>
                    <a:lnR w="15875" cap="flat" cmpd="sng" algn="ctr">
                      <a:solidFill>
                        <a:srgbClr val="107765"/>
                      </a:solidFill>
                      <a:prstDash val="solid"/>
                      <a:round/>
                      <a:headEnd type="none" w="med" len="med"/>
                      <a:tailEnd type="none" w="med" len="med"/>
                    </a:lnR>
                    <a:lnT w="15875" cap="flat" cmpd="sng" algn="ctr">
                      <a:solidFill>
                        <a:srgbClr val="107765"/>
                      </a:solidFill>
                      <a:prstDash val="solid"/>
                      <a:round/>
                      <a:headEnd type="none" w="med" len="med"/>
                      <a:tailEnd type="none" w="med" len="med"/>
                    </a:lnT>
                    <a:lnB w="15875" cap="flat" cmpd="sng" algn="ctr">
                      <a:solidFill>
                        <a:srgbClr val="107765"/>
                      </a:solidFill>
                      <a:prstDash val="solid"/>
                      <a:round/>
                      <a:headEnd type="none" w="med" len="med"/>
                      <a:tailEnd type="none" w="med" len="med"/>
                    </a:lnB>
                  </a:tcPr>
                </a:tc>
              </a:tr>
            </a:tbl>
          </a:graphicData>
        </a:graphic>
      </p:graphicFrame>
      <p:sp>
        <p:nvSpPr>
          <p:cNvPr id="184" name="path"/>
          <p:cNvSpPr/>
          <p:nvPr/>
        </p:nvSpPr>
        <p:spPr>
          <a:xfrm>
            <a:off x="1272539" y="8116823"/>
            <a:ext cx="188976" cy="256032"/>
          </a:xfrm>
          <a:custGeom>
            <a:rect l="0" t="0" r="0" b="0"/>
            <a:pathLst>
              <a:path w="297" h="402">
                <a:moveTo>
                  <a:pt x="204" y="189"/>
                </a:moveTo>
                <a:cubicBezTo>
                  <a:pt x="218" y="189"/>
                  <a:pt x="228" y="199"/>
                  <a:pt x="228" y="213"/>
                </a:cubicBezTo>
                <a:cubicBezTo>
                  <a:pt x="228" y="227"/>
                  <a:pt x="218" y="240"/>
                  <a:pt x="204" y="240"/>
                </a:cubicBezTo>
                <a:cubicBezTo>
                  <a:pt x="192" y="240"/>
                  <a:pt x="182" y="227"/>
                  <a:pt x="182" y="213"/>
                </a:cubicBezTo>
                <a:cubicBezTo>
                  <a:pt x="182" y="199"/>
                  <a:pt x="192" y="189"/>
                  <a:pt x="204" y="189"/>
                </a:cubicBezTo>
                <a:moveTo>
                  <a:pt x="204" y="167"/>
                </a:moveTo>
                <a:lnTo>
                  <a:pt x="189" y="170"/>
                </a:lnTo>
                <a:lnTo>
                  <a:pt x="192" y="180"/>
                </a:lnTo>
                <a:cubicBezTo>
                  <a:pt x="187" y="182"/>
                  <a:pt x="184" y="184"/>
                  <a:pt x="180" y="187"/>
                </a:cubicBezTo>
                <a:lnTo>
                  <a:pt x="175" y="182"/>
                </a:lnTo>
                <a:lnTo>
                  <a:pt x="168" y="194"/>
                </a:lnTo>
                <a:lnTo>
                  <a:pt x="172" y="199"/>
                </a:lnTo>
                <a:cubicBezTo>
                  <a:pt x="172" y="203"/>
                  <a:pt x="170" y="208"/>
                  <a:pt x="170" y="213"/>
                </a:cubicBezTo>
                <a:lnTo>
                  <a:pt x="163" y="216"/>
                </a:lnTo>
                <a:lnTo>
                  <a:pt x="165" y="230"/>
                </a:lnTo>
                <a:lnTo>
                  <a:pt x="172" y="227"/>
                </a:lnTo>
                <a:cubicBezTo>
                  <a:pt x="175" y="232"/>
                  <a:pt x="177" y="237"/>
                  <a:pt x="182" y="240"/>
                </a:cubicBezTo>
                <a:lnTo>
                  <a:pt x="177" y="247"/>
                </a:lnTo>
                <a:lnTo>
                  <a:pt x="187" y="254"/>
                </a:lnTo>
                <a:lnTo>
                  <a:pt x="192" y="247"/>
                </a:lnTo>
                <a:cubicBezTo>
                  <a:pt x="196" y="249"/>
                  <a:pt x="201" y="249"/>
                  <a:pt x="206" y="249"/>
                </a:cubicBezTo>
                <a:lnTo>
                  <a:pt x="206" y="259"/>
                </a:lnTo>
                <a:lnTo>
                  <a:pt x="220" y="256"/>
                </a:lnTo>
                <a:lnTo>
                  <a:pt x="218" y="247"/>
                </a:lnTo>
                <a:cubicBezTo>
                  <a:pt x="223" y="244"/>
                  <a:pt x="225" y="242"/>
                  <a:pt x="230" y="240"/>
                </a:cubicBezTo>
                <a:lnTo>
                  <a:pt x="235" y="244"/>
                </a:lnTo>
                <a:lnTo>
                  <a:pt x="242" y="232"/>
                </a:lnTo>
                <a:lnTo>
                  <a:pt x="237" y="227"/>
                </a:lnTo>
                <a:cubicBezTo>
                  <a:pt x="237" y="223"/>
                  <a:pt x="240" y="218"/>
                  <a:pt x="240" y="213"/>
                </a:cubicBezTo>
                <a:lnTo>
                  <a:pt x="247" y="211"/>
                </a:lnTo>
                <a:lnTo>
                  <a:pt x="244" y="196"/>
                </a:lnTo>
                <a:lnTo>
                  <a:pt x="235" y="199"/>
                </a:lnTo>
                <a:cubicBezTo>
                  <a:pt x="235" y="194"/>
                  <a:pt x="232" y="191"/>
                  <a:pt x="228" y="187"/>
                </a:cubicBezTo>
                <a:lnTo>
                  <a:pt x="232" y="180"/>
                </a:lnTo>
                <a:lnTo>
                  <a:pt x="223" y="172"/>
                </a:lnTo>
                <a:lnTo>
                  <a:pt x="218" y="180"/>
                </a:lnTo>
                <a:cubicBezTo>
                  <a:pt x="213" y="177"/>
                  <a:pt x="208" y="177"/>
                  <a:pt x="204" y="177"/>
                </a:cubicBezTo>
                <a:lnTo>
                  <a:pt x="204" y="167"/>
                </a:lnTo>
                <a:close/>
                <a:moveTo>
                  <a:pt x="187" y="67"/>
                </a:moveTo>
                <a:cubicBezTo>
                  <a:pt x="206" y="67"/>
                  <a:pt x="223" y="83"/>
                  <a:pt x="223" y="105"/>
                </a:cubicBezTo>
                <a:cubicBezTo>
                  <a:pt x="223" y="127"/>
                  <a:pt x="206" y="143"/>
                  <a:pt x="187" y="143"/>
                </a:cubicBezTo>
                <a:cubicBezTo>
                  <a:pt x="165" y="143"/>
                  <a:pt x="151" y="127"/>
                  <a:pt x="151" y="105"/>
                </a:cubicBezTo>
                <a:cubicBezTo>
                  <a:pt x="151" y="83"/>
                  <a:pt x="165" y="67"/>
                  <a:pt x="187" y="67"/>
                </a:cubicBezTo>
                <a:moveTo>
                  <a:pt x="192" y="36"/>
                </a:moveTo>
                <a:lnTo>
                  <a:pt x="187" y="47"/>
                </a:lnTo>
                <a:cubicBezTo>
                  <a:pt x="180" y="47"/>
                  <a:pt x="175" y="50"/>
                  <a:pt x="168" y="52"/>
                </a:cubicBezTo>
                <a:lnTo>
                  <a:pt x="160" y="40"/>
                </a:lnTo>
                <a:lnTo>
                  <a:pt x="144" y="52"/>
                </a:lnTo>
                <a:lnTo>
                  <a:pt x="151" y="64"/>
                </a:lnTo>
                <a:cubicBezTo>
                  <a:pt x="144" y="69"/>
                  <a:pt x="141" y="74"/>
                  <a:pt x="139" y="81"/>
                </a:cubicBezTo>
                <a:lnTo>
                  <a:pt x="124" y="79"/>
                </a:lnTo>
                <a:lnTo>
                  <a:pt x="122" y="100"/>
                </a:lnTo>
                <a:lnTo>
                  <a:pt x="134" y="103"/>
                </a:lnTo>
                <a:cubicBezTo>
                  <a:pt x="134" y="110"/>
                  <a:pt x="134" y="117"/>
                  <a:pt x="136" y="124"/>
                </a:cubicBezTo>
                <a:lnTo>
                  <a:pt x="127" y="134"/>
                </a:lnTo>
                <a:lnTo>
                  <a:pt x="136" y="151"/>
                </a:lnTo>
                <a:lnTo>
                  <a:pt x="148" y="143"/>
                </a:lnTo>
                <a:cubicBezTo>
                  <a:pt x="153" y="151"/>
                  <a:pt x="158" y="153"/>
                  <a:pt x="165" y="158"/>
                </a:cubicBezTo>
                <a:lnTo>
                  <a:pt x="163" y="170"/>
                </a:lnTo>
                <a:lnTo>
                  <a:pt x="182" y="175"/>
                </a:lnTo>
                <a:lnTo>
                  <a:pt x="184" y="163"/>
                </a:lnTo>
                <a:cubicBezTo>
                  <a:pt x="192" y="163"/>
                  <a:pt x="199" y="160"/>
                  <a:pt x="206" y="158"/>
                </a:cubicBezTo>
                <a:lnTo>
                  <a:pt x="211" y="170"/>
                </a:lnTo>
                <a:lnTo>
                  <a:pt x="228" y="158"/>
                </a:lnTo>
                <a:lnTo>
                  <a:pt x="220" y="146"/>
                </a:lnTo>
                <a:cubicBezTo>
                  <a:pt x="228" y="141"/>
                  <a:pt x="230" y="134"/>
                  <a:pt x="235" y="129"/>
                </a:cubicBezTo>
                <a:lnTo>
                  <a:pt x="247" y="131"/>
                </a:lnTo>
                <a:lnTo>
                  <a:pt x="252" y="110"/>
                </a:lnTo>
                <a:lnTo>
                  <a:pt x="237" y="107"/>
                </a:lnTo>
                <a:cubicBezTo>
                  <a:pt x="240" y="100"/>
                  <a:pt x="237" y="91"/>
                  <a:pt x="235" y="83"/>
                </a:cubicBezTo>
                <a:lnTo>
                  <a:pt x="247" y="76"/>
                </a:lnTo>
                <a:lnTo>
                  <a:pt x="235" y="60"/>
                </a:lnTo>
                <a:lnTo>
                  <a:pt x="225" y="67"/>
                </a:lnTo>
                <a:cubicBezTo>
                  <a:pt x="220" y="60"/>
                  <a:pt x="213" y="55"/>
                  <a:pt x="206" y="52"/>
                </a:cubicBezTo>
                <a:lnTo>
                  <a:pt x="211" y="40"/>
                </a:lnTo>
                <a:lnTo>
                  <a:pt x="192" y="36"/>
                </a:lnTo>
                <a:close/>
                <a:moveTo>
                  <a:pt x="141" y="0"/>
                </a:moveTo>
                <a:cubicBezTo>
                  <a:pt x="156" y="0"/>
                  <a:pt x="172" y="0"/>
                  <a:pt x="189" y="2"/>
                </a:cubicBezTo>
                <a:cubicBezTo>
                  <a:pt x="256" y="11"/>
                  <a:pt x="295" y="86"/>
                  <a:pt x="297" y="131"/>
                </a:cubicBezTo>
                <a:cubicBezTo>
                  <a:pt x="297" y="220"/>
                  <a:pt x="240" y="261"/>
                  <a:pt x="237" y="292"/>
                </a:cubicBezTo>
                <a:cubicBezTo>
                  <a:pt x="237" y="350"/>
                  <a:pt x="297" y="403"/>
                  <a:pt x="297" y="403"/>
                </a:cubicBezTo>
                <a:lnTo>
                  <a:pt x="91" y="403"/>
                </a:lnTo>
                <a:cubicBezTo>
                  <a:pt x="91" y="403"/>
                  <a:pt x="129" y="381"/>
                  <a:pt x="112" y="338"/>
                </a:cubicBezTo>
                <a:cubicBezTo>
                  <a:pt x="105" y="340"/>
                  <a:pt x="86" y="345"/>
                  <a:pt x="69" y="347"/>
                </a:cubicBezTo>
                <a:cubicBezTo>
                  <a:pt x="52" y="350"/>
                  <a:pt x="38" y="338"/>
                  <a:pt x="36" y="328"/>
                </a:cubicBezTo>
                <a:cubicBezTo>
                  <a:pt x="33" y="321"/>
                  <a:pt x="40" y="304"/>
                  <a:pt x="38" y="300"/>
                </a:cubicBezTo>
                <a:cubicBezTo>
                  <a:pt x="33" y="295"/>
                  <a:pt x="21" y="280"/>
                  <a:pt x="26" y="268"/>
                </a:cubicBezTo>
                <a:cubicBezTo>
                  <a:pt x="31" y="256"/>
                  <a:pt x="28" y="249"/>
                  <a:pt x="28" y="249"/>
                </a:cubicBezTo>
                <a:cubicBezTo>
                  <a:pt x="28" y="249"/>
                  <a:pt x="4" y="244"/>
                  <a:pt x="2" y="235"/>
                </a:cubicBezTo>
                <a:cubicBezTo>
                  <a:pt x="0" y="225"/>
                  <a:pt x="33" y="167"/>
                  <a:pt x="33" y="167"/>
                </a:cubicBezTo>
                <a:cubicBezTo>
                  <a:pt x="33" y="167"/>
                  <a:pt x="28" y="156"/>
                  <a:pt x="26" y="146"/>
                </a:cubicBezTo>
                <a:cubicBezTo>
                  <a:pt x="24" y="139"/>
                  <a:pt x="26" y="100"/>
                  <a:pt x="48" y="55"/>
                </a:cubicBezTo>
                <a:cubicBezTo>
                  <a:pt x="64" y="21"/>
                  <a:pt x="98" y="2"/>
                  <a:pt x="141" y="0"/>
                </a:cubicBezTo>
              </a:path>
            </a:pathLst>
          </a:custGeom>
          <a:solidFill>
            <a:srgbClr val="10776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path"/>
          <p:cNvSpPr/>
          <p:nvPr/>
        </p:nvSpPr>
        <p:spPr>
          <a:xfrm>
            <a:off x="1266443" y="7142988"/>
            <a:ext cx="207264" cy="227075"/>
          </a:xfrm>
          <a:custGeom>
            <a:rect l="0" t="0" r="0" b="0"/>
            <a:pathLst>
              <a:path w="326" h="357">
                <a:moveTo>
                  <a:pt x="312" y="304"/>
                </a:moveTo>
                <a:lnTo>
                  <a:pt x="312" y="304"/>
                </a:lnTo>
                <a:lnTo>
                  <a:pt x="312" y="103"/>
                </a:lnTo>
                <a:cubicBezTo>
                  <a:pt x="312" y="91"/>
                  <a:pt x="302" y="81"/>
                  <a:pt x="290" y="81"/>
                </a:cubicBezTo>
                <a:lnTo>
                  <a:pt x="242" y="81"/>
                </a:lnTo>
                <a:cubicBezTo>
                  <a:pt x="237" y="35"/>
                  <a:pt x="204" y="0"/>
                  <a:pt x="163" y="0"/>
                </a:cubicBezTo>
                <a:cubicBezTo>
                  <a:pt x="120" y="0"/>
                  <a:pt x="86" y="35"/>
                  <a:pt x="84" y="81"/>
                </a:cubicBezTo>
                <a:lnTo>
                  <a:pt x="33" y="81"/>
                </a:lnTo>
                <a:cubicBezTo>
                  <a:pt x="24" y="81"/>
                  <a:pt x="14" y="91"/>
                  <a:pt x="14" y="103"/>
                </a:cubicBezTo>
                <a:lnTo>
                  <a:pt x="14" y="304"/>
                </a:lnTo>
                <a:lnTo>
                  <a:pt x="0" y="304"/>
                </a:lnTo>
                <a:lnTo>
                  <a:pt x="0" y="335"/>
                </a:lnTo>
                <a:cubicBezTo>
                  <a:pt x="0" y="347"/>
                  <a:pt x="7" y="357"/>
                  <a:pt x="19" y="357"/>
                </a:cubicBezTo>
                <a:lnTo>
                  <a:pt x="304" y="357"/>
                </a:lnTo>
                <a:cubicBezTo>
                  <a:pt x="316" y="357"/>
                  <a:pt x="326" y="347"/>
                  <a:pt x="326" y="335"/>
                </a:cubicBezTo>
                <a:lnTo>
                  <a:pt x="326" y="304"/>
                </a:lnTo>
                <a:lnTo>
                  <a:pt x="312" y="304"/>
                </a:lnTo>
                <a:close/>
                <a:moveTo>
                  <a:pt x="163" y="21"/>
                </a:moveTo>
                <a:cubicBezTo>
                  <a:pt x="196" y="21"/>
                  <a:pt x="223" y="52"/>
                  <a:pt x="223" y="88"/>
                </a:cubicBezTo>
                <a:cubicBezTo>
                  <a:pt x="223" y="88"/>
                  <a:pt x="223" y="88"/>
                  <a:pt x="223" y="91"/>
                </a:cubicBezTo>
                <a:lnTo>
                  <a:pt x="223" y="91"/>
                </a:lnTo>
                <a:cubicBezTo>
                  <a:pt x="223" y="91"/>
                  <a:pt x="223" y="91"/>
                  <a:pt x="223" y="93"/>
                </a:cubicBezTo>
                <a:cubicBezTo>
                  <a:pt x="223" y="93"/>
                  <a:pt x="223" y="93"/>
                  <a:pt x="223" y="93"/>
                </a:cubicBezTo>
                <a:cubicBezTo>
                  <a:pt x="223" y="93"/>
                  <a:pt x="223" y="95"/>
                  <a:pt x="223" y="95"/>
                </a:cubicBezTo>
                <a:cubicBezTo>
                  <a:pt x="223" y="95"/>
                  <a:pt x="223" y="95"/>
                  <a:pt x="223" y="95"/>
                </a:cubicBezTo>
                <a:cubicBezTo>
                  <a:pt x="223" y="98"/>
                  <a:pt x="223" y="98"/>
                  <a:pt x="220" y="98"/>
                </a:cubicBezTo>
                <a:cubicBezTo>
                  <a:pt x="220" y="98"/>
                  <a:pt x="220" y="100"/>
                  <a:pt x="220" y="100"/>
                </a:cubicBezTo>
                <a:cubicBezTo>
                  <a:pt x="220" y="100"/>
                  <a:pt x="220" y="100"/>
                  <a:pt x="220" y="103"/>
                </a:cubicBezTo>
                <a:cubicBezTo>
                  <a:pt x="220" y="103"/>
                  <a:pt x="220" y="103"/>
                  <a:pt x="220" y="103"/>
                </a:cubicBezTo>
                <a:cubicBezTo>
                  <a:pt x="220" y="103"/>
                  <a:pt x="220" y="105"/>
                  <a:pt x="220" y="105"/>
                </a:cubicBezTo>
                <a:cubicBezTo>
                  <a:pt x="220" y="105"/>
                  <a:pt x="220" y="105"/>
                  <a:pt x="220" y="105"/>
                </a:cubicBezTo>
                <a:cubicBezTo>
                  <a:pt x="220" y="105"/>
                  <a:pt x="220" y="107"/>
                  <a:pt x="220" y="107"/>
                </a:cubicBezTo>
                <a:cubicBezTo>
                  <a:pt x="220" y="107"/>
                  <a:pt x="220" y="107"/>
                  <a:pt x="220" y="107"/>
                </a:cubicBezTo>
                <a:cubicBezTo>
                  <a:pt x="218" y="110"/>
                  <a:pt x="218" y="112"/>
                  <a:pt x="216" y="117"/>
                </a:cubicBezTo>
                <a:lnTo>
                  <a:pt x="216" y="117"/>
                </a:lnTo>
                <a:cubicBezTo>
                  <a:pt x="216" y="117"/>
                  <a:pt x="216" y="117"/>
                  <a:pt x="216" y="117"/>
                </a:cubicBezTo>
                <a:cubicBezTo>
                  <a:pt x="216" y="117"/>
                  <a:pt x="216" y="120"/>
                  <a:pt x="216" y="120"/>
                </a:cubicBezTo>
                <a:cubicBezTo>
                  <a:pt x="216" y="120"/>
                  <a:pt x="213" y="120"/>
                  <a:pt x="213" y="120"/>
                </a:cubicBezTo>
                <a:cubicBezTo>
                  <a:pt x="213" y="122"/>
                  <a:pt x="213" y="122"/>
                  <a:pt x="213" y="122"/>
                </a:cubicBezTo>
                <a:cubicBezTo>
                  <a:pt x="213" y="122"/>
                  <a:pt x="213" y="122"/>
                  <a:pt x="213" y="122"/>
                </a:cubicBezTo>
                <a:cubicBezTo>
                  <a:pt x="213" y="122"/>
                  <a:pt x="213" y="122"/>
                  <a:pt x="213" y="124"/>
                </a:cubicBezTo>
                <a:cubicBezTo>
                  <a:pt x="213" y="124"/>
                  <a:pt x="213" y="124"/>
                  <a:pt x="213" y="124"/>
                </a:cubicBezTo>
                <a:cubicBezTo>
                  <a:pt x="213" y="124"/>
                  <a:pt x="213" y="124"/>
                  <a:pt x="213" y="124"/>
                </a:cubicBezTo>
                <a:cubicBezTo>
                  <a:pt x="211" y="124"/>
                  <a:pt x="211" y="124"/>
                  <a:pt x="211" y="127"/>
                </a:cubicBezTo>
                <a:cubicBezTo>
                  <a:pt x="211" y="127"/>
                  <a:pt x="211" y="127"/>
                  <a:pt x="211" y="127"/>
                </a:cubicBezTo>
                <a:cubicBezTo>
                  <a:pt x="211" y="127"/>
                  <a:pt x="211" y="127"/>
                  <a:pt x="211" y="127"/>
                </a:cubicBezTo>
                <a:cubicBezTo>
                  <a:pt x="211" y="127"/>
                  <a:pt x="211" y="127"/>
                  <a:pt x="208" y="127"/>
                </a:cubicBezTo>
                <a:cubicBezTo>
                  <a:pt x="208" y="129"/>
                  <a:pt x="208" y="129"/>
                  <a:pt x="208" y="129"/>
                </a:cubicBezTo>
                <a:cubicBezTo>
                  <a:pt x="208" y="129"/>
                  <a:pt x="208" y="129"/>
                  <a:pt x="208" y="129"/>
                </a:cubicBezTo>
                <a:cubicBezTo>
                  <a:pt x="208" y="129"/>
                  <a:pt x="208" y="129"/>
                  <a:pt x="208" y="129"/>
                </a:cubicBezTo>
                <a:cubicBezTo>
                  <a:pt x="208" y="129"/>
                  <a:pt x="208" y="132"/>
                  <a:pt x="208" y="132"/>
                </a:cubicBezTo>
                <a:cubicBezTo>
                  <a:pt x="206" y="132"/>
                  <a:pt x="206" y="132"/>
                  <a:pt x="206" y="134"/>
                </a:cubicBezTo>
                <a:lnTo>
                  <a:pt x="206" y="134"/>
                </a:lnTo>
                <a:cubicBezTo>
                  <a:pt x="196" y="141"/>
                  <a:pt x="192" y="153"/>
                  <a:pt x="187" y="165"/>
                </a:cubicBezTo>
                <a:lnTo>
                  <a:pt x="172" y="165"/>
                </a:lnTo>
                <a:lnTo>
                  <a:pt x="172" y="122"/>
                </a:lnTo>
                <a:lnTo>
                  <a:pt x="206" y="86"/>
                </a:lnTo>
                <a:lnTo>
                  <a:pt x="192" y="69"/>
                </a:lnTo>
                <a:lnTo>
                  <a:pt x="163" y="103"/>
                </a:lnTo>
                <a:lnTo>
                  <a:pt x="132" y="69"/>
                </a:lnTo>
                <a:lnTo>
                  <a:pt x="120" y="86"/>
                </a:lnTo>
                <a:lnTo>
                  <a:pt x="153" y="122"/>
                </a:lnTo>
                <a:lnTo>
                  <a:pt x="153" y="165"/>
                </a:lnTo>
                <a:lnTo>
                  <a:pt x="136" y="165"/>
                </a:lnTo>
                <a:cubicBezTo>
                  <a:pt x="136" y="163"/>
                  <a:pt x="136" y="160"/>
                  <a:pt x="136" y="160"/>
                </a:cubicBezTo>
                <a:cubicBezTo>
                  <a:pt x="132" y="151"/>
                  <a:pt x="127" y="141"/>
                  <a:pt x="120" y="134"/>
                </a:cubicBezTo>
                <a:lnTo>
                  <a:pt x="120" y="134"/>
                </a:lnTo>
                <a:cubicBezTo>
                  <a:pt x="117" y="132"/>
                  <a:pt x="117" y="132"/>
                  <a:pt x="117" y="132"/>
                </a:cubicBezTo>
                <a:cubicBezTo>
                  <a:pt x="117" y="132"/>
                  <a:pt x="117" y="129"/>
                  <a:pt x="117" y="129"/>
                </a:cubicBezTo>
                <a:cubicBezTo>
                  <a:pt x="117" y="129"/>
                  <a:pt x="117" y="129"/>
                  <a:pt x="117" y="129"/>
                </a:cubicBezTo>
                <a:cubicBezTo>
                  <a:pt x="115" y="129"/>
                  <a:pt x="115" y="129"/>
                  <a:pt x="115" y="129"/>
                </a:cubicBezTo>
                <a:cubicBezTo>
                  <a:pt x="115" y="129"/>
                  <a:pt x="115" y="129"/>
                  <a:pt x="115" y="127"/>
                </a:cubicBezTo>
                <a:cubicBezTo>
                  <a:pt x="115" y="127"/>
                  <a:pt x="115" y="127"/>
                  <a:pt x="115" y="127"/>
                </a:cubicBezTo>
                <a:cubicBezTo>
                  <a:pt x="115" y="127"/>
                  <a:pt x="115" y="127"/>
                  <a:pt x="115" y="127"/>
                </a:cubicBezTo>
                <a:cubicBezTo>
                  <a:pt x="115" y="127"/>
                  <a:pt x="115" y="127"/>
                  <a:pt x="112" y="127"/>
                </a:cubicBezTo>
                <a:cubicBezTo>
                  <a:pt x="112" y="124"/>
                  <a:pt x="112" y="124"/>
                  <a:pt x="112" y="124"/>
                </a:cubicBezTo>
                <a:cubicBezTo>
                  <a:pt x="112" y="124"/>
                  <a:pt x="112" y="124"/>
                  <a:pt x="112" y="124"/>
                </a:cubicBezTo>
                <a:cubicBezTo>
                  <a:pt x="112" y="122"/>
                  <a:pt x="110" y="122"/>
                  <a:pt x="110" y="122"/>
                </a:cubicBezTo>
                <a:cubicBezTo>
                  <a:pt x="110" y="122"/>
                  <a:pt x="110" y="122"/>
                  <a:pt x="110" y="120"/>
                </a:cubicBezTo>
                <a:cubicBezTo>
                  <a:pt x="110" y="120"/>
                  <a:pt x="110" y="120"/>
                  <a:pt x="110" y="120"/>
                </a:cubicBezTo>
                <a:cubicBezTo>
                  <a:pt x="110" y="120"/>
                  <a:pt x="110" y="117"/>
                  <a:pt x="110" y="117"/>
                </a:cubicBezTo>
                <a:cubicBezTo>
                  <a:pt x="108" y="115"/>
                  <a:pt x="105" y="112"/>
                  <a:pt x="105" y="107"/>
                </a:cubicBezTo>
                <a:cubicBezTo>
                  <a:pt x="105" y="107"/>
                  <a:pt x="105" y="107"/>
                  <a:pt x="105" y="107"/>
                </a:cubicBezTo>
                <a:cubicBezTo>
                  <a:pt x="105" y="107"/>
                  <a:pt x="105" y="105"/>
                  <a:pt x="105" y="105"/>
                </a:cubicBezTo>
                <a:cubicBezTo>
                  <a:pt x="105" y="105"/>
                  <a:pt x="105" y="105"/>
                  <a:pt x="105" y="105"/>
                </a:cubicBezTo>
                <a:cubicBezTo>
                  <a:pt x="103" y="105"/>
                  <a:pt x="103" y="103"/>
                  <a:pt x="103" y="103"/>
                </a:cubicBezTo>
                <a:cubicBezTo>
                  <a:pt x="103" y="103"/>
                  <a:pt x="103" y="103"/>
                  <a:pt x="103" y="103"/>
                </a:cubicBezTo>
                <a:cubicBezTo>
                  <a:pt x="103" y="100"/>
                  <a:pt x="103" y="100"/>
                  <a:pt x="103" y="100"/>
                </a:cubicBezTo>
                <a:cubicBezTo>
                  <a:pt x="103" y="100"/>
                  <a:pt x="103" y="98"/>
                  <a:pt x="103" y="98"/>
                </a:cubicBezTo>
                <a:cubicBezTo>
                  <a:pt x="103" y="98"/>
                  <a:pt x="103" y="98"/>
                  <a:pt x="103" y="95"/>
                </a:cubicBezTo>
                <a:cubicBezTo>
                  <a:pt x="103" y="95"/>
                  <a:pt x="103" y="95"/>
                  <a:pt x="103" y="95"/>
                </a:cubicBezTo>
                <a:cubicBezTo>
                  <a:pt x="103" y="95"/>
                  <a:pt x="103" y="93"/>
                  <a:pt x="103" y="93"/>
                </a:cubicBezTo>
                <a:cubicBezTo>
                  <a:pt x="103" y="93"/>
                  <a:pt x="103" y="93"/>
                  <a:pt x="103" y="93"/>
                </a:cubicBezTo>
                <a:cubicBezTo>
                  <a:pt x="103" y="93"/>
                  <a:pt x="103" y="91"/>
                  <a:pt x="103" y="91"/>
                </a:cubicBezTo>
                <a:lnTo>
                  <a:pt x="103" y="91"/>
                </a:lnTo>
                <a:cubicBezTo>
                  <a:pt x="103" y="88"/>
                  <a:pt x="103" y="88"/>
                  <a:pt x="103" y="88"/>
                </a:cubicBezTo>
                <a:cubicBezTo>
                  <a:pt x="103" y="52"/>
                  <a:pt x="129" y="21"/>
                  <a:pt x="163" y="21"/>
                </a:cubicBezTo>
                <a:moveTo>
                  <a:pt x="129" y="206"/>
                </a:moveTo>
                <a:lnTo>
                  <a:pt x="129" y="184"/>
                </a:lnTo>
                <a:lnTo>
                  <a:pt x="194" y="184"/>
                </a:lnTo>
                <a:lnTo>
                  <a:pt x="194" y="206"/>
                </a:lnTo>
                <a:lnTo>
                  <a:pt x="129" y="206"/>
                </a:lnTo>
                <a:close/>
                <a:moveTo>
                  <a:pt x="180" y="225"/>
                </a:moveTo>
                <a:cubicBezTo>
                  <a:pt x="180" y="230"/>
                  <a:pt x="175" y="232"/>
                  <a:pt x="172" y="232"/>
                </a:cubicBezTo>
                <a:lnTo>
                  <a:pt x="153" y="232"/>
                </a:lnTo>
                <a:cubicBezTo>
                  <a:pt x="148" y="232"/>
                  <a:pt x="146" y="230"/>
                  <a:pt x="144" y="225"/>
                </a:cubicBezTo>
                <a:lnTo>
                  <a:pt x="180" y="225"/>
                </a:lnTo>
                <a:close/>
                <a:moveTo>
                  <a:pt x="100" y="143"/>
                </a:moveTo>
                <a:cubicBezTo>
                  <a:pt x="100" y="143"/>
                  <a:pt x="100" y="143"/>
                  <a:pt x="100" y="143"/>
                </a:cubicBezTo>
                <a:cubicBezTo>
                  <a:pt x="100" y="143"/>
                  <a:pt x="103" y="143"/>
                  <a:pt x="103" y="143"/>
                </a:cubicBezTo>
                <a:cubicBezTo>
                  <a:pt x="103" y="143"/>
                  <a:pt x="103" y="143"/>
                  <a:pt x="103" y="143"/>
                </a:cubicBezTo>
                <a:cubicBezTo>
                  <a:pt x="103" y="146"/>
                  <a:pt x="103" y="146"/>
                  <a:pt x="103" y="146"/>
                </a:cubicBezTo>
                <a:cubicBezTo>
                  <a:pt x="103" y="146"/>
                  <a:pt x="103" y="146"/>
                  <a:pt x="103" y="146"/>
                </a:cubicBezTo>
                <a:cubicBezTo>
                  <a:pt x="103" y="146"/>
                  <a:pt x="103" y="146"/>
                  <a:pt x="103" y="146"/>
                </a:cubicBezTo>
                <a:cubicBezTo>
                  <a:pt x="103" y="146"/>
                  <a:pt x="103" y="146"/>
                  <a:pt x="103" y="146"/>
                </a:cubicBezTo>
                <a:cubicBezTo>
                  <a:pt x="105" y="146"/>
                  <a:pt x="105" y="148"/>
                  <a:pt x="105" y="148"/>
                </a:cubicBezTo>
                <a:cubicBezTo>
                  <a:pt x="105" y="148"/>
                  <a:pt x="105" y="148"/>
                  <a:pt x="105" y="148"/>
                </a:cubicBezTo>
                <a:lnTo>
                  <a:pt x="105" y="148"/>
                </a:lnTo>
                <a:lnTo>
                  <a:pt x="108" y="148"/>
                </a:lnTo>
                <a:cubicBezTo>
                  <a:pt x="108" y="151"/>
                  <a:pt x="108" y="151"/>
                  <a:pt x="110" y="153"/>
                </a:cubicBezTo>
                <a:cubicBezTo>
                  <a:pt x="110" y="153"/>
                  <a:pt x="110" y="153"/>
                  <a:pt x="110" y="153"/>
                </a:cubicBezTo>
                <a:cubicBezTo>
                  <a:pt x="110" y="153"/>
                  <a:pt x="110" y="153"/>
                  <a:pt x="110" y="153"/>
                </a:cubicBezTo>
                <a:cubicBezTo>
                  <a:pt x="110" y="153"/>
                  <a:pt x="110" y="153"/>
                  <a:pt x="110" y="153"/>
                </a:cubicBezTo>
                <a:cubicBezTo>
                  <a:pt x="110" y="153"/>
                  <a:pt x="110" y="155"/>
                  <a:pt x="110" y="155"/>
                </a:cubicBezTo>
                <a:cubicBezTo>
                  <a:pt x="110" y="155"/>
                  <a:pt x="110" y="155"/>
                  <a:pt x="110" y="155"/>
                </a:cubicBezTo>
                <a:cubicBezTo>
                  <a:pt x="112" y="155"/>
                  <a:pt x="112" y="155"/>
                  <a:pt x="112" y="155"/>
                </a:cubicBezTo>
                <a:cubicBezTo>
                  <a:pt x="112" y="155"/>
                  <a:pt x="112" y="155"/>
                  <a:pt x="112" y="158"/>
                </a:cubicBezTo>
                <a:cubicBezTo>
                  <a:pt x="112" y="158"/>
                  <a:pt x="112" y="158"/>
                  <a:pt x="112" y="158"/>
                </a:cubicBezTo>
                <a:cubicBezTo>
                  <a:pt x="112" y="158"/>
                  <a:pt x="112" y="158"/>
                  <a:pt x="112" y="158"/>
                </a:cubicBezTo>
                <a:cubicBezTo>
                  <a:pt x="112" y="158"/>
                  <a:pt x="112" y="158"/>
                  <a:pt x="112" y="160"/>
                </a:cubicBezTo>
                <a:cubicBezTo>
                  <a:pt x="115" y="160"/>
                  <a:pt x="115" y="160"/>
                  <a:pt x="115" y="160"/>
                </a:cubicBezTo>
                <a:cubicBezTo>
                  <a:pt x="115" y="160"/>
                  <a:pt x="115" y="160"/>
                  <a:pt x="115" y="160"/>
                </a:cubicBezTo>
                <a:cubicBezTo>
                  <a:pt x="115" y="160"/>
                  <a:pt x="115" y="163"/>
                  <a:pt x="115" y="163"/>
                </a:cubicBezTo>
                <a:cubicBezTo>
                  <a:pt x="115" y="163"/>
                  <a:pt x="115" y="163"/>
                  <a:pt x="115" y="163"/>
                </a:cubicBezTo>
                <a:cubicBezTo>
                  <a:pt x="115" y="163"/>
                  <a:pt x="115" y="163"/>
                  <a:pt x="115" y="163"/>
                </a:cubicBezTo>
                <a:cubicBezTo>
                  <a:pt x="115" y="165"/>
                  <a:pt x="117" y="165"/>
                  <a:pt x="117" y="165"/>
                </a:cubicBezTo>
                <a:cubicBezTo>
                  <a:pt x="117" y="165"/>
                  <a:pt x="117" y="165"/>
                  <a:pt x="117" y="165"/>
                </a:cubicBezTo>
                <a:cubicBezTo>
                  <a:pt x="117" y="165"/>
                  <a:pt x="117" y="165"/>
                  <a:pt x="117" y="165"/>
                </a:cubicBezTo>
                <a:cubicBezTo>
                  <a:pt x="117" y="167"/>
                  <a:pt x="117" y="167"/>
                  <a:pt x="117" y="167"/>
                </a:cubicBezTo>
                <a:cubicBezTo>
                  <a:pt x="117" y="167"/>
                  <a:pt x="117" y="167"/>
                  <a:pt x="117" y="167"/>
                </a:cubicBezTo>
                <a:cubicBezTo>
                  <a:pt x="117" y="167"/>
                  <a:pt x="117" y="167"/>
                  <a:pt x="117" y="167"/>
                </a:cubicBezTo>
                <a:cubicBezTo>
                  <a:pt x="112" y="172"/>
                  <a:pt x="110" y="177"/>
                  <a:pt x="110" y="184"/>
                </a:cubicBezTo>
                <a:lnTo>
                  <a:pt x="110" y="206"/>
                </a:lnTo>
                <a:cubicBezTo>
                  <a:pt x="110" y="215"/>
                  <a:pt x="117" y="223"/>
                  <a:pt x="124" y="225"/>
                </a:cubicBezTo>
                <a:cubicBezTo>
                  <a:pt x="127" y="242"/>
                  <a:pt x="139" y="254"/>
                  <a:pt x="153" y="254"/>
                </a:cubicBezTo>
                <a:lnTo>
                  <a:pt x="172" y="254"/>
                </a:lnTo>
                <a:cubicBezTo>
                  <a:pt x="187" y="254"/>
                  <a:pt x="199" y="242"/>
                  <a:pt x="199" y="225"/>
                </a:cubicBezTo>
                <a:cubicBezTo>
                  <a:pt x="208" y="223"/>
                  <a:pt x="213" y="215"/>
                  <a:pt x="213" y="206"/>
                </a:cubicBezTo>
                <a:lnTo>
                  <a:pt x="213" y="184"/>
                </a:lnTo>
                <a:cubicBezTo>
                  <a:pt x="213" y="177"/>
                  <a:pt x="211" y="172"/>
                  <a:pt x="206" y="167"/>
                </a:cubicBezTo>
                <a:cubicBezTo>
                  <a:pt x="206" y="167"/>
                  <a:pt x="206" y="167"/>
                  <a:pt x="206" y="167"/>
                </a:cubicBezTo>
                <a:cubicBezTo>
                  <a:pt x="206" y="167"/>
                  <a:pt x="208" y="167"/>
                  <a:pt x="208" y="167"/>
                </a:cubicBezTo>
                <a:cubicBezTo>
                  <a:pt x="208" y="167"/>
                  <a:pt x="208" y="165"/>
                  <a:pt x="208" y="165"/>
                </a:cubicBezTo>
                <a:cubicBezTo>
                  <a:pt x="208" y="165"/>
                  <a:pt x="208" y="165"/>
                  <a:pt x="208" y="165"/>
                </a:cubicBezTo>
                <a:cubicBezTo>
                  <a:pt x="208" y="165"/>
                  <a:pt x="208" y="165"/>
                  <a:pt x="208" y="163"/>
                </a:cubicBezTo>
                <a:cubicBezTo>
                  <a:pt x="208" y="163"/>
                  <a:pt x="208" y="163"/>
                  <a:pt x="208" y="163"/>
                </a:cubicBezTo>
                <a:cubicBezTo>
                  <a:pt x="208" y="163"/>
                  <a:pt x="208" y="163"/>
                  <a:pt x="208" y="163"/>
                </a:cubicBezTo>
                <a:cubicBezTo>
                  <a:pt x="208" y="163"/>
                  <a:pt x="208" y="163"/>
                  <a:pt x="211" y="160"/>
                </a:cubicBezTo>
                <a:cubicBezTo>
                  <a:pt x="211" y="160"/>
                  <a:pt x="211" y="160"/>
                  <a:pt x="211" y="160"/>
                </a:cubicBezTo>
                <a:cubicBezTo>
                  <a:pt x="211" y="160"/>
                  <a:pt x="211" y="160"/>
                  <a:pt x="211" y="160"/>
                </a:cubicBezTo>
                <a:cubicBezTo>
                  <a:pt x="211" y="160"/>
                  <a:pt x="211" y="158"/>
                  <a:pt x="211" y="158"/>
                </a:cubicBezTo>
                <a:cubicBezTo>
                  <a:pt x="211" y="158"/>
                  <a:pt x="211" y="158"/>
                  <a:pt x="211" y="158"/>
                </a:cubicBezTo>
                <a:cubicBezTo>
                  <a:pt x="211" y="158"/>
                  <a:pt x="211" y="158"/>
                  <a:pt x="213" y="158"/>
                </a:cubicBezTo>
                <a:cubicBezTo>
                  <a:pt x="213" y="158"/>
                  <a:pt x="213" y="158"/>
                  <a:pt x="213" y="155"/>
                </a:cubicBezTo>
                <a:cubicBezTo>
                  <a:pt x="213" y="155"/>
                  <a:pt x="213" y="155"/>
                  <a:pt x="213" y="155"/>
                </a:cubicBezTo>
                <a:cubicBezTo>
                  <a:pt x="213" y="155"/>
                  <a:pt x="213" y="155"/>
                  <a:pt x="213" y="155"/>
                </a:cubicBezTo>
                <a:cubicBezTo>
                  <a:pt x="216" y="153"/>
                  <a:pt x="216" y="151"/>
                  <a:pt x="218" y="148"/>
                </a:cubicBezTo>
                <a:lnTo>
                  <a:pt x="218" y="148"/>
                </a:lnTo>
                <a:lnTo>
                  <a:pt x="218" y="148"/>
                </a:lnTo>
                <a:lnTo>
                  <a:pt x="218" y="148"/>
                </a:lnTo>
                <a:lnTo>
                  <a:pt x="218" y="148"/>
                </a:lnTo>
                <a:cubicBezTo>
                  <a:pt x="218" y="148"/>
                  <a:pt x="218" y="148"/>
                  <a:pt x="218" y="148"/>
                </a:cubicBezTo>
                <a:cubicBezTo>
                  <a:pt x="220" y="148"/>
                  <a:pt x="220" y="146"/>
                  <a:pt x="220" y="146"/>
                </a:cubicBezTo>
                <a:cubicBezTo>
                  <a:pt x="220" y="146"/>
                  <a:pt x="220" y="146"/>
                  <a:pt x="220" y="146"/>
                </a:cubicBezTo>
                <a:cubicBezTo>
                  <a:pt x="220" y="146"/>
                  <a:pt x="220" y="146"/>
                  <a:pt x="220" y="146"/>
                </a:cubicBezTo>
                <a:cubicBezTo>
                  <a:pt x="220" y="146"/>
                  <a:pt x="220" y="146"/>
                  <a:pt x="220" y="146"/>
                </a:cubicBezTo>
                <a:cubicBezTo>
                  <a:pt x="220" y="146"/>
                  <a:pt x="223" y="146"/>
                  <a:pt x="223" y="143"/>
                </a:cubicBezTo>
                <a:cubicBezTo>
                  <a:pt x="223" y="143"/>
                  <a:pt x="223" y="143"/>
                  <a:pt x="223" y="143"/>
                </a:cubicBezTo>
                <a:cubicBezTo>
                  <a:pt x="223" y="143"/>
                  <a:pt x="223" y="143"/>
                  <a:pt x="223" y="143"/>
                </a:cubicBezTo>
                <a:cubicBezTo>
                  <a:pt x="223" y="143"/>
                  <a:pt x="223" y="143"/>
                  <a:pt x="223" y="143"/>
                </a:cubicBezTo>
                <a:cubicBezTo>
                  <a:pt x="225" y="139"/>
                  <a:pt x="228" y="136"/>
                  <a:pt x="230" y="132"/>
                </a:cubicBezTo>
                <a:lnTo>
                  <a:pt x="264" y="132"/>
                </a:lnTo>
                <a:lnTo>
                  <a:pt x="264" y="273"/>
                </a:lnTo>
                <a:lnTo>
                  <a:pt x="62" y="273"/>
                </a:lnTo>
                <a:lnTo>
                  <a:pt x="62" y="132"/>
                </a:lnTo>
                <a:lnTo>
                  <a:pt x="93" y="132"/>
                </a:lnTo>
                <a:cubicBezTo>
                  <a:pt x="96" y="136"/>
                  <a:pt x="98" y="139"/>
                  <a:pt x="100" y="143"/>
                </a:cubicBezTo>
                <a:moveTo>
                  <a:pt x="33" y="103"/>
                </a:moveTo>
                <a:cubicBezTo>
                  <a:pt x="33" y="103"/>
                  <a:pt x="33" y="100"/>
                  <a:pt x="33" y="100"/>
                </a:cubicBezTo>
                <a:lnTo>
                  <a:pt x="84" y="100"/>
                </a:lnTo>
                <a:cubicBezTo>
                  <a:pt x="84" y="105"/>
                  <a:pt x="84" y="107"/>
                  <a:pt x="86" y="112"/>
                </a:cubicBezTo>
                <a:lnTo>
                  <a:pt x="43" y="112"/>
                </a:lnTo>
                <a:lnTo>
                  <a:pt x="43" y="295"/>
                </a:lnTo>
                <a:lnTo>
                  <a:pt x="283" y="295"/>
                </a:lnTo>
                <a:lnTo>
                  <a:pt x="283" y="112"/>
                </a:lnTo>
                <a:lnTo>
                  <a:pt x="240" y="112"/>
                </a:lnTo>
                <a:cubicBezTo>
                  <a:pt x="240" y="107"/>
                  <a:pt x="240" y="105"/>
                  <a:pt x="242" y="100"/>
                </a:cubicBezTo>
                <a:lnTo>
                  <a:pt x="290" y="100"/>
                </a:lnTo>
                <a:cubicBezTo>
                  <a:pt x="290" y="100"/>
                  <a:pt x="292" y="103"/>
                  <a:pt x="292" y="103"/>
                </a:cubicBezTo>
                <a:lnTo>
                  <a:pt x="292" y="304"/>
                </a:lnTo>
                <a:lnTo>
                  <a:pt x="33" y="304"/>
                </a:lnTo>
                <a:lnTo>
                  <a:pt x="33" y="103"/>
                </a:lnTo>
                <a:close/>
                <a:moveTo>
                  <a:pt x="304" y="335"/>
                </a:moveTo>
                <a:lnTo>
                  <a:pt x="19" y="335"/>
                </a:lnTo>
                <a:cubicBezTo>
                  <a:pt x="19" y="335"/>
                  <a:pt x="19" y="335"/>
                  <a:pt x="19" y="335"/>
                </a:cubicBezTo>
                <a:lnTo>
                  <a:pt x="19" y="326"/>
                </a:lnTo>
                <a:lnTo>
                  <a:pt x="307" y="326"/>
                </a:lnTo>
                <a:lnTo>
                  <a:pt x="307" y="335"/>
                </a:lnTo>
                <a:lnTo>
                  <a:pt x="307" y="335"/>
                </a:lnTo>
                <a:cubicBezTo>
                  <a:pt x="307" y="335"/>
                  <a:pt x="307" y="335"/>
                  <a:pt x="304" y="335"/>
                </a:cubicBezTo>
              </a:path>
            </a:pathLst>
          </a:custGeom>
          <a:solidFill>
            <a:srgbClr val="10776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textbox 188"/>
          <p:cNvSpPr/>
          <p:nvPr/>
        </p:nvSpPr>
        <p:spPr>
          <a:xfrm>
            <a:off x="7304249" y="10152335"/>
            <a:ext cx="17907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30">
                <a:solidFill>
                  <a:srgbClr val="000000">
                    <a:alpha val="100000"/>
                  </a:srgbClr>
                </a:solidFill>
                <a:latin typeface="Calibri"/>
                <a:ea typeface="Calibri"/>
                <a:cs typeface="Calibri" panose="020f05020202040a0204"/>
              </a:rPr>
              <a:t>.3</a:t>
            </a:r>
            <a:endParaRPr lang="en-US" altLang="en-US" sz="1200"/>
          </a:p>
        </p:txBody>
      </p:sp>
      <p:grpSp>
        <p:nvGrpSpPr>
          <p:cNvPr id="16" name="group 16"/>
          <p:cNvGrpSpPr/>
          <p:nvPr/>
        </p:nvGrpSpPr>
        <p:grpSpPr>
          <a:xfrm rot="21600000">
            <a:off x="1341881" y="3254502"/>
            <a:ext cx="91440" cy="100583"/>
            <a:chExt cx="91440" cy="100583"/>
          </a:xfrm>
        </p:grpSpPr>
        <p:sp>
          <p:nvSpPr>
            <p:cNvPr id="190" name="path"/>
            <p:cNvSpPr/>
            <p:nvPr/>
          </p:nvSpPr>
          <p:spPr>
            <a:xfrm>
              <a:off x="6858" y="6857"/>
              <a:ext cx="77724" cy="86868"/>
            </a:xfrm>
            <a:custGeom>
              <a:rect l="0" t="0" r="0" b="0"/>
              <a:pathLst>
                <a:path w="122" h="136">
                  <a:moveTo>
                    <a:pt x="62" y="136"/>
                  </a:moveTo>
                  <a:cubicBezTo>
                    <a:pt x="28" y="136"/>
                    <a:pt x="0" y="105"/>
                    <a:pt x="0" y="67"/>
                  </a:cubicBezTo>
                  <a:cubicBezTo>
                    <a:pt x="0" y="31"/>
                    <a:pt x="28" y="0"/>
                    <a:pt x="62" y="0"/>
                  </a:cubicBezTo>
                  <a:cubicBezTo>
                    <a:pt x="96" y="0"/>
                    <a:pt x="122" y="31"/>
                    <a:pt x="122" y="67"/>
                  </a:cubicBezTo>
                  <a:cubicBezTo>
                    <a:pt x="122" y="105"/>
                    <a:pt x="96" y="136"/>
                    <a:pt x="62" y="136"/>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2" name="path"/>
            <p:cNvSpPr/>
            <p:nvPr/>
          </p:nvSpPr>
          <p:spPr>
            <a:xfrm>
              <a:off x="0" y="0"/>
              <a:ext cx="91440" cy="100583"/>
            </a:xfrm>
            <a:custGeom>
              <a:rect l="0" t="0" r="0" b="0"/>
              <a:pathLst>
                <a:path w="144" h="158">
                  <a:moveTo>
                    <a:pt x="73" y="147"/>
                  </a:moveTo>
                  <a:cubicBezTo>
                    <a:pt x="39" y="147"/>
                    <a:pt x="10" y="116"/>
                    <a:pt x="10" y="77"/>
                  </a:cubicBezTo>
                  <a:cubicBezTo>
                    <a:pt x="10" y="41"/>
                    <a:pt x="39" y="10"/>
                    <a:pt x="73" y="10"/>
                  </a:cubicBezTo>
                  <a:cubicBezTo>
                    <a:pt x="106" y="10"/>
                    <a:pt x="133" y="41"/>
                    <a:pt x="133" y="77"/>
                  </a:cubicBezTo>
                  <a:cubicBezTo>
                    <a:pt x="133" y="116"/>
                    <a:pt x="106" y="147"/>
                    <a:pt x="73" y="147"/>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94" name="textbox 194"/>
          <p:cNvSpPr/>
          <p:nvPr/>
        </p:nvSpPr>
        <p:spPr>
          <a:xfrm>
            <a:off x="589459"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96" name="textbox 196"/>
          <p:cNvSpPr/>
          <p:nvPr/>
        </p:nvSpPr>
        <p:spPr>
          <a:xfrm>
            <a:off x="589459"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98" name="textbox 198"/>
          <p:cNvSpPr/>
          <p:nvPr/>
        </p:nvSpPr>
        <p:spPr>
          <a:xfrm>
            <a:off x="6807820" y="9290235"/>
            <a:ext cx="74930" cy="122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0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5</a:t>
            </a:r>
            <a:endParaRPr lang="en-US" altLang="en-US" sz="800"/>
          </a:p>
        </p:txBody>
      </p:sp>
      <p:sp>
        <p:nvSpPr>
          <p:cNvPr id="200" name="rect"/>
          <p:cNvSpPr/>
          <p:nvPr/>
        </p:nvSpPr>
        <p:spPr>
          <a:xfrm>
            <a:off x="1427988" y="3297173"/>
            <a:ext cx="220979" cy="13715"/>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2" name="picture 202"/>
          <p:cNvPicPr>
            <a:picLocks noChangeAspect="1"/>
          </p:cNvPicPr>
          <p:nvPr/>
        </p:nvPicPr>
        <p:blipFill>
          <a:blip r:embed="rId2"/>
          <a:stretch>
            <a:fillRect/>
          </a:stretch>
        </p:blipFill>
        <p:spPr>
          <a:xfrm rot="21600000">
            <a:off x="5167883" y="5839968"/>
            <a:ext cx="1863852" cy="615696"/>
          </a:xfrm>
          <a:prstGeom prst="rect">
            <a:avLst/>
          </a:prstGeom>
        </p:spPr>
      </p:pic>
      <p:pic>
        <p:nvPicPr>
          <p:cNvPr id="204" name="picture 204"/>
          <p:cNvPicPr>
            <a:picLocks noChangeAspect="1"/>
          </p:cNvPicPr>
          <p:nvPr/>
        </p:nvPicPr>
        <p:blipFill>
          <a:blip r:embed="rId3"/>
          <a:stretch>
            <a:fillRect/>
          </a:stretch>
        </p:blipFill>
        <p:spPr>
          <a:xfrm rot="21600000">
            <a:off x="528827" y="5839968"/>
            <a:ext cx="6502907" cy="3657600"/>
          </a:xfrm>
          <a:prstGeom prst="rect">
            <a:avLst/>
          </a:prstGeom>
        </p:spPr>
      </p:pic>
      <p:pic>
        <p:nvPicPr>
          <p:cNvPr id="206" name="picture 206"/>
          <p:cNvPicPr>
            <a:picLocks noChangeAspect="1"/>
          </p:cNvPicPr>
          <p:nvPr/>
        </p:nvPicPr>
        <p:blipFill>
          <a:blip r:embed="rId4"/>
          <a:stretch>
            <a:fillRect/>
          </a:stretch>
        </p:blipFill>
        <p:spPr>
          <a:xfrm rot="21600000">
            <a:off x="579119" y="6448044"/>
            <a:ext cx="6452615" cy="2987040"/>
          </a:xfrm>
          <a:prstGeom prst="rect">
            <a:avLst/>
          </a:prstGeom>
        </p:spPr>
      </p:pic>
      <p:pic>
        <p:nvPicPr>
          <p:cNvPr id="208" name="picture 208"/>
          <p:cNvPicPr>
            <a:picLocks noChangeAspect="1"/>
          </p:cNvPicPr>
          <p:nvPr/>
        </p:nvPicPr>
        <p:blipFill>
          <a:blip r:embed="rId5"/>
          <a:stretch>
            <a:fillRect/>
          </a:stretch>
        </p:blipFill>
        <p:spPr>
          <a:xfrm rot="21600000">
            <a:off x="1043939" y="6512052"/>
            <a:ext cx="4279392" cy="303276"/>
          </a:xfrm>
          <a:prstGeom prst="rect">
            <a:avLst/>
          </a:prstGeom>
        </p:spPr>
      </p:pic>
      <p:pic>
        <p:nvPicPr>
          <p:cNvPr id="210" name="picture 210"/>
          <p:cNvPicPr>
            <a:picLocks noChangeAspect="1"/>
          </p:cNvPicPr>
          <p:nvPr/>
        </p:nvPicPr>
        <p:blipFill>
          <a:blip r:embed="rId6"/>
          <a:stretch>
            <a:fillRect/>
          </a:stretch>
        </p:blipFill>
        <p:spPr>
          <a:xfrm rot="21600000">
            <a:off x="528827" y="6012180"/>
            <a:ext cx="487680" cy="457199"/>
          </a:xfrm>
          <a:prstGeom prst="rect">
            <a:avLst/>
          </a:prstGeom>
        </p:spPr>
      </p:pic>
      <p:graphicFrame>
        <p:nvGraphicFramePr>
          <p:cNvPr id="212" name="table 212"/>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0310" algn="l" rtl="0" eaLnBrk="0">
                        <a:lnSpc>
                          <a:spcPct val="80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7</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14" name="picture 214"/>
          <p:cNvPicPr>
            <a:picLocks noChangeAspect="1"/>
          </p:cNvPicPr>
          <p:nvPr/>
        </p:nvPicPr>
        <p:blipFill>
          <a:blip r:embed="rId2"/>
          <a:stretch>
            <a:fillRect/>
          </a:stretch>
        </p:blipFill>
        <p:spPr>
          <a:xfrm rot="21600000">
            <a:off x="5167883" y="1190245"/>
            <a:ext cx="1863852" cy="615694"/>
          </a:xfrm>
          <a:prstGeom prst="rect">
            <a:avLst/>
          </a:prstGeom>
        </p:spPr>
      </p:pic>
      <p:pic>
        <p:nvPicPr>
          <p:cNvPr id="216" name="picture 216"/>
          <p:cNvPicPr>
            <a:picLocks noChangeAspect="1"/>
          </p:cNvPicPr>
          <p:nvPr/>
        </p:nvPicPr>
        <p:blipFill>
          <a:blip r:embed="rId3"/>
          <a:stretch>
            <a:fillRect/>
          </a:stretch>
        </p:blipFill>
        <p:spPr>
          <a:xfrm rot="21600000">
            <a:off x="528827" y="1190244"/>
            <a:ext cx="6502907" cy="3657599"/>
          </a:xfrm>
          <a:prstGeom prst="rect">
            <a:avLst/>
          </a:prstGeom>
        </p:spPr>
      </p:pic>
      <p:pic>
        <p:nvPicPr>
          <p:cNvPr id="218" name="picture 218"/>
          <p:cNvPicPr>
            <a:picLocks noChangeAspect="1"/>
          </p:cNvPicPr>
          <p:nvPr/>
        </p:nvPicPr>
        <p:blipFill>
          <a:blip r:embed="rId7"/>
          <a:stretch>
            <a:fillRect/>
          </a:stretch>
        </p:blipFill>
        <p:spPr>
          <a:xfrm rot="21600000">
            <a:off x="851916" y="1842516"/>
            <a:ext cx="4471416" cy="342900"/>
          </a:xfrm>
          <a:prstGeom prst="rect">
            <a:avLst/>
          </a:prstGeom>
        </p:spPr>
      </p:pic>
      <p:sp>
        <p:nvSpPr>
          <p:cNvPr id="220" name="path"/>
          <p:cNvSpPr/>
          <p:nvPr/>
        </p:nvSpPr>
        <p:spPr>
          <a:xfrm>
            <a:off x="553212" y="2266188"/>
            <a:ext cx="6454140" cy="562356"/>
          </a:xfrm>
          <a:custGeom>
            <a:rect l="0" t="0" r="0" b="0"/>
            <a:pathLst>
              <a:path w="10164" h="885">
                <a:moveTo>
                  <a:pt x="0" y="16"/>
                </a:moveTo>
                <a:lnTo>
                  <a:pt x="1247" y="16"/>
                </a:lnTo>
                <a:lnTo>
                  <a:pt x="1677" y="446"/>
                </a:lnTo>
                <a:lnTo>
                  <a:pt x="1247" y="878"/>
                </a:lnTo>
                <a:lnTo>
                  <a:pt x="0" y="878"/>
                </a:lnTo>
                <a:lnTo>
                  <a:pt x="0" y="16"/>
                </a:lnTo>
                <a:close/>
              </a:path>
              <a:path w="10164" h="885">
                <a:moveTo>
                  <a:pt x="1569" y="16"/>
                </a:moveTo>
                <a:lnTo>
                  <a:pt x="4017" y="16"/>
                </a:lnTo>
                <a:lnTo>
                  <a:pt x="4452" y="451"/>
                </a:lnTo>
                <a:lnTo>
                  <a:pt x="4017" y="885"/>
                </a:lnTo>
                <a:lnTo>
                  <a:pt x="1569" y="885"/>
                </a:lnTo>
                <a:lnTo>
                  <a:pt x="2003" y="451"/>
                </a:lnTo>
                <a:lnTo>
                  <a:pt x="1569" y="16"/>
                </a:lnTo>
                <a:close/>
              </a:path>
              <a:path w="10164" h="885">
                <a:moveTo>
                  <a:pt x="4452" y="16"/>
                </a:moveTo>
                <a:lnTo>
                  <a:pt x="6907" y="16"/>
                </a:lnTo>
                <a:lnTo>
                  <a:pt x="7334" y="441"/>
                </a:lnTo>
                <a:lnTo>
                  <a:pt x="6907" y="868"/>
                </a:lnTo>
                <a:lnTo>
                  <a:pt x="4452" y="868"/>
                </a:lnTo>
                <a:lnTo>
                  <a:pt x="4879" y="441"/>
                </a:lnTo>
                <a:lnTo>
                  <a:pt x="4452" y="16"/>
                </a:lnTo>
                <a:close/>
              </a:path>
              <a:path w="10164" h="885">
                <a:moveTo>
                  <a:pt x="7281" y="0"/>
                </a:moveTo>
                <a:lnTo>
                  <a:pt x="9729" y="0"/>
                </a:lnTo>
                <a:lnTo>
                  <a:pt x="10164" y="434"/>
                </a:lnTo>
                <a:lnTo>
                  <a:pt x="9729" y="868"/>
                </a:lnTo>
                <a:lnTo>
                  <a:pt x="7281" y="868"/>
                </a:lnTo>
                <a:lnTo>
                  <a:pt x="7718" y="434"/>
                </a:lnTo>
                <a:lnTo>
                  <a:pt x="7281" y="0"/>
                </a:lnTo>
                <a:close/>
              </a:path>
            </a:pathLst>
          </a:custGeom>
          <a:solidFill>
            <a:srgbClr val="22B09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22" name="picture 222"/>
          <p:cNvPicPr>
            <a:picLocks noChangeAspect="1"/>
          </p:cNvPicPr>
          <p:nvPr/>
        </p:nvPicPr>
        <p:blipFill>
          <a:blip r:embed="rId8"/>
          <a:stretch>
            <a:fillRect/>
          </a:stretch>
        </p:blipFill>
        <p:spPr>
          <a:xfrm rot="21600000">
            <a:off x="528827" y="1362457"/>
            <a:ext cx="487680" cy="457199"/>
          </a:xfrm>
          <a:prstGeom prst="rect">
            <a:avLst/>
          </a:prstGeom>
        </p:spPr>
      </p:pic>
      <p:graphicFrame>
        <p:nvGraphicFramePr>
          <p:cNvPr id="224" name="table 22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094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6</a:t>
                      </a:r>
                      <a:endParaRPr lang="en-US" altLang="en-US" sz="800"/>
                    </a:p>
                  </a:txBody>
                  <a:tcPr marL="0" marR="0" marT="0" marB="0">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26" name="picture 226"/>
          <p:cNvPicPr>
            <a:picLocks noChangeAspect="1"/>
          </p:cNvPicPr>
          <p:nvPr/>
        </p:nvPicPr>
        <p:blipFill>
          <a:blip r:embed="rId9"/>
          <a:stretch>
            <a:fillRect/>
          </a:stretch>
        </p:blipFill>
        <p:spPr>
          <a:xfrm rot="21600000">
            <a:off x="627888" y="2941319"/>
            <a:ext cx="6121908" cy="1769364"/>
          </a:xfrm>
          <a:prstGeom prst="rect">
            <a:avLst/>
          </a:prstGeom>
        </p:spPr>
      </p:pic>
      <p:sp>
        <p:nvSpPr>
          <p:cNvPr id="228" name="textbox 228"/>
          <p:cNvSpPr/>
          <p:nvPr/>
        </p:nvSpPr>
        <p:spPr>
          <a:xfrm>
            <a:off x="906867" y="7353017"/>
            <a:ext cx="6024879" cy="1516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000"/>
              </a:lnSpc>
            </a:pPr>
            <a:endParaRPr lang="en-US" altLang="en-US" sz="100"/>
          </a:p>
          <a:p>
            <a:pPr marL="12700" indent="332105" algn="l" rtl="0" eaLnBrk="0">
              <a:lnSpc>
                <a:spcPct val="136000"/>
              </a:lnSpc>
            </a:pP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2013年12月</a:t>
            </a:r>
            <a:r>
              <a:rPr sz="1200" b="1" kern="0" spc="-1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，公司基建部发布《</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关于开展输电线路全过程机械化施</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工</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试点建设</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工作的通知》(</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基建技术【2013</a:t>
            </a:r>
            <a:r>
              <a:rPr sz="1200" b="1" kern="0" spc="70">
                <a:solidFill>
                  <a:srgbClr val="339966">
                    <a:alpha val="100000"/>
                  </a:srgbClr>
                </a:solidFill>
                <a:latin typeface="微软雅黑" panose="020b0503020204020204" charset="-122"/>
                <a:ea typeface="微软雅黑" panose="020b0503020204020204" charset="-122"/>
                <a:cs typeface="微软雅黑" panose="020b0503020204020204" charset="-122"/>
              </a:rPr>
              <a:t>】</a:t>
            </a:r>
            <a:r>
              <a:rPr sz="1200" b="1" kern="0" spc="-22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339966">
                    <a:alpha val="100000"/>
                  </a:srgbClr>
                </a:solidFill>
                <a:latin typeface="微软雅黑" panose="020b0503020204020204" charset="-122"/>
                <a:ea typeface="微软雅黑" panose="020b0503020204020204" charset="-122"/>
                <a:cs typeface="微软雅黑" panose="020b0503020204020204" charset="-122"/>
              </a:rPr>
              <a:t>242号</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指导2014年全过程机械化施</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工试点工作的开展</a:t>
            </a:r>
            <a:r>
              <a:rPr sz="12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在</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福建、</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江苏、</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天津、</a:t>
            </a:r>
            <a:r>
              <a:rPr sz="12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山东、</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河北</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5省选取6项220～</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500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线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路工程作为全过程机械化施工试点工程</a:t>
            </a:r>
            <a:r>
              <a:rPr sz="12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，提出</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“三性一化</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（先进性</a:t>
            </a:r>
            <a:r>
              <a:rPr sz="12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专业化、</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标</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准化、</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系列化）</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工作要求和</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“三个一流</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一流的施工技</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术、</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一流的装备配置、</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一</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流的工程管理）</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工作目标。</a:t>
            </a:r>
            <a:endParaRPr lang="en-US" altLang="en-US" sz="1200"/>
          </a:p>
        </p:txBody>
      </p:sp>
      <p:sp>
        <p:nvSpPr>
          <p:cNvPr id="230" name="textbox 230"/>
          <p:cNvSpPr/>
          <p:nvPr/>
        </p:nvSpPr>
        <p:spPr>
          <a:xfrm>
            <a:off x="645521" y="2247004"/>
            <a:ext cx="6381115" cy="6007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4530"/>
              </a:lnSpc>
            </a:pPr>
            <a:r>
              <a:rPr sz="2100" b="1" kern="0" spc="190" baseline="51000">
                <a:solidFill>
                  <a:srgbClr val="FFFFFF">
                    <a:alpha val="100000"/>
                  </a:srgbClr>
                </a:solidFill>
                <a:latin typeface="微软雅黑" panose="020b0503020204020204" charset="-122"/>
                <a:ea typeface="微软雅黑" panose="020b0503020204020204" charset="-122"/>
                <a:cs typeface="微软雅黑" panose="020b0503020204020204" charset="-122"/>
              </a:rPr>
              <a:t>试点建设</a:t>
            </a:r>
            <a:r>
              <a:rPr sz="2800" kern="0" spc="190">
                <a:solidFill>
                  <a:srgbClr val="16806C">
                    <a:alpha val="100000"/>
                  </a:srgbClr>
                </a:solidFill>
                <a:latin typeface="微软雅黑" panose="020b0503020204020204" charset="-122"/>
                <a:ea typeface="微软雅黑" panose="020b0503020204020204" charset="-122"/>
                <a:cs typeface="微软雅黑" panose="020b0503020204020204" charset="-122"/>
              </a:rPr>
              <a:t>》</a:t>
            </a:r>
            <a:r>
              <a:rPr sz="2800" kern="0" spc="-110">
                <a:solidFill>
                  <a:srgbClr val="16806C">
                    <a:alpha val="100000"/>
                  </a:srgbClr>
                </a:solidFill>
                <a:latin typeface="微软雅黑" panose="020b0503020204020204" charset="-122"/>
                <a:ea typeface="微软雅黑" panose="020b0503020204020204" charset="-122"/>
                <a:cs typeface="微软雅黑" panose="020b0503020204020204" charset="-122"/>
              </a:rPr>
              <a:t> </a:t>
            </a:r>
            <a:r>
              <a:rPr sz="2100" b="1" kern="0" spc="190" baseline="49000">
                <a:solidFill>
                  <a:srgbClr val="FFFFFF">
                    <a:alpha val="100000"/>
                  </a:srgbClr>
                </a:solidFill>
                <a:latin typeface="微软雅黑" panose="020b0503020204020204" charset="-122"/>
                <a:ea typeface="微软雅黑" panose="020b0503020204020204" charset="-122"/>
                <a:cs typeface="微软雅黑" panose="020b0503020204020204" charset="-122"/>
              </a:rPr>
              <a:t>扩大试点应用</a:t>
            </a:r>
            <a:r>
              <a:rPr sz="1300" b="1" kern="0" spc="3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2800" kern="0" spc="190">
                <a:solidFill>
                  <a:srgbClr val="16806C">
                    <a:alpha val="100000"/>
                  </a:srgbClr>
                </a:solidFill>
                <a:latin typeface="Arial"/>
                <a:ea typeface="Arial"/>
                <a:cs typeface="Arial"/>
              </a:rPr>
              <a:t>&gt;&gt;</a:t>
            </a:r>
            <a:r>
              <a:rPr sz="2800" kern="0" spc="310">
                <a:solidFill>
                  <a:srgbClr val="16806C">
                    <a:alpha val="100000"/>
                  </a:srgbClr>
                </a:solidFill>
                <a:latin typeface="Arial"/>
                <a:ea typeface="Arial"/>
                <a:cs typeface="Arial"/>
              </a:rPr>
              <a:t>  </a:t>
            </a:r>
            <a:r>
              <a:rPr sz="2100" b="1" kern="0" spc="190" baseline="51000">
                <a:solidFill>
                  <a:srgbClr val="FFFFFF">
                    <a:alpha val="100000"/>
                  </a:srgbClr>
                </a:solidFill>
                <a:latin typeface="微软雅黑" panose="020b0503020204020204" charset="-122"/>
                <a:ea typeface="微软雅黑" panose="020b0503020204020204" charset="-122"/>
                <a:cs typeface="微软雅黑" panose="020b0503020204020204" charset="-122"/>
              </a:rPr>
              <a:t>全面应用</a:t>
            </a:r>
            <a:r>
              <a:rPr sz="13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2800" kern="0" spc="190">
                <a:solidFill>
                  <a:srgbClr val="16806C">
                    <a:alpha val="100000"/>
                  </a:srgbClr>
                </a:solidFill>
                <a:latin typeface="微软雅黑" panose="020b0503020204020204" charset="-122"/>
                <a:ea typeface="微软雅黑" panose="020b0503020204020204" charset="-122"/>
                <a:cs typeface="微软雅黑" panose="020b0503020204020204" charset="-122"/>
              </a:rPr>
              <a:t>》</a:t>
            </a:r>
            <a:r>
              <a:rPr sz="2800" kern="0" spc="180">
                <a:solidFill>
                  <a:srgbClr val="16806C">
                    <a:alpha val="100000"/>
                  </a:srgbClr>
                </a:solidFill>
                <a:latin typeface="微软雅黑" panose="020b0503020204020204" charset="-122"/>
                <a:ea typeface="微软雅黑" panose="020b0503020204020204" charset="-122"/>
                <a:cs typeface="微软雅黑" panose="020b0503020204020204" charset="-122"/>
              </a:rPr>
              <a:t>  </a:t>
            </a:r>
            <a:r>
              <a:rPr sz="2100" b="1" kern="0" spc="180" baseline="54000">
                <a:solidFill>
                  <a:srgbClr val="FFFFFF">
                    <a:alpha val="100000"/>
                  </a:srgbClr>
                </a:solidFill>
                <a:latin typeface="微软雅黑" panose="020b0503020204020204" charset="-122"/>
                <a:ea typeface="微软雅黑" panose="020b0503020204020204" charset="-122"/>
                <a:cs typeface="微软雅黑" panose="020b0503020204020204" charset="-122"/>
              </a:rPr>
              <a:t>深化实施</a:t>
            </a:r>
            <a:r>
              <a:rPr sz="13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2800" kern="0" spc="180">
                <a:solidFill>
                  <a:srgbClr val="16806C">
                    <a:alpha val="100000"/>
                  </a:srgbClr>
                </a:solidFill>
                <a:latin typeface="Arial"/>
                <a:ea typeface="Arial"/>
                <a:cs typeface="Arial"/>
              </a:rPr>
              <a:t>&gt;</a:t>
            </a:r>
            <a:endParaRPr lang="en-US" altLang="en-US" sz="2800"/>
          </a:p>
        </p:txBody>
      </p:sp>
      <p:sp>
        <p:nvSpPr>
          <p:cNvPr id="232" name="textbox 232"/>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234" name="textbox 234"/>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grpSp>
        <p:nvGrpSpPr>
          <p:cNvPr id="18" name="group 18"/>
          <p:cNvGrpSpPr/>
          <p:nvPr/>
        </p:nvGrpSpPr>
        <p:grpSpPr>
          <a:xfrm rot="21600000">
            <a:off x="553212" y="2257044"/>
            <a:ext cx="6178295" cy="28955"/>
            <a:chExt cx="6178295" cy="28955"/>
          </a:xfrm>
        </p:grpSpPr>
        <p:sp>
          <p:nvSpPr>
            <p:cNvPr id="236" name="path"/>
            <p:cNvSpPr/>
            <p:nvPr/>
          </p:nvSpPr>
          <p:spPr>
            <a:xfrm>
              <a:off x="0" y="10668"/>
              <a:ext cx="792479" cy="18287"/>
            </a:xfrm>
            <a:custGeom>
              <a:rect l="0" t="0" r="0" b="0"/>
              <a:pathLst>
                <a:path w="1247" h="28">
                  <a:moveTo>
                    <a:pt x="0" y="14"/>
                  </a:moveTo>
                  <a:lnTo>
                    <a:pt x="1247" y="14"/>
                  </a:lnTo>
                </a:path>
              </a:pathLst>
            </a:custGeom>
            <a:noFill/>
            <a:ln w="18287" cap="flat">
              <a:solidFill>
                <a:srgbClr val="16806C">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8" name="path"/>
            <p:cNvSpPr/>
            <p:nvPr/>
          </p:nvSpPr>
          <p:spPr>
            <a:xfrm>
              <a:off x="996695" y="0"/>
              <a:ext cx="5181599" cy="28955"/>
            </a:xfrm>
            <a:custGeom>
              <a:rect l="0" t="0" r="0" b="0"/>
              <a:pathLst>
                <a:path w="8159" h="45">
                  <a:moveTo>
                    <a:pt x="0" y="31"/>
                  </a:moveTo>
                  <a:lnTo>
                    <a:pt x="2447" y="31"/>
                  </a:lnTo>
                  <a:moveTo>
                    <a:pt x="2882" y="31"/>
                  </a:moveTo>
                  <a:lnTo>
                    <a:pt x="5337" y="31"/>
                  </a:lnTo>
                  <a:moveTo>
                    <a:pt x="5712" y="14"/>
                  </a:moveTo>
                  <a:lnTo>
                    <a:pt x="8159" y="14"/>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group 20"/>
          <p:cNvGrpSpPr/>
          <p:nvPr/>
        </p:nvGrpSpPr>
        <p:grpSpPr>
          <a:xfrm rot="21600000">
            <a:off x="553212" y="2808732"/>
            <a:ext cx="6178295" cy="28955"/>
            <a:chExt cx="6178295" cy="28955"/>
          </a:xfrm>
        </p:grpSpPr>
        <p:sp>
          <p:nvSpPr>
            <p:cNvPr id="240" name="path"/>
            <p:cNvSpPr/>
            <p:nvPr/>
          </p:nvSpPr>
          <p:spPr>
            <a:xfrm>
              <a:off x="0" y="6095"/>
              <a:ext cx="792479" cy="18287"/>
            </a:xfrm>
            <a:custGeom>
              <a:rect l="0" t="0" r="0" b="0"/>
              <a:pathLst>
                <a:path w="1247" h="28">
                  <a:moveTo>
                    <a:pt x="1247" y="14"/>
                  </a:moveTo>
                  <a:lnTo>
                    <a:pt x="0" y="14"/>
                  </a:lnTo>
                </a:path>
              </a:pathLst>
            </a:custGeom>
            <a:noFill/>
            <a:ln w="18287" cap="flat">
              <a:solidFill>
                <a:srgbClr val="16806C">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2" name="path"/>
            <p:cNvSpPr/>
            <p:nvPr/>
          </p:nvSpPr>
          <p:spPr>
            <a:xfrm>
              <a:off x="996695" y="0"/>
              <a:ext cx="5181599" cy="28955"/>
            </a:xfrm>
            <a:custGeom>
              <a:rect l="0" t="0" r="0" b="0"/>
              <a:pathLst>
                <a:path w="8159" h="45">
                  <a:moveTo>
                    <a:pt x="2447" y="31"/>
                  </a:moveTo>
                  <a:lnTo>
                    <a:pt x="0" y="31"/>
                  </a:lnTo>
                  <a:moveTo>
                    <a:pt x="5337" y="14"/>
                  </a:moveTo>
                  <a:lnTo>
                    <a:pt x="2882" y="14"/>
                  </a:lnTo>
                  <a:moveTo>
                    <a:pt x="8159" y="14"/>
                  </a:moveTo>
                  <a:lnTo>
                    <a:pt x="5712" y="14"/>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44" name="textbox 244"/>
          <p:cNvSpPr/>
          <p:nvPr/>
        </p:nvSpPr>
        <p:spPr>
          <a:xfrm>
            <a:off x="5651611" y="6550390"/>
            <a:ext cx="81851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1/试点建设</a:t>
            </a:r>
            <a:endParaRPr lang="en-US" altLang="en-US" sz="1100"/>
          </a:p>
        </p:txBody>
      </p:sp>
      <p:graphicFrame>
        <p:nvGraphicFramePr>
          <p:cNvPr id="246" name="table 246"/>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graphicFrame>
        <p:nvGraphicFramePr>
          <p:cNvPr id="248" name="table 248"/>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250" name="textbox 250"/>
          <p:cNvSpPr/>
          <p:nvPr/>
        </p:nvSpPr>
        <p:spPr>
          <a:xfrm>
            <a:off x="7304249" y="10153450"/>
            <a:ext cx="17907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76000"/>
              </a:lnSpc>
            </a:pPr>
            <a:r>
              <a:rPr sz="1200" kern="0" spc="130">
                <a:solidFill>
                  <a:srgbClr val="000000">
                    <a:alpha val="100000"/>
                  </a:srgbClr>
                </a:solidFill>
                <a:latin typeface="Calibri"/>
                <a:ea typeface="Calibri"/>
                <a:cs typeface="Calibri" panose="020f05020202040a0204"/>
              </a:rPr>
              <a:t>.4</a:t>
            </a:r>
            <a:endParaRPr lang="en-US" altLang="en-US" sz="1200"/>
          </a:p>
        </p:txBody>
      </p:sp>
      <p:sp>
        <p:nvSpPr>
          <p:cNvPr id="252" name="textbox 252"/>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254" name="textbox 254"/>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256" name="textbox 256"/>
          <p:cNvSpPr/>
          <p:nvPr/>
        </p:nvSpPr>
        <p:spPr>
          <a:xfrm>
            <a:off x="6807279" y="4638995"/>
            <a:ext cx="7493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6</a:t>
            </a:r>
            <a:endParaRPr lang="en-US" altLang="en-US" sz="800"/>
          </a:p>
        </p:txBody>
      </p:sp>
      <p:sp>
        <p:nvSpPr>
          <p:cNvPr id="258" name="textbox 258"/>
          <p:cNvSpPr/>
          <p:nvPr/>
        </p:nvSpPr>
        <p:spPr>
          <a:xfrm>
            <a:off x="6806631" y="9290235"/>
            <a:ext cx="75564" cy="122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0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7</a:t>
            </a:r>
            <a:endParaRPr lang="en-US" altLang="en-US" sz="8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0" name="picture 260"/>
          <p:cNvPicPr>
            <a:picLocks noChangeAspect="1"/>
          </p:cNvPicPr>
          <p:nvPr/>
        </p:nvPicPr>
        <p:blipFill>
          <a:blip r:embed="rId2"/>
          <a:stretch>
            <a:fillRect/>
          </a:stretch>
        </p:blipFill>
        <p:spPr>
          <a:xfrm rot="21600000">
            <a:off x="5167883" y="5839968"/>
            <a:ext cx="1863852" cy="615696"/>
          </a:xfrm>
          <a:prstGeom prst="rect">
            <a:avLst/>
          </a:prstGeom>
        </p:spPr>
      </p:pic>
      <p:pic>
        <p:nvPicPr>
          <p:cNvPr id="262" name="picture 262"/>
          <p:cNvPicPr>
            <a:picLocks noChangeAspect="1"/>
          </p:cNvPicPr>
          <p:nvPr/>
        </p:nvPicPr>
        <p:blipFill>
          <a:blip r:embed="rId3"/>
          <a:stretch>
            <a:fillRect/>
          </a:stretch>
        </p:blipFill>
        <p:spPr>
          <a:xfrm rot="21600000">
            <a:off x="528827" y="5839968"/>
            <a:ext cx="6502907" cy="3657600"/>
          </a:xfrm>
          <a:prstGeom prst="rect">
            <a:avLst/>
          </a:prstGeom>
        </p:spPr>
      </p:pic>
      <p:pic>
        <p:nvPicPr>
          <p:cNvPr id="264" name="picture 264"/>
          <p:cNvPicPr>
            <a:picLocks noChangeAspect="1"/>
          </p:cNvPicPr>
          <p:nvPr/>
        </p:nvPicPr>
        <p:blipFill>
          <a:blip r:embed="rId4"/>
          <a:stretch>
            <a:fillRect/>
          </a:stretch>
        </p:blipFill>
        <p:spPr>
          <a:xfrm rot="21600000">
            <a:off x="528827" y="6012180"/>
            <a:ext cx="6502907" cy="3419855"/>
          </a:xfrm>
          <a:prstGeom prst="rect">
            <a:avLst/>
          </a:prstGeom>
        </p:spPr>
      </p:pic>
      <p:pic>
        <p:nvPicPr>
          <p:cNvPr id="266" name="picture 266"/>
          <p:cNvPicPr>
            <a:picLocks noChangeAspect="1"/>
          </p:cNvPicPr>
          <p:nvPr/>
        </p:nvPicPr>
        <p:blipFill>
          <a:blip r:embed="rId5"/>
          <a:stretch>
            <a:fillRect/>
          </a:stretch>
        </p:blipFill>
        <p:spPr>
          <a:xfrm rot="21600000">
            <a:off x="579119" y="6777228"/>
            <a:ext cx="6409944" cy="2657855"/>
          </a:xfrm>
          <a:prstGeom prst="rect">
            <a:avLst/>
          </a:prstGeom>
        </p:spPr>
      </p:pic>
      <p:graphicFrame>
        <p:nvGraphicFramePr>
          <p:cNvPr id="268" name="table 268"/>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031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9</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70" name="picture 270"/>
          <p:cNvPicPr>
            <a:picLocks noChangeAspect="1"/>
          </p:cNvPicPr>
          <p:nvPr/>
        </p:nvPicPr>
        <p:blipFill>
          <a:blip r:embed="rId2"/>
          <a:stretch>
            <a:fillRect/>
          </a:stretch>
        </p:blipFill>
        <p:spPr>
          <a:xfrm rot="21600000">
            <a:off x="5167883" y="1190245"/>
            <a:ext cx="1863852" cy="615694"/>
          </a:xfrm>
          <a:prstGeom prst="rect">
            <a:avLst/>
          </a:prstGeom>
        </p:spPr>
      </p:pic>
      <p:pic>
        <p:nvPicPr>
          <p:cNvPr id="272" name="picture 272"/>
          <p:cNvPicPr>
            <a:picLocks noChangeAspect="1"/>
          </p:cNvPicPr>
          <p:nvPr/>
        </p:nvPicPr>
        <p:blipFill>
          <a:blip r:embed="rId3"/>
          <a:stretch>
            <a:fillRect/>
          </a:stretch>
        </p:blipFill>
        <p:spPr>
          <a:xfrm rot="21600000">
            <a:off x="528827" y="1190244"/>
            <a:ext cx="6502907" cy="3657599"/>
          </a:xfrm>
          <a:prstGeom prst="rect">
            <a:avLst/>
          </a:prstGeom>
        </p:spPr>
      </p:pic>
      <p:pic>
        <p:nvPicPr>
          <p:cNvPr id="274" name="picture 274"/>
          <p:cNvPicPr>
            <a:picLocks noChangeAspect="1"/>
          </p:cNvPicPr>
          <p:nvPr/>
        </p:nvPicPr>
        <p:blipFill>
          <a:blip r:embed="rId6"/>
          <a:stretch>
            <a:fillRect/>
          </a:stretch>
        </p:blipFill>
        <p:spPr>
          <a:xfrm rot="21600000">
            <a:off x="528827" y="1362457"/>
            <a:ext cx="487680" cy="457199"/>
          </a:xfrm>
          <a:prstGeom prst="rect">
            <a:avLst/>
          </a:prstGeom>
        </p:spPr>
      </p:pic>
      <p:pic>
        <p:nvPicPr>
          <p:cNvPr id="276" name="picture 276"/>
          <p:cNvPicPr>
            <a:picLocks noChangeAspect="1"/>
          </p:cNvPicPr>
          <p:nvPr/>
        </p:nvPicPr>
        <p:blipFill>
          <a:blip r:embed="rId7"/>
          <a:stretch>
            <a:fillRect/>
          </a:stretch>
        </p:blipFill>
        <p:spPr>
          <a:xfrm rot="21600000">
            <a:off x="1043939" y="1862328"/>
            <a:ext cx="4279392" cy="303276"/>
          </a:xfrm>
          <a:prstGeom prst="rect">
            <a:avLst/>
          </a:prstGeom>
        </p:spPr>
      </p:pic>
      <p:graphicFrame>
        <p:nvGraphicFramePr>
          <p:cNvPr id="278" name="table 278"/>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0000"/>
                        </a:lnSpc>
                      </a:pPr>
                      <a:endParaRPr lang="en-US" altLang="en-US" sz="10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280" name="textbox 280"/>
          <p:cNvSpPr/>
          <p:nvPr/>
        </p:nvSpPr>
        <p:spPr>
          <a:xfrm>
            <a:off x="6809227" y="4638995"/>
            <a:ext cx="7302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8</a:t>
            </a:r>
            <a:endParaRPr lang="en-US" altLang="en-US" sz="800"/>
          </a:p>
        </p:txBody>
      </p:sp>
      <p:pic>
        <p:nvPicPr>
          <p:cNvPr id="282" name="picture 282"/>
          <p:cNvPicPr>
            <a:picLocks noChangeAspect="1"/>
          </p:cNvPicPr>
          <p:nvPr/>
        </p:nvPicPr>
        <p:blipFill>
          <a:blip r:embed="rId8"/>
          <a:stretch>
            <a:fillRect/>
          </a:stretch>
        </p:blipFill>
        <p:spPr>
          <a:xfrm rot="21600000">
            <a:off x="579119" y="2127504"/>
            <a:ext cx="6409944" cy="2659379"/>
          </a:xfrm>
          <a:prstGeom prst="rect">
            <a:avLst/>
          </a:prstGeom>
        </p:spPr>
      </p:pic>
      <p:pic>
        <p:nvPicPr>
          <p:cNvPr id="284" name="picture 284"/>
          <p:cNvPicPr>
            <a:picLocks noChangeAspect="1"/>
          </p:cNvPicPr>
          <p:nvPr/>
        </p:nvPicPr>
        <p:blipFill>
          <a:blip r:embed="rId9"/>
          <a:stretch>
            <a:fillRect/>
          </a:stretch>
        </p:blipFill>
        <p:spPr>
          <a:xfrm rot="21600000">
            <a:off x="5087111" y="1798319"/>
            <a:ext cx="1944623" cy="434340"/>
          </a:xfrm>
          <a:prstGeom prst="rect">
            <a:avLst/>
          </a:prstGeom>
        </p:spPr>
      </p:pic>
      <p:graphicFrame>
        <p:nvGraphicFramePr>
          <p:cNvPr id="286" name="table 28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9285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8</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88" name="textbox 288"/>
          <p:cNvSpPr/>
          <p:nvPr/>
        </p:nvSpPr>
        <p:spPr>
          <a:xfrm>
            <a:off x="906704" y="7353017"/>
            <a:ext cx="6025515" cy="1261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00"/>
              </a:lnSpc>
            </a:pPr>
            <a:endParaRPr lang="en-US" altLang="en-US" sz="100"/>
          </a:p>
          <a:p>
            <a:pPr marL="12700" indent="332105" algn="l" rtl="0" eaLnBrk="0">
              <a:lnSpc>
                <a:spcPct val="135000"/>
              </a:lnSpc>
            </a:pP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2016年3月</a:t>
            </a:r>
            <a:r>
              <a:rPr sz="1200" b="1" kern="0" spc="-12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，公司基建部发布《关于印发2016年推进输电线路机械</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化施工工作要点的通知》</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基建技术【2016】</a:t>
            </a:r>
            <a:r>
              <a:rPr sz="1200" b="1" kern="0" spc="-21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24号</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指导2016年</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在平原</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丘陵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地</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带</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线</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路</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工</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程</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全</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面</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应</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用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在</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系</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统 内 26</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省 （无</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西</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藏 ） 选</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取 100</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项 110(66)</a:t>
            </a:r>
            <a:r>
              <a:rPr sz="12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1000(</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±800)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线路工程作为重点推进工程</a:t>
            </a:r>
            <a:r>
              <a:rPr sz="12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其中110(66)～750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线路工程实施机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械化施工要覆盖工程全线</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1000(</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±80</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 特高压线路要覆盖施工标段全长。</a:t>
            </a:r>
            <a:endParaRPr lang="en-US" altLang="en-US" sz="1200"/>
          </a:p>
        </p:txBody>
      </p:sp>
      <p:sp>
        <p:nvSpPr>
          <p:cNvPr id="290" name="textbox 290"/>
          <p:cNvSpPr/>
          <p:nvPr/>
        </p:nvSpPr>
        <p:spPr>
          <a:xfrm>
            <a:off x="906052" y="2703292"/>
            <a:ext cx="6026150" cy="10115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000"/>
              </a:lnSpc>
            </a:pPr>
            <a:endParaRPr lang="en-US" altLang="en-US" sz="100"/>
          </a:p>
          <a:p>
            <a:pPr marL="12700" indent="332740" algn="l" rtl="0" eaLnBrk="0">
              <a:lnSpc>
                <a:spcPct val="135000"/>
              </a:lnSpc>
            </a:pP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2015年2月</a:t>
            </a:r>
            <a:r>
              <a:rPr sz="1200" b="1" kern="0" spc="-1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发布《关于开展线路全过程机械化施工</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扩</a:t>
            </a:r>
            <a:r>
              <a:rPr sz="1200" b="1"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大试点应用</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的通知》(</a:t>
            </a:r>
            <a:r>
              <a:rPr sz="1200" b="1" kern="0" spc="9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基建技术【2</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015】</a:t>
            </a:r>
            <a:r>
              <a:rPr sz="1200" b="1" kern="0" spc="-24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9号</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指导2015年全过程机械化施工扩大</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试点应用工作的开展</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在北京、</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天津、</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河北</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冀北、</a:t>
            </a:r>
            <a:r>
              <a:rPr sz="1200"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上海、</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浙江</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江苏、</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福建、</a:t>
            </a:r>
            <a:r>
              <a:rPr sz="1200"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安</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徽等11省</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，选取30</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项110～500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线路工程开展扩大试点建设。</a:t>
            </a:r>
            <a:endParaRPr lang="en-US" altLang="en-US" sz="1200"/>
          </a:p>
        </p:txBody>
      </p:sp>
      <p:sp>
        <p:nvSpPr>
          <p:cNvPr id="292" name="textbox 292"/>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294" name="textbox 294"/>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296" name="textbox 296"/>
          <p:cNvSpPr/>
          <p:nvPr/>
        </p:nvSpPr>
        <p:spPr>
          <a:xfrm>
            <a:off x="5487324" y="1902191"/>
            <a:ext cx="114109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20">
                <a:solidFill>
                  <a:srgbClr val="FFFFFF">
                    <a:alpha val="100000"/>
                  </a:srgbClr>
                </a:solidFill>
                <a:latin typeface="微软雅黑" panose="020b0503020204020204" charset="-122"/>
                <a:ea typeface="微软雅黑" panose="020b0503020204020204" charset="-122"/>
                <a:cs typeface="微软雅黑" panose="020b0503020204020204" charset="-122"/>
              </a:rPr>
              <a:t>2/扩大试点应用</a:t>
            </a:r>
            <a:endParaRPr lang="en-US" altLang="en-US" sz="1100"/>
          </a:p>
        </p:txBody>
      </p:sp>
      <p:sp>
        <p:nvSpPr>
          <p:cNvPr id="298" name="textbox 298"/>
          <p:cNvSpPr/>
          <p:nvPr/>
        </p:nvSpPr>
        <p:spPr>
          <a:xfrm>
            <a:off x="5649439" y="6550390"/>
            <a:ext cx="82105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3/全面应用</a:t>
            </a:r>
            <a:endParaRPr lang="en-US" altLang="en-US" sz="1100"/>
          </a:p>
        </p:txBody>
      </p:sp>
      <p:graphicFrame>
        <p:nvGraphicFramePr>
          <p:cNvPr id="300" name="table 300"/>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302" name="textbox 302"/>
          <p:cNvSpPr/>
          <p:nvPr/>
        </p:nvSpPr>
        <p:spPr>
          <a:xfrm>
            <a:off x="7304249" y="10153927"/>
            <a:ext cx="17907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76000"/>
              </a:lnSpc>
            </a:pPr>
            <a:r>
              <a:rPr sz="1200" kern="0" spc="130">
                <a:solidFill>
                  <a:srgbClr val="000000">
                    <a:alpha val="100000"/>
                  </a:srgbClr>
                </a:solidFill>
                <a:latin typeface="Calibri"/>
                <a:ea typeface="Calibri"/>
                <a:cs typeface="Calibri" panose="020f05020202040a0204"/>
              </a:rPr>
              <a:t>.5</a:t>
            </a:r>
            <a:endParaRPr lang="en-US" altLang="en-US" sz="1200"/>
          </a:p>
        </p:txBody>
      </p:sp>
      <p:sp>
        <p:nvSpPr>
          <p:cNvPr id="304" name="textbox 304"/>
          <p:cNvSpPr/>
          <p:nvPr/>
        </p:nvSpPr>
        <p:spPr>
          <a:xfrm>
            <a:off x="999156" y="1932814"/>
            <a:ext cx="120650" cy="207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algn="r" rtl="0" eaLnBrk="0">
              <a:lnSpc>
                <a:spcPct val="92000"/>
              </a:lnSpc>
            </a:pPr>
            <a:r>
              <a:rPr sz="13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300"/>
          </a:p>
        </p:txBody>
      </p:sp>
      <p:sp>
        <p:nvSpPr>
          <p:cNvPr id="306" name="textbox 306"/>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308" name="textbox 308"/>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310" name="textbox 310"/>
          <p:cNvSpPr/>
          <p:nvPr/>
        </p:nvSpPr>
        <p:spPr>
          <a:xfrm>
            <a:off x="6806955" y="9288719"/>
            <a:ext cx="7556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9</a:t>
            </a:r>
            <a:endParaRPr lang="en-US" altLang="en-US" sz="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12" name="picture 312"/>
          <p:cNvPicPr>
            <a:picLocks noChangeAspect="1"/>
          </p:cNvPicPr>
          <p:nvPr/>
        </p:nvPicPr>
        <p:blipFill>
          <a:blip r:embed="rId2"/>
          <a:stretch>
            <a:fillRect/>
          </a:stretch>
        </p:blipFill>
        <p:spPr>
          <a:xfrm rot="21600000">
            <a:off x="528827" y="6012180"/>
            <a:ext cx="487680" cy="457199"/>
          </a:xfrm>
          <a:prstGeom prst="rect">
            <a:avLst/>
          </a:prstGeom>
        </p:spPr>
      </p:pic>
      <p:pic>
        <p:nvPicPr>
          <p:cNvPr id="314" name="picture 314"/>
          <p:cNvPicPr>
            <a:picLocks noChangeAspect="1"/>
          </p:cNvPicPr>
          <p:nvPr/>
        </p:nvPicPr>
        <p:blipFill>
          <a:blip r:embed="rId3"/>
          <a:stretch>
            <a:fillRect/>
          </a:stretch>
        </p:blipFill>
        <p:spPr>
          <a:xfrm rot="21600000">
            <a:off x="851916" y="6492240"/>
            <a:ext cx="4471416" cy="342900"/>
          </a:xfrm>
          <a:prstGeom prst="rect">
            <a:avLst/>
          </a:prstGeom>
        </p:spPr>
      </p:pic>
      <p:pic>
        <p:nvPicPr>
          <p:cNvPr id="316" name="picture 316"/>
          <p:cNvPicPr>
            <a:picLocks noChangeAspect="1"/>
          </p:cNvPicPr>
          <p:nvPr/>
        </p:nvPicPr>
        <p:blipFill>
          <a:blip r:embed="rId4"/>
          <a:stretch>
            <a:fillRect/>
          </a:stretch>
        </p:blipFill>
        <p:spPr>
          <a:xfrm rot="21600000">
            <a:off x="528827" y="6940295"/>
            <a:ext cx="6502907" cy="2557272"/>
          </a:xfrm>
          <a:prstGeom prst="rect">
            <a:avLst/>
          </a:prstGeom>
        </p:spPr>
      </p:pic>
      <p:grpSp>
        <p:nvGrpSpPr>
          <p:cNvPr id="22" name="group 22"/>
          <p:cNvGrpSpPr/>
          <p:nvPr/>
        </p:nvGrpSpPr>
        <p:grpSpPr>
          <a:xfrm rot="21600000">
            <a:off x="1336547" y="7228332"/>
            <a:ext cx="2046732" cy="1946148"/>
            <a:chExt cx="2046732" cy="1946148"/>
          </a:xfrm>
        </p:grpSpPr>
        <p:sp>
          <p:nvSpPr>
            <p:cNvPr id="318" name="path"/>
            <p:cNvSpPr/>
            <p:nvPr/>
          </p:nvSpPr>
          <p:spPr>
            <a:xfrm>
              <a:off x="126491" y="0"/>
              <a:ext cx="896111" cy="678180"/>
            </a:xfrm>
            <a:custGeom>
              <a:rect l="0" t="0" r="0" b="0"/>
              <a:pathLst>
                <a:path w="1411" h="1068">
                  <a:moveTo>
                    <a:pt x="0" y="1024"/>
                  </a:moveTo>
                  <a:cubicBezTo>
                    <a:pt x="199" y="415"/>
                    <a:pt x="768" y="0"/>
                    <a:pt x="1411" y="0"/>
                  </a:cubicBezTo>
                  <a:lnTo>
                    <a:pt x="1411" y="136"/>
                  </a:lnTo>
                  <a:cubicBezTo>
                    <a:pt x="828" y="136"/>
                    <a:pt x="312" y="513"/>
                    <a:pt x="132" y="1068"/>
                  </a:cubicBezTo>
                  <a:lnTo>
                    <a:pt x="0" y="1024"/>
                  </a:lnTo>
                  <a:close/>
                </a:path>
              </a:pathLst>
            </a:custGeom>
            <a:solidFill>
              <a:srgbClr val="D66E4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0" name="path"/>
            <p:cNvSpPr/>
            <p:nvPr/>
          </p:nvSpPr>
          <p:spPr>
            <a:xfrm>
              <a:off x="0" y="650748"/>
              <a:ext cx="519684" cy="1054607"/>
            </a:xfrm>
            <a:custGeom>
              <a:rect l="0" t="0" r="0" b="0"/>
              <a:pathLst>
                <a:path w="818" h="1660">
                  <a:moveTo>
                    <a:pt x="739" y="1660"/>
                  </a:moveTo>
                  <a:cubicBezTo>
                    <a:pt x="218" y="1283"/>
                    <a:pt x="0" y="611"/>
                    <a:pt x="199" y="0"/>
                  </a:cubicBezTo>
                  <a:lnTo>
                    <a:pt x="331" y="43"/>
                  </a:lnTo>
                  <a:cubicBezTo>
                    <a:pt x="148" y="597"/>
                    <a:pt x="348" y="1207"/>
                    <a:pt x="818" y="1550"/>
                  </a:cubicBezTo>
                  <a:lnTo>
                    <a:pt x="739" y="1660"/>
                  </a:lnTo>
                  <a:close/>
                </a:path>
              </a:pathLst>
            </a:custGeom>
            <a:solidFill>
              <a:srgbClr val="D58C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2" name="path"/>
            <p:cNvSpPr/>
            <p:nvPr/>
          </p:nvSpPr>
          <p:spPr>
            <a:xfrm>
              <a:off x="469391" y="1635252"/>
              <a:ext cx="1107947" cy="310896"/>
            </a:xfrm>
            <a:custGeom>
              <a:rect l="0" t="0" r="0" b="0"/>
              <a:pathLst>
                <a:path w="1744" h="489">
                  <a:moveTo>
                    <a:pt x="1744" y="110"/>
                  </a:moveTo>
                  <a:cubicBezTo>
                    <a:pt x="1223" y="489"/>
                    <a:pt x="520" y="489"/>
                    <a:pt x="0" y="110"/>
                  </a:cubicBezTo>
                  <a:lnTo>
                    <a:pt x="79" y="0"/>
                  </a:lnTo>
                  <a:cubicBezTo>
                    <a:pt x="552" y="343"/>
                    <a:pt x="1192" y="343"/>
                    <a:pt x="1663" y="0"/>
                  </a:cubicBezTo>
                  <a:lnTo>
                    <a:pt x="1744" y="110"/>
                  </a:lnTo>
                  <a:close/>
                </a:path>
              </a:pathLst>
            </a:custGeom>
            <a:solidFill>
              <a:srgbClr val="D5A4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4" name="path"/>
            <p:cNvSpPr/>
            <p:nvPr/>
          </p:nvSpPr>
          <p:spPr>
            <a:xfrm>
              <a:off x="1525524" y="650748"/>
              <a:ext cx="521207" cy="1054607"/>
            </a:xfrm>
            <a:custGeom>
              <a:rect l="0" t="0" r="0" b="0"/>
              <a:pathLst>
                <a:path w="820" h="1660">
                  <a:moveTo>
                    <a:pt x="621" y="0"/>
                  </a:moveTo>
                  <a:cubicBezTo>
                    <a:pt x="820" y="611"/>
                    <a:pt x="602" y="1283"/>
                    <a:pt x="81" y="1660"/>
                  </a:cubicBezTo>
                  <a:lnTo>
                    <a:pt x="0" y="1550"/>
                  </a:lnTo>
                  <a:cubicBezTo>
                    <a:pt x="472" y="1207"/>
                    <a:pt x="669" y="597"/>
                    <a:pt x="489" y="43"/>
                  </a:cubicBezTo>
                  <a:lnTo>
                    <a:pt x="621" y="0"/>
                  </a:lnTo>
                  <a:close/>
                </a:path>
              </a:pathLst>
            </a:custGeom>
            <a:solidFill>
              <a:srgbClr val="D5B87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6" name="path"/>
            <p:cNvSpPr/>
            <p:nvPr/>
          </p:nvSpPr>
          <p:spPr>
            <a:xfrm>
              <a:off x="1022603" y="0"/>
              <a:ext cx="897636" cy="678180"/>
            </a:xfrm>
            <a:custGeom>
              <a:rect l="0" t="0" r="0" b="0"/>
              <a:pathLst>
                <a:path w="1413" h="1068">
                  <a:moveTo>
                    <a:pt x="0" y="0"/>
                  </a:moveTo>
                  <a:cubicBezTo>
                    <a:pt x="643" y="0"/>
                    <a:pt x="1214" y="415"/>
                    <a:pt x="1413" y="1024"/>
                  </a:cubicBezTo>
                  <a:lnTo>
                    <a:pt x="1281" y="1068"/>
                  </a:lnTo>
                  <a:cubicBezTo>
                    <a:pt x="1101" y="513"/>
                    <a:pt x="585" y="136"/>
                    <a:pt x="0" y="136"/>
                  </a:cubicBezTo>
                  <a:lnTo>
                    <a:pt x="0" y="0"/>
                  </a:lnTo>
                  <a:close/>
                </a:path>
              </a:pathLst>
            </a:custGeom>
            <a:solidFill>
              <a:srgbClr val="D6C8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8" name="path"/>
            <p:cNvSpPr/>
            <p:nvPr/>
          </p:nvSpPr>
          <p:spPr>
            <a:xfrm>
              <a:off x="589788" y="509016"/>
              <a:ext cx="867155" cy="867155"/>
            </a:xfrm>
            <a:custGeom>
              <a:rect l="0" t="0" r="0" b="0"/>
              <a:pathLst>
                <a:path w="1365" h="1365">
                  <a:moveTo>
                    <a:pt x="0" y="684"/>
                  </a:moveTo>
                  <a:cubicBezTo>
                    <a:pt x="0" y="304"/>
                    <a:pt x="304" y="0"/>
                    <a:pt x="681" y="0"/>
                  </a:cubicBezTo>
                  <a:cubicBezTo>
                    <a:pt x="1060" y="0"/>
                    <a:pt x="1365" y="304"/>
                    <a:pt x="1365" y="684"/>
                  </a:cubicBezTo>
                  <a:cubicBezTo>
                    <a:pt x="1365" y="1060"/>
                    <a:pt x="1060" y="1365"/>
                    <a:pt x="681" y="1365"/>
                  </a:cubicBezTo>
                  <a:cubicBezTo>
                    <a:pt x="304" y="1365"/>
                    <a:pt x="0" y="1060"/>
                    <a:pt x="0" y="684"/>
                  </a:cubicBezTo>
                </a:path>
              </a:pathLst>
            </a:custGeom>
            <a:solidFill>
              <a:srgbClr val="31778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0" name="path"/>
            <p:cNvSpPr/>
            <p:nvPr/>
          </p:nvSpPr>
          <p:spPr>
            <a:xfrm>
              <a:off x="580644" y="499872"/>
              <a:ext cx="885443" cy="885444"/>
            </a:xfrm>
            <a:custGeom>
              <a:rect l="0" t="0" r="0" b="0"/>
              <a:pathLst>
                <a:path w="1394" h="1394">
                  <a:moveTo>
                    <a:pt x="14" y="698"/>
                  </a:moveTo>
                  <a:cubicBezTo>
                    <a:pt x="14" y="319"/>
                    <a:pt x="319" y="14"/>
                    <a:pt x="695" y="14"/>
                  </a:cubicBezTo>
                  <a:cubicBezTo>
                    <a:pt x="1075" y="14"/>
                    <a:pt x="1379" y="319"/>
                    <a:pt x="1379" y="698"/>
                  </a:cubicBezTo>
                  <a:cubicBezTo>
                    <a:pt x="1379" y="1075"/>
                    <a:pt x="1075" y="1380"/>
                    <a:pt x="695" y="1380"/>
                  </a:cubicBezTo>
                  <a:cubicBezTo>
                    <a:pt x="319" y="1380"/>
                    <a:pt x="14" y="1075"/>
                    <a:pt x="14" y="698"/>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4" name="group 24"/>
          <p:cNvGrpSpPr/>
          <p:nvPr/>
        </p:nvGrpSpPr>
        <p:grpSpPr>
          <a:xfrm rot="21600000">
            <a:off x="2046732" y="6937247"/>
            <a:ext cx="626363" cy="626363"/>
            <a:chExt cx="626363" cy="626363"/>
          </a:xfrm>
        </p:grpSpPr>
        <p:sp>
          <p:nvSpPr>
            <p:cNvPr id="332" name="path"/>
            <p:cNvSpPr/>
            <p:nvPr/>
          </p:nvSpPr>
          <p:spPr>
            <a:xfrm>
              <a:off x="9144" y="9144"/>
              <a:ext cx="608075" cy="608075"/>
            </a:xfrm>
            <a:custGeom>
              <a:rect l="0" t="0" r="0" b="0"/>
              <a:pathLst>
                <a:path w="957" h="957">
                  <a:moveTo>
                    <a:pt x="0" y="477"/>
                  </a:moveTo>
                  <a:cubicBezTo>
                    <a:pt x="0" y="213"/>
                    <a:pt x="213" y="0"/>
                    <a:pt x="477" y="0"/>
                  </a:cubicBezTo>
                  <a:cubicBezTo>
                    <a:pt x="741" y="0"/>
                    <a:pt x="957" y="213"/>
                    <a:pt x="957" y="477"/>
                  </a:cubicBezTo>
                  <a:cubicBezTo>
                    <a:pt x="957" y="741"/>
                    <a:pt x="741" y="957"/>
                    <a:pt x="477" y="957"/>
                  </a:cubicBezTo>
                  <a:cubicBezTo>
                    <a:pt x="213" y="957"/>
                    <a:pt x="0" y="741"/>
                    <a:pt x="0" y="477"/>
                  </a:cubicBezTo>
                </a:path>
              </a:pathLst>
            </a:custGeom>
            <a:solidFill>
              <a:srgbClr val="D6C8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4" name="path"/>
            <p:cNvSpPr/>
            <p:nvPr/>
          </p:nvSpPr>
          <p:spPr>
            <a:xfrm>
              <a:off x="0" y="0"/>
              <a:ext cx="626363" cy="626363"/>
            </a:xfrm>
            <a:custGeom>
              <a:rect l="0" t="0" r="0" b="0"/>
              <a:pathLst>
                <a:path w="984" h="984">
                  <a:moveTo>
                    <a:pt x="14" y="492"/>
                  </a:moveTo>
                  <a:cubicBezTo>
                    <a:pt x="14" y="227"/>
                    <a:pt x="227" y="14"/>
                    <a:pt x="491" y="14"/>
                  </a:cubicBezTo>
                  <a:cubicBezTo>
                    <a:pt x="755" y="14"/>
                    <a:pt x="971" y="227"/>
                    <a:pt x="971" y="492"/>
                  </a:cubicBezTo>
                  <a:cubicBezTo>
                    <a:pt x="971" y="756"/>
                    <a:pt x="755" y="971"/>
                    <a:pt x="491" y="971"/>
                  </a:cubicBezTo>
                  <a:cubicBezTo>
                    <a:pt x="227" y="971"/>
                    <a:pt x="14" y="756"/>
                    <a:pt x="14" y="492"/>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group 26"/>
          <p:cNvGrpSpPr/>
          <p:nvPr/>
        </p:nvGrpSpPr>
        <p:grpSpPr>
          <a:xfrm rot="21600000">
            <a:off x="1505711" y="8602980"/>
            <a:ext cx="624839" cy="626364"/>
            <a:chExt cx="624839" cy="626364"/>
          </a:xfrm>
        </p:grpSpPr>
        <p:sp>
          <p:nvSpPr>
            <p:cNvPr id="336" name="path"/>
            <p:cNvSpPr/>
            <p:nvPr/>
          </p:nvSpPr>
          <p:spPr>
            <a:xfrm>
              <a:off x="9144" y="9144"/>
              <a:ext cx="606551" cy="608076"/>
            </a:xfrm>
            <a:custGeom>
              <a:rect l="0" t="0" r="0" b="0"/>
              <a:pathLst>
                <a:path w="955" h="957">
                  <a:moveTo>
                    <a:pt x="0" y="480"/>
                  </a:moveTo>
                  <a:cubicBezTo>
                    <a:pt x="0" y="216"/>
                    <a:pt x="213" y="0"/>
                    <a:pt x="477" y="0"/>
                  </a:cubicBezTo>
                  <a:cubicBezTo>
                    <a:pt x="741" y="0"/>
                    <a:pt x="955" y="216"/>
                    <a:pt x="955" y="480"/>
                  </a:cubicBezTo>
                  <a:cubicBezTo>
                    <a:pt x="955" y="744"/>
                    <a:pt x="741" y="957"/>
                    <a:pt x="477" y="957"/>
                  </a:cubicBezTo>
                  <a:cubicBezTo>
                    <a:pt x="213" y="957"/>
                    <a:pt x="0" y="744"/>
                    <a:pt x="0" y="480"/>
                  </a:cubicBezTo>
                </a:path>
              </a:pathLst>
            </a:custGeom>
            <a:solidFill>
              <a:srgbClr val="D58C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8" name="path"/>
            <p:cNvSpPr/>
            <p:nvPr/>
          </p:nvSpPr>
          <p:spPr>
            <a:xfrm>
              <a:off x="0" y="0"/>
              <a:ext cx="624839" cy="626364"/>
            </a:xfrm>
            <a:custGeom>
              <a:rect l="0" t="0" r="0" b="0"/>
              <a:pathLst>
                <a:path w="983" h="984">
                  <a:moveTo>
                    <a:pt x="14" y="494"/>
                  </a:moveTo>
                  <a:cubicBezTo>
                    <a:pt x="14" y="230"/>
                    <a:pt x="227" y="14"/>
                    <a:pt x="492" y="14"/>
                  </a:cubicBezTo>
                  <a:cubicBezTo>
                    <a:pt x="756" y="14"/>
                    <a:pt x="969" y="230"/>
                    <a:pt x="969" y="494"/>
                  </a:cubicBezTo>
                  <a:cubicBezTo>
                    <a:pt x="969" y="758"/>
                    <a:pt x="756" y="972"/>
                    <a:pt x="492" y="972"/>
                  </a:cubicBezTo>
                  <a:cubicBezTo>
                    <a:pt x="227" y="972"/>
                    <a:pt x="14" y="758"/>
                    <a:pt x="14" y="494"/>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340" name="table 34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28000"/>
                        </a:lnSpc>
                      </a:pPr>
                      <a:endParaRPr lang="en-US" altLang="en-US" sz="1000"/>
                    </a:p>
                    <a:p>
                      <a:pPr algn="l" rtl="0" eaLnBrk="0">
                        <a:lnSpc>
                          <a:spcPct val="128000"/>
                        </a:lnSpc>
                      </a:pPr>
                      <a:endParaRPr lang="en-US" altLang="en-US" sz="1000"/>
                    </a:p>
                    <a:p>
                      <a:pPr algn="l" rtl="0" eaLnBrk="0">
                        <a:lnSpc>
                          <a:spcPct val="10000"/>
                        </a:lnSpc>
                      </a:pPr>
                      <a:endParaRPr lang="en-US" altLang="en-US" sz="100"/>
                    </a:p>
                    <a:p>
                      <a:pPr marL="86995"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a:p>
                      <a:pPr marL="797560" algn="l" rtl="0" eaLnBrk="0">
                        <a:lnSpc>
                          <a:spcPct val="92000"/>
                        </a:lnSpc>
                        <a:spcBef>
                          <a:spcPts val="147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a:p>
                      <a:pPr algn="l" rtl="0" eaLnBrk="0">
                        <a:lnSpc>
                          <a:spcPct val="191000"/>
                        </a:lnSpc>
                      </a:pPr>
                      <a:endParaRPr lang="en-US" altLang="en-US" sz="1000"/>
                    </a:p>
                    <a:p>
                      <a:pPr marL="1705610" algn="l" rtl="0" eaLnBrk="0">
                        <a:lnSpc>
                          <a:spcPct val="90000"/>
                        </a:lnSpc>
                        <a:spcBef>
                          <a:spcPts val="27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技术</a:t>
                      </a:r>
                      <a:endParaRPr lang="en-US" altLang="en-US" sz="900"/>
                    </a:p>
                    <a:p>
                      <a:pPr marL="1704975" algn="l" rtl="0" eaLnBrk="0">
                        <a:lnSpc>
                          <a:spcPts val="1715"/>
                        </a:lnSpc>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标准</a:t>
                      </a:r>
                      <a:endParaRPr lang="en-US" altLang="en-US" sz="900"/>
                    </a:p>
                    <a:p>
                      <a:pPr marL="3272155" algn="l" rtl="0" eaLnBrk="0">
                        <a:lnSpc>
                          <a:spcPct val="120000"/>
                        </a:lnSpc>
                        <a:spcBef>
                          <a:spcPts val="1390"/>
                        </a:spcBef>
                      </a:pPr>
                      <a:r>
                        <a:rPr sz="1200" b="1" kern="0" spc="100">
                          <a:solidFill>
                            <a:srgbClr val="005448">
                              <a:alpha val="100000"/>
                            </a:srgbClr>
                          </a:solidFill>
                          <a:latin typeface="微软雅黑" panose="020b0503020204020204" charset="-122"/>
                          <a:ea typeface="微软雅黑" panose="020b0503020204020204" charset="-122"/>
                          <a:cs typeface="微软雅黑" panose="020b0503020204020204" charset="-122"/>
                        </a:rPr>
                        <a:t>形成</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技术标准</a:t>
                      </a:r>
                      <a:r>
                        <a:rPr sz="1200" b="1"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工程设计</a:t>
                      </a:r>
                      <a:r>
                        <a:rPr sz="1200" b="1" kern="0" spc="-21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工程施工、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装备体系</a:t>
                      </a:r>
                      <a:r>
                        <a:rPr sz="1200" b="1" kern="0" spc="-22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考核评价</a:t>
                      </a:r>
                      <a:r>
                        <a:rPr sz="1200" b="1" kern="0" spc="-1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2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五</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维</a:t>
                      </a:r>
                      <a:r>
                        <a:rPr sz="1200" b="1" kern="0" spc="-21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一体</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2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机         </a:t>
                      </a:r>
                      <a:r>
                        <a:rPr sz="12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械化施工技术与管理体系成果</a:t>
                      </a: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110">
                          <a:solidFill>
                            <a:srgbClr val="005448">
                              <a:alpha val="100000"/>
                            </a:srgbClr>
                          </a:solidFill>
                          <a:latin typeface="微软雅黑" panose="020b0503020204020204" charset="-122"/>
                          <a:ea typeface="微软雅黑" panose="020b0503020204020204" charset="-122"/>
                          <a:cs typeface="微软雅黑" panose="020b0503020204020204" charset="-122"/>
                        </a:rPr>
                        <a:t>全面         </a:t>
                      </a:r>
                      <a:r>
                        <a:rPr sz="1200" kern="0" spc="180">
                          <a:solidFill>
                            <a:srgbClr val="005448">
                              <a:alpha val="100000"/>
                            </a:srgbClr>
                          </a:solidFill>
                          <a:latin typeface="微软雅黑" panose="020b0503020204020204" charset="-122"/>
                          <a:ea typeface="微软雅黑" panose="020b0503020204020204" charset="-122"/>
                          <a:cs typeface="微软雅黑" panose="020b0503020204020204" charset="-122"/>
                        </a:rPr>
                        <a:t>支撑了输电线路工程全过程机械化施</a:t>
                      </a:r>
                      <a:endParaRPr lang="en-US" altLang="en-US" sz="1200"/>
                    </a:p>
                    <a:p>
                      <a:pPr marL="4330700" algn="l" rtl="0" eaLnBrk="0">
                        <a:lnSpc>
                          <a:spcPct val="96000"/>
                        </a:lnSpc>
                        <a:spcBef>
                          <a:spcPts val="465"/>
                        </a:spcBef>
                      </a:pPr>
                      <a:r>
                        <a:rPr sz="1200" kern="0" spc="130">
                          <a:solidFill>
                            <a:srgbClr val="005448">
                              <a:alpha val="100000"/>
                            </a:srgbClr>
                          </a:solidFill>
                          <a:latin typeface="微软雅黑" panose="020b0503020204020204" charset="-122"/>
                          <a:ea typeface="微软雅黑" panose="020b0503020204020204" charset="-122"/>
                          <a:cs typeface="微软雅黑" panose="020b0503020204020204" charset="-122"/>
                        </a:rPr>
                        <a:t>工实施。</a:t>
                      </a:r>
                      <a:endParaRPr lang="en-US" altLang="en-US" sz="1200"/>
                    </a:p>
                    <a:p>
                      <a:pPr marL="1163955" algn="l" rtl="0" eaLnBrk="0">
                        <a:lnSpc>
                          <a:spcPct val="99000"/>
                        </a:lnSpc>
                        <a:spcBef>
                          <a:spcPts val="27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装备</a:t>
                      </a:r>
                      <a:endParaRPr lang="en-US" altLang="en-US" sz="900"/>
                    </a:p>
                    <a:p>
                      <a:pPr marL="1163955" algn="l" rtl="0" eaLnBrk="0">
                        <a:lnSpc>
                          <a:spcPct val="99000"/>
                        </a:lnSpc>
                        <a:spcBef>
                          <a:spcPts val="64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体系</a:t>
                      </a:r>
                      <a:endParaRPr lang="en-US" altLang="en-US" sz="900"/>
                    </a:p>
                    <a:p>
                      <a:pPr algn="l" rtl="0" eaLnBrk="0">
                        <a:lnSpc>
                          <a:spcPct val="109000"/>
                        </a:lnSpc>
                      </a:pPr>
                      <a:endParaRPr lang="en-US" altLang="en-US" sz="1000"/>
                    </a:p>
                    <a:p>
                      <a:pPr algn="l" rtl="0" eaLnBrk="0">
                        <a:lnSpc>
                          <a:spcPct val="101000"/>
                        </a:lnSpc>
                      </a:pPr>
                      <a:endParaRPr lang="en-US" altLang="en-US" sz="200"/>
                    </a:p>
                    <a:p>
                      <a:pPr marL="6298565" algn="l" rtl="0" eaLnBrk="0">
                        <a:lnSpc>
                          <a:spcPct val="81000"/>
                        </a:lnSpc>
                        <a:spcBef>
                          <a:spcPct val="0"/>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1</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342" name="picture 342"/>
          <p:cNvPicPr>
            <a:picLocks noChangeAspect="1"/>
          </p:cNvPicPr>
          <p:nvPr/>
        </p:nvPicPr>
        <p:blipFill>
          <a:blip r:embed="rId5"/>
          <a:stretch>
            <a:fillRect/>
          </a:stretch>
        </p:blipFill>
        <p:spPr>
          <a:xfrm rot="21600000">
            <a:off x="5167883" y="1190245"/>
            <a:ext cx="1863852" cy="615694"/>
          </a:xfrm>
          <a:prstGeom prst="rect">
            <a:avLst/>
          </a:prstGeom>
        </p:spPr>
      </p:pic>
      <p:pic>
        <p:nvPicPr>
          <p:cNvPr id="344" name="picture 344"/>
          <p:cNvPicPr>
            <a:picLocks noChangeAspect="1"/>
          </p:cNvPicPr>
          <p:nvPr/>
        </p:nvPicPr>
        <p:blipFill>
          <a:blip r:embed="rId6"/>
          <a:stretch>
            <a:fillRect/>
          </a:stretch>
        </p:blipFill>
        <p:spPr>
          <a:xfrm rot="21600000">
            <a:off x="528827" y="1190244"/>
            <a:ext cx="6502907" cy="3657599"/>
          </a:xfrm>
          <a:prstGeom prst="rect">
            <a:avLst/>
          </a:prstGeom>
        </p:spPr>
      </p:pic>
      <p:pic>
        <p:nvPicPr>
          <p:cNvPr id="346" name="picture 346"/>
          <p:cNvPicPr>
            <a:picLocks noChangeAspect="1"/>
          </p:cNvPicPr>
          <p:nvPr/>
        </p:nvPicPr>
        <p:blipFill>
          <a:blip r:embed="rId7"/>
          <a:stretch>
            <a:fillRect/>
          </a:stretch>
        </p:blipFill>
        <p:spPr>
          <a:xfrm rot="21600000">
            <a:off x="579119" y="1798319"/>
            <a:ext cx="6452615" cy="2988564"/>
          </a:xfrm>
          <a:prstGeom prst="rect">
            <a:avLst/>
          </a:prstGeom>
        </p:spPr>
      </p:pic>
      <p:pic>
        <p:nvPicPr>
          <p:cNvPr id="348" name="picture 348"/>
          <p:cNvPicPr>
            <a:picLocks noChangeAspect="1"/>
          </p:cNvPicPr>
          <p:nvPr/>
        </p:nvPicPr>
        <p:blipFill>
          <a:blip r:embed="rId8"/>
          <a:stretch>
            <a:fillRect/>
          </a:stretch>
        </p:blipFill>
        <p:spPr>
          <a:xfrm rot="21600000">
            <a:off x="528827" y="1362457"/>
            <a:ext cx="487680" cy="457199"/>
          </a:xfrm>
          <a:prstGeom prst="rect">
            <a:avLst/>
          </a:prstGeom>
        </p:spPr>
      </p:pic>
      <p:graphicFrame>
        <p:nvGraphicFramePr>
          <p:cNvPr id="350" name="table 350"/>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43955" algn="l" rtl="0" eaLnBrk="0">
                        <a:lnSpc>
                          <a:spcPct val="81000"/>
                        </a:lnSpc>
                        <a:spcBef>
                          <a:spcPts val="5"/>
                        </a:spcBef>
                      </a:pPr>
                      <a:r>
                        <a:rPr sz="800" kern="0" spc="-30">
                          <a:solidFill>
                            <a:srgbClr val="19846F">
                              <a:alpha val="100000"/>
                            </a:srgbClr>
                          </a:solidFill>
                          <a:latin typeface="Times New Roman" panose="02020603050405020304"/>
                          <a:ea typeface="Times New Roman" panose="02020603050405020304"/>
                          <a:cs typeface="Times New Roman" panose="02020603050405020304"/>
                        </a:rPr>
                        <a:t>10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52" name="textbox 352"/>
          <p:cNvSpPr/>
          <p:nvPr/>
        </p:nvSpPr>
        <p:spPr>
          <a:xfrm>
            <a:off x="868661" y="1902191"/>
            <a:ext cx="6026784" cy="28613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478409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4/深化实施</a:t>
            </a:r>
            <a:endParaRPr lang="en-US" altLang="en-US" sz="1100"/>
          </a:p>
          <a:p>
            <a:pPr algn="l" rtl="0" eaLnBrk="0">
              <a:lnSpc>
                <a:spcPct val="195000"/>
              </a:lnSpc>
            </a:pPr>
            <a:endParaRPr lang="en-US" altLang="en-US" sz="1000"/>
          </a:p>
          <a:p>
            <a:pPr marL="13970" indent="332105" algn="l" rtl="0" eaLnBrk="0">
              <a:lnSpc>
                <a:spcPct val="135000"/>
              </a:lnSpc>
              <a:spcBef>
                <a:spcPts val="360"/>
              </a:spcBef>
            </a:pP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2017年1月</a:t>
            </a:r>
            <a:r>
              <a:rPr sz="1200" b="1" kern="0" spc="-12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，公司基建部发布《关于2017年</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深化架空输电线路机械</a:t>
            </a:r>
            <a:r>
              <a:rPr sz="1200" b="1"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化施工实施</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工作的通知》</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基建技术【2017】</a:t>
            </a:r>
            <a:r>
              <a:rPr sz="1200" b="1" kern="0" spc="-22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9号</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指导201</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7年深化机械化施工</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实施工作</a:t>
            </a:r>
            <a:r>
              <a:rPr sz="12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在系统内26省（无西藏）</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选取50项110(6</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6)～750</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kV</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线路工程作为</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示范</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工程</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根据研究和试点</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，提炼形成“全面机械化施</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sym typeface="+mn-ea"/>
              </a:rPr>
              <a:t>国网基建部</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工技</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术体系</a:t>
            </a:r>
            <a:r>
              <a:rPr sz="12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“全面机械化施工</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技术要点清单</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深入推进技术成果应用</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90">
                <a:solidFill>
                  <a:srgbClr val="FF0000">
                    <a:alpha val="100000"/>
                  </a:srgbClr>
                </a:solidFill>
                <a:latin typeface="微软雅黑" panose="020b0503020204020204" charset="-122"/>
                <a:ea typeface="微软雅黑" panose="020b0503020204020204" charset="-122"/>
                <a:cs typeface="微软雅黑" panose="020b0503020204020204" charset="-122"/>
              </a:rPr>
              <a:t>建立机械化施工常态</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化管理机制</a:t>
            </a:r>
            <a:r>
              <a:rPr sz="1200"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，全面</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提升线路机械化施工</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应用水平</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，持续提升工程建设安全质量、效率效益。</a:t>
            </a:r>
            <a:endParaRPr lang="en-US" altLang="en-US" sz="1200"/>
          </a:p>
          <a:p>
            <a:pPr marL="12700" indent="334010" algn="l" rtl="0" eaLnBrk="0">
              <a:lnSpc>
                <a:spcPct val="130000"/>
              </a:lnSpc>
              <a:spcBef>
                <a:spcPts val="370"/>
              </a:spcBef>
            </a:pP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2018年2月</a:t>
            </a:r>
            <a:r>
              <a:rPr sz="1200" b="1" kern="0" spc="-1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发布《关于扩大应用岩石锚杆等环保型基</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础的通知》（</a:t>
            </a:r>
            <a:r>
              <a:rPr sz="1200" b="1" kern="0" spc="7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基建技术【2018】</a:t>
            </a:r>
            <a:r>
              <a:rPr sz="1200" b="1" kern="0" spc="-15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339966">
                    <a:alpha val="100000"/>
                  </a:srgbClr>
                </a:solidFill>
                <a:latin typeface="微软雅黑" panose="020b0503020204020204" charset="-122"/>
                <a:ea typeface="微软雅黑" panose="020b0503020204020204" charset="-122"/>
                <a:cs typeface="微软雅黑" panose="020b0503020204020204" charset="-122"/>
              </a:rPr>
              <a:t>19号</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持</a:t>
            </a:r>
            <a:r>
              <a:rPr sz="12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续深化线路机械化施工</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algn="l" rtl="0" eaLnBrk="0">
              <a:lnSpc>
                <a:spcPct val="110000"/>
              </a:lnSpc>
            </a:pPr>
            <a:endParaRPr lang="en-US" altLang="en-US" sz="1000"/>
          </a:p>
          <a:p>
            <a:pPr algn="l" rtl="0" eaLnBrk="0">
              <a:lnSpc>
                <a:spcPct val="102000"/>
              </a:lnSpc>
            </a:pPr>
            <a:endParaRPr lang="en-US" altLang="en-US" sz="200"/>
          </a:p>
          <a:p>
            <a:pPr marL="5904230" algn="l" rtl="0" eaLnBrk="0">
              <a:lnSpc>
                <a:spcPct val="81000"/>
              </a:lnSpc>
              <a:spcBef>
                <a:spcPct val="0"/>
              </a:spcBef>
            </a:pPr>
            <a:r>
              <a:rPr sz="800" kern="0" spc="-30">
                <a:solidFill>
                  <a:srgbClr val="19846F">
                    <a:alpha val="100000"/>
                  </a:srgbClr>
                </a:solidFill>
                <a:latin typeface="Times New Roman" panose="02020603050405020304"/>
                <a:ea typeface="Times New Roman" panose="02020603050405020304"/>
                <a:cs typeface="Times New Roman" panose="02020603050405020304"/>
              </a:rPr>
              <a:t>10</a:t>
            </a:r>
            <a:endParaRPr lang="en-US" altLang="en-US" sz="800"/>
          </a:p>
        </p:txBody>
      </p:sp>
      <p:pic>
        <p:nvPicPr>
          <p:cNvPr id="354" name="picture 354"/>
          <p:cNvPicPr>
            <a:picLocks noChangeAspect="1"/>
          </p:cNvPicPr>
          <p:nvPr/>
        </p:nvPicPr>
        <p:blipFill>
          <a:blip r:embed="rId9"/>
          <a:stretch>
            <a:fillRect/>
          </a:stretch>
        </p:blipFill>
        <p:spPr>
          <a:xfrm rot="21600000">
            <a:off x="1043939" y="1862328"/>
            <a:ext cx="4279392" cy="303276"/>
          </a:xfrm>
          <a:prstGeom prst="rect">
            <a:avLst/>
          </a:prstGeom>
        </p:spPr>
      </p:pic>
      <p:sp>
        <p:nvSpPr>
          <p:cNvPr id="356" name="path"/>
          <p:cNvSpPr/>
          <p:nvPr/>
        </p:nvSpPr>
        <p:spPr>
          <a:xfrm>
            <a:off x="3765804" y="6937247"/>
            <a:ext cx="3060191" cy="406908"/>
          </a:xfrm>
          <a:custGeom>
            <a:rect l="0" t="0" r="0" b="0"/>
            <a:pathLst>
              <a:path w="4819" h="640">
                <a:moveTo>
                  <a:pt x="4" y="636"/>
                </a:moveTo>
                <a:cubicBezTo>
                  <a:pt x="4" y="285"/>
                  <a:pt x="287" y="4"/>
                  <a:pt x="635" y="4"/>
                </a:cubicBezTo>
                <a:lnTo>
                  <a:pt x="4183" y="4"/>
                </a:lnTo>
                <a:cubicBezTo>
                  <a:pt x="4531" y="4"/>
                  <a:pt x="4814" y="285"/>
                  <a:pt x="4814" y="636"/>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8" name="textbox 358"/>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grpSp>
        <p:nvGrpSpPr>
          <p:cNvPr id="28" name="group 28"/>
          <p:cNvGrpSpPr/>
          <p:nvPr/>
        </p:nvGrpSpPr>
        <p:grpSpPr>
          <a:xfrm rot="21600000">
            <a:off x="2587751" y="8602980"/>
            <a:ext cx="626364" cy="626364"/>
            <a:chExt cx="626364" cy="626364"/>
          </a:xfrm>
        </p:grpSpPr>
        <p:sp>
          <p:nvSpPr>
            <p:cNvPr id="360" name="path"/>
            <p:cNvSpPr/>
            <p:nvPr/>
          </p:nvSpPr>
          <p:spPr>
            <a:xfrm>
              <a:off x="9144" y="9144"/>
              <a:ext cx="608076" cy="608076"/>
            </a:xfrm>
            <a:custGeom>
              <a:rect l="0" t="0" r="0" b="0"/>
              <a:pathLst>
                <a:path w="957" h="957">
                  <a:moveTo>
                    <a:pt x="0" y="480"/>
                  </a:moveTo>
                  <a:cubicBezTo>
                    <a:pt x="0" y="216"/>
                    <a:pt x="216" y="0"/>
                    <a:pt x="480" y="0"/>
                  </a:cubicBezTo>
                  <a:cubicBezTo>
                    <a:pt x="744" y="0"/>
                    <a:pt x="957" y="216"/>
                    <a:pt x="957" y="480"/>
                  </a:cubicBezTo>
                  <a:cubicBezTo>
                    <a:pt x="957" y="744"/>
                    <a:pt x="744" y="957"/>
                    <a:pt x="480" y="957"/>
                  </a:cubicBezTo>
                  <a:cubicBezTo>
                    <a:pt x="216" y="957"/>
                    <a:pt x="0" y="744"/>
                    <a:pt x="0" y="480"/>
                  </a:cubicBezTo>
                </a:path>
              </a:pathLst>
            </a:custGeom>
            <a:solidFill>
              <a:srgbClr val="D5A4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2" name="path"/>
            <p:cNvSpPr/>
            <p:nvPr/>
          </p:nvSpPr>
          <p:spPr>
            <a:xfrm>
              <a:off x="0" y="0"/>
              <a:ext cx="626364" cy="626364"/>
            </a:xfrm>
            <a:custGeom>
              <a:rect l="0" t="0" r="0" b="0"/>
              <a:pathLst>
                <a:path w="984" h="984">
                  <a:moveTo>
                    <a:pt x="14" y="494"/>
                  </a:moveTo>
                  <a:cubicBezTo>
                    <a:pt x="14" y="230"/>
                    <a:pt x="230" y="14"/>
                    <a:pt x="494" y="14"/>
                  </a:cubicBezTo>
                  <a:cubicBezTo>
                    <a:pt x="758" y="14"/>
                    <a:pt x="972" y="230"/>
                    <a:pt x="972" y="494"/>
                  </a:cubicBezTo>
                  <a:cubicBezTo>
                    <a:pt x="972" y="758"/>
                    <a:pt x="758" y="972"/>
                    <a:pt x="494" y="972"/>
                  </a:cubicBezTo>
                  <a:cubicBezTo>
                    <a:pt x="230" y="972"/>
                    <a:pt x="14" y="758"/>
                    <a:pt x="14" y="494"/>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0" name="group 30"/>
          <p:cNvGrpSpPr/>
          <p:nvPr/>
        </p:nvGrpSpPr>
        <p:grpSpPr>
          <a:xfrm rot="21600000">
            <a:off x="1170432" y="7574280"/>
            <a:ext cx="626363" cy="624840"/>
            <a:chExt cx="626363" cy="624840"/>
          </a:xfrm>
        </p:grpSpPr>
        <p:sp>
          <p:nvSpPr>
            <p:cNvPr id="364" name="path"/>
            <p:cNvSpPr/>
            <p:nvPr/>
          </p:nvSpPr>
          <p:spPr>
            <a:xfrm>
              <a:off x="9144" y="9144"/>
              <a:ext cx="608075" cy="606552"/>
            </a:xfrm>
            <a:custGeom>
              <a:rect l="0" t="0" r="0" b="0"/>
              <a:pathLst>
                <a:path w="957" h="955">
                  <a:moveTo>
                    <a:pt x="0" y="477"/>
                  </a:moveTo>
                  <a:cubicBezTo>
                    <a:pt x="0" y="213"/>
                    <a:pt x="215" y="0"/>
                    <a:pt x="480" y="0"/>
                  </a:cubicBezTo>
                  <a:cubicBezTo>
                    <a:pt x="743" y="0"/>
                    <a:pt x="957" y="213"/>
                    <a:pt x="957" y="477"/>
                  </a:cubicBezTo>
                  <a:cubicBezTo>
                    <a:pt x="957" y="741"/>
                    <a:pt x="743" y="955"/>
                    <a:pt x="480" y="955"/>
                  </a:cubicBezTo>
                  <a:cubicBezTo>
                    <a:pt x="215" y="955"/>
                    <a:pt x="0" y="741"/>
                    <a:pt x="0" y="477"/>
                  </a:cubicBezTo>
                </a:path>
              </a:pathLst>
            </a:custGeom>
            <a:solidFill>
              <a:srgbClr val="D66E4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path"/>
            <p:cNvSpPr/>
            <p:nvPr/>
          </p:nvSpPr>
          <p:spPr>
            <a:xfrm>
              <a:off x="0" y="0"/>
              <a:ext cx="626363" cy="624840"/>
            </a:xfrm>
            <a:custGeom>
              <a:rect l="0" t="0" r="0" b="0"/>
              <a:pathLst>
                <a:path w="984" h="984">
                  <a:moveTo>
                    <a:pt x="14" y="492"/>
                  </a:moveTo>
                  <a:cubicBezTo>
                    <a:pt x="14" y="228"/>
                    <a:pt x="230" y="14"/>
                    <a:pt x="494" y="14"/>
                  </a:cubicBezTo>
                  <a:cubicBezTo>
                    <a:pt x="758" y="14"/>
                    <a:pt x="971" y="228"/>
                    <a:pt x="971" y="492"/>
                  </a:cubicBezTo>
                  <a:cubicBezTo>
                    <a:pt x="971" y="756"/>
                    <a:pt x="758" y="969"/>
                    <a:pt x="494" y="969"/>
                  </a:cubicBezTo>
                  <a:cubicBezTo>
                    <a:pt x="230" y="969"/>
                    <a:pt x="14" y="756"/>
                    <a:pt x="14" y="492"/>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group 32"/>
          <p:cNvGrpSpPr/>
          <p:nvPr/>
        </p:nvGrpSpPr>
        <p:grpSpPr>
          <a:xfrm rot="21600000">
            <a:off x="2923032" y="7574280"/>
            <a:ext cx="624840" cy="624840"/>
            <a:chExt cx="624840" cy="624840"/>
          </a:xfrm>
        </p:grpSpPr>
        <p:sp>
          <p:nvSpPr>
            <p:cNvPr id="368" name="path"/>
            <p:cNvSpPr/>
            <p:nvPr/>
          </p:nvSpPr>
          <p:spPr>
            <a:xfrm>
              <a:off x="9144" y="9144"/>
              <a:ext cx="606552" cy="606552"/>
            </a:xfrm>
            <a:custGeom>
              <a:rect l="0" t="0" r="0" b="0"/>
              <a:pathLst>
                <a:path w="955" h="955">
                  <a:moveTo>
                    <a:pt x="0" y="477"/>
                  </a:moveTo>
                  <a:cubicBezTo>
                    <a:pt x="0" y="213"/>
                    <a:pt x="213" y="0"/>
                    <a:pt x="477" y="0"/>
                  </a:cubicBezTo>
                  <a:cubicBezTo>
                    <a:pt x="741" y="0"/>
                    <a:pt x="955" y="213"/>
                    <a:pt x="955" y="477"/>
                  </a:cubicBezTo>
                  <a:cubicBezTo>
                    <a:pt x="955" y="741"/>
                    <a:pt x="741" y="955"/>
                    <a:pt x="477" y="955"/>
                  </a:cubicBezTo>
                  <a:cubicBezTo>
                    <a:pt x="213" y="955"/>
                    <a:pt x="0" y="741"/>
                    <a:pt x="0" y="477"/>
                  </a:cubicBezTo>
                </a:path>
              </a:pathLst>
            </a:custGeom>
            <a:solidFill>
              <a:srgbClr val="D5B87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0" name="path"/>
            <p:cNvSpPr/>
            <p:nvPr/>
          </p:nvSpPr>
          <p:spPr>
            <a:xfrm>
              <a:off x="0" y="0"/>
              <a:ext cx="624840" cy="624840"/>
            </a:xfrm>
            <a:custGeom>
              <a:rect l="0" t="0" r="0" b="0"/>
              <a:pathLst>
                <a:path w="984" h="984">
                  <a:moveTo>
                    <a:pt x="14" y="492"/>
                  </a:moveTo>
                  <a:cubicBezTo>
                    <a:pt x="14" y="228"/>
                    <a:pt x="227" y="14"/>
                    <a:pt x="491" y="14"/>
                  </a:cubicBezTo>
                  <a:cubicBezTo>
                    <a:pt x="755" y="14"/>
                    <a:pt x="969" y="228"/>
                    <a:pt x="969" y="492"/>
                  </a:cubicBezTo>
                  <a:cubicBezTo>
                    <a:pt x="969" y="756"/>
                    <a:pt x="755" y="969"/>
                    <a:pt x="491" y="969"/>
                  </a:cubicBezTo>
                  <a:cubicBezTo>
                    <a:pt x="227" y="969"/>
                    <a:pt x="14" y="756"/>
                    <a:pt x="14" y="492"/>
                  </a:cubicBezTo>
                </a:path>
              </a:pathLst>
            </a:custGeom>
            <a:noFill/>
            <a:ln w="18287"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72" name="textbox 372"/>
          <p:cNvSpPr/>
          <p:nvPr/>
        </p:nvSpPr>
        <p:spPr>
          <a:xfrm>
            <a:off x="2055369" y="7917392"/>
            <a:ext cx="610869" cy="5162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3000"/>
              </a:lnSpc>
            </a:pPr>
            <a:r>
              <a:rPr sz="9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a:t>
            </a:r>
            <a:endParaRPr lang="en-US" altLang="en-US" sz="900"/>
          </a:p>
          <a:p>
            <a:pPr marL="12700" algn="l" rtl="0" eaLnBrk="0">
              <a:lnSpc>
                <a:spcPct val="93000"/>
              </a:lnSpc>
              <a:spcBef>
                <a:spcPts val="425"/>
              </a:spcBef>
            </a:pPr>
            <a:r>
              <a:rPr sz="9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技术与管理</a:t>
            </a:r>
            <a:endParaRPr lang="en-US" altLang="en-US" sz="900"/>
          </a:p>
          <a:p>
            <a:pPr algn="l" rtl="0" eaLnBrk="0">
              <a:lnSpc>
                <a:spcPct val="120000"/>
              </a:lnSpc>
            </a:pPr>
            <a:endParaRPr lang="en-US" altLang="en-US" sz="300"/>
          </a:p>
          <a:p>
            <a:pPr marL="187960" algn="l" rtl="0" eaLnBrk="0">
              <a:lnSpc>
                <a:spcPct val="92000"/>
              </a:lnSpc>
              <a:spcBef>
                <a:spcPct val="0"/>
              </a:spcBef>
            </a:pPr>
            <a:r>
              <a:rPr sz="9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体系</a:t>
            </a:r>
            <a:endParaRPr lang="en-US" altLang="en-US" sz="900"/>
          </a:p>
        </p:txBody>
      </p:sp>
      <p:sp>
        <p:nvSpPr>
          <p:cNvPr id="374" name="path"/>
          <p:cNvSpPr/>
          <p:nvPr/>
        </p:nvSpPr>
        <p:spPr>
          <a:xfrm>
            <a:off x="6419088" y="8939784"/>
            <a:ext cx="406907" cy="406908"/>
          </a:xfrm>
          <a:custGeom>
            <a:rect l="0" t="0" r="0" b="0"/>
            <a:pathLst>
              <a:path w="640" h="640">
                <a:moveTo>
                  <a:pt x="635" y="4"/>
                </a:moveTo>
                <a:cubicBezTo>
                  <a:pt x="635" y="355"/>
                  <a:pt x="352" y="636"/>
                  <a:pt x="4" y="636"/>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6" name="path"/>
          <p:cNvSpPr/>
          <p:nvPr/>
        </p:nvSpPr>
        <p:spPr>
          <a:xfrm>
            <a:off x="3765804" y="8939784"/>
            <a:ext cx="406907" cy="406908"/>
          </a:xfrm>
          <a:custGeom>
            <a:rect l="0" t="0" r="0" b="0"/>
            <a:pathLst>
              <a:path w="640" h="640">
                <a:moveTo>
                  <a:pt x="635" y="636"/>
                </a:moveTo>
                <a:cubicBezTo>
                  <a:pt x="287" y="636"/>
                  <a:pt x="4" y="355"/>
                  <a:pt x="4" y="4"/>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378" name="table 378"/>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380" name="table 380"/>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382" name="textbox 382"/>
          <p:cNvSpPr/>
          <p:nvPr/>
        </p:nvSpPr>
        <p:spPr>
          <a:xfrm>
            <a:off x="1345557" y="7708696"/>
            <a:ext cx="276859" cy="3797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考核</a:t>
            </a:r>
            <a:endParaRPr lang="en-US" altLang="en-US" sz="900"/>
          </a:p>
          <a:p>
            <a:pPr algn="l" rtl="0" eaLnBrk="0">
              <a:lnSpc>
                <a:spcPct val="107000"/>
              </a:lnSpc>
            </a:pPr>
            <a:endParaRPr lang="en-US" altLang="en-US" sz="500"/>
          </a:p>
          <a:p>
            <a:pPr marL="12700" algn="l" rtl="0" eaLnBrk="0">
              <a:lnSpc>
                <a:spcPct val="99000"/>
              </a:lnSpc>
              <a:spcBef>
                <a:spcPts val="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评价</a:t>
            </a:r>
            <a:endParaRPr lang="en-US" altLang="en-US" sz="900"/>
          </a:p>
        </p:txBody>
      </p:sp>
      <p:sp>
        <p:nvSpPr>
          <p:cNvPr id="384" name="textbox 384"/>
          <p:cNvSpPr/>
          <p:nvPr/>
        </p:nvSpPr>
        <p:spPr>
          <a:xfrm>
            <a:off x="3098157" y="7712364"/>
            <a:ext cx="276859" cy="376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3335" algn="l" rtl="0" eaLnBrk="0">
              <a:lnSpc>
                <a:spcPct val="97000"/>
              </a:lnSpc>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工程</a:t>
            </a:r>
            <a:endParaRPr lang="en-US" altLang="en-US" sz="900"/>
          </a:p>
          <a:p>
            <a:pPr algn="l" rtl="0" eaLnBrk="0">
              <a:lnSpc>
                <a:spcPct val="107000"/>
              </a:lnSpc>
            </a:pPr>
            <a:endParaRPr lang="en-US" altLang="en-US" sz="500"/>
          </a:p>
          <a:p>
            <a:pPr marL="12700" algn="l" rtl="0" eaLnBrk="0">
              <a:lnSpc>
                <a:spcPct val="99000"/>
              </a:lnSpc>
              <a:spcBef>
                <a:spcPts val="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设计</a:t>
            </a:r>
            <a:endParaRPr lang="en-US" altLang="en-US" sz="900"/>
          </a:p>
        </p:txBody>
      </p:sp>
      <p:sp>
        <p:nvSpPr>
          <p:cNvPr id="386" name="textbox 386"/>
          <p:cNvSpPr/>
          <p:nvPr/>
        </p:nvSpPr>
        <p:spPr>
          <a:xfrm>
            <a:off x="2762497" y="8741064"/>
            <a:ext cx="277495" cy="3759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3970" algn="l" rtl="0" eaLnBrk="0">
              <a:lnSpc>
                <a:spcPct val="97000"/>
              </a:lnSpc>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工程</a:t>
            </a:r>
            <a:endParaRPr lang="en-US" altLang="en-US" sz="900"/>
          </a:p>
          <a:p>
            <a:pPr algn="l" rtl="0" eaLnBrk="0">
              <a:lnSpc>
                <a:spcPct val="105000"/>
              </a:lnSpc>
            </a:pPr>
            <a:endParaRPr lang="en-US" altLang="en-US" sz="500"/>
          </a:p>
          <a:p>
            <a:pPr marL="12700" algn="l" rtl="0" eaLnBrk="0">
              <a:lnSpc>
                <a:spcPct val="100000"/>
              </a:lnSpc>
              <a:spcBef>
                <a:spcPts val="5"/>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施工</a:t>
            </a:r>
            <a:endParaRPr lang="en-US" altLang="en-US" sz="900"/>
          </a:p>
        </p:txBody>
      </p:sp>
      <p:sp>
        <p:nvSpPr>
          <p:cNvPr id="388" name="textbox 388"/>
          <p:cNvSpPr/>
          <p:nvPr/>
        </p:nvSpPr>
        <p:spPr>
          <a:xfrm>
            <a:off x="7304249" y="10152335"/>
            <a:ext cx="17907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30">
                <a:solidFill>
                  <a:srgbClr val="000000">
                    <a:alpha val="100000"/>
                  </a:srgbClr>
                </a:solidFill>
                <a:latin typeface="Calibri"/>
                <a:ea typeface="Calibri"/>
                <a:cs typeface="Calibri" panose="020f05020202040a0204"/>
              </a:rPr>
              <a:t>.6</a:t>
            </a:r>
            <a:endParaRPr lang="en-US" altLang="en-US" sz="1200"/>
          </a:p>
        </p:txBody>
      </p:sp>
      <p:sp>
        <p:nvSpPr>
          <p:cNvPr id="390" name="rect"/>
          <p:cNvSpPr/>
          <p:nvPr/>
        </p:nvSpPr>
        <p:spPr>
          <a:xfrm>
            <a:off x="4169663" y="9340596"/>
            <a:ext cx="2252472" cy="6095"/>
          </a:xfrm>
          <a:prstGeom prst="rect">
            <a:avLst/>
          </a:prstGeom>
          <a:solidFill>
            <a:srgbClr val="01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2" name="path"/>
          <p:cNvSpPr/>
          <p:nvPr/>
        </p:nvSpPr>
        <p:spPr>
          <a:xfrm>
            <a:off x="3765804" y="7341108"/>
            <a:ext cx="6095" cy="1601723"/>
          </a:xfrm>
          <a:custGeom>
            <a:rect l="0" t="0" r="0" b="0"/>
            <a:pathLst>
              <a:path w="9" h="2522">
                <a:moveTo>
                  <a:pt x="4" y="2522"/>
                </a:moveTo>
                <a:lnTo>
                  <a:pt x="4" y="0"/>
                </a:ln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4" name="rect"/>
          <p:cNvSpPr/>
          <p:nvPr/>
        </p:nvSpPr>
        <p:spPr>
          <a:xfrm>
            <a:off x="6819900" y="7341108"/>
            <a:ext cx="6095" cy="1601723"/>
          </a:xfrm>
          <a:prstGeom prst="rect">
            <a:avLst/>
          </a:prstGeom>
          <a:solidFill>
            <a:srgbClr val="01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6" name="textbox 396"/>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398" name="textbox 398"/>
          <p:cNvSpPr/>
          <p:nvPr/>
        </p:nvSpPr>
        <p:spPr>
          <a:xfrm>
            <a:off x="6764994" y="9288719"/>
            <a:ext cx="673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1</a:t>
            </a:r>
            <a:endParaRPr lang="en-US" altLang="en-US" sz="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0" name="picture 400"/>
          <p:cNvPicPr>
            <a:picLocks noChangeAspect="1"/>
          </p:cNvPicPr>
          <p:nvPr/>
        </p:nvPicPr>
        <p:blipFill>
          <a:blip r:embed="rId2"/>
          <a:stretch>
            <a:fillRect/>
          </a:stretch>
        </p:blipFill>
        <p:spPr>
          <a:xfrm rot="21600000">
            <a:off x="5167883" y="1190245"/>
            <a:ext cx="1863852" cy="615694"/>
          </a:xfrm>
          <a:prstGeom prst="rect">
            <a:avLst/>
          </a:prstGeom>
        </p:spPr>
      </p:pic>
      <p:sp>
        <p:nvSpPr>
          <p:cNvPr id="402" name="textbox 402"/>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12</a:t>
            </a:r>
            <a:endParaRPr lang="en-US" altLang="en-US" sz="800"/>
          </a:p>
        </p:txBody>
      </p:sp>
      <p:pic>
        <p:nvPicPr>
          <p:cNvPr id="404" name="picture 404"/>
          <p:cNvPicPr>
            <a:picLocks noChangeAspect="1"/>
          </p:cNvPicPr>
          <p:nvPr/>
        </p:nvPicPr>
        <p:blipFill>
          <a:blip r:embed="rId3"/>
          <a:stretch>
            <a:fillRect/>
          </a:stretch>
        </p:blipFill>
        <p:spPr>
          <a:xfrm rot="21600000">
            <a:off x="528827" y="1190244"/>
            <a:ext cx="6502907" cy="3657599"/>
          </a:xfrm>
          <a:prstGeom prst="rect">
            <a:avLst/>
          </a:prstGeom>
        </p:spPr>
      </p:pic>
      <p:pic>
        <p:nvPicPr>
          <p:cNvPr id="406" name="picture 406"/>
          <p:cNvPicPr>
            <a:picLocks noChangeAspect="1"/>
          </p:cNvPicPr>
          <p:nvPr/>
        </p:nvPicPr>
        <p:blipFill>
          <a:blip r:embed="rId4"/>
          <a:stretch>
            <a:fillRect/>
          </a:stretch>
        </p:blipFill>
        <p:spPr>
          <a:xfrm rot="21600000">
            <a:off x="528827" y="1362457"/>
            <a:ext cx="487680" cy="457199"/>
          </a:xfrm>
          <a:prstGeom prst="rect">
            <a:avLst/>
          </a:prstGeom>
        </p:spPr>
      </p:pic>
      <p:pic>
        <p:nvPicPr>
          <p:cNvPr id="408" name="picture 408"/>
          <p:cNvPicPr>
            <a:picLocks noChangeAspect="1"/>
          </p:cNvPicPr>
          <p:nvPr/>
        </p:nvPicPr>
        <p:blipFill>
          <a:blip r:embed="rId5"/>
          <a:stretch>
            <a:fillRect/>
          </a:stretch>
        </p:blipFill>
        <p:spPr>
          <a:xfrm rot="21600000">
            <a:off x="1043939" y="1862328"/>
            <a:ext cx="4279392" cy="303276"/>
          </a:xfrm>
          <a:prstGeom prst="rect">
            <a:avLst/>
          </a:prstGeom>
        </p:spPr>
      </p:pic>
      <p:sp>
        <p:nvSpPr>
          <p:cNvPr id="410" name="textbox 410"/>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12</a:t>
            </a:r>
            <a:endParaRPr lang="en-US" altLang="en-US" sz="800"/>
          </a:p>
        </p:txBody>
      </p:sp>
      <p:pic>
        <p:nvPicPr>
          <p:cNvPr id="412" name="picture 412"/>
          <p:cNvPicPr>
            <a:picLocks noChangeAspect="1"/>
          </p:cNvPicPr>
          <p:nvPr/>
        </p:nvPicPr>
        <p:blipFill>
          <a:blip r:embed="rId6"/>
          <a:stretch>
            <a:fillRect/>
          </a:stretch>
        </p:blipFill>
        <p:spPr>
          <a:xfrm rot="21600000">
            <a:off x="778763" y="2159509"/>
            <a:ext cx="6006083" cy="2688335"/>
          </a:xfrm>
          <a:prstGeom prst="rect">
            <a:avLst/>
          </a:prstGeom>
        </p:spPr>
      </p:pic>
      <p:pic>
        <p:nvPicPr>
          <p:cNvPr id="414" name="picture 414"/>
          <p:cNvPicPr>
            <a:picLocks noChangeAspect="1"/>
          </p:cNvPicPr>
          <p:nvPr/>
        </p:nvPicPr>
        <p:blipFill>
          <a:blip r:embed="rId7"/>
          <a:stretch>
            <a:fillRect/>
          </a:stretch>
        </p:blipFill>
        <p:spPr>
          <a:xfrm rot="21600000">
            <a:off x="5087111" y="1798319"/>
            <a:ext cx="1944623" cy="434340"/>
          </a:xfrm>
          <a:prstGeom prst="rect">
            <a:avLst/>
          </a:prstGeom>
        </p:spPr>
      </p:pic>
      <p:graphicFrame>
        <p:nvGraphicFramePr>
          <p:cNvPr id="416" name="table 416"/>
          <p:cNvGraphicFramePr>
            <a:graphicFrameLocks noGrp="1"/>
          </p:cNvGraphicFramePr>
          <p:nvPr/>
        </p:nvGraphicFramePr>
        <p:xfrm>
          <a:off x="528827" y="1190244"/>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418" name="picture 418"/>
          <p:cNvPicPr>
            <a:picLocks noChangeAspect="1"/>
          </p:cNvPicPr>
          <p:nvPr/>
        </p:nvPicPr>
        <p:blipFill>
          <a:blip r:embed="rId2"/>
          <a:stretch>
            <a:fillRect/>
          </a:stretch>
        </p:blipFill>
        <p:spPr>
          <a:xfrm rot="21600000">
            <a:off x="5167883" y="5839968"/>
            <a:ext cx="1863852" cy="615696"/>
          </a:xfrm>
          <a:prstGeom prst="rect">
            <a:avLst/>
          </a:prstGeom>
        </p:spPr>
      </p:pic>
      <p:sp>
        <p:nvSpPr>
          <p:cNvPr id="420" name="textbox 420"/>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13</a:t>
            </a:r>
            <a:endParaRPr lang="en-US" altLang="en-US" sz="800"/>
          </a:p>
        </p:txBody>
      </p:sp>
      <p:pic>
        <p:nvPicPr>
          <p:cNvPr id="422" name="picture 422"/>
          <p:cNvPicPr>
            <a:picLocks noChangeAspect="1"/>
          </p:cNvPicPr>
          <p:nvPr/>
        </p:nvPicPr>
        <p:blipFill>
          <a:blip r:embed="rId3"/>
          <a:stretch>
            <a:fillRect/>
          </a:stretch>
        </p:blipFill>
        <p:spPr>
          <a:xfrm rot="21600000">
            <a:off x="528827" y="5839968"/>
            <a:ext cx="6502907" cy="3657600"/>
          </a:xfrm>
          <a:prstGeom prst="rect">
            <a:avLst/>
          </a:prstGeom>
        </p:spPr>
      </p:pic>
      <p:pic>
        <p:nvPicPr>
          <p:cNvPr id="424" name="picture 424"/>
          <p:cNvPicPr>
            <a:picLocks noChangeAspect="1"/>
          </p:cNvPicPr>
          <p:nvPr/>
        </p:nvPicPr>
        <p:blipFill>
          <a:blip r:embed="rId8"/>
          <a:stretch>
            <a:fillRect/>
          </a:stretch>
        </p:blipFill>
        <p:spPr>
          <a:xfrm rot="21600000">
            <a:off x="528827" y="6012180"/>
            <a:ext cx="487680" cy="457199"/>
          </a:xfrm>
          <a:prstGeom prst="rect">
            <a:avLst/>
          </a:prstGeom>
        </p:spPr>
      </p:pic>
      <p:sp>
        <p:nvSpPr>
          <p:cNvPr id="426" name="textbox 426"/>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13</a:t>
            </a:r>
            <a:endParaRPr lang="en-US" altLang="en-US" sz="800"/>
          </a:p>
        </p:txBody>
      </p:sp>
      <p:pic>
        <p:nvPicPr>
          <p:cNvPr id="428" name="picture 428"/>
          <p:cNvPicPr>
            <a:picLocks noChangeAspect="1"/>
          </p:cNvPicPr>
          <p:nvPr/>
        </p:nvPicPr>
        <p:blipFill>
          <a:blip r:embed="rId6"/>
          <a:stretch>
            <a:fillRect/>
          </a:stretch>
        </p:blipFill>
        <p:spPr>
          <a:xfrm rot="21600000">
            <a:off x="778763" y="6809232"/>
            <a:ext cx="6006083" cy="2688336"/>
          </a:xfrm>
          <a:prstGeom prst="rect">
            <a:avLst/>
          </a:prstGeom>
        </p:spPr>
      </p:pic>
      <p:pic>
        <p:nvPicPr>
          <p:cNvPr id="430" name="picture 430"/>
          <p:cNvPicPr>
            <a:picLocks noChangeAspect="1"/>
          </p:cNvPicPr>
          <p:nvPr/>
        </p:nvPicPr>
        <p:blipFill>
          <a:blip r:embed="rId9"/>
          <a:stretch>
            <a:fillRect/>
          </a:stretch>
        </p:blipFill>
        <p:spPr>
          <a:xfrm rot="21600000">
            <a:off x="1043939" y="6512052"/>
            <a:ext cx="4279392" cy="303276"/>
          </a:xfrm>
          <a:prstGeom prst="rect">
            <a:avLst/>
          </a:prstGeom>
        </p:spPr>
      </p:pic>
      <p:pic>
        <p:nvPicPr>
          <p:cNvPr id="432" name="picture 432"/>
          <p:cNvPicPr>
            <a:picLocks noChangeAspect="1"/>
          </p:cNvPicPr>
          <p:nvPr/>
        </p:nvPicPr>
        <p:blipFill>
          <a:blip r:embed="rId10"/>
          <a:stretch>
            <a:fillRect/>
          </a:stretch>
        </p:blipFill>
        <p:spPr>
          <a:xfrm rot="21600000">
            <a:off x="5087111" y="6448044"/>
            <a:ext cx="1944623" cy="434340"/>
          </a:xfrm>
          <a:prstGeom prst="rect">
            <a:avLst/>
          </a:prstGeom>
        </p:spPr>
      </p:pic>
      <p:graphicFrame>
        <p:nvGraphicFramePr>
          <p:cNvPr id="434" name="table 434"/>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436" name="textbox 436"/>
          <p:cNvSpPr/>
          <p:nvPr/>
        </p:nvSpPr>
        <p:spPr>
          <a:xfrm>
            <a:off x="773653" y="6913240"/>
            <a:ext cx="5954395" cy="24777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70"/>
              </a:lnSpc>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8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输电线路全过程机械化施工技术（设计分册</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中国电力出版社</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2015年4月出版）。</a:t>
            </a:r>
            <a:endParaRPr lang="en-US" altLang="en-US" sz="1100"/>
          </a:p>
          <a:p>
            <a:pPr algn="l" rtl="0" eaLnBrk="0">
              <a:lnSpc>
                <a:spcPct val="145000"/>
              </a:lnSpc>
            </a:pPr>
            <a:endParaRPr lang="en-US" altLang="en-US" sz="1000"/>
          </a:p>
          <a:p>
            <a:pPr marL="12700" algn="l" rtl="0" eaLnBrk="0">
              <a:lnSpc>
                <a:spcPts val="1470"/>
              </a:lnSpc>
              <a:spcBef>
                <a:spcPts val="340"/>
              </a:spcBef>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输电线路装配式基</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础通用设计（中国电力出版社</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，2016年5月出版）。</a:t>
            </a:r>
            <a:endParaRPr lang="en-US" altLang="en-US" sz="1100"/>
          </a:p>
          <a:p>
            <a:pPr algn="l" rtl="0" eaLnBrk="0">
              <a:lnSpc>
                <a:spcPct val="145000"/>
              </a:lnSpc>
            </a:pPr>
            <a:endParaRPr lang="en-US" altLang="en-US" sz="1000"/>
          </a:p>
          <a:p>
            <a:pPr marL="252095" indent="-240030" algn="l" rtl="0" eaLnBrk="0">
              <a:lnSpc>
                <a:spcPct val="126000"/>
              </a:lnSpc>
              <a:spcBef>
                <a:spcPts val="335"/>
              </a:spcBef>
            </a:pPr>
            <a:r>
              <a:rPr sz="1100" kern="0" spc="7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输电线路掏挖基础、</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挖孔桩基础、岩</a:t>
            </a:r>
            <a:r>
              <a:rPr sz="11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石锚杆基础三类基础通用设计（中国电力出版社</a:t>
            </a:r>
            <a:r>
              <a:rPr sz="11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2017年5月出版）。</a:t>
            </a:r>
            <a:endParaRPr lang="en-US" altLang="en-US" sz="1100"/>
          </a:p>
          <a:p>
            <a:pPr algn="l" rtl="0" eaLnBrk="0">
              <a:lnSpc>
                <a:spcPct val="139000"/>
              </a:lnSpc>
            </a:pPr>
            <a:endParaRPr lang="en-US" altLang="en-US" sz="1000"/>
          </a:p>
          <a:p>
            <a:pPr marL="12700" algn="l" rtl="0" eaLnBrk="0">
              <a:lnSpc>
                <a:spcPts val="1470"/>
              </a:lnSpc>
              <a:spcBef>
                <a:spcPts val="340"/>
              </a:spcBef>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16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输电线路机械化施工设计手册及典型工程案例（基建技术【</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2016】</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27号）。</a:t>
            </a:r>
            <a:endParaRPr lang="en-US" altLang="en-US" sz="1100"/>
          </a:p>
          <a:p>
            <a:pPr algn="l" rtl="0" eaLnBrk="0">
              <a:lnSpc>
                <a:spcPct val="145000"/>
              </a:lnSpc>
            </a:pPr>
            <a:endParaRPr lang="en-US" altLang="en-US" sz="1000"/>
          </a:p>
          <a:p>
            <a:pPr algn="l" rtl="0" eaLnBrk="0">
              <a:lnSpc>
                <a:spcPct val="140000"/>
              </a:lnSpc>
            </a:pPr>
            <a:endParaRPr lang="en-US" altLang="en-US" sz="200"/>
          </a:p>
          <a:p>
            <a:pPr marL="245745" indent="-233680" algn="l" rtl="0" eaLnBrk="0">
              <a:lnSpc>
                <a:spcPct val="126000"/>
              </a:lnSpc>
              <a:spcBef>
                <a:spcPct val="0"/>
              </a:spcBef>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输电线路机械化施工专项设计大纲（初步设计阶段）</a:t>
            </a:r>
            <a:r>
              <a:rPr sz="11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2016年3月17日通报</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，关于集中</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评审模块化建设、 机械化施工</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示范工程技术方案工作的通知）。</a:t>
            </a:r>
            <a:endParaRPr lang="en-US" altLang="en-US" sz="1100"/>
          </a:p>
        </p:txBody>
      </p:sp>
      <p:sp>
        <p:nvSpPr>
          <p:cNvPr id="438" name="textbox 438"/>
          <p:cNvSpPr/>
          <p:nvPr/>
        </p:nvSpPr>
        <p:spPr>
          <a:xfrm>
            <a:off x="773653" y="2161407"/>
            <a:ext cx="4542790" cy="27031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70"/>
              </a:lnSpc>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13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架空输电线路机械化施工技术导则（Q/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11598-2016）</a:t>
            </a:r>
            <a:endParaRPr lang="en-US" altLang="en-US" sz="1100"/>
          </a:p>
          <a:p>
            <a:pPr marL="12700" algn="l" rtl="0" eaLnBrk="0">
              <a:lnSpc>
                <a:spcPct val="129000"/>
              </a:lnSpc>
              <a:spcBef>
                <a:spcPts val="295"/>
              </a:spcBef>
            </a:pPr>
            <a:r>
              <a:rPr sz="1100" kern="0" spc="10">
                <a:solidFill>
                  <a:srgbClr val="00B050">
                    <a:alpha val="100000"/>
                  </a:srgbClr>
                </a:solidFill>
                <a:latin typeface="Wingdings" panose="05000000000000000000"/>
                <a:ea typeface="Wingdings" panose="05000000000000000000"/>
                <a:cs typeface="Wingdings" panose="05000000000000000000"/>
              </a:rPr>
              <a:t></a:t>
            </a:r>
            <a:r>
              <a:rPr sz="1100" kern="0" spc="-190">
                <a:solidFill>
                  <a:srgbClr val="00B050">
                    <a:alpha val="100000"/>
                  </a:srgbClr>
                </a:solidFill>
                <a:latin typeface="Wingdings" panose="05000000000000000000"/>
                <a:ea typeface="Wingdings" panose="05000000000000000000"/>
                <a:cs typeface="Wingdings" panose="05000000000000000000"/>
              </a:rPr>
              <a:t> </a:t>
            </a:r>
            <a:r>
              <a:rPr sz="1100" kern="0" spc="10">
                <a:solidFill>
                  <a:srgbClr val="00B050">
                    <a:alpha val="100000"/>
                  </a:srgbClr>
                </a:solidFill>
                <a:latin typeface="微软雅黑" panose="020b0503020204020204" charset="-122"/>
                <a:ea typeface="微软雅黑" panose="020b0503020204020204" charset="-122"/>
                <a:cs typeface="微软雅黑" panose="020b0503020204020204" charset="-122"/>
              </a:rPr>
              <a:t>架空输电线路掏挖基础技术规定（Q/</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B050">
                    <a:alpha val="100000"/>
                  </a:srgbClr>
                </a:solidFill>
                <a:latin typeface="微软雅黑" panose="020b0503020204020204" charset="-122"/>
                <a:ea typeface="微软雅黑" panose="020b0503020204020204" charset="-122"/>
                <a:cs typeface="微软雅黑" panose="020b0503020204020204" charset="-122"/>
              </a:rPr>
              <a:t>11330-2014）              </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B050">
                    <a:alpha val="100000"/>
                  </a:srgbClr>
                </a:solidFill>
                <a:latin typeface="Wingdings" panose="05000000000000000000"/>
                <a:ea typeface="Wingdings" panose="05000000000000000000"/>
                <a:cs typeface="Wingdings" panose="05000000000000000000"/>
              </a:rPr>
              <a:t></a:t>
            </a:r>
            <a:r>
              <a:rPr sz="1100" kern="0" spc="-190">
                <a:solidFill>
                  <a:srgbClr val="00B050">
                    <a:alpha val="100000"/>
                  </a:srgbClr>
                </a:solidFill>
                <a:latin typeface="Wingdings" panose="05000000000000000000"/>
                <a:ea typeface="Wingdings" panose="05000000000000000000"/>
                <a:cs typeface="Wingdings" panose="05000000000000000000"/>
              </a:rPr>
              <a:t> </a:t>
            </a:r>
            <a:r>
              <a:rPr sz="1100" kern="0" spc="10">
                <a:solidFill>
                  <a:srgbClr val="00B050">
                    <a:alpha val="100000"/>
                  </a:srgbClr>
                </a:solidFill>
                <a:latin typeface="微软雅黑" panose="020b0503020204020204" charset="-122"/>
                <a:ea typeface="微软雅黑" panose="020b0503020204020204" charset="-122"/>
                <a:cs typeface="微软雅黑" panose="020b0503020204020204" charset="-122"/>
              </a:rPr>
              <a:t>架空输电线路岩石基础技术规定（Q/</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B050">
                    <a:alpha val="100000"/>
                  </a:srgbClr>
                </a:solidFill>
                <a:latin typeface="微软雅黑" panose="020b0503020204020204" charset="-122"/>
                <a:ea typeface="微软雅黑" panose="020b0503020204020204" charset="-122"/>
                <a:cs typeface="微软雅黑" panose="020b0503020204020204" charset="-122"/>
              </a:rPr>
              <a:t>11333-2014）              </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100" kern="0" spc="0">
                <a:solidFill>
                  <a:srgbClr val="00B050">
                    <a:alpha val="100000"/>
                  </a:srgbClr>
                </a:solidFill>
                <a:latin typeface="Wingdings" panose="05000000000000000000"/>
                <a:ea typeface="Wingdings" panose="05000000000000000000"/>
                <a:cs typeface="Wingdings" panose="05000000000000000000"/>
              </a:rPr>
              <a:t></a:t>
            </a:r>
            <a:r>
              <a:rPr sz="1100" kern="0" spc="-200">
                <a:solidFill>
                  <a:srgbClr val="00B050">
                    <a:alpha val="100000"/>
                  </a:srgbClr>
                </a:solidFill>
                <a:latin typeface="Wingdings" panose="05000000000000000000"/>
                <a:ea typeface="Wingdings" panose="05000000000000000000"/>
                <a:cs typeface="Wingdings" panose="05000000000000000000"/>
              </a:rPr>
              <a:t> </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架空输电线路灌注桩基础技术规定（Q/GDW</a:t>
            </a:r>
            <a:r>
              <a:rPr sz="1100" kern="0" spc="11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100" kern="0" spc="0">
                <a:solidFill>
                  <a:srgbClr val="00B050">
                    <a:alpha val="100000"/>
                  </a:srgbClr>
                </a:solidFill>
                <a:latin typeface="微软雅黑" panose="020b0503020204020204" charset="-122"/>
                <a:ea typeface="微软雅黑" panose="020b0503020204020204" charset="-122"/>
                <a:cs typeface="微软雅黑" panose="020b0503020204020204" charset="-122"/>
              </a:rPr>
              <a:t>11392-20</a:t>
            </a:r>
            <a:r>
              <a:rPr sz="1100" kern="0" spc="-10">
                <a:solidFill>
                  <a:srgbClr val="00B050">
                    <a:alpha val="100000"/>
                  </a:srgbClr>
                </a:solidFill>
                <a:latin typeface="微软雅黑" panose="020b0503020204020204" charset="-122"/>
                <a:ea typeface="微软雅黑" panose="020b0503020204020204" charset="-122"/>
                <a:cs typeface="微软雅黑" panose="020b0503020204020204" charset="-122"/>
              </a:rPr>
              <a:t>15）</a:t>
            </a:r>
            <a:endParaRPr lang="en-US" altLang="en-US" sz="1100"/>
          </a:p>
          <a:p>
            <a:pPr marL="12700" algn="l" rtl="0" eaLnBrk="0">
              <a:lnSpc>
                <a:spcPts val="1470"/>
              </a:lnSpc>
              <a:spcBef>
                <a:spcPts val="230"/>
              </a:spcBef>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15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架空输电线路盘桩基础技术规定（Q/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11393-2015）</a:t>
            </a:r>
            <a:endParaRPr lang="en-US" altLang="en-US" sz="1100"/>
          </a:p>
          <a:p>
            <a:pPr marL="12700" algn="l" rtl="0" eaLnBrk="0">
              <a:lnSpc>
                <a:spcPts val="1470"/>
              </a:lnSpc>
              <a:spcBef>
                <a:spcPts val="305"/>
              </a:spcBef>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输电线路专用旋挖钻机（Q/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11388-201</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100"/>
          </a:p>
          <a:p>
            <a:pPr marL="12700" algn="l" rtl="0" eaLnBrk="0">
              <a:lnSpc>
                <a:spcPts val="1775"/>
              </a:lnSpc>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19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输电线路岩石锚杆钻机（Q/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11389</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-201 5）</a:t>
            </a:r>
            <a:endParaRPr lang="en-US" altLang="en-US" sz="1100"/>
          </a:p>
          <a:p>
            <a:pPr marL="12700" algn="l" rtl="0" eaLnBrk="0">
              <a:lnSpc>
                <a:spcPct val="126000"/>
              </a:lnSpc>
              <a:spcBef>
                <a:spcPts val="300"/>
              </a:spcBef>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输电线路掏挖基础机械化施工工艺导则（Q/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11332-2014）    </a:t>
            </a: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9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输电线路岩石锚杆基础施工工艺导则</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11331 -2014）</a:t>
            </a:r>
            <a:endParaRPr lang="en-US" altLang="en-US" sz="1100"/>
          </a:p>
          <a:p>
            <a:pPr marL="12700" algn="l" rtl="0" eaLnBrk="0">
              <a:lnSpc>
                <a:spcPct val="129000"/>
              </a:lnSpc>
              <a:spcBef>
                <a:spcPts val="220"/>
              </a:spcBef>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9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输电线路灌注桩基础机械化施工工</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艺导则 （Q/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11335-2014）</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9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输电线路挤扩支盘桩基础机械化施</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工导则 （Q/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11334-2014）</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14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输电线路接地网非开挖施工工艺导则 （Q/</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GDW</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11336-2014）</a:t>
            </a:r>
            <a:endParaRPr lang="en-US" altLang="en-US" sz="1100"/>
          </a:p>
        </p:txBody>
      </p:sp>
      <p:sp>
        <p:nvSpPr>
          <p:cNvPr id="440" name="textbox 440"/>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442" name="textbox 442"/>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444" name="textbox 444"/>
          <p:cNvSpPr/>
          <p:nvPr/>
        </p:nvSpPr>
        <p:spPr>
          <a:xfrm>
            <a:off x="5645820" y="6550390"/>
            <a:ext cx="82423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2/工程设计</a:t>
            </a:r>
            <a:endParaRPr lang="en-US" altLang="en-US" sz="1100"/>
          </a:p>
        </p:txBody>
      </p:sp>
      <p:sp>
        <p:nvSpPr>
          <p:cNvPr id="446" name="textbox 446"/>
          <p:cNvSpPr/>
          <p:nvPr/>
        </p:nvSpPr>
        <p:spPr>
          <a:xfrm>
            <a:off x="5651611" y="1902191"/>
            <a:ext cx="81851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1/技术标准</a:t>
            </a:r>
            <a:endParaRPr lang="en-US" altLang="en-US" sz="1100"/>
          </a:p>
        </p:txBody>
      </p:sp>
      <p:graphicFrame>
        <p:nvGraphicFramePr>
          <p:cNvPr id="448" name="table 448"/>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450" name="table 450"/>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452" name="textbox 452"/>
          <p:cNvSpPr/>
          <p:nvPr/>
        </p:nvSpPr>
        <p:spPr>
          <a:xfrm>
            <a:off x="7304249" y="10153927"/>
            <a:ext cx="179070" cy="1638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6000"/>
              </a:lnSpc>
            </a:pPr>
            <a:r>
              <a:rPr sz="1200" kern="0" spc="130">
                <a:solidFill>
                  <a:srgbClr val="000000">
                    <a:alpha val="100000"/>
                  </a:srgbClr>
                </a:solidFill>
                <a:latin typeface="Calibri"/>
                <a:ea typeface="Calibri"/>
                <a:cs typeface="Calibri" panose="020f05020202040a0204"/>
              </a:rPr>
              <a:t>.7</a:t>
            </a:r>
            <a:endParaRPr lang="en-US" altLang="en-US" sz="1200"/>
          </a:p>
        </p:txBody>
      </p:sp>
      <p:sp>
        <p:nvSpPr>
          <p:cNvPr id="454" name="textbox 454"/>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456" name="textbox 456"/>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58" name="picture 458"/>
          <p:cNvPicPr>
            <a:picLocks noChangeAspect="1"/>
          </p:cNvPicPr>
          <p:nvPr/>
        </p:nvPicPr>
        <p:blipFill>
          <a:blip r:embed="rId2"/>
          <a:stretch>
            <a:fillRect/>
          </a:stretch>
        </p:blipFill>
        <p:spPr>
          <a:xfrm rot="21600000">
            <a:off x="5167883" y="1190245"/>
            <a:ext cx="1863852" cy="615694"/>
          </a:xfrm>
          <a:prstGeom prst="rect">
            <a:avLst/>
          </a:prstGeom>
        </p:spPr>
      </p:pic>
      <p:pic>
        <p:nvPicPr>
          <p:cNvPr id="460" name="picture 460"/>
          <p:cNvPicPr>
            <a:picLocks noChangeAspect="1"/>
          </p:cNvPicPr>
          <p:nvPr/>
        </p:nvPicPr>
        <p:blipFill>
          <a:blip r:embed="rId3"/>
          <a:stretch>
            <a:fillRect/>
          </a:stretch>
        </p:blipFill>
        <p:spPr>
          <a:xfrm rot="21600000">
            <a:off x="528827" y="1190244"/>
            <a:ext cx="6502907" cy="3657599"/>
          </a:xfrm>
          <a:prstGeom prst="rect">
            <a:avLst/>
          </a:prstGeom>
        </p:spPr>
      </p:pic>
      <p:pic>
        <p:nvPicPr>
          <p:cNvPr id="462" name="picture 462"/>
          <p:cNvPicPr>
            <a:picLocks noChangeAspect="1"/>
          </p:cNvPicPr>
          <p:nvPr/>
        </p:nvPicPr>
        <p:blipFill>
          <a:blip r:embed="rId4"/>
          <a:stretch>
            <a:fillRect/>
          </a:stretch>
        </p:blipFill>
        <p:spPr>
          <a:xfrm rot="21600000">
            <a:off x="1043939" y="1862328"/>
            <a:ext cx="4279392" cy="303276"/>
          </a:xfrm>
          <a:prstGeom prst="rect">
            <a:avLst/>
          </a:prstGeom>
        </p:spPr>
      </p:pic>
      <p:sp>
        <p:nvSpPr>
          <p:cNvPr id="464" name="textbox 464"/>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14</a:t>
            </a:r>
            <a:endParaRPr lang="en-US" altLang="en-US" sz="800"/>
          </a:p>
        </p:txBody>
      </p:sp>
      <p:pic>
        <p:nvPicPr>
          <p:cNvPr id="466" name="picture 466"/>
          <p:cNvPicPr>
            <a:picLocks noChangeAspect="1"/>
          </p:cNvPicPr>
          <p:nvPr/>
        </p:nvPicPr>
        <p:blipFill>
          <a:blip r:embed="rId5"/>
          <a:stretch>
            <a:fillRect/>
          </a:stretch>
        </p:blipFill>
        <p:spPr>
          <a:xfrm rot="21600000">
            <a:off x="778763" y="2159509"/>
            <a:ext cx="6006083" cy="2688335"/>
          </a:xfrm>
          <a:prstGeom prst="rect">
            <a:avLst/>
          </a:prstGeom>
        </p:spPr>
      </p:pic>
      <p:pic>
        <p:nvPicPr>
          <p:cNvPr id="468" name="picture 468"/>
          <p:cNvPicPr>
            <a:picLocks noChangeAspect="1"/>
          </p:cNvPicPr>
          <p:nvPr/>
        </p:nvPicPr>
        <p:blipFill>
          <a:blip r:embed="rId6"/>
          <a:stretch>
            <a:fillRect/>
          </a:stretch>
        </p:blipFill>
        <p:spPr>
          <a:xfrm rot="21600000">
            <a:off x="5087111" y="1798319"/>
            <a:ext cx="1944623" cy="434340"/>
          </a:xfrm>
          <a:prstGeom prst="rect">
            <a:avLst/>
          </a:prstGeom>
        </p:spPr>
      </p:pic>
      <p:pic>
        <p:nvPicPr>
          <p:cNvPr id="470" name="picture 470"/>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472" name="table 472"/>
          <p:cNvGraphicFramePr>
            <a:graphicFrameLocks noGrp="1"/>
          </p:cNvGraphicFramePr>
          <p:nvPr/>
        </p:nvGraphicFramePr>
        <p:xfrm>
          <a:off x="528827" y="1190244"/>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43955" algn="l" rtl="0" eaLnBrk="0">
                        <a:lnSpc>
                          <a:spcPct val="81000"/>
                        </a:lnSpc>
                        <a:spcBef>
                          <a:spcPts val="5"/>
                        </a:spcBef>
                      </a:pPr>
                      <a:r>
                        <a:rPr sz="800" kern="0" spc="-30">
                          <a:solidFill>
                            <a:srgbClr val="19846F">
                              <a:alpha val="100000"/>
                            </a:srgbClr>
                          </a:solidFill>
                          <a:latin typeface="Times New Roman" panose="02020603050405020304"/>
                          <a:ea typeface="Times New Roman" panose="02020603050405020304"/>
                          <a:cs typeface="Times New Roman" panose="02020603050405020304"/>
                        </a:rPr>
                        <a:t>14</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474" name="textbox 474"/>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15</a:t>
            </a:r>
            <a:endParaRPr lang="en-US" altLang="en-US" sz="800"/>
          </a:p>
        </p:txBody>
      </p:sp>
      <p:pic>
        <p:nvPicPr>
          <p:cNvPr id="476" name="picture 476"/>
          <p:cNvPicPr>
            <a:picLocks noChangeAspect="1"/>
          </p:cNvPicPr>
          <p:nvPr/>
        </p:nvPicPr>
        <p:blipFill>
          <a:blip r:embed="rId2"/>
          <a:stretch>
            <a:fillRect/>
          </a:stretch>
        </p:blipFill>
        <p:spPr>
          <a:xfrm rot="21600000">
            <a:off x="5167883" y="5839968"/>
            <a:ext cx="1863852" cy="615696"/>
          </a:xfrm>
          <a:prstGeom prst="rect">
            <a:avLst/>
          </a:prstGeom>
        </p:spPr>
      </p:pic>
      <p:pic>
        <p:nvPicPr>
          <p:cNvPr id="478" name="picture 478"/>
          <p:cNvPicPr>
            <a:picLocks noChangeAspect="1"/>
          </p:cNvPicPr>
          <p:nvPr/>
        </p:nvPicPr>
        <p:blipFill>
          <a:blip r:embed="rId3"/>
          <a:stretch>
            <a:fillRect/>
          </a:stretch>
        </p:blipFill>
        <p:spPr>
          <a:xfrm rot="21600000">
            <a:off x="528827" y="5839968"/>
            <a:ext cx="6502907" cy="3657600"/>
          </a:xfrm>
          <a:prstGeom prst="rect">
            <a:avLst/>
          </a:prstGeom>
        </p:spPr>
      </p:pic>
      <p:sp>
        <p:nvSpPr>
          <p:cNvPr id="480" name="textbox 480"/>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15</a:t>
            </a:r>
            <a:endParaRPr lang="en-US" altLang="en-US" sz="800"/>
          </a:p>
        </p:txBody>
      </p:sp>
      <p:pic>
        <p:nvPicPr>
          <p:cNvPr id="482" name="picture 482"/>
          <p:cNvPicPr>
            <a:picLocks noChangeAspect="1"/>
          </p:cNvPicPr>
          <p:nvPr/>
        </p:nvPicPr>
        <p:blipFill>
          <a:blip r:embed="rId5"/>
          <a:stretch>
            <a:fillRect/>
          </a:stretch>
        </p:blipFill>
        <p:spPr>
          <a:xfrm rot="21600000">
            <a:off x="778763" y="6809232"/>
            <a:ext cx="6006083" cy="2688336"/>
          </a:xfrm>
          <a:prstGeom prst="rect">
            <a:avLst/>
          </a:prstGeom>
        </p:spPr>
      </p:pic>
      <p:pic>
        <p:nvPicPr>
          <p:cNvPr id="484" name="picture 484"/>
          <p:cNvPicPr>
            <a:picLocks noChangeAspect="1"/>
          </p:cNvPicPr>
          <p:nvPr/>
        </p:nvPicPr>
        <p:blipFill>
          <a:blip r:embed="rId8"/>
          <a:stretch>
            <a:fillRect/>
          </a:stretch>
        </p:blipFill>
        <p:spPr>
          <a:xfrm rot="21600000">
            <a:off x="1043939" y="6512052"/>
            <a:ext cx="4279392" cy="303276"/>
          </a:xfrm>
          <a:prstGeom prst="rect">
            <a:avLst/>
          </a:prstGeom>
        </p:spPr>
      </p:pic>
      <p:pic>
        <p:nvPicPr>
          <p:cNvPr id="486" name="picture 486"/>
          <p:cNvPicPr>
            <a:picLocks noChangeAspect="1"/>
          </p:cNvPicPr>
          <p:nvPr/>
        </p:nvPicPr>
        <p:blipFill>
          <a:blip r:embed="rId9"/>
          <a:stretch>
            <a:fillRect/>
          </a:stretch>
        </p:blipFill>
        <p:spPr>
          <a:xfrm rot="21600000">
            <a:off x="5087111" y="6448044"/>
            <a:ext cx="1944623" cy="434340"/>
          </a:xfrm>
          <a:prstGeom prst="rect">
            <a:avLst/>
          </a:prstGeom>
        </p:spPr>
      </p:pic>
      <p:pic>
        <p:nvPicPr>
          <p:cNvPr id="488" name="picture 488"/>
          <p:cNvPicPr>
            <a:picLocks noChangeAspect="1"/>
          </p:cNvPicPr>
          <p:nvPr/>
        </p:nvPicPr>
        <p:blipFill>
          <a:blip r:embed="rId10"/>
          <a:stretch>
            <a:fillRect/>
          </a:stretch>
        </p:blipFill>
        <p:spPr>
          <a:xfrm rot="21600000">
            <a:off x="528827" y="6012180"/>
            <a:ext cx="487680" cy="457199"/>
          </a:xfrm>
          <a:prstGeom prst="rect">
            <a:avLst/>
          </a:prstGeom>
        </p:spPr>
      </p:pic>
      <p:graphicFrame>
        <p:nvGraphicFramePr>
          <p:cNvPr id="490" name="table 49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492" name="textbox 492"/>
          <p:cNvSpPr/>
          <p:nvPr/>
        </p:nvSpPr>
        <p:spPr>
          <a:xfrm>
            <a:off x="773653" y="6913240"/>
            <a:ext cx="5955665" cy="24682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70"/>
              </a:lnSpc>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8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机械化施工标准化装备体系（2017版）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（基建技术【2017】</a:t>
            </a:r>
            <a:r>
              <a:rPr sz="11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17号）</a:t>
            </a:r>
            <a:r>
              <a:rPr sz="11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。涵盖临时道路</a:t>
            </a:r>
            <a:endParaRPr lang="en-US" altLang="en-US" sz="1100"/>
          </a:p>
          <a:p>
            <a:pPr marL="245745" algn="l" rtl="0" eaLnBrk="0">
              <a:lnSpc>
                <a:spcPct val="94000"/>
              </a:lnSpc>
              <a:spcBef>
                <a:spcPts val="515"/>
              </a:spcBef>
            </a:pP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修建、 物料运输等线路施工全过程7个工序101 种装备</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800个主要型号施</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工机械装备。</a:t>
            </a:r>
            <a:endParaRPr lang="en-US" altLang="en-US" sz="1100"/>
          </a:p>
          <a:p>
            <a:pPr algn="l" rtl="0" eaLnBrk="0">
              <a:lnSpc>
                <a:spcPct val="147000"/>
              </a:lnSpc>
            </a:pPr>
            <a:endParaRPr lang="en-US" altLang="en-US" sz="1000"/>
          </a:p>
          <a:p>
            <a:pPr marL="12700" algn="l" rtl="0" eaLnBrk="0">
              <a:lnSpc>
                <a:spcPct val="126000"/>
              </a:lnSpc>
              <a:spcBef>
                <a:spcPts val="335"/>
              </a:spcBef>
            </a:pPr>
            <a:r>
              <a:rPr sz="1100" kern="0" spc="2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输电线路专用岩石锚杆钻机通用技术要求（基建</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技术【</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2015】45号）</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7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专用旋挖钻机应用标准化手册（</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试行</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基建技术【2015】</a:t>
            </a:r>
            <a:r>
              <a:rPr sz="11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58号）。</a:t>
            </a:r>
            <a:endParaRPr lang="en-US" altLang="en-US" sz="1100"/>
          </a:p>
          <a:p>
            <a:pPr marL="244475" indent="-231775" algn="l" rtl="0" eaLnBrk="0">
              <a:lnSpc>
                <a:spcPct val="126000"/>
              </a:lnSpc>
              <a:spcBef>
                <a:spcPts val="225"/>
              </a:spcBef>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轮式旋挖钻机（动力头扭矩100</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kN</a:t>
            </a:r>
            <a:r>
              <a:rPr sz="11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m）</a:t>
            </a:r>
            <a:r>
              <a:rPr sz="1100" kern="0" spc="2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应用标准</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化手册、</a:t>
            </a:r>
            <a:r>
              <a:rPr sz="1100" kern="0" spc="2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落地抱杆（双平臂、单动臂） 应用标准化手册（基建技术【</a:t>
            </a:r>
            <a:r>
              <a:rPr sz="11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2016】</a:t>
            </a:r>
            <a:r>
              <a:rPr sz="11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64</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号）。</a:t>
            </a:r>
            <a:endParaRPr lang="en-US" altLang="en-US" sz="1100"/>
          </a:p>
          <a:p>
            <a:pPr algn="l" rtl="0" eaLnBrk="0">
              <a:lnSpc>
                <a:spcPct val="139000"/>
              </a:lnSpc>
            </a:pPr>
            <a:endParaRPr lang="en-US" altLang="en-US" sz="1000"/>
          </a:p>
          <a:p>
            <a:pPr marL="12700" algn="l" rtl="0" eaLnBrk="0">
              <a:lnSpc>
                <a:spcPct val="126000"/>
              </a:lnSpc>
              <a:spcBef>
                <a:spcPts val="335"/>
              </a:spcBef>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18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输电线路全过程机械化施工技术（装备分册</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中国电力出版社</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2015年4月出版）</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000000">
                    <a:alpha val="100000"/>
                  </a:srgbClr>
                </a:solidFill>
                <a:latin typeface="Wingdings" panose="05000000000000000000"/>
                <a:ea typeface="Wingdings" panose="05000000000000000000"/>
                <a:cs typeface="Wingdings" panose="05000000000000000000"/>
              </a:rPr>
              <a:t></a:t>
            </a:r>
            <a:r>
              <a:rPr sz="1100" kern="0" spc="-170">
                <a:solidFill>
                  <a:srgbClr val="000000">
                    <a:alpha val="100000"/>
                  </a:srgbClr>
                </a:solidFill>
                <a:latin typeface="Wingdings" panose="05000000000000000000"/>
                <a:ea typeface="Wingdings" panose="05000000000000000000"/>
                <a:cs typeface="Wingdings" panose="05000000000000000000"/>
              </a:rPr>
              <a:t> </a:t>
            </a:r>
            <a:r>
              <a:rPr sz="11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输电线路全过程机械化施工技术</a:t>
            </a:r>
            <a:r>
              <a:rPr sz="11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（重点装备分册</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2017年版</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中国电力出版社，</a:t>
            </a:r>
            <a:endParaRPr lang="en-US" altLang="en-US" sz="1100"/>
          </a:p>
          <a:p>
            <a:pPr marL="252730" algn="l" rtl="0" eaLnBrk="0">
              <a:lnSpc>
                <a:spcPts val="1470"/>
              </a:lnSpc>
              <a:spcBef>
                <a:spcPts val="230"/>
              </a:spcBef>
            </a:pP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2018年3月出版）。</a:t>
            </a:r>
            <a:endParaRPr lang="en-US" altLang="en-US" sz="1100"/>
          </a:p>
        </p:txBody>
      </p:sp>
      <p:sp>
        <p:nvSpPr>
          <p:cNvPr id="494" name="textbox 494"/>
          <p:cNvSpPr/>
          <p:nvPr/>
        </p:nvSpPr>
        <p:spPr>
          <a:xfrm>
            <a:off x="773653" y="2263516"/>
            <a:ext cx="5956934" cy="13373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70"/>
              </a:lnSpc>
            </a:pPr>
            <a:r>
              <a:rPr sz="1100" kern="0" spc="40">
                <a:solidFill>
                  <a:srgbClr val="000000">
                    <a:alpha val="100000"/>
                  </a:srgbClr>
                </a:solidFill>
                <a:latin typeface="Wingdings" panose="05000000000000000000"/>
                <a:ea typeface="Wingdings" panose="05000000000000000000"/>
                <a:cs typeface="Wingdings" panose="05000000000000000000"/>
              </a:rPr>
              <a:t></a:t>
            </a:r>
            <a:r>
              <a:rPr sz="1100" kern="0" spc="-180">
                <a:solidFill>
                  <a:srgbClr val="000000">
                    <a:alpha val="100000"/>
                  </a:srgbClr>
                </a:solidFill>
                <a:latin typeface="Wingdings" panose="05000000000000000000"/>
                <a:ea typeface="Wingdings" panose="05000000000000000000"/>
                <a:cs typeface="Wingdings" panose="05000000000000000000"/>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输电线路全过程机械化施工技术导则（试行</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基建技术〔</a:t>
            </a:r>
            <a:r>
              <a:rPr sz="11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2015〕</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26 号</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algn="l" rtl="0" eaLnBrk="0">
              <a:lnSpc>
                <a:spcPct val="147000"/>
              </a:lnSpc>
            </a:pPr>
            <a:endParaRPr lang="en-US" altLang="en-US" sz="1000"/>
          </a:p>
          <a:p>
            <a:pPr algn="l" rtl="0" eaLnBrk="0">
              <a:lnSpc>
                <a:spcPct val="139000"/>
              </a:lnSpc>
            </a:pPr>
            <a:endParaRPr lang="en-US" altLang="en-US" sz="200"/>
          </a:p>
          <a:p>
            <a:pPr marL="244475" indent="-232410" algn="l" rtl="0" eaLnBrk="0">
              <a:lnSpc>
                <a:spcPct val="128000"/>
              </a:lnSpc>
              <a:spcBef>
                <a:spcPct val="0"/>
              </a:spcBef>
            </a:pPr>
            <a:r>
              <a:rPr sz="1100" kern="0" spc="4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机械化施工专项施工方案编制内容及要求。（</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2016年10月21日通报</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，关于加强线路机</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械</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化施工全面应用工作督导及开展典型示范工程专项施工方案</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评审工作的通知）</a:t>
            </a:r>
            <a:r>
              <a:rPr sz="11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。包括工程</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概况、方案编制依据、与专项设计的衔接、</a:t>
            </a:r>
            <a:r>
              <a:rPr sz="1100" kern="0" spc="3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施工机械工艺人员的配置、</a:t>
            </a:r>
            <a:r>
              <a:rPr sz="11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施工组织、  区域</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施工装备目录的支撑等内容。</a:t>
            </a:r>
            <a:endParaRPr lang="en-US" altLang="en-US" sz="1100"/>
          </a:p>
        </p:txBody>
      </p:sp>
      <p:sp>
        <p:nvSpPr>
          <p:cNvPr id="496" name="textbox 496"/>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498" name="textbox 498"/>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500" name="textbox 500"/>
          <p:cNvSpPr/>
          <p:nvPr/>
        </p:nvSpPr>
        <p:spPr>
          <a:xfrm>
            <a:off x="5640608" y="6550390"/>
            <a:ext cx="82931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4/装备体系</a:t>
            </a:r>
            <a:endParaRPr lang="en-US" altLang="en-US" sz="1100"/>
          </a:p>
        </p:txBody>
      </p:sp>
      <p:sp>
        <p:nvSpPr>
          <p:cNvPr id="502" name="textbox 502"/>
          <p:cNvSpPr/>
          <p:nvPr/>
        </p:nvSpPr>
        <p:spPr>
          <a:xfrm>
            <a:off x="5649439" y="1902191"/>
            <a:ext cx="82105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3/工程施工</a:t>
            </a:r>
            <a:endParaRPr lang="en-US" altLang="en-US" sz="1100"/>
          </a:p>
        </p:txBody>
      </p:sp>
      <p:graphicFrame>
        <p:nvGraphicFramePr>
          <p:cNvPr id="504" name="table 504"/>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506" name="table 506"/>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508" name="textbox 508"/>
          <p:cNvSpPr/>
          <p:nvPr/>
        </p:nvSpPr>
        <p:spPr>
          <a:xfrm>
            <a:off x="7304249" y="10152335"/>
            <a:ext cx="17907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30">
                <a:solidFill>
                  <a:srgbClr val="000000">
                    <a:alpha val="100000"/>
                  </a:srgbClr>
                </a:solidFill>
                <a:latin typeface="Calibri"/>
                <a:ea typeface="Calibri"/>
                <a:cs typeface="Calibri" panose="020f05020202040a0204"/>
              </a:rPr>
              <a:t>.8</a:t>
            </a:r>
            <a:endParaRPr lang="en-US" altLang="en-US" sz="1200"/>
          </a:p>
        </p:txBody>
      </p:sp>
      <p:sp>
        <p:nvSpPr>
          <p:cNvPr id="510" name="textbox 510"/>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512" name="textbox 512"/>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4" name="picture 514"/>
          <p:cNvPicPr>
            <a:picLocks noChangeAspect="1"/>
          </p:cNvPicPr>
          <p:nvPr/>
        </p:nvPicPr>
        <p:blipFill>
          <a:blip r:embed="rId2"/>
          <a:stretch>
            <a:fillRect/>
          </a:stretch>
        </p:blipFill>
        <p:spPr>
          <a:xfrm rot="21600000">
            <a:off x="5167883" y="1190245"/>
            <a:ext cx="1863852" cy="615694"/>
          </a:xfrm>
          <a:prstGeom prst="rect">
            <a:avLst/>
          </a:prstGeom>
        </p:spPr>
      </p:pic>
      <p:pic>
        <p:nvPicPr>
          <p:cNvPr id="516" name="picture 516"/>
          <p:cNvPicPr>
            <a:picLocks noChangeAspect="1"/>
          </p:cNvPicPr>
          <p:nvPr/>
        </p:nvPicPr>
        <p:blipFill>
          <a:blip r:embed="rId3"/>
          <a:stretch>
            <a:fillRect/>
          </a:stretch>
        </p:blipFill>
        <p:spPr>
          <a:xfrm rot="21600000">
            <a:off x="528827" y="1190244"/>
            <a:ext cx="6502907" cy="3657599"/>
          </a:xfrm>
          <a:prstGeom prst="rect">
            <a:avLst/>
          </a:prstGeom>
        </p:spPr>
      </p:pic>
      <p:sp>
        <p:nvSpPr>
          <p:cNvPr id="518" name="textbox 518"/>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16</a:t>
            </a:r>
            <a:endParaRPr lang="en-US" altLang="en-US" sz="800"/>
          </a:p>
        </p:txBody>
      </p:sp>
      <p:pic>
        <p:nvPicPr>
          <p:cNvPr id="520" name="picture 520"/>
          <p:cNvPicPr>
            <a:picLocks noChangeAspect="1"/>
          </p:cNvPicPr>
          <p:nvPr/>
        </p:nvPicPr>
        <p:blipFill>
          <a:blip r:embed="rId4"/>
          <a:stretch>
            <a:fillRect/>
          </a:stretch>
        </p:blipFill>
        <p:spPr>
          <a:xfrm rot="21600000">
            <a:off x="778763" y="2159509"/>
            <a:ext cx="6006083" cy="2688335"/>
          </a:xfrm>
          <a:prstGeom prst="rect">
            <a:avLst/>
          </a:prstGeom>
        </p:spPr>
      </p:pic>
      <p:pic>
        <p:nvPicPr>
          <p:cNvPr id="522" name="picture 522"/>
          <p:cNvPicPr>
            <a:picLocks noChangeAspect="1"/>
          </p:cNvPicPr>
          <p:nvPr/>
        </p:nvPicPr>
        <p:blipFill>
          <a:blip r:embed="rId5"/>
          <a:stretch>
            <a:fillRect/>
          </a:stretch>
        </p:blipFill>
        <p:spPr>
          <a:xfrm rot="21600000">
            <a:off x="1043939" y="1862328"/>
            <a:ext cx="4279392" cy="303276"/>
          </a:xfrm>
          <a:prstGeom prst="rect">
            <a:avLst/>
          </a:prstGeom>
        </p:spPr>
      </p:pic>
      <p:pic>
        <p:nvPicPr>
          <p:cNvPr id="524" name="picture 524"/>
          <p:cNvPicPr>
            <a:picLocks noChangeAspect="1"/>
          </p:cNvPicPr>
          <p:nvPr/>
        </p:nvPicPr>
        <p:blipFill>
          <a:blip r:embed="rId6"/>
          <a:stretch>
            <a:fillRect/>
          </a:stretch>
        </p:blipFill>
        <p:spPr>
          <a:xfrm rot="21600000">
            <a:off x="5087111" y="1798319"/>
            <a:ext cx="1944623" cy="434340"/>
          </a:xfrm>
          <a:prstGeom prst="rect">
            <a:avLst/>
          </a:prstGeom>
        </p:spPr>
      </p:pic>
      <p:pic>
        <p:nvPicPr>
          <p:cNvPr id="526" name="picture 526"/>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528" name="table 528"/>
          <p:cNvGraphicFramePr>
            <a:graphicFrameLocks noGrp="1"/>
          </p:cNvGraphicFramePr>
          <p:nvPr/>
        </p:nvGraphicFramePr>
        <p:xfrm>
          <a:off x="528827" y="1190244"/>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43955" algn="l" rtl="0" eaLnBrk="0">
                        <a:lnSpc>
                          <a:spcPct val="81000"/>
                        </a:lnSpc>
                        <a:spcBef>
                          <a:spcPts val="5"/>
                        </a:spcBef>
                      </a:pPr>
                      <a:r>
                        <a:rPr sz="800" kern="0" spc="-30">
                          <a:solidFill>
                            <a:srgbClr val="19846F">
                              <a:alpha val="100000"/>
                            </a:srgbClr>
                          </a:solidFill>
                          <a:latin typeface="Times New Roman" panose="02020603050405020304"/>
                          <a:ea typeface="Times New Roman" panose="02020603050405020304"/>
                          <a:cs typeface="Times New Roman" panose="02020603050405020304"/>
                        </a:rPr>
                        <a:t>16</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530" name="picture 530"/>
          <p:cNvPicPr>
            <a:picLocks noChangeAspect="1"/>
          </p:cNvPicPr>
          <p:nvPr/>
        </p:nvPicPr>
        <p:blipFill>
          <a:blip r:embed="rId2"/>
          <a:stretch>
            <a:fillRect/>
          </a:stretch>
        </p:blipFill>
        <p:spPr>
          <a:xfrm rot="21600000">
            <a:off x="5167883" y="5839968"/>
            <a:ext cx="1863852" cy="615696"/>
          </a:xfrm>
          <a:prstGeom prst="rect">
            <a:avLst/>
          </a:prstGeom>
        </p:spPr>
      </p:pic>
      <p:pic>
        <p:nvPicPr>
          <p:cNvPr id="532" name="picture 532"/>
          <p:cNvPicPr>
            <a:picLocks noChangeAspect="1"/>
          </p:cNvPicPr>
          <p:nvPr/>
        </p:nvPicPr>
        <p:blipFill>
          <a:blip r:embed="rId3"/>
          <a:stretch>
            <a:fillRect/>
          </a:stretch>
        </p:blipFill>
        <p:spPr>
          <a:xfrm rot="21600000">
            <a:off x="528827" y="5839968"/>
            <a:ext cx="6502907" cy="3657600"/>
          </a:xfrm>
          <a:prstGeom prst="rect">
            <a:avLst/>
          </a:prstGeom>
        </p:spPr>
      </p:pic>
      <p:pic>
        <p:nvPicPr>
          <p:cNvPr id="534" name="picture 534"/>
          <p:cNvPicPr>
            <a:picLocks noChangeAspect="1"/>
          </p:cNvPicPr>
          <p:nvPr/>
        </p:nvPicPr>
        <p:blipFill>
          <a:blip r:embed="rId8"/>
          <a:stretch>
            <a:fillRect/>
          </a:stretch>
        </p:blipFill>
        <p:spPr>
          <a:xfrm rot="21600000">
            <a:off x="851916" y="6492240"/>
            <a:ext cx="4471416" cy="342900"/>
          </a:xfrm>
          <a:prstGeom prst="rect">
            <a:avLst/>
          </a:prstGeom>
        </p:spPr>
      </p:pic>
      <p:pic>
        <p:nvPicPr>
          <p:cNvPr id="536" name="picture 536"/>
          <p:cNvPicPr>
            <a:picLocks noChangeAspect="1"/>
          </p:cNvPicPr>
          <p:nvPr/>
        </p:nvPicPr>
        <p:blipFill>
          <a:blip r:embed="rId9"/>
          <a:stretch>
            <a:fillRect/>
          </a:stretch>
        </p:blipFill>
        <p:spPr>
          <a:xfrm rot="21600000">
            <a:off x="528827" y="6012180"/>
            <a:ext cx="487680" cy="457199"/>
          </a:xfrm>
          <a:prstGeom prst="rect">
            <a:avLst/>
          </a:prstGeom>
        </p:spPr>
      </p:pic>
      <p:grpSp>
        <p:nvGrpSpPr>
          <p:cNvPr id="34" name="group 34"/>
          <p:cNvGrpSpPr/>
          <p:nvPr/>
        </p:nvGrpSpPr>
        <p:grpSpPr>
          <a:xfrm rot="21600000">
            <a:off x="2022347" y="6926580"/>
            <a:ext cx="3575304" cy="558153"/>
            <a:chExt cx="3575304" cy="558153"/>
          </a:xfrm>
        </p:grpSpPr>
        <p:sp>
          <p:nvSpPr>
            <p:cNvPr id="538" name="path"/>
            <p:cNvSpPr/>
            <p:nvPr/>
          </p:nvSpPr>
          <p:spPr>
            <a:xfrm>
              <a:off x="0" y="0"/>
              <a:ext cx="1421892" cy="551687"/>
            </a:xfrm>
            <a:custGeom>
              <a:rect l="0" t="0" r="0" b="0"/>
              <a:pathLst>
                <a:path w="2239" h="866">
                  <a:moveTo>
                    <a:pt x="0" y="0"/>
                  </a:moveTo>
                  <a:lnTo>
                    <a:pt x="1804" y="0"/>
                  </a:lnTo>
                  <a:lnTo>
                    <a:pt x="2239" y="434"/>
                  </a:lnTo>
                  <a:lnTo>
                    <a:pt x="1804" y="868"/>
                  </a:lnTo>
                  <a:lnTo>
                    <a:pt x="0" y="868"/>
                  </a:lnTo>
                  <a:lnTo>
                    <a:pt x="434" y="434"/>
                  </a:lnTo>
                  <a:lnTo>
                    <a:pt x="0" y="0"/>
                  </a:lnTo>
                  <a:close/>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0" name="path"/>
            <p:cNvSpPr/>
            <p:nvPr/>
          </p:nvSpPr>
          <p:spPr>
            <a:xfrm>
              <a:off x="1139582" y="269377"/>
              <a:ext cx="288775" cy="288775"/>
            </a:xfrm>
            <a:custGeom>
              <a:rect l="0" t="0" r="0" b="0"/>
              <a:pathLst>
                <a:path w="452" h="452">
                  <a:moveTo>
                    <a:pt x="444" y="10"/>
                  </a:moveTo>
                  <a:lnTo>
                    <a:pt x="10" y="444"/>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2" name="path"/>
            <p:cNvSpPr/>
            <p:nvPr/>
          </p:nvSpPr>
          <p:spPr>
            <a:xfrm>
              <a:off x="1357884" y="0"/>
              <a:ext cx="2217420" cy="541019"/>
            </a:xfrm>
            <a:custGeom>
              <a:rect l="0" t="0" r="0" b="0"/>
              <a:pathLst>
                <a:path w="3492" h="851">
                  <a:moveTo>
                    <a:pt x="0" y="0"/>
                  </a:moveTo>
                  <a:lnTo>
                    <a:pt x="3067" y="0"/>
                  </a:lnTo>
                  <a:lnTo>
                    <a:pt x="3492" y="424"/>
                  </a:lnTo>
                  <a:lnTo>
                    <a:pt x="3067" y="851"/>
                  </a:lnTo>
                  <a:lnTo>
                    <a:pt x="0" y="851"/>
                  </a:lnTo>
                  <a:lnTo>
                    <a:pt x="427" y="424"/>
                  </a:lnTo>
                  <a:lnTo>
                    <a:pt x="0" y="0"/>
                  </a:lnTo>
                  <a:close/>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6" name="group 36"/>
          <p:cNvGrpSpPr/>
          <p:nvPr/>
        </p:nvGrpSpPr>
        <p:grpSpPr>
          <a:xfrm rot="21600000">
            <a:off x="553212" y="6920096"/>
            <a:ext cx="1751445" cy="564637"/>
            <a:chExt cx="1751445" cy="564637"/>
          </a:xfrm>
        </p:grpSpPr>
        <p:sp>
          <p:nvSpPr>
            <p:cNvPr id="544" name="path"/>
            <p:cNvSpPr/>
            <p:nvPr/>
          </p:nvSpPr>
          <p:spPr>
            <a:xfrm>
              <a:off x="0" y="6483"/>
              <a:ext cx="1514855" cy="547116"/>
            </a:xfrm>
            <a:custGeom>
              <a:rect l="0" t="0" r="0" b="0"/>
              <a:pathLst>
                <a:path w="2385" h="861">
                  <a:moveTo>
                    <a:pt x="0" y="0"/>
                  </a:moveTo>
                  <a:lnTo>
                    <a:pt x="1953" y="0"/>
                  </a:lnTo>
                  <a:lnTo>
                    <a:pt x="2385" y="429"/>
                  </a:lnTo>
                  <a:lnTo>
                    <a:pt x="1953" y="861"/>
                  </a:lnTo>
                  <a:lnTo>
                    <a:pt x="0" y="861"/>
                  </a:lnTo>
                  <a:lnTo>
                    <a:pt x="0" y="0"/>
                  </a:lnTo>
                  <a:close/>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6" name="path"/>
            <p:cNvSpPr/>
            <p:nvPr/>
          </p:nvSpPr>
          <p:spPr>
            <a:xfrm>
              <a:off x="1234070" y="0"/>
              <a:ext cx="287251" cy="560065"/>
            </a:xfrm>
            <a:custGeom>
              <a:rect l="0" t="0" r="0" b="0"/>
              <a:pathLst>
                <a:path w="452" h="881">
                  <a:moveTo>
                    <a:pt x="10" y="10"/>
                  </a:moveTo>
                  <a:lnTo>
                    <a:pt x="442" y="439"/>
                  </a:lnTo>
                  <a:lnTo>
                    <a:pt x="10" y="871"/>
                  </a:lnTo>
                </a:path>
              </a:pathLst>
            </a:custGeom>
            <a:noFill/>
            <a:ln w="18287" cap="flat">
              <a:solidFill>
                <a:srgbClr val="16806C">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8" name="path"/>
            <p:cNvSpPr/>
            <p:nvPr/>
          </p:nvSpPr>
          <p:spPr>
            <a:xfrm>
              <a:off x="1462670" y="17"/>
              <a:ext cx="288775" cy="564619"/>
            </a:xfrm>
            <a:custGeom>
              <a:rect l="0" t="0" r="0" b="0"/>
              <a:pathLst>
                <a:path w="452" h="889">
                  <a:moveTo>
                    <a:pt x="10" y="878"/>
                  </a:moveTo>
                  <a:lnTo>
                    <a:pt x="444" y="444"/>
                  </a:lnTo>
                  <a:lnTo>
                    <a:pt x="10" y="10"/>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550" name="table 55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43955" algn="l" rtl="0" eaLnBrk="0">
                        <a:lnSpc>
                          <a:spcPct val="81000"/>
                        </a:lnSpc>
                        <a:spcBef>
                          <a:spcPts val="5"/>
                        </a:spcBef>
                      </a:pPr>
                      <a:r>
                        <a:rPr sz="800" kern="0" spc="-30">
                          <a:solidFill>
                            <a:srgbClr val="19846F">
                              <a:alpha val="100000"/>
                            </a:srgbClr>
                          </a:solidFill>
                          <a:latin typeface="Times New Roman" panose="02020603050405020304"/>
                          <a:ea typeface="Times New Roman" panose="02020603050405020304"/>
                          <a:cs typeface="Times New Roman" panose="02020603050405020304"/>
                        </a:rPr>
                        <a:t>17</a:t>
                      </a:r>
                      <a:endParaRPr lang="en-US" altLang="en-US" sz="800"/>
                    </a:p>
                  </a:txBody>
                  <a:tcPr marL="0" marR="0" marT="0" marB="0">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552" name="textbox 552"/>
          <p:cNvSpPr/>
          <p:nvPr/>
        </p:nvSpPr>
        <p:spPr>
          <a:xfrm>
            <a:off x="841242" y="2263516"/>
            <a:ext cx="5888354" cy="2239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2225" algn="l" rtl="0" eaLnBrk="0">
              <a:lnSpc>
                <a:spcPts val="1470"/>
              </a:lnSpc>
            </a:pPr>
            <a:r>
              <a:rPr sz="1100" kern="0" spc="30">
                <a:solidFill>
                  <a:srgbClr val="000000">
                    <a:alpha val="100000"/>
                  </a:srgbClr>
                </a:solidFill>
                <a:latin typeface="Wingdings" panose="05000000000000000000"/>
                <a:ea typeface="Wingdings" panose="05000000000000000000"/>
                <a:cs typeface="Wingdings" panose="05000000000000000000"/>
              </a:rPr>
              <a:t></a:t>
            </a:r>
            <a:r>
              <a:rPr sz="1100" kern="0" spc="-200">
                <a:solidFill>
                  <a:srgbClr val="000000">
                    <a:alpha val="100000"/>
                  </a:srgbClr>
                </a:solidFill>
                <a:latin typeface="Wingdings" panose="05000000000000000000"/>
                <a:ea typeface="Wingdings" panose="05000000000000000000"/>
                <a:cs typeface="Wingdings" panose="05000000000000000000"/>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架空输电线路工程施工机械化率评价方法（试行</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基建技术</a:t>
            </a:r>
            <a:r>
              <a:rPr sz="1100" kern="0" spc="20">
                <a:solidFill>
                  <a:srgbClr val="FF0000">
                    <a:alpha val="100000"/>
                  </a:srgbClr>
                </a:solidFill>
                <a:latin typeface="微软雅黑" panose="020b0503020204020204" charset="-122"/>
                <a:ea typeface="微软雅黑" panose="020b0503020204020204" charset="-122"/>
                <a:cs typeface="微软雅黑" panose="020b0503020204020204" charset="-122"/>
              </a:rPr>
              <a:t>【2016】</a:t>
            </a:r>
            <a:r>
              <a:rPr sz="1100"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FF0000">
                    <a:alpha val="100000"/>
                  </a:srgbClr>
                </a:solidFill>
                <a:latin typeface="微软雅黑" panose="020b0503020204020204" charset="-122"/>
                <a:ea typeface="微软雅黑" panose="020b0503020204020204" charset="-122"/>
                <a:cs typeface="微软雅黑" panose="020b0503020204020204" charset="-122"/>
              </a:rPr>
              <a:t>55号</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algn="l" rtl="0" eaLnBrk="0">
              <a:lnSpc>
                <a:spcPct val="163000"/>
              </a:lnSpc>
            </a:pPr>
            <a:endParaRPr lang="en-US" altLang="en-US" sz="1000"/>
          </a:p>
          <a:p>
            <a:pPr marL="12700" indent="297180" algn="l" rtl="0" eaLnBrk="0">
              <a:lnSpc>
                <a:spcPct val="114000"/>
              </a:lnSpc>
              <a:spcBef>
                <a:spcPts val="340"/>
              </a:spcBef>
            </a:pP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施工机械化率是对建设管理、设计、施工与装备等综合成效的定</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量评价</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，体现了物料运</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输、基础施工、组塔、架线、接地敷设等线路主要施工过程</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的机械化程度。</a:t>
            </a:r>
            <a:endParaRPr lang="en-US" altLang="en-US" sz="1100"/>
          </a:p>
          <a:p>
            <a:pPr marL="12700" indent="298450" algn="l" rtl="0" eaLnBrk="0">
              <a:lnSpc>
                <a:spcPct val="128000"/>
              </a:lnSpc>
              <a:spcBef>
                <a:spcPts val="530"/>
              </a:spcBef>
            </a:pP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输电线路工程施工机械化率主要对5个主工序、</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11个子工序进行定量分析</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与评价</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，包括</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物料小运</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（含物料装卸、物料搬运、</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临时道路平整及修筑</a:t>
            </a:r>
            <a:r>
              <a:rPr sz="11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3个子工序）</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基础施</a:t>
            </a:r>
            <a:r>
              <a:rPr sz="11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工</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（含开</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挖或成孔、混凝土搅拌、混凝土浇筑</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3个子工序）</a:t>
            </a:r>
            <a:r>
              <a:rPr sz="11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组塔施工</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（含塔材吊装、</a:t>
            </a:r>
            <a:r>
              <a:rPr sz="1100" kern="0" spc="-2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紧固件</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紧固</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2个子工序）</a:t>
            </a:r>
            <a:r>
              <a:rPr sz="11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架线施工</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（含牵引绳展放、导地线</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展放</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，2个子工序）</a:t>
            </a:r>
            <a:r>
              <a:rPr sz="11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接地施工</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（含接地</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孔槽掘进</a:t>
            </a:r>
            <a:r>
              <a:rPr sz="11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1 个子工序）。</a:t>
            </a:r>
            <a:endParaRPr lang="en-US" altLang="en-US" sz="1100"/>
          </a:p>
          <a:p>
            <a:pPr algn="l" rtl="0" eaLnBrk="0">
              <a:lnSpc>
                <a:spcPct val="121000"/>
              </a:lnSpc>
            </a:pPr>
            <a:endParaRPr lang="en-US" altLang="en-US" sz="300"/>
          </a:p>
          <a:p>
            <a:pPr marL="356235" algn="l" rtl="0" eaLnBrk="0">
              <a:lnSpc>
                <a:spcPct val="94000"/>
              </a:lnSpc>
              <a:spcBef>
                <a:spcPts val="5"/>
              </a:spcBef>
            </a:pP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单项工程机械化率由各子工序权重系数与施工装备得分</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率加权求和计算。</a:t>
            </a:r>
            <a:endParaRPr lang="en-US" altLang="en-US" sz="1100"/>
          </a:p>
        </p:txBody>
      </p:sp>
      <p:pic>
        <p:nvPicPr>
          <p:cNvPr id="554" name="picture 554"/>
          <p:cNvPicPr>
            <a:picLocks noChangeAspect="1"/>
          </p:cNvPicPr>
          <p:nvPr/>
        </p:nvPicPr>
        <p:blipFill>
          <a:blip r:embed="rId10"/>
          <a:stretch>
            <a:fillRect/>
          </a:stretch>
        </p:blipFill>
        <p:spPr>
          <a:xfrm rot="21600000">
            <a:off x="553212" y="7559040"/>
            <a:ext cx="6182867" cy="1892807"/>
          </a:xfrm>
          <a:prstGeom prst="rect">
            <a:avLst/>
          </a:prstGeom>
        </p:spPr>
      </p:pic>
      <p:grpSp>
        <p:nvGrpSpPr>
          <p:cNvPr id="38" name="group 38"/>
          <p:cNvGrpSpPr/>
          <p:nvPr/>
        </p:nvGrpSpPr>
        <p:grpSpPr>
          <a:xfrm rot="21600000">
            <a:off x="5321419" y="6909446"/>
            <a:ext cx="1692397" cy="564619"/>
            <a:chExt cx="1692397" cy="564619"/>
          </a:xfrm>
        </p:grpSpPr>
        <p:sp>
          <p:nvSpPr>
            <p:cNvPr id="556" name="path"/>
            <p:cNvSpPr/>
            <p:nvPr/>
          </p:nvSpPr>
          <p:spPr>
            <a:xfrm>
              <a:off x="0" y="10667"/>
              <a:ext cx="282716" cy="553933"/>
            </a:xfrm>
            <a:custGeom>
              <a:rect l="0" t="0" r="0" b="0"/>
              <a:pathLst>
                <a:path w="445" h="872">
                  <a:moveTo>
                    <a:pt x="10" y="10"/>
                  </a:moveTo>
                  <a:lnTo>
                    <a:pt x="435" y="434"/>
                  </a:lnTo>
                  <a:lnTo>
                    <a:pt x="10" y="862"/>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8" name="path"/>
            <p:cNvSpPr/>
            <p:nvPr/>
          </p:nvSpPr>
          <p:spPr>
            <a:xfrm>
              <a:off x="218320" y="6465"/>
              <a:ext cx="1467611" cy="551687"/>
            </a:xfrm>
            <a:custGeom>
              <a:rect l="0" t="0" r="0" b="0"/>
              <a:pathLst>
                <a:path w="2311" h="866">
                  <a:moveTo>
                    <a:pt x="0" y="0"/>
                  </a:moveTo>
                  <a:lnTo>
                    <a:pt x="1876" y="0"/>
                  </a:lnTo>
                  <a:lnTo>
                    <a:pt x="2311" y="434"/>
                  </a:lnTo>
                  <a:lnTo>
                    <a:pt x="1876" y="868"/>
                  </a:lnTo>
                  <a:lnTo>
                    <a:pt x="0" y="868"/>
                  </a:lnTo>
                  <a:lnTo>
                    <a:pt x="434" y="434"/>
                  </a:lnTo>
                  <a:lnTo>
                    <a:pt x="0" y="0"/>
                  </a:lnTo>
                  <a:close/>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0" name="path"/>
            <p:cNvSpPr/>
            <p:nvPr/>
          </p:nvSpPr>
          <p:spPr>
            <a:xfrm>
              <a:off x="211854" y="0"/>
              <a:ext cx="1480543" cy="564619"/>
            </a:xfrm>
            <a:custGeom>
              <a:rect l="0" t="0" r="0" b="0"/>
              <a:pathLst>
                <a:path w="2331" h="889">
                  <a:moveTo>
                    <a:pt x="1886" y="10"/>
                  </a:moveTo>
                  <a:lnTo>
                    <a:pt x="2321" y="444"/>
                  </a:lnTo>
                  <a:lnTo>
                    <a:pt x="1886" y="878"/>
                  </a:lnTo>
                  <a:moveTo>
                    <a:pt x="10" y="878"/>
                  </a:moveTo>
                  <a:lnTo>
                    <a:pt x="444" y="444"/>
                  </a:lnTo>
                  <a:lnTo>
                    <a:pt x="10" y="10"/>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62" name="textbox 562"/>
          <p:cNvSpPr/>
          <p:nvPr/>
        </p:nvSpPr>
        <p:spPr>
          <a:xfrm>
            <a:off x="3753755" y="6985714"/>
            <a:ext cx="1563369" cy="4400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96850" indent="-184150" algn="l" rtl="0" eaLnBrk="0">
              <a:lnSpc>
                <a:spcPct val="97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基建“六精四化”</a:t>
            </a: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三年行动计划</a:t>
            </a:r>
            <a:endParaRPr lang="en-US" altLang="en-US" sz="1400"/>
          </a:p>
        </p:txBody>
      </p:sp>
      <p:sp>
        <p:nvSpPr>
          <p:cNvPr id="564" name="textbox 564"/>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p:txBody>
      </p:sp>
      <p:sp>
        <p:nvSpPr>
          <p:cNvPr id="566" name="textbox 566"/>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架空输电线路工程全过程机械化施工</a:t>
            </a:r>
            <a:endParaRPr lang="en-US" altLang="en-US" sz="1400"/>
          </a:p>
        </p:txBody>
      </p:sp>
      <p:sp>
        <p:nvSpPr>
          <p:cNvPr id="568" name="textbox 568"/>
          <p:cNvSpPr/>
          <p:nvPr/>
        </p:nvSpPr>
        <p:spPr>
          <a:xfrm>
            <a:off x="689825" y="6990033"/>
            <a:ext cx="1109344" cy="438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91770" indent="-179070" algn="l" rtl="0" eaLnBrk="0">
              <a:lnSpc>
                <a:spcPct val="97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工法创新三年</a:t>
            </a: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行动计划</a:t>
            </a:r>
            <a:endParaRPr lang="en-US" altLang="en-US" sz="1400"/>
          </a:p>
        </p:txBody>
      </p:sp>
      <p:sp>
        <p:nvSpPr>
          <p:cNvPr id="570" name="path"/>
          <p:cNvSpPr/>
          <p:nvPr/>
        </p:nvSpPr>
        <p:spPr>
          <a:xfrm>
            <a:off x="3161930" y="6920096"/>
            <a:ext cx="496039" cy="553969"/>
          </a:xfrm>
          <a:custGeom>
            <a:rect l="0" t="0" r="0" b="0"/>
            <a:pathLst>
              <a:path w="781" h="872">
                <a:moveTo>
                  <a:pt x="10" y="10"/>
                </a:moveTo>
                <a:lnTo>
                  <a:pt x="444" y="444"/>
                </a:lnTo>
                <a:moveTo>
                  <a:pt x="343" y="862"/>
                </a:moveTo>
                <a:lnTo>
                  <a:pt x="770" y="435"/>
                </a:lnTo>
                <a:lnTo>
                  <a:pt x="343" y="10"/>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0" name="group 40"/>
          <p:cNvGrpSpPr/>
          <p:nvPr/>
        </p:nvGrpSpPr>
        <p:grpSpPr>
          <a:xfrm rot="21600000">
            <a:off x="553212" y="6906768"/>
            <a:ext cx="6178295" cy="28955"/>
            <a:chExt cx="6178295" cy="28955"/>
          </a:xfrm>
        </p:grpSpPr>
        <p:sp>
          <p:nvSpPr>
            <p:cNvPr id="572" name="path"/>
            <p:cNvSpPr/>
            <p:nvPr/>
          </p:nvSpPr>
          <p:spPr>
            <a:xfrm>
              <a:off x="0" y="10667"/>
              <a:ext cx="1240535" cy="18288"/>
            </a:xfrm>
            <a:custGeom>
              <a:rect l="0" t="0" r="0" b="0"/>
              <a:pathLst>
                <a:path w="1952" h="28">
                  <a:moveTo>
                    <a:pt x="0" y="14"/>
                  </a:moveTo>
                  <a:lnTo>
                    <a:pt x="1953" y="14"/>
                  </a:lnTo>
                </a:path>
              </a:pathLst>
            </a:custGeom>
            <a:noFill/>
            <a:ln w="18287" cap="flat">
              <a:solidFill>
                <a:srgbClr val="16806C">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4" name="path"/>
            <p:cNvSpPr/>
            <p:nvPr/>
          </p:nvSpPr>
          <p:spPr>
            <a:xfrm>
              <a:off x="1469135" y="0"/>
              <a:ext cx="4709159" cy="28955"/>
            </a:xfrm>
            <a:custGeom>
              <a:rect l="0" t="0" r="0" b="0"/>
              <a:pathLst>
                <a:path w="7415" h="45">
                  <a:moveTo>
                    <a:pt x="0" y="31"/>
                  </a:moveTo>
                  <a:lnTo>
                    <a:pt x="1804" y="31"/>
                  </a:lnTo>
                  <a:moveTo>
                    <a:pt x="2138" y="31"/>
                  </a:moveTo>
                  <a:lnTo>
                    <a:pt x="5205" y="31"/>
                  </a:lnTo>
                  <a:moveTo>
                    <a:pt x="5539" y="14"/>
                  </a:moveTo>
                  <a:lnTo>
                    <a:pt x="7415" y="14"/>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2" name="group 42"/>
          <p:cNvGrpSpPr/>
          <p:nvPr/>
        </p:nvGrpSpPr>
        <p:grpSpPr>
          <a:xfrm rot="21600000">
            <a:off x="553212" y="7458456"/>
            <a:ext cx="6178295" cy="28955"/>
            <a:chExt cx="6178295" cy="28955"/>
          </a:xfrm>
        </p:grpSpPr>
        <p:sp>
          <p:nvSpPr>
            <p:cNvPr id="576" name="path"/>
            <p:cNvSpPr/>
            <p:nvPr/>
          </p:nvSpPr>
          <p:spPr>
            <a:xfrm>
              <a:off x="0" y="6096"/>
              <a:ext cx="1240535" cy="18288"/>
            </a:xfrm>
            <a:custGeom>
              <a:rect l="0" t="0" r="0" b="0"/>
              <a:pathLst>
                <a:path w="1952" h="28">
                  <a:moveTo>
                    <a:pt x="1953" y="14"/>
                  </a:moveTo>
                  <a:lnTo>
                    <a:pt x="0" y="14"/>
                  </a:lnTo>
                </a:path>
              </a:pathLst>
            </a:custGeom>
            <a:noFill/>
            <a:ln w="18287" cap="flat">
              <a:solidFill>
                <a:srgbClr val="16806C">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8" name="path"/>
            <p:cNvSpPr/>
            <p:nvPr/>
          </p:nvSpPr>
          <p:spPr>
            <a:xfrm>
              <a:off x="1469135" y="0"/>
              <a:ext cx="4709159" cy="28955"/>
            </a:xfrm>
            <a:custGeom>
              <a:rect l="0" t="0" r="0" b="0"/>
              <a:pathLst>
                <a:path w="7415" h="45">
                  <a:moveTo>
                    <a:pt x="1804" y="31"/>
                  </a:moveTo>
                  <a:lnTo>
                    <a:pt x="0" y="31"/>
                  </a:lnTo>
                  <a:moveTo>
                    <a:pt x="5205" y="14"/>
                  </a:moveTo>
                  <a:lnTo>
                    <a:pt x="2138" y="14"/>
                  </a:lnTo>
                  <a:moveTo>
                    <a:pt x="7415" y="14"/>
                  </a:moveTo>
                  <a:lnTo>
                    <a:pt x="5539" y="14"/>
                  </a:lnTo>
                </a:path>
              </a:pathLst>
            </a:custGeom>
            <a:noFill/>
            <a:ln w="18287" cap="flat">
              <a:solidFill>
                <a:srgbClr val="16806C">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80" name="textbox 580"/>
          <p:cNvSpPr/>
          <p:nvPr/>
        </p:nvSpPr>
        <p:spPr>
          <a:xfrm>
            <a:off x="5650453" y="1902191"/>
            <a:ext cx="81978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5/考核评价</a:t>
            </a:r>
            <a:endParaRPr lang="en-US" altLang="en-US" sz="1100"/>
          </a:p>
        </p:txBody>
      </p:sp>
      <p:graphicFrame>
        <p:nvGraphicFramePr>
          <p:cNvPr id="582" name="table 582"/>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584" name="table 584"/>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586" name="textbox 586"/>
          <p:cNvSpPr/>
          <p:nvPr/>
        </p:nvSpPr>
        <p:spPr>
          <a:xfrm>
            <a:off x="2361001" y="7101284"/>
            <a:ext cx="748665"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深入推进</a:t>
            </a:r>
            <a:endParaRPr lang="en-US" altLang="en-US" sz="1400"/>
          </a:p>
        </p:txBody>
      </p:sp>
      <p:sp>
        <p:nvSpPr>
          <p:cNvPr id="588" name="textbox 588"/>
          <p:cNvSpPr/>
          <p:nvPr/>
        </p:nvSpPr>
        <p:spPr>
          <a:xfrm>
            <a:off x="5901434" y="7090616"/>
            <a:ext cx="748665"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a:t>
            </a:r>
            <a:endParaRPr lang="en-US" altLang="en-US" sz="1400"/>
          </a:p>
        </p:txBody>
      </p:sp>
      <p:sp>
        <p:nvSpPr>
          <p:cNvPr id="590" name="textbox 590"/>
          <p:cNvSpPr/>
          <p:nvPr/>
        </p:nvSpPr>
        <p:spPr>
          <a:xfrm>
            <a:off x="7304249" y="10152335"/>
            <a:ext cx="17907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30">
                <a:solidFill>
                  <a:srgbClr val="000000">
                    <a:alpha val="100000"/>
                  </a:srgbClr>
                </a:solidFill>
                <a:latin typeface="Calibri"/>
                <a:ea typeface="Calibri"/>
                <a:cs typeface="Calibri" panose="020f05020202040a0204"/>
              </a:rPr>
              <a:t>.9</a:t>
            </a:r>
            <a:endParaRPr lang="en-US" altLang="en-US" sz="1200"/>
          </a:p>
        </p:txBody>
      </p:sp>
      <p:sp>
        <p:nvSpPr>
          <p:cNvPr id="592" name="textbox 592"/>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17</a:t>
            </a:r>
            <a:endParaRPr lang="en-US" altLang="en-US" sz="800"/>
          </a:p>
        </p:txBody>
      </p:sp>
      <p:sp>
        <p:nvSpPr>
          <p:cNvPr id="594" name="textbox 594"/>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596" name="textbox 596"/>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98" name="picture 598"/>
          <p:cNvPicPr>
            <a:picLocks noChangeAspect="1"/>
          </p:cNvPicPr>
          <p:nvPr/>
        </p:nvPicPr>
        <p:blipFill>
          <a:blip r:embed="rId2"/>
          <a:stretch>
            <a:fillRect/>
          </a:stretch>
        </p:blipFill>
        <p:spPr>
          <a:xfrm rot="21600000">
            <a:off x="5167883" y="1190245"/>
            <a:ext cx="1863852" cy="615694"/>
          </a:xfrm>
          <a:prstGeom prst="rect">
            <a:avLst/>
          </a:prstGeom>
        </p:spPr>
      </p:pic>
      <p:sp>
        <p:nvSpPr>
          <p:cNvPr id="600" name="textbox 600"/>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18</a:t>
            </a:r>
            <a:endParaRPr lang="en-US" altLang="en-US" sz="800"/>
          </a:p>
        </p:txBody>
      </p:sp>
      <p:pic>
        <p:nvPicPr>
          <p:cNvPr id="602" name="picture 602"/>
          <p:cNvPicPr>
            <a:picLocks noChangeAspect="1"/>
          </p:cNvPicPr>
          <p:nvPr/>
        </p:nvPicPr>
        <p:blipFill>
          <a:blip r:embed="rId3"/>
          <a:stretch>
            <a:fillRect/>
          </a:stretch>
        </p:blipFill>
        <p:spPr>
          <a:xfrm rot="21600000">
            <a:off x="528827" y="1190244"/>
            <a:ext cx="6502907" cy="3657599"/>
          </a:xfrm>
          <a:prstGeom prst="rect">
            <a:avLst/>
          </a:prstGeom>
        </p:spPr>
      </p:pic>
      <p:pic>
        <p:nvPicPr>
          <p:cNvPr id="604" name="picture 604"/>
          <p:cNvPicPr>
            <a:picLocks noChangeAspect="1"/>
          </p:cNvPicPr>
          <p:nvPr/>
        </p:nvPicPr>
        <p:blipFill>
          <a:blip r:embed="rId4"/>
          <a:stretch>
            <a:fillRect/>
          </a:stretch>
        </p:blipFill>
        <p:spPr>
          <a:xfrm rot="21600000">
            <a:off x="1494674" y="2217050"/>
            <a:ext cx="5483722" cy="2630793"/>
          </a:xfrm>
          <a:prstGeom prst="rect">
            <a:avLst/>
          </a:prstGeom>
        </p:spPr>
      </p:pic>
      <p:pic>
        <p:nvPicPr>
          <p:cNvPr id="606" name="picture 606"/>
          <p:cNvPicPr>
            <a:picLocks noChangeAspect="1"/>
          </p:cNvPicPr>
          <p:nvPr/>
        </p:nvPicPr>
        <p:blipFill>
          <a:blip r:embed="rId5"/>
          <a:stretch>
            <a:fillRect/>
          </a:stretch>
        </p:blipFill>
        <p:spPr>
          <a:xfrm rot="21600000">
            <a:off x="6319185" y="4201535"/>
            <a:ext cx="665676" cy="646308"/>
          </a:xfrm>
          <a:prstGeom prst="rect">
            <a:avLst/>
          </a:prstGeom>
        </p:spPr>
      </p:pic>
      <p:pic>
        <p:nvPicPr>
          <p:cNvPr id="608" name="picture 608"/>
          <p:cNvPicPr>
            <a:picLocks noChangeAspect="1"/>
          </p:cNvPicPr>
          <p:nvPr/>
        </p:nvPicPr>
        <p:blipFill>
          <a:blip r:embed="rId6"/>
          <a:stretch>
            <a:fillRect/>
          </a:stretch>
        </p:blipFill>
        <p:spPr>
          <a:xfrm rot="21600000">
            <a:off x="1043939" y="1798319"/>
            <a:ext cx="5987795" cy="434340"/>
          </a:xfrm>
          <a:prstGeom prst="rect">
            <a:avLst/>
          </a:prstGeom>
        </p:spPr>
      </p:pic>
      <p:pic>
        <p:nvPicPr>
          <p:cNvPr id="610" name="picture 610"/>
          <p:cNvPicPr>
            <a:picLocks noChangeAspect="1"/>
          </p:cNvPicPr>
          <p:nvPr/>
        </p:nvPicPr>
        <p:blipFill>
          <a:blip r:embed="rId7"/>
          <a:stretch>
            <a:fillRect/>
          </a:stretch>
        </p:blipFill>
        <p:spPr>
          <a:xfrm rot="21600000">
            <a:off x="528827" y="1362457"/>
            <a:ext cx="487680" cy="457199"/>
          </a:xfrm>
          <a:prstGeom prst="rect">
            <a:avLst/>
          </a:prstGeom>
        </p:spPr>
      </p:pic>
      <p:sp>
        <p:nvSpPr>
          <p:cNvPr id="612" name="rect"/>
          <p:cNvSpPr/>
          <p:nvPr/>
        </p:nvSpPr>
        <p:spPr>
          <a:xfrm>
            <a:off x="1491995" y="2962656"/>
            <a:ext cx="18288" cy="1885188"/>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614" name="table 614"/>
          <p:cNvGraphicFramePr>
            <a:graphicFrameLocks noGrp="1"/>
          </p:cNvGraphicFramePr>
          <p:nvPr/>
        </p:nvGraphicFramePr>
        <p:xfrm>
          <a:off x="528827" y="1190244"/>
          <a:ext cx="6502400" cy="3702050"/>
        </p:xfrm>
        <a:graphic>
          <a:graphicData uri="http://schemas.openxmlformats.org/drawingml/2006/table">
            <a:tbl>
              <a:tblPr/>
              <a:tblGrid>
                <a:gridCol w="6502400"/>
              </a:tblGrid>
              <a:tr h="369252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616" name="picture 616"/>
          <p:cNvPicPr>
            <a:picLocks noChangeAspect="1"/>
          </p:cNvPicPr>
          <p:nvPr/>
        </p:nvPicPr>
        <p:blipFill>
          <a:blip r:embed="rId2"/>
          <a:stretch>
            <a:fillRect/>
          </a:stretch>
        </p:blipFill>
        <p:spPr>
          <a:xfrm rot="21600000">
            <a:off x="5167883" y="5839968"/>
            <a:ext cx="1863852" cy="615696"/>
          </a:xfrm>
          <a:prstGeom prst="rect">
            <a:avLst/>
          </a:prstGeom>
        </p:spPr>
      </p:pic>
      <p:sp>
        <p:nvSpPr>
          <p:cNvPr id="618" name="textbox 618"/>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19</a:t>
            </a:r>
            <a:endParaRPr lang="en-US" altLang="en-US" sz="800"/>
          </a:p>
        </p:txBody>
      </p:sp>
      <p:pic>
        <p:nvPicPr>
          <p:cNvPr id="620" name="picture 620"/>
          <p:cNvPicPr>
            <a:picLocks noChangeAspect="1"/>
          </p:cNvPicPr>
          <p:nvPr/>
        </p:nvPicPr>
        <p:blipFill>
          <a:blip r:embed="rId3"/>
          <a:stretch>
            <a:fillRect/>
          </a:stretch>
        </p:blipFill>
        <p:spPr>
          <a:xfrm rot="21600000">
            <a:off x="528827" y="5839968"/>
            <a:ext cx="6502907" cy="3657600"/>
          </a:xfrm>
          <a:prstGeom prst="rect">
            <a:avLst/>
          </a:prstGeom>
        </p:spPr>
      </p:pic>
      <p:pic>
        <p:nvPicPr>
          <p:cNvPr id="622" name="picture 622"/>
          <p:cNvPicPr>
            <a:picLocks noChangeAspect="1"/>
          </p:cNvPicPr>
          <p:nvPr/>
        </p:nvPicPr>
        <p:blipFill>
          <a:blip r:embed="rId8"/>
          <a:stretch>
            <a:fillRect/>
          </a:stretch>
        </p:blipFill>
        <p:spPr>
          <a:xfrm rot="21600000">
            <a:off x="528827" y="6012180"/>
            <a:ext cx="487680" cy="457199"/>
          </a:xfrm>
          <a:prstGeom prst="rect">
            <a:avLst/>
          </a:prstGeom>
        </p:spPr>
      </p:pic>
      <p:pic>
        <p:nvPicPr>
          <p:cNvPr id="624" name="picture 624"/>
          <p:cNvPicPr>
            <a:picLocks noChangeAspect="1"/>
          </p:cNvPicPr>
          <p:nvPr/>
        </p:nvPicPr>
        <p:blipFill>
          <a:blip r:embed="rId9"/>
          <a:stretch>
            <a:fillRect/>
          </a:stretch>
        </p:blipFill>
        <p:spPr>
          <a:xfrm rot="21600000">
            <a:off x="1043939" y="6512052"/>
            <a:ext cx="4279392" cy="303276"/>
          </a:xfrm>
          <a:prstGeom prst="rect">
            <a:avLst/>
          </a:prstGeom>
        </p:spPr>
      </p:pic>
      <p:pic>
        <p:nvPicPr>
          <p:cNvPr id="626" name="picture 626"/>
          <p:cNvPicPr>
            <a:picLocks noChangeAspect="1"/>
          </p:cNvPicPr>
          <p:nvPr/>
        </p:nvPicPr>
        <p:blipFill>
          <a:blip r:embed="rId10"/>
          <a:stretch>
            <a:fillRect/>
          </a:stretch>
        </p:blipFill>
        <p:spPr>
          <a:xfrm rot="21600000">
            <a:off x="5087111" y="6448044"/>
            <a:ext cx="1944623" cy="434340"/>
          </a:xfrm>
          <a:prstGeom prst="rect">
            <a:avLst/>
          </a:prstGeom>
        </p:spPr>
      </p:pic>
      <p:sp>
        <p:nvSpPr>
          <p:cNvPr id="628" name="textbox 628"/>
          <p:cNvSpPr/>
          <p:nvPr/>
        </p:nvSpPr>
        <p:spPr>
          <a:xfrm>
            <a:off x="6760423" y="9288719"/>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19</a:t>
            </a:r>
            <a:endParaRPr lang="en-US" altLang="en-US" sz="800"/>
          </a:p>
        </p:txBody>
      </p:sp>
      <p:sp>
        <p:nvSpPr>
          <p:cNvPr id="630" name="path"/>
          <p:cNvSpPr/>
          <p:nvPr/>
        </p:nvSpPr>
        <p:spPr>
          <a:xfrm>
            <a:off x="1696211" y="6873240"/>
            <a:ext cx="5282184" cy="2624327"/>
          </a:xfrm>
          <a:custGeom>
            <a:rect l="0" t="0" r="0" b="0"/>
            <a:pathLst>
              <a:path w="8318" h="4132">
                <a:moveTo>
                  <a:pt x="8318" y="0"/>
                </a:moveTo>
                <a:lnTo>
                  <a:pt x="1127" y="0"/>
                </a:lnTo>
                <a:lnTo>
                  <a:pt x="0" y="1128"/>
                </a:lnTo>
                <a:lnTo>
                  <a:pt x="0" y="4132"/>
                </a:lnTo>
                <a:lnTo>
                  <a:pt x="0" y="4132"/>
                </a:lnTo>
                <a:lnTo>
                  <a:pt x="7190" y="4132"/>
                </a:lnTo>
                <a:lnTo>
                  <a:pt x="8318" y="3004"/>
                </a:lnTo>
                <a:lnTo>
                  <a:pt x="8318"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32" name="picture 632"/>
          <p:cNvPicPr>
            <a:picLocks noChangeAspect="1"/>
          </p:cNvPicPr>
          <p:nvPr/>
        </p:nvPicPr>
        <p:blipFill>
          <a:blip r:embed="rId11"/>
          <a:stretch>
            <a:fillRect/>
          </a:stretch>
        </p:blipFill>
        <p:spPr>
          <a:xfrm rot="21600000">
            <a:off x="1689746" y="6866774"/>
            <a:ext cx="729211" cy="729211"/>
          </a:xfrm>
          <a:prstGeom prst="rect">
            <a:avLst/>
          </a:prstGeom>
        </p:spPr>
      </p:pic>
      <p:sp>
        <p:nvSpPr>
          <p:cNvPr id="634" name="rect"/>
          <p:cNvSpPr/>
          <p:nvPr/>
        </p:nvSpPr>
        <p:spPr>
          <a:xfrm>
            <a:off x="1687067" y="7589520"/>
            <a:ext cx="18288" cy="1908047"/>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36" name="picture 636"/>
          <p:cNvPicPr>
            <a:picLocks noChangeAspect="1"/>
          </p:cNvPicPr>
          <p:nvPr/>
        </p:nvPicPr>
        <p:blipFill>
          <a:blip r:embed="rId12"/>
          <a:stretch>
            <a:fillRect/>
          </a:stretch>
        </p:blipFill>
        <p:spPr>
          <a:xfrm rot="21600000">
            <a:off x="6255649" y="8774822"/>
            <a:ext cx="729212" cy="722745"/>
          </a:xfrm>
          <a:prstGeom prst="rect">
            <a:avLst/>
          </a:prstGeom>
        </p:spPr>
      </p:pic>
      <p:graphicFrame>
        <p:nvGraphicFramePr>
          <p:cNvPr id="638" name="table 638"/>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640" name="textbox 640"/>
          <p:cNvSpPr/>
          <p:nvPr/>
        </p:nvSpPr>
        <p:spPr>
          <a:xfrm>
            <a:off x="1987511" y="2237614"/>
            <a:ext cx="5055870" cy="2682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337820" algn="l" rtl="0" eaLnBrk="0">
              <a:lnSpc>
                <a:spcPct val="94000"/>
              </a:lnSpc>
            </a:pPr>
            <a:r>
              <a:rPr sz="1100" b="1" kern="0" spc="120">
                <a:solidFill>
                  <a:srgbClr val="FF0000">
                    <a:alpha val="100000"/>
                  </a:srgbClr>
                </a:solidFill>
                <a:latin typeface="微软雅黑" panose="020b0503020204020204" charset="-122"/>
                <a:ea typeface="微软雅黑" panose="020b0503020204020204" charset="-122"/>
                <a:cs typeface="微软雅黑" panose="020b0503020204020204" charset="-122"/>
              </a:rPr>
              <a:t>2021年1月</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公司</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发布《关于实施</a:t>
            </a:r>
            <a:endParaRPr lang="en-US" altLang="en-US" sz="1100"/>
          </a:p>
          <a:p>
            <a:pPr marL="23495" indent="-9525" algn="l" rtl="0" eaLnBrk="0">
              <a:lnSpc>
                <a:spcPct val="113000"/>
              </a:lnSpc>
              <a:spcBef>
                <a:spcPts val="400"/>
              </a:spcBef>
            </a:pP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输变电工程建设工法创新</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三年行动计划的通知》（</a:t>
            </a:r>
            <a:r>
              <a:rPr sz="1100" b="1" kern="0" spc="110">
                <a:solidFill>
                  <a:srgbClr val="339966">
                    <a:alpha val="100000"/>
                  </a:srgbClr>
                </a:solidFill>
                <a:latin typeface="微软雅黑" panose="020b0503020204020204" charset="-122"/>
                <a:ea typeface="微软雅黑" panose="020b0503020204020204" charset="-122"/>
                <a:cs typeface="微软雅黑" panose="020b0503020204020204" charset="-122"/>
              </a:rPr>
              <a:t>基建【2021】</a:t>
            </a:r>
            <a:r>
              <a:rPr sz="1100" b="1" kern="0" spc="-10">
                <a:solidFill>
                  <a:srgbClr val="339966">
                    <a:alpha val="100000"/>
                  </a:srgbClr>
                </a:solidFill>
                <a:latin typeface="微软雅黑" panose="020b0503020204020204" charset="-122"/>
                <a:ea typeface="微软雅黑" panose="020b0503020204020204" charset="-122"/>
                <a:cs typeface="微软雅黑" panose="020b0503020204020204" charset="-122"/>
              </a:rPr>
              <a:t> </a:t>
            </a:r>
            <a:r>
              <a:rPr sz="1100" b="1" kern="0" spc="30">
                <a:solidFill>
                  <a:srgbClr val="339966">
                    <a:alpha val="100000"/>
                  </a:srgbClr>
                </a:solidFill>
                <a:latin typeface="微软雅黑" panose="020b0503020204020204" charset="-122"/>
                <a:ea typeface="微软雅黑" panose="020b0503020204020204" charset="-122"/>
                <a:cs typeface="微软雅黑" panose="020b0503020204020204" charset="-122"/>
              </a:rPr>
              <a:t>56号</a:t>
            </a:r>
            <a:r>
              <a:rPr sz="11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marL="15875" indent="319405" algn="l" rtl="0" eaLnBrk="0">
              <a:lnSpc>
                <a:spcPct val="109000"/>
              </a:lnSpc>
              <a:spcBef>
                <a:spcPts val="300"/>
              </a:spcBef>
            </a:pPr>
            <a:r>
              <a:rPr sz="1100" b="1"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工作目标</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通过为期三年的输变电工程建设工</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法创新行动</a:t>
            </a:r>
            <a:r>
              <a:rPr sz="11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健全施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工工法创新体系</a:t>
            </a:r>
            <a:r>
              <a:rPr sz="11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建成</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创新队伍</a:t>
            </a:r>
            <a:r>
              <a:rPr sz="11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以</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科技保安</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”和高质量建设为核心，</a:t>
            </a:r>
            <a:endParaRPr lang="en-US" altLang="en-US" sz="1100"/>
          </a:p>
          <a:p>
            <a:pPr marL="12700" indent="635" algn="l" rtl="0" eaLnBrk="0">
              <a:lnSpc>
                <a:spcPct val="118000"/>
              </a:lnSpc>
              <a:spcBef>
                <a:spcPts val="430"/>
              </a:spcBef>
            </a:pPr>
            <a:r>
              <a:rPr sz="1100" b="1" kern="0" spc="110">
                <a:solidFill>
                  <a:srgbClr val="0070C0">
                    <a:alpha val="100000"/>
                  </a:srgbClr>
                </a:solidFill>
                <a:latin typeface="微软雅黑" panose="020b0503020204020204" charset="-122"/>
                <a:ea typeface="微软雅黑" panose="020b0503020204020204" charset="-122"/>
                <a:cs typeface="微软雅黑" panose="020b0503020204020204" charset="-122"/>
              </a:rPr>
              <a:t>基本实现全域</a:t>
            </a:r>
            <a:r>
              <a:rPr sz="11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施工作业工</a:t>
            </a:r>
            <a:r>
              <a:rPr sz="11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法机械化</a:t>
            </a:r>
            <a:r>
              <a:rPr sz="11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b="1"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0070C0">
                    <a:alpha val="100000"/>
                  </a:srgbClr>
                </a:solidFill>
                <a:latin typeface="微软雅黑" panose="020b0503020204020204" charset="-122"/>
                <a:ea typeface="微软雅黑" panose="020b0503020204020204" charset="-122"/>
                <a:cs typeface="微软雅黑" panose="020b0503020204020204" charset="-122"/>
              </a:rPr>
              <a:t>实施智能化提升</a:t>
            </a:r>
            <a:r>
              <a:rPr sz="1100" b="1" kern="0" spc="-7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b="1"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0070C0">
                    <a:alpha val="100000"/>
                  </a:srgbClr>
                </a:solidFill>
                <a:latin typeface="微软雅黑" panose="020b0503020204020204" charset="-122"/>
                <a:ea typeface="微软雅黑" panose="020b0503020204020204" charset="-122"/>
                <a:cs typeface="微软雅黑" panose="020b0503020204020204" charset="-122"/>
              </a:rPr>
              <a:t>全面实施安全质    </a:t>
            </a:r>
            <a:r>
              <a:rPr sz="1100" b="1" kern="0" spc="90">
                <a:solidFill>
                  <a:srgbClr val="0070C0">
                    <a:alpha val="100000"/>
                  </a:srgbClr>
                </a:solidFill>
                <a:latin typeface="微软雅黑" panose="020b0503020204020204" charset="-122"/>
                <a:ea typeface="微软雅黑" panose="020b0503020204020204" charset="-122"/>
                <a:cs typeface="微软雅黑" panose="020b0503020204020204" charset="-122"/>
              </a:rPr>
              <a:t>量智能管控</a:t>
            </a:r>
            <a:r>
              <a:rPr sz="1100" b="1" kern="0" spc="-8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b="1" kern="0" spc="90">
                <a:solidFill>
                  <a:srgbClr val="0070C0">
                    <a:alpha val="100000"/>
                  </a:srgbClr>
                </a:solidFill>
                <a:latin typeface="微软雅黑" panose="020b0503020204020204" charset="-122"/>
                <a:ea typeface="微软雅黑" panose="020b0503020204020204" charset="-122"/>
                <a:cs typeface="微软雅黑" panose="020b0503020204020204" charset="-122"/>
              </a:rPr>
              <a:t>，</a:t>
            </a:r>
            <a:r>
              <a:rPr sz="1100" b="1" kern="0" spc="-19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b="1" kern="0" spc="90">
                <a:solidFill>
                  <a:srgbClr val="0070C0">
                    <a:alpha val="100000"/>
                  </a:srgbClr>
                </a:solidFill>
                <a:latin typeface="微软雅黑" panose="020b0503020204020204" charset="-122"/>
                <a:ea typeface="微软雅黑" panose="020b0503020204020204" charset="-122"/>
                <a:cs typeface="微软雅黑" panose="020b0503020204020204" charset="-122"/>
              </a:rPr>
              <a:t>加快推进智能</a:t>
            </a:r>
            <a:r>
              <a:rPr sz="1100" b="1" kern="0" spc="80">
                <a:solidFill>
                  <a:srgbClr val="0070C0">
                    <a:alpha val="100000"/>
                  </a:srgbClr>
                </a:solidFill>
                <a:latin typeface="微软雅黑" panose="020b0503020204020204" charset="-122"/>
                <a:ea typeface="微软雅黑" panose="020b0503020204020204" charset="-122"/>
                <a:cs typeface="微软雅黑" panose="020b0503020204020204" charset="-122"/>
              </a:rPr>
              <a:t>建造</a:t>
            </a:r>
            <a:r>
              <a:rPr sz="1100" b="1" kern="0" spc="-5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为安全</a:t>
            </a:r>
            <a:r>
              <a:rPr sz="11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优质</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高效完成电网建设任    </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务奠定坚实基础</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2021年（巩固机械化</a:t>
            </a:r>
            <a:r>
              <a:rPr sz="11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施工成果</a:t>
            </a:r>
            <a:r>
              <a:rPr sz="11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1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2022年（智能建    造取得初步成果</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2023年（智能建造水平</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显著提升）</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marL="334010" algn="l" rtl="0" eaLnBrk="0">
              <a:lnSpc>
                <a:spcPct val="94000"/>
              </a:lnSpc>
              <a:spcBef>
                <a:spcPts val="295"/>
              </a:spcBef>
            </a:pPr>
            <a:r>
              <a:rPr sz="1100" b="1"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重点任务</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在系统总结和完善</a:t>
            </a:r>
            <a:r>
              <a:rPr sz="1100" b="1" kern="0" spc="120">
                <a:solidFill>
                  <a:srgbClr val="FF0000">
                    <a:alpha val="100000"/>
                  </a:srgbClr>
                </a:solidFill>
                <a:latin typeface="微软雅黑" panose="020b0503020204020204" charset="-122"/>
                <a:ea typeface="微软雅黑" panose="020b0503020204020204" charset="-122"/>
                <a:cs typeface="微软雅黑" panose="020b0503020204020204" charset="-122"/>
              </a:rPr>
              <a:t>机械化施工工法</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基础上</a:t>
            </a:r>
            <a:r>
              <a:rPr sz="11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强化专</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用工</a:t>
            </a:r>
            <a:endParaRPr lang="en-US" altLang="en-US" sz="1100"/>
          </a:p>
          <a:p>
            <a:pPr marL="13335" algn="l" rtl="0" eaLnBrk="0">
              <a:lnSpc>
                <a:spcPct val="109000"/>
              </a:lnSpc>
              <a:spcBef>
                <a:spcPts val="410"/>
              </a:spcBef>
            </a:pP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机具</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特殊条件工法研究</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加强</a:t>
            </a:r>
            <a:r>
              <a:rPr sz="11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既有工法的智能化提升</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持续推进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安全质量智能管控</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初步实现输变电工程的智能建造</a:t>
            </a:r>
            <a:r>
              <a:rPr sz="11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形成新一</a:t>
            </a:r>
            <a:endParaRPr lang="en-US" altLang="en-US" sz="1100"/>
          </a:p>
          <a:p>
            <a:pPr algn="l" rtl="0" eaLnBrk="0">
              <a:lnSpc>
                <a:spcPct val="108000"/>
              </a:lnSpc>
            </a:pPr>
            <a:endParaRPr lang="en-US" altLang="en-US" sz="300"/>
          </a:p>
          <a:p>
            <a:pPr marL="12700" algn="l" rtl="0" eaLnBrk="0">
              <a:lnSpc>
                <a:spcPct val="94000"/>
              </a:lnSpc>
              <a:spcBef>
                <a:spcPct val="0"/>
              </a:spcBef>
            </a:pP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代施工工法</a:t>
            </a:r>
            <a:endParaRPr lang="en-US" altLang="en-US" sz="1100"/>
          </a:p>
        </p:txBody>
      </p:sp>
      <p:sp>
        <p:nvSpPr>
          <p:cNvPr id="642" name="textbox 642"/>
          <p:cNvSpPr/>
          <p:nvPr/>
        </p:nvSpPr>
        <p:spPr>
          <a:xfrm>
            <a:off x="2197458" y="6869920"/>
            <a:ext cx="4734559" cy="2612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288925" algn="l" rtl="0" eaLnBrk="0">
              <a:lnSpc>
                <a:spcPct val="94000"/>
              </a:lnSpc>
            </a:pPr>
            <a:r>
              <a:rPr sz="11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电科院作为公司基建部</a:t>
            </a:r>
            <a:r>
              <a:rPr sz="1100" b="1"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输变</a:t>
            </a:r>
            <a:r>
              <a:rPr sz="11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电工</a:t>
            </a:r>
            <a:r>
              <a:rPr sz="11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程建</a:t>
            </a:r>
            <a:r>
              <a:rPr sz="1100" b="1"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设工法</a:t>
            </a:r>
            <a:r>
              <a:rPr sz="11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130">
                <a:solidFill>
                  <a:srgbClr val="FF0000">
                    <a:alpha val="100000"/>
                  </a:srgbClr>
                </a:solidFill>
                <a:latin typeface="微软雅黑" panose="020b0503020204020204" charset="-122"/>
                <a:ea typeface="微软雅黑" panose="020b0503020204020204" charset="-122"/>
                <a:cs typeface="微软雅黑" panose="020b0503020204020204" charset="-122"/>
              </a:rPr>
              <a:t>创新中心</a:t>
            </a:r>
            <a:endParaRPr lang="en-US" altLang="en-US" sz="1100"/>
          </a:p>
          <a:p>
            <a:pPr marL="31115" indent="-12700" algn="l" rtl="0" eaLnBrk="0">
              <a:lnSpc>
                <a:spcPct val="99000"/>
              </a:lnSpc>
              <a:spcBef>
                <a:spcPts val="120"/>
              </a:spcBef>
            </a:pP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的支撑单位</a:t>
            </a:r>
            <a:r>
              <a:rPr sz="11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成立了线路</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变电</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电缆</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智能管控四个专</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业工作组。</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目前已结题完成的工法有：</a:t>
            </a:r>
            <a:endParaRPr lang="en-US" altLang="en-US" sz="1100"/>
          </a:p>
          <a:p>
            <a:pPr marL="332105" algn="l" rtl="0" eaLnBrk="0">
              <a:lnSpc>
                <a:spcPct val="94000"/>
              </a:lnSpc>
              <a:spcBef>
                <a:spcPts val="130"/>
              </a:spcBef>
            </a:pPr>
            <a:r>
              <a:rPr sz="1100" b="1"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线路：</a:t>
            </a:r>
            <a:r>
              <a:rPr sz="1100" b="1"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山地用电建旋挖钻机及施工工法</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小型模块化锚杆钻机</a:t>
            </a:r>
            <a:endParaRPr lang="en-US" altLang="en-US" sz="1100"/>
          </a:p>
          <a:p>
            <a:pPr marL="12700" algn="l" rtl="0" eaLnBrk="0">
              <a:lnSpc>
                <a:spcPct val="94000"/>
              </a:lnSpc>
              <a:spcBef>
                <a:spcPts val="125"/>
              </a:spcBef>
            </a:pP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及工法</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岩石基础二氧化碳致裂工法</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落地双摇臂抱杆分解组塔工</a:t>
            </a:r>
            <a:endParaRPr lang="en-US" altLang="en-US" sz="1100"/>
          </a:p>
          <a:p>
            <a:pPr marL="12700" algn="l" rtl="0" eaLnBrk="0">
              <a:lnSpc>
                <a:spcPct val="100000"/>
              </a:lnSpc>
              <a:spcBef>
                <a:spcPts val="130"/>
              </a:spcBef>
            </a:pP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法</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具备状态监测的悬浮抱杆组塔工法</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采用对接装置的流动式起</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重机分段组塔施工工法</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牵张设备集中控制及工法</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可拆分式小型</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挖孔机及施工工法等。</a:t>
            </a:r>
            <a:endParaRPr lang="en-US" altLang="en-US" sz="1100"/>
          </a:p>
          <a:p>
            <a:pPr marL="12700" indent="319405" algn="l" rtl="0" eaLnBrk="0">
              <a:lnSpc>
                <a:spcPct val="101000"/>
              </a:lnSpc>
              <a:spcBef>
                <a:spcPts val="105"/>
              </a:spcBef>
            </a:pPr>
            <a:r>
              <a:rPr sz="11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变电：</a:t>
            </a:r>
            <a:r>
              <a:rPr sz="1100" b="1" kern="0" spc="-1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基于施工装备物联感知的变压器油处理监</a:t>
            </a:r>
            <a:r>
              <a:rPr sz="11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测典型施工方</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法</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变电站室内组合电器的气垫运输典型施工工法</a:t>
            </a:r>
            <a:r>
              <a:rPr sz="11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变电站主设备</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安装智能监控系统典型施</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工工法等</a:t>
            </a:r>
            <a:r>
              <a:rPr sz="1100" b="1"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100"/>
          </a:p>
          <a:p>
            <a:pPr marL="12700" indent="326390" algn="l" rtl="0" eaLnBrk="0">
              <a:lnSpc>
                <a:spcPct val="99000"/>
              </a:lnSpc>
              <a:spcBef>
                <a:spcPts val="125"/>
              </a:spcBef>
            </a:pPr>
            <a:r>
              <a:rPr sz="1100" b="1"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电缆：</a:t>
            </a:r>
            <a:r>
              <a:rPr sz="1100" b="1"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电力隧道有限空间作业智能管控工法</a:t>
            </a:r>
            <a:r>
              <a:rPr sz="11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高压电缆线路三</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维精准同步敷设工法等。</a:t>
            </a:r>
            <a:endParaRPr lang="en-US" altLang="en-US" sz="1100"/>
          </a:p>
          <a:p>
            <a:pPr marL="12700" indent="318770" algn="l" rtl="0" eaLnBrk="0">
              <a:lnSpc>
                <a:spcPct val="99000"/>
              </a:lnSpc>
              <a:spcBef>
                <a:spcPts val="110"/>
              </a:spcBef>
            </a:pPr>
            <a:r>
              <a:rPr sz="1100" b="1"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智能管控：</a:t>
            </a:r>
            <a:r>
              <a:rPr sz="1100" b="1"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GIS</a:t>
            </a:r>
            <a:r>
              <a:rPr sz="11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内部异物X光探测装置与</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智能管控工法</a:t>
            </a:r>
            <a:r>
              <a:rPr sz="11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100" kern="0" spc="-2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1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线           </a:t>
            </a:r>
            <a:r>
              <a:rPr sz="11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路施工现场人员自动</a:t>
            </a:r>
            <a:r>
              <a:rPr sz="11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识别工法等。</a:t>
            </a:r>
            <a:endParaRPr lang="en-US" altLang="en-US" sz="1100"/>
          </a:p>
        </p:txBody>
      </p:sp>
      <p:sp>
        <p:nvSpPr>
          <p:cNvPr id="644" name="textbox 644"/>
          <p:cNvSpPr/>
          <p:nvPr/>
        </p:nvSpPr>
        <p:spPr>
          <a:xfrm>
            <a:off x="1314194" y="1899511"/>
            <a:ext cx="5631815"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4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      </a:t>
            </a:r>
            <a:r>
              <a:rPr sz="1400" b="1" kern="0" spc="5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FFFFFF">
                    <a:alpha val="100000"/>
                  </a:srgbClr>
                </a:solidFill>
                <a:latin typeface="微软雅黑" panose="020b0503020204020204" charset="-122"/>
                <a:ea typeface="微软雅黑" panose="020b0503020204020204" charset="-122"/>
                <a:cs typeface="微软雅黑" panose="020b0503020204020204" charset="-122"/>
              </a:rPr>
              <a:t>1/工法创新三年行动计划</a:t>
            </a:r>
            <a:endParaRPr lang="en-US" altLang="en-US" sz="1100"/>
          </a:p>
        </p:txBody>
      </p:sp>
      <p:pic>
        <p:nvPicPr>
          <p:cNvPr id="646" name="picture 646"/>
          <p:cNvPicPr>
            <a:picLocks noChangeAspect="1"/>
          </p:cNvPicPr>
          <p:nvPr/>
        </p:nvPicPr>
        <p:blipFill>
          <a:blip r:embed="rId13"/>
          <a:stretch>
            <a:fillRect/>
          </a:stretch>
        </p:blipFill>
        <p:spPr>
          <a:xfrm rot="21600000">
            <a:off x="1260347" y="3553968"/>
            <a:ext cx="364236" cy="53340"/>
          </a:xfrm>
          <a:prstGeom prst="rect">
            <a:avLst/>
          </a:prstGeom>
        </p:spPr>
      </p:pic>
      <p:pic>
        <p:nvPicPr>
          <p:cNvPr id="648" name="picture 648"/>
          <p:cNvPicPr>
            <a:picLocks noChangeAspect="1"/>
          </p:cNvPicPr>
          <p:nvPr/>
        </p:nvPicPr>
        <p:blipFill>
          <a:blip r:embed="rId14"/>
          <a:stretch>
            <a:fillRect/>
          </a:stretch>
        </p:blipFill>
        <p:spPr>
          <a:xfrm rot="21600000">
            <a:off x="542544" y="3113531"/>
            <a:ext cx="806195" cy="935736"/>
          </a:xfrm>
          <a:prstGeom prst="rect">
            <a:avLst/>
          </a:prstGeom>
        </p:spPr>
      </p:pic>
      <p:pic>
        <p:nvPicPr>
          <p:cNvPr id="650" name="picture 650"/>
          <p:cNvPicPr>
            <a:picLocks noChangeAspect="1"/>
          </p:cNvPicPr>
          <p:nvPr/>
        </p:nvPicPr>
        <p:blipFill>
          <a:blip r:embed="rId15"/>
          <a:stretch>
            <a:fillRect/>
          </a:stretch>
        </p:blipFill>
        <p:spPr>
          <a:xfrm rot="21600000">
            <a:off x="1357883" y="8203692"/>
            <a:ext cx="365760" cy="53339"/>
          </a:xfrm>
          <a:prstGeom prst="rect">
            <a:avLst/>
          </a:prstGeom>
        </p:spPr>
      </p:pic>
      <p:pic>
        <p:nvPicPr>
          <p:cNvPr id="652" name="picture 652"/>
          <p:cNvPicPr>
            <a:picLocks noChangeAspect="1"/>
          </p:cNvPicPr>
          <p:nvPr/>
        </p:nvPicPr>
        <p:blipFill>
          <a:blip r:embed="rId16"/>
          <a:stretch>
            <a:fillRect/>
          </a:stretch>
        </p:blipFill>
        <p:spPr>
          <a:xfrm rot="21600000">
            <a:off x="641604" y="7763256"/>
            <a:ext cx="806195" cy="935736"/>
          </a:xfrm>
          <a:prstGeom prst="rect">
            <a:avLst/>
          </a:prstGeom>
        </p:spPr>
      </p:pic>
      <p:sp>
        <p:nvSpPr>
          <p:cNvPr id="654" name="textbox 654"/>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p:txBody>
      </p:sp>
      <p:sp>
        <p:nvSpPr>
          <p:cNvPr id="656" name="textbox 656"/>
          <p:cNvSpPr/>
          <p:nvPr/>
        </p:nvSpPr>
        <p:spPr>
          <a:xfrm>
            <a:off x="5176123" y="6550390"/>
            <a:ext cx="176974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20">
                <a:solidFill>
                  <a:srgbClr val="FFFFFF">
                    <a:alpha val="100000"/>
                  </a:srgbClr>
                </a:solidFill>
                <a:latin typeface="微软雅黑" panose="020b0503020204020204" charset="-122"/>
                <a:ea typeface="微软雅黑" panose="020b0503020204020204" charset="-122"/>
                <a:cs typeface="微软雅黑" panose="020b0503020204020204" charset="-122"/>
              </a:rPr>
              <a:t>1/工法创新三年行动计划</a:t>
            </a:r>
            <a:endParaRPr lang="en-US" altLang="en-US" sz="1100"/>
          </a:p>
        </p:txBody>
      </p:sp>
      <p:sp>
        <p:nvSpPr>
          <p:cNvPr id="658" name="textbox 658"/>
          <p:cNvSpPr/>
          <p:nvPr/>
        </p:nvSpPr>
        <p:spPr>
          <a:xfrm>
            <a:off x="796976" y="7945541"/>
            <a:ext cx="534034" cy="592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00"/>
              </a:lnSpc>
            </a:pPr>
            <a:endParaRPr lang="en-US" altLang="en-US" sz="100"/>
          </a:p>
          <a:p>
            <a:pPr marL="12700" algn="l" rtl="0" eaLnBrk="0">
              <a:lnSpc>
                <a:spcPct val="103000"/>
              </a:lnSpc>
            </a:pP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施工作</a:t>
            </a:r>
            <a:r>
              <a:rPr sz="12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业工法</a:t>
            </a:r>
            <a:r>
              <a:rPr sz="12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机械化</a:t>
            </a:r>
            <a:endParaRPr lang="en-US" altLang="en-US" sz="1200"/>
          </a:p>
        </p:txBody>
      </p:sp>
      <p:sp>
        <p:nvSpPr>
          <p:cNvPr id="660" name="textbox 660"/>
          <p:cNvSpPr/>
          <p:nvPr/>
        </p:nvSpPr>
        <p:spPr>
          <a:xfrm>
            <a:off x="697916" y="3295817"/>
            <a:ext cx="534034" cy="592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00"/>
              </a:lnSpc>
            </a:pPr>
            <a:endParaRPr lang="en-US" altLang="en-US" sz="100"/>
          </a:p>
          <a:p>
            <a:pPr marL="12700" algn="l" rtl="0" eaLnBrk="0">
              <a:lnSpc>
                <a:spcPct val="103000"/>
              </a:lnSpc>
            </a:pP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施工作</a:t>
            </a:r>
            <a:r>
              <a:rPr sz="12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业工法</a:t>
            </a:r>
            <a:r>
              <a:rPr sz="12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机械化</a:t>
            </a:r>
            <a:endParaRPr lang="en-US" altLang="en-US" sz="1200"/>
          </a:p>
        </p:txBody>
      </p:sp>
      <p:graphicFrame>
        <p:nvGraphicFramePr>
          <p:cNvPr id="662" name="table 662"/>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664" name="table 664"/>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666" name="rect"/>
          <p:cNvSpPr/>
          <p:nvPr/>
        </p:nvSpPr>
        <p:spPr>
          <a:xfrm>
            <a:off x="2240279" y="2214372"/>
            <a:ext cx="4738116" cy="18287"/>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8" name="rect"/>
          <p:cNvSpPr/>
          <p:nvPr/>
        </p:nvSpPr>
        <p:spPr>
          <a:xfrm>
            <a:off x="2412491" y="6864095"/>
            <a:ext cx="4565904" cy="18288"/>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70" name="picture 670"/>
          <p:cNvPicPr>
            <a:picLocks noChangeAspect="1"/>
          </p:cNvPicPr>
          <p:nvPr/>
        </p:nvPicPr>
        <p:blipFill>
          <a:blip r:embed="rId17"/>
          <a:stretch>
            <a:fillRect/>
          </a:stretch>
        </p:blipFill>
        <p:spPr>
          <a:xfrm rot="21600000">
            <a:off x="1594104" y="8125968"/>
            <a:ext cx="202692" cy="204216"/>
          </a:xfrm>
          <a:prstGeom prst="rect">
            <a:avLst/>
          </a:prstGeom>
        </p:spPr>
      </p:pic>
      <p:pic>
        <p:nvPicPr>
          <p:cNvPr id="672" name="picture 672"/>
          <p:cNvPicPr>
            <a:picLocks noChangeAspect="1"/>
          </p:cNvPicPr>
          <p:nvPr/>
        </p:nvPicPr>
        <p:blipFill>
          <a:blip r:embed="rId18"/>
          <a:stretch>
            <a:fillRect/>
          </a:stretch>
        </p:blipFill>
        <p:spPr>
          <a:xfrm rot="21600000">
            <a:off x="1498092" y="3476245"/>
            <a:ext cx="199644" cy="204216"/>
          </a:xfrm>
          <a:prstGeom prst="rect">
            <a:avLst/>
          </a:prstGeom>
        </p:spPr>
      </p:pic>
      <p:sp>
        <p:nvSpPr>
          <p:cNvPr id="674" name="rect"/>
          <p:cNvSpPr/>
          <p:nvPr/>
        </p:nvSpPr>
        <p:spPr>
          <a:xfrm>
            <a:off x="6969252" y="2223516"/>
            <a:ext cx="18287" cy="1972055"/>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6" name="rect"/>
          <p:cNvSpPr/>
          <p:nvPr/>
        </p:nvSpPr>
        <p:spPr>
          <a:xfrm>
            <a:off x="6969252" y="6873240"/>
            <a:ext cx="18287" cy="1908048"/>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8" name="textbox 678"/>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10</a:t>
            </a:r>
            <a:endParaRPr lang="en-US" altLang="en-US" sz="1200"/>
          </a:p>
        </p:txBody>
      </p:sp>
      <p:sp>
        <p:nvSpPr>
          <p:cNvPr id="680" name="textbox 680"/>
          <p:cNvSpPr/>
          <p:nvPr/>
        </p:nvSpPr>
        <p:spPr>
          <a:xfrm>
            <a:off x="6760423" y="4638995"/>
            <a:ext cx="12192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30">
                <a:solidFill>
                  <a:srgbClr val="19846F">
                    <a:alpha val="100000"/>
                  </a:srgbClr>
                </a:solidFill>
                <a:latin typeface="Times New Roman" panose="02020603050405020304"/>
                <a:ea typeface="Times New Roman" panose="02020603050405020304"/>
                <a:cs typeface="Times New Roman" panose="02020603050405020304"/>
              </a:rPr>
              <a:t>18</a:t>
            </a:r>
            <a:endParaRPr lang="en-US" altLang="en-US" sz="800"/>
          </a:p>
        </p:txBody>
      </p:sp>
      <p:sp>
        <p:nvSpPr>
          <p:cNvPr id="682" name="textbox 682"/>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684" name="textbox 684"/>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86" name="picture 686"/>
          <p:cNvPicPr>
            <a:picLocks noChangeAspect="1"/>
          </p:cNvPicPr>
          <p:nvPr/>
        </p:nvPicPr>
        <p:blipFill>
          <a:blip r:embed="rId2"/>
          <a:stretch>
            <a:fillRect/>
          </a:stretch>
        </p:blipFill>
        <p:spPr>
          <a:xfrm rot="21600000">
            <a:off x="528827" y="7667243"/>
            <a:ext cx="6502907" cy="1830324"/>
          </a:xfrm>
          <a:prstGeom prst="rect">
            <a:avLst/>
          </a:prstGeom>
        </p:spPr>
      </p:pic>
      <p:sp>
        <p:nvSpPr>
          <p:cNvPr id="688" name="path"/>
          <p:cNvSpPr/>
          <p:nvPr/>
        </p:nvSpPr>
        <p:spPr>
          <a:xfrm>
            <a:off x="1896618" y="7841742"/>
            <a:ext cx="1036319" cy="1018031"/>
          </a:xfrm>
          <a:custGeom>
            <a:rect l="0" t="0" r="0" b="0"/>
            <a:pathLst>
              <a:path w="1630" h="1603">
                <a:moveTo>
                  <a:pt x="106" y="800"/>
                </a:moveTo>
                <a:cubicBezTo>
                  <a:pt x="106" y="416"/>
                  <a:pt x="425" y="106"/>
                  <a:pt x="817" y="106"/>
                </a:cubicBezTo>
                <a:cubicBezTo>
                  <a:pt x="1208" y="106"/>
                  <a:pt x="1525" y="416"/>
                  <a:pt x="1525" y="800"/>
                </a:cubicBezTo>
                <a:cubicBezTo>
                  <a:pt x="1525" y="1184"/>
                  <a:pt x="1208" y="1496"/>
                  <a:pt x="817" y="1496"/>
                </a:cubicBezTo>
                <a:cubicBezTo>
                  <a:pt x="425" y="1496"/>
                  <a:pt x="106" y="1184"/>
                  <a:pt x="106" y="800"/>
                </a:cubicBezTo>
              </a:path>
            </a:pathLst>
          </a:custGeom>
          <a:noFill/>
          <a:ln w="135636" cap="flat">
            <a:solidFill>
              <a:srgbClr val="15756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0" name="path"/>
          <p:cNvSpPr/>
          <p:nvPr/>
        </p:nvSpPr>
        <p:spPr>
          <a:xfrm>
            <a:off x="4601717" y="7811262"/>
            <a:ext cx="1036320" cy="1018031"/>
          </a:xfrm>
          <a:custGeom>
            <a:rect l="0" t="0" r="0" b="0"/>
            <a:pathLst>
              <a:path w="1632" h="1603">
                <a:moveTo>
                  <a:pt x="106" y="802"/>
                </a:moveTo>
                <a:cubicBezTo>
                  <a:pt x="106" y="418"/>
                  <a:pt x="426" y="106"/>
                  <a:pt x="817" y="106"/>
                </a:cubicBezTo>
                <a:cubicBezTo>
                  <a:pt x="1208" y="106"/>
                  <a:pt x="1525" y="418"/>
                  <a:pt x="1525" y="802"/>
                </a:cubicBezTo>
                <a:cubicBezTo>
                  <a:pt x="1525" y="1184"/>
                  <a:pt x="1208" y="1496"/>
                  <a:pt x="817" y="1496"/>
                </a:cubicBezTo>
                <a:cubicBezTo>
                  <a:pt x="426" y="1496"/>
                  <a:pt x="106" y="1184"/>
                  <a:pt x="106" y="802"/>
                </a:cubicBezTo>
              </a:path>
            </a:pathLst>
          </a:custGeom>
          <a:noFill/>
          <a:ln w="135636" cap="flat">
            <a:solidFill>
              <a:srgbClr val="15756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2" name="path"/>
          <p:cNvSpPr/>
          <p:nvPr/>
        </p:nvSpPr>
        <p:spPr>
          <a:xfrm>
            <a:off x="3262122" y="7817358"/>
            <a:ext cx="1036319" cy="1018031"/>
          </a:xfrm>
          <a:custGeom>
            <a:rect l="0" t="0" r="0" b="0"/>
            <a:pathLst>
              <a:path w="1630" h="1603">
                <a:moveTo>
                  <a:pt x="106" y="802"/>
                </a:moveTo>
                <a:cubicBezTo>
                  <a:pt x="106" y="418"/>
                  <a:pt x="425" y="106"/>
                  <a:pt x="817" y="106"/>
                </a:cubicBezTo>
                <a:cubicBezTo>
                  <a:pt x="1208" y="106"/>
                  <a:pt x="1525" y="418"/>
                  <a:pt x="1525" y="802"/>
                </a:cubicBezTo>
                <a:cubicBezTo>
                  <a:pt x="1525" y="1186"/>
                  <a:pt x="1208" y="1496"/>
                  <a:pt x="817" y="1496"/>
                </a:cubicBezTo>
                <a:cubicBezTo>
                  <a:pt x="425" y="1496"/>
                  <a:pt x="106" y="1186"/>
                  <a:pt x="106" y="802"/>
                </a:cubicBezTo>
              </a:path>
            </a:pathLst>
          </a:custGeom>
          <a:noFill/>
          <a:ln w="135636" cap="flat">
            <a:solidFill>
              <a:srgbClr val="15756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4" name="path"/>
          <p:cNvSpPr/>
          <p:nvPr/>
        </p:nvSpPr>
        <p:spPr>
          <a:xfrm>
            <a:off x="5895594" y="7818882"/>
            <a:ext cx="1036320" cy="1018032"/>
          </a:xfrm>
          <a:custGeom>
            <a:rect l="0" t="0" r="0" b="0"/>
            <a:pathLst>
              <a:path w="1632" h="1603">
                <a:moveTo>
                  <a:pt x="106" y="800"/>
                </a:moveTo>
                <a:cubicBezTo>
                  <a:pt x="106" y="418"/>
                  <a:pt x="423" y="106"/>
                  <a:pt x="814" y="106"/>
                </a:cubicBezTo>
                <a:cubicBezTo>
                  <a:pt x="1208" y="106"/>
                  <a:pt x="1525" y="418"/>
                  <a:pt x="1525" y="800"/>
                </a:cubicBezTo>
                <a:cubicBezTo>
                  <a:pt x="1525" y="1184"/>
                  <a:pt x="1208" y="1496"/>
                  <a:pt x="814" y="1496"/>
                </a:cubicBezTo>
                <a:cubicBezTo>
                  <a:pt x="423" y="1496"/>
                  <a:pt x="106" y="1184"/>
                  <a:pt x="106" y="800"/>
                </a:cubicBezTo>
              </a:path>
            </a:pathLst>
          </a:custGeom>
          <a:noFill/>
          <a:ln w="135636" cap="flat">
            <a:solidFill>
              <a:srgbClr val="15756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96" name="picture 696"/>
          <p:cNvPicPr>
            <a:picLocks noChangeAspect="1"/>
          </p:cNvPicPr>
          <p:nvPr/>
        </p:nvPicPr>
        <p:blipFill>
          <a:blip r:embed="rId3"/>
          <a:stretch>
            <a:fillRect/>
          </a:stretch>
        </p:blipFill>
        <p:spPr>
          <a:xfrm rot="21600000">
            <a:off x="5167883" y="5839968"/>
            <a:ext cx="1863852" cy="615696"/>
          </a:xfrm>
          <a:prstGeom prst="rect">
            <a:avLst/>
          </a:prstGeom>
        </p:spPr>
      </p:pic>
      <p:pic>
        <p:nvPicPr>
          <p:cNvPr id="698" name="picture 698"/>
          <p:cNvPicPr>
            <a:picLocks noChangeAspect="1"/>
          </p:cNvPicPr>
          <p:nvPr/>
        </p:nvPicPr>
        <p:blipFill>
          <a:blip r:embed="rId4"/>
          <a:stretch>
            <a:fillRect/>
          </a:stretch>
        </p:blipFill>
        <p:spPr>
          <a:xfrm rot="21600000">
            <a:off x="528827" y="5839968"/>
            <a:ext cx="6502907" cy="1827275"/>
          </a:xfrm>
          <a:prstGeom prst="rect">
            <a:avLst/>
          </a:prstGeom>
        </p:spPr>
      </p:pic>
      <p:pic>
        <p:nvPicPr>
          <p:cNvPr id="700" name="picture 700"/>
          <p:cNvPicPr>
            <a:picLocks noChangeAspect="1"/>
          </p:cNvPicPr>
          <p:nvPr/>
        </p:nvPicPr>
        <p:blipFill>
          <a:blip r:embed="rId5"/>
          <a:stretch>
            <a:fillRect/>
          </a:stretch>
        </p:blipFill>
        <p:spPr>
          <a:xfrm rot="21600000">
            <a:off x="1043939" y="6512052"/>
            <a:ext cx="4279392" cy="303276"/>
          </a:xfrm>
          <a:prstGeom prst="rect">
            <a:avLst/>
          </a:prstGeom>
        </p:spPr>
      </p:pic>
      <p:pic>
        <p:nvPicPr>
          <p:cNvPr id="702" name="picture 702"/>
          <p:cNvPicPr>
            <a:picLocks noChangeAspect="1"/>
          </p:cNvPicPr>
          <p:nvPr/>
        </p:nvPicPr>
        <p:blipFill>
          <a:blip r:embed="rId6"/>
          <a:stretch>
            <a:fillRect/>
          </a:stretch>
        </p:blipFill>
        <p:spPr>
          <a:xfrm rot="21600000">
            <a:off x="5087111" y="6448044"/>
            <a:ext cx="1944623" cy="434340"/>
          </a:xfrm>
          <a:prstGeom prst="rect">
            <a:avLst/>
          </a:prstGeom>
        </p:spPr>
      </p:pic>
      <p:sp>
        <p:nvSpPr>
          <p:cNvPr id="704" name="rect"/>
          <p:cNvSpPr/>
          <p:nvPr/>
        </p:nvSpPr>
        <p:spPr>
          <a:xfrm>
            <a:off x="851916" y="6492240"/>
            <a:ext cx="396239" cy="342900"/>
          </a:xfrm>
          <a:prstGeom prst="rect">
            <a:avLst/>
          </a:prstGeom>
          <a:solidFill>
            <a:srgbClr val="00747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06" name="picture 706"/>
          <p:cNvPicPr>
            <a:picLocks noChangeAspect="1"/>
          </p:cNvPicPr>
          <p:nvPr/>
        </p:nvPicPr>
        <p:blipFill>
          <a:blip r:embed="rId7"/>
          <a:stretch>
            <a:fillRect/>
          </a:stretch>
        </p:blipFill>
        <p:spPr>
          <a:xfrm rot="21600000">
            <a:off x="579119" y="6777228"/>
            <a:ext cx="6409944" cy="969264"/>
          </a:xfrm>
          <a:prstGeom prst="rect">
            <a:avLst/>
          </a:prstGeom>
        </p:spPr>
      </p:pic>
      <p:sp>
        <p:nvSpPr>
          <p:cNvPr id="708" name="path"/>
          <p:cNvSpPr/>
          <p:nvPr/>
        </p:nvSpPr>
        <p:spPr>
          <a:xfrm>
            <a:off x="549401" y="7841742"/>
            <a:ext cx="1036320" cy="1018031"/>
          </a:xfrm>
          <a:custGeom>
            <a:rect l="0" t="0" r="0" b="0"/>
            <a:pathLst>
              <a:path w="1632" h="1603">
                <a:moveTo>
                  <a:pt x="106" y="800"/>
                </a:moveTo>
                <a:cubicBezTo>
                  <a:pt x="106" y="416"/>
                  <a:pt x="423" y="106"/>
                  <a:pt x="814" y="106"/>
                </a:cubicBezTo>
                <a:cubicBezTo>
                  <a:pt x="1205" y="106"/>
                  <a:pt x="1525" y="416"/>
                  <a:pt x="1525" y="800"/>
                </a:cubicBezTo>
                <a:cubicBezTo>
                  <a:pt x="1525" y="1184"/>
                  <a:pt x="1205" y="1496"/>
                  <a:pt x="814" y="1496"/>
                </a:cubicBezTo>
                <a:cubicBezTo>
                  <a:pt x="423" y="1496"/>
                  <a:pt x="106" y="1184"/>
                  <a:pt x="106" y="800"/>
                </a:cubicBezTo>
              </a:path>
            </a:pathLst>
          </a:custGeom>
          <a:noFill/>
          <a:ln w="135636" cap="flat">
            <a:solidFill>
              <a:srgbClr val="15756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10" name="picture 710"/>
          <p:cNvPicPr>
            <a:picLocks noChangeAspect="1"/>
          </p:cNvPicPr>
          <p:nvPr/>
        </p:nvPicPr>
        <p:blipFill>
          <a:blip r:embed="rId8"/>
          <a:stretch>
            <a:fillRect/>
          </a:stretch>
        </p:blipFill>
        <p:spPr>
          <a:xfrm rot="21600000">
            <a:off x="528827" y="6012180"/>
            <a:ext cx="487680" cy="457199"/>
          </a:xfrm>
          <a:prstGeom prst="rect">
            <a:avLst/>
          </a:prstGeom>
        </p:spPr>
      </p:pic>
      <p:graphicFrame>
        <p:nvGraphicFramePr>
          <p:cNvPr id="712" name="table 712"/>
          <p:cNvGraphicFramePr>
            <a:graphicFrameLocks noGrp="1"/>
          </p:cNvGraphicFramePr>
          <p:nvPr/>
        </p:nvGraphicFramePr>
        <p:xfrm>
          <a:off x="528827" y="5839967"/>
          <a:ext cx="6502399" cy="3657600"/>
        </p:xfrm>
        <a:graphic>
          <a:graphicData uri="http://schemas.openxmlformats.org/drawingml/2006/table">
            <a:tbl>
              <a:tblPr/>
              <a:tblGrid>
                <a:gridCol w="1096010"/>
                <a:gridCol w="1348105"/>
                <a:gridCol w="1577339"/>
                <a:gridCol w="1216660"/>
                <a:gridCol w="207645"/>
                <a:gridCol w="1056639"/>
              </a:tblGrid>
              <a:tr h="995044">
                <a:tc gridSpan="6">
                  <a:txBody>
                    <a:bodyPr vert="horz" wrap="square"/>
                    <a:lstStyle/>
                    <a:p>
                      <a:pPr algn="l" rtl="0" eaLnBrk="0">
                        <a:lnSpc>
                          <a:spcPct val="128000"/>
                        </a:lnSpc>
                      </a:pPr>
                      <a:endParaRPr lang="en-US" altLang="en-US" sz="1000"/>
                    </a:p>
                    <a:p>
                      <a:pPr algn="l" rtl="0" eaLnBrk="0">
                        <a:lnSpc>
                          <a:spcPct val="128000"/>
                        </a:lnSpc>
                      </a:pPr>
                      <a:endParaRPr lang="en-US" altLang="en-US" sz="1000"/>
                    </a:p>
                    <a:p>
                      <a:pPr algn="l" rtl="0" eaLnBrk="0">
                        <a:lnSpc>
                          <a:spcPct val="10000"/>
                        </a:lnSpc>
                      </a:pPr>
                      <a:endParaRPr lang="en-US" altLang="en-US" sz="100"/>
                    </a:p>
                    <a:p>
                      <a:pPr marL="86995"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a:p>
                      <a:pPr algn="l" rtl="0" eaLnBrk="0">
                        <a:lnSpc>
                          <a:spcPct val="102000"/>
                        </a:lnSpc>
                      </a:pPr>
                      <a:endParaRPr lang="en-US" altLang="en-US" sz="1200"/>
                    </a:p>
                    <a:p>
                      <a:pPr marL="797560" algn="l" rtl="0" eaLnBrk="0">
                        <a:lnSpc>
                          <a:spcPct val="92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r>
              <a:tr h="904240">
                <a:tc gridSpan="6">
                  <a:txBody>
                    <a:bodyPr vert="horz" wrap="square"/>
                    <a:lstStyle/>
                    <a:p>
                      <a:pPr algn="l" rtl="0" eaLnBrk="0">
                        <a:lnSpc>
                          <a:spcPct val="116000"/>
                        </a:lnSpc>
                      </a:pPr>
                      <a:endParaRPr lang="en-US" altLang="en-US" sz="300"/>
                    </a:p>
                    <a:p>
                      <a:pPr marL="310515" indent="332740" algn="l" rtl="0" eaLnBrk="0">
                        <a:lnSpc>
                          <a:spcPct val="130000"/>
                        </a:lnSpc>
                        <a:spcBef>
                          <a:spcPct val="0"/>
                        </a:spcBef>
                      </a:pP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2021年3月</a:t>
                      </a:r>
                      <a:r>
                        <a:rPr sz="1200" b="1" kern="0" spc="-1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公司基建部发布《关于深入推进输变电工程机械化施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工的通知》(</a:t>
                      </a:r>
                      <a:r>
                        <a:rPr sz="1200" b="1" kern="0" spc="60">
                          <a:solidFill>
                            <a:srgbClr val="00B050">
                              <a:alpha val="100000"/>
                            </a:srgbClr>
                          </a:solidFill>
                          <a:latin typeface="微软雅黑" panose="020b0503020204020204" charset="-122"/>
                          <a:ea typeface="微软雅黑" panose="020b0503020204020204" charset="-122"/>
                          <a:cs typeface="微软雅黑" panose="020b0503020204020204" charset="-122"/>
                        </a:rPr>
                        <a:t>基建技术【2021】</a:t>
                      </a:r>
                      <a:r>
                        <a:rPr sz="1200" b="1" kern="0" spc="-110">
                          <a:solidFill>
                            <a:srgbClr val="00B050">
                              <a:alpha val="100000"/>
                            </a:srgbClr>
                          </a:solidFill>
                          <a:latin typeface="微软雅黑" panose="020b0503020204020204" charset="-122"/>
                          <a:ea typeface="微软雅黑" panose="020b0503020204020204" charset="-122"/>
                          <a:cs typeface="微软雅黑" panose="020b0503020204020204" charset="-122"/>
                        </a:rPr>
                        <a:t> </a:t>
                      </a:r>
                      <a:r>
                        <a:rPr sz="1200" b="1" kern="0" spc="60">
                          <a:solidFill>
                            <a:srgbClr val="00B050">
                              <a:alpha val="100000"/>
                            </a:srgbClr>
                          </a:solidFill>
                          <a:latin typeface="微软雅黑" panose="020b0503020204020204" charset="-122"/>
                          <a:ea typeface="微软雅黑" panose="020b0503020204020204" charset="-122"/>
                          <a:cs typeface="微软雅黑" panose="020b0503020204020204" charset="-122"/>
                        </a:rPr>
                        <a:t>10号</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深入推进机械化施工应用</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，积极推进机械化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施工技术提升</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，加强</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机械化施工管理。</a:t>
                      </a:r>
                      <a:endParaRPr lang="en-US" altLang="en-US" sz="12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a:noFill/>
                    </a:lnB>
                  </a:tcPr>
                </a:tc>
              </a:tr>
              <a:tr h="1151255">
                <a:tc rowSpan="2">
                  <a:txBody>
                    <a:bodyPr vert="horz" wrap="square"/>
                    <a:lstStyle/>
                    <a:p>
                      <a:pPr algn="l" rtl="0" eaLnBrk="0">
                        <a:lnSpc>
                          <a:spcPct val="139000"/>
                        </a:lnSpc>
                      </a:pPr>
                      <a:endParaRPr lang="en-US" altLang="en-US" sz="1000"/>
                    </a:p>
                    <a:p>
                      <a:pPr algn="l" rtl="0" eaLnBrk="0">
                        <a:lnSpc>
                          <a:spcPct val="139000"/>
                        </a:lnSpc>
                      </a:pPr>
                      <a:endParaRPr lang="en-US" altLang="en-US" sz="1000"/>
                    </a:p>
                    <a:p>
                      <a:pPr marL="362585" algn="l" rtl="0" eaLnBrk="0">
                        <a:lnSpc>
                          <a:spcPct val="85000"/>
                        </a:lnSpc>
                        <a:spcBef>
                          <a:spcPts val="5"/>
                        </a:spcBef>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规划</a:t>
                      </a:r>
                      <a:endParaRPr lang="en-US" altLang="en-US" sz="1400"/>
                    </a:p>
                    <a:p>
                      <a:pPr marL="363220" algn="l" rtl="0" eaLnBrk="0">
                        <a:lnSpc>
                          <a:spcPts val="1810"/>
                        </a:lnSpc>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可研</a:t>
                      </a:r>
                      <a:endParaRPr lang="en-US" altLang="en-US" sz="1400"/>
                    </a:p>
                    <a:p>
                      <a:pPr algn="l" rtl="0" eaLnBrk="0">
                        <a:lnSpc>
                          <a:spcPct val="112000"/>
                        </a:lnSpc>
                      </a:pPr>
                      <a:endParaRPr lang="en-US" altLang="en-US" sz="1000"/>
                    </a:p>
                    <a:p>
                      <a:pPr algn="l" rtl="0" eaLnBrk="0">
                        <a:lnSpc>
                          <a:spcPct val="113000"/>
                        </a:lnSpc>
                      </a:pPr>
                      <a:endParaRPr lang="en-US" altLang="en-US" sz="1000"/>
                    </a:p>
                    <a:p>
                      <a:pPr marL="212725" algn="l" rtl="0" eaLnBrk="0">
                        <a:lnSpc>
                          <a:spcPts val="1105"/>
                        </a:lnSpc>
                        <a:spcBef>
                          <a:spcPts val="275"/>
                        </a:spcBef>
                      </a:pPr>
                      <a:r>
                        <a:rPr sz="900" kern="0" spc="60">
                          <a:solidFill>
                            <a:srgbClr val="000000">
                              <a:alpha val="100000"/>
                            </a:srgbClr>
                          </a:solidFill>
                          <a:latin typeface="Wingdings" panose="05000000000000000000"/>
                          <a:ea typeface="Wingdings" panose="05000000000000000000"/>
                          <a:cs typeface="Wingdings" panose="05000000000000000000"/>
                        </a:rPr>
                        <a:t>&gt;</a:t>
                      </a:r>
                      <a:r>
                        <a:rPr sz="900" kern="0" spc="6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场地规划</a:t>
                      </a:r>
                      <a:endParaRPr lang="en-US" altLang="en-US" sz="900"/>
                    </a:p>
                    <a:p>
                      <a:pPr algn="l" rtl="0" eaLnBrk="0">
                        <a:lnSpc>
                          <a:spcPct val="116000"/>
                        </a:lnSpc>
                      </a:pPr>
                      <a:endParaRPr lang="en-US" altLang="en-US" sz="500"/>
                    </a:p>
                    <a:p>
                      <a:pPr marL="212725" algn="l" rtl="0" eaLnBrk="0">
                        <a:lnSpc>
                          <a:spcPts val="1105"/>
                        </a:lnSpc>
                      </a:pPr>
                      <a:r>
                        <a:rPr sz="900" kern="0" spc="60">
                          <a:solidFill>
                            <a:srgbClr val="000000">
                              <a:alpha val="100000"/>
                            </a:srgbClr>
                          </a:solidFill>
                          <a:latin typeface="Wingdings" panose="05000000000000000000"/>
                          <a:ea typeface="Wingdings" panose="05000000000000000000"/>
                          <a:cs typeface="Wingdings" panose="05000000000000000000"/>
                        </a:rPr>
                        <a:t>&gt;</a:t>
                      </a:r>
                      <a:r>
                        <a:rPr sz="900" kern="0" spc="60">
                          <a:solidFill>
                            <a:srgbClr val="000000">
                              <a:alpha val="100000"/>
                            </a:srgbClr>
                          </a:solidFill>
                          <a:latin typeface="黑体" panose="02010609060101010101" charset="-122"/>
                          <a:ea typeface="黑体" panose="02010609060101010101" charset="-122"/>
                          <a:cs typeface="黑体" panose="02010609060101010101" charset="-122"/>
                        </a:rPr>
                        <a:t>费用估算</a:t>
                      </a:r>
                      <a:endParaRPr lang="en-US" altLang="en-US" sz="900"/>
                    </a:p>
                  </a:txBody>
                  <a:tcPr marL="0" marR="0" marT="0" marB="0">
                    <a:lnL w="9525" cap="flat" cmpd="sng" algn="ctr">
                      <a:solidFill>
                        <a:srgbClr val="000000"/>
                      </a:solidFill>
                      <a:prstDash val="solid"/>
                      <a:round/>
                      <a:headEnd type="none" w="med" len="med"/>
                      <a:tailEnd type="none" w="med" len="med"/>
                    </a:lnL>
                    <a:lnR>
                      <a:noFill/>
                    </a:lnR>
                    <a:lnT>
                      <a:noFill/>
                    </a:lnT>
                    <a:lnB w="9525" cap="flat" cmpd="sng" algn="ctr">
                      <a:solidFill>
                        <a:srgbClr val="000000"/>
                      </a:solidFill>
                      <a:prstDash val="solid"/>
                      <a:round/>
                      <a:headEnd type="none" w="med" len="med"/>
                      <a:tailEnd type="none" w="med" len="med"/>
                    </a:lnB>
                  </a:tcPr>
                </a:tc>
                <a:tc rowSpan="2">
                  <a:txBody>
                    <a:bodyPr vert="horz" wrap="square"/>
                    <a:lstStyle/>
                    <a:p>
                      <a:pPr algn="l" rtl="0" eaLnBrk="0">
                        <a:lnSpc>
                          <a:spcPct val="139000"/>
                        </a:lnSpc>
                      </a:pPr>
                      <a:endParaRPr lang="en-US" altLang="en-US" sz="1000"/>
                    </a:p>
                    <a:p>
                      <a:pPr algn="l" rtl="0" eaLnBrk="0">
                        <a:lnSpc>
                          <a:spcPct val="139000"/>
                        </a:lnSpc>
                      </a:pPr>
                      <a:endParaRPr lang="en-US" altLang="en-US" sz="1000"/>
                    </a:p>
                    <a:p>
                      <a:pPr marL="617220" algn="l" rtl="0" eaLnBrk="0">
                        <a:lnSpc>
                          <a:spcPct val="85000"/>
                        </a:lnSpc>
                        <a:spcBef>
                          <a:spcPts val="5"/>
                        </a:spcBef>
                      </a:pPr>
                      <a:r>
                        <a:rPr sz="1400" kern="0" spc="-2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设计</a:t>
                      </a:r>
                      <a:endParaRPr lang="en-US" altLang="en-US" sz="1400"/>
                    </a:p>
                    <a:p>
                      <a:pPr marL="615315" algn="l" rtl="0" eaLnBrk="0">
                        <a:lnSpc>
                          <a:spcPts val="1805"/>
                        </a:lnSpc>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招标</a:t>
                      </a:r>
                      <a:endParaRPr lang="en-US" altLang="en-US" sz="1400"/>
                    </a:p>
                    <a:p>
                      <a:pPr algn="l" rtl="0" eaLnBrk="0">
                        <a:lnSpc>
                          <a:spcPct val="130000"/>
                        </a:lnSpc>
                      </a:pPr>
                      <a:endParaRPr lang="en-US" altLang="en-US" sz="1000"/>
                    </a:p>
                    <a:p>
                      <a:pPr algn="l" rtl="0" eaLnBrk="0">
                        <a:lnSpc>
                          <a:spcPct val="130000"/>
                        </a:lnSpc>
                      </a:pPr>
                      <a:endParaRPr lang="en-US" altLang="en-US" sz="1000"/>
                    </a:p>
                    <a:p>
                      <a:pPr algn="l" rtl="0" eaLnBrk="0">
                        <a:lnSpc>
                          <a:spcPct val="116000"/>
                        </a:lnSpc>
                      </a:pPr>
                      <a:endParaRPr lang="en-US" altLang="en-US" sz="200"/>
                    </a:p>
                    <a:p>
                      <a:pPr marL="38735" algn="l" rtl="0" eaLnBrk="0">
                        <a:lnSpc>
                          <a:spcPts val="1105"/>
                        </a:lnSpc>
                      </a:pPr>
                      <a:r>
                        <a:rPr sz="900" kern="0" spc="80">
                          <a:solidFill>
                            <a:srgbClr val="000000">
                              <a:alpha val="100000"/>
                            </a:srgbClr>
                          </a:solidFill>
                          <a:latin typeface="Wingdings" panose="05000000000000000000"/>
                          <a:ea typeface="Wingdings" panose="05000000000000000000"/>
                          <a:cs typeface="Wingdings" panose="05000000000000000000"/>
                        </a:rPr>
                        <a:t>&gt;</a:t>
                      </a:r>
                      <a:r>
                        <a:rPr sz="900" kern="0" spc="8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明确机械化施工要</a:t>
                      </a:r>
                      <a:r>
                        <a:rPr sz="900" kern="0" spc="7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求</a:t>
                      </a:r>
                      <a:endParaRPr lang="en-US" altLang="en-US" sz="900"/>
                    </a:p>
                  </a:txBody>
                  <a:tcPr marL="0" marR="0" marT="0" marB="0">
                    <a:lnL>
                      <a:noFill/>
                    </a:lnL>
                    <a:lnR>
                      <a:noFill/>
                    </a:lnR>
                    <a:lnT>
                      <a:noFill/>
                    </a:lnT>
                    <a:lnB w="9525" cap="flat" cmpd="sng" algn="ctr">
                      <a:solidFill>
                        <a:srgbClr val="000000"/>
                      </a:solidFill>
                      <a:prstDash val="solid"/>
                      <a:round/>
                      <a:headEnd type="none" w="med" len="med"/>
                      <a:tailEnd type="none" w="med" len="med"/>
                    </a:lnB>
                  </a:tcPr>
                </a:tc>
                <a:tc rowSpan="2">
                  <a:txBody>
                    <a:bodyPr vert="horz" wrap="square"/>
                    <a:lstStyle/>
                    <a:p>
                      <a:pPr algn="l" rtl="0" eaLnBrk="0">
                        <a:lnSpc>
                          <a:spcPct val="131000"/>
                        </a:lnSpc>
                      </a:pPr>
                      <a:endParaRPr lang="en-US" altLang="en-US" sz="1000"/>
                    </a:p>
                    <a:p>
                      <a:pPr algn="l" rtl="0" eaLnBrk="0">
                        <a:lnSpc>
                          <a:spcPct val="132000"/>
                        </a:lnSpc>
                      </a:pPr>
                      <a:endParaRPr lang="en-US" altLang="en-US" sz="1000"/>
                    </a:p>
                    <a:p>
                      <a:pPr marL="634365" algn="l" rtl="0" eaLnBrk="0">
                        <a:lnSpc>
                          <a:spcPct val="85000"/>
                        </a:lnSpc>
                        <a:spcBef>
                          <a:spcPts val="5"/>
                        </a:spcBef>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工程</a:t>
                      </a:r>
                      <a:endParaRPr lang="en-US" altLang="en-US" sz="1400"/>
                    </a:p>
                    <a:p>
                      <a:pPr marL="635000" algn="l" rtl="0" eaLnBrk="0">
                        <a:lnSpc>
                          <a:spcPts val="1810"/>
                        </a:lnSpc>
                      </a:pPr>
                      <a:r>
                        <a:rPr sz="1400" kern="0" spc="-2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设计</a:t>
                      </a:r>
                      <a:endParaRPr lang="en-US" altLang="en-US" sz="1400"/>
                    </a:p>
                    <a:p>
                      <a:pPr algn="l" rtl="0" eaLnBrk="0">
                        <a:lnSpc>
                          <a:spcPct val="121000"/>
                        </a:lnSpc>
                      </a:pPr>
                      <a:endParaRPr lang="en-US" altLang="en-US" sz="1000"/>
                    </a:p>
                    <a:p>
                      <a:pPr algn="l" rtl="0" eaLnBrk="0">
                        <a:lnSpc>
                          <a:spcPct val="121000"/>
                        </a:lnSpc>
                      </a:pPr>
                      <a:endParaRPr lang="en-US" altLang="en-US" sz="1000"/>
                    </a:p>
                    <a:p>
                      <a:pPr marL="39370" algn="l" rtl="0" eaLnBrk="0">
                        <a:lnSpc>
                          <a:spcPts val="1105"/>
                        </a:lnSpc>
                        <a:spcBef>
                          <a:spcPts val="275"/>
                        </a:spcBef>
                      </a:pPr>
                      <a:r>
                        <a:rPr sz="900" kern="0" spc="80">
                          <a:solidFill>
                            <a:srgbClr val="000000">
                              <a:alpha val="100000"/>
                            </a:srgbClr>
                          </a:solidFill>
                          <a:latin typeface="Wingdings" panose="05000000000000000000"/>
                          <a:ea typeface="Wingdings" panose="05000000000000000000"/>
                          <a:cs typeface="Wingdings" panose="05000000000000000000"/>
                        </a:rPr>
                        <a:t>&gt;</a:t>
                      </a:r>
                      <a:r>
                        <a:rPr sz="900" kern="0" spc="8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初设编制机械化施工大纲</a:t>
                      </a:r>
                      <a:endParaRPr lang="en-US" altLang="en-US" sz="900"/>
                    </a:p>
                    <a:p>
                      <a:pPr algn="l" rtl="0" eaLnBrk="0">
                        <a:lnSpc>
                          <a:spcPct val="116000"/>
                        </a:lnSpc>
                      </a:pPr>
                      <a:endParaRPr lang="en-US" altLang="en-US" sz="500"/>
                    </a:p>
                    <a:p>
                      <a:pPr marL="39370" algn="l" rtl="0" eaLnBrk="0">
                        <a:lnSpc>
                          <a:spcPts val="1105"/>
                        </a:lnSpc>
                      </a:pPr>
                      <a:r>
                        <a:rPr sz="900" kern="0" spc="80">
                          <a:solidFill>
                            <a:srgbClr val="000000">
                              <a:alpha val="100000"/>
                            </a:srgbClr>
                          </a:solidFill>
                          <a:latin typeface="Wingdings" panose="05000000000000000000"/>
                          <a:ea typeface="Wingdings" panose="05000000000000000000"/>
                          <a:cs typeface="Wingdings" panose="05000000000000000000"/>
                        </a:rPr>
                        <a:t>&gt;</a:t>
                      </a:r>
                      <a:r>
                        <a:rPr sz="900" kern="0" spc="80">
                          <a:solidFill>
                            <a:srgbClr val="000000">
                              <a:alpha val="100000"/>
                            </a:srgbClr>
                          </a:solidFill>
                          <a:latin typeface="黑体" panose="02010609060101010101" charset="-122"/>
                          <a:ea typeface="黑体" panose="02010609060101010101" charset="-122"/>
                          <a:cs typeface="黑体" panose="02010609060101010101" charset="-122"/>
                        </a:rPr>
                        <a:t>施工图专项设计并评审</a:t>
                      </a:r>
                      <a:endParaRPr lang="en-US" altLang="en-US" sz="900"/>
                    </a:p>
                  </a:txBody>
                  <a:tcPr marL="0" marR="0" marT="0" marB="0">
                    <a:lnL>
                      <a:noFill/>
                    </a:lnL>
                    <a:lnR>
                      <a:noFill/>
                    </a:lnR>
                    <a:lnT>
                      <a:noFill/>
                    </a:lnT>
                    <a:lnB w="9525" cap="flat" cmpd="sng" algn="ctr">
                      <a:solidFill>
                        <a:srgbClr val="000000"/>
                      </a:solidFill>
                      <a:prstDash val="solid"/>
                      <a:round/>
                      <a:headEnd type="none" w="med" len="med"/>
                      <a:tailEnd type="none" w="med" len="med"/>
                    </a:lnB>
                  </a:tcPr>
                </a:tc>
                <a:tc>
                  <a:txBody>
                    <a:bodyPr vert="horz" wrap="square"/>
                    <a:lstStyle/>
                    <a:p>
                      <a:pPr algn="l" rtl="0" eaLnBrk="0">
                        <a:lnSpc>
                          <a:spcPct val="129000"/>
                        </a:lnSpc>
                      </a:pPr>
                      <a:endParaRPr lang="en-US" altLang="en-US" sz="1000"/>
                    </a:p>
                    <a:p>
                      <a:pPr algn="l" rtl="0" eaLnBrk="0">
                        <a:lnSpc>
                          <a:spcPct val="129000"/>
                        </a:lnSpc>
                      </a:pPr>
                      <a:endParaRPr lang="en-US" altLang="en-US" sz="1000"/>
                    </a:p>
                    <a:p>
                      <a:pPr marL="393700" algn="l" rtl="0" eaLnBrk="0">
                        <a:lnSpc>
                          <a:spcPct val="85000"/>
                        </a:lnSpc>
                        <a:spcBef>
                          <a:spcPts val="5"/>
                        </a:spcBef>
                      </a:pPr>
                      <a:r>
                        <a:rPr sz="1400" kern="0" spc="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施工</a:t>
                      </a:r>
                      <a:endParaRPr lang="en-US" altLang="en-US" sz="1400"/>
                    </a:p>
                    <a:p>
                      <a:pPr marL="394970" algn="l" rtl="0" eaLnBrk="0">
                        <a:lnSpc>
                          <a:spcPts val="1805"/>
                        </a:lnSpc>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招标</a:t>
                      </a:r>
                      <a:endParaRPr lang="en-US" altLang="en-US" sz="1400"/>
                    </a:p>
                  </a:txBody>
                  <a:tcPr marL="0" marR="0" marT="0" marB="0">
                    <a:lnL>
                      <a:noFill/>
                    </a:lnL>
                    <a:lnR>
                      <a:noFill/>
                    </a:lnR>
                    <a:lnT>
                      <a:noFill/>
                    </a:lnT>
                    <a:lnB>
                      <a:noFill/>
                    </a:lnB>
                  </a:tcPr>
                </a:tc>
                <a:tc gridSpan="2">
                  <a:txBody>
                    <a:bodyPr vert="horz" wrap="square"/>
                    <a:lstStyle/>
                    <a:p>
                      <a:pPr algn="l" rtl="0" eaLnBrk="0">
                        <a:lnSpc>
                          <a:spcPct val="131000"/>
                        </a:lnSpc>
                      </a:pPr>
                      <a:endParaRPr lang="en-US" altLang="en-US" sz="1000"/>
                    </a:p>
                    <a:p>
                      <a:pPr algn="l" rtl="0" eaLnBrk="0">
                        <a:lnSpc>
                          <a:spcPct val="132000"/>
                        </a:lnSpc>
                      </a:pPr>
                      <a:endParaRPr lang="en-US" altLang="en-US" sz="1000"/>
                    </a:p>
                    <a:p>
                      <a:pPr marL="473710" algn="l" rtl="0" eaLnBrk="0">
                        <a:lnSpc>
                          <a:spcPct val="85000"/>
                        </a:lnSpc>
                        <a:spcBef>
                          <a:spcPts val="5"/>
                        </a:spcBef>
                      </a:pPr>
                      <a:r>
                        <a:rPr sz="1400" kern="0" spc="-1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工程</a:t>
                      </a:r>
                      <a:endParaRPr lang="en-US" altLang="en-US" sz="1400"/>
                    </a:p>
                    <a:p>
                      <a:pPr marL="470535" algn="l" rtl="0" eaLnBrk="0">
                        <a:lnSpc>
                          <a:spcPts val="1825"/>
                        </a:lnSpc>
                      </a:pPr>
                      <a:r>
                        <a:rPr sz="1400" kern="0" spc="0">
                          <a:ln w="5181" cap="flat" cmpd="sng">
                            <a:solidFill>
                              <a:srgbClr val="157567">
                                <a:alpha val="100000"/>
                              </a:srgbClr>
                            </a:solidFill>
                            <a:prstDash val="solid"/>
                            <a:miter lim="10"/>
                          </a:ln>
                          <a:solidFill>
                            <a:srgbClr val="157567">
                              <a:alpha val="100000"/>
                            </a:srgbClr>
                          </a:solidFill>
                          <a:latin typeface="宋体" panose="02010600030101010101" pitchFamily="2" charset="-122"/>
                          <a:ea typeface="宋体" panose="02010600030101010101" pitchFamily="2" charset="-122"/>
                          <a:cs typeface="宋体" panose="02010600030101010101" pitchFamily="2" charset="-122"/>
                        </a:rPr>
                        <a:t>施工</a:t>
                      </a:r>
                      <a:endParaRPr lang="en-US" altLang="en-US" sz="1400"/>
                    </a:p>
                  </a:txBody>
                  <a:tcPr marL="0" marR="0" marT="0" marB="0">
                    <a:lnL>
                      <a:noFill/>
                    </a:lnL>
                    <a:lnR w="9525" cap="flat" cmpd="sng" algn="ctr">
                      <a:solidFill>
                        <a:srgbClr val="000000"/>
                      </a:solidFill>
                      <a:prstDash val="solid"/>
                      <a:round/>
                      <a:headEnd type="none" w="med" len="med"/>
                      <a:tailEnd type="none" w="med" len="med"/>
                    </a:lnR>
                    <a:lnT>
                      <a:noFill/>
                    </a:lnT>
                    <a:lnB>
                      <a:noFill/>
                    </a:lnB>
                  </a:tcPr>
                </a:tc>
                <a:tc hMerge="1">
                  <a:txBody>
                    <a:bodyPr vert="horz" wrap="square"/>
                    <a:lstStyle/>
                    <a:p/>
                  </a:txBody>
                  <a:tcPr marL="0" marR="0" marT="0" marB="0">
                    <a:lnL>
                      <a:noFill/>
                    </a:lnL>
                    <a:lnR w="9525" cap="flat" cmpd="sng" algn="ctr">
                      <a:solidFill>
                        <a:srgbClr val="000000"/>
                      </a:solidFill>
                      <a:prstDash val="solid"/>
                      <a:round/>
                      <a:headEnd type="none" w="med" len="med"/>
                      <a:tailEnd type="none" w="med" len="med"/>
                    </a:lnR>
                    <a:lnT>
                      <a:noFill/>
                    </a:lnT>
                    <a:lnB>
                      <a:noFill/>
                    </a:lnB>
                  </a:tcPr>
                </a:tc>
              </a:tr>
              <a:tr h="607059">
                <a:tc vMerge="1">
                  <a:txBody>
                    <a:bodyPr vert="horz" wrap="square"/>
                    <a:lstStyle/>
                    <a:p/>
                  </a:txBody>
                  <a:tcPr marL="0" marR="0" marT="0" marB="0">
                    <a:lnL w="9525" cap="flat" cmpd="sng" algn="ctr">
                      <a:solidFill>
                        <a:srgbClr val="000000"/>
                      </a:solidFill>
                      <a:prstDash val="solid"/>
                      <a:round/>
                      <a:headEnd type="none" w="med" len="med"/>
                      <a:tailEnd type="none" w="med" len="med"/>
                    </a:lnL>
                    <a:lnR>
                      <a:noFill/>
                    </a:lnR>
                    <a:lnT>
                      <a:noFill/>
                    </a:lnT>
                    <a:lnB w="9525" cap="flat" cmpd="sng" algn="ctr">
                      <a:solidFill>
                        <a:srgbClr val="000000"/>
                      </a:solidFill>
                      <a:prstDash val="solid"/>
                      <a:round/>
                      <a:headEnd type="none" w="med" len="med"/>
                      <a:tailEnd type="none" w="med" len="med"/>
                    </a:lnB>
                  </a:tcPr>
                </a:tc>
                <a:tc vMerge="1">
                  <a:txBody>
                    <a:bodyPr vert="horz" wrap="square"/>
                    <a:lstStyle/>
                    <a:p/>
                  </a:txBody>
                  <a:tcPr marL="0" marR="0" marT="0" marB="0">
                    <a:lnL>
                      <a:noFill/>
                    </a:lnL>
                    <a:lnR>
                      <a:noFill/>
                    </a:lnR>
                    <a:lnT>
                      <a:noFill/>
                    </a:lnT>
                    <a:lnB w="9525" cap="flat" cmpd="sng" algn="ctr">
                      <a:solidFill>
                        <a:srgbClr val="000000"/>
                      </a:solidFill>
                      <a:prstDash val="solid"/>
                      <a:round/>
                      <a:headEnd type="none" w="med" len="med"/>
                      <a:tailEnd type="none" w="med" len="med"/>
                    </a:lnB>
                  </a:tcPr>
                </a:tc>
                <a:tc vMerge="1">
                  <a:txBody>
                    <a:bodyPr vert="horz" wrap="square"/>
                    <a:lstStyle/>
                    <a:p/>
                  </a:txBody>
                  <a:tcPr marL="0" marR="0" marT="0" marB="0">
                    <a:lnL>
                      <a:noFill/>
                    </a:lnL>
                    <a:lnR>
                      <a:noFill/>
                    </a:lnR>
                    <a:lnT>
                      <a:noFill/>
                    </a:lnT>
                    <a:lnB w="9525" cap="flat" cmpd="sng" algn="ctr">
                      <a:solidFill>
                        <a:srgbClr val="000000"/>
                      </a:solidFill>
                      <a:prstDash val="solid"/>
                      <a:round/>
                      <a:headEnd type="none" w="med" len="med"/>
                      <a:tailEnd type="none" w="med" len="med"/>
                    </a:lnB>
                  </a:tcPr>
                </a:tc>
                <a:tc gridSpan="2">
                  <a:txBody>
                    <a:bodyPr vert="horz" wrap="square"/>
                    <a:lstStyle/>
                    <a:p>
                      <a:pPr algn="l" rtl="0" eaLnBrk="0">
                        <a:lnSpc>
                          <a:spcPct val="129000"/>
                        </a:lnSpc>
                      </a:pPr>
                      <a:endParaRPr lang="en-US" altLang="en-US" sz="300"/>
                    </a:p>
                    <a:p>
                      <a:pPr marL="94615" algn="l" rtl="0" eaLnBrk="0">
                        <a:lnSpc>
                          <a:spcPts val="1105"/>
                        </a:lnSpc>
                        <a:spcBef>
                          <a:spcPct val="0"/>
                        </a:spcBef>
                      </a:pPr>
                      <a:r>
                        <a:rPr sz="900" kern="0" spc="80">
                          <a:solidFill>
                            <a:srgbClr val="000000">
                              <a:alpha val="100000"/>
                            </a:srgbClr>
                          </a:solidFill>
                          <a:latin typeface="Wingdings" panose="05000000000000000000"/>
                          <a:ea typeface="Wingdings" panose="05000000000000000000"/>
                          <a:cs typeface="Wingdings" panose="05000000000000000000"/>
                        </a:rPr>
                        <a:t>&gt;</a:t>
                      </a:r>
                      <a:r>
                        <a:rPr sz="900" kern="0" spc="8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机械化要求纳入合</a:t>
                      </a:r>
                      <a:r>
                        <a:rPr sz="900" kern="0" spc="7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同</a:t>
                      </a:r>
                      <a:endParaRPr lang="en-US" altLang="en-US" sz="900"/>
                    </a:p>
                    <a:p>
                      <a:pPr algn="l" rtl="0" eaLnBrk="0">
                        <a:lnSpc>
                          <a:spcPct val="116000"/>
                        </a:lnSpc>
                      </a:pPr>
                      <a:endParaRPr lang="en-US" altLang="en-US" sz="500"/>
                    </a:p>
                    <a:p>
                      <a:pPr marL="94615" algn="l" rtl="0" eaLnBrk="0">
                        <a:lnSpc>
                          <a:spcPts val="1105"/>
                        </a:lnSpc>
                      </a:pPr>
                      <a:r>
                        <a:rPr sz="900" kern="0" spc="70">
                          <a:solidFill>
                            <a:srgbClr val="000000">
                              <a:alpha val="100000"/>
                            </a:srgbClr>
                          </a:solidFill>
                          <a:latin typeface="Wingdings" panose="05000000000000000000"/>
                          <a:ea typeface="Wingdings" panose="05000000000000000000"/>
                          <a:cs typeface="Wingdings" panose="05000000000000000000"/>
                        </a:rPr>
                        <a:t>&gt;</a:t>
                      </a:r>
                      <a:r>
                        <a:rPr sz="900" kern="0" spc="70">
                          <a:solidFill>
                            <a:srgbClr val="000000">
                              <a:alpha val="100000"/>
                            </a:srgbClr>
                          </a:solidFill>
                          <a:latin typeface="黑体" panose="02010609060101010101" charset="-122"/>
                          <a:ea typeface="黑体" panose="02010609060101010101" charset="-122"/>
                          <a:cs typeface="黑体" panose="02010609060101010101" charset="-122"/>
                        </a:rPr>
                        <a:t>明确违约责任</a:t>
                      </a:r>
                      <a:endParaRPr lang="en-US" altLang="en-US" sz="900"/>
                    </a:p>
                  </a:txBody>
                  <a:tcPr marL="0" marR="0" marT="0" marB="0">
                    <a:lnL>
                      <a:noFill/>
                    </a:lnL>
                    <a:lnR>
                      <a:noFill/>
                    </a:lnR>
                    <a:lnT>
                      <a:noFill/>
                    </a:lnT>
                    <a:lnB w="9525" cap="flat" cmpd="sng" algn="ctr">
                      <a:solidFill>
                        <a:srgbClr val="000000"/>
                      </a:solidFill>
                      <a:prstDash val="solid"/>
                      <a:round/>
                      <a:headEnd type="none" w="med" len="med"/>
                      <a:tailEnd type="none" w="med" len="med"/>
                    </a:lnB>
                  </a:tcPr>
                </a:tc>
                <a:tc hMerge="1">
                  <a:txBody>
                    <a:bodyPr vert="horz" wrap="square"/>
                    <a:lstStyle/>
                    <a:p/>
                  </a:txBody>
                  <a:tcPr marL="0" marR="0" marT="0" marB="0">
                    <a:lnL>
                      <a:noFill/>
                    </a:lnL>
                    <a:lnR>
                      <a:noFill/>
                    </a:lnR>
                    <a:lnT>
                      <a:noFill/>
                    </a:lnT>
                    <a:lnB w="9525" cap="flat" cmpd="sng" algn="ctr">
                      <a:solidFill>
                        <a:srgbClr val="000000"/>
                      </a:solidFill>
                      <a:prstDash val="solid"/>
                      <a:round/>
                      <a:headEnd type="none" w="med" len="med"/>
                      <a:tailEnd type="none" w="med" len="med"/>
                    </a:lnB>
                  </a:tcPr>
                </a:tc>
                <a:tc>
                  <a:txBody>
                    <a:bodyPr vert="horz" wrap="square"/>
                    <a:lstStyle/>
                    <a:p>
                      <a:pPr algn="l" rtl="0" eaLnBrk="0">
                        <a:lnSpc>
                          <a:spcPct val="116000"/>
                        </a:lnSpc>
                      </a:pPr>
                      <a:endParaRPr lang="en-US" altLang="en-US" sz="300"/>
                    </a:p>
                    <a:p>
                      <a:pPr marL="96520" algn="l" rtl="0" eaLnBrk="0">
                        <a:lnSpc>
                          <a:spcPts val="1105"/>
                        </a:lnSpc>
                      </a:pPr>
                      <a:r>
                        <a:rPr sz="900" kern="0" spc="70">
                          <a:solidFill>
                            <a:srgbClr val="000000">
                              <a:alpha val="100000"/>
                            </a:srgbClr>
                          </a:solidFill>
                          <a:latin typeface="Wingdings" panose="05000000000000000000"/>
                          <a:ea typeface="Wingdings" panose="05000000000000000000"/>
                          <a:cs typeface="Wingdings" panose="05000000000000000000"/>
                        </a:rPr>
                        <a:t>&gt;</a:t>
                      </a:r>
                      <a:r>
                        <a:rPr sz="900" kern="0" spc="70">
                          <a:ln w="3619" cap="flat" cmpd="sng">
                            <a:solidFill>
                              <a:srgbClr val="000000">
                                <a:alpha val="100000"/>
                              </a:srgbClr>
                            </a:solidFill>
                            <a:prstDash val="solid"/>
                            <a:miter lim="10"/>
                          </a:ln>
                          <a:solidFill>
                            <a:srgbClr val="000000">
                              <a:alpha val="100000"/>
                            </a:srgbClr>
                          </a:solidFill>
                          <a:latin typeface="宋体" panose="02010600030101010101" pitchFamily="2" charset="-122"/>
                          <a:ea typeface="宋体" panose="02010600030101010101" pitchFamily="2" charset="-122"/>
                          <a:cs typeface="宋体" panose="02010600030101010101" pitchFamily="2" charset="-122"/>
                        </a:rPr>
                        <a:t>过程严格落实</a:t>
                      </a:r>
                      <a:endParaRPr lang="en-US" altLang="en-US" sz="900"/>
                    </a:p>
                    <a:p>
                      <a:pPr marL="96520" algn="l" rtl="0" eaLnBrk="0">
                        <a:lnSpc>
                          <a:spcPct val="98000"/>
                        </a:lnSpc>
                        <a:spcBef>
                          <a:spcPts val="700"/>
                        </a:spcBef>
                      </a:pPr>
                      <a:r>
                        <a:rPr sz="900" kern="0" spc="70">
                          <a:solidFill>
                            <a:srgbClr val="000000">
                              <a:alpha val="100000"/>
                            </a:srgbClr>
                          </a:solidFill>
                          <a:latin typeface="Wingdings" panose="05000000000000000000"/>
                          <a:ea typeface="Wingdings" panose="05000000000000000000"/>
                          <a:cs typeface="Wingdings" panose="05000000000000000000"/>
                        </a:rPr>
                        <a:t>&gt;</a:t>
                      </a:r>
                      <a:r>
                        <a:rPr sz="900" kern="0" spc="70">
                          <a:solidFill>
                            <a:srgbClr val="000000">
                              <a:alpha val="100000"/>
                            </a:srgbClr>
                          </a:solidFill>
                          <a:latin typeface="黑体" panose="02010609060101010101" charset="-122"/>
                          <a:ea typeface="黑体" panose="02010609060101010101" charset="-122"/>
                          <a:cs typeface="黑体" panose="02010609060101010101" charset="-122"/>
                        </a:rPr>
                        <a:t>及时总结提高</a:t>
                      </a:r>
                      <a:endParaRPr lang="en-US" altLang="en-US" sz="900"/>
                    </a:p>
                    <a:p>
                      <a:pPr marL="788035" algn="l" rtl="0" eaLnBrk="0">
                        <a:lnSpc>
                          <a:spcPct val="76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21</a:t>
                      </a:r>
                      <a:endParaRPr lang="en-US" altLang="en-US" sz="800"/>
                    </a:p>
                  </a:txBody>
                  <a:tcPr marL="0" marR="0" marT="0" marB="0">
                    <a:lnL>
                      <a:noFill/>
                    </a:lnL>
                    <a:lnR w="9525" cap="flat" cmpd="sng" algn="ctr">
                      <a:solidFill>
                        <a:srgbClr val="000000"/>
                      </a:solidFill>
                      <a:prstDash val="solid"/>
                      <a:round/>
                      <a:headEnd type="none" w="med" len="med"/>
                      <a:tailEnd type="none" w="med" len="med"/>
                    </a:lnR>
                    <a:lnT>
                      <a:noFill/>
                    </a:lnT>
                    <a:lnB w="9525" cap="flat" cmpd="sng" algn="ctr">
                      <a:solidFill>
                        <a:srgbClr val="000000"/>
                      </a:solidFill>
                      <a:prstDash val="solid"/>
                      <a:round/>
                      <a:headEnd type="none" w="med" len="med"/>
                      <a:tailEnd type="none" w="med" len="med"/>
                    </a:lnB>
                  </a:tcPr>
                </a:tc>
              </a:tr>
            </a:tbl>
          </a:graphicData>
        </a:graphic>
      </p:graphicFrame>
      <p:pic>
        <p:nvPicPr>
          <p:cNvPr id="714" name="picture 714"/>
          <p:cNvPicPr>
            <a:picLocks noChangeAspect="1"/>
          </p:cNvPicPr>
          <p:nvPr/>
        </p:nvPicPr>
        <p:blipFill>
          <a:blip r:embed="rId3"/>
          <a:stretch>
            <a:fillRect/>
          </a:stretch>
        </p:blipFill>
        <p:spPr>
          <a:xfrm rot="21600000">
            <a:off x="5167883" y="1190245"/>
            <a:ext cx="1863852" cy="615694"/>
          </a:xfrm>
          <a:prstGeom prst="rect">
            <a:avLst/>
          </a:prstGeom>
        </p:spPr>
      </p:pic>
      <p:pic>
        <p:nvPicPr>
          <p:cNvPr id="716" name="picture 716"/>
          <p:cNvPicPr>
            <a:picLocks noChangeAspect="1"/>
          </p:cNvPicPr>
          <p:nvPr/>
        </p:nvPicPr>
        <p:blipFill>
          <a:blip r:embed="rId9"/>
          <a:stretch>
            <a:fillRect/>
          </a:stretch>
        </p:blipFill>
        <p:spPr>
          <a:xfrm rot="21600000">
            <a:off x="528827" y="1190244"/>
            <a:ext cx="6502907" cy="3657599"/>
          </a:xfrm>
          <a:prstGeom prst="rect">
            <a:avLst/>
          </a:prstGeom>
        </p:spPr>
      </p:pic>
      <p:pic>
        <p:nvPicPr>
          <p:cNvPr id="718" name="picture 718"/>
          <p:cNvPicPr>
            <a:picLocks noChangeAspect="1"/>
          </p:cNvPicPr>
          <p:nvPr/>
        </p:nvPicPr>
        <p:blipFill>
          <a:blip r:embed="rId10"/>
          <a:stretch>
            <a:fillRect/>
          </a:stretch>
        </p:blipFill>
        <p:spPr>
          <a:xfrm rot="21600000">
            <a:off x="528827" y="1362457"/>
            <a:ext cx="487680" cy="457199"/>
          </a:xfrm>
          <a:prstGeom prst="rect">
            <a:avLst/>
          </a:prstGeom>
        </p:spPr>
      </p:pic>
      <p:pic>
        <p:nvPicPr>
          <p:cNvPr id="720" name="picture 720"/>
          <p:cNvPicPr>
            <a:picLocks noChangeAspect="1"/>
          </p:cNvPicPr>
          <p:nvPr/>
        </p:nvPicPr>
        <p:blipFill>
          <a:blip r:embed="rId11"/>
          <a:stretch>
            <a:fillRect/>
          </a:stretch>
        </p:blipFill>
        <p:spPr>
          <a:xfrm rot="21600000">
            <a:off x="1043939" y="1798319"/>
            <a:ext cx="5987795" cy="434340"/>
          </a:xfrm>
          <a:prstGeom prst="rect">
            <a:avLst/>
          </a:prstGeom>
        </p:spPr>
      </p:pic>
      <p:graphicFrame>
        <p:nvGraphicFramePr>
          <p:cNvPr id="722" name="table 722"/>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724" name="textbox 724"/>
          <p:cNvSpPr/>
          <p:nvPr/>
        </p:nvSpPr>
        <p:spPr>
          <a:xfrm>
            <a:off x="727945" y="2673981"/>
            <a:ext cx="5952490" cy="15265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000"/>
              </a:lnSpc>
            </a:pPr>
            <a:endParaRPr lang="en-US" altLang="en-US" sz="100"/>
          </a:p>
          <a:p>
            <a:pPr marL="247015" indent="-234315" algn="l" rtl="0" eaLnBrk="0">
              <a:lnSpc>
                <a:spcPct val="122000"/>
              </a:lnSpc>
            </a:pPr>
            <a:r>
              <a:rPr sz="1200" kern="0" spc="70">
                <a:solidFill>
                  <a:srgbClr val="FF0000">
                    <a:alpha val="100000"/>
                  </a:srgbClr>
                </a:solidFill>
                <a:latin typeface="Wingdings" panose="05000000000000000000"/>
                <a:ea typeface="Wingdings" panose="05000000000000000000"/>
                <a:cs typeface="Wingdings" panose="05000000000000000000"/>
              </a:rPr>
              <a:t></a:t>
            </a:r>
            <a:r>
              <a:rPr sz="1200" kern="0" spc="-430">
                <a:solidFill>
                  <a:srgbClr val="FF0000">
                    <a:alpha val="100000"/>
                  </a:srgbClr>
                </a:solidFill>
                <a:latin typeface="Wingdings" panose="05000000000000000000"/>
                <a:ea typeface="Wingdings" panose="05000000000000000000"/>
                <a:cs typeface="Wingdings" panose="05000000000000000000"/>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施工作业工法机械</a:t>
            </a:r>
            <a:r>
              <a:rPr sz="12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化</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指的是输变电工程建设工法的机械化提升方向</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目的是压降</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甚至消除施工安全风险，</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总</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部牵头管理单位为</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公司基建部安质处</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algn="l" rtl="0" eaLnBrk="0">
              <a:lnSpc>
                <a:spcPct val="196000"/>
              </a:lnSpc>
            </a:pPr>
            <a:endParaRPr lang="en-US" altLang="en-US" sz="1000"/>
          </a:p>
          <a:p>
            <a:pPr algn="l" rtl="0" eaLnBrk="0">
              <a:lnSpc>
                <a:spcPct val="102000"/>
              </a:lnSpc>
            </a:pPr>
            <a:endParaRPr lang="en-US" altLang="en-US" sz="300"/>
          </a:p>
          <a:p>
            <a:pPr marL="244475" indent="-231775" algn="l" rtl="0" eaLnBrk="0">
              <a:lnSpc>
                <a:spcPct val="129000"/>
              </a:lnSpc>
              <a:spcBef>
                <a:spcPct val="0"/>
              </a:spcBef>
            </a:pPr>
            <a:r>
              <a:rPr sz="1200" kern="0" spc="70">
                <a:solidFill>
                  <a:srgbClr val="FF0000">
                    <a:alpha val="100000"/>
                  </a:srgbClr>
                </a:solidFill>
                <a:latin typeface="Wingdings" panose="05000000000000000000"/>
                <a:ea typeface="Wingdings" panose="05000000000000000000"/>
                <a:cs typeface="Wingdings" panose="05000000000000000000"/>
              </a:rPr>
              <a:t></a:t>
            </a:r>
            <a:r>
              <a:rPr sz="1200" kern="0" spc="-420">
                <a:solidFill>
                  <a:srgbClr val="FF0000">
                    <a:alpha val="100000"/>
                  </a:srgbClr>
                </a:solidFill>
                <a:latin typeface="Wingdings" panose="05000000000000000000"/>
                <a:ea typeface="Wingdings" panose="05000000000000000000"/>
                <a:cs typeface="Wingdings" panose="05000000000000000000"/>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输变电工程机械化施工</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是指为降低施工安全风险，</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提升建设效率效益，</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采用机械</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装备替代人工作业，减少作业人员、降低劳动强度，逐步实现机械装备智能建造</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的输变电工程建设模式, 总部</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牵头管理单位为</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公司基建部技术处</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p:txBody>
      </p:sp>
      <p:sp>
        <p:nvSpPr>
          <p:cNvPr id="726" name="textbox 726"/>
          <p:cNvSpPr/>
          <p:nvPr/>
        </p:nvSpPr>
        <p:spPr>
          <a:xfrm>
            <a:off x="1314194" y="1899511"/>
            <a:ext cx="5631815"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4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      </a:t>
            </a:r>
            <a:r>
              <a:rPr sz="1400" b="1" kern="0" spc="5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FFFFFF">
                    <a:alpha val="100000"/>
                  </a:srgbClr>
                </a:solidFill>
                <a:latin typeface="微软雅黑" panose="020b0503020204020204" charset="-122"/>
                <a:ea typeface="微软雅黑" panose="020b0503020204020204" charset="-122"/>
                <a:cs typeface="微软雅黑" panose="020b0503020204020204" charset="-122"/>
              </a:rPr>
              <a:t>1/工法创新三年行动计划</a:t>
            </a:r>
            <a:endParaRPr lang="en-US" altLang="en-US" sz="1100"/>
          </a:p>
        </p:txBody>
      </p:sp>
      <p:sp>
        <p:nvSpPr>
          <p:cNvPr id="728" name="textbox 728"/>
          <p:cNvSpPr/>
          <p:nvPr/>
        </p:nvSpPr>
        <p:spPr>
          <a:xfrm>
            <a:off x="5645820" y="6550390"/>
            <a:ext cx="82423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2/深入推进</a:t>
            </a:r>
            <a:endParaRPr lang="en-US" altLang="en-US" sz="1100"/>
          </a:p>
        </p:txBody>
      </p:sp>
      <p:graphicFrame>
        <p:nvGraphicFramePr>
          <p:cNvPr id="730" name="table 730"/>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732" name="path"/>
          <p:cNvSpPr/>
          <p:nvPr/>
        </p:nvSpPr>
        <p:spPr>
          <a:xfrm>
            <a:off x="842010" y="6482334"/>
            <a:ext cx="416051" cy="294894"/>
          </a:xfrm>
          <a:custGeom>
            <a:rect l="0" t="0" r="0" b="0"/>
            <a:pathLst>
              <a:path w="655" h="462">
                <a:moveTo>
                  <a:pt x="15" y="104"/>
                </a:moveTo>
                <a:cubicBezTo>
                  <a:pt x="15" y="56"/>
                  <a:pt x="56" y="15"/>
                  <a:pt x="104" y="15"/>
                </a:cubicBezTo>
                <a:lnTo>
                  <a:pt x="550" y="15"/>
                </a:lnTo>
                <a:cubicBezTo>
                  <a:pt x="598" y="15"/>
                  <a:pt x="639" y="56"/>
                  <a:pt x="639" y="104"/>
                </a:cubicBezTo>
                <a:lnTo>
                  <a:pt x="639" y="464"/>
                </a:lnTo>
                <a:moveTo>
                  <a:pt x="15" y="464"/>
                </a:moveTo>
                <a:lnTo>
                  <a:pt x="15" y="104"/>
                </a:lnTo>
              </a:path>
            </a:pathLst>
          </a:custGeom>
          <a:noFill/>
          <a:ln w="19811" cap="flat">
            <a:solidFill>
              <a:srgbClr val="19846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34" name="textbox 734"/>
          <p:cNvSpPr/>
          <p:nvPr/>
        </p:nvSpPr>
        <p:spPr>
          <a:xfrm>
            <a:off x="7220428" y="10153291"/>
            <a:ext cx="26289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76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11</a:t>
            </a:r>
            <a:endParaRPr lang="en-US" altLang="en-US" sz="1200"/>
          </a:p>
        </p:txBody>
      </p:sp>
      <p:sp>
        <p:nvSpPr>
          <p:cNvPr id="736" name="textbox 736"/>
          <p:cNvSpPr/>
          <p:nvPr/>
        </p:nvSpPr>
        <p:spPr>
          <a:xfrm>
            <a:off x="991902" y="6583265"/>
            <a:ext cx="128270"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6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p:txBody>
      </p:sp>
      <p:sp>
        <p:nvSpPr>
          <p:cNvPr id="738" name="textbox 738"/>
          <p:cNvSpPr/>
          <p:nvPr/>
        </p:nvSpPr>
        <p:spPr>
          <a:xfrm>
            <a:off x="6750036"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20</a:t>
            </a:r>
            <a:endParaRPr lang="en-US" altLang="en-US" sz="800"/>
          </a:p>
        </p:txBody>
      </p:sp>
      <p:sp>
        <p:nvSpPr>
          <p:cNvPr id="740" name="textbox 740"/>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42" name="picture 742"/>
          <p:cNvPicPr>
            <a:picLocks noChangeAspect="1"/>
          </p:cNvPicPr>
          <p:nvPr/>
        </p:nvPicPr>
        <p:blipFill>
          <a:blip r:embed="rId2"/>
          <a:stretch>
            <a:fillRect/>
          </a:stretch>
        </p:blipFill>
        <p:spPr>
          <a:xfrm rot="21600000">
            <a:off x="528827" y="6012180"/>
            <a:ext cx="487680" cy="457199"/>
          </a:xfrm>
          <a:prstGeom prst="rect">
            <a:avLst/>
          </a:prstGeom>
        </p:spPr>
      </p:pic>
      <p:sp>
        <p:nvSpPr>
          <p:cNvPr id="744" name="textbox 744"/>
          <p:cNvSpPr/>
          <p:nvPr/>
        </p:nvSpPr>
        <p:spPr>
          <a:xfrm>
            <a:off x="603175" y="5827268"/>
            <a:ext cx="6441440" cy="962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en-US" altLang="en-US" sz="1000"/>
          </a:p>
          <a:p>
            <a:pPr algn="l" rtl="0" eaLnBrk="0">
              <a:lnSpc>
                <a:spcPct val="133000"/>
              </a:lnSpc>
            </a:pPr>
            <a:endParaRPr lang="en-US" altLang="en-US" sz="1000"/>
          </a:p>
          <a:p>
            <a:pPr marL="12700" algn="l" rtl="0" eaLnBrk="0">
              <a:lnSpc>
                <a:spcPts val="545"/>
              </a:lnSpc>
              <a:spcBef>
                <a:spcPts val="5"/>
              </a:spcBef>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                 </a:t>
            </a: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                                                     </a:t>
            </a:r>
            <a:endParaRPr lang="en-US" altLang="en-US" sz="1700"/>
          </a:p>
          <a:p>
            <a:pPr algn="l" rtl="0" eaLnBrk="0">
              <a:lnSpc>
                <a:spcPct val="136000"/>
              </a:lnSpc>
            </a:pPr>
            <a:endParaRPr lang="en-US" altLang="en-US" sz="1000"/>
          </a:p>
          <a:p>
            <a:pPr algn="l" rtl="0" eaLnBrk="0">
              <a:lnSpc>
                <a:spcPct val="118000"/>
              </a:lnSpc>
            </a:pPr>
            <a:endParaRPr lang="en-US" altLang="en-US" sz="300"/>
          </a:p>
          <a:p>
            <a:pPr marL="258445" algn="l" rtl="0" eaLnBrk="0">
              <a:lnSpc>
                <a:spcPct val="90000"/>
              </a:lnSpc>
              <a:spcBef>
                <a:spcPct val="0"/>
              </a:spcBef>
              <a:tabLst>
                <a:tab pos="401320"/>
              </a:tabLst>
            </a:pPr>
            <a:r>
              <a:rPr sz="1300"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2100" b="1" kern="0" spc="40" baseline="-7000">
                <a:solidFill>
                  <a:srgbClr val="FFFFFF">
                    <a:alpha val="100000"/>
                  </a:srgbClr>
                </a:solidFill>
                <a:latin typeface="微软雅黑" panose="020b0503020204020204" charset="-122"/>
                <a:ea typeface="微软雅黑" panose="020b0503020204020204" charset="-122"/>
                <a:cs typeface="微软雅黑" panose="020b0503020204020204" charset="-122"/>
              </a:rPr>
              <a:t>2</a:t>
            </a:r>
            <a:r>
              <a:rPr sz="13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建设机械化施工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746" name="path"/>
          <p:cNvSpPr/>
          <p:nvPr/>
        </p:nvSpPr>
        <p:spPr>
          <a:xfrm>
            <a:off x="1247618" y="6548628"/>
            <a:ext cx="19811" cy="228600"/>
          </a:xfrm>
          <a:custGeom>
            <a:rect l="0" t="0" r="0" b="0"/>
            <a:pathLst>
              <a:path w="31" h="360">
                <a:moveTo>
                  <a:pt x="15" y="0"/>
                </a:moveTo>
                <a:lnTo>
                  <a:pt x="15" y="360"/>
                </a:lnTo>
              </a:path>
            </a:pathLst>
          </a:custGeom>
          <a:noFill/>
          <a:ln w="19811" cap="flat">
            <a:solidFill>
              <a:srgbClr val="19846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8" name="path"/>
          <p:cNvSpPr/>
          <p:nvPr/>
        </p:nvSpPr>
        <p:spPr>
          <a:xfrm>
            <a:off x="842010" y="6548628"/>
            <a:ext cx="19811" cy="228600"/>
          </a:xfrm>
          <a:custGeom>
            <a:rect l="0" t="0" r="0" b="0"/>
            <a:pathLst>
              <a:path w="31" h="360">
                <a:moveTo>
                  <a:pt x="15" y="360"/>
                </a:moveTo>
                <a:lnTo>
                  <a:pt x="15" y="0"/>
                </a:lnTo>
              </a:path>
            </a:pathLst>
          </a:custGeom>
          <a:noFill/>
          <a:ln w="19811" cap="flat">
            <a:solidFill>
              <a:srgbClr val="19846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50" name="picture 750"/>
          <p:cNvPicPr>
            <a:picLocks noChangeAspect="1"/>
          </p:cNvPicPr>
          <p:nvPr/>
        </p:nvPicPr>
        <p:blipFill>
          <a:blip r:embed="rId3"/>
          <a:stretch>
            <a:fillRect/>
          </a:stretch>
        </p:blipFill>
        <p:spPr>
          <a:xfrm rot="21600000">
            <a:off x="5172381" y="5839968"/>
            <a:ext cx="1863852" cy="615696"/>
          </a:xfrm>
          <a:prstGeom prst="rect">
            <a:avLst/>
          </a:prstGeom>
        </p:spPr>
      </p:pic>
      <p:pic>
        <p:nvPicPr>
          <p:cNvPr id="752" name="picture 752"/>
          <p:cNvPicPr>
            <a:picLocks noChangeAspect="1"/>
          </p:cNvPicPr>
          <p:nvPr/>
        </p:nvPicPr>
        <p:blipFill>
          <a:blip r:embed="rId4"/>
          <a:stretch>
            <a:fillRect/>
          </a:stretch>
        </p:blipFill>
        <p:spPr>
          <a:xfrm rot="21600000">
            <a:off x="528827" y="5839968"/>
            <a:ext cx="6502907" cy="1827275"/>
          </a:xfrm>
          <a:prstGeom prst="rect">
            <a:avLst/>
          </a:prstGeom>
        </p:spPr>
      </p:pic>
      <p:pic>
        <p:nvPicPr>
          <p:cNvPr id="754" name="picture 754"/>
          <p:cNvPicPr>
            <a:picLocks noChangeAspect="1"/>
          </p:cNvPicPr>
          <p:nvPr/>
        </p:nvPicPr>
        <p:blipFill>
          <a:blip r:embed="rId5"/>
          <a:stretch>
            <a:fillRect/>
          </a:stretch>
        </p:blipFill>
        <p:spPr>
          <a:xfrm rot="21600000">
            <a:off x="1043939" y="6448044"/>
            <a:ext cx="5987795" cy="434340"/>
          </a:xfrm>
          <a:prstGeom prst="rect">
            <a:avLst/>
          </a:prstGeom>
        </p:spPr>
      </p:pic>
      <p:sp>
        <p:nvSpPr>
          <p:cNvPr id="756" name="rect"/>
          <p:cNvSpPr/>
          <p:nvPr/>
        </p:nvSpPr>
        <p:spPr>
          <a:xfrm>
            <a:off x="851916" y="6492240"/>
            <a:ext cx="396239" cy="342900"/>
          </a:xfrm>
          <a:prstGeom prst="rect">
            <a:avLst/>
          </a:prstGeom>
          <a:solidFill>
            <a:srgbClr val="00747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58" name="picture 758"/>
          <p:cNvPicPr>
            <a:picLocks noChangeAspect="1"/>
          </p:cNvPicPr>
          <p:nvPr/>
        </p:nvPicPr>
        <p:blipFill>
          <a:blip r:embed="rId6"/>
          <a:stretch>
            <a:fillRect/>
          </a:stretch>
        </p:blipFill>
        <p:spPr>
          <a:xfrm rot="21600000">
            <a:off x="528827" y="7667243"/>
            <a:ext cx="6502907" cy="1830324"/>
          </a:xfrm>
          <a:prstGeom prst="rect">
            <a:avLst/>
          </a:prstGeom>
        </p:spPr>
      </p:pic>
      <p:graphicFrame>
        <p:nvGraphicFramePr>
          <p:cNvPr id="760" name="table 760"/>
          <p:cNvGraphicFramePr>
            <a:graphicFrameLocks noGrp="1"/>
          </p:cNvGraphicFramePr>
          <p:nvPr/>
        </p:nvGraphicFramePr>
        <p:xfrm>
          <a:off x="528827" y="5839967"/>
          <a:ext cx="6502400" cy="3657600"/>
        </p:xfrm>
        <a:graphic>
          <a:graphicData uri="http://schemas.openxmlformats.org/drawingml/2006/table">
            <a:tbl>
              <a:tblPr/>
              <a:tblGrid>
                <a:gridCol w="6502400"/>
              </a:tblGrid>
              <a:tr h="91313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920114">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6350" cap="flat" cmpd="sng" algn="ctr">
                      <a:solidFill>
                        <a:srgbClr val="006F6B"/>
                      </a:solidFill>
                      <a:prstDash val="solid"/>
                      <a:round/>
                      <a:headEnd type="none" w="med" len="med"/>
                      <a:tailEnd type="none" w="med" len="med"/>
                    </a:lnT>
                    <a:lnB w="6350" cap="flat" cmpd="sng" algn="ctr">
                      <a:solidFill>
                        <a:srgbClr val="006F6B"/>
                      </a:solidFill>
                      <a:prstDash val="solid"/>
                      <a:round/>
                      <a:headEnd type="none" w="med" len="med"/>
                      <a:tailEnd type="none" w="med" len="med"/>
                    </a:lnB>
                  </a:tcPr>
                </a:tc>
              </a:tr>
              <a:tr h="1824355">
                <a:tc>
                  <a:txBody>
                    <a:bodyPr vert="horz" wrap="square"/>
                    <a:lstStyle/>
                    <a:p>
                      <a:pPr algn="l" rtl="0" eaLnBrk="0">
                        <a:lnSpc>
                          <a:spcPct val="10000"/>
                        </a:lnSpc>
                      </a:pPr>
                      <a:endParaRPr lang="en-US" altLang="en-US" sz="100"/>
                    </a:p>
                    <a:p>
                      <a:pPr marL="164465" indent="342900" algn="l" rtl="0" eaLnBrk="0">
                        <a:lnSpc>
                          <a:spcPct val="126000"/>
                        </a:lnSpc>
                      </a:pPr>
                      <a:r>
                        <a:rPr sz="11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工作目标</a:t>
                      </a:r>
                      <a:r>
                        <a:rPr sz="11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B0F0">
                              <a:alpha val="100000"/>
                            </a:srgbClr>
                          </a:solidFill>
                          <a:latin typeface="微软雅黑" panose="020b0503020204020204" charset="-122"/>
                          <a:ea typeface="微软雅黑" panose="020b0503020204020204" charset="-122"/>
                          <a:cs typeface="微软雅黑" panose="020b0503020204020204" charset="-122"/>
                        </a:rPr>
                        <a:t>2023年</a:t>
                      </a:r>
                      <a:r>
                        <a:rPr sz="1100" kern="0" spc="-15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，机械化施工“应用尽用”理念得到</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初步落实</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，架空线路工程整体机械化</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率不低于70%</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，变电、</a:t>
                      </a:r>
                      <a:r>
                        <a:rPr sz="1100" kern="0" spc="-2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电缆工程整体机械化率不低于80%</a:t>
                      </a:r>
                      <a:r>
                        <a:rPr sz="11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；针</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对技术空白与迫切需求</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，开展一批</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机械化施工技术装备研发并取得新突破；梳理完善配套管理规章制度</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，基本形成全过程机械化施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工管理体系。</a:t>
                      </a:r>
                      <a:endParaRPr lang="en-US" altLang="en-US" sz="1100"/>
                    </a:p>
                    <a:p>
                      <a:pPr algn="l" rtl="0" eaLnBrk="0">
                        <a:lnSpc>
                          <a:spcPct val="103000"/>
                        </a:lnSpc>
                      </a:pPr>
                      <a:endParaRPr lang="en-US" altLang="en-US" sz="500"/>
                    </a:p>
                    <a:p>
                      <a:pPr marL="164465" indent="1077595" algn="l" rtl="0" eaLnBrk="0">
                        <a:lnSpc>
                          <a:spcPct val="128000"/>
                        </a:lnSpc>
                        <a:spcBef>
                          <a:spcPts val="5"/>
                        </a:spcBef>
                      </a:pPr>
                      <a:r>
                        <a:rPr sz="1100" kern="0" spc="50">
                          <a:solidFill>
                            <a:srgbClr val="00B0F0">
                              <a:alpha val="100000"/>
                            </a:srgbClr>
                          </a:solidFill>
                          <a:latin typeface="微软雅黑" panose="020b0503020204020204" charset="-122"/>
                          <a:ea typeface="微软雅黑" panose="020b0503020204020204" charset="-122"/>
                          <a:cs typeface="微软雅黑" panose="020b0503020204020204" charset="-122"/>
                        </a:rPr>
                        <a:t>2024年</a:t>
                      </a:r>
                      <a:r>
                        <a:rPr sz="1100" kern="0" spc="-12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，机械化施工“应用尽用</a:t>
                      </a:r>
                      <a:r>
                        <a:rPr sz="1100" kern="0" spc="-2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”理念得到全面落实</a:t>
                      </a:r>
                      <a:r>
                        <a:rPr sz="11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，架空线路</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工程整体机械    化率不低于80%</a:t>
                      </a:r>
                      <a:r>
                        <a:rPr sz="11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，变电、</a:t>
                      </a:r>
                      <a:r>
                        <a:rPr sz="11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电缆工程整体机械化率不低于85</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；深化技术装备研究</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，形成先进适用</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的机械化施工装备体系；全面完善相关管理规程及工作机制</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，建成全过程机械化施工管理体系。    </a:t>
                      </a: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公司输变电工程机械化施工能力水平达到电力行业国内领先水平。                                            </a:t>
                      </a:r>
                      <a:r>
                        <a:rPr sz="1300" kern="0" spc="20" baseline="28000">
                          <a:solidFill>
                            <a:srgbClr val="19846F">
                              <a:alpha val="100000"/>
                            </a:srgbClr>
                          </a:solidFill>
                          <a:latin typeface="Times New Roman" panose="02020603050405020304"/>
                          <a:ea typeface="Times New Roman" panose="02020603050405020304"/>
                          <a:cs typeface="Times New Roman" panose="02020603050405020304"/>
                        </a:rPr>
                        <a:t>23</a:t>
                      </a:r>
                      <a:endParaRPr lang="en-US" altLang="en-US" sz="1300" baseline="28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762" name="picture 762"/>
          <p:cNvPicPr>
            <a:picLocks noChangeAspect="1"/>
          </p:cNvPicPr>
          <p:nvPr/>
        </p:nvPicPr>
        <p:blipFill>
          <a:blip r:embed="rId3"/>
          <a:stretch>
            <a:fillRect/>
          </a:stretch>
        </p:blipFill>
        <p:spPr>
          <a:xfrm rot="21600000">
            <a:off x="5167883" y="1190245"/>
            <a:ext cx="1863852" cy="615694"/>
          </a:xfrm>
          <a:prstGeom prst="rect">
            <a:avLst/>
          </a:prstGeom>
        </p:spPr>
      </p:pic>
      <p:pic>
        <p:nvPicPr>
          <p:cNvPr id="764" name="picture 764"/>
          <p:cNvPicPr>
            <a:picLocks noChangeAspect="1"/>
          </p:cNvPicPr>
          <p:nvPr/>
        </p:nvPicPr>
        <p:blipFill>
          <a:blip r:embed="rId7"/>
          <a:stretch>
            <a:fillRect/>
          </a:stretch>
        </p:blipFill>
        <p:spPr>
          <a:xfrm rot="21600000">
            <a:off x="528827" y="1190244"/>
            <a:ext cx="6502907" cy="3657599"/>
          </a:xfrm>
          <a:prstGeom prst="rect">
            <a:avLst/>
          </a:prstGeom>
        </p:spPr>
      </p:pic>
      <p:pic>
        <p:nvPicPr>
          <p:cNvPr id="766" name="picture 766"/>
          <p:cNvPicPr>
            <a:picLocks noChangeAspect="1"/>
          </p:cNvPicPr>
          <p:nvPr/>
        </p:nvPicPr>
        <p:blipFill>
          <a:blip r:embed="rId8"/>
          <a:stretch>
            <a:fillRect/>
          </a:stretch>
        </p:blipFill>
        <p:spPr>
          <a:xfrm rot="21600000">
            <a:off x="1043939" y="1862328"/>
            <a:ext cx="4279392" cy="303276"/>
          </a:xfrm>
          <a:prstGeom prst="rect">
            <a:avLst/>
          </a:prstGeom>
        </p:spPr>
      </p:pic>
      <p:pic>
        <p:nvPicPr>
          <p:cNvPr id="768" name="picture 768"/>
          <p:cNvPicPr>
            <a:picLocks noChangeAspect="1"/>
          </p:cNvPicPr>
          <p:nvPr/>
        </p:nvPicPr>
        <p:blipFill>
          <a:blip r:embed="rId9"/>
          <a:stretch>
            <a:fillRect/>
          </a:stretch>
        </p:blipFill>
        <p:spPr>
          <a:xfrm rot="21600000">
            <a:off x="528827" y="1362457"/>
            <a:ext cx="487680" cy="457199"/>
          </a:xfrm>
          <a:prstGeom prst="rect">
            <a:avLst/>
          </a:prstGeom>
        </p:spPr>
      </p:pic>
      <p:pic>
        <p:nvPicPr>
          <p:cNvPr id="770" name="picture 770"/>
          <p:cNvPicPr>
            <a:picLocks noChangeAspect="1"/>
          </p:cNvPicPr>
          <p:nvPr/>
        </p:nvPicPr>
        <p:blipFill>
          <a:blip r:embed="rId10"/>
          <a:stretch>
            <a:fillRect/>
          </a:stretch>
        </p:blipFill>
        <p:spPr>
          <a:xfrm rot="21600000">
            <a:off x="3962400" y="4133088"/>
            <a:ext cx="3022091" cy="542544"/>
          </a:xfrm>
          <a:prstGeom prst="rect">
            <a:avLst/>
          </a:prstGeom>
        </p:spPr>
      </p:pic>
      <p:graphicFrame>
        <p:nvGraphicFramePr>
          <p:cNvPr id="772" name="table 772"/>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0000"/>
                        </a:lnSpc>
                      </a:pPr>
                      <a:endParaRPr lang="en-US" altLang="en-US" sz="10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pic>
        <p:nvPicPr>
          <p:cNvPr id="774" name="picture 774"/>
          <p:cNvPicPr>
            <a:picLocks noChangeAspect="1"/>
          </p:cNvPicPr>
          <p:nvPr/>
        </p:nvPicPr>
        <p:blipFill>
          <a:blip r:embed="rId11"/>
          <a:stretch>
            <a:fillRect/>
          </a:stretch>
        </p:blipFill>
        <p:spPr>
          <a:xfrm rot="21600000">
            <a:off x="4570475" y="3137916"/>
            <a:ext cx="2246376" cy="574547"/>
          </a:xfrm>
          <a:prstGeom prst="rect">
            <a:avLst/>
          </a:prstGeom>
        </p:spPr>
      </p:pic>
      <p:graphicFrame>
        <p:nvGraphicFramePr>
          <p:cNvPr id="776" name="table 776"/>
          <p:cNvGraphicFramePr>
            <a:graphicFrameLocks noGrp="1"/>
          </p:cNvGraphicFramePr>
          <p:nvPr/>
        </p:nvGraphicFramePr>
        <p:xfrm>
          <a:off x="4567427" y="3134868"/>
          <a:ext cx="2252345" cy="580390"/>
        </p:xfrm>
        <a:graphic>
          <a:graphicData uri="http://schemas.openxmlformats.org/drawingml/2006/table">
            <a:tbl>
              <a:tblPr/>
              <a:tblGrid>
                <a:gridCol w="2252345"/>
              </a:tblGrid>
              <a:tr h="577215">
                <a:tc>
                  <a:txBody>
                    <a:bodyPr vert="horz" wrap="square"/>
                    <a:lstStyle/>
                    <a:p>
                      <a:pPr algn="l" rtl="0" eaLnBrk="0">
                        <a:lnSpc>
                          <a:spcPct val="100000"/>
                        </a:lnSpc>
                      </a:pPr>
                      <a:endParaRPr lang="en-US" altLang="en-US" sz="1000"/>
                    </a:p>
                  </a:txBody>
                  <a:tcPr marL="0" marR="0" marT="0" marB="0">
                    <a:lnL w="3175" cap="flat" cmpd="sng" algn="ctr">
                      <a:solidFill>
                        <a:srgbClr val="01544A"/>
                      </a:solidFill>
                      <a:prstDash val="solid"/>
                      <a:round/>
                      <a:headEnd type="none" w="med" len="med"/>
                      <a:tailEnd type="none" w="med" len="med"/>
                    </a:lnL>
                    <a:lnR w="3175" cap="flat" cmpd="sng" algn="ctr">
                      <a:solidFill>
                        <a:srgbClr val="01544A"/>
                      </a:solidFill>
                      <a:prstDash val="solid"/>
                      <a:round/>
                      <a:headEnd type="none" w="med" len="med"/>
                      <a:tailEnd type="none" w="med" len="med"/>
                    </a:lnR>
                    <a:lnT w="3175" cap="flat" cmpd="sng" algn="ctr">
                      <a:solidFill>
                        <a:srgbClr val="01544A"/>
                      </a:solidFill>
                      <a:prstDash val="solid"/>
                      <a:round/>
                      <a:headEnd type="none" w="med" len="med"/>
                      <a:tailEnd type="none" w="med" len="med"/>
                    </a:lnT>
                    <a:lnB w="3175" cap="flat" cmpd="sng" algn="ctr">
                      <a:solidFill>
                        <a:srgbClr val="01544A"/>
                      </a:solidFill>
                      <a:prstDash val="solid"/>
                      <a:round/>
                      <a:headEnd type="none" w="med" len="med"/>
                      <a:tailEnd type="none" w="med" len="med"/>
                    </a:lnB>
                  </a:tcPr>
                </a:tc>
              </a:tr>
            </a:tbl>
          </a:graphicData>
        </a:graphic>
      </p:graphicFrame>
      <p:graphicFrame>
        <p:nvGraphicFramePr>
          <p:cNvPr id="778" name="table 778"/>
          <p:cNvGraphicFramePr>
            <a:graphicFrameLocks noGrp="1"/>
          </p:cNvGraphicFramePr>
          <p:nvPr/>
        </p:nvGraphicFramePr>
        <p:xfrm>
          <a:off x="579119" y="2127504"/>
          <a:ext cx="6409689" cy="1052830"/>
        </p:xfrm>
        <a:graphic>
          <a:graphicData uri="http://schemas.openxmlformats.org/drawingml/2006/table">
            <a:tbl>
              <a:tblPr>
                <a:solidFill>
                  <a:srgbClr val="F5F5F5"/>
                </a:solidFill>
              </a:tblPr>
              <a:tblGrid>
                <a:gridCol w="6409689"/>
              </a:tblGrid>
              <a:tr h="1046480">
                <a:tc>
                  <a:txBody>
                    <a:bodyPr vert="horz" wrap="square"/>
                    <a:lstStyle/>
                    <a:p>
                      <a:pPr algn="l" rtl="0" eaLnBrk="0">
                        <a:lnSpc>
                          <a:spcPct val="100000"/>
                        </a:lnSpc>
                      </a:pPr>
                      <a:endParaRPr lang="en-US" altLang="en-US" sz="1000"/>
                    </a:p>
                  </a:txBody>
                  <a:tcPr marL="0" marR="0" marT="0" marB="0">
                    <a:lnL w="6350" cap="flat" cmpd="sng" algn="ctr">
                      <a:solidFill>
                        <a:srgbClr val="006F6B"/>
                      </a:solidFill>
                      <a:prstDash val="solid"/>
                      <a:round/>
                      <a:headEnd type="none" w="med" len="med"/>
                      <a:tailEnd type="none" w="med" len="med"/>
                    </a:lnL>
                    <a:lnR w="6350" cap="flat" cmpd="sng" algn="ctr">
                      <a:solidFill>
                        <a:srgbClr val="006F6B"/>
                      </a:solidFill>
                      <a:prstDash val="solid"/>
                      <a:round/>
                      <a:headEnd type="none" w="med" len="med"/>
                      <a:tailEnd type="none" w="med" len="med"/>
                    </a:lnR>
                    <a:lnT w="6350" cap="flat" cmpd="sng" algn="ctr">
                      <a:solidFill>
                        <a:srgbClr val="006F6B"/>
                      </a:solidFill>
                      <a:prstDash val="solid"/>
                      <a:round/>
                      <a:headEnd type="none" w="med" len="med"/>
                      <a:tailEnd type="none" w="med" len="med"/>
                    </a:lnT>
                    <a:lnB w="6350" cap="flat" cmpd="sng" algn="ctr">
                      <a:solidFill>
                        <a:srgbClr val="006F6B"/>
                      </a:solidFill>
                      <a:prstDash val="solid"/>
                      <a:round/>
                      <a:headEnd type="none" w="med" len="med"/>
                      <a:tailEnd type="none" w="med" len="med"/>
                    </a:lnB>
                    <a:solidFill>
                      <a:srgbClr val="F5F5F5"/>
                    </a:solidFill>
                  </a:tcPr>
                </a:tc>
              </a:tr>
            </a:tbl>
          </a:graphicData>
        </a:graphic>
      </p:graphicFrame>
      <p:pic>
        <p:nvPicPr>
          <p:cNvPr id="780" name="picture 780"/>
          <p:cNvPicPr>
            <a:picLocks noChangeAspect="1"/>
          </p:cNvPicPr>
          <p:nvPr/>
        </p:nvPicPr>
        <p:blipFill>
          <a:blip r:embed="rId12"/>
          <a:stretch>
            <a:fillRect/>
          </a:stretch>
        </p:blipFill>
        <p:spPr>
          <a:xfrm rot="21600000">
            <a:off x="4547615" y="1798319"/>
            <a:ext cx="2484120" cy="434340"/>
          </a:xfrm>
          <a:prstGeom prst="rect">
            <a:avLst/>
          </a:prstGeom>
        </p:spPr>
      </p:pic>
      <p:pic>
        <p:nvPicPr>
          <p:cNvPr id="782" name="picture 782"/>
          <p:cNvPicPr>
            <a:picLocks noChangeAspect="1"/>
          </p:cNvPicPr>
          <p:nvPr/>
        </p:nvPicPr>
        <p:blipFill>
          <a:blip r:embed="rId13"/>
          <a:stretch>
            <a:fillRect/>
          </a:stretch>
        </p:blipFill>
        <p:spPr>
          <a:xfrm rot="21600000">
            <a:off x="595884" y="3206495"/>
            <a:ext cx="3332988" cy="1629156"/>
          </a:xfrm>
          <a:prstGeom prst="rect">
            <a:avLst/>
          </a:prstGeom>
        </p:spPr>
      </p:pic>
      <p:pic>
        <p:nvPicPr>
          <p:cNvPr id="784" name="picture 784"/>
          <p:cNvPicPr>
            <a:picLocks noChangeAspect="1"/>
          </p:cNvPicPr>
          <p:nvPr/>
        </p:nvPicPr>
        <p:blipFill>
          <a:blip r:embed="rId14"/>
          <a:stretch>
            <a:fillRect/>
          </a:stretch>
        </p:blipFill>
        <p:spPr>
          <a:xfrm rot="21600000">
            <a:off x="4636008" y="4395216"/>
            <a:ext cx="1676400" cy="280415"/>
          </a:xfrm>
          <a:prstGeom prst="rect">
            <a:avLst/>
          </a:prstGeom>
        </p:spPr>
      </p:pic>
      <p:graphicFrame>
        <p:nvGraphicFramePr>
          <p:cNvPr id="786" name="table 78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22</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788" name="picture 788"/>
          <p:cNvPicPr>
            <a:picLocks noChangeAspect="1"/>
          </p:cNvPicPr>
          <p:nvPr/>
        </p:nvPicPr>
        <p:blipFill>
          <a:blip r:embed="rId15"/>
          <a:stretch>
            <a:fillRect/>
          </a:stretch>
        </p:blipFill>
        <p:spPr>
          <a:xfrm rot="21600000">
            <a:off x="579119" y="6751319"/>
            <a:ext cx="6405371" cy="922020"/>
          </a:xfrm>
          <a:prstGeom prst="rect">
            <a:avLst/>
          </a:prstGeom>
        </p:spPr>
      </p:pic>
      <p:graphicFrame>
        <p:nvGraphicFramePr>
          <p:cNvPr id="790" name="table 790"/>
          <p:cNvGraphicFramePr>
            <a:graphicFrameLocks noGrp="1"/>
          </p:cNvGraphicFramePr>
          <p:nvPr>
            <p:custDataLst>
              <p:tags r:id="rId16"/>
            </p:custDataLst>
          </p:nvPr>
        </p:nvGraphicFramePr>
        <p:xfrm>
          <a:off x="579120" y="6750050"/>
          <a:ext cx="6409690" cy="1338580"/>
        </p:xfrm>
        <a:graphic>
          <a:graphicData uri="http://schemas.openxmlformats.org/drawingml/2006/table">
            <a:tbl>
              <a:tblPr/>
              <a:tblGrid>
                <a:gridCol w="6409690"/>
              </a:tblGrid>
              <a:tr h="1338580">
                <a:tc>
                  <a:txBody>
                    <a:bodyPr vert="horz" wrap="square"/>
                    <a:lstStyle/>
                    <a:p>
                      <a:pPr algn="l" rtl="0" eaLnBrk="0">
                        <a:lnSpc>
                          <a:spcPct val="108000"/>
                        </a:lnSpc>
                      </a:pPr>
                      <a:endParaRPr lang="en-US" altLang="en-US" sz="1000"/>
                    </a:p>
                    <a:p>
                      <a:pPr algn="l" rtl="0" eaLnBrk="0">
                        <a:lnSpc>
                          <a:spcPct val="9000"/>
                        </a:lnSpc>
                      </a:pPr>
                      <a:endParaRPr lang="en-US" altLang="en-US" sz="100"/>
                    </a:p>
                    <a:p>
                      <a:pPr marL="161925" indent="332105" algn="l" rtl="0" eaLnBrk="0">
                        <a:lnSpc>
                          <a:spcPct val="125000"/>
                        </a:lnSpc>
                      </a:pP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2023年2月</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公司发布《</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关于在输变电工程建设中全面推进机  械化施工的实施意见》(</a:t>
                      </a:r>
                      <a:r>
                        <a:rPr sz="1200" b="1" kern="0" spc="90">
                          <a:solidFill>
                            <a:srgbClr val="339966">
                              <a:alpha val="100000"/>
                            </a:srgbClr>
                          </a:solidFill>
                          <a:latin typeface="微软雅黑" panose="020b0503020204020204" charset="-122"/>
                          <a:ea typeface="微软雅黑" panose="020b0503020204020204" charset="-122"/>
                          <a:cs typeface="微软雅黑" panose="020b0503020204020204" charset="-122"/>
                        </a:rPr>
                        <a:t>基建【2023</a:t>
                      </a:r>
                      <a:r>
                        <a:rPr sz="1200" b="1" kern="0" spc="80">
                          <a:solidFill>
                            <a:srgbClr val="339966">
                              <a:alpha val="100000"/>
                            </a:srgbClr>
                          </a:solidFill>
                          <a:latin typeface="微软雅黑" panose="020b0503020204020204" charset="-122"/>
                          <a:ea typeface="微软雅黑" panose="020b0503020204020204" charset="-122"/>
                          <a:cs typeface="微软雅黑" panose="020b0503020204020204" charset="-122"/>
                        </a:rPr>
                        <a:t>】6号</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决定在输变电工程建设中全面</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推进机械化施工。</a:t>
                      </a:r>
                      <a:endParaRPr lang="en-US" altLang="en-US" sz="1200"/>
                    </a:p>
                  </a:txBody>
                  <a:tcPr marL="0" marR="0" marT="0" marB="0">
                    <a:lnL w="6350" cap="flat" cmpd="sng" algn="ctr">
                      <a:solidFill>
                        <a:srgbClr val="006F6B"/>
                      </a:solidFill>
                      <a:prstDash val="solid"/>
                      <a:round/>
                      <a:headEnd type="none" w="med" len="med"/>
                      <a:tailEnd type="none" w="med" len="med"/>
                    </a:lnL>
                    <a:lnR w="6350" cap="flat" cmpd="sng" algn="ctr">
                      <a:solidFill>
                        <a:srgbClr val="006F6B"/>
                      </a:solidFill>
                      <a:prstDash val="solid"/>
                      <a:round/>
                      <a:headEnd type="none" w="med" len="med"/>
                      <a:tailEnd type="none" w="med" len="med"/>
                    </a:lnR>
                    <a:lnT w="6350" cap="flat" cmpd="sng" algn="ctr">
                      <a:solidFill>
                        <a:srgbClr val="006F6B"/>
                      </a:solidFill>
                      <a:prstDash val="solid"/>
                      <a:round/>
                      <a:headEnd type="none" w="med" len="med"/>
                      <a:tailEnd type="none" w="med" len="med"/>
                    </a:lnT>
                    <a:lnB w="6350" cap="flat" cmpd="sng" algn="ctr">
                      <a:solidFill>
                        <a:srgbClr val="006F6B"/>
                      </a:solidFill>
                      <a:prstDash val="solid"/>
                      <a:round/>
                      <a:headEnd type="none" w="med" len="med"/>
                      <a:tailEnd type="none" w="med" len="med"/>
                    </a:lnB>
                  </a:tcPr>
                </a:tc>
              </a:tr>
            </a:tbl>
          </a:graphicData>
        </a:graphic>
      </p:graphicFrame>
      <p:sp>
        <p:nvSpPr>
          <p:cNvPr id="792" name="textbox 792"/>
          <p:cNvSpPr/>
          <p:nvPr/>
        </p:nvSpPr>
        <p:spPr>
          <a:xfrm>
            <a:off x="724966" y="2293570"/>
            <a:ext cx="6050915" cy="7251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indent="331470" algn="l" rtl="0" eaLnBrk="0">
              <a:lnSpc>
                <a:spcPct val="118000"/>
              </a:lnSpc>
            </a:pPr>
            <a:r>
              <a:rPr sz="12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2022年2月</a:t>
            </a:r>
            <a:r>
              <a:rPr sz="12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公司发布《公司</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关于印发基建“六精四化”三年行</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动计划的通知》（</a:t>
            </a:r>
            <a:r>
              <a:rPr sz="1200" b="1" kern="0" spc="100">
                <a:solidFill>
                  <a:srgbClr val="339966">
                    <a:alpha val="100000"/>
                  </a:srgbClr>
                </a:solidFill>
                <a:latin typeface="微软雅黑" panose="020b0503020204020204" charset="-122"/>
                <a:ea typeface="微软雅黑" panose="020b0503020204020204" charset="-122"/>
                <a:cs typeface="微软雅黑" panose="020b0503020204020204" charset="-122"/>
              </a:rPr>
              <a:t>国家电网基建〔2022〕6号</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。2022年（起步年）</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、2023年</a:t>
            </a:r>
            <a:endParaRPr lang="en-US" altLang="en-US" sz="1200"/>
          </a:p>
          <a:p>
            <a:pPr algn="l" rtl="0" eaLnBrk="0">
              <a:lnSpc>
                <a:spcPct val="101000"/>
              </a:lnSpc>
            </a:pPr>
            <a:endParaRPr lang="en-US" altLang="en-US" sz="500"/>
          </a:p>
          <a:p>
            <a:pPr marL="115570" algn="l" rtl="0" eaLnBrk="0">
              <a:lnSpc>
                <a:spcPct val="97000"/>
              </a:lnSpc>
              <a:spcBef>
                <a:spcPct val="0"/>
              </a:spcBef>
            </a:pP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（深化年）</a:t>
            </a:r>
            <a:r>
              <a:rPr sz="12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2024年（巩固年）</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机械化施工率分</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别达到60%、70%、80%。</a:t>
            </a:r>
            <a:endParaRPr lang="en-US" altLang="en-US" sz="1200"/>
          </a:p>
        </p:txBody>
      </p:sp>
      <p:pic>
        <p:nvPicPr>
          <p:cNvPr id="794" name="picture 794"/>
          <p:cNvPicPr>
            <a:picLocks noChangeAspect="1"/>
          </p:cNvPicPr>
          <p:nvPr/>
        </p:nvPicPr>
        <p:blipFill>
          <a:blip r:embed="rId17"/>
          <a:stretch>
            <a:fillRect/>
          </a:stretch>
        </p:blipFill>
        <p:spPr>
          <a:xfrm rot="21600000">
            <a:off x="4570475" y="3788664"/>
            <a:ext cx="2246376" cy="537971"/>
          </a:xfrm>
          <a:prstGeom prst="rect">
            <a:avLst/>
          </a:prstGeom>
        </p:spPr>
      </p:pic>
      <p:graphicFrame>
        <p:nvGraphicFramePr>
          <p:cNvPr id="796" name="table 796"/>
          <p:cNvGraphicFramePr>
            <a:graphicFrameLocks noGrp="1"/>
          </p:cNvGraphicFramePr>
          <p:nvPr/>
        </p:nvGraphicFramePr>
        <p:xfrm>
          <a:off x="4567427" y="3785616"/>
          <a:ext cx="2252345" cy="543559"/>
        </p:xfrm>
        <a:graphic>
          <a:graphicData uri="http://schemas.openxmlformats.org/drawingml/2006/table">
            <a:tbl>
              <a:tblPr/>
              <a:tblGrid>
                <a:gridCol w="2252345"/>
              </a:tblGrid>
              <a:tr h="540384">
                <a:tc>
                  <a:txBody>
                    <a:bodyPr vert="horz" wrap="square"/>
                    <a:lstStyle/>
                    <a:p>
                      <a:pPr algn="l" rtl="0" eaLnBrk="0">
                        <a:lnSpc>
                          <a:spcPct val="112000"/>
                        </a:lnSpc>
                      </a:pPr>
                      <a:endParaRPr lang="en-US" altLang="en-US" sz="600"/>
                    </a:p>
                    <a:p>
                      <a:pPr marL="1238885" indent="635" algn="l" rtl="0" eaLnBrk="0">
                        <a:lnSpc>
                          <a:spcPct val="109000"/>
                        </a:lnSpc>
                        <a:spcBef>
                          <a:spcPts val="5"/>
                        </a:spcBef>
                      </a:pP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绿色化为方向</a:t>
                      </a:r>
                      <a:r>
                        <a:rPr sz="1100" kern="0" spc="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智能化为内涵</a:t>
                      </a:r>
                      <a:endParaRPr lang="en-US" altLang="en-US" sz="1100"/>
                    </a:p>
                  </a:txBody>
                  <a:tcPr marL="0" marR="0" marT="0" marB="0">
                    <a:lnL w="3175" cap="flat" cmpd="sng" algn="ctr">
                      <a:solidFill>
                        <a:srgbClr val="01544A"/>
                      </a:solidFill>
                      <a:prstDash val="solid"/>
                      <a:round/>
                      <a:headEnd type="none" w="med" len="med"/>
                      <a:tailEnd type="none" w="med" len="med"/>
                    </a:lnL>
                    <a:lnR w="3175" cap="flat" cmpd="sng" algn="ctr">
                      <a:solidFill>
                        <a:srgbClr val="01544A"/>
                      </a:solidFill>
                      <a:prstDash val="solid"/>
                      <a:round/>
                      <a:headEnd type="none" w="med" len="med"/>
                      <a:tailEnd type="none" w="med" len="med"/>
                    </a:lnR>
                    <a:lnT w="3175" cap="flat" cmpd="sng" algn="ctr">
                      <a:solidFill>
                        <a:srgbClr val="01544A"/>
                      </a:solidFill>
                      <a:prstDash val="solid"/>
                      <a:round/>
                      <a:headEnd type="none" w="med" len="med"/>
                      <a:tailEnd type="none" w="med" len="med"/>
                    </a:lnT>
                    <a:lnB w="3175" cap="flat" cmpd="sng" algn="ctr">
                      <a:solidFill>
                        <a:srgbClr val="01544A"/>
                      </a:solidFill>
                      <a:prstDash val="solid"/>
                      <a:round/>
                      <a:headEnd type="none" w="med" len="med"/>
                      <a:tailEnd type="none" w="med" len="med"/>
                    </a:lnB>
                  </a:tcPr>
                </a:tc>
              </a:tr>
            </a:tbl>
          </a:graphicData>
        </a:graphic>
      </p:graphicFrame>
      <p:sp>
        <p:nvSpPr>
          <p:cNvPr id="798" name="textbox 798"/>
          <p:cNvSpPr/>
          <p:nvPr/>
        </p:nvSpPr>
        <p:spPr>
          <a:xfrm>
            <a:off x="4731126" y="3186354"/>
            <a:ext cx="1922145"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100000"/>
              </a:lnSpc>
            </a:pPr>
            <a:r>
              <a:rPr sz="900" kern="0" spc="90">
                <a:solidFill>
                  <a:srgbClr val="005448">
                    <a:alpha val="100000"/>
                  </a:srgbClr>
                </a:solidFill>
                <a:latin typeface="微软雅黑" panose="020b0503020204020204" charset="-122"/>
                <a:ea typeface="微软雅黑" panose="020b0503020204020204" charset="-122"/>
                <a:cs typeface="微软雅黑" panose="020b0503020204020204" charset="-122"/>
              </a:rPr>
              <a:t>精益求精抓安全</a:t>
            </a:r>
            <a:r>
              <a:rPr sz="900" kern="0" spc="80">
                <a:solidFill>
                  <a:srgbClr val="005448">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005448">
                    <a:alpha val="100000"/>
                  </a:srgbClr>
                </a:solidFill>
                <a:latin typeface="微软雅黑" panose="020b0503020204020204" charset="-122"/>
                <a:ea typeface="微软雅黑" panose="020b0503020204020204" charset="-122"/>
                <a:cs typeface="微软雅黑" panose="020b0503020204020204" charset="-122"/>
              </a:rPr>
              <a:t>精雕细刻提质量</a:t>
            </a:r>
            <a:endParaRPr lang="en-US" altLang="en-US" sz="900"/>
          </a:p>
          <a:p>
            <a:pPr marL="12700" algn="l" rtl="0" eaLnBrk="0">
              <a:lnSpc>
                <a:spcPct val="100000"/>
              </a:lnSpc>
              <a:spcBef>
                <a:spcPts val="350"/>
              </a:spcBef>
            </a:pPr>
            <a:r>
              <a:rPr sz="900" kern="0" spc="90">
                <a:solidFill>
                  <a:srgbClr val="005448">
                    <a:alpha val="100000"/>
                  </a:srgbClr>
                </a:solidFill>
                <a:latin typeface="微软雅黑" panose="020b0503020204020204" charset="-122"/>
                <a:ea typeface="微软雅黑" panose="020b0503020204020204" charset="-122"/>
                <a:cs typeface="微软雅黑" panose="020b0503020204020204" charset="-122"/>
              </a:rPr>
              <a:t>精准管控保进度</a:t>
            </a:r>
            <a:r>
              <a:rPr sz="900" kern="0" spc="80">
                <a:solidFill>
                  <a:srgbClr val="005448">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0070C0">
                    <a:alpha val="100000"/>
                  </a:srgbClr>
                </a:solidFill>
                <a:latin typeface="微软雅黑" panose="020b0503020204020204" charset="-122"/>
                <a:ea typeface="微软雅黑" panose="020b0503020204020204" charset="-122"/>
                <a:cs typeface="微软雅黑" panose="020b0503020204020204" charset="-122"/>
              </a:rPr>
              <a:t>精耕细作搞技术</a:t>
            </a:r>
            <a:endParaRPr lang="en-US" altLang="en-US" sz="900"/>
          </a:p>
          <a:p>
            <a:pPr algn="l" rtl="0" eaLnBrk="0">
              <a:lnSpc>
                <a:spcPct val="100000"/>
              </a:lnSpc>
            </a:pPr>
            <a:endParaRPr lang="en-US" altLang="en-US" sz="300"/>
          </a:p>
          <a:p>
            <a:pPr marL="12700" algn="l" rtl="0" eaLnBrk="0">
              <a:lnSpc>
                <a:spcPct val="100000"/>
              </a:lnSpc>
            </a:pPr>
            <a:r>
              <a:rPr sz="900" kern="0" spc="90">
                <a:solidFill>
                  <a:srgbClr val="005448">
                    <a:alpha val="100000"/>
                  </a:srgbClr>
                </a:solidFill>
                <a:latin typeface="微软雅黑" panose="020b0503020204020204" charset="-122"/>
                <a:ea typeface="微软雅黑" panose="020b0503020204020204" charset="-122"/>
                <a:cs typeface="微软雅黑" panose="020b0503020204020204" charset="-122"/>
              </a:rPr>
              <a:t>精打细算控造价</a:t>
            </a:r>
            <a:r>
              <a:rPr sz="900" kern="0" spc="80">
                <a:solidFill>
                  <a:srgbClr val="005448">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005448">
                    <a:alpha val="100000"/>
                  </a:srgbClr>
                </a:solidFill>
                <a:latin typeface="微软雅黑" panose="020b0503020204020204" charset="-122"/>
                <a:ea typeface="微软雅黑" panose="020b0503020204020204" charset="-122"/>
                <a:cs typeface="微软雅黑" panose="020b0503020204020204" charset="-122"/>
              </a:rPr>
              <a:t>精心培育强队伍</a:t>
            </a:r>
            <a:endParaRPr lang="en-US" altLang="en-US" sz="900"/>
          </a:p>
        </p:txBody>
      </p:sp>
      <p:sp>
        <p:nvSpPr>
          <p:cNvPr id="800" name="textbox 800"/>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p:txBody>
      </p:sp>
      <p:sp>
        <p:nvSpPr>
          <p:cNvPr id="802" name="textbox 802"/>
          <p:cNvSpPr/>
          <p:nvPr/>
        </p:nvSpPr>
        <p:spPr>
          <a:xfrm>
            <a:off x="4561304" y="1902191"/>
            <a:ext cx="245935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3/基建</a:t>
            </a:r>
            <a:r>
              <a:rPr sz="1100" b="1" kern="0" spc="-1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20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六精四化</a:t>
            </a:r>
            <a:r>
              <a:rPr sz="1100" b="1" kern="0" spc="-16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2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三年</a:t>
            </a:r>
            <a:r>
              <a:rPr sz="11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行动计划</a:t>
            </a:r>
            <a:endParaRPr lang="en-US" altLang="en-US" sz="1100"/>
          </a:p>
        </p:txBody>
      </p:sp>
      <p:sp>
        <p:nvSpPr>
          <p:cNvPr id="804" name="textbox 804"/>
          <p:cNvSpPr/>
          <p:nvPr/>
        </p:nvSpPr>
        <p:spPr>
          <a:xfrm>
            <a:off x="4732584" y="4418458"/>
            <a:ext cx="1458594" cy="2609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1000"/>
              </a:lnSpc>
            </a:pPr>
            <a:r>
              <a:rPr sz="1700" b="1" kern="0" spc="170">
                <a:solidFill>
                  <a:srgbClr val="FFFFFF">
                    <a:alpha val="100000"/>
                  </a:srgbClr>
                </a:solidFill>
                <a:latin typeface="微软雅黑" panose="020b0503020204020204" charset="-122"/>
                <a:ea typeface="微软雅黑" panose="020b0503020204020204" charset="-122"/>
                <a:cs typeface="微软雅黑" panose="020b0503020204020204" charset="-122"/>
              </a:rPr>
              <a:t>基建管理要求</a:t>
            </a:r>
            <a:endParaRPr lang="en-US" altLang="en-US" sz="1700"/>
          </a:p>
        </p:txBody>
      </p:sp>
      <p:sp>
        <p:nvSpPr>
          <p:cNvPr id="806" name="textbox 806"/>
          <p:cNvSpPr/>
          <p:nvPr/>
        </p:nvSpPr>
        <p:spPr>
          <a:xfrm>
            <a:off x="4731725" y="3875116"/>
            <a:ext cx="892810" cy="3917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100" kern="0" spc="30">
                <a:solidFill>
                  <a:srgbClr val="0070C0">
                    <a:alpha val="100000"/>
                  </a:srgbClr>
                </a:solidFill>
                <a:latin typeface="微软雅黑" panose="020b0503020204020204" charset="-122"/>
                <a:ea typeface="微软雅黑" panose="020b0503020204020204" charset="-122"/>
                <a:cs typeface="微软雅黑" panose="020b0503020204020204" charset="-122"/>
              </a:rPr>
              <a:t>标准化为基础</a:t>
            </a:r>
            <a:endParaRPr lang="en-US" altLang="en-US" sz="1100"/>
          </a:p>
          <a:p>
            <a:pPr algn="l" rtl="0" eaLnBrk="0">
              <a:lnSpc>
                <a:spcPct val="115000"/>
              </a:lnSpc>
            </a:pPr>
            <a:endParaRPr lang="en-US" altLang="en-US" sz="300"/>
          </a:p>
          <a:p>
            <a:pPr marL="12700" algn="l" rtl="0" eaLnBrk="0">
              <a:lnSpc>
                <a:spcPct val="93000"/>
              </a:lnSpc>
              <a:spcBef>
                <a:spcPct val="0"/>
              </a:spcBef>
            </a:pPr>
            <a:r>
              <a:rPr sz="11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机械化为方式</a:t>
            </a:r>
            <a:endParaRPr lang="en-US" altLang="en-US" sz="1100"/>
          </a:p>
        </p:txBody>
      </p:sp>
      <p:sp>
        <p:nvSpPr>
          <p:cNvPr id="808" name="textbox 808"/>
          <p:cNvSpPr/>
          <p:nvPr/>
        </p:nvSpPr>
        <p:spPr>
          <a:xfrm>
            <a:off x="4232686" y="3193795"/>
            <a:ext cx="339090" cy="473709"/>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2465"/>
              </a:lnSpc>
            </a:pPr>
            <a:r>
              <a:rPr sz="1700" b="1" kern="0" spc="50">
                <a:solidFill>
                  <a:srgbClr val="C00000">
                    <a:alpha val="100000"/>
                  </a:srgbClr>
                </a:solidFill>
                <a:latin typeface="微软雅黑" panose="020b0503020204020204" charset="-122"/>
                <a:ea typeface="微软雅黑" panose="020b0503020204020204" charset="-122"/>
                <a:cs typeface="微软雅黑" panose="020b0503020204020204" charset="-122"/>
              </a:rPr>
              <a:t>六精</a:t>
            </a:r>
            <a:endParaRPr lang="en-US" altLang="en-US" sz="1700"/>
          </a:p>
        </p:txBody>
      </p:sp>
      <p:sp>
        <p:nvSpPr>
          <p:cNvPr id="810" name="textbox 810"/>
          <p:cNvSpPr/>
          <p:nvPr/>
        </p:nvSpPr>
        <p:spPr>
          <a:xfrm>
            <a:off x="4229638" y="3818635"/>
            <a:ext cx="339090" cy="473075"/>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2465"/>
              </a:lnSpc>
            </a:pPr>
            <a:r>
              <a:rPr sz="1700" b="1" kern="0" spc="50">
                <a:solidFill>
                  <a:srgbClr val="C00000">
                    <a:alpha val="100000"/>
                  </a:srgbClr>
                </a:solidFill>
                <a:latin typeface="微软雅黑" panose="020b0503020204020204" charset="-122"/>
                <a:ea typeface="微软雅黑" panose="020b0503020204020204" charset="-122"/>
                <a:cs typeface="微软雅黑" panose="020b0503020204020204" charset="-122"/>
              </a:rPr>
              <a:t>四化</a:t>
            </a:r>
            <a:endParaRPr lang="en-US" altLang="en-US" sz="1700"/>
          </a:p>
        </p:txBody>
      </p:sp>
      <p:sp>
        <p:nvSpPr>
          <p:cNvPr id="812" name="path"/>
          <p:cNvSpPr/>
          <p:nvPr/>
        </p:nvSpPr>
        <p:spPr>
          <a:xfrm>
            <a:off x="842010" y="6482334"/>
            <a:ext cx="416051" cy="76200"/>
          </a:xfrm>
          <a:custGeom>
            <a:rect l="0" t="0" r="0" b="0"/>
            <a:pathLst>
              <a:path w="655" h="120">
                <a:moveTo>
                  <a:pt x="15" y="104"/>
                </a:moveTo>
                <a:cubicBezTo>
                  <a:pt x="15" y="56"/>
                  <a:pt x="56" y="15"/>
                  <a:pt x="104" y="15"/>
                </a:cubicBezTo>
                <a:lnTo>
                  <a:pt x="550" y="15"/>
                </a:lnTo>
                <a:cubicBezTo>
                  <a:pt x="598" y="15"/>
                  <a:pt x="639" y="56"/>
                  <a:pt x="639" y="104"/>
                </a:cubicBezTo>
              </a:path>
            </a:pathLst>
          </a:custGeom>
          <a:noFill/>
          <a:ln w="19811" cap="flat">
            <a:solidFill>
              <a:srgbClr val="19846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4" name="textbox 814"/>
          <p:cNvSpPr/>
          <p:nvPr/>
        </p:nvSpPr>
        <p:spPr>
          <a:xfrm>
            <a:off x="7220428" y="10152335"/>
            <a:ext cx="262890" cy="16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6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12</a:t>
            </a:r>
            <a:endParaRPr lang="en-US" altLang="en-US" sz="1200"/>
          </a:p>
        </p:txBody>
      </p:sp>
      <p:sp>
        <p:nvSpPr>
          <p:cNvPr id="816" name="textbox 816"/>
          <p:cNvSpPr/>
          <p:nvPr/>
        </p:nvSpPr>
        <p:spPr>
          <a:xfrm>
            <a:off x="991902" y="1933539"/>
            <a:ext cx="128270"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6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p:txBody>
      </p:sp>
      <p:sp>
        <p:nvSpPr>
          <p:cNvPr id="818" name="textbox 818"/>
          <p:cNvSpPr/>
          <p:nvPr/>
        </p:nvSpPr>
        <p:spPr>
          <a:xfrm>
            <a:off x="6750036"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22</a:t>
            </a:r>
            <a:endParaRPr lang="en-US" altLang="en-US" sz="800"/>
          </a:p>
        </p:txBody>
      </p:sp>
      <p:sp>
        <p:nvSpPr>
          <p:cNvPr id="820" name="textbox 820"/>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22" name="picture 822"/>
          <p:cNvPicPr>
            <a:picLocks noChangeAspect="1"/>
          </p:cNvPicPr>
          <p:nvPr/>
        </p:nvPicPr>
        <p:blipFill>
          <a:blip r:embed="rId2"/>
          <a:stretch>
            <a:fillRect/>
          </a:stretch>
        </p:blipFill>
        <p:spPr>
          <a:xfrm rot="21600000">
            <a:off x="5167883" y="5839968"/>
            <a:ext cx="1863852" cy="615696"/>
          </a:xfrm>
          <a:prstGeom prst="rect">
            <a:avLst/>
          </a:prstGeom>
        </p:spPr>
      </p:pic>
      <p:pic>
        <p:nvPicPr>
          <p:cNvPr id="824" name="picture 824"/>
          <p:cNvPicPr>
            <a:picLocks noChangeAspect="1"/>
          </p:cNvPicPr>
          <p:nvPr/>
        </p:nvPicPr>
        <p:blipFill>
          <a:blip r:embed="rId3"/>
          <a:stretch>
            <a:fillRect/>
          </a:stretch>
        </p:blipFill>
        <p:spPr>
          <a:xfrm rot="21600000">
            <a:off x="528827" y="5839968"/>
            <a:ext cx="6502907" cy="3657600"/>
          </a:xfrm>
          <a:prstGeom prst="rect">
            <a:avLst/>
          </a:prstGeom>
        </p:spPr>
      </p:pic>
      <p:pic>
        <p:nvPicPr>
          <p:cNvPr id="826" name="picture 826"/>
          <p:cNvPicPr>
            <a:picLocks noChangeAspect="1"/>
          </p:cNvPicPr>
          <p:nvPr/>
        </p:nvPicPr>
        <p:blipFill>
          <a:blip r:embed="rId4"/>
          <a:stretch>
            <a:fillRect/>
          </a:stretch>
        </p:blipFill>
        <p:spPr>
          <a:xfrm rot="21600000">
            <a:off x="1043939" y="6512052"/>
            <a:ext cx="4279392" cy="303276"/>
          </a:xfrm>
          <a:prstGeom prst="rect">
            <a:avLst/>
          </a:prstGeom>
        </p:spPr>
      </p:pic>
      <p:pic>
        <p:nvPicPr>
          <p:cNvPr id="828" name="picture 828"/>
          <p:cNvPicPr>
            <a:picLocks noChangeAspect="1"/>
          </p:cNvPicPr>
          <p:nvPr/>
        </p:nvPicPr>
        <p:blipFill>
          <a:blip r:embed="rId5"/>
          <a:stretch>
            <a:fillRect/>
          </a:stretch>
        </p:blipFill>
        <p:spPr>
          <a:xfrm rot="21600000">
            <a:off x="528827" y="6012180"/>
            <a:ext cx="487680" cy="457199"/>
          </a:xfrm>
          <a:prstGeom prst="rect">
            <a:avLst/>
          </a:prstGeom>
        </p:spPr>
      </p:pic>
      <p:pic>
        <p:nvPicPr>
          <p:cNvPr id="830" name="picture 830"/>
          <p:cNvPicPr>
            <a:picLocks noChangeAspect="1"/>
          </p:cNvPicPr>
          <p:nvPr/>
        </p:nvPicPr>
        <p:blipFill>
          <a:blip r:embed="rId6"/>
          <a:stretch>
            <a:fillRect/>
          </a:stretch>
        </p:blipFill>
        <p:spPr>
          <a:xfrm rot="21600000">
            <a:off x="528827" y="6877812"/>
            <a:ext cx="2846831" cy="335279"/>
          </a:xfrm>
          <a:prstGeom prst="rect">
            <a:avLst/>
          </a:prstGeom>
        </p:spPr>
      </p:pic>
      <p:pic>
        <p:nvPicPr>
          <p:cNvPr id="832" name="picture 832"/>
          <p:cNvPicPr>
            <a:picLocks noChangeAspect="1"/>
          </p:cNvPicPr>
          <p:nvPr/>
        </p:nvPicPr>
        <p:blipFill>
          <a:blip r:embed="rId7"/>
          <a:stretch>
            <a:fillRect/>
          </a:stretch>
        </p:blipFill>
        <p:spPr>
          <a:xfrm rot="21600000">
            <a:off x="5087111" y="6448044"/>
            <a:ext cx="1944623" cy="434340"/>
          </a:xfrm>
          <a:prstGeom prst="rect">
            <a:avLst/>
          </a:prstGeom>
        </p:spPr>
      </p:pic>
      <p:sp>
        <p:nvSpPr>
          <p:cNvPr id="834" name="path"/>
          <p:cNvSpPr/>
          <p:nvPr/>
        </p:nvSpPr>
        <p:spPr>
          <a:xfrm>
            <a:off x="528827" y="7213092"/>
            <a:ext cx="249936" cy="263651"/>
          </a:xfrm>
          <a:custGeom>
            <a:rect l="0" t="0" r="0" b="0"/>
            <a:pathLst>
              <a:path w="393" h="415">
                <a:moveTo>
                  <a:pt x="393" y="0"/>
                </a:moveTo>
                <a:lnTo>
                  <a:pt x="393" y="415"/>
                </a:lnTo>
                <a:lnTo>
                  <a:pt x="0" y="0"/>
                </a:lnTo>
                <a:lnTo>
                  <a:pt x="393"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36" name="table 836"/>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25</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838" name="picture 838"/>
          <p:cNvPicPr>
            <a:picLocks noChangeAspect="1"/>
          </p:cNvPicPr>
          <p:nvPr/>
        </p:nvPicPr>
        <p:blipFill>
          <a:blip r:embed="rId2"/>
          <a:stretch>
            <a:fillRect/>
          </a:stretch>
        </p:blipFill>
        <p:spPr>
          <a:xfrm rot="21600000">
            <a:off x="5167883" y="1190245"/>
            <a:ext cx="1863852" cy="615694"/>
          </a:xfrm>
          <a:prstGeom prst="rect">
            <a:avLst/>
          </a:prstGeom>
        </p:spPr>
      </p:pic>
      <p:pic>
        <p:nvPicPr>
          <p:cNvPr id="840" name="picture 840"/>
          <p:cNvPicPr>
            <a:picLocks noChangeAspect="1"/>
          </p:cNvPicPr>
          <p:nvPr/>
        </p:nvPicPr>
        <p:blipFill>
          <a:blip r:embed="rId3"/>
          <a:stretch>
            <a:fillRect/>
          </a:stretch>
        </p:blipFill>
        <p:spPr>
          <a:xfrm rot="21600000">
            <a:off x="528827" y="1190244"/>
            <a:ext cx="6502907" cy="3657599"/>
          </a:xfrm>
          <a:prstGeom prst="rect">
            <a:avLst/>
          </a:prstGeom>
        </p:spPr>
      </p:pic>
      <p:pic>
        <p:nvPicPr>
          <p:cNvPr id="842" name="picture 842"/>
          <p:cNvPicPr>
            <a:picLocks noChangeAspect="1"/>
          </p:cNvPicPr>
          <p:nvPr/>
        </p:nvPicPr>
        <p:blipFill>
          <a:blip r:embed="rId8"/>
          <a:stretch>
            <a:fillRect/>
          </a:stretch>
        </p:blipFill>
        <p:spPr>
          <a:xfrm rot="21600000">
            <a:off x="528827" y="2238757"/>
            <a:ext cx="6455663" cy="2430779"/>
          </a:xfrm>
          <a:prstGeom prst="rect">
            <a:avLst/>
          </a:prstGeom>
        </p:spPr>
      </p:pic>
      <p:pic>
        <p:nvPicPr>
          <p:cNvPr id="844" name="picture 844"/>
          <p:cNvPicPr>
            <a:picLocks noChangeAspect="1"/>
          </p:cNvPicPr>
          <p:nvPr/>
        </p:nvPicPr>
        <p:blipFill>
          <a:blip r:embed="rId9"/>
          <a:stretch>
            <a:fillRect/>
          </a:stretch>
        </p:blipFill>
        <p:spPr>
          <a:xfrm rot="21600000">
            <a:off x="1043939" y="1862328"/>
            <a:ext cx="4279392" cy="303276"/>
          </a:xfrm>
          <a:prstGeom prst="rect">
            <a:avLst/>
          </a:prstGeom>
        </p:spPr>
      </p:pic>
      <p:sp>
        <p:nvSpPr>
          <p:cNvPr id="846" name="rect"/>
          <p:cNvSpPr/>
          <p:nvPr/>
        </p:nvSpPr>
        <p:spPr>
          <a:xfrm>
            <a:off x="851916" y="1842516"/>
            <a:ext cx="396239" cy="342900"/>
          </a:xfrm>
          <a:prstGeom prst="rect">
            <a:avLst/>
          </a:prstGeom>
          <a:solidFill>
            <a:srgbClr val="00747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48" name="picture 848"/>
          <p:cNvPicPr>
            <a:picLocks noChangeAspect="1"/>
          </p:cNvPicPr>
          <p:nvPr/>
        </p:nvPicPr>
        <p:blipFill>
          <a:blip r:embed="rId10"/>
          <a:stretch>
            <a:fillRect/>
          </a:stretch>
        </p:blipFill>
        <p:spPr>
          <a:xfrm rot="21600000">
            <a:off x="528827" y="1362457"/>
            <a:ext cx="487680" cy="457199"/>
          </a:xfrm>
          <a:prstGeom prst="rect">
            <a:avLst/>
          </a:prstGeom>
        </p:spPr>
      </p:pic>
      <p:pic>
        <p:nvPicPr>
          <p:cNvPr id="850" name="picture 850"/>
          <p:cNvPicPr>
            <a:picLocks noChangeAspect="1"/>
          </p:cNvPicPr>
          <p:nvPr/>
        </p:nvPicPr>
        <p:blipFill>
          <a:blip r:embed="rId11"/>
          <a:stretch>
            <a:fillRect/>
          </a:stretch>
        </p:blipFill>
        <p:spPr>
          <a:xfrm rot="21600000">
            <a:off x="5087111" y="1798319"/>
            <a:ext cx="1944623" cy="434340"/>
          </a:xfrm>
          <a:prstGeom prst="rect">
            <a:avLst/>
          </a:prstGeom>
        </p:spPr>
      </p:pic>
      <p:graphicFrame>
        <p:nvGraphicFramePr>
          <p:cNvPr id="852" name="table 852"/>
          <p:cNvGraphicFramePr>
            <a:graphicFrameLocks noGrp="1"/>
          </p:cNvGraphicFramePr>
          <p:nvPr/>
        </p:nvGraphicFramePr>
        <p:xfrm>
          <a:off x="528827" y="1190244"/>
          <a:ext cx="6502400" cy="3656965"/>
        </p:xfrm>
        <a:graphic>
          <a:graphicData uri="http://schemas.openxmlformats.org/drawingml/2006/table">
            <a:tbl>
              <a:tblPr/>
              <a:tblGrid>
                <a:gridCol w="6502400"/>
              </a:tblGrid>
              <a:tr h="1010285">
                <a:tc>
                  <a:txBody>
                    <a:bodyPr vert="horz" wrap="square"/>
                    <a:lstStyle/>
                    <a:p>
                      <a:pPr algn="l" rtl="0" eaLnBrk="0">
                        <a:lnSpc>
                          <a:spcPct val="128000"/>
                        </a:lnSpc>
                      </a:pPr>
                      <a:endParaRPr lang="en-US" altLang="en-US" sz="1000"/>
                    </a:p>
                    <a:p>
                      <a:pPr algn="l" rtl="0" eaLnBrk="0">
                        <a:lnSpc>
                          <a:spcPct val="128000"/>
                        </a:lnSpc>
                      </a:pPr>
                      <a:endParaRPr lang="en-US" altLang="en-US" sz="1000"/>
                    </a:p>
                    <a:p>
                      <a:pPr algn="l" rtl="0" eaLnBrk="0">
                        <a:lnSpc>
                          <a:spcPct val="10000"/>
                        </a:lnSpc>
                      </a:pPr>
                      <a:endParaRPr lang="en-US" altLang="en-US" sz="100"/>
                    </a:p>
                    <a:p>
                      <a:pPr marL="86995"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a:p>
                      <a:pPr algn="l" rtl="0" eaLnBrk="0">
                        <a:lnSpc>
                          <a:spcPct val="102000"/>
                        </a:lnSpc>
                      </a:pPr>
                      <a:endParaRPr lang="en-US" altLang="en-US" sz="1200"/>
                    </a:p>
                    <a:p>
                      <a:pPr marL="797560" algn="l" rtl="0" eaLnBrk="0">
                        <a:lnSpc>
                          <a:spcPct val="92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r>
              <a:tr h="246443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2245">
                <a:tc>
                  <a:txBody>
                    <a:bodyPr vert="horz" wrap="square"/>
                    <a:lstStyle/>
                    <a:p>
                      <a:pPr marL="6233795" algn="l" rtl="0" eaLnBrk="0">
                        <a:lnSpc>
                          <a:spcPct val="70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24</a:t>
                      </a:r>
                      <a:endParaRPr lang="en-US" altLang="en-US" sz="800"/>
                    </a:p>
                  </a:txBody>
                  <a:tcPr marL="0" marR="0" marT="5"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graphicFrame>
        <p:nvGraphicFramePr>
          <p:cNvPr id="854" name="table 854"/>
          <p:cNvGraphicFramePr>
            <a:graphicFrameLocks noGrp="1"/>
          </p:cNvGraphicFramePr>
          <p:nvPr/>
        </p:nvGraphicFramePr>
        <p:xfrm>
          <a:off x="528827" y="2237231"/>
          <a:ext cx="6459854" cy="2433320"/>
        </p:xfrm>
        <a:graphic>
          <a:graphicData uri="http://schemas.openxmlformats.org/drawingml/2006/table">
            <a:tbl>
              <a:tblPr/>
              <a:tblGrid>
                <a:gridCol w="6459854"/>
              </a:tblGrid>
              <a:tr h="2426970">
                <a:tc>
                  <a:txBody>
                    <a:bodyPr vert="horz" wrap="square"/>
                    <a:lstStyle/>
                    <a:p>
                      <a:pPr algn="l" rtl="0" eaLnBrk="0">
                        <a:lnSpc>
                          <a:spcPct val="173000"/>
                        </a:lnSpc>
                      </a:pPr>
                      <a:endParaRPr lang="en-US" altLang="en-US" sz="1000"/>
                    </a:p>
                    <a:p>
                      <a:pPr algn="l" rtl="0" eaLnBrk="0">
                        <a:lnSpc>
                          <a:spcPct val="7000"/>
                        </a:lnSpc>
                      </a:pPr>
                      <a:endParaRPr lang="en-US" altLang="en-US" sz="100"/>
                    </a:p>
                    <a:p>
                      <a:pPr marL="218440" indent="331470" algn="l" rtl="0" eaLnBrk="0">
                        <a:lnSpc>
                          <a:spcPct val="121000"/>
                        </a:lnSpc>
                      </a:pPr>
                      <a:r>
                        <a:rPr sz="1200" b="1"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2023年4月</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基建部发布《</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国网基建部关于开展输变电工程机械化施工应用量化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评价的通知》（</a:t>
                      </a:r>
                      <a:r>
                        <a:rPr sz="1200" b="1" kern="0" spc="70">
                          <a:solidFill>
                            <a:srgbClr val="339966">
                              <a:alpha val="100000"/>
                            </a:srgbClr>
                          </a:solidFill>
                          <a:latin typeface="微软雅黑" panose="020b0503020204020204" charset="-122"/>
                          <a:ea typeface="微软雅黑" panose="020b0503020204020204" charset="-122"/>
                          <a:cs typeface="微软雅黑" panose="020b0503020204020204" charset="-122"/>
                        </a:rPr>
                        <a:t>基建技术〔</a:t>
                      </a:r>
                      <a:r>
                        <a:rPr sz="1200" b="1" kern="0" spc="60">
                          <a:solidFill>
                            <a:srgbClr val="339966">
                              <a:alpha val="100000"/>
                            </a:srgbClr>
                          </a:solidFill>
                          <a:latin typeface="微软雅黑" panose="020b0503020204020204" charset="-122"/>
                          <a:ea typeface="微软雅黑" panose="020b0503020204020204" charset="-122"/>
                          <a:cs typeface="微软雅黑" panose="020b0503020204020204" charset="-122"/>
                        </a:rPr>
                        <a:t>2023〕23号</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marL="226060" indent="318135" algn="l" rtl="0" eaLnBrk="0">
                        <a:lnSpc>
                          <a:spcPct val="117000"/>
                        </a:lnSpc>
                        <a:spcBef>
                          <a:spcPts val="515"/>
                        </a:spcBef>
                      </a:pP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评价对象为35千伏至750千伏新建输变电工程</a:t>
                      </a:r>
                      <a:r>
                        <a:rPr sz="1200" kern="0" spc="-1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，含架空输电线路工程、</a:t>
                      </a:r>
                      <a:r>
                        <a:rPr sz="1200" kern="0" spc="-2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变电工程和</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40">
                          <a:solidFill>
                            <a:srgbClr val="FF0000">
                              <a:alpha val="100000"/>
                            </a:srgbClr>
                          </a:solidFill>
                          <a:latin typeface="微软雅黑" panose="020b0503020204020204" charset="-122"/>
                          <a:ea typeface="微软雅黑" panose="020b0503020204020204" charset="-122"/>
                          <a:cs typeface="微软雅黑" panose="020b0503020204020204" charset="-122"/>
                        </a:rPr>
                        <a:t>电缆工程</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algn="l" rtl="0" eaLnBrk="0">
                        <a:lnSpc>
                          <a:spcPct val="105000"/>
                        </a:lnSpc>
                      </a:pPr>
                      <a:endParaRPr lang="en-US" altLang="en-US" sz="500"/>
                    </a:p>
                    <a:p>
                      <a:pPr marL="216535" indent="327025" algn="l" rtl="0" eaLnBrk="0">
                        <a:lnSpc>
                          <a:spcPct val="128000"/>
                        </a:lnSpc>
                        <a:spcBef>
                          <a:spcPts val="5"/>
                        </a:spcBef>
                      </a:pP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结合输变电工程建设实际</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，着力突出机械化施工应用重点导向</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，科学划分各专业机</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械化施工工序。</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依据当前机械化施工技术水平</a:t>
                      </a:r>
                      <a:r>
                        <a:rPr sz="1200"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，实事求是</a:t>
                      </a:r>
                      <a:r>
                        <a:rPr sz="1200"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，合理设计施工工序权重系数</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及机械化施工技术分值</a:t>
                      </a:r>
                      <a:r>
                        <a:rPr sz="1200"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，通过统计分析方法</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，客观量化反映输变电工程机械化施工技术</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应用情况。</a:t>
                      </a:r>
                      <a:endParaRPr lang="en-US" altLang="en-US" sz="1200"/>
                    </a:p>
                  </a:txBody>
                  <a:tcPr marL="0" marR="0" marT="0" marB="0">
                    <a:lnL w="6350" cap="flat" cmpd="sng" algn="ctr">
                      <a:solidFill>
                        <a:srgbClr val="006F6B"/>
                      </a:solidFill>
                      <a:prstDash val="solid"/>
                      <a:round/>
                      <a:headEnd type="none" w="med" len="med"/>
                      <a:tailEnd type="none" w="med" len="med"/>
                    </a:lnL>
                    <a:lnR w="6350" cap="flat" cmpd="sng" algn="ctr">
                      <a:solidFill>
                        <a:srgbClr val="006F6B"/>
                      </a:solidFill>
                      <a:prstDash val="solid"/>
                      <a:round/>
                      <a:headEnd type="none" w="med" len="med"/>
                      <a:tailEnd type="none" w="med" len="med"/>
                    </a:lnR>
                    <a:lnT w="6350" cap="flat" cmpd="sng" algn="ctr">
                      <a:solidFill>
                        <a:srgbClr val="006F6B"/>
                      </a:solidFill>
                      <a:prstDash val="solid"/>
                      <a:round/>
                      <a:headEnd type="none" w="med" len="med"/>
                      <a:tailEnd type="none" w="med" len="med"/>
                    </a:lnT>
                    <a:lnB w="6350" cap="flat" cmpd="sng" algn="ctr">
                      <a:solidFill>
                        <a:srgbClr val="006F6B"/>
                      </a:solidFill>
                      <a:prstDash val="solid"/>
                      <a:round/>
                      <a:headEnd type="none" w="med" len="med"/>
                      <a:tailEnd type="none" w="med" len="med"/>
                    </a:lnB>
                  </a:tcPr>
                </a:tc>
              </a:tr>
            </a:tbl>
          </a:graphicData>
        </a:graphic>
      </p:graphicFrame>
      <p:sp>
        <p:nvSpPr>
          <p:cNvPr id="856" name="textbox 856"/>
          <p:cNvSpPr/>
          <p:nvPr/>
        </p:nvSpPr>
        <p:spPr>
          <a:xfrm>
            <a:off x="586079" y="7516911"/>
            <a:ext cx="6400800" cy="1910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8000"/>
              </a:lnSpc>
            </a:pPr>
            <a:endParaRPr lang="en-US" altLang="en-US" sz="100"/>
          </a:p>
          <a:p>
            <a:pPr marL="13970" indent="327660" algn="l" rtl="0" eaLnBrk="0">
              <a:lnSpc>
                <a:spcPct val="132000"/>
              </a:lnSpc>
            </a:pPr>
            <a:r>
              <a:rPr sz="1100" kern="0" spc="50">
                <a:solidFill>
                  <a:srgbClr val="FF0000">
                    <a:alpha val="100000"/>
                  </a:srgbClr>
                </a:solidFill>
                <a:latin typeface="黑体" panose="02010609060101010101" charset="-122"/>
                <a:ea typeface="黑体" panose="02010609060101010101" charset="-122"/>
                <a:cs typeface="黑体" panose="02010609060101010101" charset="-122"/>
              </a:rPr>
              <a:t>包括物料运输、基础施工、组塔施工、架线施工4个主工序</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其中，基础施工划分为基坑开挖、</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钢筋笼绑扎、混凝土浇筑3个子工序；组塔施工划分为塔材吊装、塔片组装、塔材紧固3个子工序</a:t>
            </a:r>
            <a:r>
              <a:rPr sz="1100" kern="0" spc="-26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架线施工划分为放线、提线紧线、导线压接、附件</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安装4个子工序。</a:t>
            </a:r>
            <a:endParaRPr lang="en-US" altLang="en-US" sz="1100"/>
          </a:p>
          <a:p>
            <a:pPr marL="339725" algn="l" rtl="0" eaLnBrk="0">
              <a:lnSpc>
                <a:spcPts val="1430"/>
              </a:lnSpc>
              <a:spcBef>
                <a:spcPts val="490"/>
              </a:spcBef>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2.变电工程</a:t>
            </a:r>
            <a:endParaRPr lang="en-US" altLang="en-US" sz="1100"/>
          </a:p>
          <a:p>
            <a:pPr algn="l" rtl="0" eaLnBrk="0">
              <a:lnSpc>
                <a:spcPct val="102000"/>
              </a:lnSpc>
            </a:pPr>
            <a:endParaRPr lang="en-US" altLang="en-US" sz="400"/>
          </a:p>
          <a:p>
            <a:pPr marL="12700" indent="328930" algn="l" rtl="0" eaLnBrk="0">
              <a:lnSpc>
                <a:spcPct val="136000"/>
              </a:lnSpc>
              <a:spcBef>
                <a:spcPts val="5"/>
              </a:spcBef>
            </a:pPr>
            <a:r>
              <a:rPr sz="1100" kern="0" spc="50">
                <a:solidFill>
                  <a:srgbClr val="FF0000">
                    <a:alpha val="100000"/>
                  </a:srgbClr>
                </a:solidFill>
                <a:latin typeface="黑体" panose="02010609060101010101" charset="-122"/>
                <a:ea typeface="黑体" panose="02010609060101010101" charset="-122"/>
                <a:cs typeface="黑体" panose="02010609060101010101" charset="-122"/>
              </a:rPr>
              <a:t>包括场平施工、土建施工、安装施工3个主工序</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。其中，土建施工划分为</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地基处理与基坑开挖、</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基础、建筑物、构筑物、构支</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架施工5个子工序；安装施工划分为大件就位、主变附件安装、真空注</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110">
                <a:solidFill>
                  <a:srgbClr val="000000">
                    <a:alpha val="100000"/>
                  </a:srgbClr>
                </a:solidFill>
                <a:latin typeface="黑体" panose="02010609060101010101" charset="-122"/>
                <a:ea typeface="黑体" panose="02010609060101010101" charset="-122"/>
                <a:cs typeface="黑体" panose="02010609060101010101" charset="-122"/>
              </a:rPr>
              <a:t>油及热油循环、主变试验、</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GIS</a:t>
            </a:r>
            <a:r>
              <a:rPr sz="1100" kern="0" spc="110">
                <a:solidFill>
                  <a:srgbClr val="000000">
                    <a:alpha val="100000"/>
                  </a:srgbClr>
                </a:solidFill>
                <a:latin typeface="黑体" panose="02010609060101010101" charset="-122"/>
                <a:ea typeface="黑体" panose="02010609060101010101" charset="-122"/>
                <a:cs typeface="黑体" panose="02010609060101010101" charset="-122"/>
              </a:rPr>
              <a:t>就位、</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GIS</a:t>
            </a:r>
            <a:r>
              <a:rPr sz="1100" kern="0" spc="110">
                <a:solidFill>
                  <a:srgbClr val="000000">
                    <a:alpha val="100000"/>
                  </a:srgbClr>
                </a:solidFill>
                <a:latin typeface="黑体" panose="02010609060101010101" charset="-122"/>
                <a:ea typeface="黑体" panose="02010609060101010101" charset="-122"/>
                <a:cs typeface="黑体" panose="02010609060101010101" charset="-122"/>
              </a:rPr>
              <a:t>组装</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GIS</a:t>
            </a:r>
            <a:r>
              <a:rPr sz="1100" kern="0" spc="100">
                <a:solidFill>
                  <a:srgbClr val="000000">
                    <a:alpha val="100000"/>
                  </a:srgbClr>
                </a:solidFill>
                <a:latin typeface="黑体" panose="02010609060101010101" charset="-122"/>
                <a:ea typeface="黑体" panose="02010609060101010101" charset="-122"/>
                <a:cs typeface="黑体" panose="02010609060101010101" charset="-122"/>
              </a:rPr>
              <a:t>试验、二次设备安装、二次电缆施工9个子工</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序。                                 </a:t>
            </a:r>
            <a:r>
              <a:rPr sz="11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300" kern="0" spc="10" baseline="-4000">
                <a:solidFill>
                  <a:srgbClr val="19846F">
                    <a:alpha val="100000"/>
                  </a:srgbClr>
                </a:solidFill>
                <a:latin typeface="Times New Roman" panose="02020603050405020304"/>
                <a:ea typeface="Times New Roman" panose="02020603050405020304"/>
                <a:cs typeface="Times New Roman" panose="02020603050405020304"/>
              </a:rPr>
              <a:t>25</a:t>
            </a:r>
            <a:endParaRPr lang="en-US" altLang="en-US" sz="1300" baseline="-4000"/>
          </a:p>
        </p:txBody>
      </p:sp>
      <p:sp>
        <p:nvSpPr>
          <p:cNvPr id="858" name="textbox 858"/>
          <p:cNvSpPr/>
          <p:nvPr/>
        </p:nvSpPr>
        <p:spPr>
          <a:xfrm>
            <a:off x="1314194" y="6549234"/>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p:txBody>
      </p:sp>
      <p:sp>
        <p:nvSpPr>
          <p:cNvPr id="860" name="textbox 860"/>
          <p:cNvSpPr/>
          <p:nvPr/>
        </p:nvSpPr>
        <p:spPr>
          <a:xfrm>
            <a:off x="585066" y="6961361"/>
            <a:ext cx="2546350" cy="1828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4000"/>
              </a:lnSpc>
            </a:pPr>
            <a:r>
              <a:rPr sz="11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发布机械化施工应用率量化评价方</a:t>
            </a:r>
            <a:r>
              <a:rPr sz="11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法</a:t>
            </a:r>
            <a:endParaRPr lang="en-US" altLang="en-US" sz="1100"/>
          </a:p>
        </p:txBody>
      </p:sp>
      <p:sp>
        <p:nvSpPr>
          <p:cNvPr id="862" name="textbox 862"/>
          <p:cNvSpPr/>
          <p:nvPr/>
        </p:nvSpPr>
        <p:spPr>
          <a:xfrm>
            <a:off x="923508" y="7274596"/>
            <a:ext cx="1290319" cy="2057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15"/>
              </a:lnSpc>
            </a:pPr>
            <a:r>
              <a:rPr sz="1100" kern="0" spc="0">
                <a:solidFill>
                  <a:srgbClr val="000000">
                    <a:alpha val="100000"/>
                  </a:srgbClr>
                </a:solidFill>
                <a:latin typeface="黑体" panose="02010609060101010101" charset="-122"/>
                <a:ea typeface="黑体" panose="02010609060101010101" charset="-122"/>
                <a:cs typeface="黑体" panose="02010609060101010101" charset="-122"/>
              </a:rPr>
              <a:t>1.架空输电线路工程</a:t>
            </a:r>
            <a:endParaRPr lang="en-US" altLang="en-US" sz="1100"/>
          </a:p>
        </p:txBody>
      </p:sp>
      <p:sp>
        <p:nvSpPr>
          <p:cNvPr id="864" name="textbox 864"/>
          <p:cNvSpPr/>
          <p:nvPr/>
        </p:nvSpPr>
        <p:spPr>
          <a:xfrm>
            <a:off x="5640608" y="1902191"/>
            <a:ext cx="82931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866" name="textbox 866"/>
          <p:cNvSpPr/>
          <p:nvPr/>
        </p:nvSpPr>
        <p:spPr>
          <a:xfrm>
            <a:off x="5640608" y="6550390"/>
            <a:ext cx="82931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graphicFrame>
        <p:nvGraphicFramePr>
          <p:cNvPr id="868" name="table 868"/>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870" name="path"/>
          <p:cNvSpPr/>
          <p:nvPr/>
        </p:nvSpPr>
        <p:spPr>
          <a:xfrm>
            <a:off x="842010" y="1832609"/>
            <a:ext cx="416051" cy="294894"/>
          </a:xfrm>
          <a:custGeom>
            <a:rect l="0" t="0" r="0" b="0"/>
            <a:pathLst>
              <a:path w="655" h="462">
                <a:moveTo>
                  <a:pt x="15" y="104"/>
                </a:moveTo>
                <a:cubicBezTo>
                  <a:pt x="15" y="56"/>
                  <a:pt x="56" y="15"/>
                  <a:pt x="104" y="15"/>
                </a:cubicBezTo>
                <a:lnTo>
                  <a:pt x="550" y="15"/>
                </a:lnTo>
                <a:cubicBezTo>
                  <a:pt x="598" y="15"/>
                  <a:pt x="639" y="56"/>
                  <a:pt x="639" y="104"/>
                </a:cubicBezTo>
                <a:lnTo>
                  <a:pt x="639" y="464"/>
                </a:lnTo>
                <a:moveTo>
                  <a:pt x="15" y="464"/>
                </a:moveTo>
                <a:lnTo>
                  <a:pt x="15" y="104"/>
                </a:lnTo>
              </a:path>
            </a:pathLst>
          </a:custGeom>
          <a:noFill/>
          <a:ln w="19811" cap="flat">
            <a:solidFill>
              <a:srgbClr val="19846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2" name="textbox 872"/>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13</a:t>
            </a:r>
            <a:endParaRPr lang="en-US" altLang="en-US" sz="1200"/>
          </a:p>
        </p:txBody>
      </p:sp>
      <p:sp>
        <p:nvSpPr>
          <p:cNvPr id="874" name="textbox 874"/>
          <p:cNvSpPr/>
          <p:nvPr/>
        </p:nvSpPr>
        <p:spPr>
          <a:xfrm>
            <a:off x="991902" y="1933539"/>
            <a:ext cx="128270"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6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p:txBody>
      </p:sp>
      <p:sp>
        <p:nvSpPr>
          <p:cNvPr id="876" name="textbox 876"/>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78" name="picture 878"/>
          <p:cNvPicPr>
            <a:picLocks noChangeAspect="1"/>
          </p:cNvPicPr>
          <p:nvPr/>
        </p:nvPicPr>
        <p:blipFill>
          <a:blip r:embed="rId2"/>
          <a:stretch>
            <a:fillRect/>
          </a:stretch>
        </p:blipFill>
        <p:spPr>
          <a:xfrm rot="21600000">
            <a:off x="5167883" y="5839968"/>
            <a:ext cx="1863852" cy="615696"/>
          </a:xfrm>
          <a:prstGeom prst="rect">
            <a:avLst/>
          </a:prstGeom>
        </p:spPr>
      </p:pic>
      <p:sp>
        <p:nvSpPr>
          <p:cNvPr id="880" name="textbox 880"/>
          <p:cNvSpPr/>
          <p:nvPr/>
        </p:nvSpPr>
        <p:spPr>
          <a:xfrm>
            <a:off x="6750036"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27</a:t>
            </a:r>
            <a:endParaRPr lang="en-US" altLang="en-US" sz="800"/>
          </a:p>
        </p:txBody>
      </p:sp>
      <p:pic>
        <p:nvPicPr>
          <p:cNvPr id="882" name="picture 882"/>
          <p:cNvPicPr>
            <a:picLocks noChangeAspect="1"/>
          </p:cNvPicPr>
          <p:nvPr/>
        </p:nvPicPr>
        <p:blipFill>
          <a:blip r:embed="rId3"/>
          <a:stretch>
            <a:fillRect/>
          </a:stretch>
        </p:blipFill>
        <p:spPr>
          <a:xfrm rot="21600000">
            <a:off x="528827" y="5839968"/>
            <a:ext cx="6502907" cy="3657600"/>
          </a:xfrm>
          <a:prstGeom prst="rect">
            <a:avLst/>
          </a:prstGeom>
        </p:spPr>
      </p:pic>
      <p:pic>
        <p:nvPicPr>
          <p:cNvPr id="884" name="picture 884"/>
          <p:cNvPicPr>
            <a:picLocks noChangeAspect="1"/>
          </p:cNvPicPr>
          <p:nvPr/>
        </p:nvPicPr>
        <p:blipFill>
          <a:blip r:embed="rId4"/>
          <a:stretch>
            <a:fillRect/>
          </a:stretch>
        </p:blipFill>
        <p:spPr>
          <a:xfrm rot="21600000">
            <a:off x="528827" y="6012180"/>
            <a:ext cx="487680" cy="457199"/>
          </a:xfrm>
          <a:prstGeom prst="rect">
            <a:avLst/>
          </a:prstGeom>
        </p:spPr>
      </p:pic>
      <p:pic>
        <p:nvPicPr>
          <p:cNvPr id="886" name="picture 886"/>
          <p:cNvPicPr>
            <a:picLocks noChangeAspect="1"/>
          </p:cNvPicPr>
          <p:nvPr/>
        </p:nvPicPr>
        <p:blipFill>
          <a:blip r:embed="rId5"/>
          <a:stretch>
            <a:fillRect/>
          </a:stretch>
        </p:blipFill>
        <p:spPr>
          <a:xfrm rot="21600000">
            <a:off x="1043939" y="6448044"/>
            <a:ext cx="5987795" cy="434340"/>
          </a:xfrm>
          <a:prstGeom prst="rect">
            <a:avLst/>
          </a:prstGeom>
        </p:spPr>
      </p:pic>
      <p:graphicFrame>
        <p:nvGraphicFramePr>
          <p:cNvPr id="888" name="table 888"/>
          <p:cNvGraphicFramePr>
            <a:graphicFrameLocks noGrp="1"/>
          </p:cNvGraphicFramePr>
          <p:nvPr/>
        </p:nvGraphicFramePr>
        <p:xfrm>
          <a:off x="528827" y="5839967"/>
          <a:ext cx="6502400" cy="3664584"/>
        </p:xfrm>
        <a:graphic>
          <a:graphicData uri="http://schemas.openxmlformats.org/drawingml/2006/table">
            <a:tbl>
              <a:tblPr/>
              <a:tblGrid>
                <a:gridCol w="6502400"/>
              </a:tblGrid>
              <a:tr h="3655059">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890" name="picture 890"/>
          <p:cNvPicPr>
            <a:picLocks noChangeAspect="1"/>
          </p:cNvPicPr>
          <p:nvPr/>
        </p:nvPicPr>
        <p:blipFill>
          <a:blip r:embed="rId2"/>
          <a:stretch>
            <a:fillRect/>
          </a:stretch>
        </p:blipFill>
        <p:spPr>
          <a:xfrm rot="21600000">
            <a:off x="5167883" y="1190245"/>
            <a:ext cx="1863852" cy="615694"/>
          </a:xfrm>
          <a:prstGeom prst="rect">
            <a:avLst/>
          </a:prstGeom>
        </p:spPr>
      </p:pic>
      <p:pic>
        <p:nvPicPr>
          <p:cNvPr id="892" name="picture 892"/>
          <p:cNvPicPr>
            <a:picLocks noChangeAspect="1"/>
          </p:cNvPicPr>
          <p:nvPr/>
        </p:nvPicPr>
        <p:blipFill>
          <a:blip r:embed="rId3"/>
          <a:stretch>
            <a:fillRect/>
          </a:stretch>
        </p:blipFill>
        <p:spPr>
          <a:xfrm rot="21600000">
            <a:off x="528827" y="1190244"/>
            <a:ext cx="6502907" cy="3657599"/>
          </a:xfrm>
          <a:prstGeom prst="rect">
            <a:avLst/>
          </a:prstGeom>
        </p:spPr>
      </p:pic>
      <p:pic>
        <p:nvPicPr>
          <p:cNvPr id="894" name="picture 894"/>
          <p:cNvPicPr>
            <a:picLocks noChangeAspect="1"/>
          </p:cNvPicPr>
          <p:nvPr/>
        </p:nvPicPr>
        <p:blipFill>
          <a:blip r:embed="rId6"/>
          <a:stretch>
            <a:fillRect/>
          </a:stretch>
        </p:blipFill>
        <p:spPr>
          <a:xfrm rot="21600000">
            <a:off x="528827" y="1362457"/>
            <a:ext cx="487680" cy="457199"/>
          </a:xfrm>
          <a:prstGeom prst="rect">
            <a:avLst/>
          </a:prstGeom>
        </p:spPr>
      </p:pic>
      <p:pic>
        <p:nvPicPr>
          <p:cNvPr id="896" name="picture 896"/>
          <p:cNvPicPr>
            <a:picLocks noChangeAspect="1"/>
          </p:cNvPicPr>
          <p:nvPr/>
        </p:nvPicPr>
        <p:blipFill>
          <a:blip r:embed="rId7"/>
          <a:stretch>
            <a:fillRect/>
          </a:stretch>
        </p:blipFill>
        <p:spPr>
          <a:xfrm rot="21600000">
            <a:off x="1043939" y="1862328"/>
            <a:ext cx="4279392" cy="303276"/>
          </a:xfrm>
          <a:prstGeom prst="rect">
            <a:avLst/>
          </a:prstGeom>
        </p:spPr>
      </p:pic>
      <p:pic>
        <p:nvPicPr>
          <p:cNvPr id="898" name="picture 898"/>
          <p:cNvPicPr>
            <a:picLocks noChangeAspect="1"/>
          </p:cNvPicPr>
          <p:nvPr/>
        </p:nvPicPr>
        <p:blipFill>
          <a:blip r:embed="rId8"/>
          <a:stretch>
            <a:fillRect/>
          </a:stretch>
        </p:blipFill>
        <p:spPr>
          <a:xfrm rot="21600000">
            <a:off x="5087111" y="1798319"/>
            <a:ext cx="1944623" cy="434340"/>
          </a:xfrm>
          <a:prstGeom prst="rect">
            <a:avLst/>
          </a:prstGeom>
        </p:spPr>
      </p:pic>
      <p:pic>
        <p:nvPicPr>
          <p:cNvPr id="900" name="picture 900"/>
          <p:cNvPicPr>
            <a:picLocks noChangeAspect="1"/>
          </p:cNvPicPr>
          <p:nvPr/>
        </p:nvPicPr>
        <p:blipFill>
          <a:blip r:embed="rId9"/>
          <a:stretch>
            <a:fillRect/>
          </a:stretch>
        </p:blipFill>
        <p:spPr>
          <a:xfrm rot="21600000">
            <a:off x="528827" y="2228088"/>
            <a:ext cx="2846831" cy="335280"/>
          </a:xfrm>
          <a:prstGeom prst="rect">
            <a:avLst/>
          </a:prstGeom>
        </p:spPr>
      </p:pic>
      <p:sp>
        <p:nvSpPr>
          <p:cNvPr id="902" name="path"/>
          <p:cNvSpPr/>
          <p:nvPr/>
        </p:nvSpPr>
        <p:spPr>
          <a:xfrm>
            <a:off x="528827" y="2563368"/>
            <a:ext cx="249936" cy="263651"/>
          </a:xfrm>
          <a:custGeom>
            <a:rect l="0" t="0" r="0" b="0"/>
            <a:pathLst>
              <a:path w="393" h="415">
                <a:moveTo>
                  <a:pt x="393" y="0"/>
                </a:moveTo>
                <a:lnTo>
                  <a:pt x="393" y="415"/>
                </a:lnTo>
                <a:lnTo>
                  <a:pt x="0" y="0"/>
                </a:lnTo>
                <a:lnTo>
                  <a:pt x="393"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904" name="table 90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26</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906" name="picture 906"/>
          <p:cNvPicPr>
            <a:picLocks noChangeAspect="1"/>
          </p:cNvPicPr>
          <p:nvPr/>
        </p:nvPicPr>
        <p:blipFill>
          <a:blip r:embed="rId10"/>
          <a:stretch>
            <a:fillRect/>
          </a:stretch>
        </p:blipFill>
        <p:spPr>
          <a:xfrm rot="21600000">
            <a:off x="1481327" y="6922008"/>
            <a:ext cx="4230623" cy="2339339"/>
          </a:xfrm>
          <a:prstGeom prst="rect">
            <a:avLst/>
          </a:prstGeom>
        </p:spPr>
      </p:pic>
      <p:sp>
        <p:nvSpPr>
          <p:cNvPr id="908" name="textbox 908"/>
          <p:cNvSpPr/>
          <p:nvPr/>
        </p:nvSpPr>
        <p:spPr>
          <a:xfrm>
            <a:off x="586079" y="2867187"/>
            <a:ext cx="6400800" cy="14217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indent="328930" algn="l" rtl="0" eaLnBrk="0">
              <a:lnSpc>
                <a:spcPct val="133000"/>
              </a:lnSpc>
            </a:pPr>
            <a:r>
              <a:rPr sz="1100" kern="0" spc="70">
                <a:solidFill>
                  <a:srgbClr val="FF0000">
                    <a:alpha val="100000"/>
                  </a:srgbClr>
                </a:solidFill>
                <a:latin typeface="黑体" panose="02010609060101010101" charset="-122"/>
                <a:ea typeface="黑体" panose="02010609060101010101" charset="-122"/>
                <a:cs typeface="黑体" panose="02010609060101010101" charset="-122"/>
              </a:rPr>
              <a:t>包括土建施工、电缆敷设施工2个主工序</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。其中</a:t>
            </a:r>
            <a:r>
              <a:rPr sz="11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，土建施工划分为井室支护</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结构、井室主体结</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构、通道支护结构、通道主体</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结构4个子工序；电缆敷设施工划分为电缆运输吊装、电缆盘架设、电</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缆展放、电缆就位4个</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子工序。</a:t>
            </a:r>
            <a:endParaRPr lang="en-US" altLang="en-US" sz="1100"/>
          </a:p>
          <a:p>
            <a:pPr algn="l" rtl="0" eaLnBrk="0">
              <a:lnSpc>
                <a:spcPct val="130000"/>
              </a:lnSpc>
            </a:pPr>
            <a:endParaRPr lang="en-US" altLang="en-US" sz="300"/>
          </a:p>
          <a:p>
            <a:pPr marL="14605" indent="327025" algn="l" rtl="0" eaLnBrk="0">
              <a:lnSpc>
                <a:spcPct val="133000"/>
              </a:lnSpc>
              <a:spcBef>
                <a:spcPct val="0"/>
              </a:spcBef>
            </a:pPr>
            <a:r>
              <a:rPr sz="1100" kern="0" spc="6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针对机械化应用率计划值与实际值偏差较大（超过5%）的工程，省公司应组织专</a:t>
            </a:r>
            <a:r>
              <a:rPr sz="1100" kern="0" spc="5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题分析，分析</a:t>
            </a:r>
            <a:r>
              <a:rPr sz="1100" kern="0" spc="0">
                <a:solidFill>
                  <a:srgbClr val="FF0000">
                    <a:alpha val="100000"/>
                  </a:srgbClr>
                </a:solidFill>
                <a:latin typeface="黑体" panose="02010609060101010101" charset="-122"/>
                <a:ea typeface="黑体" panose="02010609060101010101" charset="-122"/>
                <a:cs typeface="黑体" panose="02010609060101010101" charset="-122"/>
              </a:rPr>
              <a:t> </a:t>
            </a:r>
            <a:r>
              <a:rPr sz="1100" kern="0" spc="6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结果报备国网基建部。发现机械化施工“应用未用”情</a:t>
            </a:r>
            <a:r>
              <a:rPr sz="1100" kern="0" spc="5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况时</a:t>
            </a:r>
            <a:r>
              <a:rPr sz="1100" kern="0" spc="-330">
                <a:solidFill>
                  <a:srgbClr val="FF0000">
                    <a:alpha val="100000"/>
                  </a:srgbClr>
                </a:solidFill>
                <a:latin typeface="黑体" panose="02010609060101010101" charset="-122"/>
                <a:ea typeface="黑体" panose="02010609060101010101" charset="-122"/>
                <a:cs typeface="黑体" panose="02010609060101010101" charset="-122"/>
              </a:rPr>
              <a:t> </a:t>
            </a:r>
            <a:r>
              <a:rPr sz="1100" kern="0" spc="5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，要严格开展考核问责</a:t>
            </a:r>
            <a:r>
              <a:rPr sz="1100" kern="0" spc="-320">
                <a:solidFill>
                  <a:srgbClr val="FF0000">
                    <a:alpha val="100000"/>
                  </a:srgbClr>
                </a:solidFill>
                <a:latin typeface="黑体" panose="02010609060101010101" charset="-122"/>
                <a:ea typeface="黑体" panose="02010609060101010101" charset="-122"/>
                <a:cs typeface="黑体" panose="02010609060101010101" charset="-122"/>
              </a:rPr>
              <a:t> </a:t>
            </a:r>
            <a:r>
              <a:rPr sz="1100" kern="0" spc="5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，并纳入参建单</a:t>
            </a:r>
            <a:r>
              <a:rPr sz="1100" kern="0" spc="0">
                <a:solidFill>
                  <a:srgbClr val="FF0000">
                    <a:alpha val="100000"/>
                  </a:srgbClr>
                </a:solidFill>
                <a:latin typeface="黑体" panose="02010609060101010101" charset="-122"/>
                <a:ea typeface="黑体" panose="02010609060101010101" charset="-122"/>
                <a:cs typeface="黑体" panose="02010609060101010101" charset="-122"/>
              </a:rPr>
              <a:t> </a:t>
            </a:r>
            <a:r>
              <a:rPr sz="1100" kern="0" spc="30">
                <a:ln w="414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位履约评价。</a:t>
            </a:r>
            <a:endParaRPr lang="en-US" altLang="en-US" sz="1100"/>
          </a:p>
        </p:txBody>
      </p:sp>
      <p:sp>
        <p:nvSpPr>
          <p:cNvPr id="910" name="textbox 910"/>
          <p:cNvSpPr/>
          <p:nvPr/>
        </p:nvSpPr>
        <p:spPr>
          <a:xfrm>
            <a:off x="1314194" y="6549234"/>
            <a:ext cx="5156200"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912" name="textbox 912"/>
          <p:cNvSpPr/>
          <p:nvPr/>
        </p:nvSpPr>
        <p:spPr>
          <a:xfrm>
            <a:off x="1646980" y="9326505"/>
            <a:ext cx="3724275"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50"/>
              </a:lnSpc>
            </a:pPr>
            <a:r>
              <a:rPr sz="1200" kern="0" spc="7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公司截至三季度末</a:t>
            </a:r>
            <a:r>
              <a:rPr sz="1200" kern="0" spc="7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架空线路工</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程</a:t>
            </a: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机械化施工应用情况</a:t>
            </a:r>
            <a:endParaRPr lang="en-US" altLang="en-US" sz="1200"/>
          </a:p>
        </p:txBody>
      </p:sp>
      <p:sp>
        <p:nvSpPr>
          <p:cNvPr id="914" name="textbox 914"/>
          <p:cNvSpPr/>
          <p:nvPr/>
        </p:nvSpPr>
        <p:spPr>
          <a:xfrm>
            <a:off x="1314194" y="1899511"/>
            <a:ext cx="29203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全面推进输变电工程建设机械化施工</a:t>
            </a:r>
            <a:endParaRPr lang="en-US" altLang="en-US" sz="1400"/>
          </a:p>
        </p:txBody>
      </p:sp>
      <p:sp>
        <p:nvSpPr>
          <p:cNvPr id="916" name="textbox 916"/>
          <p:cNvSpPr/>
          <p:nvPr/>
        </p:nvSpPr>
        <p:spPr>
          <a:xfrm>
            <a:off x="585066" y="2311637"/>
            <a:ext cx="2546350" cy="1828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4000"/>
              </a:lnSpc>
            </a:pPr>
            <a:r>
              <a:rPr sz="11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发布机械化施工应用率量化评价方</a:t>
            </a:r>
            <a:r>
              <a:rPr sz="11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法</a:t>
            </a:r>
            <a:endParaRPr lang="en-US" altLang="en-US" sz="1100"/>
          </a:p>
        </p:txBody>
      </p:sp>
      <p:sp>
        <p:nvSpPr>
          <p:cNvPr id="918" name="textbox 918"/>
          <p:cNvSpPr/>
          <p:nvPr/>
        </p:nvSpPr>
        <p:spPr>
          <a:xfrm>
            <a:off x="5640608" y="1902191"/>
            <a:ext cx="82931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05"/>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graphicFrame>
        <p:nvGraphicFramePr>
          <p:cNvPr id="920" name="table 920"/>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922" name="table 922"/>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924" name="textbox 924"/>
          <p:cNvSpPr/>
          <p:nvPr/>
        </p:nvSpPr>
        <p:spPr>
          <a:xfrm>
            <a:off x="914387" y="2624871"/>
            <a:ext cx="720090" cy="2070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30"/>
              </a:lnSpc>
            </a:pPr>
            <a:r>
              <a:rPr sz="1100" kern="0" spc="-10">
                <a:solidFill>
                  <a:srgbClr val="000000">
                    <a:alpha val="100000"/>
                  </a:srgbClr>
                </a:solidFill>
                <a:latin typeface="黑体" panose="02010609060101010101" charset="-122"/>
                <a:ea typeface="黑体" panose="02010609060101010101" charset="-122"/>
                <a:cs typeface="黑体" panose="02010609060101010101" charset="-122"/>
              </a:rPr>
              <a:t>3.电缆工程</a:t>
            </a:r>
            <a:endParaRPr lang="en-US" altLang="en-US" sz="1100"/>
          </a:p>
        </p:txBody>
      </p:sp>
      <p:sp>
        <p:nvSpPr>
          <p:cNvPr id="926" name="textbox 926"/>
          <p:cNvSpPr/>
          <p:nvPr/>
        </p:nvSpPr>
        <p:spPr>
          <a:xfrm>
            <a:off x="7220428" y="10153291"/>
            <a:ext cx="26289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14</a:t>
            </a:r>
            <a:endParaRPr lang="en-US" altLang="en-US" sz="1200"/>
          </a:p>
        </p:txBody>
      </p:sp>
      <p:sp>
        <p:nvSpPr>
          <p:cNvPr id="928" name="textbox 928"/>
          <p:cNvSpPr/>
          <p:nvPr/>
        </p:nvSpPr>
        <p:spPr>
          <a:xfrm>
            <a:off x="6750036"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27</a:t>
            </a:r>
            <a:endParaRPr lang="en-US" altLang="en-US" sz="800"/>
          </a:p>
        </p:txBody>
      </p:sp>
      <p:sp>
        <p:nvSpPr>
          <p:cNvPr id="930" name="textbox 930"/>
          <p:cNvSpPr/>
          <p:nvPr/>
        </p:nvSpPr>
        <p:spPr>
          <a:xfrm>
            <a:off x="6750036"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26</a:t>
            </a:r>
            <a:endParaRPr lang="en-US" altLang="en-US" sz="800"/>
          </a:p>
        </p:txBody>
      </p:sp>
      <p:sp>
        <p:nvSpPr>
          <p:cNvPr id="932" name="textbox 932"/>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934" name="textbox 934"/>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6" name="picture 936"/>
          <p:cNvPicPr>
            <a:picLocks noChangeAspect="1"/>
          </p:cNvPicPr>
          <p:nvPr/>
        </p:nvPicPr>
        <p:blipFill>
          <a:blip r:embed="rId2"/>
          <a:stretch>
            <a:fillRect/>
          </a:stretch>
        </p:blipFill>
        <p:spPr>
          <a:xfrm rot="21600000">
            <a:off x="5167883" y="5839968"/>
            <a:ext cx="1863852" cy="615696"/>
          </a:xfrm>
          <a:prstGeom prst="rect">
            <a:avLst/>
          </a:prstGeom>
        </p:spPr>
      </p:pic>
      <p:pic>
        <p:nvPicPr>
          <p:cNvPr id="938" name="picture 938"/>
          <p:cNvPicPr>
            <a:picLocks noChangeAspect="1"/>
          </p:cNvPicPr>
          <p:nvPr/>
        </p:nvPicPr>
        <p:blipFill>
          <a:blip r:embed="rId3"/>
          <a:stretch>
            <a:fillRect/>
          </a:stretch>
        </p:blipFill>
        <p:spPr>
          <a:xfrm rot="21600000">
            <a:off x="528827" y="5839968"/>
            <a:ext cx="6502907" cy="3657600"/>
          </a:xfrm>
          <a:prstGeom prst="rect">
            <a:avLst/>
          </a:prstGeom>
        </p:spPr>
      </p:pic>
      <p:pic>
        <p:nvPicPr>
          <p:cNvPr id="940" name="picture 940"/>
          <p:cNvPicPr>
            <a:picLocks noChangeAspect="1"/>
          </p:cNvPicPr>
          <p:nvPr/>
        </p:nvPicPr>
        <p:blipFill>
          <a:blip r:embed="rId4"/>
          <a:stretch>
            <a:fillRect/>
          </a:stretch>
        </p:blipFill>
        <p:spPr>
          <a:xfrm rot="21600000">
            <a:off x="528827" y="6012180"/>
            <a:ext cx="487680" cy="457199"/>
          </a:xfrm>
          <a:prstGeom prst="rect">
            <a:avLst/>
          </a:prstGeom>
        </p:spPr>
      </p:pic>
      <p:pic>
        <p:nvPicPr>
          <p:cNvPr id="942" name="picture 942"/>
          <p:cNvPicPr>
            <a:picLocks noChangeAspect="1"/>
          </p:cNvPicPr>
          <p:nvPr/>
        </p:nvPicPr>
        <p:blipFill>
          <a:blip r:embed="rId5"/>
          <a:stretch>
            <a:fillRect/>
          </a:stretch>
        </p:blipFill>
        <p:spPr>
          <a:xfrm rot="21600000">
            <a:off x="1043939" y="6448044"/>
            <a:ext cx="5987795" cy="434340"/>
          </a:xfrm>
          <a:prstGeom prst="rect">
            <a:avLst/>
          </a:prstGeom>
        </p:spPr>
      </p:pic>
      <p:graphicFrame>
        <p:nvGraphicFramePr>
          <p:cNvPr id="944" name="table 944"/>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29</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946" name="picture 946"/>
          <p:cNvPicPr>
            <a:picLocks noChangeAspect="1"/>
          </p:cNvPicPr>
          <p:nvPr/>
        </p:nvPicPr>
        <p:blipFill>
          <a:blip r:embed="rId2"/>
          <a:stretch>
            <a:fillRect/>
          </a:stretch>
        </p:blipFill>
        <p:spPr>
          <a:xfrm rot="21600000">
            <a:off x="5167883" y="1190245"/>
            <a:ext cx="1863852" cy="615694"/>
          </a:xfrm>
          <a:prstGeom prst="rect">
            <a:avLst/>
          </a:prstGeom>
        </p:spPr>
      </p:pic>
      <p:pic>
        <p:nvPicPr>
          <p:cNvPr id="948" name="picture 948"/>
          <p:cNvPicPr>
            <a:picLocks noChangeAspect="1"/>
          </p:cNvPicPr>
          <p:nvPr/>
        </p:nvPicPr>
        <p:blipFill>
          <a:blip r:embed="rId3"/>
          <a:stretch>
            <a:fillRect/>
          </a:stretch>
        </p:blipFill>
        <p:spPr>
          <a:xfrm rot="21600000">
            <a:off x="528827" y="1190244"/>
            <a:ext cx="6502907" cy="3657599"/>
          </a:xfrm>
          <a:prstGeom prst="rect">
            <a:avLst/>
          </a:prstGeom>
        </p:spPr>
      </p:pic>
      <p:sp>
        <p:nvSpPr>
          <p:cNvPr id="950" name="rect"/>
          <p:cNvSpPr/>
          <p:nvPr/>
        </p:nvSpPr>
        <p:spPr>
          <a:xfrm>
            <a:off x="1699260" y="2348483"/>
            <a:ext cx="4224528" cy="2238755"/>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52" name="picture 952"/>
          <p:cNvPicPr>
            <a:picLocks noChangeAspect="1"/>
          </p:cNvPicPr>
          <p:nvPr/>
        </p:nvPicPr>
        <p:blipFill>
          <a:blip r:embed="rId6"/>
          <a:stretch>
            <a:fillRect/>
          </a:stretch>
        </p:blipFill>
        <p:spPr>
          <a:xfrm rot="21600000">
            <a:off x="528827" y="1362457"/>
            <a:ext cx="487680" cy="457199"/>
          </a:xfrm>
          <a:prstGeom prst="rect">
            <a:avLst/>
          </a:prstGeom>
        </p:spPr>
      </p:pic>
      <p:pic>
        <p:nvPicPr>
          <p:cNvPr id="954" name="picture 954"/>
          <p:cNvPicPr>
            <a:picLocks noChangeAspect="1"/>
          </p:cNvPicPr>
          <p:nvPr/>
        </p:nvPicPr>
        <p:blipFill>
          <a:blip r:embed="rId7"/>
          <a:stretch>
            <a:fillRect/>
          </a:stretch>
        </p:blipFill>
        <p:spPr>
          <a:xfrm rot="21600000">
            <a:off x="1043939" y="1798319"/>
            <a:ext cx="5987795" cy="434340"/>
          </a:xfrm>
          <a:prstGeom prst="rect">
            <a:avLst/>
          </a:prstGeom>
        </p:spPr>
      </p:pic>
      <p:graphicFrame>
        <p:nvGraphicFramePr>
          <p:cNvPr id="956" name="table 95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795"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28</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958" name="picture 958"/>
          <p:cNvPicPr>
            <a:picLocks noChangeAspect="1"/>
          </p:cNvPicPr>
          <p:nvPr/>
        </p:nvPicPr>
        <p:blipFill>
          <a:blip r:embed="rId8"/>
          <a:stretch>
            <a:fillRect/>
          </a:stretch>
        </p:blipFill>
        <p:spPr>
          <a:xfrm rot="21600000">
            <a:off x="1252727" y="6908293"/>
            <a:ext cx="4235195" cy="2340864"/>
          </a:xfrm>
          <a:prstGeom prst="rect">
            <a:avLst/>
          </a:prstGeom>
        </p:spPr>
      </p:pic>
      <p:pic>
        <p:nvPicPr>
          <p:cNvPr id="960" name="picture 960"/>
          <p:cNvPicPr>
            <a:picLocks noChangeAspect="1"/>
          </p:cNvPicPr>
          <p:nvPr/>
        </p:nvPicPr>
        <p:blipFill>
          <a:blip r:embed="rId9"/>
          <a:stretch>
            <a:fillRect/>
          </a:stretch>
        </p:blipFill>
        <p:spPr>
          <a:xfrm rot="21600000">
            <a:off x="2019300" y="2574034"/>
            <a:ext cx="3698748" cy="1932431"/>
          </a:xfrm>
          <a:prstGeom prst="rect">
            <a:avLst/>
          </a:prstGeom>
        </p:spPr>
      </p:pic>
      <p:sp>
        <p:nvSpPr>
          <p:cNvPr id="962" name="textbox 962"/>
          <p:cNvSpPr/>
          <p:nvPr/>
        </p:nvSpPr>
        <p:spPr>
          <a:xfrm>
            <a:off x="1314194" y="1899511"/>
            <a:ext cx="5156200"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964" name="textbox 964"/>
          <p:cNvSpPr/>
          <p:nvPr/>
        </p:nvSpPr>
        <p:spPr>
          <a:xfrm>
            <a:off x="1314194" y="6549234"/>
            <a:ext cx="5156200"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966" name="textbox 966"/>
          <p:cNvSpPr/>
          <p:nvPr/>
        </p:nvSpPr>
        <p:spPr>
          <a:xfrm>
            <a:off x="1561636" y="9283832"/>
            <a:ext cx="5320665" cy="2108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55"/>
              </a:lnSpc>
            </a:pP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公司截至三季度末</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变电工程</a:t>
            </a: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机械化施工应用情况</a:t>
            </a:r>
            <a:r>
              <a:rPr sz="1200" kern="0" spc="20">
                <a:solidFill>
                  <a:srgbClr val="0070C0">
                    <a:alpha val="100000"/>
                  </a:srgbClr>
                </a:solidFill>
                <a:latin typeface="黑体" panose="02010609060101010101" charset="-122"/>
                <a:ea typeface="黑体" panose="02010609060101010101" charset="-122"/>
                <a:cs typeface="黑体" panose="02010609060101010101" charset="-122"/>
              </a:rPr>
              <a:t>                      </a:t>
            </a:r>
            <a:r>
              <a:rPr sz="1200" kern="0" spc="10">
                <a:solidFill>
                  <a:srgbClr val="0070C0">
                    <a:alpha val="100000"/>
                  </a:srgbClr>
                </a:solidFill>
                <a:latin typeface="黑体" panose="02010609060101010101" charset="-122"/>
                <a:ea typeface="黑体" panose="02010609060101010101" charset="-122"/>
                <a:cs typeface="黑体" panose="02010609060101010101" charset="-122"/>
              </a:rPr>
              <a:t> </a:t>
            </a:r>
            <a:r>
              <a:rPr sz="1300" kern="0" spc="60" baseline="36000">
                <a:solidFill>
                  <a:srgbClr val="19846F">
                    <a:alpha val="100000"/>
                  </a:srgbClr>
                </a:solidFill>
                <a:latin typeface="Times New Roman" panose="02020603050405020304"/>
                <a:ea typeface="Times New Roman" panose="02020603050405020304"/>
                <a:cs typeface="Times New Roman" panose="02020603050405020304"/>
              </a:rPr>
              <a:t>2</a:t>
            </a:r>
            <a:r>
              <a:rPr sz="1300" kern="0" spc="50" baseline="36000">
                <a:solidFill>
                  <a:srgbClr val="19846F">
                    <a:alpha val="100000"/>
                  </a:srgbClr>
                </a:solidFill>
                <a:latin typeface="Times New Roman" panose="02020603050405020304"/>
                <a:ea typeface="Times New Roman" panose="02020603050405020304"/>
                <a:cs typeface="Times New Roman" panose="02020603050405020304"/>
              </a:rPr>
              <a:t>9</a:t>
            </a:r>
            <a:endParaRPr lang="en-US" altLang="en-US" sz="1300" baseline="36000"/>
          </a:p>
        </p:txBody>
      </p:sp>
      <p:sp>
        <p:nvSpPr>
          <p:cNvPr id="968" name="textbox 968"/>
          <p:cNvSpPr/>
          <p:nvPr/>
        </p:nvSpPr>
        <p:spPr>
          <a:xfrm>
            <a:off x="1893868" y="4634108"/>
            <a:ext cx="4988559"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50"/>
              </a:lnSpc>
            </a:pP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公司截至11月底</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架底空线路工程</a:t>
            </a: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机械化施工应</a:t>
            </a:r>
            <a:r>
              <a:rPr sz="1200" kern="0" spc="5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用情况</a:t>
            </a:r>
            <a:r>
              <a:rPr sz="1200" kern="0" spc="50">
                <a:solidFill>
                  <a:srgbClr val="0070C0">
                    <a:alpha val="100000"/>
                  </a:srgbClr>
                </a:solidFill>
                <a:latin typeface="黑体" panose="02010609060101010101" charset="-122"/>
                <a:ea typeface="黑体" panose="02010609060101010101" charset="-122"/>
                <a:cs typeface="黑体" panose="02010609060101010101" charset="-122"/>
              </a:rPr>
              <a:t>              </a:t>
            </a:r>
            <a:r>
              <a:rPr sz="1300" kern="0" spc="50" baseline="37000">
                <a:solidFill>
                  <a:srgbClr val="19846F">
                    <a:alpha val="100000"/>
                  </a:srgbClr>
                </a:solidFill>
                <a:latin typeface="Times New Roman" panose="02020603050405020304"/>
                <a:ea typeface="Times New Roman" panose="02020603050405020304"/>
                <a:cs typeface="Times New Roman" panose="02020603050405020304"/>
              </a:rPr>
              <a:t>28</a:t>
            </a:r>
            <a:endParaRPr lang="en-US" altLang="en-US" sz="1300" baseline="37000"/>
          </a:p>
        </p:txBody>
      </p:sp>
      <p:sp>
        <p:nvSpPr>
          <p:cNvPr id="970" name="textbox 970"/>
          <p:cNvSpPr/>
          <p:nvPr/>
        </p:nvSpPr>
        <p:spPr>
          <a:xfrm>
            <a:off x="1756970" y="2408309"/>
            <a:ext cx="3973829"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tabLst>
                <a:tab pos="3960495"/>
              </a:tabLst>
            </a:pPr>
            <a:r>
              <a:rPr sz="600" kern="0" spc="0">
                <a:solidFill>
                  <a:srgbClr val="333333">
                    <a:alpha val="100000"/>
                  </a:srgbClr>
                </a:solidFill>
                <a:latin typeface="Times New Roman" panose="02020603050405020304"/>
                <a:ea typeface="Times New Roman" panose="02020603050405020304"/>
                <a:cs typeface="Times New Roman" panose="02020603050405020304"/>
              </a:rPr>
              <a:t>100%</a:t>
            </a:r>
            <a:r>
              <a:rPr sz="600" kern="0" spc="30">
                <a:solidFill>
                  <a:srgbClr val="333333">
                    <a:alpha val="100000"/>
                  </a:srgbClr>
                </a:solidFill>
                <a:latin typeface="Times New Roman" panose="02020603050405020304"/>
                <a:ea typeface="Times New Roman" panose="02020603050405020304"/>
                <a:cs typeface="Times New Roman" panose="02020603050405020304"/>
              </a:rPr>
              <a:t>   </a:t>
            </a:r>
            <a:r>
              <a:rPr sz="600" strike="sngStrike" kern="0" spc="0">
                <a:solidFill>
                  <a:srgbClr val="333333">
                    <a:alpha val="100000"/>
                  </a:srgbClr>
                </a:solidFill>
                <a:latin typeface="Times New Roman" panose="02020603050405020304"/>
                <a:ea typeface="Times New Roman" panose="02020603050405020304"/>
                <a:cs typeface="Times New Roman" panose="02020603050405020304"/>
              </a:rPr>
              <a:t>	</a:t>
            </a:r>
            <a:endParaRPr lang="en-US" altLang="en-US" sz="600"/>
          </a:p>
        </p:txBody>
      </p:sp>
      <p:graphicFrame>
        <p:nvGraphicFramePr>
          <p:cNvPr id="972" name="table 972"/>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974" name="table 974"/>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976" name="textbox 976"/>
          <p:cNvSpPr/>
          <p:nvPr/>
        </p:nvSpPr>
        <p:spPr>
          <a:xfrm>
            <a:off x="3465493" y="4238457"/>
            <a:ext cx="38798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1905" algn="l" rtl="0" eaLnBrk="0">
              <a:lnSpc>
                <a:spcPct val="102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吉</a:t>
            </a:r>
            <a:r>
              <a:rPr sz="600" kern="0" spc="20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江</a:t>
            </a:r>
            <a:r>
              <a:rPr sz="600" kern="0" spc="27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山</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林</a:t>
            </a:r>
            <a:r>
              <a:rPr sz="600" kern="0" spc="2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苏</a:t>
            </a:r>
            <a:r>
              <a:rPr sz="600" kern="0" spc="2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西</a:t>
            </a:r>
            <a:endParaRPr lang="en-US" altLang="en-US" sz="600"/>
          </a:p>
        </p:txBody>
      </p:sp>
      <p:sp>
        <p:nvSpPr>
          <p:cNvPr id="978" name="textbox 978"/>
          <p:cNvSpPr/>
          <p:nvPr/>
        </p:nvSpPr>
        <p:spPr>
          <a:xfrm>
            <a:off x="2468474" y="4238457"/>
            <a:ext cx="246379" cy="213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indent="3810" algn="l" rtl="0" eaLnBrk="0">
              <a:lnSpc>
                <a:spcPct val="103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宁</a:t>
            </a:r>
            <a:r>
              <a:rPr sz="600" kern="0" spc="2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新</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夏</a:t>
            </a:r>
            <a:r>
              <a:rPr sz="600" kern="0" spc="2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疆</a:t>
            </a:r>
            <a:endParaRPr lang="en-US" altLang="en-US" sz="600"/>
          </a:p>
        </p:txBody>
      </p:sp>
      <p:sp>
        <p:nvSpPr>
          <p:cNvPr id="980" name="textbox 980"/>
          <p:cNvSpPr/>
          <p:nvPr/>
        </p:nvSpPr>
        <p:spPr>
          <a:xfrm>
            <a:off x="2755643" y="4238457"/>
            <a:ext cx="24320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635" algn="l" rtl="0" eaLnBrk="0">
              <a:lnSpc>
                <a:spcPct val="102000"/>
              </a:lnSpc>
            </a:pPr>
            <a:r>
              <a:rPr sz="600" kern="0" spc="-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蒙</a:t>
            </a:r>
            <a:r>
              <a:rPr sz="600" kern="0" spc="25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陕</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东</a:t>
            </a:r>
            <a:r>
              <a:rPr sz="600" kern="0" spc="2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西</a:t>
            </a:r>
            <a:endParaRPr lang="en-US" altLang="en-US" sz="600"/>
          </a:p>
        </p:txBody>
      </p:sp>
      <p:sp>
        <p:nvSpPr>
          <p:cNvPr id="982" name="textbox 982"/>
          <p:cNvSpPr/>
          <p:nvPr/>
        </p:nvSpPr>
        <p:spPr>
          <a:xfrm>
            <a:off x="2187837" y="4238457"/>
            <a:ext cx="24193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3810" algn="l" rtl="0" eaLnBrk="0">
              <a:lnSpc>
                <a:spcPct val="102000"/>
              </a:lnSpc>
            </a:pPr>
            <a:r>
              <a:rPr sz="600" kern="0" spc="-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山</a:t>
            </a:r>
            <a:r>
              <a:rPr sz="600" kern="0" spc="2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3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河</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东</a:t>
            </a:r>
            <a:r>
              <a:rPr sz="600" kern="0" spc="2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北</a:t>
            </a:r>
            <a:endParaRPr lang="en-US" altLang="en-US" sz="600"/>
          </a:p>
        </p:txBody>
      </p:sp>
      <p:sp>
        <p:nvSpPr>
          <p:cNvPr id="984" name="textbox 984"/>
          <p:cNvSpPr/>
          <p:nvPr/>
        </p:nvSpPr>
        <p:spPr>
          <a:xfrm>
            <a:off x="7220428" y="10153291"/>
            <a:ext cx="262890" cy="16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76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15</a:t>
            </a:r>
            <a:endParaRPr lang="en-US" altLang="en-US" sz="1200"/>
          </a:p>
        </p:txBody>
      </p:sp>
      <p:sp>
        <p:nvSpPr>
          <p:cNvPr id="986" name="textbox 986"/>
          <p:cNvSpPr/>
          <p:nvPr/>
        </p:nvSpPr>
        <p:spPr>
          <a:xfrm>
            <a:off x="4308062" y="4239981"/>
            <a:ext cx="113664" cy="29845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5000"/>
              </a:lnSpc>
            </a:pPr>
            <a:r>
              <a:rPr sz="600" kern="0" spc="1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黑龙江</a:t>
            </a:r>
            <a:endParaRPr lang="en-US" altLang="en-US" sz="600"/>
          </a:p>
        </p:txBody>
      </p:sp>
      <p:sp>
        <p:nvSpPr>
          <p:cNvPr id="988" name="textbox 988"/>
          <p:cNvSpPr/>
          <p:nvPr/>
        </p:nvSpPr>
        <p:spPr>
          <a:xfrm>
            <a:off x="2041431" y="4238457"/>
            <a:ext cx="103504" cy="213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3970" indent="-1270" algn="l" rtl="0" eaLnBrk="0">
              <a:lnSpc>
                <a:spcPct val="103000"/>
              </a:lnSpc>
            </a:pP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河</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南</a:t>
            </a:r>
            <a:endParaRPr lang="en-US" altLang="en-US" sz="600"/>
          </a:p>
        </p:txBody>
      </p:sp>
      <p:sp>
        <p:nvSpPr>
          <p:cNvPr id="990" name="textbox 990"/>
          <p:cNvSpPr/>
          <p:nvPr/>
        </p:nvSpPr>
        <p:spPr>
          <a:xfrm>
            <a:off x="4460018" y="4238457"/>
            <a:ext cx="103504" cy="213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3970" indent="-1270" algn="l" rtl="0" eaLnBrk="0">
              <a:lnSpc>
                <a:spcPct val="103000"/>
              </a:lnSpc>
            </a:pP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湖</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南</a:t>
            </a:r>
            <a:endParaRPr lang="en-US" altLang="en-US" sz="600"/>
          </a:p>
        </p:txBody>
      </p:sp>
      <p:sp>
        <p:nvSpPr>
          <p:cNvPr id="992" name="textbox 992"/>
          <p:cNvSpPr/>
          <p:nvPr/>
        </p:nvSpPr>
        <p:spPr>
          <a:xfrm>
            <a:off x="4603275" y="4238457"/>
            <a:ext cx="103504"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3970" indent="-1270" algn="l" rtl="0" eaLnBrk="0">
              <a:lnSpc>
                <a:spcPct val="103000"/>
              </a:lnSpc>
            </a:pP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湖</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北</a:t>
            </a:r>
            <a:endParaRPr lang="en-US" altLang="en-US" sz="600"/>
          </a:p>
        </p:txBody>
      </p:sp>
      <p:sp>
        <p:nvSpPr>
          <p:cNvPr id="994" name="textbox 994"/>
          <p:cNvSpPr/>
          <p:nvPr/>
        </p:nvSpPr>
        <p:spPr>
          <a:xfrm>
            <a:off x="5171726" y="4238457"/>
            <a:ext cx="103504"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indent="635" algn="l" rtl="0" eaLnBrk="0">
              <a:lnSpc>
                <a:spcPct val="103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重</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庆</a:t>
            </a:r>
            <a:endParaRPr lang="en-US" altLang="en-US" sz="600"/>
          </a:p>
        </p:txBody>
      </p:sp>
      <p:sp>
        <p:nvSpPr>
          <p:cNvPr id="996" name="textbox 996"/>
          <p:cNvSpPr/>
          <p:nvPr/>
        </p:nvSpPr>
        <p:spPr>
          <a:xfrm>
            <a:off x="5314982" y="4238457"/>
            <a:ext cx="103504"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3970" indent="-1270" algn="l" rtl="0" eaLnBrk="0">
              <a:lnSpc>
                <a:spcPct val="103000"/>
              </a:lnSpc>
            </a:pP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福</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建</a:t>
            </a:r>
            <a:endParaRPr lang="en-US" altLang="en-US" sz="600"/>
          </a:p>
        </p:txBody>
      </p:sp>
      <p:sp>
        <p:nvSpPr>
          <p:cNvPr id="998" name="textbox 998"/>
          <p:cNvSpPr/>
          <p:nvPr/>
        </p:nvSpPr>
        <p:spPr>
          <a:xfrm>
            <a:off x="3179859" y="4238457"/>
            <a:ext cx="103504"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indent="635" algn="l" rtl="0" eaLnBrk="0">
              <a:lnSpc>
                <a:spcPct val="103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上</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海</a:t>
            </a:r>
            <a:endParaRPr lang="en-US" altLang="en-US" sz="600"/>
          </a:p>
        </p:txBody>
      </p:sp>
      <p:sp>
        <p:nvSpPr>
          <p:cNvPr id="1000" name="textbox 1000"/>
          <p:cNvSpPr/>
          <p:nvPr/>
        </p:nvSpPr>
        <p:spPr>
          <a:xfrm>
            <a:off x="4886738" y="4238457"/>
            <a:ext cx="10350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indent="-635" algn="l" rtl="0" eaLnBrk="0">
              <a:lnSpc>
                <a:spcPct val="102000"/>
              </a:lnSpc>
            </a:pP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甘</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肃</a:t>
            </a:r>
            <a:endParaRPr lang="en-US" altLang="en-US" sz="600"/>
          </a:p>
        </p:txBody>
      </p:sp>
      <p:sp>
        <p:nvSpPr>
          <p:cNvPr id="1002" name="textbox 1002"/>
          <p:cNvSpPr/>
          <p:nvPr/>
        </p:nvSpPr>
        <p:spPr>
          <a:xfrm>
            <a:off x="3038450" y="4238457"/>
            <a:ext cx="10350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1270" algn="l" rtl="0" eaLnBrk="0">
              <a:lnSpc>
                <a:spcPct val="102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天</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津</a:t>
            </a:r>
            <a:endParaRPr lang="en-US" altLang="en-US" sz="600"/>
          </a:p>
        </p:txBody>
      </p:sp>
      <p:sp>
        <p:nvSpPr>
          <p:cNvPr id="1004" name="textbox 1004"/>
          <p:cNvSpPr/>
          <p:nvPr/>
        </p:nvSpPr>
        <p:spPr>
          <a:xfrm>
            <a:off x="5598770" y="4238457"/>
            <a:ext cx="10350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1905" algn="l" rtl="0" eaLnBrk="0">
              <a:lnSpc>
                <a:spcPct val="102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西</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藏</a:t>
            </a:r>
            <a:endParaRPr lang="en-US" altLang="en-US" sz="600"/>
          </a:p>
        </p:txBody>
      </p:sp>
      <p:sp>
        <p:nvSpPr>
          <p:cNvPr id="1006" name="textbox 1006"/>
          <p:cNvSpPr/>
          <p:nvPr/>
        </p:nvSpPr>
        <p:spPr>
          <a:xfrm>
            <a:off x="4745652" y="4238457"/>
            <a:ext cx="102870"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3970" indent="-1270" algn="l" rtl="0" eaLnBrk="0">
              <a:lnSpc>
                <a:spcPct val="103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江</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西</a:t>
            </a:r>
            <a:endParaRPr lang="en-US" altLang="en-US" sz="600"/>
          </a:p>
        </p:txBody>
      </p:sp>
      <p:sp>
        <p:nvSpPr>
          <p:cNvPr id="1008" name="textbox 1008"/>
          <p:cNvSpPr/>
          <p:nvPr/>
        </p:nvSpPr>
        <p:spPr>
          <a:xfrm>
            <a:off x="5030640" y="4238457"/>
            <a:ext cx="102870" cy="21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105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浙</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江</a:t>
            </a:r>
            <a:endParaRPr lang="en-US" altLang="en-US" sz="600"/>
          </a:p>
        </p:txBody>
      </p:sp>
      <p:sp>
        <p:nvSpPr>
          <p:cNvPr id="1010" name="textbox 1010"/>
          <p:cNvSpPr/>
          <p:nvPr/>
        </p:nvSpPr>
        <p:spPr>
          <a:xfrm>
            <a:off x="3322236" y="4238457"/>
            <a:ext cx="102870"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indent="-635" algn="l" rtl="0" eaLnBrk="0">
              <a:lnSpc>
                <a:spcPct val="103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冀</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北</a:t>
            </a:r>
            <a:endParaRPr lang="en-US" altLang="en-US" sz="600"/>
          </a:p>
        </p:txBody>
      </p:sp>
      <p:sp>
        <p:nvSpPr>
          <p:cNvPr id="1012" name="textbox 1012"/>
          <p:cNvSpPr/>
          <p:nvPr/>
        </p:nvSpPr>
        <p:spPr>
          <a:xfrm>
            <a:off x="4034267" y="4238457"/>
            <a:ext cx="102870"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indent="635" algn="l" rtl="0" eaLnBrk="0">
              <a:lnSpc>
                <a:spcPct val="103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安</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徽</a:t>
            </a:r>
            <a:endParaRPr lang="en-US" altLang="en-US" sz="600"/>
          </a:p>
        </p:txBody>
      </p:sp>
      <p:sp>
        <p:nvSpPr>
          <p:cNvPr id="1014" name="textbox 1014"/>
          <p:cNvSpPr/>
          <p:nvPr/>
        </p:nvSpPr>
        <p:spPr>
          <a:xfrm>
            <a:off x="3893182" y="4238457"/>
            <a:ext cx="102235"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635" algn="l" rtl="0" eaLnBrk="0">
              <a:lnSpc>
                <a:spcPct val="102000"/>
              </a:lnSpc>
            </a:pP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北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京</a:t>
            </a:r>
            <a:endParaRPr lang="en-US" altLang="en-US" sz="600"/>
          </a:p>
        </p:txBody>
      </p:sp>
      <p:sp>
        <p:nvSpPr>
          <p:cNvPr id="1016" name="textbox 1016"/>
          <p:cNvSpPr/>
          <p:nvPr/>
        </p:nvSpPr>
        <p:spPr>
          <a:xfrm>
            <a:off x="4178816" y="4238457"/>
            <a:ext cx="101600" cy="213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3970" indent="-1905" algn="l" rtl="0" eaLnBrk="0">
              <a:lnSpc>
                <a:spcPct val="103000"/>
              </a:lnSpc>
            </a:pP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辽</a:t>
            </a:r>
            <a:r>
              <a:rPr sz="600" kern="0" spc="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4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宁</a:t>
            </a:r>
            <a:endParaRPr lang="en-US" altLang="en-US" sz="600"/>
          </a:p>
        </p:txBody>
      </p:sp>
      <p:sp>
        <p:nvSpPr>
          <p:cNvPr id="1018" name="textbox 1018"/>
          <p:cNvSpPr/>
          <p:nvPr/>
        </p:nvSpPr>
        <p:spPr>
          <a:xfrm>
            <a:off x="5459219" y="4238457"/>
            <a:ext cx="100964"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indent="5080" algn="l" rtl="0" eaLnBrk="0">
              <a:lnSpc>
                <a:spcPct val="102000"/>
              </a:lnSpc>
            </a:pPr>
            <a:r>
              <a:rPr sz="600" kern="0" spc="-6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四</a:t>
            </a:r>
            <a:r>
              <a:rPr sz="600" kern="0" spc="-1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 </a:t>
            </a:r>
            <a:r>
              <a:rPr sz="600" kern="0" spc="-20">
                <a:solidFill>
                  <a:srgbClr val="333333">
                    <a:alpha val="100000"/>
                  </a:srgbClr>
                </a:solidFill>
                <a:latin typeface="宋体" panose="02010600030101010101" pitchFamily="2" charset="-122"/>
                <a:ea typeface="宋体" panose="02010600030101010101" pitchFamily="2" charset="-122"/>
                <a:cs typeface="宋体" panose="02010600030101010101" pitchFamily="2" charset="-122"/>
              </a:rPr>
              <a:t>川</a:t>
            </a:r>
            <a:endParaRPr lang="en-US" altLang="en-US" sz="600"/>
          </a:p>
        </p:txBody>
      </p:sp>
      <p:sp>
        <p:nvSpPr>
          <p:cNvPr id="1020" name="textbox 1020"/>
          <p:cNvSpPr/>
          <p:nvPr/>
        </p:nvSpPr>
        <p:spPr>
          <a:xfrm>
            <a:off x="1789960" y="3449200"/>
            <a:ext cx="172720"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600" kern="0" spc="10">
                <a:solidFill>
                  <a:srgbClr val="333333">
                    <a:alpha val="100000"/>
                  </a:srgbClr>
                </a:solidFill>
                <a:latin typeface="Times New Roman" panose="02020603050405020304"/>
                <a:ea typeface="Times New Roman" panose="02020603050405020304"/>
                <a:cs typeface="Times New Roman" panose="02020603050405020304"/>
              </a:rPr>
              <a:t>40%</a:t>
            </a:r>
            <a:endParaRPr lang="en-US" altLang="en-US" sz="600"/>
          </a:p>
        </p:txBody>
      </p:sp>
      <p:sp>
        <p:nvSpPr>
          <p:cNvPr id="1022" name="textbox 1022"/>
          <p:cNvSpPr/>
          <p:nvPr/>
        </p:nvSpPr>
        <p:spPr>
          <a:xfrm>
            <a:off x="1790364" y="3796673"/>
            <a:ext cx="172085"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600" kern="0" spc="10">
                <a:solidFill>
                  <a:srgbClr val="333333">
                    <a:alpha val="100000"/>
                  </a:srgbClr>
                </a:solidFill>
                <a:latin typeface="Times New Roman" panose="02020603050405020304"/>
                <a:ea typeface="Times New Roman" panose="02020603050405020304"/>
                <a:cs typeface="Times New Roman" panose="02020603050405020304"/>
              </a:rPr>
              <a:t>20%</a:t>
            </a:r>
            <a:endParaRPr lang="en-US" altLang="en-US" sz="600"/>
          </a:p>
        </p:txBody>
      </p:sp>
      <p:sp>
        <p:nvSpPr>
          <p:cNvPr id="1024" name="textbox 1024"/>
          <p:cNvSpPr/>
          <p:nvPr/>
        </p:nvSpPr>
        <p:spPr>
          <a:xfrm>
            <a:off x="1792141" y="3101729"/>
            <a:ext cx="170179"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600" kern="0" spc="0">
                <a:solidFill>
                  <a:srgbClr val="333333">
                    <a:alpha val="100000"/>
                  </a:srgbClr>
                </a:solidFill>
                <a:latin typeface="Times New Roman" panose="02020603050405020304"/>
                <a:ea typeface="Times New Roman" panose="02020603050405020304"/>
                <a:cs typeface="Times New Roman" panose="02020603050405020304"/>
              </a:rPr>
              <a:t>60%</a:t>
            </a:r>
            <a:endParaRPr lang="en-US" altLang="en-US" sz="600"/>
          </a:p>
        </p:txBody>
      </p:sp>
      <p:sp>
        <p:nvSpPr>
          <p:cNvPr id="1026" name="textbox 1026"/>
          <p:cNvSpPr/>
          <p:nvPr/>
        </p:nvSpPr>
        <p:spPr>
          <a:xfrm>
            <a:off x="1793594" y="2755781"/>
            <a:ext cx="168910"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600" kern="0" spc="0">
                <a:solidFill>
                  <a:srgbClr val="333333">
                    <a:alpha val="100000"/>
                  </a:srgbClr>
                </a:solidFill>
                <a:latin typeface="Times New Roman" panose="02020603050405020304"/>
                <a:ea typeface="Times New Roman" panose="02020603050405020304"/>
                <a:cs typeface="Times New Roman" panose="02020603050405020304"/>
              </a:rPr>
              <a:t>80%</a:t>
            </a:r>
            <a:endParaRPr lang="en-US" altLang="en-US" sz="600"/>
          </a:p>
        </p:txBody>
      </p:sp>
      <p:sp>
        <p:nvSpPr>
          <p:cNvPr id="1028" name="textbox 1028"/>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030" name="textbox 1030"/>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032" name="textbox 1032"/>
          <p:cNvSpPr/>
          <p:nvPr/>
        </p:nvSpPr>
        <p:spPr>
          <a:xfrm>
            <a:off x="1832723" y="4142622"/>
            <a:ext cx="131445" cy="9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600" kern="0" spc="10">
                <a:solidFill>
                  <a:srgbClr val="333333">
                    <a:alpha val="100000"/>
                  </a:srgbClr>
                </a:solidFill>
                <a:latin typeface="Times New Roman" panose="02020603050405020304"/>
                <a:ea typeface="Times New Roman" panose="02020603050405020304"/>
                <a:cs typeface="Times New Roman" panose="02020603050405020304"/>
              </a:rPr>
              <a:t>0%</a:t>
            </a:r>
            <a:endParaRPr lang="en-US" altLang="en-US" sz="6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34" name="picture 1034"/>
          <p:cNvPicPr>
            <a:picLocks noChangeAspect="1"/>
          </p:cNvPicPr>
          <p:nvPr/>
        </p:nvPicPr>
        <p:blipFill>
          <a:blip r:embed="rId2"/>
          <a:stretch>
            <a:fillRect/>
          </a:stretch>
        </p:blipFill>
        <p:spPr>
          <a:xfrm rot="21600000">
            <a:off x="5167883" y="5839968"/>
            <a:ext cx="1863852" cy="615696"/>
          </a:xfrm>
          <a:prstGeom prst="rect">
            <a:avLst/>
          </a:prstGeom>
        </p:spPr>
      </p:pic>
      <p:sp>
        <p:nvSpPr>
          <p:cNvPr id="1036" name="textbox 1036"/>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31</a:t>
            </a:r>
            <a:endParaRPr lang="en-US" altLang="en-US" sz="800"/>
          </a:p>
        </p:txBody>
      </p:sp>
      <p:pic>
        <p:nvPicPr>
          <p:cNvPr id="1038" name="picture 1038"/>
          <p:cNvPicPr>
            <a:picLocks noChangeAspect="1"/>
          </p:cNvPicPr>
          <p:nvPr/>
        </p:nvPicPr>
        <p:blipFill>
          <a:blip r:embed="rId3"/>
          <a:stretch>
            <a:fillRect/>
          </a:stretch>
        </p:blipFill>
        <p:spPr>
          <a:xfrm rot="21600000">
            <a:off x="528827" y="5839968"/>
            <a:ext cx="6502907" cy="3657600"/>
          </a:xfrm>
          <a:prstGeom prst="rect">
            <a:avLst/>
          </a:prstGeom>
        </p:spPr>
      </p:pic>
      <p:pic>
        <p:nvPicPr>
          <p:cNvPr id="1040" name="picture 1040"/>
          <p:cNvPicPr>
            <a:picLocks noChangeAspect="1"/>
          </p:cNvPicPr>
          <p:nvPr/>
        </p:nvPicPr>
        <p:blipFill>
          <a:blip r:embed="rId4"/>
          <a:stretch>
            <a:fillRect/>
          </a:stretch>
        </p:blipFill>
        <p:spPr>
          <a:xfrm rot="21600000">
            <a:off x="528827" y="6012180"/>
            <a:ext cx="487680" cy="457199"/>
          </a:xfrm>
          <a:prstGeom prst="rect">
            <a:avLst/>
          </a:prstGeom>
        </p:spPr>
      </p:pic>
      <p:pic>
        <p:nvPicPr>
          <p:cNvPr id="1042" name="picture 1042"/>
          <p:cNvPicPr>
            <a:picLocks noChangeAspect="1"/>
          </p:cNvPicPr>
          <p:nvPr/>
        </p:nvPicPr>
        <p:blipFill>
          <a:blip r:embed="rId5"/>
          <a:stretch>
            <a:fillRect/>
          </a:stretch>
        </p:blipFill>
        <p:spPr>
          <a:xfrm rot="21600000">
            <a:off x="1043939" y="6448044"/>
            <a:ext cx="5987795" cy="434340"/>
          </a:xfrm>
          <a:prstGeom prst="rect">
            <a:avLst/>
          </a:prstGeom>
        </p:spPr>
      </p:pic>
      <p:graphicFrame>
        <p:nvGraphicFramePr>
          <p:cNvPr id="1044" name="table 1044"/>
          <p:cNvGraphicFramePr>
            <a:graphicFrameLocks noGrp="1"/>
          </p:cNvGraphicFramePr>
          <p:nvPr/>
        </p:nvGraphicFramePr>
        <p:xfrm>
          <a:off x="528827" y="5839967"/>
          <a:ext cx="6502400" cy="3671570"/>
        </p:xfrm>
        <a:graphic>
          <a:graphicData uri="http://schemas.openxmlformats.org/drawingml/2006/table">
            <a:tbl>
              <a:tblPr/>
              <a:tblGrid>
                <a:gridCol w="6502400"/>
              </a:tblGrid>
              <a:tr h="366204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046" name="picture 1046"/>
          <p:cNvPicPr>
            <a:picLocks noChangeAspect="1"/>
          </p:cNvPicPr>
          <p:nvPr/>
        </p:nvPicPr>
        <p:blipFill>
          <a:blip r:embed="rId2"/>
          <a:stretch>
            <a:fillRect/>
          </a:stretch>
        </p:blipFill>
        <p:spPr>
          <a:xfrm rot="21600000">
            <a:off x="5167883" y="1190245"/>
            <a:ext cx="1863852" cy="615694"/>
          </a:xfrm>
          <a:prstGeom prst="rect">
            <a:avLst/>
          </a:prstGeom>
        </p:spPr>
      </p:pic>
      <p:pic>
        <p:nvPicPr>
          <p:cNvPr id="1048" name="picture 1048"/>
          <p:cNvPicPr>
            <a:picLocks noChangeAspect="1"/>
          </p:cNvPicPr>
          <p:nvPr/>
        </p:nvPicPr>
        <p:blipFill>
          <a:blip r:embed="rId3"/>
          <a:stretch>
            <a:fillRect/>
          </a:stretch>
        </p:blipFill>
        <p:spPr>
          <a:xfrm rot="21600000">
            <a:off x="528827" y="1190244"/>
            <a:ext cx="6502907" cy="3657599"/>
          </a:xfrm>
          <a:prstGeom prst="rect">
            <a:avLst/>
          </a:prstGeom>
        </p:spPr>
      </p:pic>
      <p:pic>
        <p:nvPicPr>
          <p:cNvPr id="1050" name="picture 1050"/>
          <p:cNvPicPr>
            <a:picLocks noChangeAspect="1"/>
          </p:cNvPicPr>
          <p:nvPr/>
        </p:nvPicPr>
        <p:blipFill>
          <a:blip r:embed="rId6"/>
          <a:stretch>
            <a:fillRect/>
          </a:stretch>
        </p:blipFill>
        <p:spPr>
          <a:xfrm rot="21600000">
            <a:off x="1043939" y="1798319"/>
            <a:ext cx="5987795" cy="434340"/>
          </a:xfrm>
          <a:prstGeom prst="rect">
            <a:avLst/>
          </a:prstGeom>
        </p:spPr>
      </p:pic>
      <p:pic>
        <p:nvPicPr>
          <p:cNvPr id="1052" name="picture 1052"/>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1054" name="table 105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056" name="textbox 1056"/>
          <p:cNvSpPr/>
          <p:nvPr/>
        </p:nvSpPr>
        <p:spPr>
          <a:xfrm>
            <a:off x="680337" y="6896051"/>
            <a:ext cx="6210300" cy="23996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3335" indent="332740" algn="l" rtl="0" eaLnBrk="0">
              <a:lnSpc>
                <a:spcPct val="115000"/>
              </a:lnSpc>
            </a:pP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2023年5月8日，</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b="1" kern="0" spc="80">
                <a:solidFill>
                  <a:srgbClr val="FF0000">
                    <a:alpha val="100000"/>
                  </a:srgbClr>
                </a:solidFill>
                <a:latin typeface="微软雅黑" panose="020b0503020204020204" charset="-122"/>
                <a:ea typeface="微软雅黑" panose="020b0503020204020204" charset="-122"/>
                <a:cs typeface="微软雅黑" panose="020b0503020204020204" charset="-122"/>
              </a:rPr>
              <a:t>特高压部</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组织召开全面推进特高压工程机械化施工启动会，</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公司</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总工程师</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出席会议。基建部，</a:t>
            </a:r>
            <a:r>
              <a:rPr sz="12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陕西、甘肃、新疆、四川、重庆电力，</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电科院，</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经</a:t>
            </a:r>
            <a:endParaRPr lang="en-US" altLang="en-US" sz="1200"/>
          </a:p>
          <a:p>
            <a:pPr marL="13335" algn="l" rtl="0" eaLnBrk="0">
              <a:lnSpc>
                <a:spcPct val="97000"/>
              </a:lnSpc>
              <a:spcBef>
                <a:spcPts val="525"/>
              </a:spcBef>
            </a:pP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研院，特高压公司负责同志及有关</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人员参加了会议。</a:t>
            </a:r>
            <a:endParaRPr lang="en-US" altLang="en-US" sz="1200"/>
          </a:p>
          <a:p>
            <a:pPr algn="l" rtl="0" eaLnBrk="0">
              <a:lnSpc>
                <a:spcPct val="175000"/>
              </a:lnSpc>
            </a:pPr>
            <a:endParaRPr lang="en-US" altLang="en-US" sz="1000"/>
          </a:p>
          <a:p>
            <a:pPr marL="12700" indent="325755" algn="l" rtl="0" eaLnBrk="0">
              <a:lnSpc>
                <a:spcPct val="124000"/>
              </a:lnSpc>
              <a:spcBef>
                <a:spcPts val="370"/>
              </a:spcBef>
            </a:pP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会议指出</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全面推进特高压工程机械化施工</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是公司践行高质量发展的必由之路</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，是</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推动“六精四化”走深走实的关键举措</a:t>
            </a:r>
            <a:r>
              <a:rPr sz="12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，是应对大规模特高压建设的有力保障</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，也是压</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降特高压工程固有风险的必然选择。</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各单位要彻底摆脱“人工为主、</a:t>
            </a:r>
            <a:r>
              <a:rPr sz="1200" kern="0" spc="-2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机</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械为辅”的传统</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理念</a:t>
            </a:r>
            <a:r>
              <a:rPr sz="1200" kern="0" spc="-17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，实现机械化换人、智能化减人</a:t>
            </a:r>
            <a:r>
              <a:rPr sz="1200"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，持续提</a:t>
            </a:r>
            <a:r>
              <a:rPr sz="12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升特高压建设管理水平</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algn="l" rtl="0" eaLnBrk="0">
              <a:lnSpc>
                <a:spcPct val="110000"/>
              </a:lnSpc>
            </a:pPr>
            <a:endParaRPr lang="en-US" altLang="en-US" sz="400"/>
          </a:p>
          <a:p>
            <a:pPr marL="15875" indent="322580" algn="l" rtl="0" eaLnBrk="0">
              <a:lnSpc>
                <a:spcPct val="115000"/>
              </a:lnSpc>
            </a:pP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会议要求</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以“六精四化</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”为统领</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，聚焦“稳定安全可靠”</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，坚持稳中求进</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B0F0">
                    <a:alpha val="100000"/>
                  </a:srgbClr>
                </a:solidFill>
                <a:latin typeface="微软雅黑" panose="020b0503020204020204" charset="-122"/>
                <a:ea typeface="微软雅黑" panose="020b0503020204020204" charset="-122"/>
                <a:cs typeface="微软雅黑" panose="020b0503020204020204" charset="-122"/>
              </a:rPr>
              <a:t>以全</a:t>
            </a:r>
            <a:r>
              <a:rPr sz="1200" kern="0" spc="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B0F0">
                    <a:alpha val="100000"/>
                  </a:srgbClr>
                </a:solidFill>
                <a:latin typeface="微软雅黑" panose="020b0503020204020204" charset="-122"/>
                <a:ea typeface="微软雅黑" panose="020b0503020204020204" charset="-122"/>
                <a:cs typeface="微软雅黑" panose="020b0503020204020204" charset="-122"/>
              </a:rPr>
              <a:t>面推进特高压工程机</a:t>
            </a:r>
            <a:r>
              <a:rPr sz="1200" kern="0" spc="70">
                <a:solidFill>
                  <a:srgbClr val="00B0F0">
                    <a:alpha val="100000"/>
                  </a:srgbClr>
                </a:solidFill>
                <a:latin typeface="微软雅黑" panose="020b0503020204020204" charset="-122"/>
                <a:ea typeface="微软雅黑" panose="020b0503020204020204" charset="-122"/>
                <a:cs typeface="微软雅黑" panose="020b0503020204020204" charset="-122"/>
              </a:rPr>
              <a:t>械化施工为目标</a:t>
            </a:r>
            <a:r>
              <a:rPr sz="1200" kern="0" spc="-17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B0F0">
                    <a:alpha val="100000"/>
                  </a:srgbClr>
                </a:solidFill>
                <a:latin typeface="微软雅黑" panose="020b0503020204020204" charset="-122"/>
                <a:ea typeface="微软雅黑" panose="020b0503020204020204" charset="-122"/>
                <a:cs typeface="微软雅黑" panose="020b0503020204020204" charset="-122"/>
              </a:rPr>
              <a:t>，从机具装备、管理制度、</a:t>
            </a:r>
            <a:r>
              <a:rPr sz="1200" kern="0" spc="-25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B0F0">
                    <a:alpha val="100000"/>
                  </a:srgbClr>
                </a:solidFill>
                <a:latin typeface="微软雅黑" panose="020b0503020204020204" charset="-122"/>
                <a:ea typeface="微软雅黑" panose="020b0503020204020204" charset="-122"/>
                <a:cs typeface="微软雅黑" panose="020b0503020204020204" charset="-122"/>
              </a:rPr>
              <a:t>勘察设计等方面深入开</a:t>
            </a:r>
            <a:endParaRPr lang="en-US" altLang="en-US" sz="1200"/>
          </a:p>
        </p:txBody>
      </p:sp>
      <p:pic>
        <p:nvPicPr>
          <p:cNvPr id="1058" name="picture 1058"/>
          <p:cNvPicPr>
            <a:picLocks noChangeAspect="1"/>
          </p:cNvPicPr>
          <p:nvPr/>
        </p:nvPicPr>
        <p:blipFill>
          <a:blip r:embed="rId8"/>
          <a:stretch>
            <a:fillRect/>
          </a:stretch>
        </p:blipFill>
        <p:spPr>
          <a:xfrm rot="21600000">
            <a:off x="1277112" y="2272283"/>
            <a:ext cx="4235195" cy="2339340"/>
          </a:xfrm>
          <a:prstGeom prst="rect">
            <a:avLst/>
          </a:prstGeom>
        </p:spPr>
      </p:pic>
      <p:sp>
        <p:nvSpPr>
          <p:cNvPr id="1060" name="textbox 1060"/>
          <p:cNvSpPr/>
          <p:nvPr/>
        </p:nvSpPr>
        <p:spPr>
          <a:xfrm>
            <a:off x="1314194" y="1899511"/>
            <a:ext cx="5156200"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1062" name="textbox 1062"/>
          <p:cNvSpPr/>
          <p:nvPr/>
        </p:nvSpPr>
        <p:spPr>
          <a:xfrm>
            <a:off x="1314194" y="6549234"/>
            <a:ext cx="5156200"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1064" name="textbox 1064"/>
          <p:cNvSpPr/>
          <p:nvPr/>
        </p:nvSpPr>
        <p:spPr>
          <a:xfrm>
            <a:off x="1557064" y="4634108"/>
            <a:ext cx="5325109" cy="2108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455"/>
              </a:lnSpc>
            </a:pP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公司截至三季度末</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电缆工程</a:t>
            </a:r>
            <a:r>
              <a:rPr sz="1200" kern="0" spc="6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机械化施工应用情</a:t>
            </a:r>
            <a:r>
              <a:rPr sz="1200" kern="0" spc="50">
                <a:ln w="4660" cap="flat" cmpd="sng">
                  <a:solidFill>
                    <a:srgbClr val="0070C0">
                      <a:alpha val="100000"/>
                    </a:srgbClr>
                  </a:solidFill>
                  <a:prstDash val="solid"/>
                  <a:miter lim="10"/>
                </a:ln>
                <a:solidFill>
                  <a:srgbClr val="0070C0">
                    <a:alpha val="100000"/>
                  </a:srgbClr>
                </a:solidFill>
                <a:latin typeface="黑体" panose="02010609060101010101" charset="-122"/>
                <a:ea typeface="黑体" panose="02010609060101010101" charset="-122"/>
                <a:cs typeface="黑体" panose="02010609060101010101" charset="-122"/>
              </a:rPr>
              <a:t>况</a:t>
            </a:r>
            <a:r>
              <a:rPr sz="1200" kern="0" spc="20">
                <a:solidFill>
                  <a:srgbClr val="0070C0">
                    <a:alpha val="100000"/>
                  </a:srgbClr>
                </a:solidFill>
                <a:latin typeface="黑体" panose="02010609060101010101" charset="-122"/>
                <a:ea typeface="黑体" panose="02010609060101010101" charset="-122"/>
                <a:cs typeface="黑体" panose="02010609060101010101" charset="-122"/>
              </a:rPr>
              <a:t>                       </a:t>
            </a:r>
            <a:r>
              <a:rPr sz="1300" kern="0" spc="50" baseline="36000">
                <a:solidFill>
                  <a:srgbClr val="19846F">
                    <a:alpha val="100000"/>
                  </a:srgbClr>
                </a:solidFill>
                <a:latin typeface="Times New Roman" panose="02020603050405020304"/>
                <a:ea typeface="Times New Roman" panose="02020603050405020304"/>
                <a:cs typeface="Times New Roman" panose="02020603050405020304"/>
              </a:rPr>
              <a:t>30</a:t>
            </a:r>
            <a:endParaRPr lang="en-US" altLang="en-US" sz="1300" baseline="36000"/>
          </a:p>
        </p:txBody>
      </p:sp>
      <p:sp>
        <p:nvSpPr>
          <p:cNvPr id="1066" name="textbox 1066"/>
          <p:cNvSpPr/>
          <p:nvPr/>
        </p:nvSpPr>
        <p:spPr>
          <a:xfrm>
            <a:off x="681805" y="9335975"/>
            <a:ext cx="2760345" cy="203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algn="r" rtl="0" eaLnBrk="0">
              <a:lnSpc>
                <a:spcPct val="97000"/>
              </a:lnSpc>
            </a:pPr>
            <a:r>
              <a:rPr sz="1200" kern="0" spc="20">
                <a:solidFill>
                  <a:srgbClr val="00B0F0">
                    <a:alpha val="100000"/>
                  </a:srgbClr>
                </a:solidFill>
                <a:latin typeface="微软雅黑" panose="020b0503020204020204" charset="-122"/>
                <a:ea typeface="微软雅黑" panose="020b0503020204020204" charset="-122"/>
                <a:cs typeface="微软雅黑" panose="020b0503020204020204" charset="-122"/>
              </a:rPr>
              <a:t>展工作</a:t>
            </a:r>
            <a:r>
              <a:rPr sz="1200" kern="0" spc="-170">
                <a:solidFill>
                  <a:srgbClr val="00B0F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，确保优质高效完成各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项任务。</a:t>
            </a:r>
            <a:endParaRPr lang="en-US" altLang="en-US" sz="1200"/>
          </a:p>
        </p:txBody>
      </p:sp>
      <p:graphicFrame>
        <p:nvGraphicFramePr>
          <p:cNvPr id="1068" name="table 1068"/>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1070" name="table 1070"/>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1072" name="textbox 1072"/>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16</a:t>
            </a:r>
            <a:endParaRPr lang="en-US" altLang="en-US" sz="1200"/>
          </a:p>
        </p:txBody>
      </p:sp>
      <p:sp>
        <p:nvSpPr>
          <p:cNvPr id="1074" name="textbox 1074"/>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31</a:t>
            </a:r>
            <a:endParaRPr lang="en-US" altLang="en-US" sz="800"/>
          </a:p>
        </p:txBody>
      </p:sp>
      <p:sp>
        <p:nvSpPr>
          <p:cNvPr id="1076" name="textbox 1076"/>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078" name="textbox 1078"/>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80" name="picture 1080"/>
          <p:cNvPicPr>
            <a:picLocks noChangeAspect="1"/>
          </p:cNvPicPr>
          <p:nvPr/>
        </p:nvPicPr>
        <p:blipFill>
          <a:blip r:embed="rId2"/>
          <a:stretch>
            <a:fillRect/>
          </a:stretch>
        </p:blipFill>
        <p:spPr>
          <a:xfrm rot="21600000">
            <a:off x="5167883" y="5839968"/>
            <a:ext cx="1863852" cy="615696"/>
          </a:xfrm>
          <a:prstGeom prst="rect">
            <a:avLst/>
          </a:prstGeom>
        </p:spPr>
      </p:pic>
      <p:pic>
        <p:nvPicPr>
          <p:cNvPr id="1082" name="picture 1082"/>
          <p:cNvPicPr>
            <a:picLocks noChangeAspect="1"/>
          </p:cNvPicPr>
          <p:nvPr/>
        </p:nvPicPr>
        <p:blipFill>
          <a:blip r:embed="rId3"/>
          <a:stretch>
            <a:fillRect/>
          </a:stretch>
        </p:blipFill>
        <p:spPr>
          <a:xfrm rot="21600000">
            <a:off x="528827" y="5839968"/>
            <a:ext cx="6502907" cy="3657600"/>
          </a:xfrm>
          <a:prstGeom prst="rect">
            <a:avLst/>
          </a:prstGeom>
        </p:spPr>
      </p:pic>
      <p:pic>
        <p:nvPicPr>
          <p:cNvPr id="1084" name="picture 1084"/>
          <p:cNvPicPr>
            <a:picLocks noChangeAspect="1"/>
          </p:cNvPicPr>
          <p:nvPr/>
        </p:nvPicPr>
        <p:blipFill>
          <a:blip r:embed="rId4"/>
          <a:stretch>
            <a:fillRect/>
          </a:stretch>
        </p:blipFill>
        <p:spPr>
          <a:xfrm rot="21600000">
            <a:off x="528827" y="6012180"/>
            <a:ext cx="487680" cy="457199"/>
          </a:xfrm>
          <a:prstGeom prst="rect">
            <a:avLst/>
          </a:prstGeom>
        </p:spPr>
      </p:pic>
      <p:pic>
        <p:nvPicPr>
          <p:cNvPr id="1086" name="picture 1086"/>
          <p:cNvPicPr>
            <a:picLocks noChangeAspect="1"/>
          </p:cNvPicPr>
          <p:nvPr/>
        </p:nvPicPr>
        <p:blipFill>
          <a:blip r:embed="rId5"/>
          <a:stretch>
            <a:fillRect/>
          </a:stretch>
        </p:blipFill>
        <p:spPr>
          <a:xfrm rot="21600000">
            <a:off x="1043939" y="6448044"/>
            <a:ext cx="5987795" cy="434340"/>
          </a:xfrm>
          <a:prstGeom prst="rect">
            <a:avLst/>
          </a:prstGeom>
        </p:spPr>
      </p:pic>
      <p:graphicFrame>
        <p:nvGraphicFramePr>
          <p:cNvPr id="1088" name="table 1088"/>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33</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090" name="picture 1090"/>
          <p:cNvPicPr>
            <a:picLocks noChangeAspect="1"/>
          </p:cNvPicPr>
          <p:nvPr/>
        </p:nvPicPr>
        <p:blipFill>
          <a:blip r:embed="rId2"/>
          <a:stretch>
            <a:fillRect/>
          </a:stretch>
        </p:blipFill>
        <p:spPr>
          <a:xfrm rot="21600000">
            <a:off x="5167883" y="1190245"/>
            <a:ext cx="1863852" cy="615694"/>
          </a:xfrm>
          <a:prstGeom prst="rect">
            <a:avLst/>
          </a:prstGeom>
        </p:spPr>
      </p:pic>
      <p:pic>
        <p:nvPicPr>
          <p:cNvPr id="1092" name="picture 1092"/>
          <p:cNvPicPr>
            <a:picLocks noChangeAspect="1"/>
          </p:cNvPicPr>
          <p:nvPr/>
        </p:nvPicPr>
        <p:blipFill>
          <a:blip r:embed="rId3"/>
          <a:stretch>
            <a:fillRect/>
          </a:stretch>
        </p:blipFill>
        <p:spPr>
          <a:xfrm rot="21600000">
            <a:off x="528827" y="1190244"/>
            <a:ext cx="6502907" cy="3657599"/>
          </a:xfrm>
          <a:prstGeom prst="rect">
            <a:avLst/>
          </a:prstGeom>
        </p:spPr>
      </p:pic>
      <p:pic>
        <p:nvPicPr>
          <p:cNvPr id="1094" name="picture 1094"/>
          <p:cNvPicPr>
            <a:picLocks noChangeAspect="1"/>
          </p:cNvPicPr>
          <p:nvPr/>
        </p:nvPicPr>
        <p:blipFill>
          <a:blip r:embed="rId6"/>
          <a:stretch>
            <a:fillRect/>
          </a:stretch>
        </p:blipFill>
        <p:spPr>
          <a:xfrm rot="21600000">
            <a:off x="1043939" y="1798319"/>
            <a:ext cx="5987795" cy="434340"/>
          </a:xfrm>
          <a:prstGeom prst="rect">
            <a:avLst/>
          </a:prstGeom>
        </p:spPr>
      </p:pic>
      <p:pic>
        <p:nvPicPr>
          <p:cNvPr id="1096" name="picture 1096"/>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1098" name="table 1098"/>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32</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100" name="textbox 1100"/>
          <p:cNvSpPr/>
          <p:nvPr/>
        </p:nvSpPr>
        <p:spPr>
          <a:xfrm>
            <a:off x="599795" y="2320414"/>
            <a:ext cx="6391909" cy="24428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40995" algn="l" rtl="0" eaLnBrk="0">
              <a:lnSpc>
                <a:spcPts val="1600"/>
              </a:lnSpc>
            </a:pPr>
            <a:r>
              <a:rPr sz="1200" kern="0" spc="7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全专业、全过程、全地</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域、全链条、全方位（</a:t>
            </a:r>
            <a:r>
              <a:rPr sz="1200" kern="0" spc="-200">
                <a:solidFill>
                  <a:srgbClr val="FF0000">
                    <a:alpha val="100000"/>
                  </a:srgbClr>
                </a:solidFill>
                <a:latin typeface="黑体" panose="02010609060101010101" charset="-122"/>
                <a:ea typeface="黑体" panose="02010609060101010101" charset="-122"/>
                <a:cs typeface="黑体" panose="02010609060101010101" charset="-122"/>
              </a:rPr>
              <a:t> </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“五全”</a:t>
            </a:r>
            <a:r>
              <a:rPr sz="1200" kern="0" spc="-280">
                <a:solidFill>
                  <a:srgbClr val="FF0000">
                    <a:alpha val="100000"/>
                  </a:srgbClr>
                </a:solidFill>
                <a:latin typeface="黑体" panose="02010609060101010101" charset="-122"/>
                <a:ea typeface="黑体" panose="02010609060101010101" charset="-122"/>
                <a:cs typeface="黑体" panose="02010609060101010101" charset="-122"/>
              </a:rPr>
              <a:t> </a:t>
            </a:r>
            <a:r>
              <a:rPr sz="1200" kern="0" spc="60">
                <a:ln w="4660" cap="flat" cmpd="sng">
                  <a:solidFill>
                    <a:srgbClr val="FF0000">
                      <a:alpha val="100000"/>
                    </a:srgbClr>
                  </a:solidFill>
                  <a:prstDash val="solid"/>
                  <a:miter lim="10"/>
                </a:ln>
                <a:solidFill>
                  <a:srgbClr val="FF0000">
                    <a:alpha val="100000"/>
                  </a:srgbClr>
                </a:solidFill>
                <a:latin typeface="黑体" panose="02010609060101010101" charset="-122"/>
                <a:ea typeface="黑体" panose="02010609060101010101" charset="-122"/>
                <a:cs typeface="黑体" panose="02010609060101010101" charset="-122"/>
              </a:rPr>
              <a:t>）</a:t>
            </a:r>
            <a:r>
              <a:rPr sz="1200" kern="0" spc="6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抓好机械化施工。</a:t>
            </a:r>
            <a:endParaRPr lang="en-US" altLang="en-US" sz="1200"/>
          </a:p>
          <a:p>
            <a:pPr marL="349250" algn="l" rtl="0" eaLnBrk="0">
              <a:lnSpc>
                <a:spcPts val="1550"/>
              </a:lnSpc>
              <a:spcBef>
                <a:spcPts val="970"/>
              </a:spcBef>
            </a:pPr>
            <a:r>
              <a:rPr sz="1200" kern="0" spc="80">
                <a:solidFill>
                  <a:srgbClr val="C00000">
                    <a:alpha val="100000"/>
                  </a:srgbClr>
                </a:solidFill>
                <a:latin typeface="Wingdings" panose="05000000000000000000"/>
                <a:ea typeface="Wingdings" panose="05000000000000000000"/>
                <a:cs typeface="Wingdings" panose="05000000000000000000"/>
              </a:rPr>
              <a:t>&gt;</a:t>
            </a:r>
            <a:r>
              <a:rPr sz="1200" kern="0" spc="-590">
                <a:solidFill>
                  <a:srgbClr val="C00000">
                    <a:alpha val="100000"/>
                  </a:srgbClr>
                </a:solidFill>
                <a:latin typeface="Wingdings" panose="05000000000000000000"/>
                <a:ea typeface="Wingdings" panose="05000000000000000000"/>
                <a:cs typeface="Wingdings" panose="05000000000000000000"/>
              </a:rPr>
              <a:t> </a:t>
            </a:r>
            <a:r>
              <a:rPr sz="1200" kern="0" spc="8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从架空线路为主，向线路、变电、电缆</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工程</a:t>
            </a:r>
            <a:r>
              <a:rPr sz="1200" kern="0" spc="70">
                <a:ln w="4660" cap="flat" cmpd="sng">
                  <a:solidFill>
                    <a:srgbClr val="C00000">
                      <a:alpha val="100000"/>
                    </a:srgbClr>
                  </a:solidFill>
                  <a:prstDash val="solid"/>
                  <a:miter lim="10"/>
                </a:ln>
                <a:solidFill>
                  <a:srgbClr val="C00000">
                    <a:alpha val="100000"/>
                  </a:srgbClr>
                </a:solidFill>
                <a:latin typeface="黑体" panose="02010609060101010101" charset="-122"/>
                <a:ea typeface="黑体" panose="02010609060101010101" charset="-122"/>
                <a:cs typeface="黑体" panose="02010609060101010101" charset="-122"/>
              </a:rPr>
              <a:t>全专业</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转变</a:t>
            </a:r>
            <a:endParaRPr lang="en-US" altLang="en-US" sz="1200"/>
          </a:p>
          <a:p>
            <a:pPr marL="12700" indent="330200" algn="l" rtl="0" eaLnBrk="0">
              <a:lnSpc>
                <a:spcPct val="114000"/>
              </a:lnSpc>
              <a:spcBef>
                <a:spcPts val="285"/>
              </a:spcBef>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架空线路工程涵盖基础、组</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塔、架线、接地以及物料运输等工序</a:t>
            </a:r>
            <a:r>
              <a:rPr sz="11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；变电工程涵盖地基处理、建</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构筑物等土建施工以及设备安装等工序；电缆工程涵盖电缆通道结构</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施工、电缆安装敷设等工序。</a:t>
            </a:r>
            <a:endParaRPr lang="en-US" altLang="en-US" sz="1100"/>
          </a:p>
          <a:p>
            <a:pPr marL="349250" algn="l" rtl="0" eaLnBrk="0">
              <a:lnSpc>
                <a:spcPts val="1550"/>
              </a:lnSpc>
              <a:spcBef>
                <a:spcPts val="280"/>
              </a:spcBef>
            </a:pPr>
            <a:r>
              <a:rPr sz="1200" kern="0" spc="80">
                <a:solidFill>
                  <a:srgbClr val="C00000">
                    <a:alpha val="100000"/>
                  </a:srgbClr>
                </a:solidFill>
                <a:latin typeface="Wingdings" panose="05000000000000000000"/>
                <a:ea typeface="Wingdings" panose="05000000000000000000"/>
                <a:cs typeface="Wingdings" panose="05000000000000000000"/>
              </a:rPr>
              <a:t>&gt;</a:t>
            </a:r>
            <a:r>
              <a:rPr sz="1200" kern="0" spc="-590">
                <a:solidFill>
                  <a:srgbClr val="C00000">
                    <a:alpha val="100000"/>
                  </a:srgbClr>
                </a:solidFill>
                <a:latin typeface="Wingdings" panose="05000000000000000000"/>
                <a:ea typeface="Wingdings" panose="05000000000000000000"/>
                <a:cs typeface="Wingdings" panose="05000000000000000000"/>
              </a:rPr>
              <a:t> </a:t>
            </a:r>
            <a:r>
              <a:rPr sz="1200" kern="0" spc="8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从施工建设过程为主</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，向工程项目</a:t>
            </a:r>
            <a:r>
              <a:rPr sz="1200" kern="0" spc="70">
                <a:ln w="4660" cap="flat" cmpd="sng">
                  <a:solidFill>
                    <a:srgbClr val="C00000">
                      <a:alpha val="100000"/>
                    </a:srgbClr>
                  </a:solidFill>
                  <a:prstDash val="solid"/>
                  <a:miter lim="10"/>
                </a:ln>
                <a:solidFill>
                  <a:srgbClr val="C00000">
                    <a:alpha val="100000"/>
                  </a:srgbClr>
                </a:solidFill>
                <a:latin typeface="黑体" panose="02010609060101010101" charset="-122"/>
                <a:ea typeface="黑体" panose="02010609060101010101" charset="-122"/>
                <a:cs typeface="黑体" panose="02010609060101010101" charset="-122"/>
              </a:rPr>
              <a:t>全过程</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转变</a:t>
            </a:r>
            <a:endParaRPr lang="en-US" altLang="en-US" sz="1200"/>
          </a:p>
          <a:p>
            <a:pPr marL="34925" indent="309880" algn="l" rtl="0" eaLnBrk="0">
              <a:lnSpc>
                <a:spcPct val="116000"/>
              </a:lnSpc>
              <a:spcBef>
                <a:spcPts val="285"/>
              </a:spcBef>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工程前期开展专题策划，设</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计阶段开展专项设计与专题评审</a:t>
            </a:r>
            <a:r>
              <a:rPr sz="1100" kern="0" spc="-34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，编制专项施工方案，贯穿工程项</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20">
                <a:solidFill>
                  <a:srgbClr val="000000">
                    <a:alpha val="100000"/>
                  </a:srgbClr>
                </a:solidFill>
                <a:latin typeface="黑体" panose="02010609060101010101" charset="-122"/>
                <a:ea typeface="黑体" panose="02010609060101010101" charset="-122"/>
                <a:cs typeface="黑体" panose="02010609060101010101" charset="-122"/>
              </a:rPr>
              <a:t>目全过程。</a:t>
            </a:r>
            <a:endParaRPr lang="en-US" altLang="en-US" sz="1100"/>
          </a:p>
          <a:p>
            <a:pPr marL="349250" algn="l" rtl="0" eaLnBrk="0">
              <a:lnSpc>
                <a:spcPts val="1550"/>
              </a:lnSpc>
              <a:spcBef>
                <a:spcPts val="230"/>
              </a:spcBef>
            </a:pPr>
            <a:r>
              <a:rPr sz="1200" kern="0" spc="80">
                <a:solidFill>
                  <a:srgbClr val="C00000">
                    <a:alpha val="100000"/>
                  </a:srgbClr>
                </a:solidFill>
                <a:latin typeface="Wingdings" panose="05000000000000000000"/>
                <a:ea typeface="Wingdings" panose="05000000000000000000"/>
                <a:cs typeface="Wingdings" panose="05000000000000000000"/>
              </a:rPr>
              <a:t>&gt;</a:t>
            </a:r>
            <a:r>
              <a:rPr sz="1200" kern="0" spc="-580">
                <a:solidFill>
                  <a:srgbClr val="C00000">
                    <a:alpha val="100000"/>
                  </a:srgbClr>
                </a:solidFill>
                <a:latin typeface="Wingdings" panose="05000000000000000000"/>
                <a:ea typeface="Wingdings" panose="05000000000000000000"/>
                <a:cs typeface="Wingdings" panose="05000000000000000000"/>
              </a:rPr>
              <a:t> </a:t>
            </a:r>
            <a:r>
              <a:rPr sz="1200" kern="0" spc="8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从平原丘陵为主，向山地、河网</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、沙漠等</a:t>
            </a:r>
            <a:r>
              <a:rPr sz="1200" kern="0" spc="70">
                <a:ln w="4660" cap="flat" cmpd="sng">
                  <a:solidFill>
                    <a:srgbClr val="C00000">
                      <a:alpha val="100000"/>
                    </a:srgbClr>
                  </a:solidFill>
                  <a:prstDash val="solid"/>
                  <a:miter lim="10"/>
                </a:ln>
                <a:solidFill>
                  <a:srgbClr val="C00000">
                    <a:alpha val="100000"/>
                  </a:srgbClr>
                </a:solidFill>
                <a:latin typeface="黑体" panose="02010609060101010101" charset="-122"/>
                <a:ea typeface="黑体" panose="02010609060101010101" charset="-122"/>
                <a:cs typeface="黑体" panose="02010609060101010101" charset="-122"/>
              </a:rPr>
              <a:t>全地域</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转变</a:t>
            </a:r>
            <a:endParaRPr lang="en-US" altLang="en-US" sz="1200"/>
          </a:p>
          <a:p>
            <a:pPr marL="12700" indent="325120" algn="l" rtl="0" eaLnBrk="0">
              <a:lnSpc>
                <a:spcPct val="114000"/>
              </a:lnSpc>
              <a:spcBef>
                <a:spcPts val="285"/>
              </a:spcBef>
            </a:pPr>
            <a:r>
              <a:rPr sz="1100" kern="0" spc="60">
                <a:solidFill>
                  <a:srgbClr val="000000">
                    <a:alpha val="100000"/>
                  </a:srgbClr>
                </a:solidFill>
                <a:latin typeface="黑体" panose="02010609060101010101" charset="-122"/>
                <a:ea typeface="黑体" panose="02010609060101010101" charset="-122"/>
                <a:cs typeface="黑体" panose="02010609060101010101" charset="-122"/>
              </a:rPr>
              <a:t>在平原地区推广应用的基础上</a:t>
            </a:r>
            <a:r>
              <a:rPr sz="1100" kern="0" spc="-3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，加强</a:t>
            </a:r>
            <a:r>
              <a:rPr sz="1100" kern="0" spc="60">
                <a:solidFill>
                  <a:srgbClr val="C00000">
                    <a:alpha val="100000"/>
                  </a:srgbClr>
                </a:solidFill>
                <a:latin typeface="黑体" panose="02010609060101010101" charset="-122"/>
                <a:ea typeface="黑体" panose="02010609060101010101" charset="-122"/>
                <a:cs typeface="黑体" panose="02010609060101010101" charset="-122"/>
              </a:rPr>
              <a:t>山</a:t>
            </a:r>
            <a:r>
              <a:rPr sz="1100" kern="0" spc="50">
                <a:solidFill>
                  <a:srgbClr val="C00000">
                    <a:alpha val="100000"/>
                  </a:srgbClr>
                </a:solidFill>
                <a:latin typeface="黑体" panose="02010609060101010101" charset="-122"/>
                <a:ea typeface="黑体" panose="02010609060101010101" charset="-122"/>
                <a:cs typeface="黑体" panose="02010609060101010101" charset="-122"/>
              </a:rPr>
              <a:t>地等复杂地形条件下</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机械化施工技术创新，取得新的突</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破，初步实现全地形适用。</a:t>
            </a:r>
            <a:endParaRPr lang="en-US" altLang="en-US" sz="1100"/>
          </a:p>
          <a:p>
            <a:pPr algn="l" rtl="0" eaLnBrk="0">
              <a:lnSpc>
                <a:spcPct val="124000"/>
              </a:lnSpc>
            </a:pPr>
            <a:endParaRPr lang="en-US" altLang="en-US" sz="400"/>
          </a:p>
          <a:p>
            <a:pPr marL="6164580" algn="l" rtl="0" eaLnBrk="0">
              <a:lnSpc>
                <a:spcPct val="81000"/>
              </a:lnSpc>
              <a:spcBef>
                <a:spcPct val="0"/>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32</a:t>
            </a:r>
            <a:endParaRPr lang="en-US" altLang="en-US" sz="800"/>
          </a:p>
        </p:txBody>
      </p:sp>
      <p:sp>
        <p:nvSpPr>
          <p:cNvPr id="1102" name="textbox 1102"/>
          <p:cNvSpPr/>
          <p:nvPr/>
        </p:nvSpPr>
        <p:spPr>
          <a:xfrm>
            <a:off x="605594" y="7108820"/>
            <a:ext cx="6383020" cy="1990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46710" algn="l" rtl="0" eaLnBrk="0">
              <a:lnSpc>
                <a:spcPts val="1550"/>
              </a:lnSpc>
            </a:pPr>
            <a:r>
              <a:rPr sz="1200" kern="0" spc="70">
                <a:solidFill>
                  <a:srgbClr val="C00000">
                    <a:alpha val="100000"/>
                  </a:srgbClr>
                </a:solidFill>
                <a:latin typeface="Wingdings" panose="05000000000000000000"/>
                <a:ea typeface="Wingdings" panose="05000000000000000000"/>
                <a:cs typeface="Wingdings" panose="05000000000000000000"/>
              </a:rPr>
              <a:t>&gt;</a:t>
            </a:r>
            <a:r>
              <a:rPr sz="1200" kern="0" spc="-510">
                <a:solidFill>
                  <a:srgbClr val="C00000">
                    <a:alpha val="100000"/>
                  </a:srgbClr>
                </a:solidFill>
                <a:latin typeface="Wingdings" panose="05000000000000000000"/>
                <a:ea typeface="Wingdings" panose="05000000000000000000"/>
                <a:cs typeface="Wingdings" panose="05000000000000000000"/>
              </a:rPr>
              <a:t> </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从单一成果为主，向</a:t>
            </a:r>
            <a:r>
              <a:rPr sz="1200" kern="0" spc="70">
                <a:ln w="4660" cap="flat" cmpd="sng">
                  <a:solidFill>
                    <a:srgbClr val="C00000">
                      <a:alpha val="100000"/>
                    </a:srgbClr>
                  </a:solidFill>
                  <a:prstDash val="solid"/>
                  <a:miter lim="10"/>
                </a:ln>
                <a:solidFill>
                  <a:srgbClr val="C00000">
                    <a:alpha val="100000"/>
                  </a:srgbClr>
                </a:solidFill>
                <a:latin typeface="黑体" panose="02010609060101010101" charset="-122"/>
                <a:ea typeface="黑体" panose="02010609060101010101" charset="-122"/>
                <a:cs typeface="黑体" panose="02010609060101010101" charset="-122"/>
              </a:rPr>
              <a:t>全链条</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系列化成果转变</a:t>
            </a:r>
            <a:endParaRPr lang="en-US" altLang="en-US" sz="1200"/>
          </a:p>
          <a:p>
            <a:pPr marL="15240" indent="322580" algn="l" rtl="0" eaLnBrk="0">
              <a:lnSpc>
                <a:spcPct val="124000"/>
              </a:lnSpc>
              <a:spcBef>
                <a:spcPts val="560"/>
              </a:spcBef>
            </a:pPr>
            <a:r>
              <a:rPr sz="1100" kern="0" spc="80">
                <a:solidFill>
                  <a:srgbClr val="000000">
                    <a:alpha val="100000"/>
                  </a:srgbClr>
                </a:solidFill>
                <a:latin typeface="黑体" panose="02010609060101010101" charset="-122"/>
                <a:ea typeface="黑体" panose="02010609060101010101" charset="-122"/>
                <a:cs typeface="黑体" panose="02010609060101010101" charset="-122"/>
              </a:rPr>
              <a:t>规范机械化施工装备型式型号、功能参</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数</a:t>
            </a:r>
            <a:r>
              <a:rPr sz="1100" kern="0" spc="-31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，针对不同应用场合和工程条件</a:t>
            </a:r>
            <a:r>
              <a:rPr sz="1100" kern="0" spc="-30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70">
                <a:solidFill>
                  <a:srgbClr val="000000">
                    <a:alpha val="100000"/>
                  </a:srgbClr>
                </a:solidFill>
                <a:latin typeface="黑体" panose="02010609060101010101" charset="-122"/>
                <a:ea typeface="黑体" panose="02010609060101010101" charset="-122"/>
                <a:cs typeface="黑体" panose="02010609060101010101" charset="-122"/>
              </a:rPr>
              <a:t>，</a:t>
            </a:r>
            <a:r>
              <a:rPr sz="1100" kern="0" spc="70">
                <a:solidFill>
                  <a:srgbClr val="C00000">
                    <a:alpha val="100000"/>
                  </a:srgbClr>
                </a:solidFill>
                <a:latin typeface="黑体" panose="02010609060101010101" charset="-122"/>
                <a:ea typeface="黑体" panose="02010609060101010101" charset="-122"/>
                <a:cs typeface="黑体" panose="02010609060101010101" charset="-122"/>
              </a:rPr>
              <a:t>推动形成各类功</a:t>
            </a:r>
            <a:r>
              <a:rPr sz="1100" kern="0" spc="0">
                <a:solidFill>
                  <a:srgbClr val="C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C00000">
                    <a:alpha val="100000"/>
                  </a:srgbClr>
                </a:solidFill>
                <a:latin typeface="黑体" panose="02010609060101010101" charset="-122"/>
                <a:ea typeface="黑体" panose="02010609060101010101" charset="-122"/>
                <a:cs typeface="黑体" panose="02010609060101010101" charset="-122"/>
              </a:rPr>
              <a:t>能、型式、规格的系列化施工技</a:t>
            </a:r>
            <a:r>
              <a:rPr sz="1100" kern="0" spc="30">
                <a:solidFill>
                  <a:srgbClr val="C00000">
                    <a:alpha val="100000"/>
                  </a:srgbClr>
                </a:solidFill>
                <a:latin typeface="黑体" panose="02010609060101010101" charset="-122"/>
                <a:ea typeface="黑体" panose="02010609060101010101" charset="-122"/>
                <a:cs typeface="黑体" panose="02010609060101010101" charset="-122"/>
              </a:rPr>
              <a:t>术装备</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，满足各类工程建设需求。</a:t>
            </a:r>
            <a:endParaRPr lang="en-US" altLang="en-US" sz="1100"/>
          </a:p>
          <a:p>
            <a:pPr marL="346710" algn="l" rtl="0" eaLnBrk="0">
              <a:lnSpc>
                <a:spcPts val="1550"/>
              </a:lnSpc>
              <a:spcBef>
                <a:spcPts val="595"/>
              </a:spcBef>
            </a:pPr>
            <a:r>
              <a:rPr sz="1200" kern="0" spc="70">
                <a:solidFill>
                  <a:srgbClr val="C00000">
                    <a:alpha val="100000"/>
                  </a:srgbClr>
                </a:solidFill>
                <a:latin typeface="Wingdings" panose="05000000000000000000"/>
                <a:ea typeface="Wingdings" panose="05000000000000000000"/>
                <a:cs typeface="Wingdings" panose="05000000000000000000"/>
              </a:rPr>
              <a:t>&gt;</a:t>
            </a:r>
            <a:r>
              <a:rPr sz="1200" kern="0" spc="-510">
                <a:solidFill>
                  <a:srgbClr val="C00000">
                    <a:alpha val="100000"/>
                  </a:srgbClr>
                </a:solidFill>
                <a:latin typeface="Wingdings" panose="05000000000000000000"/>
                <a:ea typeface="Wingdings" panose="05000000000000000000"/>
                <a:cs typeface="Wingdings" panose="05000000000000000000"/>
              </a:rPr>
              <a:t> </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从技术研究为主，向产学研</a:t>
            </a:r>
            <a:r>
              <a:rPr sz="1200" kern="0" spc="70">
                <a:ln w="4660" cap="flat" cmpd="sng">
                  <a:solidFill>
                    <a:srgbClr val="C00000">
                      <a:alpha val="100000"/>
                    </a:srgbClr>
                  </a:solidFill>
                  <a:prstDash val="solid"/>
                  <a:miter lim="10"/>
                </a:ln>
                <a:solidFill>
                  <a:srgbClr val="C00000">
                    <a:alpha val="100000"/>
                  </a:srgbClr>
                </a:solidFill>
                <a:latin typeface="黑体" panose="02010609060101010101" charset="-122"/>
                <a:ea typeface="黑体" panose="02010609060101010101" charset="-122"/>
                <a:cs typeface="黑体" panose="02010609060101010101" charset="-122"/>
              </a:rPr>
              <a:t>全方位</a:t>
            </a:r>
            <a:r>
              <a:rPr sz="1200" kern="0" spc="70">
                <a:ln w="4660"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支撑转变</a:t>
            </a:r>
            <a:endParaRPr lang="en-US" altLang="en-US" sz="1200"/>
          </a:p>
          <a:p>
            <a:pPr algn="l" rtl="0" eaLnBrk="0">
              <a:lnSpc>
                <a:spcPct val="119000"/>
              </a:lnSpc>
            </a:pPr>
            <a:endParaRPr lang="en-US" altLang="en-US" sz="500"/>
          </a:p>
          <a:p>
            <a:pPr marL="12700" indent="325755" algn="l" rtl="0" eaLnBrk="0">
              <a:lnSpc>
                <a:spcPct val="137000"/>
              </a:lnSpc>
              <a:spcBef>
                <a:spcPts val="5"/>
              </a:spcBef>
            </a:pPr>
            <a:r>
              <a:rPr sz="1100" kern="0" spc="50">
                <a:solidFill>
                  <a:srgbClr val="000000">
                    <a:alpha val="100000"/>
                  </a:srgbClr>
                </a:solidFill>
                <a:latin typeface="黑体" panose="02010609060101010101" charset="-122"/>
                <a:ea typeface="黑体" panose="02010609060101010101" charset="-122"/>
                <a:cs typeface="黑体" panose="02010609060101010101" charset="-122"/>
              </a:rPr>
              <a:t>以工程建设实际需求为导向</a:t>
            </a:r>
            <a:r>
              <a:rPr sz="1100" kern="0" spc="-3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，以实现成果转化应用为目标</a:t>
            </a:r>
            <a:r>
              <a:rPr sz="11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，与</a:t>
            </a:r>
            <a:r>
              <a:rPr sz="1100" kern="0" spc="50">
                <a:solidFill>
                  <a:srgbClr val="C00000">
                    <a:alpha val="100000"/>
                  </a:srgbClr>
                </a:solidFill>
                <a:latin typeface="黑体" panose="02010609060101010101" charset="-122"/>
                <a:ea typeface="黑体" panose="02010609060101010101" charset="-122"/>
                <a:cs typeface="黑体" panose="02010609060101010101" charset="-122"/>
              </a:rPr>
              <a:t>科</a:t>
            </a:r>
            <a:r>
              <a:rPr sz="1100" kern="0" spc="40">
                <a:solidFill>
                  <a:srgbClr val="C00000">
                    <a:alpha val="100000"/>
                  </a:srgbClr>
                </a:solidFill>
                <a:latin typeface="黑体" panose="02010609060101010101" charset="-122"/>
                <a:ea typeface="黑体" panose="02010609060101010101" charset="-122"/>
                <a:cs typeface="黑体" panose="02010609060101010101" charset="-122"/>
              </a:rPr>
              <a:t>研院所、高等院校、大型装备</a:t>
            </a:r>
            <a:r>
              <a:rPr sz="1100" kern="0" spc="0">
                <a:solidFill>
                  <a:srgbClr val="C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C00000">
                    <a:alpha val="100000"/>
                  </a:srgbClr>
                </a:solidFill>
                <a:latin typeface="黑体" panose="02010609060101010101" charset="-122"/>
                <a:ea typeface="黑体" panose="02010609060101010101" charset="-122"/>
                <a:cs typeface="黑体" panose="02010609060101010101" charset="-122"/>
              </a:rPr>
              <a:t>制造企业</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开展深度合作</a:t>
            </a:r>
            <a:r>
              <a:rPr sz="1100" kern="0" spc="-3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，统筹各省公司优势资源</a:t>
            </a:r>
            <a:r>
              <a:rPr sz="11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，全方位支撑机械化施</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工技术创新与装备研发</a:t>
            </a:r>
            <a:r>
              <a:rPr sz="1100" kern="0" spc="-32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40">
                <a:solidFill>
                  <a:srgbClr val="000000">
                    <a:alpha val="100000"/>
                  </a:srgbClr>
                </a:solidFill>
                <a:latin typeface="黑体" panose="02010609060101010101" charset="-122"/>
                <a:ea typeface="黑体" panose="02010609060101010101" charset="-122"/>
                <a:cs typeface="黑体" panose="02010609060101010101" charset="-122"/>
              </a:rPr>
              <a:t>；建</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60">
                <a:solidFill>
                  <a:srgbClr val="000000">
                    <a:alpha val="100000"/>
                  </a:srgbClr>
                </a:solidFill>
                <a:latin typeface="黑体" panose="02010609060101010101" charset="-122"/>
                <a:ea typeface="黑体" panose="02010609060101010101" charset="-122"/>
                <a:cs typeface="黑体" panose="02010609060101010101" charset="-122"/>
              </a:rPr>
              <a:t>立产学研用高度融合的创新</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与应用模式</a:t>
            </a:r>
            <a:r>
              <a:rPr sz="1100" kern="0" spc="-33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，实现</a:t>
            </a:r>
            <a:r>
              <a:rPr sz="1100" kern="0" spc="50">
                <a:solidFill>
                  <a:srgbClr val="C00000">
                    <a:alpha val="100000"/>
                  </a:srgbClr>
                </a:solidFill>
                <a:latin typeface="黑体" panose="02010609060101010101" charset="-122"/>
                <a:ea typeface="黑体" panose="02010609060101010101" charset="-122"/>
                <a:cs typeface="黑体" panose="02010609060101010101" charset="-122"/>
              </a:rPr>
              <a:t>优势互补、共同发展、互惠共赢</a:t>
            </a:r>
            <a:r>
              <a:rPr sz="1100" kern="0" spc="-330">
                <a:solidFill>
                  <a:srgbClr val="C00000">
                    <a:alpha val="100000"/>
                  </a:srgbClr>
                </a:solidFill>
                <a:latin typeface="黑体" panose="02010609060101010101" charset="-122"/>
                <a:ea typeface="黑体" panose="02010609060101010101" charset="-122"/>
                <a:cs typeface="黑体" panose="02010609060101010101" charset="-122"/>
              </a:rPr>
              <a:t> </a:t>
            </a:r>
            <a:r>
              <a:rPr sz="1100" kern="0" spc="50">
                <a:solidFill>
                  <a:srgbClr val="000000">
                    <a:alpha val="100000"/>
                  </a:srgbClr>
                </a:solidFill>
                <a:latin typeface="黑体" panose="02010609060101010101" charset="-122"/>
                <a:ea typeface="黑体" panose="02010609060101010101" charset="-122"/>
                <a:cs typeface="黑体" panose="02010609060101010101" charset="-122"/>
              </a:rPr>
              <a:t>，推动机械化施工持</a:t>
            </a:r>
            <a:r>
              <a:rPr sz="11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100" kern="0" spc="30">
                <a:solidFill>
                  <a:srgbClr val="000000">
                    <a:alpha val="100000"/>
                  </a:srgbClr>
                </a:solidFill>
                <a:latin typeface="黑体" panose="02010609060101010101" charset="-122"/>
                <a:ea typeface="黑体" panose="02010609060101010101" charset="-122"/>
                <a:cs typeface="黑体" panose="02010609060101010101" charset="-122"/>
              </a:rPr>
              <a:t>续、稳定、高效、良性发展。</a:t>
            </a:r>
            <a:endParaRPr lang="en-US" altLang="en-US" sz="1100"/>
          </a:p>
        </p:txBody>
      </p:sp>
      <p:sp>
        <p:nvSpPr>
          <p:cNvPr id="1104" name="textbox 1104"/>
          <p:cNvSpPr/>
          <p:nvPr/>
        </p:nvSpPr>
        <p:spPr>
          <a:xfrm>
            <a:off x="1314194" y="1899511"/>
            <a:ext cx="5156200"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sp>
        <p:nvSpPr>
          <p:cNvPr id="1106" name="textbox 1106"/>
          <p:cNvSpPr/>
          <p:nvPr/>
        </p:nvSpPr>
        <p:spPr>
          <a:xfrm>
            <a:off x="1314194" y="6549234"/>
            <a:ext cx="5156200"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9000"/>
              </a:lnSpc>
            </a:pPr>
            <a:r>
              <a:rPr sz="1400" b="1" kern="0" spc="40">
                <a:solidFill>
                  <a:srgbClr val="FFFFFF">
                    <a:alpha val="100000"/>
                  </a:srgbClr>
                </a:solidFill>
                <a:latin typeface="微软雅黑" panose="020b0503020204020204" charset="-122"/>
                <a:ea typeface="微软雅黑" panose="020b0503020204020204" charset="-122"/>
                <a:cs typeface="微软雅黑" panose="020b0503020204020204" charset="-122"/>
              </a:rPr>
              <a:t>全面推进输变电工程建设机械化施</a:t>
            </a:r>
            <a:r>
              <a:rPr sz="14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工                          </a:t>
            </a:r>
            <a:r>
              <a:rPr sz="11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4/全面推进</a:t>
            </a:r>
            <a:endParaRPr lang="en-US" altLang="en-US" sz="1100"/>
          </a:p>
        </p:txBody>
      </p:sp>
      <p:graphicFrame>
        <p:nvGraphicFramePr>
          <p:cNvPr id="1108" name="table 1108"/>
          <p:cNvGraphicFramePr>
            <a:graphicFrameLocks noGrp="1"/>
          </p:cNvGraphicFramePr>
          <p:nvPr/>
        </p:nvGraphicFramePr>
        <p:xfrm>
          <a:off x="842010" y="1832609"/>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graphicFrame>
        <p:nvGraphicFramePr>
          <p:cNvPr id="1110" name="table 1110"/>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1112" name="textbox 1112"/>
          <p:cNvSpPr/>
          <p:nvPr/>
        </p:nvSpPr>
        <p:spPr>
          <a:xfrm>
            <a:off x="7220428" y="10153291"/>
            <a:ext cx="262890" cy="164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17</a:t>
            </a:r>
            <a:endParaRPr lang="en-US" altLang="en-US" sz="1200"/>
          </a:p>
        </p:txBody>
      </p:sp>
      <p:sp>
        <p:nvSpPr>
          <p:cNvPr id="1114" name="textbox 1114"/>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33</a:t>
            </a:r>
            <a:endParaRPr lang="en-US" altLang="en-US" sz="800"/>
          </a:p>
        </p:txBody>
      </p:sp>
      <p:sp>
        <p:nvSpPr>
          <p:cNvPr id="1116" name="textbox 1116"/>
          <p:cNvSpPr/>
          <p:nvPr/>
        </p:nvSpPr>
        <p:spPr>
          <a:xfrm>
            <a:off x="603175" y="1569120"/>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
        <p:nvSpPr>
          <p:cNvPr id="1118" name="textbox 1118"/>
          <p:cNvSpPr/>
          <p:nvPr/>
        </p:nvSpPr>
        <p:spPr>
          <a:xfrm>
            <a:off x="603175" y="6218845"/>
            <a:ext cx="235584"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4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一</a:t>
            </a:r>
            <a:endParaRPr lang="en-US" altLang="en-US" sz="17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20" name="picture 1120"/>
          <p:cNvPicPr>
            <a:picLocks noChangeAspect="1"/>
          </p:cNvPicPr>
          <p:nvPr/>
        </p:nvPicPr>
        <p:blipFill>
          <a:blip r:embed="rId2"/>
          <a:stretch>
            <a:fillRect/>
          </a:stretch>
        </p:blipFill>
        <p:spPr>
          <a:xfrm rot="21600000">
            <a:off x="5167883" y="5839968"/>
            <a:ext cx="1863852" cy="615696"/>
          </a:xfrm>
          <a:prstGeom prst="rect">
            <a:avLst/>
          </a:prstGeom>
        </p:spPr>
      </p:pic>
      <p:sp>
        <p:nvSpPr>
          <p:cNvPr id="1122" name="textbox 1122"/>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35</a:t>
            </a:r>
            <a:endParaRPr lang="en-US" altLang="en-US" sz="800"/>
          </a:p>
        </p:txBody>
      </p:sp>
      <p:pic>
        <p:nvPicPr>
          <p:cNvPr id="1124" name="picture 1124"/>
          <p:cNvPicPr>
            <a:picLocks noChangeAspect="1"/>
          </p:cNvPicPr>
          <p:nvPr/>
        </p:nvPicPr>
        <p:blipFill>
          <a:blip r:embed="rId3"/>
          <a:stretch>
            <a:fillRect/>
          </a:stretch>
        </p:blipFill>
        <p:spPr>
          <a:xfrm rot="21600000">
            <a:off x="528827" y="5839968"/>
            <a:ext cx="6502907" cy="3657600"/>
          </a:xfrm>
          <a:prstGeom prst="rect">
            <a:avLst/>
          </a:prstGeom>
        </p:spPr>
      </p:pic>
      <p:pic>
        <p:nvPicPr>
          <p:cNvPr id="1126" name="picture 1126"/>
          <p:cNvPicPr>
            <a:picLocks noChangeAspect="1"/>
          </p:cNvPicPr>
          <p:nvPr/>
        </p:nvPicPr>
        <p:blipFill>
          <a:blip r:embed="rId4"/>
          <a:stretch>
            <a:fillRect/>
          </a:stretch>
        </p:blipFill>
        <p:spPr>
          <a:xfrm rot="21600000">
            <a:off x="528827" y="6012180"/>
            <a:ext cx="487680" cy="457199"/>
          </a:xfrm>
          <a:prstGeom prst="rect">
            <a:avLst/>
          </a:prstGeom>
        </p:spPr>
      </p:pic>
      <p:pic>
        <p:nvPicPr>
          <p:cNvPr id="1128" name="picture 1128"/>
          <p:cNvPicPr>
            <a:picLocks noChangeAspect="1"/>
          </p:cNvPicPr>
          <p:nvPr/>
        </p:nvPicPr>
        <p:blipFill>
          <a:blip r:embed="rId5"/>
          <a:stretch>
            <a:fillRect/>
          </a:stretch>
        </p:blipFill>
        <p:spPr>
          <a:xfrm rot="21600000">
            <a:off x="851916" y="6492240"/>
            <a:ext cx="4471416" cy="342900"/>
          </a:xfrm>
          <a:prstGeom prst="rect">
            <a:avLst/>
          </a:prstGeom>
        </p:spPr>
      </p:pic>
      <p:graphicFrame>
        <p:nvGraphicFramePr>
          <p:cNvPr id="1130" name="table 113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132" name="textbox 1132"/>
          <p:cNvSpPr/>
          <p:nvPr/>
        </p:nvSpPr>
        <p:spPr>
          <a:xfrm>
            <a:off x="6752200" y="4638995"/>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34</a:t>
            </a:r>
            <a:endParaRPr lang="en-US" altLang="en-US" sz="800"/>
          </a:p>
        </p:txBody>
      </p:sp>
      <p:pic>
        <p:nvPicPr>
          <p:cNvPr id="1134" name="picture 1134"/>
          <p:cNvPicPr>
            <a:picLocks noChangeAspect="1"/>
          </p:cNvPicPr>
          <p:nvPr/>
        </p:nvPicPr>
        <p:blipFill>
          <a:blip r:embed="rId2"/>
          <a:stretch>
            <a:fillRect/>
          </a:stretch>
        </p:blipFill>
        <p:spPr>
          <a:xfrm rot="21600000">
            <a:off x="5167883" y="1190245"/>
            <a:ext cx="1863852" cy="615694"/>
          </a:xfrm>
          <a:prstGeom prst="rect">
            <a:avLst/>
          </a:prstGeom>
        </p:spPr>
      </p:pic>
      <p:pic>
        <p:nvPicPr>
          <p:cNvPr id="1136" name="picture 1136"/>
          <p:cNvPicPr>
            <a:picLocks noChangeAspect="1"/>
          </p:cNvPicPr>
          <p:nvPr/>
        </p:nvPicPr>
        <p:blipFill>
          <a:blip r:embed="rId3"/>
          <a:stretch>
            <a:fillRect/>
          </a:stretch>
        </p:blipFill>
        <p:spPr>
          <a:xfrm rot="21600000">
            <a:off x="528827" y="1190244"/>
            <a:ext cx="6502907" cy="3657599"/>
          </a:xfrm>
          <a:prstGeom prst="rect">
            <a:avLst/>
          </a:prstGeom>
        </p:spPr>
      </p:pic>
      <p:sp>
        <p:nvSpPr>
          <p:cNvPr id="1138" name="rect"/>
          <p:cNvSpPr/>
          <p:nvPr/>
        </p:nvSpPr>
        <p:spPr>
          <a:xfrm>
            <a:off x="1862327" y="3570731"/>
            <a:ext cx="4724399" cy="484632"/>
          </a:xfrm>
          <a:prstGeom prst="rect">
            <a:avLst/>
          </a:pr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140" name="picture 1140"/>
          <p:cNvPicPr>
            <a:picLocks noChangeAspect="1"/>
          </p:cNvPicPr>
          <p:nvPr/>
        </p:nvPicPr>
        <p:blipFill>
          <a:blip r:embed="rId6"/>
          <a:stretch>
            <a:fillRect/>
          </a:stretch>
        </p:blipFill>
        <p:spPr>
          <a:xfrm rot="21600000">
            <a:off x="1684020" y="3572256"/>
            <a:ext cx="696467" cy="505967"/>
          </a:xfrm>
          <a:prstGeom prst="rect">
            <a:avLst/>
          </a:prstGeom>
        </p:spPr>
      </p:pic>
      <p:sp>
        <p:nvSpPr>
          <p:cNvPr id="1142" name="rect"/>
          <p:cNvSpPr/>
          <p:nvPr/>
        </p:nvSpPr>
        <p:spPr>
          <a:xfrm>
            <a:off x="1869947" y="2046731"/>
            <a:ext cx="4703064" cy="483108"/>
          </a:xfrm>
          <a:prstGeom prst="rect">
            <a:avLst/>
          </a:pr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144" name="picture 1144"/>
          <p:cNvPicPr>
            <a:picLocks noChangeAspect="1"/>
          </p:cNvPicPr>
          <p:nvPr/>
        </p:nvPicPr>
        <p:blipFill>
          <a:blip r:embed="rId7"/>
          <a:stretch>
            <a:fillRect/>
          </a:stretch>
        </p:blipFill>
        <p:spPr>
          <a:xfrm rot="21600000">
            <a:off x="1670304" y="2046731"/>
            <a:ext cx="778763" cy="507492"/>
          </a:xfrm>
          <a:prstGeom prst="rect">
            <a:avLst/>
          </a:prstGeom>
        </p:spPr>
      </p:pic>
      <p:pic>
        <p:nvPicPr>
          <p:cNvPr id="1146" name="picture 1146"/>
          <p:cNvPicPr>
            <a:picLocks noChangeAspect="1"/>
          </p:cNvPicPr>
          <p:nvPr/>
        </p:nvPicPr>
        <p:blipFill>
          <a:blip r:embed="rId8"/>
          <a:stretch>
            <a:fillRect/>
          </a:stretch>
        </p:blipFill>
        <p:spPr>
          <a:xfrm rot="21600000">
            <a:off x="1748027" y="2046731"/>
            <a:ext cx="4824983" cy="483108"/>
          </a:xfrm>
          <a:prstGeom prst="rect">
            <a:avLst/>
          </a:prstGeom>
        </p:spPr>
      </p:pic>
      <p:sp>
        <p:nvSpPr>
          <p:cNvPr id="1148" name="rect"/>
          <p:cNvSpPr/>
          <p:nvPr/>
        </p:nvSpPr>
        <p:spPr>
          <a:xfrm>
            <a:off x="1694687" y="2807208"/>
            <a:ext cx="4920996" cy="486155"/>
          </a:xfrm>
          <a:prstGeom prst="rect">
            <a:avLst/>
          </a:prstGeom>
          <a:solidFill>
            <a:srgbClr val="02AF96">
              <a:alpha val="95294"/>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0" name="rect"/>
          <p:cNvSpPr/>
          <p:nvPr/>
        </p:nvSpPr>
        <p:spPr>
          <a:xfrm>
            <a:off x="758952" y="1328928"/>
            <a:ext cx="717803" cy="569976"/>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152" name="picture 1152"/>
          <p:cNvPicPr>
            <a:picLocks noChangeAspect="1"/>
          </p:cNvPicPr>
          <p:nvPr/>
        </p:nvPicPr>
        <p:blipFill>
          <a:blip r:embed="rId9"/>
          <a:stretch>
            <a:fillRect/>
          </a:stretch>
        </p:blipFill>
        <p:spPr>
          <a:xfrm rot="21600000">
            <a:off x="528827" y="1324357"/>
            <a:ext cx="2490216" cy="669035"/>
          </a:xfrm>
          <a:prstGeom prst="rect">
            <a:avLst/>
          </a:prstGeom>
        </p:spPr>
      </p:pic>
      <p:pic>
        <p:nvPicPr>
          <p:cNvPr id="1154" name="picture 1154"/>
          <p:cNvPicPr>
            <a:picLocks noChangeAspect="1"/>
          </p:cNvPicPr>
          <p:nvPr/>
        </p:nvPicPr>
        <p:blipFill>
          <a:blip r:embed="rId10"/>
          <a:stretch>
            <a:fillRect/>
          </a:stretch>
        </p:blipFill>
        <p:spPr>
          <a:xfrm rot="21600000">
            <a:off x="1694687" y="2807208"/>
            <a:ext cx="4920996" cy="486155"/>
          </a:xfrm>
          <a:prstGeom prst="rect">
            <a:avLst/>
          </a:prstGeom>
        </p:spPr>
      </p:pic>
      <p:pic>
        <p:nvPicPr>
          <p:cNvPr id="1156" name="picture 1156"/>
          <p:cNvPicPr>
            <a:picLocks noChangeAspect="1"/>
          </p:cNvPicPr>
          <p:nvPr/>
        </p:nvPicPr>
        <p:blipFill>
          <a:blip r:embed="rId11"/>
          <a:stretch>
            <a:fillRect/>
          </a:stretch>
        </p:blipFill>
        <p:spPr>
          <a:xfrm rot="21600000">
            <a:off x="1895856" y="4314444"/>
            <a:ext cx="4690871" cy="483108"/>
          </a:xfrm>
          <a:prstGeom prst="rect">
            <a:avLst/>
          </a:prstGeom>
        </p:spPr>
      </p:pic>
      <p:pic>
        <p:nvPicPr>
          <p:cNvPr id="1158" name="picture 1158"/>
          <p:cNvPicPr>
            <a:picLocks noChangeAspect="1"/>
          </p:cNvPicPr>
          <p:nvPr/>
        </p:nvPicPr>
        <p:blipFill>
          <a:blip r:embed="rId12"/>
          <a:stretch>
            <a:fillRect/>
          </a:stretch>
        </p:blipFill>
        <p:spPr>
          <a:xfrm rot="21600000">
            <a:off x="528827" y="1894331"/>
            <a:ext cx="1152143" cy="2953511"/>
          </a:xfrm>
          <a:prstGeom prst="rect">
            <a:avLst/>
          </a:prstGeom>
        </p:spPr>
      </p:pic>
      <p:pic>
        <p:nvPicPr>
          <p:cNvPr id="1160" name="picture 1160"/>
          <p:cNvPicPr>
            <a:picLocks noChangeAspect="1"/>
          </p:cNvPicPr>
          <p:nvPr/>
        </p:nvPicPr>
        <p:blipFill>
          <a:blip r:embed="rId13"/>
          <a:stretch>
            <a:fillRect/>
          </a:stretch>
        </p:blipFill>
        <p:spPr>
          <a:xfrm rot="21600000">
            <a:off x="1895856" y="4314444"/>
            <a:ext cx="4690871" cy="483108"/>
          </a:xfrm>
          <a:prstGeom prst="rect">
            <a:avLst/>
          </a:prstGeom>
        </p:spPr>
      </p:pic>
      <p:pic>
        <p:nvPicPr>
          <p:cNvPr id="1162" name="picture 1162"/>
          <p:cNvPicPr>
            <a:picLocks noChangeAspect="1"/>
          </p:cNvPicPr>
          <p:nvPr/>
        </p:nvPicPr>
        <p:blipFill>
          <a:blip r:embed="rId14"/>
          <a:stretch>
            <a:fillRect/>
          </a:stretch>
        </p:blipFill>
        <p:spPr>
          <a:xfrm rot="21600000">
            <a:off x="1754124" y="3570731"/>
            <a:ext cx="4832603" cy="484632"/>
          </a:xfrm>
          <a:prstGeom prst="rect">
            <a:avLst/>
          </a:prstGeom>
        </p:spPr>
      </p:pic>
      <p:graphicFrame>
        <p:nvGraphicFramePr>
          <p:cNvPr id="1164" name="table 116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166" name="textbox 1166"/>
          <p:cNvSpPr/>
          <p:nvPr/>
        </p:nvSpPr>
        <p:spPr>
          <a:xfrm>
            <a:off x="597623" y="6957077"/>
            <a:ext cx="4241800" cy="2525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29000"/>
              </a:lnSpc>
            </a:pPr>
            <a:endParaRPr lang="en-US" altLang="en-US" sz="100"/>
          </a:p>
          <a:p>
            <a:pPr marL="12700" indent="342265" algn="l" rtl="0" eaLnBrk="0">
              <a:lnSpc>
                <a:spcPct val="136000"/>
              </a:lnSpc>
            </a:pPr>
            <a:r>
              <a:rPr sz="1100" b="1" kern="0" spc="50">
                <a:solidFill>
                  <a:srgbClr val="FF0000">
                    <a:alpha val="100000"/>
                  </a:srgbClr>
                </a:solidFill>
                <a:latin typeface="微软雅黑" panose="020b0503020204020204" charset="-122"/>
                <a:ea typeface="微软雅黑" panose="020b0503020204020204" charset="-122"/>
                <a:cs typeface="微软雅黑" panose="020b0503020204020204" charset="-122"/>
              </a:rPr>
              <a:t>指导思想</a:t>
            </a:r>
            <a:r>
              <a:rPr sz="11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50">
                <a:solidFill>
                  <a:srgbClr val="0070C0">
                    <a:alpha val="100000"/>
                  </a:srgbClr>
                </a:solidFill>
                <a:latin typeface="微软雅黑" panose="020b0503020204020204" charset="-122"/>
                <a:ea typeface="微软雅黑" panose="020b0503020204020204" charset="-122"/>
                <a:cs typeface="微软雅黑" panose="020b0503020204020204" charset="-122"/>
              </a:rPr>
              <a:t>坚定目标、</a:t>
            </a:r>
            <a:r>
              <a:rPr sz="1100" b="1" kern="0" spc="-20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b="1" kern="0" spc="50">
                <a:solidFill>
                  <a:srgbClr val="0070C0">
                    <a:alpha val="100000"/>
                  </a:srgbClr>
                </a:solidFill>
                <a:latin typeface="微软雅黑" panose="020b0503020204020204" charset="-122"/>
                <a:ea typeface="微软雅黑" panose="020b0503020204020204" charset="-122"/>
                <a:cs typeface="微软雅黑" panose="020b0503020204020204" charset="-122"/>
              </a:rPr>
              <a:t>持续推进</a:t>
            </a:r>
            <a:r>
              <a:rPr sz="1100" b="1" kern="0" spc="-12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，推动思想观念向“我要机</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械化”根本性转变</a:t>
            </a:r>
            <a:r>
              <a:rPr sz="11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，建造方式向“机械化施工”大踏步前进</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，现场</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作业向“机械化换人”持续性推进。</a:t>
            </a:r>
            <a:r>
              <a:rPr sz="1100" b="1" kern="0" spc="40">
                <a:solidFill>
                  <a:srgbClr val="0070C0">
                    <a:alpha val="100000"/>
                  </a:srgbClr>
                </a:solidFill>
                <a:latin typeface="微软雅黑" panose="020b0503020204020204" charset="-122"/>
                <a:ea typeface="微软雅黑" panose="020b0503020204020204" charset="-122"/>
                <a:cs typeface="微软雅黑" panose="020b0503020204020204" charset="-122"/>
              </a:rPr>
              <a:t>上下联动、专业协</a:t>
            </a:r>
            <a:r>
              <a:rPr sz="1100" b="1" kern="0" spc="30">
                <a:solidFill>
                  <a:srgbClr val="0070C0">
                    <a:alpha val="100000"/>
                  </a:srgbClr>
                </a:solidFill>
                <a:latin typeface="微软雅黑" panose="020b0503020204020204" charset="-122"/>
                <a:ea typeface="微软雅黑" panose="020b0503020204020204" charset="-122"/>
                <a:cs typeface="微软雅黑" panose="020b0503020204020204" charset="-122"/>
              </a:rPr>
              <a:t>同</a:t>
            </a:r>
            <a:r>
              <a:rPr sz="1100" b="1" kern="0" spc="-16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，健全机</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械化施工管理机制</a:t>
            </a:r>
            <a:r>
              <a:rPr sz="11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，优化机械化施工规章制度</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，落实各级各单位各</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专业管理责任</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，规范机械化施工管理策划、</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勘测设计、应用实施、</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监督检查全过程管理</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，全面推进机械化施工。</a:t>
            </a:r>
            <a:r>
              <a:rPr sz="1100" b="1" kern="0" spc="40">
                <a:solidFill>
                  <a:srgbClr val="0070C0">
                    <a:alpha val="100000"/>
                  </a:srgbClr>
                </a:solidFill>
                <a:latin typeface="微软雅黑" panose="020b0503020204020204" charset="-122"/>
                <a:ea typeface="微软雅黑" panose="020b0503020204020204" charset="-122"/>
                <a:cs typeface="微软雅黑" panose="020b0503020204020204" charset="-122"/>
              </a:rPr>
              <a:t>创新突破</a:t>
            </a:r>
            <a:r>
              <a:rPr sz="1100" b="1" kern="0" spc="30">
                <a:solidFill>
                  <a:srgbClr val="0070C0">
                    <a:alpha val="100000"/>
                  </a:srgbClr>
                </a:solidFill>
                <a:latin typeface="微软雅黑" panose="020b0503020204020204" charset="-122"/>
                <a:ea typeface="微软雅黑" panose="020b0503020204020204" charset="-122"/>
                <a:cs typeface="微软雅黑" panose="020b0503020204020204" charset="-122"/>
              </a:rPr>
              <a:t>、示范引领</a:t>
            </a:r>
            <a:r>
              <a:rPr sz="1100" b="1" kern="0" spc="0">
                <a:solidFill>
                  <a:srgbClr val="0070C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打造全过程机械化施工示范工程</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填补机械化施工技术空白</a:t>
            </a:r>
            <a:r>
              <a:rPr sz="1100" kern="0" spc="-1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b="1" kern="0" spc="30">
                <a:solidFill>
                  <a:srgbClr val="FF0000">
                    <a:alpha val="100000"/>
                  </a:srgbClr>
                </a:solidFill>
                <a:latin typeface="微软雅黑" panose="020b0503020204020204" charset="-122"/>
                <a:ea typeface="微软雅黑" panose="020b0503020204020204" charset="-122"/>
                <a:cs typeface="微软雅黑" panose="020b0503020204020204" charset="-122"/>
              </a:rPr>
              <a:t>构</a:t>
            </a:r>
            <a:r>
              <a:rPr sz="1100" b="1"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b="1" kern="0" spc="40">
                <a:solidFill>
                  <a:srgbClr val="FF0000">
                    <a:alpha val="100000"/>
                  </a:srgbClr>
                </a:solidFill>
                <a:latin typeface="微软雅黑" panose="020b0503020204020204" charset="-122"/>
                <a:ea typeface="微软雅黑" panose="020b0503020204020204" charset="-122"/>
                <a:cs typeface="微软雅黑" panose="020b0503020204020204" charset="-122"/>
              </a:rPr>
              <a:t>建全过程覆盖、全地形适应、全天候可用的机械化施工技术体系</a:t>
            </a:r>
            <a:r>
              <a:rPr sz="1100" b="1" kern="0" spc="-11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贯彻新理念、寻求新突破、</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总结新成效、推广新做法</a:t>
            </a:r>
            <a:r>
              <a:rPr sz="11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100" kern="0" spc="-2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引领电网高</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质量建设水平持续提升</a:t>
            </a:r>
            <a:r>
              <a:rPr sz="11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，为建设具有中国特色国际领先</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的能源互联</a:t>
            </a:r>
            <a:r>
              <a:rPr sz="11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网企业作出更大贡献。</a:t>
            </a:r>
            <a:endParaRPr lang="en-US" altLang="en-US" sz="1100"/>
          </a:p>
        </p:txBody>
      </p:sp>
      <p:grpSp>
        <p:nvGrpSpPr>
          <p:cNvPr id="44" name="group 44"/>
          <p:cNvGrpSpPr/>
          <p:nvPr/>
        </p:nvGrpSpPr>
        <p:grpSpPr>
          <a:xfrm rot="21600000">
            <a:off x="4893563" y="7095743"/>
            <a:ext cx="2122932" cy="2049780"/>
            <a:chExt cx="2122932" cy="2049780"/>
          </a:xfrm>
        </p:grpSpPr>
        <p:sp>
          <p:nvSpPr>
            <p:cNvPr id="1168" name="path"/>
            <p:cNvSpPr/>
            <p:nvPr/>
          </p:nvSpPr>
          <p:spPr>
            <a:xfrm>
              <a:off x="76200" y="0"/>
              <a:ext cx="1078992" cy="851916"/>
            </a:xfrm>
            <a:custGeom>
              <a:rect l="0" t="0" r="0" b="0"/>
              <a:pathLst>
                <a:path w="1699" h="1341">
                  <a:moveTo>
                    <a:pt x="748" y="1341"/>
                  </a:moveTo>
                  <a:cubicBezTo>
                    <a:pt x="859" y="1027"/>
                    <a:pt x="1173" y="796"/>
                    <a:pt x="1543" y="787"/>
                  </a:cubicBezTo>
                  <a:cubicBezTo>
                    <a:pt x="1699" y="465"/>
                    <a:pt x="1699" y="465"/>
                    <a:pt x="1699" y="465"/>
                  </a:cubicBezTo>
                  <a:cubicBezTo>
                    <a:pt x="1459" y="0"/>
                    <a:pt x="1459" y="0"/>
                    <a:pt x="1459" y="0"/>
                  </a:cubicBezTo>
                  <a:cubicBezTo>
                    <a:pt x="794" y="36"/>
                    <a:pt x="230" y="446"/>
                    <a:pt x="0" y="1027"/>
                  </a:cubicBezTo>
                  <a:cubicBezTo>
                    <a:pt x="360" y="974"/>
                    <a:pt x="360" y="974"/>
                    <a:pt x="360" y="974"/>
                  </a:cubicBezTo>
                  <a:lnTo>
                    <a:pt x="748" y="1341"/>
                  </a:lnTo>
                  <a:close/>
                </a:path>
              </a:pathLst>
            </a:custGeom>
            <a:solidFill>
              <a:srgbClr val="00B05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0" name="path"/>
            <p:cNvSpPr/>
            <p:nvPr/>
          </p:nvSpPr>
          <p:spPr>
            <a:xfrm>
              <a:off x="1103376" y="0"/>
              <a:ext cx="984504" cy="982980"/>
            </a:xfrm>
            <a:custGeom>
              <a:rect l="0" t="0" r="0" b="0"/>
              <a:pathLst>
                <a:path w="1550" h="1548">
                  <a:moveTo>
                    <a:pt x="74" y="796"/>
                  </a:moveTo>
                  <a:cubicBezTo>
                    <a:pt x="443" y="859"/>
                    <a:pt x="729" y="1144"/>
                    <a:pt x="784" y="1492"/>
                  </a:cubicBezTo>
                  <a:cubicBezTo>
                    <a:pt x="1154" y="1548"/>
                    <a:pt x="1154" y="1548"/>
                    <a:pt x="1154" y="1548"/>
                  </a:cubicBezTo>
                  <a:cubicBezTo>
                    <a:pt x="1550" y="1180"/>
                    <a:pt x="1550" y="1180"/>
                    <a:pt x="1550" y="1180"/>
                  </a:cubicBezTo>
                  <a:cubicBezTo>
                    <a:pt x="1358" y="518"/>
                    <a:pt x="739" y="26"/>
                    <a:pt x="0" y="0"/>
                  </a:cubicBezTo>
                  <a:cubicBezTo>
                    <a:pt x="240" y="465"/>
                    <a:pt x="240" y="465"/>
                    <a:pt x="240" y="465"/>
                  </a:cubicBezTo>
                  <a:lnTo>
                    <a:pt x="74" y="796"/>
                  </a:lnTo>
                  <a:close/>
                </a:path>
              </a:pathLst>
            </a:custGeom>
            <a:solidFill>
              <a:srgbClr val="055B4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2" name="path"/>
            <p:cNvSpPr/>
            <p:nvPr/>
          </p:nvSpPr>
          <p:spPr>
            <a:xfrm>
              <a:off x="0" y="710184"/>
              <a:ext cx="691896" cy="1027175"/>
            </a:xfrm>
            <a:custGeom>
              <a:rect l="0" t="0" r="0" b="0"/>
              <a:pathLst>
                <a:path w="1089" h="1617">
                  <a:moveTo>
                    <a:pt x="1089" y="1099"/>
                  </a:moveTo>
                  <a:cubicBezTo>
                    <a:pt x="924" y="945"/>
                    <a:pt x="823" y="731"/>
                    <a:pt x="823" y="489"/>
                  </a:cubicBezTo>
                  <a:cubicBezTo>
                    <a:pt x="823" y="456"/>
                    <a:pt x="823" y="420"/>
                    <a:pt x="832" y="383"/>
                  </a:cubicBezTo>
                  <a:cubicBezTo>
                    <a:pt x="424" y="0"/>
                    <a:pt x="424" y="0"/>
                    <a:pt x="424" y="0"/>
                  </a:cubicBezTo>
                  <a:cubicBezTo>
                    <a:pt x="64" y="52"/>
                    <a:pt x="64" y="52"/>
                    <a:pt x="64" y="52"/>
                  </a:cubicBezTo>
                  <a:cubicBezTo>
                    <a:pt x="28" y="196"/>
                    <a:pt x="0" y="338"/>
                    <a:pt x="0" y="489"/>
                  </a:cubicBezTo>
                  <a:cubicBezTo>
                    <a:pt x="0" y="928"/>
                    <a:pt x="175" y="1322"/>
                    <a:pt x="470" y="1617"/>
                  </a:cubicBezTo>
                  <a:cubicBezTo>
                    <a:pt x="508" y="1394"/>
                    <a:pt x="508" y="1394"/>
                    <a:pt x="508" y="1394"/>
                  </a:cubicBezTo>
                  <a:lnTo>
                    <a:pt x="1089" y="1099"/>
                  </a:lnTo>
                  <a:close/>
                </a:path>
              </a:pathLst>
            </a:custGeom>
            <a:solidFill>
              <a:srgbClr val="92D05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4" name="path"/>
            <p:cNvSpPr/>
            <p:nvPr/>
          </p:nvSpPr>
          <p:spPr>
            <a:xfrm>
              <a:off x="1313688" y="851916"/>
              <a:ext cx="809244" cy="1072895"/>
            </a:xfrm>
            <a:custGeom>
              <a:rect l="0" t="0" r="0" b="0"/>
              <a:pathLst>
                <a:path w="1274" h="1689">
                  <a:moveTo>
                    <a:pt x="1274" y="266"/>
                  </a:moveTo>
                  <a:cubicBezTo>
                    <a:pt x="1274" y="177"/>
                    <a:pt x="1267" y="88"/>
                    <a:pt x="1257" y="0"/>
                  </a:cubicBezTo>
                  <a:cubicBezTo>
                    <a:pt x="878" y="357"/>
                    <a:pt x="878" y="357"/>
                    <a:pt x="878" y="357"/>
                  </a:cubicBezTo>
                  <a:cubicBezTo>
                    <a:pt x="453" y="295"/>
                    <a:pt x="453" y="295"/>
                    <a:pt x="453" y="295"/>
                  </a:cubicBezTo>
                  <a:cubicBezTo>
                    <a:pt x="443" y="607"/>
                    <a:pt x="268" y="866"/>
                    <a:pt x="0" y="1000"/>
                  </a:cubicBezTo>
                  <a:cubicBezTo>
                    <a:pt x="93" y="1528"/>
                    <a:pt x="93" y="1528"/>
                    <a:pt x="93" y="1528"/>
                  </a:cubicBezTo>
                  <a:cubicBezTo>
                    <a:pt x="407" y="1689"/>
                    <a:pt x="407" y="1689"/>
                    <a:pt x="407" y="1689"/>
                  </a:cubicBezTo>
                  <a:cubicBezTo>
                    <a:pt x="924" y="1411"/>
                    <a:pt x="1274" y="883"/>
                    <a:pt x="1274" y="266"/>
                  </a:cubicBezTo>
                </a:path>
              </a:pathLst>
            </a:custGeom>
            <a:solidFill>
              <a:srgbClr val="00B0F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6" name="path"/>
            <p:cNvSpPr/>
            <p:nvPr/>
          </p:nvSpPr>
          <p:spPr>
            <a:xfrm>
              <a:off x="376428" y="1470660"/>
              <a:ext cx="1095756" cy="579120"/>
            </a:xfrm>
            <a:custGeom>
              <a:rect l="0" t="0" r="0" b="0"/>
              <a:pathLst>
                <a:path w="1725" h="912">
                  <a:moveTo>
                    <a:pt x="1336" y="79"/>
                  </a:moveTo>
                  <a:cubicBezTo>
                    <a:pt x="1255" y="105"/>
                    <a:pt x="1171" y="124"/>
                    <a:pt x="1080" y="124"/>
                  </a:cubicBezTo>
                  <a:cubicBezTo>
                    <a:pt x="912" y="124"/>
                    <a:pt x="756" y="79"/>
                    <a:pt x="626" y="0"/>
                  </a:cubicBezTo>
                  <a:cubicBezTo>
                    <a:pt x="45" y="295"/>
                    <a:pt x="45" y="295"/>
                    <a:pt x="45" y="295"/>
                  </a:cubicBezTo>
                  <a:cubicBezTo>
                    <a:pt x="0" y="535"/>
                    <a:pt x="0" y="535"/>
                    <a:pt x="0" y="535"/>
                  </a:cubicBezTo>
                  <a:cubicBezTo>
                    <a:pt x="295" y="768"/>
                    <a:pt x="672" y="912"/>
                    <a:pt x="1080" y="912"/>
                  </a:cubicBezTo>
                  <a:cubicBezTo>
                    <a:pt x="1310" y="912"/>
                    <a:pt x="1521" y="866"/>
                    <a:pt x="1725" y="794"/>
                  </a:cubicBezTo>
                  <a:cubicBezTo>
                    <a:pt x="1440" y="643"/>
                    <a:pt x="1440" y="643"/>
                    <a:pt x="1440" y="643"/>
                  </a:cubicBezTo>
                  <a:lnTo>
                    <a:pt x="1336" y="79"/>
                  </a:lnTo>
                  <a:close/>
                </a:path>
              </a:pathLst>
            </a:custGeom>
            <a:solidFill>
              <a:srgbClr val="02B09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78" name="textbox 1178"/>
          <p:cNvSpPr/>
          <p:nvPr/>
        </p:nvSpPr>
        <p:spPr>
          <a:xfrm>
            <a:off x="1820358" y="3704956"/>
            <a:ext cx="4448809" cy="311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3000" kern="0" spc="1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三</a:t>
            </a:r>
            <a:r>
              <a:rPr sz="1900" kern="0" spc="1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输变电工程机械化施工创</a:t>
            </a: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新技术与装备</a:t>
            </a:r>
            <a:endParaRPr lang="en-US" altLang="en-US" sz="1700"/>
          </a:p>
        </p:txBody>
      </p:sp>
      <p:sp>
        <p:nvSpPr>
          <p:cNvPr id="1180" name="textbox 1180"/>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182" name="path"/>
          <p:cNvSpPr/>
          <p:nvPr/>
        </p:nvSpPr>
        <p:spPr>
          <a:xfrm>
            <a:off x="2362961" y="2946654"/>
            <a:ext cx="3898391" cy="219455"/>
          </a:xfrm>
          <a:custGeom>
            <a:rect l="0" t="0" r="0" b="0"/>
            <a:pathLst>
              <a:path w="6139" h="345">
                <a:moveTo>
                  <a:pt x="4863" y="277"/>
                </a:moveTo>
                <a:lnTo>
                  <a:pt x="4863" y="296"/>
                </a:lnTo>
                <a:lnTo>
                  <a:pt x="5034" y="296"/>
                </a:lnTo>
                <a:lnTo>
                  <a:pt x="5034" y="277"/>
                </a:lnTo>
                <a:lnTo>
                  <a:pt x="4863" y="277"/>
                </a:lnTo>
                <a:close/>
                <a:moveTo>
                  <a:pt x="483" y="253"/>
                </a:moveTo>
                <a:lnTo>
                  <a:pt x="483" y="281"/>
                </a:lnTo>
                <a:lnTo>
                  <a:pt x="538" y="281"/>
                </a:lnTo>
                <a:lnTo>
                  <a:pt x="538" y="253"/>
                </a:lnTo>
                <a:lnTo>
                  <a:pt x="483" y="253"/>
                </a:lnTo>
                <a:close/>
                <a:moveTo>
                  <a:pt x="2228" y="245"/>
                </a:moveTo>
                <a:lnTo>
                  <a:pt x="2228" y="270"/>
                </a:lnTo>
                <a:cubicBezTo>
                  <a:pt x="2228" y="279"/>
                  <a:pt x="2235" y="286"/>
                  <a:pt x="2247" y="286"/>
                </a:cubicBezTo>
                <a:lnTo>
                  <a:pt x="2297" y="286"/>
                </a:lnTo>
                <a:cubicBezTo>
                  <a:pt x="2305" y="286"/>
                  <a:pt x="2312" y="284"/>
                  <a:pt x="2317" y="281"/>
                </a:cubicBezTo>
                <a:cubicBezTo>
                  <a:pt x="2322" y="279"/>
                  <a:pt x="2324" y="274"/>
                  <a:pt x="2326" y="270"/>
                </a:cubicBezTo>
                <a:cubicBezTo>
                  <a:pt x="2329" y="265"/>
                  <a:pt x="2329" y="257"/>
                  <a:pt x="2331" y="245"/>
                </a:cubicBezTo>
                <a:lnTo>
                  <a:pt x="2228" y="245"/>
                </a:lnTo>
                <a:close/>
                <a:moveTo>
                  <a:pt x="853" y="243"/>
                </a:moveTo>
                <a:lnTo>
                  <a:pt x="853" y="279"/>
                </a:lnTo>
                <a:lnTo>
                  <a:pt x="906" y="279"/>
                </a:lnTo>
                <a:lnTo>
                  <a:pt x="906" y="243"/>
                </a:lnTo>
                <a:lnTo>
                  <a:pt x="853" y="243"/>
                </a:lnTo>
                <a:close/>
                <a:moveTo>
                  <a:pt x="5583" y="234"/>
                </a:moveTo>
                <a:cubicBezTo>
                  <a:pt x="5581" y="241"/>
                  <a:pt x="5576" y="245"/>
                  <a:pt x="5571" y="250"/>
                </a:cubicBezTo>
                <a:cubicBezTo>
                  <a:pt x="5590" y="253"/>
                  <a:pt x="5612" y="257"/>
                  <a:pt x="5641" y="265"/>
                </a:cubicBezTo>
                <a:cubicBezTo>
                  <a:pt x="5655" y="255"/>
                  <a:pt x="5667" y="245"/>
                  <a:pt x="5677" y="234"/>
                </a:cubicBezTo>
                <a:lnTo>
                  <a:pt x="5583" y="234"/>
                </a:lnTo>
                <a:close/>
                <a:moveTo>
                  <a:pt x="1527" y="219"/>
                </a:moveTo>
                <a:lnTo>
                  <a:pt x="1527" y="238"/>
                </a:lnTo>
                <a:lnTo>
                  <a:pt x="1558" y="238"/>
                </a:lnTo>
                <a:lnTo>
                  <a:pt x="1558" y="219"/>
                </a:lnTo>
                <a:lnTo>
                  <a:pt x="1527" y="219"/>
                </a:lnTo>
                <a:close/>
                <a:moveTo>
                  <a:pt x="1825" y="210"/>
                </a:moveTo>
                <a:cubicBezTo>
                  <a:pt x="1839" y="226"/>
                  <a:pt x="1856" y="238"/>
                  <a:pt x="1875" y="250"/>
                </a:cubicBezTo>
                <a:cubicBezTo>
                  <a:pt x="1899" y="238"/>
                  <a:pt x="1918" y="224"/>
                  <a:pt x="1933" y="210"/>
                </a:cubicBezTo>
                <a:lnTo>
                  <a:pt x="1825" y="210"/>
                </a:lnTo>
                <a:close/>
                <a:moveTo>
                  <a:pt x="483" y="193"/>
                </a:moveTo>
                <a:lnTo>
                  <a:pt x="483" y="219"/>
                </a:lnTo>
                <a:lnTo>
                  <a:pt x="538" y="219"/>
                </a:lnTo>
                <a:lnTo>
                  <a:pt x="538" y="193"/>
                </a:lnTo>
                <a:lnTo>
                  <a:pt x="483" y="193"/>
                </a:lnTo>
                <a:close/>
                <a:moveTo>
                  <a:pt x="4863" y="183"/>
                </a:moveTo>
                <a:lnTo>
                  <a:pt x="4863" y="200"/>
                </a:lnTo>
                <a:lnTo>
                  <a:pt x="5022" y="200"/>
                </a:lnTo>
                <a:lnTo>
                  <a:pt x="5022" y="183"/>
                </a:lnTo>
                <a:lnTo>
                  <a:pt x="4863" y="183"/>
                </a:lnTo>
                <a:close/>
                <a:moveTo>
                  <a:pt x="4306" y="178"/>
                </a:moveTo>
                <a:lnTo>
                  <a:pt x="4285" y="183"/>
                </a:lnTo>
                <a:lnTo>
                  <a:pt x="4285" y="274"/>
                </a:lnTo>
                <a:cubicBezTo>
                  <a:pt x="4285" y="284"/>
                  <a:pt x="4290" y="289"/>
                  <a:pt x="4299" y="289"/>
                </a:cubicBezTo>
                <a:lnTo>
                  <a:pt x="4357" y="289"/>
                </a:lnTo>
                <a:cubicBezTo>
                  <a:pt x="4366" y="289"/>
                  <a:pt x="4374" y="286"/>
                  <a:pt x="4376" y="281"/>
                </a:cubicBezTo>
                <a:cubicBezTo>
                  <a:pt x="4381" y="277"/>
                  <a:pt x="4385" y="265"/>
                  <a:pt x="4388" y="248"/>
                </a:cubicBezTo>
                <a:cubicBezTo>
                  <a:pt x="4376" y="250"/>
                  <a:pt x="4364" y="250"/>
                  <a:pt x="4350" y="253"/>
                </a:cubicBezTo>
                <a:cubicBezTo>
                  <a:pt x="4347" y="238"/>
                  <a:pt x="4345" y="224"/>
                  <a:pt x="4342" y="214"/>
                </a:cubicBezTo>
                <a:lnTo>
                  <a:pt x="4342" y="272"/>
                </a:lnTo>
                <a:lnTo>
                  <a:pt x="4306" y="272"/>
                </a:lnTo>
                <a:lnTo>
                  <a:pt x="4306" y="178"/>
                </a:lnTo>
                <a:close/>
                <a:moveTo>
                  <a:pt x="4160" y="176"/>
                </a:moveTo>
                <a:cubicBezTo>
                  <a:pt x="4160" y="217"/>
                  <a:pt x="4153" y="253"/>
                  <a:pt x="4143" y="284"/>
                </a:cubicBezTo>
                <a:lnTo>
                  <a:pt x="4167" y="284"/>
                </a:lnTo>
                <a:cubicBezTo>
                  <a:pt x="4174" y="284"/>
                  <a:pt x="4182" y="279"/>
                  <a:pt x="4182" y="267"/>
                </a:cubicBezTo>
                <a:cubicBezTo>
                  <a:pt x="4184" y="255"/>
                  <a:pt x="4184" y="226"/>
                  <a:pt x="4184" y="176"/>
                </a:cubicBezTo>
                <a:lnTo>
                  <a:pt x="4160" y="176"/>
                </a:lnTo>
                <a:close/>
                <a:moveTo>
                  <a:pt x="853" y="171"/>
                </a:moveTo>
                <a:lnTo>
                  <a:pt x="853" y="207"/>
                </a:lnTo>
                <a:lnTo>
                  <a:pt x="906" y="207"/>
                </a:lnTo>
                <a:lnTo>
                  <a:pt x="906" y="171"/>
                </a:lnTo>
                <a:lnTo>
                  <a:pt x="853" y="171"/>
                </a:lnTo>
                <a:close/>
                <a:moveTo>
                  <a:pt x="1753" y="171"/>
                </a:moveTo>
                <a:lnTo>
                  <a:pt x="1988" y="171"/>
                </a:lnTo>
                <a:lnTo>
                  <a:pt x="1988" y="207"/>
                </a:lnTo>
                <a:cubicBezTo>
                  <a:pt x="1971" y="231"/>
                  <a:pt x="1950" y="253"/>
                  <a:pt x="1925" y="270"/>
                </a:cubicBezTo>
                <a:cubicBezTo>
                  <a:pt x="1959" y="279"/>
                  <a:pt x="1995" y="284"/>
                  <a:pt x="2041" y="286"/>
                </a:cubicBezTo>
                <a:cubicBezTo>
                  <a:pt x="2036" y="294"/>
                  <a:pt x="2029" y="308"/>
                  <a:pt x="2014" y="334"/>
                </a:cubicBezTo>
                <a:cubicBezTo>
                  <a:pt x="1962" y="330"/>
                  <a:pt x="1914" y="317"/>
                  <a:pt x="1875" y="298"/>
                </a:cubicBezTo>
                <a:cubicBezTo>
                  <a:pt x="1837" y="315"/>
                  <a:pt x="1789" y="330"/>
                  <a:pt x="1734" y="339"/>
                </a:cubicBezTo>
                <a:cubicBezTo>
                  <a:pt x="1726" y="325"/>
                  <a:pt x="1719" y="310"/>
                  <a:pt x="1710" y="296"/>
                </a:cubicBezTo>
                <a:cubicBezTo>
                  <a:pt x="1755" y="289"/>
                  <a:pt x="1794" y="281"/>
                  <a:pt x="1830" y="270"/>
                </a:cubicBezTo>
                <a:cubicBezTo>
                  <a:pt x="1808" y="253"/>
                  <a:pt x="1791" y="234"/>
                  <a:pt x="1777" y="210"/>
                </a:cubicBezTo>
                <a:lnTo>
                  <a:pt x="1753" y="210"/>
                </a:lnTo>
                <a:lnTo>
                  <a:pt x="1753" y="171"/>
                </a:lnTo>
                <a:close/>
                <a:moveTo>
                  <a:pt x="2228" y="169"/>
                </a:moveTo>
                <a:lnTo>
                  <a:pt x="2228" y="202"/>
                </a:lnTo>
                <a:lnTo>
                  <a:pt x="2295" y="202"/>
                </a:lnTo>
                <a:lnTo>
                  <a:pt x="2295" y="169"/>
                </a:lnTo>
                <a:lnTo>
                  <a:pt x="2228" y="169"/>
                </a:lnTo>
                <a:close/>
                <a:moveTo>
                  <a:pt x="2113" y="169"/>
                </a:moveTo>
                <a:lnTo>
                  <a:pt x="2113" y="202"/>
                </a:lnTo>
                <a:lnTo>
                  <a:pt x="2180" y="202"/>
                </a:lnTo>
                <a:lnTo>
                  <a:pt x="2180" y="169"/>
                </a:lnTo>
                <a:lnTo>
                  <a:pt x="2113" y="169"/>
                </a:lnTo>
                <a:close/>
                <a:moveTo>
                  <a:pt x="1527" y="169"/>
                </a:moveTo>
                <a:lnTo>
                  <a:pt x="1527" y="188"/>
                </a:lnTo>
                <a:lnTo>
                  <a:pt x="1558" y="188"/>
                </a:lnTo>
                <a:lnTo>
                  <a:pt x="1558" y="169"/>
                </a:lnTo>
                <a:lnTo>
                  <a:pt x="1527" y="169"/>
                </a:lnTo>
                <a:close/>
                <a:moveTo>
                  <a:pt x="4369" y="166"/>
                </a:moveTo>
                <a:lnTo>
                  <a:pt x="4342" y="171"/>
                </a:lnTo>
                <a:lnTo>
                  <a:pt x="4342" y="212"/>
                </a:lnTo>
                <a:cubicBezTo>
                  <a:pt x="4354" y="212"/>
                  <a:pt x="4362" y="212"/>
                  <a:pt x="4364" y="212"/>
                </a:cubicBezTo>
                <a:cubicBezTo>
                  <a:pt x="4366" y="210"/>
                  <a:pt x="4366" y="207"/>
                  <a:pt x="4369" y="202"/>
                </a:cubicBezTo>
                <a:cubicBezTo>
                  <a:pt x="4369" y="197"/>
                  <a:pt x="4369" y="185"/>
                  <a:pt x="4369" y="166"/>
                </a:cubicBezTo>
                <a:moveTo>
                  <a:pt x="2864" y="157"/>
                </a:moveTo>
                <a:lnTo>
                  <a:pt x="3056" y="157"/>
                </a:lnTo>
                <a:lnTo>
                  <a:pt x="3056" y="195"/>
                </a:lnTo>
                <a:lnTo>
                  <a:pt x="2979" y="195"/>
                </a:lnTo>
                <a:lnTo>
                  <a:pt x="2979" y="224"/>
                </a:lnTo>
                <a:lnTo>
                  <a:pt x="3046" y="224"/>
                </a:lnTo>
                <a:lnTo>
                  <a:pt x="3046" y="260"/>
                </a:lnTo>
                <a:lnTo>
                  <a:pt x="2979" y="260"/>
                </a:lnTo>
                <a:lnTo>
                  <a:pt x="2979" y="289"/>
                </a:lnTo>
                <a:lnTo>
                  <a:pt x="3063" y="289"/>
                </a:lnTo>
                <a:lnTo>
                  <a:pt x="3063" y="327"/>
                </a:lnTo>
                <a:lnTo>
                  <a:pt x="2847" y="327"/>
                </a:lnTo>
                <a:lnTo>
                  <a:pt x="2847" y="289"/>
                </a:lnTo>
                <a:lnTo>
                  <a:pt x="2934" y="289"/>
                </a:lnTo>
                <a:lnTo>
                  <a:pt x="2934" y="260"/>
                </a:lnTo>
                <a:lnTo>
                  <a:pt x="2869" y="260"/>
                </a:lnTo>
                <a:lnTo>
                  <a:pt x="2869" y="224"/>
                </a:lnTo>
                <a:lnTo>
                  <a:pt x="2934" y="224"/>
                </a:lnTo>
                <a:lnTo>
                  <a:pt x="2934" y="195"/>
                </a:lnTo>
                <a:lnTo>
                  <a:pt x="2864" y="195"/>
                </a:lnTo>
                <a:lnTo>
                  <a:pt x="2864" y="157"/>
                </a:lnTo>
                <a:close/>
                <a:moveTo>
                  <a:pt x="4817" y="152"/>
                </a:moveTo>
                <a:lnTo>
                  <a:pt x="5065" y="152"/>
                </a:lnTo>
                <a:lnTo>
                  <a:pt x="5065" y="231"/>
                </a:lnTo>
                <a:lnTo>
                  <a:pt x="4863" y="231"/>
                </a:lnTo>
                <a:lnTo>
                  <a:pt x="4863" y="245"/>
                </a:lnTo>
                <a:lnTo>
                  <a:pt x="5077" y="245"/>
                </a:lnTo>
                <a:lnTo>
                  <a:pt x="5077" y="337"/>
                </a:lnTo>
                <a:lnTo>
                  <a:pt x="5034" y="337"/>
                </a:lnTo>
                <a:lnTo>
                  <a:pt x="5034" y="327"/>
                </a:lnTo>
                <a:lnTo>
                  <a:pt x="4863" y="327"/>
                </a:lnTo>
                <a:lnTo>
                  <a:pt x="4863" y="337"/>
                </a:lnTo>
                <a:lnTo>
                  <a:pt x="4817" y="337"/>
                </a:lnTo>
                <a:lnTo>
                  <a:pt x="4817" y="152"/>
                </a:lnTo>
                <a:close/>
                <a:moveTo>
                  <a:pt x="1602" y="152"/>
                </a:moveTo>
                <a:lnTo>
                  <a:pt x="1633" y="152"/>
                </a:lnTo>
                <a:lnTo>
                  <a:pt x="1633" y="272"/>
                </a:lnTo>
                <a:lnTo>
                  <a:pt x="1602" y="272"/>
                </a:lnTo>
                <a:lnTo>
                  <a:pt x="1602" y="152"/>
                </a:lnTo>
                <a:close/>
                <a:moveTo>
                  <a:pt x="1647" y="140"/>
                </a:moveTo>
                <a:lnTo>
                  <a:pt x="1683" y="140"/>
                </a:lnTo>
                <a:lnTo>
                  <a:pt x="1683" y="291"/>
                </a:lnTo>
                <a:cubicBezTo>
                  <a:pt x="1683" y="320"/>
                  <a:pt x="1671" y="334"/>
                  <a:pt x="1650" y="334"/>
                </a:cubicBezTo>
                <a:cubicBezTo>
                  <a:pt x="1628" y="334"/>
                  <a:pt x="1616" y="334"/>
                  <a:pt x="1611" y="334"/>
                </a:cubicBezTo>
                <a:cubicBezTo>
                  <a:pt x="1609" y="317"/>
                  <a:pt x="1609" y="305"/>
                  <a:pt x="1606" y="294"/>
                </a:cubicBezTo>
                <a:cubicBezTo>
                  <a:pt x="1616" y="294"/>
                  <a:pt x="1625" y="294"/>
                  <a:pt x="1633" y="294"/>
                </a:cubicBezTo>
                <a:cubicBezTo>
                  <a:pt x="1642" y="294"/>
                  <a:pt x="1647" y="289"/>
                  <a:pt x="1647" y="274"/>
                </a:cubicBezTo>
                <a:lnTo>
                  <a:pt x="1647" y="140"/>
                </a:lnTo>
                <a:close/>
                <a:moveTo>
                  <a:pt x="1494" y="137"/>
                </a:moveTo>
                <a:lnTo>
                  <a:pt x="1592" y="137"/>
                </a:lnTo>
                <a:lnTo>
                  <a:pt x="1592" y="303"/>
                </a:lnTo>
                <a:cubicBezTo>
                  <a:pt x="1592" y="322"/>
                  <a:pt x="1582" y="334"/>
                  <a:pt x="1561" y="334"/>
                </a:cubicBezTo>
                <a:cubicBezTo>
                  <a:pt x="1556" y="334"/>
                  <a:pt x="1546" y="334"/>
                  <a:pt x="1537" y="334"/>
                </a:cubicBezTo>
                <a:cubicBezTo>
                  <a:pt x="1537" y="325"/>
                  <a:pt x="1534" y="313"/>
                  <a:pt x="1532" y="296"/>
                </a:cubicBezTo>
                <a:cubicBezTo>
                  <a:pt x="1539" y="298"/>
                  <a:pt x="1544" y="298"/>
                  <a:pt x="1551" y="298"/>
                </a:cubicBezTo>
                <a:cubicBezTo>
                  <a:pt x="1556" y="298"/>
                  <a:pt x="1558" y="296"/>
                  <a:pt x="1558" y="291"/>
                </a:cubicBezTo>
                <a:lnTo>
                  <a:pt x="1558" y="272"/>
                </a:lnTo>
                <a:lnTo>
                  <a:pt x="1527" y="272"/>
                </a:lnTo>
                <a:lnTo>
                  <a:pt x="1527" y="337"/>
                </a:lnTo>
                <a:lnTo>
                  <a:pt x="1494" y="337"/>
                </a:lnTo>
                <a:lnTo>
                  <a:pt x="1494" y="137"/>
                </a:lnTo>
                <a:close/>
                <a:moveTo>
                  <a:pt x="582" y="133"/>
                </a:moveTo>
                <a:lnTo>
                  <a:pt x="582" y="281"/>
                </a:lnTo>
                <a:lnTo>
                  <a:pt x="613" y="281"/>
                </a:lnTo>
                <a:lnTo>
                  <a:pt x="613" y="133"/>
                </a:lnTo>
                <a:lnTo>
                  <a:pt x="582" y="133"/>
                </a:lnTo>
                <a:close/>
                <a:moveTo>
                  <a:pt x="483" y="133"/>
                </a:moveTo>
                <a:lnTo>
                  <a:pt x="483" y="159"/>
                </a:lnTo>
                <a:lnTo>
                  <a:pt x="538" y="159"/>
                </a:lnTo>
                <a:lnTo>
                  <a:pt x="538" y="133"/>
                </a:lnTo>
                <a:lnTo>
                  <a:pt x="483" y="133"/>
                </a:lnTo>
                <a:close/>
                <a:moveTo>
                  <a:pt x="411" y="133"/>
                </a:moveTo>
                <a:lnTo>
                  <a:pt x="411" y="281"/>
                </a:lnTo>
                <a:lnTo>
                  <a:pt x="442" y="281"/>
                </a:lnTo>
                <a:lnTo>
                  <a:pt x="442" y="133"/>
                </a:lnTo>
                <a:lnTo>
                  <a:pt x="411" y="133"/>
                </a:lnTo>
                <a:close/>
                <a:moveTo>
                  <a:pt x="5360" y="128"/>
                </a:moveTo>
                <a:lnTo>
                  <a:pt x="5360" y="159"/>
                </a:lnTo>
                <a:lnTo>
                  <a:pt x="5391" y="159"/>
                </a:lnTo>
                <a:lnTo>
                  <a:pt x="5391" y="128"/>
                </a:lnTo>
                <a:lnTo>
                  <a:pt x="5360" y="128"/>
                </a:lnTo>
                <a:close/>
                <a:moveTo>
                  <a:pt x="5283" y="128"/>
                </a:moveTo>
                <a:lnTo>
                  <a:pt x="5283" y="159"/>
                </a:lnTo>
                <a:lnTo>
                  <a:pt x="5317" y="159"/>
                </a:lnTo>
                <a:lnTo>
                  <a:pt x="5317" y="128"/>
                </a:lnTo>
                <a:lnTo>
                  <a:pt x="5283" y="128"/>
                </a:lnTo>
                <a:close/>
                <a:moveTo>
                  <a:pt x="1030" y="125"/>
                </a:moveTo>
                <a:lnTo>
                  <a:pt x="1107" y="125"/>
                </a:lnTo>
                <a:lnTo>
                  <a:pt x="1107" y="260"/>
                </a:lnTo>
                <a:cubicBezTo>
                  <a:pt x="1124" y="277"/>
                  <a:pt x="1150" y="286"/>
                  <a:pt x="1184" y="286"/>
                </a:cubicBezTo>
                <a:cubicBezTo>
                  <a:pt x="1280" y="286"/>
                  <a:pt x="1337" y="286"/>
                  <a:pt x="1359" y="284"/>
                </a:cubicBezTo>
                <a:cubicBezTo>
                  <a:pt x="1354" y="301"/>
                  <a:pt x="1350" y="315"/>
                  <a:pt x="1345" y="327"/>
                </a:cubicBezTo>
                <a:cubicBezTo>
                  <a:pt x="1330" y="330"/>
                  <a:pt x="1297" y="330"/>
                  <a:pt x="1246" y="330"/>
                </a:cubicBezTo>
                <a:lnTo>
                  <a:pt x="1186" y="330"/>
                </a:lnTo>
                <a:cubicBezTo>
                  <a:pt x="1165" y="330"/>
                  <a:pt x="1146" y="327"/>
                  <a:pt x="1126" y="320"/>
                </a:cubicBezTo>
                <a:cubicBezTo>
                  <a:pt x="1110" y="315"/>
                  <a:pt x="1097" y="308"/>
                  <a:pt x="1086" y="296"/>
                </a:cubicBezTo>
                <a:lnTo>
                  <a:pt x="1047" y="337"/>
                </a:lnTo>
                <a:lnTo>
                  <a:pt x="1028" y="286"/>
                </a:lnTo>
                <a:cubicBezTo>
                  <a:pt x="1040" y="274"/>
                  <a:pt x="1052" y="265"/>
                  <a:pt x="1062" y="255"/>
                </a:cubicBezTo>
                <a:lnTo>
                  <a:pt x="1062" y="169"/>
                </a:lnTo>
                <a:lnTo>
                  <a:pt x="1030" y="169"/>
                </a:lnTo>
                <a:lnTo>
                  <a:pt x="1030" y="125"/>
                </a:lnTo>
                <a:close/>
                <a:moveTo>
                  <a:pt x="5852" y="116"/>
                </a:moveTo>
                <a:cubicBezTo>
                  <a:pt x="5876" y="133"/>
                  <a:pt x="5897" y="150"/>
                  <a:pt x="5917" y="166"/>
                </a:cubicBezTo>
                <a:lnTo>
                  <a:pt x="5888" y="197"/>
                </a:lnTo>
                <a:cubicBezTo>
                  <a:pt x="5866" y="181"/>
                  <a:pt x="5847" y="161"/>
                  <a:pt x="5823" y="145"/>
                </a:cubicBezTo>
                <a:lnTo>
                  <a:pt x="5852" y="116"/>
                </a:lnTo>
                <a:close/>
                <a:moveTo>
                  <a:pt x="5689" y="114"/>
                </a:moveTo>
                <a:lnTo>
                  <a:pt x="5689" y="142"/>
                </a:lnTo>
                <a:lnTo>
                  <a:pt x="5732" y="142"/>
                </a:lnTo>
                <a:lnTo>
                  <a:pt x="5732" y="114"/>
                </a:lnTo>
                <a:lnTo>
                  <a:pt x="5689" y="114"/>
                </a:lnTo>
                <a:close/>
                <a:moveTo>
                  <a:pt x="5605" y="114"/>
                </a:moveTo>
                <a:lnTo>
                  <a:pt x="5605" y="142"/>
                </a:lnTo>
                <a:lnTo>
                  <a:pt x="5648" y="142"/>
                </a:lnTo>
                <a:lnTo>
                  <a:pt x="5648" y="114"/>
                </a:lnTo>
                <a:lnTo>
                  <a:pt x="5605" y="114"/>
                </a:lnTo>
                <a:close/>
                <a:moveTo>
                  <a:pt x="5521" y="114"/>
                </a:moveTo>
                <a:lnTo>
                  <a:pt x="5521" y="142"/>
                </a:lnTo>
                <a:lnTo>
                  <a:pt x="5564" y="142"/>
                </a:lnTo>
                <a:lnTo>
                  <a:pt x="5564" y="114"/>
                </a:lnTo>
                <a:lnTo>
                  <a:pt x="5521" y="114"/>
                </a:lnTo>
                <a:close/>
                <a:moveTo>
                  <a:pt x="853" y="101"/>
                </a:moveTo>
                <a:lnTo>
                  <a:pt x="853" y="137"/>
                </a:lnTo>
                <a:lnTo>
                  <a:pt x="906" y="137"/>
                </a:lnTo>
                <a:lnTo>
                  <a:pt x="906" y="101"/>
                </a:lnTo>
                <a:lnTo>
                  <a:pt x="853" y="101"/>
                </a:lnTo>
                <a:close/>
                <a:moveTo>
                  <a:pt x="1213" y="101"/>
                </a:moveTo>
                <a:cubicBezTo>
                  <a:pt x="1213" y="123"/>
                  <a:pt x="1213" y="142"/>
                  <a:pt x="1213" y="157"/>
                </a:cubicBezTo>
                <a:lnTo>
                  <a:pt x="1263" y="157"/>
                </a:lnTo>
                <a:lnTo>
                  <a:pt x="1263" y="101"/>
                </a:lnTo>
                <a:lnTo>
                  <a:pt x="1213" y="101"/>
                </a:lnTo>
                <a:close/>
                <a:moveTo>
                  <a:pt x="1964" y="92"/>
                </a:moveTo>
                <a:cubicBezTo>
                  <a:pt x="1988" y="106"/>
                  <a:pt x="2014" y="123"/>
                  <a:pt x="2041" y="145"/>
                </a:cubicBezTo>
                <a:lnTo>
                  <a:pt x="2012" y="176"/>
                </a:lnTo>
                <a:cubicBezTo>
                  <a:pt x="1988" y="159"/>
                  <a:pt x="1964" y="140"/>
                  <a:pt x="1940" y="123"/>
                </a:cubicBezTo>
                <a:lnTo>
                  <a:pt x="1964" y="92"/>
                </a:lnTo>
                <a:close/>
                <a:moveTo>
                  <a:pt x="2228" y="92"/>
                </a:moveTo>
                <a:lnTo>
                  <a:pt x="2228" y="125"/>
                </a:lnTo>
                <a:lnTo>
                  <a:pt x="2295" y="125"/>
                </a:lnTo>
                <a:lnTo>
                  <a:pt x="2295" y="92"/>
                </a:lnTo>
                <a:lnTo>
                  <a:pt x="2228" y="92"/>
                </a:lnTo>
                <a:close/>
                <a:moveTo>
                  <a:pt x="2113" y="92"/>
                </a:moveTo>
                <a:lnTo>
                  <a:pt x="2113" y="125"/>
                </a:lnTo>
                <a:lnTo>
                  <a:pt x="2180" y="125"/>
                </a:lnTo>
                <a:lnTo>
                  <a:pt x="2180" y="92"/>
                </a:lnTo>
                <a:lnTo>
                  <a:pt x="2113" y="92"/>
                </a:lnTo>
                <a:close/>
                <a:moveTo>
                  <a:pt x="1784" y="90"/>
                </a:moveTo>
                <a:lnTo>
                  <a:pt x="1813" y="121"/>
                </a:lnTo>
                <a:cubicBezTo>
                  <a:pt x="1789" y="140"/>
                  <a:pt x="1762" y="157"/>
                  <a:pt x="1734" y="176"/>
                </a:cubicBezTo>
                <a:cubicBezTo>
                  <a:pt x="1726" y="161"/>
                  <a:pt x="1719" y="152"/>
                  <a:pt x="1710" y="140"/>
                </a:cubicBezTo>
                <a:cubicBezTo>
                  <a:pt x="1736" y="125"/>
                  <a:pt x="1762" y="109"/>
                  <a:pt x="1784" y="90"/>
                </a:cubicBezTo>
                <a:moveTo>
                  <a:pt x="4844" y="63"/>
                </a:moveTo>
                <a:cubicBezTo>
                  <a:pt x="4832" y="75"/>
                  <a:pt x="4820" y="87"/>
                  <a:pt x="4805" y="99"/>
                </a:cubicBezTo>
                <a:lnTo>
                  <a:pt x="4873" y="99"/>
                </a:lnTo>
                <a:cubicBezTo>
                  <a:pt x="4865" y="92"/>
                  <a:pt x="4861" y="82"/>
                  <a:pt x="4851" y="73"/>
                </a:cubicBezTo>
                <a:lnTo>
                  <a:pt x="4865" y="63"/>
                </a:lnTo>
                <a:lnTo>
                  <a:pt x="4844" y="63"/>
                </a:lnTo>
                <a:close/>
                <a:moveTo>
                  <a:pt x="5360" y="61"/>
                </a:moveTo>
                <a:lnTo>
                  <a:pt x="5360" y="92"/>
                </a:lnTo>
                <a:lnTo>
                  <a:pt x="5391" y="92"/>
                </a:lnTo>
                <a:lnTo>
                  <a:pt x="5391" y="61"/>
                </a:lnTo>
                <a:lnTo>
                  <a:pt x="5360" y="61"/>
                </a:lnTo>
                <a:close/>
                <a:moveTo>
                  <a:pt x="5283" y="61"/>
                </a:moveTo>
                <a:lnTo>
                  <a:pt x="5283" y="92"/>
                </a:lnTo>
                <a:lnTo>
                  <a:pt x="5317" y="92"/>
                </a:lnTo>
                <a:lnTo>
                  <a:pt x="5317" y="61"/>
                </a:lnTo>
                <a:lnTo>
                  <a:pt x="5283" y="61"/>
                </a:lnTo>
                <a:close/>
                <a:moveTo>
                  <a:pt x="2914" y="61"/>
                </a:moveTo>
                <a:lnTo>
                  <a:pt x="2914" y="94"/>
                </a:lnTo>
                <a:lnTo>
                  <a:pt x="2998" y="94"/>
                </a:lnTo>
                <a:lnTo>
                  <a:pt x="2998" y="61"/>
                </a:lnTo>
                <a:lnTo>
                  <a:pt x="2914" y="61"/>
                </a:lnTo>
                <a:close/>
                <a:moveTo>
                  <a:pt x="171" y="56"/>
                </a:moveTo>
                <a:cubicBezTo>
                  <a:pt x="152" y="80"/>
                  <a:pt x="130" y="101"/>
                  <a:pt x="104" y="123"/>
                </a:cubicBezTo>
                <a:lnTo>
                  <a:pt x="238" y="123"/>
                </a:lnTo>
                <a:cubicBezTo>
                  <a:pt x="212" y="101"/>
                  <a:pt x="190" y="80"/>
                  <a:pt x="171" y="56"/>
                </a:cubicBezTo>
                <a:moveTo>
                  <a:pt x="5605" y="56"/>
                </a:moveTo>
                <a:lnTo>
                  <a:pt x="5605" y="80"/>
                </a:lnTo>
                <a:lnTo>
                  <a:pt x="5648" y="80"/>
                </a:lnTo>
                <a:lnTo>
                  <a:pt x="5648" y="56"/>
                </a:lnTo>
                <a:lnTo>
                  <a:pt x="5605" y="56"/>
                </a:lnTo>
                <a:close/>
                <a:moveTo>
                  <a:pt x="1587" y="56"/>
                </a:moveTo>
                <a:cubicBezTo>
                  <a:pt x="1577" y="65"/>
                  <a:pt x="1568" y="77"/>
                  <a:pt x="1558" y="87"/>
                </a:cubicBezTo>
                <a:lnTo>
                  <a:pt x="1616" y="87"/>
                </a:lnTo>
                <a:cubicBezTo>
                  <a:pt x="1606" y="75"/>
                  <a:pt x="1597" y="65"/>
                  <a:pt x="1587" y="56"/>
                </a:cubicBezTo>
                <a:moveTo>
                  <a:pt x="4457" y="32"/>
                </a:moveTo>
                <a:lnTo>
                  <a:pt x="4748" y="32"/>
                </a:lnTo>
                <a:lnTo>
                  <a:pt x="4748" y="80"/>
                </a:lnTo>
                <a:lnTo>
                  <a:pt x="4628" y="80"/>
                </a:lnTo>
                <a:lnTo>
                  <a:pt x="4628" y="272"/>
                </a:lnTo>
                <a:lnTo>
                  <a:pt x="4765" y="272"/>
                </a:lnTo>
                <a:lnTo>
                  <a:pt x="4765" y="317"/>
                </a:lnTo>
                <a:lnTo>
                  <a:pt x="4441" y="317"/>
                </a:lnTo>
                <a:lnTo>
                  <a:pt x="4441" y="272"/>
                </a:lnTo>
                <a:lnTo>
                  <a:pt x="4573" y="272"/>
                </a:lnTo>
                <a:lnTo>
                  <a:pt x="4573" y="80"/>
                </a:lnTo>
                <a:lnTo>
                  <a:pt x="4457" y="80"/>
                </a:lnTo>
                <a:lnTo>
                  <a:pt x="4457" y="32"/>
                </a:lnTo>
                <a:close/>
                <a:moveTo>
                  <a:pt x="2413" y="32"/>
                </a:moveTo>
                <a:lnTo>
                  <a:pt x="2703" y="32"/>
                </a:lnTo>
                <a:lnTo>
                  <a:pt x="2703" y="80"/>
                </a:lnTo>
                <a:lnTo>
                  <a:pt x="2583" y="80"/>
                </a:lnTo>
                <a:lnTo>
                  <a:pt x="2583" y="272"/>
                </a:lnTo>
                <a:lnTo>
                  <a:pt x="2720" y="272"/>
                </a:lnTo>
                <a:lnTo>
                  <a:pt x="2720" y="317"/>
                </a:lnTo>
                <a:lnTo>
                  <a:pt x="2396" y="317"/>
                </a:lnTo>
                <a:lnTo>
                  <a:pt x="2396" y="272"/>
                </a:lnTo>
                <a:lnTo>
                  <a:pt x="2528" y="272"/>
                </a:lnTo>
                <a:lnTo>
                  <a:pt x="2528" y="80"/>
                </a:lnTo>
                <a:lnTo>
                  <a:pt x="2413" y="80"/>
                </a:lnTo>
                <a:lnTo>
                  <a:pt x="2413" y="32"/>
                </a:lnTo>
                <a:close/>
                <a:moveTo>
                  <a:pt x="351" y="25"/>
                </a:moveTo>
                <a:lnTo>
                  <a:pt x="673" y="25"/>
                </a:lnTo>
                <a:lnTo>
                  <a:pt x="673" y="63"/>
                </a:lnTo>
                <a:lnTo>
                  <a:pt x="531" y="63"/>
                </a:lnTo>
                <a:cubicBezTo>
                  <a:pt x="526" y="75"/>
                  <a:pt x="522" y="87"/>
                  <a:pt x="517" y="97"/>
                </a:cubicBezTo>
                <a:lnTo>
                  <a:pt x="656" y="97"/>
                </a:lnTo>
                <a:lnTo>
                  <a:pt x="656" y="337"/>
                </a:lnTo>
                <a:lnTo>
                  <a:pt x="613" y="337"/>
                </a:lnTo>
                <a:lnTo>
                  <a:pt x="613" y="317"/>
                </a:lnTo>
                <a:lnTo>
                  <a:pt x="411" y="317"/>
                </a:lnTo>
                <a:lnTo>
                  <a:pt x="411" y="337"/>
                </a:lnTo>
                <a:lnTo>
                  <a:pt x="370" y="337"/>
                </a:lnTo>
                <a:lnTo>
                  <a:pt x="370" y="97"/>
                </a:lnTo>
                <a:lnTo>
                  <a:pt x="462" y="97"/>
                </a:lnTo>
                <a:cubicBezTo>
                  <a:pt x="466" y="85"/>
                  <a:pt x="471" y="75"/>
                  <a:pt x="476" y="63"/>
                </a:cubicBezTo>
                <a:lnTo>
                  <a:pt x="351" y="63"/>
                </a:lnTo>
                <a:lnTo>
                  <a:pt x="351" y="25"/>
                </a:lnTo>
                <a:close/>
                <a:moveTo>
                  <a:pt x="5242" y="22"/>
                </a:moveTo>
                <a:lnTo>
                  <a:pt x="5432" y="22"/>
                </a:lnTo>
                <a:lnTo>
                  <a:pt x="5432" y="195"/>
                </a:lnTo>
                <a:lnTo>
                  <a:pt x="5360" y="195"/>
                </a:lnTo>
                <a:lnTo>
                  <a:pt x="5360" y="219"/>
                </a:lnTo>
                <a:lnTo>
                  <a:pt x="5434" y="219"/>
                </a:lnTo>
                <a:lnTo>
                  <a:pt x="5434" y="257"/>
                </a:lnTo>
                <a:lnTo>
                  <a:pt x="5360" y="257"/>
                </a:lnTo>
                <a:lnTo>
                  <a:pt x="5360" y="286"/>
                </a:lnTo>
                <a:lnTo>
                  <a:pt x="5449" y="286"/>
                </a:lnTo>
                <a:lnTo>
                  <a:pt x="5449" y="325"/>
                </a:lnTo>
                <a:lnTo>
                  <a:pt x="5221" y="325"/>
                </a:lnTo>
                <a:lnTo>
                  <a:pt x="5221" y="289"/>
                </a:lnTo>
                <a:cubicBezTo>
                  <a:pt x="5192" y="298"/>
                  <a:pt x="5161" y="308"/>
                  <a:pt x="5127" y="317"/>
                </a:cubicBezTo>
                <a:lnTo>
                  <a:pt x="5117" y="272"/>
                </a:lnTo>
                <a:lnTo>
                  <a:pt x="5156" y="262"/>
                </a:lnTo>
                <a:lnTo>
                  <a:pt x="5156" y="181"/>
                </a:lnTo>
                <a:lnTo>
                  <a:pt x="5125" y="181"/>
                </a:lnTo>
                <a:lnTo>
                  <a:pt x="5125" y="140"/>
                </a:lnTo>
                <a:lnTo>
                  <a:pt x="5156" y="140"/>
                </a:lnTo>
                <a:lnTo>
                  <a:pt x="5156" y="68"/>
                </a:lnTo>
                <a:lnTo>
                  <a:pt x="5125" y="68"/>
                </a:lnTo>
                <a:lnTo>
                  <a:pt x="5125" y="27"/>
                </a:lnTo>
                <a:lnTo>
                  <a:pt x="5233" y="27"/>
                </a:lnTo>
                <a:lnTo>
                  <a:pt x="5233" y="68"/>
                </a:lnTo>
                <a:lnTo>
                  <a:pt x="5199" y="68"/>
                </a:lnTo>
                <a:lnTo>
                  <a:pt x="5199" y="140"/>
                </a:lnTo>
                <a:lnTo>
                  <a:pt x="5230" y="140"/>
                </a:lnTo>
                <a:lnTo>
                  <a:pt x="5230" y="181"/>
                </a:lnTo>
                <a:lnTo>
                  <a:pt x="5199" y="181"/>
                </a:lnTo>
                <a:lnTo>
                  <a:pt x="5199" y="250"/>
                </a:lnTo>
                <a:cubicBezTo>
                  <a:pt x="5211" y="248"/>
                  <a:pt x="5223" y="245"/>
                  <a:pt x="5235" y="241"/>
                </a:cubicBezTo>
                <a:cubicBezTo>
                  <a:pt x="5233" y="257"/>
                  <a:pt x="5233" y="272"/>
                  <a:pt x="5233" y="286"/>
                </a:cubicBezTo>
                <a:lnTo>
                  <a:pt x="5317" y="286"/>
                </a:lnTo>
                <a:lnTo>
                  <a:pt x="5317" y="257"/>
                </a:lnTo>
                <a:lnTo>
                  <a:pt x="5240" y="257"/>
                </a:lnTo>
                <a:lnTo>
                  <a:pt x="5240" y="219"/>
                </a:lnTo>
                <a:lnTo>
                  <a:pt x="5317" y="219"/>
                </a:lnTo>
                <a:lnTo>
                  <a:pt x="5317" y="195"/>
                </a:lnTo>
                <a:lnTo>
                  <a:pt x="5242" y="195"/>
                </a:lnTo>
                <a:lnTo>
                  <a:pt x="5242" y="22"/>
                </a:lnTo>
                <a:close/>
                <a:moveTo>
                  <a:pt x="3212" y="22"/>
                </a:moveTo>
                <a:lnTo>
                  <a:pt x="3351" y="22"/>
                </a:lnTo>
                <a:lnTo>
                  <a:pt x="3351" y="274"/>
                </a:lnTo>
                <a:cubicBezTo>
                  <a:pt x="3351" y="281"/>
                  <a:pt x="3354" y="286"/>
                  <a:pt x="3358" y="286"/>
                </a:cubicBezTo>
                <a:cubicBezTo>
                  <a:pt x="3363" y="286"/>
                  <a:pt x="3363" y="286"/>
                  <a:pt x="3365" y="284"/>
                </a:cubicBezTo>
                <a:cubicBezTo>
                  <a:pt x="3365" y="281"/>
                  <a:pt x="3368" y="274"/>
                  <a:pt x="3368" y="262"/>
                </a:cubicBezTo>
                <a:cubicBezTo>
                  <a:pt x="3370" y="248"/>
                  <a:pt x="3370" y="229"/>
                  <a:pt x="3370" y="205"/>
                </a:cubicBezTo>
                <a:cubicBezTo>
                  <a:pt x="3382" y="210"/>
                  <a:pt x="3392" y="214"/>
                  <a:pt x="3404" y="217"/>
                </a:cubicBezTo>
                <a:cubicBezTo>
                  <a:pt x="3402" y="265"/>
                  <a:pt x="3399" y="291"/>
                  <a:pt x="3397" y="301"/>
                </a:cubicBezTo>
                <a:cubicBezTo>
                  <a:pt x="3394" y="313"/>
                  <a:pt x="3392" y="317"/>
                  <a:pt x="3385" y="322"/>
                </a:cubicBezTo>
                <a:cubicBezTo>
                  <a:pt x="3380" y="327"/>
                  <a:pt x="3373" y="327"/>
                  <a:pt x="3363" y="327"/>
                </a:cubicBezTo>
                <a:lnTo>
                  <a:pt x="3337" y="327"/>
                </a:lnTo>
                <a:cubicBezTo>
                  <a:pt x="3315" y="327"/>
                  <a:pt x="3305" y="315"/>
                  <a:pt x="3305" y="289"/>
                </a:cubicBezTo>
                <a:lnTo>
                  <a:pt x="3305" y="70"/>
                </a:lnTo>
                <a:lnTo>
                  <a:pt x="3257" y="70"/>
                </a:lnTo>
                <a:lnTo>
                  <a:pt x="3257" y="164"/>
                </a:lnTo>
                <a:cubicBezTo>
                  <a:pt x="3257" y="212"/>
                  <a:pt x="3253" y="248"/>
                  <a:pt x="3245" y="270"/>
                </a:cubicBezTo>
                <a:cubicBezTo>
                  <a:pt x="3238" y="291"/>
                  <a:pt x="3224" y="313"/>
                  <a:pt x="3202" y="337"/>
                </a:cubicBezTo>
                <a:cubicBezTo>
                  <a:pt x="3193" y="322"/>
                  <a:pt x="3181" y="310"/>
                  <a:pt x="3169" y="296"/>
                </a:cubicBezTo>
                <a:cubicBezTo>
                  <a:pt x="3185" y="277"/>
                  <a:pt x="3197" y="257"/>
                  <a:pt x="3205" y="236"/>
                </a:cubicBezTo>
                <a:cubicBezTo>
                  <a:pt x="3210" y="217"/>
                  <a:pt x="3212" y="183"/>
                  <a:pt x="3212" y="135"/>
                </a:cubicBezTo>
                <a:lnTo>
                  <a:pt x="3212" y="22"/>
                </a:lnTo>
                <a:close/>
                <a:moveTo>
                  <a:pt x="2871" y="22"/>
                </a:moveTo>
                <a:lnTo>
                  <a:pt x="3044" y="22"/>
                </a:lnTo>
                <a:lnTo>
                  <a:pt x="3044" y="133"/>
                </a:lnTo>
                <a:lnTo>
                  <a:pt x="2871" y="133"/>
                </a:lnTo>
                <a:lnTo>
                  <a:pt x="2871" y="22"/>
                </a:lnTo>
                <a:close/>
                <a:moveTo>
                  <a:pt x="5468" y="20"/>
                </a:moveTo>
                <a:lnTo>
                  <a:pt x="5785" y="20"/>
                </a:lnTo>
                <a:lnTo>
                  <a:pt x="5785" y="56"/>
                </a:lnTo>
                <a:lnTo>
                  <a:pt x="5689" y="56"/>
                </a:lnTo>
                <a:lnTo>
                  <a:pt x="5689" y="80"/>
                </a:lnTo>
                <a:lnTo>
                  <a:pt x="5775" y="80"/>
                </a:lnTo>
                <a:lnTo>
                  <a:pt x="5775" y="176"/>
                </a:lnTo>
                <a:lnTo>
                  <a:pt x="5622" y="176"/>
                </a:lnTo>
                <a:cubicBezTo>
                  <a:pt x="5617" y="185"/>
                  <a:pt x="5612" y="193"/>
                  <a:pt x="5607" y="200"/>
                </a:cubicBezTo>
                <a:lnTo>
                  <a:pt x="5792" y="200"/>
                </a:lnTo>
                <a:lnTo>
                  <a:pt x="5792" y="234"/>
                </a:lnTo>
                <a:lnTo>
                  <a:pt x="5727" y="234"/>
                </a:lnTo>
                <a:cubicBezTo>
                  <a:pt x="5715" y="250"/>
                  <a:pt x="5703" y="262"/>
                  <a:pt x="5686" y="274"/>
                </a:cubicBezTo>
                <a:lnTo>
                  <a:pt x="5775" y="298"/>
                </a:lnTo>
                <a:lnTo>
                  <a:pt x="5756" y="339"/>
                </a:lnTo>
                <a:cubicBezTo>
                  <a:pt x="5715" y="325"/>
                  <a:pt x="5677" y="313"/>
                  <a:pt x="5643" y="301"/>
                </a:cubicBezTo>
                <a:cubicBezTo>
                  <a:pt x="5600" y="320"/>
                  <a:pt x="5550" y="332"/>
                  <a:pt x="5487" y="339"/>
                </a:cubicBezTo>
                <a:cubicBezTo>
                  <a:pt x="5482" y="325"/>
                  <a:pt x="5477" y="313"/>
                  <a:pt x="5470" y="298"/>
                </a:cubicBezTo>
                <a:cubicBezTo>
                  <a:pt x="5516" y="296"/>
                  <a:pt x="5552" y="291"/>
                  <a:pt x="5583" y="284"/>
                </a:cubicBezTo>
                <a:cubicBezTo>
                  <a:pt x="5554" y="277"/>
                  <a:pt x="5530" y="272"/>
                  <a:pt x="5506" y="267"/>
                </a:cubicBezTo>
                <a:cubicBezTo>
                  <a:pt x="5516" y="255"/>
                  <a:pt x="5525" y="245"/>
                  <a:pt x="5533" y="234"/>
                </a:cubicBezTo>
                <a:lnTo>
                  <a:pt x="5461" y="234"/>
                </a:lnTo>
                <a:lnTo>
                  <a:pt x="5461" y="200"/>
                </a:lnTo>
                <a:lnTo>
                  <a:pt x="5559" y="200"/>
                </a:lnTo>
                <a:cubicBezTo>
                  <a:pt x="5564" y="190"/>
                  <a:pt x="5569" y="183"/>
                  <a:pt x="5574" y="176"/>
                </a:cubicBezTo>
                <a:lnTo>
                  <a:pt x="5477" y="176"/>
                </a:lnTo>
                <a:lnTo>
                  <a:pt x="5477" y="80"/>
                </a:lnTo>
                <a:lnTo>
                  <a:pt x="5564" y="80"/>
                </a:lnTo>
                <a:lnTo>
                  <a:pt x="5564" y="56"/>
                </a:lnTo>
                <a:lnTo>
                  <a:pt x="5468" y="56"/>
                </a:lnTo>
                <a:lnTo>
                  <a:pt x="5468" y="20"/>
                </a:lnTo>
                <a:close/>
                <a:moveTo>
                  <a:pt x="2852" y="15"/>
                </a:moveTo>
                <a:lnTo>
                  <a:pt x="2862" y="58"/>
                </a:lnTo>
                <a:cubicBezTo>
                  <a:pt x="2847" y="61"/>
                  <a:pt x="2835" y="63"/>
                  <a:pt x="2821" y="63"/>
                </a:cubicBezTo>
                <a:lnTo>
                  <a:pt x="2821" y="106"/>
                </a:lnTo>
                <a:lnTo>
                  <a:pt x="2859" y="106"/>
                </a:lnTo>
                <a:lnTo>
                  <a:pt x="2859" y="145"/>
                </a:lnTo>
                <a:lnTo>
                  <a:pt x="2821" y="145"/>
                </a:lnTo>
                <a:lnTo>
                  <a:pt x="2821" y="183"/>
                </a:lnTo>
                <a:lnTo>
                  <a:pt x="2830" y="174"/>
                </a:lnTo>
                <a:cubicBezTo>
                  <a:pt x="2842" y="183"/>
                  <a:pt x="2857" y="195"/>
                  <a:pt x="2874" y="212"/>
                </a:cubicBezTo>
                <a:lnTo>
                  <a:pt x="2845" y="241"/>
                </a:lnTo>
                <a:cubicBezTo>
                  <a:pt x="2835" y="231"/>
                  <a:pt x="2828" y="221"/>
                  <a:pt x="2821" y="214"/>
                </a:cubicBezTo>
                <a:lnTo>
                  <a:pt x="2821" y="337"/>
                </a:lnTo>
                <a:lnTo>
                  <a:pt x="2777" y="337"/>
                </a:lnTo>
                <a:lnTo>
                  <a:pt x="2777" y="210"/>
                </a:lnTo>
                <a:cubicBezTo>
                  <a:pt x="2770" y="234"/>
                  <a:pt x="2761" y="257"/>
                  <a:pt x="2749" y="281"/>
                </a:cubicBezTo>
                <a:cubicBezTo>
                  <a:pt x="2744" y="262"/>
                  <a:pt x="2739" y="243"/>
                  <a:pt x="2732" y="224"/>
                </a:cubicBezTo>
                <a:cubicBezTo>
                  <a:pt x="2746" y="205"/>
                  <a:pt x="2761" y="178"/>
                  <a:pt x="2773" y="145"/>
                </a:cubicBezTo>
                <a:lnTo>
                  <a:pt x="2734" y="145"/>
                </a:lnTo>
                <a:lnTo>
                  <a:pt x="2734" y="106"/>
                </a:lnTo>
                <a:lnTo>
                  <a:pt x="2777" y="106"/>
                </a:lnTo>
                <a:lnTo>
                  <a:pt x="2777" y="70"/>
                </a:lnTo>
                <a:cubicBezTo>
                  <a:pt x="2765" y="70"/>
                  <a:pt x="2751" y="73"/>
                  <a:pt x="2739" y="73"/>
                </a:cubicBezTo>
                <a:cubicBezTo>
                  <a:pt x="2737" y="56"/>
                  <a:pt x="2734" y="41"/>
                  <a:pt x="2732" y="30"/>
                </a:cubicBezTo>
                <a:cubicBezTo>
                  <a:pt x="2768" y="30"/>
                  <a:pt x="2806" y="25"/>
                  <a:pt x="2852" y="15"/>
                </a:cubicBezTo>
                <a:moveTo>
                  <a:pt x="1076" y="13"/>
                </a:moveTo>
                <a:cubicBezTo>
                  <a:pt x="1093" y="34"/>
                  <a:pt x="1107" y="54"/>
                  <a:pt x="1122" y="73"/>
                </a:cubicBezTo>
                <a:lnTo>
                  <a:pt x="1081" y="99"/>
                </a:lnTo>
                <a:cubicBezTo>
                  <a:pt x="1069" y="75"/>
                  <a:pt x="1054" y="54"/>
                  <a:pt x="1040" y="34"/>
                </a:cubicBezTo>
                <a:lnTo>
                  <a:pt x="1076" y="13"/>
                </a:lnTo>
                <a:close/>
                <a:moveTo>
                  <a:pt x="3917" y="10"/>
                </a:moveTo>
                <a:lnTo>
                  <a:pt x="3968" y="10"/>
                </a:lnTo>
                <a:lnTo>
                  <a:pt x="3968" y="125"/>
                </a:lnTo>
                <a:cubicBezTo>
                  <a:pt x="3994" y="104"/>
                  <a:pt x="4018" y="80"/>
                  <a:pt x="4040" y="56"/>
                </a:cubicBezTo>
                <a:lnTo>
                  <a:pt x="4081" y="87"/>
                </a:lnTo>
                <a:cubicBezTo>
                  <a:pt x="4050" y="123"/>
                  <a:pt x="4011" y="159"/>
                  <a:pt x="3968" y="190"/>
                </a:cubicBezTo>
                <a:lnTo>
                  <a:pt x="3968" y="257"/>
                </a:lnTo>
                <a:cubicBezTo>
                  <a:pt x="3968" y="274"/>
                  <a:pt x="3975" y="284"/>
                  <a:pt x="3990" y="284"/>
                </a:cubicBezTo>
                <a:lnTo>
                  <a:pt x="4004" y="284"/>
                </a:lnTo>
                <a:cubicBezTo>
                  <a:pt x="4016" y="284"/>
                  <a:pt x="4023" y="279"/>
                  <a:pt x="4025" y="272"/>
                </a:cubicBezTo>
                <a:cubicBezTo>
                  <a:pt x="4030" y="265"/>
                  <a:pt x="4033" y="243"/>
                  <a:pt x="4035" y="207"/>
                </a:cubicBezTo>
                <a:cubicBezTo>
                  <a:pt x="4052" y="212"/>
                  <a:pt x="4069" y="217"/>
                  <a:pt x="4085" y="221"/>
                </a:cubicBezTo>
                <a:cubicBezTo>
                  <a:pt x="4081" y="253"/>
                  <a:pt x="4078" y="277"/>
                  <a:pt x="4076" y="289"/>
                </a:cubicBezTo>
                <a:cubicBezTo>
                  <a:pt x="4071" y="303"/>
                  <a:pt x="4064" y="313"/>
                  <a:pt x="4054" y="320"/>
                </a:cubicBezTo>
                <a:cubicBezTo>
                  <a:pt x="4042" y="327"/>
                  <a:pt x="4025" y="332"/>
                  <a:pt x="4006" y="332"/>
                </a:cubicBezTo>
                <a:lnTo>
                  <a:pt x="3977" y="332"/>
                </a:lnTo>
                <a:cubicBezTo>
                  <a:pt x="3939" y="332"/>
                  <a:pt x="3917" y="310"/>
                  <a:pt x="3917" y="272"/>
                </a:cubicBezTo>
                <a:lnTo>
                  <a:pt x="3917" y="226"/>
                </a:lnTo>
                <a:cubicBezTo>
                  <a:pt x="3905" y="234"/>
                  <a:pt x="3894" y="243"/>
                  <a:pt x="3879" y="250"/>
                </a:cubicBezTo>
                <a:cubicBezTo>
                  <a:pt x="3872" y="238"/>
                  <a:pt x="3862" y="224"/>
                  <a:pt x="3850" y="207"/>
                </a:cubicBezTo>
                <a:cubicBezTo>
                  <a:pt x="3874" y="195"/>
                  <a:pt x="3896" y="181"/>
                  <a:pt x="3917" y="164"/>
                </a:cubicBezTo>
                <a:lnTo>
                  <a:pt x="3917" y="10"/>
                </a:lnTo>
                <a:close/>
                <a:moveTo>
                  <a:pt x="2180" y="10"/>
                </a:moveTo>
                <a:lnTo>
                  <a:pt x="2228" y="10"/>
                </a:lnTo>
                <a:lnTo>
                  <a:pt x="2228" y="51"/>
                </a:lnTo>
                <a:lnTo>
                  <a:pt x="2341" y="51"/>
                </a:lnTo>
                <a:lnTo>
                  <a:pt x="2341" y="231"/>
                </a:lnTo>
                <a:cubicBezTo>
                  <a:pt x="2353" y="236"/>
                  <a:pt x="2365" y="241"/>
                  <a:pt x="2382" y="245"/>
                </a:cubicBezTo>
                <a:cubicBezTo>
                  <a:pt x="2374" y="284"/>
                  <a:pt x="2367" y="308"/>
                  <a:pt x="2355" y="315"/>
                </a:cubicBezTo>
                <a:cubicBezTo>
                  <a:pt x="2345" y="322"/>
                  <a:pt x="2331" y="327"/>
                  <a:pt x="2314" y="327"/>
                </a:cubicBezTo>
                <a:lnTo>
                  <a:pt x="2233" y="327"/>
                </a:lnTo>
                <a:cubicBezTo>
                  <a:pt x="2197" y="327"/>
                  <a:pt x="2180" y="310"/>
                  <a:pt x="2180" y="279"/>
                </a:cubicBezTo>
                <a:lnTo>
                  <a:pt x="2180" y="245"/>
                </a:lnTo>
                <a:lnTo>
                  <a:pt x="2113" y="245"/>
                </a:lnTo>
                <a:lnTo>
                  <a:pt x="2113" y="272"/>
                </a:lnTo>
                <a:lnTo>
                  <a:pt x="2067" y="272"/>
                </a:lnTo>
                <a:lnTo>
                  <a:pt x="2067" y="51"/>
                </a:lnTo>
                <a:lnTo>
                  <a:pt x="2180" y="51"/>
                </a:lnTo>
                <a:lnTo>
                  <a:pt x="2180" y="10"/>
                </a:lnTo>
                <a:close/>
                <a:moveTo>
                  <a:pt x="1167" y="10"/>
                </a:moveTo>
                <a:lnTo>
                  <a:pt x="1213" y="10"/>
                </a:lnTo>
                <a:lnTo>
                  <a:pt x="1213" y="61"/>
                </a:lnTo>
                <a:lnTo>
                  <a:pt x="1263" y="61"/>
                </a:lnTo>
                <a:lnTo>
                  <a:pt x="1263" y="10"/>
                </a:lnTo>
                <a:lnTo>
                  <a:pt x="1306" y="10"/>
                </a:lnTo>
                <a:lnTo>
                  <a:pt x="1306" y="61"/>
                </a:lnTo>
                <a:lnTo>
                  <a:pt x="1342" y="61"/>
                </a:lnTo>
                <a:lnTo>
                  <a:pt x="1342" y="101"/>
                </a:lnTo>
                <a:lnTo>
                  <a:pt x="1306" y="101"/>
                </a:lnTo>
                <a:lnTo>
                  <a:pt x="1306" y="157"/>
                </a:lnTo>
                <a:lnTo>
                  <a:pt x="1357" y="157"/>
                </a:lnTo>
                <a:lnTo>
                  <a:pt x="1357" y="197"/>
                </a:lnTo>
                <a:lnTo>
                  <a:pt x="1306" y="197"/>
                </a:lnTo>
                <a:lnTo>
                  <a:pt x="1306" y="277"/>
                </a:lnTo>
                <a:lnTo>
                  <a:pt x="1263" y="277"/>
                </a:lnTo>
                <a:lnTo>
                  <a:pt x="1263" y="197"/>
                </a:lnTo>
                <a:lnTo>
                  <a:pt x="1208" y="197"/>
                </a:lnTo>
                <a:cubicBezTo>
                  <a:pt x="1203" y="231"/>
                  <a:pt x="1191" y="257"/>
                  <a:pt x="1177" y="281"/>
                </a:cubicBezTo>
                <a:cubicBezTo>
                  <a:pt x="1165" y="270"/>
                  <a:pt x="1150" y="260"/>
                  <a:pt x="1133" y="248"/>
                </a:cubicBezTo>
                <a:cubicBezTo>
                  <a:pt x="1146" y="234"/>
                  <a:pt x="1155" y="217"/>
                  <a:pt x="1160" y="197"/>
                </a:cubicBezTo>
                <a:lnTo>
                  <a:pt x="1119" y="197"/>
                </a:lnTo>
                <a:lnTo>
                  <a:pt x="1119" y="157"/>
                </a:lnTo>
                <a:lnTo>
                  <a:pt x="1167" y="157"/>
                </a:lnTo>
                <a:cubicBezTo>
                  <a:pt x="1167" y="150"/>
                  <a:pt x="1167" y="130"/>
                  <a:pt x="1167" y="101"/>
                </a:cubicBezTo>
                <a:lnTo>
                  <a:pt x="1131" y="101"/>
                </a:lnTo>
                <a:lnTo>
                  <a:pt x="1131" y="61"/>
                </a:lnTo>
                <a:lnTo>
                  <a:pt x="1167" y="61"/>
                </a:lnTo>
                <a:lnTo>
                  <a:pt x="1167" y="10"/>
                </a:lnTo>
                <a:close/>
                <a:moveTo>
                  <a:pt x="3836" y="10"/>
                </a:moveTo>
                <a:lnTo>
                  <a:pt x="3882" y="25"/>
                </a:lnTo>
                <a:cubicBezTo>
                  <a:pt x="3872" y="51"/>
                  <a:pt x="3860" y="75"/>
                  <a:pt x="3848" y="97"/>
                </a:cubicBezTo>
                <a:lnTo>
                  <a:pt x="3848" y="334"/>
                </a:lnTo>
                <a:lnTo>
                  <a:pt x="3800" y="334"/>
                </a:lnTo>
                <a:lnTo>
                  <a:pt x="3800" y="176"/>
                </a:lnTo>
                <a:cubicBezTo>
                  <a:pt x="3790" y="190"/>
                  <a:pt x="3778" y="205"/>
                  <a:pt x="3766" y="217"/>
                </a:cubicBezTo>
                <a:cubicBezTo>
                  <a:pt x="3764" y="195"/>
                  <a:pt x="3759" y="176"/>
                  <a:pt x="3754" y="159"/>
                </a:cubicBezTo>
                <a:cubicBezTo>
                  <a:pt x="3788" y="116"/>
                  <a:pt x="3817" y="65"/>
                  <a:pt x="3836" y="10"/>
                </a:cubicBezTo>
                <a:moveTo>
                  <a:pt x="726" y="10"/>
                </a:moveTo>
                <a:lnTo>
                  <a:pt x="769" y="10"/>
                </a:lnTo>
                <a:lnTo>
                  <a:pt x="769" y="70"/>
                </a:lnTo>
                <a:lnTo>
                  <a:pt x="790" y="70"/>
                </a:lnTo>
                <a:lnTo>
                  <a:pt x="790" y="111"/>
                </a:lnTo>
                <a:lnTo>
                  <a:pt x="769" y="111"/>
                </a:lnTo>
                <a:lnTo>
                  <a:pt x="769" y="159"/>
                </a:lnTo>
                <a:cubicBezTo>
                  <a:pt x="776" y="157"/>
                  <a:pt x="783" y="154"/>
                  <a:pt x="790" y="152"/>
                </a:cubicBezTo>
                <a:cubicBezTo>
                  <a:pt x="790" y="171"/>
                  <a:pt x="788" y="185"/>
                  <a:pt x="790" y="197"/>
                </a:cubicBezTo>
                <a:cubicBezTo>
                  <a:pt x="783" y="200"/>
                  <a:pt x="776" y="202"/>
                  <a:pt x="769" y="205"/>
                </a:cubicBezTo>
                <a:lnTo>
                  <a:pt x="769" y="294"/>
                </a:lnTo>
                <a:cubicBezTo>
                  <a:pt x="769" y="320"/>
                  <a:pt x="757" y="332"/>
                  <a:pt x="737" y="334"/>
                </a:cubicBezTo>
                <a:cubicBezTo>
                  <a:pt x="723" y="334"/>
                  <a:pt x="711" y="334"/>
                  <a:pt x="699" y="334"/>
                </a:cubicBezTo>
                <a:cubicBezTo>
                  <a:pt x="697" y="322"/>
                  <a:pt x="694" y="308"/>
                  <a:pt x="690" y="291"/>
                </a:cubicBezTo>
                <a:cubicBezTo>
                  <a:pt x="697" y="291"/>
                  <a:pt x="704" y="294"/>
                  <a:pt x="713" y="294"/>
                </a:cubicBezTo>
                <a:cubicBezTo>
                  <a:pt x="721" y="294"/>
                  <a:pt x="726" y="286"/>
                  <a:pt x="726" y="277"/>
                </a:cubicBezTo>
                <a:lnTo>
                  <a:pt x="726" y="219"/>
                </a:lnTo>
                <a:cubicBezTo>
                  <a:pt x="713" y="224"/>
                  <a:pt x="702" y="226"/>
                  <a:pt x="690" y="231"/>
                </a:cubicBezTo>
                <a:lnTo>
                  <a:pt x="687" y="183"/>
                </a:lnTo>
                <a:cubicBezTo>
                  <a:pt x="697" y="181"/>
                  <a:pt x="709" y="176"/>
                  <a:pt x="726" y="174"/>
                </a:cubicBezTo>
                <a:lnTo>
                  <a:pt x="726" y="111"/>
                </a:lnTo>
                <a:lnTo>
                  <a:pt x="690" y="111"/>
                </a:lnTo>
                <a:lnTo>
                  <a:pt x="690" y="70"/>
                </a:lnTo>
                <a:lnTo>
                  <a:pt x="726" y="70"/>
                </a:lnTo>
                <a:lnTo>
                  <a:pt x="726" y="10"/>
                </a:lnTo>
                <a:close/>
                <a:moveTo>
                  <a:pt x="3454" y="8"/>
                </a:moveTo>
                <a:lnTo>
                  <a:pt x="3490" y="8"/>
                </a:lnTo>
                <a:lnTo>
                  <a:pt x="3490" y="68"/>
                </a:lnTo>
                <a:lnTo>
                  <a:pt x="3517" y="68"/>
                </a:lnTo>
                <a:lnTo>
                  <a:pt x="3517" y="109"/>
                </a:lnTo>
                <a:lnTo>
                  <a:pt x="3490" y="109"/>
                </a:lnTo>
                <a:lnTo>
                  <a:pt x="3490" y="123"/>
                </a:lnTo>
                <a:cubicBezTo>
                  <a:pt x="3502" y="130"/>
                  <a:pt x="3514" y="140"/>
                  <a:pt x="3526" y="150"/>
                </a:cubicBezTo>
                <a:lnTo>
                  <a:pt x="3512" y="176"/>
                </a:lnTo>
                <a:lnTo>
                  <a:pt x="3529" y="176"/>
                </a:lnTo>
                <a:lnTo>
                  <a:pt x="3529" y="116"/>
                </a:lnTo>
                <a:lnTo>
                  <a:pt x="3565" y="116"/>
                </a:lnTo>
                <a:lnTo>
                  <a:pt x="3565" y="176"/>
                </a:lnTo>
                <a:lnTo>
                  <a:pt x="3579" y="176"/>
                </a:lnTo>
                <a:lnTo>
                  <a:pt x="3579" y="116"/>
                </a:lnTo>
                <a:lnTo>
                  <a:pt x="3615" y="116"/>
                </a:lnTo>
                <a:lnTo>
                  <a:pt x="3615" y="176"/>
                </a:lnTo>
                <a:lnTo>
                  <a:pt x="3630" y="176"/>
                </a:lnTo>
                <a:lnTo>
                  <a:pt x="3630" y="214"/>
                </a:lnTo>
                <a:lnTo>
                  <a:pt x="3615" y="214"/>
                </a:lnTo>
                <a:lnTo>
                  <a:pt x="3615" y="277"/>
                </a:lnTo>
                <a:cubicBezTo>
                  <a:pt x="3625" y="267"/>
                  <a:pt x="3634" y="255"/>
                  <a:pt x="3644" y="243"/>
                </a:cubicBezTo>
                <a:cubicBezTo>
                  <a:pt x="3639" y="210"/>
                  <a:pt x="3634" y="161"/>
                  <a:pt x="3634" y="101"/>
                </a:cubicBezTo>
                <a:lnTo>
                  <a:pt x="3524" y="101"/>
                </a:lnTo>
                <a:lnTo>
                  <a:pt x="3524" y="61"/>
                </a:lnTo>
                <a:lnTo>
                  <a:pt x="3634" y="61"/>
                </a:lnTo>
                <a:lnTo>
                  <a:pt x="3634" y="8"/>
                </a:lnTo>
                <a:lnTo>
                  <a:pt x="3675" y="8"/>
                </a:lnTo>
                <a:lnTo>
                  <a:pt x="3675" y="61"/>
                </a:lnTo>
                <a:lnTo>
                  <a:pt x="3704" y="61"/>
                </a:lnTo>
                <a:cubicBezTo>
                  <a:pt x="3692" y="46"/>
                  <a:pt x="3685" y="34"/>
                  <a:pt x="3677" y="25"/>
                </a:cubicBezTo>
                <a:lnTo>
                  <a:pt x="3704" y="10"/>
                </a:lnTo>
                <a:cubicBezTo>
                  <a:pt x="3716" y="20"/>
                  <a:pt x="3725" y="32"/>
                  <a:pt x="3735" y="44"/>
                </a:cubicBezTo>
                <a:lnTo>
                  <a:pt x="3709" y="61"/>
                </a:lnTo>
                <a:lnTo>
                  <a:pt x="3740" y="61"/>
                </a:lnTo>
                <a:lnTo>
                  <a:pt x="3740" y="101"/>
                </a:lnTo>
                <a:lnTo>
                  <a:pt x="3675" y="101"/>
                </a:lnTo>
                <a:cubicBezTo>
                  <a:pt x="3675" y="137"/>
                  <a:pt x="3675" y="169"/>
                  <a:pt x="3677" y="188"/>
                </a:cubicBezTo>
                <a:cubicBezTo>
                  <a:pt x="3687" y="166"/>
                  <a:pt x="3697" y="142"/>
                  <a:pt x="3702" y="116"/>
                </a:cubicBezTo>
                <a:lnTo>
                  <a:pt x="3737" y="123"/>
                </a:lnTo>
                <a:cubicBezTo>
                  <a:pt x="3725" y="171"/>
                  <a:pt x="3709" y="214"/>
                  <a:pt x="3685" y="250"/>
                </a:cubicBezTo>
                <a:cubicBezTo>
                  <a:pt x="3692" y="274"/>
                  <a:pt x="3697" y="286"/>
                  <a:pt x="3704" y="286"/>
                </a:cubicBezTo>
                <a:cubicBezTo>
                  <a:pt x="3709" y="286"/>
                  <a:pt x="3711" y="267"/>
                  <a:pt x="3714" y="229"/>
                </a:cubicBezTo>
                <a:cubicBezTo>
                  <a:pt x="3725" y="236"/>
                  <a:pt x="3735" y="241"/>
                  <a:pt x="3745" y="245"/>
                </a:cubicBezTo>
                <a:cubicBezTo>
                  <a:pt x="3742" y="281"/>
                  <a:pt x="3737" y="305"/>
                  <a:pt x="3730" y="317"/>
                </a:cubicBezTo>
                <a:cubicBezTo>
                  <a:pt x="3723" y="330"/>
                  <a:pt x="3714" y="337"/>
                  <a:pt x="3704" y="337"/>
                </a:cubicBezTo>
                <a:cubicBezTo>
                  <a:pt x="3682" y="337"/>
                  <a:pt x="3668" y="322"/>
                  <a:pt x="3656" y="291"/>
                </a:cubicBezTo>
                <a:cubicBezTo>
                  <a:pt x="3649" y="301"/>
                  <a:pt x="3639" y="310"/>
                  <a:pt x="3632" y="320"/>
                </a:cubicBezTo>
                <a:cubicBezTo>
                  <a:pt x="3625" y="308"/>
                  <a:pt x="3620" y="298"/>
                  <a:pt x="3615" y="291"/>
                </a:cubicBezTo>
                <a:lnTo>
                  <a:pt x="3615" y="327"/>
                </a:lnTo>
                <a:lnTo>
                  <a:pt x="3579" y="327"/>
                </a:lnTo>
                <a:lnTo>
                  <a:pt x="3579" y="214"/>
                </a:lnTo>
                <a:lnTo>
                  <a:pt x="3562" y="214"/>
                </a:lnTo>
                <a:cubicBezTo>
                  <a:pt x="3560" y="262"/>
                  <a:pt x="3550" y="303"/>
                  <a:pt x="3534" y="332"/>
                </a:cubicBezTo>
                <a:cubicBezTo>
                  <a:pt x="3524" y="322"/>
                  <a:pt x="3512" y="313"/>
                  <a:pt x="3500" y="305"/>
                </a:cubicBezTo>
                <a:cubicBezTo>
                  <a:pt x="3517" y="281"/>
                  <a:pt x="3526" y="250"/>
                  <a:pt x="3529" y="214"/>
                </a:cubicBezTo>
                <a:lnTo>
                  <a:pt x="3512" y="214"/>
                </a:lnTo>
                <a:lnTo>
                  <a:pt x="3512" y="176"/>
                </a:lnTo>
                <a:lnTo>
                  <a:pt x="3505" y="188"/>
                </a:lnTo>
                <a:cubicBezTo>
                  <a:pt x="3500" y="181"/>
                  <a:pt x="3495" y="176"/>
                  <a:pt x="3490" y="171"/>
                </a:cubicBezTo>
                <a:lnTo>
                  <a:pt x="3490" y="334"/>
                </a:lnTo>
                <a:lnTo>
                  <a:pt x="3454" y="334"/>
                </a:lnTo>
                <a:lnTo>
                  <a:pt x="3454" y="185"/>
                </a:lnTo>
                <a:cubicBezTo>
                  <a:pt x="3445" y="212"/>
                  <a:pt x="3437" y="236"/>
                  <a:pt x="3428" y="255"/>
                </a:cubicBezTo>
                <a:cubicBezTo>
                  <a:pt x="3423" y="241"/>
                  <a:pt x="3418" y="221"/>
                  <a:pt x="3414" y="200"/>
                </a:cubicBezTo>
                <a:cubicBezTo>
                  <a:pt x="3428" y="171"/>
                  <a:pt x="3440" y="140"/>
                  <a:pt x="3450" y="109"/>
                </a:cubicBezTo>
                <a:lnTo>
                  <a:pt x="3418" y="109"/>
                </a:lnTo>
                <a:lnTo>
                  <a:pt x="3418" y="68"/>
                </a:lnTo>
                <a:lnTo>
                  <a:pt x="3454" y="68"/>
                </a:lnTo>
                <a:lnTo>
                  <a:pt x="3454" y="8"/>
                </a:lnTo>
                <a:close/>
                <a:moveTo>
                  <a:pt x="1402" y="8"/>
                </a:moveTo>
                <a:lnTo>
                  <a:pt x="1441" y="10"/>
                </a:lnTo>
                <a:cubicBezTo>
                  <a:pt x="1438" y="25"/>
                  <a:pt x="1436" y="39"/>
                  <a:pt x="1434" y="51"/>
                </a:cubicBezTo>
                <a:lnTo>
                  <a:pt x="1489" y="51"/>
                </a:lnTo>
                <a:lnTo>
                  <a:pt x="1489" y="90"/>
                </a:lnTo>
                <a:cubicBezTo>
                  <a:pt x="1525" y="68"/>
                  <a:pt x="1551" y="41"/>
                  <a:pt x="1568" y="10"/>
                </a:cubicBezTo>
                <a:lnTo>
                  <a:pt x="1623" y="10"/>
                </a:lnTo>
                <a:lnTo>
                  <a:pt x="1614" y="22"/>
                </a:lnTo>
                <a:cubicBezTo>
                  <a:pt x="1637" y="56"/>
                  <a:pt x="1666" y="80"/>
                  <a:pt x="1702" y="97"/>
                </a:cubicBezTo>
                <a:cubicBezTo>
                  <a:pt x="1695" y="106"/>
                  <a:pt x="1685" y="118"/>
                  <a:pt x="1676" y="133"/>
                </a:cubicBezTo>
                <a:cubicBezTo>
                  <a:pt x="1664" y="128"/>
                  <a:pt x="1652" y="118"/>
                  <a:pt x="1642" y="111"/>
                </a:cubicBezTo>
                <a:lnTo>
                  <a:pt x="1642" y="123"/>
                </a:lnTo>
                <a:lnTo>
                  <a:pt x="1527" y="123"/>
                </a:lnTo>
                <a:lnTo>
                  <a:pt x="1527" y="114"/>
                </a:lnTo>
                <a:cubicBezTo>
                  <a:pt x="1520" y="121"/>
                  <a:pt x="1510" y="125"/>
                  <a:pt x="1501" y="133"/>
                </a:cubicBezTo>
                <a:cubicBezTo>
                  <a:pt x="1489" y="116"/>
                  <a:pt x="1482" y="104"/>
                  <a:pt x="1474" y="97"/>
                </a:cubicBezTo>
                <a:cubicBezTo>
                  <a:pt x="1479" y="94"/>
                  <a:pt x="1482" y="92"/>
                  <a:pt x="1486" y="90"/>
                </a:cubicBezTo>
                <a:lnTo>
                  <a:pt x="1426" y="90"/>
                </a:lnTo>
                <a:cubicBezTo>
                  <a:pt x="1419" y="118"/>
                  <a:pt x="1414" y="145"/>
                  <a:pt x="1407" y="169"/>
                </a:cubicBezTo>
                <a:lnTo>
                  <a:pt x="1426" y="169"/>
                </a:lnTo>
                <a:lnTo>
                  <a:pt x="1426" y="111"/>
                </a:lnTo>
                <a:lnTo>
                  <a:pt x="1465" y="111"/>
                </a:lnTo>
                <a:lnTo>
                  <a:pt x="1465" y="169"/>
                </a:lnTo>
                <a:lnTo>
                  <a:pt x="1482" y="169"/>
                </a:lnTo>
                <a:lnTo>
                  <a:pt x="1482" y="207"/>
                </a:lnTo>
                <a:lnTo>
                  <a:pt x="1465" y="207"/>
                </a:lnTo>
                <a:lnTo>
                  <a:pt x="1465" y="236"/>
                </a:lnTo>
                <a:cubicBezTo>
                  <a:pt x="1470" y="234"/>
                  <a:pt x="1477" y="234"/>
                  <a:pt x="1484" y="234"/>
                </a:cubicBezTo>
                <a:cubicBezTo>
                  <a:pt x="1484" y="248"/>
                  <a:pt x="1484" y="260"/>
                  <a:pt x="1484" y="274"/>
                </a:cubicBezTo>
                <a:cubicBezTo>
                  <a:pt x="1477" y="274"/>
                  <a:pt x="1472" y="274"/>
                  <a:pt x="1465" y="274"/>
                </a:cubicBezTo>
                <a:lnTo>
                  <a:pt x="1465" y="337"/>
                </a:lnTo>
                <a:lnTo>
                  <a:pt x="1426" y="337"/>
                </a:lnTo>
                <a:lnTo>
                  <a:pt x="1426" y="279"/>
                </a:lnTo>
                <a:cubicBezTo>
                  <a:pt x="1410" y="279"/>
                  <a:pt x="1390" y="281"/>
                  <a:pt x="1371" y="284"/>
                </a:cubicBezTo>
                <a:lnTo>
                  <a:pt x="1369" y="241"/>
                </a:lnTo>
                <a:cubicBezTo>
                  <a:pt x="1386" y="241"/>
                  <a:pt x="1402" y="238"/>
                  <a:pt x="1426" y="238"/>
                </a:cubicBezTo>
                <a:lnTo>
                  <a:pt x="1426" y="207"/>
                </a:lnTo>
                <a:lnTo>
                  <a:pt x="1371" y="207"/>
                </a:lnTo>
                <a:lnTo>
                  <a:pt x="1371" y="161"/>
                </a:lnTo>
                <a:cubicBezTo>
                  <a:pt x="1378" y="140"/>
                  <a:pt x="1383" y="116"/>
                  <a:pt x="1388" y="90"/>
                </a:cubicBezTo>
                <a:lnTo>
                  <a:pt x="1369" y="90"/>
                </a:lnTo>
                <a:lnTo>
                  <a:pt x="1369" y="51"/>
                </a:lnTo>
                <a:lnTo>
                  <a:pt x="1395" y="51"/>
                </a:lnTo>
                <a:cubicBezTo>
                  <a:pt x="1397" y="37"/>
                  <a:pt x="1400" y="22"/>
                  <a:pt x="1402" y="8"/>
                </a:cubicBezTo>
                <a:moveTo>
                  <a:pt x="150" y="8"/>
                </a:moveTo>
                <a:lnTo>
                  <a:pt x="207" y="8"/>
                </a:lnTo>
                <a:lnTo>
                  <a:pt x="200" y="20"/>
                </a:lnTo>
                <a:cubicBezTo>
                  <a:pt x="229" y="63"/>
                  <a:pt x="274" y="97"/>
                  <a:pt x="337" y="128"/>
                </a:cubicBezTo>
                <a:cubicBezTo>
                  <a:pt x="325" y="142"/>
                  <a:pt x="315" y="154"/>
                  <a:pt x="308" y="166"/>
                </a:cubicBezTo>
                <a:cubicBezTo>
                  <a:pt x="291" y="157"/>
                  <a:pt x="274" y="147"/>
                  <a:pt x="260" y="137"/>
                </a:cubicBezTo>
                <a:lnTo>
                  <a:pt x="260" y="166"/>
                </a:lnTo>
                <a:lnTo>
                  <a:pt x="195" y="166"/>
                </a:lnTo>
                <a:lnTo>
                  <a:pt x="195" y="200"/>
                </a:lnTo>
                <a:lnTo>
                  <a:pt x="296" y="200"/>
                </a:lnTo>
                <a:lnTo>
                  <a:pt x="296" y="241"/>
                </a:lnTo>
                <a:lnTo>
                  <a:pt x="195" y="241"/>
                </a:lnTo>
                <a:lnTo>
                  <a:pt x="195" y="281"/>
                </a:lnTo>
                <a:lnTo>
                  <a:pt x="322" y="281"/>
                </a:lnTo>
                <a:lnTo>
                  <a:pt x="322" y="325"/>
                </a:lnTo>
                <a:lnTo>
                  <a:pt x="20" y="325"/>
                </a:lnTo>
                <a:lnTo>
                  <a:pt x="20" y="281"/>
                </a:lnTo>
                <a:lnTo>
                  <a:pt x="147" y="281"/>
                </a:lnTo>
                <a:lnTo>
                  <a:pt x="147" y="241"/>
                </a:lnTo>
                <a:lnTo>
                  <a:pt x="46" y="241"/>
                </a:lnTo>
                <a:lnTo>
                  <a:pt x="46" y="200"/>
                </a:lnTo>
                <a:lnTo>
                  <a:pt x="147" y="200"/>
                </a:lnTo>
                <a:lnTo>
                  <a:pt x="147" y="166"/>
                </a:lnTo>
                <a:lnTo>
                  <a:pt x="82" y="166"/>
                </a:lnTo>
                <a:lnTo>
                  <a:pt x="82" y="140"/>
                </a:lnTo>
                <a:cubicBezTo>
                  <a:pt x="68" y="150"/>
                  <a:pt x="51" y="159"/>
                  <a:pt x="34" y="169"/>
                </a:cubicBezTo>
                <a:cubicBezTo>
                  <a:pt x="30" y="161"/>
                  <a:pt x="20" y="147"/>
                  <a:pt x="6" y="130"/>
                </a:cubicBezTo>
                <a:cubicBezTo>
                  <a:pt x="77" y="92"/>
                  <a:pt x="126" y="51"/>
                  <a:pt x="150" y="8"/>
                </a:cubicBezTo>
                <a:moveTo>
                  <a:pt x="3114" y="8"/>
                </a:moveTo>
                <a:lnTo>
                  <a:pt x="3157" y="8"/>
                </a:lnTo>
                <a:lnTo>
                  <a:pt x="3157" y="68"/>
                </a:lnTo>
                <a:lnTo>
                  <a:pt x="3195" y="68"/>
                </a:lnTo>
                <a:lnTo>
                  <a:pt x="3195" y="111"/>
                </a:lnTo>
                <a:lnTo>
                  <a:pt x="3157" y="111"/>
                </a:lnTo>
                <a:lnTo>
                  <a:pt x="3157" y="142"/>
                </a:lnTo>
                <a:cubicBezTo>
                  <a:pt x="3171" y="152"/>
                  <a:pt x="3185" y="161"/>
                  <a:pt x="3202" y="171"/>
                </a:cubicBezTo>
                <a:lnTo>
                  <a:pt x="3181" y="207"/>
                </a:lnTo>
                <a:lnTo>
                  <a:pt x="3157" y="190"/>
                </a:lnTo>
                <a:lnTo>
                  <a:pt x="3157" y="334"/>
                </a:lnTo>
                <a:lnTo>
                  <a:pt x="3114" y="334"/>
                </a:lnTo>
                <a:lnTo>
                  <a:pt x="3114" y="217"/>
                </a:lnTo>
                <a:cubicBezTo>
                  <a:pt x="3106" y="234"/>
                  <a:pt x="3097" y="250"/>
                  <a:pt x="3087" y="265"/>
                </a:cubicBezTo>
                <a:cubicBezTo>
                  <a:pt x="3085" y="250"/>
                  <a:pt x="3080" y="231"/>
                  <a:pt x="3073" y="207"/>
                </a:cubicBezTo>
                <a:cubicBezTo>
                  <a:pt x="3090" y="178"/>
                  <a:pt x="3104" y="147"/>
                  <a:pt x="3114" y="111"/>
                </a:cubicBezTo>
                <a:lnTo>
                  <a:pt x="3075" y="111"/>
                </a:lnTo>
                <a:lnTo>
                  <a:pt x="3075" y="68"/>
                </a:lnTo>
                <a:lnTo>
                  <a:pt x="3114" y="68"/>
                </a:lnTo>
                <a:lnTo>
                  <a:pt x="3114" y="8"/>
                </a:lnTo>
                <a:close/>
                <a:moveTo>
                  <a:pt x="4830" y="8"/>
                </a:moveTo>
                <a:lnTo>
                  <a:pt x="4877" y="8"/>
                </a:lnTo>
                <a:cubicBezTo>
                  <a:pt x="4873" y="15"/>
                  <a:pt x="4870" y="22"/>
                  <a:pt x="4865" y="30"/>
                </a:cubicBezTo>
                <a:lnTo>
                  <a:pt x="4952" y="30"/>
                </a:lnTo>
                <a:lnTo>
                  <a:pt x="4952" y="63"/>
                </a:lnTo>
                <a:lnTo>
                  <a:pt x="4887" y="63"/>
                </a:lnTo>
                <a:cubicBezTo>
                  <a:pt x="4894" y="70"/>
                  <a:pt x="4902" y="77"/>
                  <a:pt x="4906" y="85"/>
                </a:cubicBezTo>
                <a:lnTo>
                  <a:pt x="4887" y="99"/>
                </a:lnTo>
                <a:lnTo>
                  <a:pt x="4921" y="99"/>
                </a:lnTo>
                <a:cubicBezTo>
                  <a:pt x="4918" y="92"/>
                  <a:pt x="4916" y="87"/>
                  <a:pt x="4914" y="80"/>
                </a:cubicBezTo>
                <a:lnTo>
                  <a:pt x="4952" y="75"/>
                </a:lnTo>
                <a:cubicBezTo>
                  <a:pt x="4954" y="82"/>
                  <a:pt x="4957" y="90"/>
                  <a:pt x="4959" y="99"/>
                </a:cubicBezTo>
                <a:lnTo>
                  <a:pt x="5036" y="99"/>
                </a:lnTo>
                <a:cubicBezTo>
                  <a:pt x="5026" y="87"/>
                  <a:pt x="5019" y="77"/>
                  <a:pt x="5012" y="70"/>
                </a:cubicBezTo>
                <a:lnTo>
                  <a:pt x="5022" y="63"/>
                </a:lnTo>
                <a:lnTo>
                  <a:pt x="5007" y="63"/>
                </a:lnTo>
                <a:cubicBezTo>
                  <a:pt x="5000" y="73"/>
                  <a:pt x="4990" y="85"/>
                  <a:pt x="4983" y="94"/>
                </a:cubicBezTo>
                <a:cubicBezTo>
                  <a:pt x="4976" y="90"/>
                  <a:pt x="4964" y="82"/>
                  <a:pt x="4947" y="70"/>
                </a:cubicBezTo>
                <a:cubicBezTo>
                  <a:pt x="4964" y="54"/>
                  <a:pt x="4976" y="32"/>
                  <a:pt x="4985" y="8"/>
                </a:cubicBezTo>
                <a:lnTo>
                  <a:pt x="5034" y="8"/>
                </a:lnTo>
                <a:cubicBezTo>
                  <a:pt x="5029" y="15"/>
                  <a:pt x="5026" y="22"/>
                  <a:pt x="5024" y="30"/>
                </a:cubicBezTo>
                <a:lnTo>
                  <a:pt x="5101" y="30"/>
                </a:lnTo>
                <a:lnTo>
                  <a:pt x="5101" y="63"/>
                </a:lnTo>
                <a:lnTo>
                  <a:pt x="5050" y="63"/>
                </a:lnTo>
                <a:cubicBezTo>
                  <a:pt x="5055" y="68"/>
                  <a:pt x="5062" y="75"/>
                  <a:pt x="5067" y="82"/>
                </a:cubicBezTo>
                <a:lnTo>
                  <a:pt x="5045" y="99"/>
                </a:lnTo>
                <a:lnTo>
                  <a:pt x="5098" y="99"/>
                </a:lnTo>
                <a:lnTo>
                  <a:pt x="5098" y="147"/>
                </a:lnTo>
                <a:lnTo>
                  <a:pt x="5053" y="147"/>
                </a:lnTo>
                <a:lnTo>
                  <a:pt x="5053" y="133"/>
                </a:lnTo>
                <a:lnTo>
                  <a:pt x="4832" y="133"/>
                </a:lnTo>
                <a:lnTo>
                  <a:pt x="4832" y="147"/>
                </a:lnTo>
                <a:lnTo>
                  <a:pt x="4786" y="147"/>
                </a:lnTo>
                <a:lnTo>
                  <a:pt x="4786" y="99"/>
                </a:lnTo>
                <a:lnTo>
                  <a:pt x="4805" y="99"/>
                </a:lnTo>
                <a:cubicBezTo>
                  <a:pt x="4801" y="92"/>
                  <a:pt x="4791" y="82"/>
                  <a:pt x="4779" y="68"/>
                </a:cubicBezTo>
                <a:cubicBezTo>
                  <a:pt x="4803" y="51"/>
                  <a:pt x="4820" y="30"/>
                  <a:pt x="4830" y="8"/>
                </a:cubicBezTo>
                <a:moveTo>
                  <a:pt x="6049" y="8"/>
                </a:moveTo>
                <a:cubicBezTo>
                  <a:pt x="6065" y="17"/>
                  <a:pt x="6080" y="27"/>
                  <a:pt x="6099" y="41"/>
                </a:cubicBezTo>
                <a:lnTo>
                  <a:pt x="6075" y="63"/>
                </a:lnTo>
                <a:lnTo>
                  <a:pt x="6128" y="63"/>
                </a:lnTo>
                <a:lnTo>
                  <a:pt x="6128" y="104"/>
                </a:lnTo>
                <a:lnTo>
                  <a:pt x="5989" y="104"/>
                </a:lnTo>
                <a:lnTo>
                  <a:pt x="5989" y="116"/>
                </a:lnTo>
                <a:cubicBezTo>
                  <a:pt x="5996" y="137"/>
                  <a:pt x="6008" y="157"/>
                  <a:pt x="6020" y="174"/>
                </a:cubicBezTo>
                <a:cubicBezTo>
                  <a:pt x="6044" y="154"/>
                  <a:pt x="6068" y="133"/>
                  <a:pt x="6090" y="114"/>
                </a:cubicBezTo>
                <a:lnTo>
                  <a:pt x="6123" y="147"/>
                </a:lnTo>
                <a:lnTo>
                  <a:pt x="6046" y="205"/>
                </a:lnTo>
                <a:cubicBezTo>
                  <a:pt x="6070" y="226"/>
                  <a:pt x="6099" y="241"/>
                  <a:pt x="6133" y="253"/>
                </a:cubicBezTo>
                <a:cubicBezTo>
                  <a:pt x="6123" y="267"/>
                  <a:pt x="6114" y="284"/>
                  <a:pt x="6104" y="301"/>
                </a:cubicBezTo>
                <a:cubicBezTo>
                  <a:pt x="6054" y="279"/>
                  <a:pt x="6015" y="243"/>
                  <a:pt x="5989" y="197"/>
                </a:cubicBezTo>
                <a:lnTo>
                  <a:pt x="5989" y="274"/>
                </a:lnTo>
                <a:cubicBezTo>
                  <a:pt x="5989" y="294"/>
                  <a:pt x="5984" y="305"/>
                  <a:pt x="5977" y="315"/>
                </a:cubicBezTo>
                <a:cubicBezTo>
                  <a:pt x="5970" y="325"/>
                  <a:pt x="5955" y="332"/>
                  <a:pt x="5938" y="332"/>
                </a:cubicBezTo>
                <a:cubicBezTo>
                  <a:pt x="5922" y="334"/>
                  <a:pt x="5905" y="334"/>
                  <a:pt x="5888" y="334"/>
                </a:cubicBezTo>
                <a:cubicBezTo>
                  <a:pt x="5883" y="315"/>
                  <a:pt x="5881" y="298"/>
                  <a:pt x="5876" y="284"/>
                </a:cubicBezTo>
                <a:cubicBezTo>
                  <a:pt x="5890" y="284"/>
                  <a:pt x="5902" y="284"/>
                  <a:pt x="5914" y="284"/>
                </a:cubicBezTo>
                <a:cubicBezTo>
                  <a:pt x="5934" y="284"/>
                  <a:pt x="5943" y="274"/>
                  <a:pt x="5943" y="257"/>
                </a:cubicBezTo>
                <a:lnTo>
                  <a:pt x="5943" y="226"/>
                </a:lnTo>
                <a:cubicBezTo>
                  <a:pt x="5895" y="250"/>
                  <a:pt x="5857" y="272"/>
                  <a:pt x="5823" y="291"/>
                </a:cubicBezTo>
                <a:lnTo>
                  <a:pt x="5802" y="248"/>
                </a:lnTo>
                <a:cubicBezTo>
                  <a:pt x="5852" y="226"/>
                  <a:pt x="5900" y="205"/>
                  <a:pt x="5943" y="181"/>
                </a:cubicBezTo>
                <a:lnTo>
                  <a:pt x="5943" y="104"/>
                </a:lnTo>
                <a:lnTo>
                  <a:pt x="5809" y="104"/>
                </a:lnTo>
                <a:lnTo>
                  <a:pt x="5809" y="63"/>
                </a:lnTo>
                <a:lnTo>
                  <a:pt x="5943" y="63"/>
                </a:lnTo>
                <a:lnTo>
                  <a:pt x="5943" y="8"/>
                </a:lnTo>
                <a:lnTo>
                  <a:pt x="5989" y="8"/>
                </a:lnTo>
                <a:lnTo>
                  <a:pt x="5989" y="63"/>
                </a:lnTo>
                <a:lnTo>
                  <a:pt x="6061" y="63"/>
                </a:lnTo>
                <a:cubicBezTo>
                  <a:pt x="6046" y="54"/>
                  <a:pt x="6034" y="44"/>
                  <a:pt x="6020" y="34"/>
                </a:cubicBezTo>
                <a:lnTo>
                  <a:pt x="6049" y="8"/>
                </a:lnTo>
                <a:close/>
                <a:moveTo>
                  <a:pt x="1887" y="5"/>
                </a:moveTo>
                <a:lnTo>
                  <a:pt x="1904" y="46"/>
                </a:lnTo>
                <a:lnTo>
                  <a:pt x="2034" y="46"/>
                </a:lnTo>
                <a:lnTo>
                  <a:pt x="2034" y="85"/>
                </a:lnTo>
                <a:lnTo>
                  <a:pt x="1937" y="85"/>
                </a:lnTo>
                <a:lnTo>
                  <a:pt x="1937" y="161"/>
                </a:lnTo>
                <a:lnTo>
                  <a:pt x="1894" y="161"/>
                </a:lnTo>
                <a:lnTo>
                  <a:pt x="1894" y="85"/>
                </a:lnTo>
                <a:lnTo>
                  <a:pt x="1856" y="85"/>
                </a:lnTo>
                <a:lnTo>
                  <a:pt x="1856" y="161"/>
                </a:lnTo>
                <a:lnTo>
                  <a:pt x="1815" y="161"/>
                </a:lnTo>
                <a:lnTo>
                  <a:pt x="1815" y="85"/>
                </a:lnTo>
                <a:lnTo>
                  <a:pt x="1717" y="85"/>
                </a:lnTo>
                <a:lnTo>
                  <a:pt x="1717" y="46"/>
                </a:lnTo>
                <a:lnTo>
                  <a:pt x="1851" y="46"/>
                </a:lnTo>
                <a:lnTo>
                  <a:pt x="1839" y="17"/>
                </a:lnTo>
                <a:lnTo>
                  <a:pt x="1887" y="5"/>
                </a:lnTo>
                <a:close/>
                <a:moveTo>
                  <a:pt x="922" y="5"/>
                </a:moveTo>
                <a:cubicBezTo>
                  <a:pt x="934" y="25"/>
                  <a:pt x="946" y="41"/>
                  <a:pt x="953" y="54"/>
                </a:cubicBezTo>
                <a:lnTo>
                  <a:pt x="930" y="65"/>
                </a:lnTo>
                <a:lnTo>
                  <a:pt x="1011" y="65"/>
                </a:lnTo>
                <a:lnTo>
                  <a:pt x="1011" y="101"/>
                </a:lnTo>
                <a:lnTo>
                  <a:pt x="949" y="101"/>
                </a:lnTo>
                <a:lnTo>
                  <a:pt x="949" y="137"/>
                </a:lnTo>
                <a:lnTo>
                  <a:pt x="1009" y="137"/>
                </a:lnTo>
                <a:lnTo>
                  <a:pt x="1009" y="171"/>
                </a:lnTo>
                <a:lnTo>
                  <a:pt x="949" y="171"/>
                </a:lnTo>
                <a:lnTo>
                  <a:pt x="949" y="207"/>
                </a:lnTo>
                <a:lnTo>
                  <a:pt x="1009" y="207"/>
                </a:lnTo>
                <a:lnTo>
                  <a:pt x="1009" y="243"/>
                </a:lnTo>
                <a:lnTo>
                  <a:pt x="949" y="243"/>
                </a:lnTo>
                <a:lnTo>
                  <a:pt x="949" y="279"/>
                </a:lnTo>
                <a:lnTo>
                  <a:pt x="1016" y="279"/>
                </a:lnTo>
                <a:lnTo>
                  <a:pt x="1016" y="313"/>
                </a:lnTo>
                <a:lnTo>
                  <a:pt x="853" y="313"/>
                </a:lnTo>
                <a:lnTo>
                  <a:pt x="853" y="337"/>
                </a:lnTo>
                <a:lnTo>
                  <a:pt x="810" y="337"/>
                </a:lnTo>
                <a:lnTo>
                  <a:pt x="810" y="159"/>
                </a:lnTo>
                <a:cubicBezTo>
                  <a:pt x="807" y="164"/>
                  <a:pt x="805" y="166"/>
                  <a:pt x="802" y="169"/>
                </a:cubicBezTo>
                <a:cubicBezTo>
                  <a:pt x="795" y="154"/>
                  <a:pt x="788" y="140"/>
                  <a:pt x="781" y="128"/>
                </a:cubicBezTo>
                <a:cubicBezTo>
                  <a:pt x="810" y="87"/>
                  <a:pt x="829" y="46"/>
                  <a:pt x="838" y="8"/>
                </a:cubicBezTo>
                <a:lnTo>
                  <a:pt x="882" y="17"/>
                </a:lnTo>
                <a:cubicBezTo>
                  <a:pt x="877" y="32"/>
                  <a:pt x="870" y="49"/>
                  <a:pt x="862" y="65"/>
                </a:cubicBezTo>
                <a:lnTo>
                  <a:pt x="913" y="65"/>
                </a:lnTo>
                <a:cubicBezTo>
                  <a:pt x="906" y="54"/>
                  <a:pt x="898" y="39"/>
                  <a:pt x="889" y="25"/>
                </a:cubicBezTo>
                <a:lnTo>
                  <a:pt x="922" y="5"/>
                </a:lnTo>
                <a:close/>
                <a:moveTo>
                  <a:pt x="4177" y="5"/>
                </a:moveTo>
                <a:cubicBezTo>
                  <a:pt x="4184" y="22"/>
                  <a:pt x="4191" y="39"/>
                  <a:pt x="4198" y="54"/>
                </a:cubicBezTo>
                <a:lnTo>
                  <a:pt x="4177" y="61"/>
                </a:lnTo>
                <a:lnTo>
                  <a:pt x="4225" y="61"/>
                </a:lnTo>
                <a:lnTo>
                  <a:pt x="4225" y="82"/>
                </a:lnTo>
                <a:cubicBezTo>
                  <a:pt x="4239" y="61"/>
                  <a:pt x="4254" y="34"/>
                  <a:pt x="4268" y="5"/>
                </a:cubicBezTo>
                <a:lnTo>
                  <a:pt x="4314" y="10"/>
                </a:lnTo>
                <a:cubicBezTo>
                  <a:pt x="4309" y="22"/>
                  <a:pt x="4304" y="32"/>
                  <a:pt x="4297" y="41"/>
                </a:cubicBezTo>
                <a:lnTo>
                  <a:pt x="4419" y="41"/>
                </a:lnTo>
                <a:lnTo>
                  <a:pt x="4419" y="82"/>
                </a:lnTo>
                <a:lnTo>
                  <a:pt x="4275" y="82"/>
                </a:lnTo>
                <a:cubicBezTo>
                  <a:pt x="4268" y="94"/>
                  <a:pt x="4261" y="106"/>
                  <a:pt x="4254" y="116"/>
                </a:cubicBezTo>
                <a:lnTo>
                  <a:pt x="4285" y="116"/>
                </a:lnTo>
                <a:lnTo>
                  <a:pt x="4285" y="145"/>
                </a:lnTo>
                <a:lnTo>
                  <a:pt x="4306" y="140"/>
                </a:lnTo>
                <a:lnTo>
                  <a:pt x="4306" y="90"/>
                </a:lnTo>
                <a:lnTo>
                  <a:pt x="4342" y="90"/>
                </a:lnTo>
                <a:lnTo>
                  <a:pt x="4342" y="133"/>
                </a:lnTo>
                <a:lnTo>
                  <a:pt x="4410" y="121"/>
                </a:lnTo>
                <a:cubicBezTo>
                  <a:pt x="4410" y="135"/>
                  <a:pt x="4407" y="157"/>
                  <a:pt x="4407" y="181"/>
                </a:cubicBezTo>
                <a:cubicBezTo>
                  <a:pt x="4407" y="207"/>
                  <a:pt x="4405" y="221"/>
                  <a:pt x="4405" y="226"/>
                </a:cubicBezTo>
                <a:cubicBezTo>
                  <a:pt x="4402" y="231"/>
                  <a:pt x="4402" y="236"/>
                  <a:pt x="4397" y="238"/>
                </a:cubicBezTo>
                <a:cubicBezTo>
                  <a:pt x="4410" y="243"/>
                  <a:pt x="4419" y="248"/>
                  <a:pt x="4429" y="250"/>
                </a:cubicBezTo>
                <a:cubicBezTo>
                  <a:pt x="4426" y="277"/>
                  <a:pt x="4422" y="296"/>
                  <a:pt x="4414" y="308"/>
                </a:cubicBezTo>
                <a:cubicBezTo>
                  <a:pt x="4405" y="322"/>
                  <a:pt x="4390" y="327"/>
                  <a:pt x="4369" y="327"/>
                </a:cubicBezTo>
                <a:lnTo>
                  <a:pt x="4290" y="327"/>
                </a:lnTo>
                <a:cubicBezTo>
                  <a:pt x="4258" y="327"/>
                  <a:pt x="4244" y="313"/>
                  <a:pt x="4244" y="284"/>
                </a:cubicBezTo>
                <a:lnTo>
                  <a:pt x="4244" y="193"/>
                </a:lnTo>
                <a:lnTo>
                  <a:pt x="4234" y="193"/>
                </a:lnTo>
                <a:lnTo>
                  <a:pt x="4227" y="157"/>
                </a:lnTo>
                <a:lnTo>
                  <a:pt x="4244" y="152"/>
                </a:lnTo>
                <a:lnTo>
                  <a:pt x="4244" y="133"/>
                </a:lnTo>
                <a:cubicBezTo>
                  <a:pt x="4230" y="121"/>
                  <a:pt x="4215" y="114"/>
                  <a:pt x="4205" y="106"/>
                </a:cubicBezTo>
                <a:cubicBezTo>
                  <a:pt x="4205" y="104"/>
                  <a:pt x="4208" y="101"/>
                  <a:pt x="4210" y="99"/>
                </a:cubicBezTo>
                <a:lnTo>
                  <a:pt x="4162" y="99"/>
                </a:lnTo>
                <a:lnTo>
                  <a:pt x="4162" y="137"/>
                </a:lnTo>
                <a:lnTo>
                  <a:pt x="4225" y="137"/>
                </a:lnTo>
                <a:lnTo>
                  <a:pt x="4220" y="272"/>
                </a:lnTo>
                <a:cubicBezTo>
                  <a:pt x="4220" y="286"/>
                  <a:pt x="4217" y="298"/>
                  <a:pt x="4213" y="305"/>
                </a:cubicBezTo>
                <a:cubicBezTo>
                  <a:pt x="4208" y="315"/>
                  <a:pt x="4203" y="322"/>
                  <a:pt x="4196" y="325"/>
                </a:cubicBezTo>
                <a:cubicBezTo>
                  <a:pt x="4189" y="327"/>
                  <a:pt x="4174" y="330"/>
                  <a:pt x="4150" y="330"/>
                </a:cubicBezTo>
                <a:cubicBezTo>
                  <a:pt x="4148" y="315"/>
                  <a:pt x="4145" y="301"/>
                  <a:pt x="4143" y="289"/>
                </a:cubicBezTo>
                <a:cubicBezTo>
                  <a:pt x="4138" y="305"/>
                  <a:pt x="4131" y="322"/>
                  <a:pt x="4122" y="337"/>
                </a:cubicBezTo>
                <a:cubicBezTo>
                  <a:pt x="4112" y="315"/>
                  <a:pt x="4102" y="298"/>
                  <a:pt x="4095" y="286"/>
                </a:cubicBezTo>
                <a:cubicBezTo>
                  <a:pt x="4102" y="272"/>
                  <a:pt x="4107" y="257"/>
                  <a:pt x="4112" y="241"/>
                </a:cubicBezTo>
                <a:cubicBezTo>
                  <a:pt x="4117" y="224"/>
                  <a:pt x="4119" y="207"/>
                  <a:pt x="4119" y="190"/>
                </a:cubicBezTo>
                <a:cubicBezTo>
                  <a:pt x="4122" y="174"/>
                  <a:pt x="4122" y="145"/>
                  <a:pt x="4122" y="99"/>
                </a:cubicBezTo>
                <a:lnTo>
                  <a:pt x="4100" y="99"/>
                </a:lnTo>
                <a:lnTo>
                  <a:pt x="4100" y="61"/>
                </a:lnTo>
                <a:lnTo>
                  <a:pt x="4148" y="61"/>
                </a:lnTo>
                <a:cubicBezTo>
                  <a:pt x="4143" y="46"/>
                  <a:pt x="4136" y="32"/>
                  <a:pt x="4131" y="20"/>
                </a:cubicBezTo>
                <a:lnTo>
                  <a:pt x="4177" y="5"/>
                </a:lnTo>
                <a:close/>
              </a:path>
            </a:pathLst>
          </a:custGeom>
          <a:noFill/>
          <a:ln w="7620" cap="flat">
            <a:solidFill>
              <a:srgbClr val="ABD4C8">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4" name="textbox 1184"/>
          <p:cNvSpPr/>
          <p:nvPr/>
        </p:nvSpPr>
        <p:spPr>
          <a:xfrm>
            <a:off x="2354072" y="2937764"/>
            <a:ext cx="3916679" cy="237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7000"/>
              </a:lnSpc>
            </a:pPr>
            <a:r>
              <a:rPr sz="1600" kern="0" spc="100">
                <a:solidFill>
                  <a:srgbClr val="FF0000">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全面推进输变电工程机械化施工管理要求</a:t>
            </a:r>
            <a:endParaRPr lang="en-US" altLang="en-US" sz="1600"/>
          </a:p>
        </p:txBody>
      </p:sp>
      <p:sp>
        <p:nvSpPr>
          <p:cNvPr id="1186" name="textbox 1186"/>
          <p:cNvSpPr/>
          <p:nvPr/>
        </p:nvSpPr>
        <p:spPr>
          <a:xfrm>
            <a:off x="2565889" y="4451337"/>
            <a:ext cx="3703320" cy="261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1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架空输电线路工程机械化施工策划要点</a:t>
            </a:r>
            <a:endParaRPr lang="en-US" altLang="en-US" sz="1700"/>
          </a:p>
        </p:txBody>
      </p:sp>
      <p:sp>
        <p:nvSpPr>
          <p:cNvPr id="1188" name="textbox 1188"/>
          <p:cNvSpPr/>
          <p:nvPr/>
        </p:nvSpPr>
        <p:spPr>
          <a:xfrm>
            <a:off x="1321811" y="6511694"/>
            <a:ext cx="2929254" cy="2647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885"/>
              </a:lnSpc>
            </a:pP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基建【2023】</a:t>
            </a:r>
            <a:r>
              <a:rPr sz="1400" b="1" kern="0" spc="-2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6号文件精神</a:t>
            </a:r>
            <a:endParaRPr lang="en-US" altLang="en-US" sz="1400"/>
          </a:p>
        </p:txBody>
      </p:sp>
      <p:sp>
        <p:nvSpPr>
          <p:cNvPr id="1190" name="textbox 1190"/>
          <p:cNvSpPr/>
          <p:nvPr/>
        </p:nvSpPr>
        <p:spPr>
          <a:xfrm>
            <a:off x="1834586" y="2183624"/>
            <a:ext cx="2677160" cy="269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2000"/>
              </a:lnSpc>
            </a:pPr>
            <a:r>
              <a:rPr sz="3000" kern="0" spc="-10" baseline="-700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一</a:t>
            </a:r>
            <a:r>
              <a:rPr sz="1900" kern="0" spc="280">
                <a:solidFill>
                  <a:srgbClr val="FFFFFF">
                    <a:alpha val="100000"/>
                  </a:srgbClr>
                </a:solidFill>
                <a:latin typeface="黑体" panose="02010609060101010101" charset="-122"/>
                <a:ea typeface="黑体" panose="02010609060101010101" charset="-122"/>
                <a:cs typeface="黑体" panose="02010609060101010101" charset="-122"/>
              </a:rPr>
              <a:t>   </a:t>
            </a: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机械化施工推进历程</a:t>
            </a:r>
            <a:endParaRPr lang="en-US" altLang="en-US" sz="1700"/>
          </a:p>
        </p:txBody>
      </p:sp>
      <p:sp>
        <p:nvSpPr>
          <p:cNvPr id="1192" name="textbox 1192"/>
          <p:cNvSpPr/>
          <p:nvPr/>
        </p:nvSpPr>
        <p:spPr>
          <a:xfrm>
            <a:off x="746252" y="1475089"/>
            <a:ext cx="2070100" cy="3263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tabLst>
                <a:tab pos="112395"/>
              </a:tabLst>
            </a:pPr>
            <a:r>
              <a:rPr sz="2200" kern="0" spc="0">
                <a:solidFill>
                  <a:srgbClr val="006F6B">
                    <a:alpha val="100000"/>
                  </a:srgbClr>
                </a:solidFill>
                <a:latin typeface="微软雅黑" panose="020b0503020204020204" charset="-122"/>
                <a:ea typeface="微软雅黑" panose="020b0503020204020204" charset="-122"/>
                <a:cs typeface="微软雅黑" panose="020b0503020204020204" charset="-122"/>
              </a:rPr>
              <a:t>	</a:t>
            </a:r>
            <a:r>
              <a:rPr sz="2200" b="1" kern="0" spc="-20">
                <a:solidFill>
                  <a:srgbClr val="006F6B">
                    <a:alpha val="100000"/>
                  </a:srgbClr>
                </a:solidFill>
                <a:latin typeface="微软雅黑" panose="020b0503020204020204" charset="-122"/>
                <a:ea typeface="微软雅黑" panose="020b0503020204020204" charset="-122"/>
                <a:cs typeface="微软雅黑" panose="020b0503020204020204" charset="-122"/>
              </a:rPr>
              <a:t>目录</a:t>
            </a:r>
            <a:r>
              <a:rPr sz="2200" b="1" kern="0" spc="110">
                <a:solidFill>
                  <a:srgbClr val="006F6B">
                    <a:alpha val="100000"/>
                  </a:srgbClr>
                </a:solidFill>
                <a:latin typeface="微软雅黑" panose="020b0503020204020204" charset="-122"/>
                <a:ea typeface="微软雅黑" panose="020b0503020204020204" charset="-122"/>
                <a:cs typeface="微软雅黑" panose="020b0503020204020204" charset="-122"/>
              </a:rPr>
              <a:t>  </a:t>
            </a: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altLang="en-US" sz="1700"/>
          </a:p>
        </p:txBody>
      </p:sp>
      <p:pic>
        <p:nvPicPr>
          <p:cNvPr id="1194" name="picture 1194"/>
          <p:cNvPicPr>
            <a:picLocks noChangeAspect="1"/>
          </p:cNvPicPr>
          <p:nvPr/>
        </p:nvPicPr>
        <p:blipFill>
          <a:blip r:embed="rId15"/>
          <a:stretch>
            <a:fillRect/>
          </a:stretch>
        </p:blipFill>
        <p:spPr>
          <a:xfrm rot="21600000">
            <a:off x="1482851" y="2808731"/>
            <a:ext cx="864108" cy="507492"/>
          </a:xfrm>
          <a:prstGeom prst="rect">
            <a:avLst/>
          </a:prstGeom>
        </p:spPr>
      </p:pic>
      <p:pic>
        <p:nvPicPr>
          <p:cNvPr id="1196" name="picture 1196"/>
          <p:cNvPicPr>
            <a:picLocks noChangeAspect="1"/>
          </p:cNvPicPr>
          <p:nvPr/>
        </p:nvPicPr>
        <p:blipFill>
          <a:blip r:embed="rId16"/>
          <a:stretch>
            <a:fillRect/>
          </a:stretch>
        </p:blipFill>
        <p:spPr>
          <a:xfrm rot="21600000">
            <a:off x="1697736" y="4314444"/>
            <a:ext cx="777239" cy="507491"/>
          </a:xfrm>
          <a:prstGeom prst="rect">
            <a:avLst/>
          </a:prstGeom>
        </p:spPr>
      </p:pic>
      <p:sp>
        <p:nvSpPr>
          <p:cNvPr id="1198" name="textbox 1198"/>
          <p:cNvSpPr/>
          <p:nvPr/>
        </p:nvSpPr>
        <p:spPr>
          <a:xfrm>
            <a:off x="5616447" y="7919672"/>
            <a:ext cx="748665" cy="438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3970" indent="-1905" algn="l" rtl="0" eaLnBrk="0">
              <a:lnSpc>
                <a:spcPct val="97000"/>
              </a:lnSpc>
            </a:pPr>
            <a:r>
              <a:rPr sz="1400" b="1" kern="0" spc="20">
                <a:solidFill>
                  <a:srgbClr val="C00000">
                    <a:alpha val="100000"/>
                  </a:srgbClr>
                </a:solidFill>
                <a:latin typeface="微软雅黑" panose="020b0503020204020204" charset="-122"/>
                <a:ea typeface="微软雅黑" panose="020b0503020204020204" charset="-122"/>
                <a:cs typeface="微软雅黑" panose="020b0503020204020204" charset="-122"/>
              </a:rPr>
              <a:t>全面推进</a:t>
            </a:r>
            <a:r>
              <a:rPr sz="1400" b="1" kern="0" spc="-10">
                <a:solidFill>
                  <a:srgbClr val="C00000">
                    <a:alpha val="100000"/>
                  </a:srgbClr>
                </a:solidFill>
                <a:latin typeface="微软雅黑" panose="020b0503020204020204" charset="-122"/>
                <a:ea typeface="微软雅黑" panose="020b0503020204020204" charset="-122"/>
                <a:cs typeface="微软雅黑" panose="020b0503020204020204" charset="-122"/>
              </a:rPr>
              <a:t> </a:t>
            </a:r>
            <a:r>
              <a:rPr sz="1400" b="1" kern="0" spc="10">
                <a:solidFill>
                  <a:srgbClr val="C00000">
                    <a:alpha val="100000"/>
                  </a:srgbClr>
                </a:solidFill>
                <a:latin typeface="微软雅黑" panose="020b0503020204020204" charset="-122"/>
                <a:ea typeface="微软雅黑" panose="020b0503020204020204" charset="-122"/>
                <a:cs typeface="微软雅黑" panose="020b0503020204020204" charset="-122"/>
              </a:rPr>
              <a:t>工作原则</a:t>
            </a:r>
            <a:endParaRPr lang="en-US" altLang="en-US" sz="1400"/>
          </a:p>
        </p:txBody>
      </p:sp>
      <p:sp>
        <p:nvSpPr>
          <p:cNvPr id="1200" name="path"/>
          <p:cNvSpPr/>
          <p:nvPr/>
        </p:nvSpPr>
        <p:spPr>
          <a:xfrm>
            <a:off x="5073395" y="7869936"/>
            <a:ext cx="289560" cy="772667"/>
          </a:xfrm>
          <a:custGeom>
            <a:rect l="0" t="0" r="0" b="0"/>
            <a:pathLst>
              <a:path w="456" h="1216">
                <a:moveTo>
                  <a:pt x="345" y="1099"/>
                </a:moveTo>
                <a:lnTo>
                  <a:pt x="324" y="1082"/>
                </a:lnTo>
                <a:lnTo>
                  <a:pt x="331" y="1072"/>
                </a:lnTo>
                <a:lnTo>
                  <a:pt x="285" y="1036"/>
                </a:lnTo>
                <a:lnTo>
                  <a:pt x="300" y="1017"/>
                </a:lnTo>
                <a:lnTo>
                  <a:pt x="345" y="1056"/>
                </a:lnTo>
                <a:lnTo>
                  <a:pt x="357" y="1041"/>
                </a:lnTo>
                <a:lnTo>
                  <a:pt x="300" y="993"/>
                </a:lnTo>
                <a:lnTo>
                  <a:pt x="314" y="974"/>
                </a:lnTo>
                <a:lnTo>
                  <a:pt x="456" y="1091"/>
                </a:lnTo>
                <a:lnTo>
                  <a:pt x="441" y="1111"/>
                </a:lnTo>
                <a:lnTo>
                  <a:pt x="379" y="1058"/>
                </a:lnTo>
                <a:lnTo>
                  <a:pt x="367" y="1072"/>
                </a:lnTo>
                <a:lnTo>
                  <a:pt x="415" y="1113"/>
                </a:lnTo>
                <a:lnTo>
                  <a:pt x="400" y="1132"/>
                </a:lnTo>
                <a:lnTo>
                  <a:pt x="352" y="1089"/>
                </a:lnTo>
                <a:lnTo>
                  <a:pt x="345" y="1099"/>
                </a:lnTo>
                <a:close/>
                <a:moveTo>
                  <a:pt x="278" y="1140"/>
                </a:moveTo>
                <a:cubicBezTo>
                  <a:pt x="280" y="1130"/>
                  <a:pt x="280" y="1118"/>
                  <a:pt x="278" y="1108"/>
                </a:cubicBezTo>
                <a:cubicBezTo>
                  <a:pt x="266" y="1108"/>
                  <a:pt x="256" y="1108"/>
                  <a:pt x="247" y="1113"/>
                </a:cubicBezTo>
                <a:lnTo>
                  <a:pt x="278" y="1140"/>
                </a:lnTo>
                <a:close/>
                <a:moveTo>
                  <a:pt x="340" y="1216"/>
                </a:moveTo>
                <a:lnTo>
                  <a:pt x="324" y="1202"/>
                </a:lnTo>
                <a:lnTo>
                  <a:pt x="381" y="1132"/>
                </a:lnTo>
                <a:lnTo>
                  <a:pt x="398" y="1149"/>
                </a:lnTo>
                <a:lnTo>
                  <a:pt x="340" y="1216"/>
                </a:lnTo>
                <a:close/>
                <a:moveTo>
                  <a:pt x="285" y="1173"/>
                </a:moveTo>
                <a:lnTo>
                  <a:pt x="211" y="1113"/>
                </a:lnTo>
                <a:lnTo>
                  <a:pt x="225" y="1096"/>
                </a:lnTo>
                <a:cubicBezTo>
                  <a:pt x="240" y="1089"/>
                  <a:pt x="254" y="1084"/>
                  <a:pt x="268" y="1082"/>
                </a:cubicBezTo>
                <a:cubicBezTo>
                  <a:pt x="264" y="1072"/>
                  <a:pt x="259" y="1063"/>
                  <a:pt x="249" y="1051"/>
                </a:cubicBezTo>
                <a:cubicBezTo>
                  <a:pt x="259" y="1048"/>
                  <a:pt x="266" y="1043"/>
                  <a:pt x="276" y="1041"/>
                </a:cubicBezTo>
                <a:cubicBezTo>
                  <a:pt x="285" y="1053"/>
                  <a:pt x="292" y="1067"/>
                  <a:pt x="295" y="1084"/>
                </a:cubicBezTo>
                <a:cubicBezTo>
                  <a:pt x="309" y="1084"/>
                  <a:pt x="324" y="1089"/>
                  <a:pt x="338" y="1094"/>
                </a:cubicBezTo>
                <a:cubicBezTo>
                  <a:pt x="336" y="1106"/>
                  <a:pt x="336" y="1113"/>
                  <a:pt x="336" y="1120"/>
                </a:cubicBezTo>
                <a:cubicBezTo>
                  <a:pt x="324" y="1116"/>
                  <a:pt x="312" y="1113"/>
                  <a:pt x="302" y="1111"/>
                </a:cubicBezTo>
                <a:cubicBezTo>
                  <a:pt x="302" y="1123"/>
                  <a:pt x="302" y="1135"/>
                  <a:pt x="300" y="1147"/>
                </a:cubicBezTo>
                <a:lnTo>
                  <a:pt x="283" y="1144"/>
                </a:lnTo>
                <a:lnTo>
                  <a:pt x="300" y="1156"/>
                </a:lnTo>
                <a:lnTo>
                  <a:pt x="285" y="1173"/>
                </a:lnTo>
                <a:close/>
                <a:moveTo>
                  <a:pt x="307" y="1200"/>
                </a:moveTo>
                <a:lnTo>
                  <a:pt x="290" y="1185"/>
                </a:lnTo>
                <a:lnTo>
                  <a:pt x="355" y="1103"/>
                </a:lnTo>
                <a:lnTo>
                  <a:pt x="374" y="1120"/>
                </a:lnTo>
                <a:lnTo>
                  <a:pt x="307" y="1200"/>
                </a:lnTo>
                <a:close/>
              </a:path>
              <a:path w="456" h="1216">
                <a:moveTo>
                  <a:pt x="182" y="890"/>
                </a:moveTo>
                <a:lnTo>
                  <a:pt x="170" y="866"/>
                </a:lnTo>
                <a:lnTo>
                  <a:pt x="182" y="861"/>
                </a:lnTo>
                <a:lnTo>
                  <a:pt x="172" y="842"/>
                </a:lnTo>
                <a:lnTo>
                  <a:pt x="192" y="832"/>
                </a:lnTo>
                <a:lnTo>
                  <a:pt x="201" y="851"/>
                </a:lnTo>
                <a:lnTo>
                  <a:pt x="227" y="840"/>
                </a:lnTo>
                <a:cubicBezTo>
                  <a:pt x="237" y="835"/>
                  <a:pt x="244" y="835"/>
                  <a:pt x="252" y="835"/>
                </a:cubicBezTo>
                <a:cubicBezTo>
                  <a:pt x="259" y="837"/>
                  <a:pt x="264" y="842"/>
                  <a:pt x="268" y="847"/>
                </a:cubicBezTo>
                <a:cubicBezTo>
                  <a:pt x="273" y="854"/>
                  <a:pt x="278" y="863"/>
                  <a:pt x="283" y="878"/>
                </a:cubicBezTo>
                <a:cubicBezTo>
                  <a:pt x="276" y="883"/>
                  <a:pt x="268" y="887"/>
                  <a:pt x="264" y="892"/>
                </a:cubicBezTo>
                <a:cubicBezTo>
                  <a:pt x="259" y="883"/>
                  <a:pt x="256" y="876"/>
                  <a:pt x="254" y="868"/>
                </a:cubicBezTo>
                <a:cubicBezTo>
                  <a:pt x="249" y="861"/>
                  <a:pt x="244" y="861"/>
                  <a:pt x="235" y="863"/>
                </a:cubicBezTo>
                <a:lnTo>
                  <a:pt x="213" y="876"/>
                </a:lnTo>
                <a:lnTo>
                  <a:pt x="230" y="914"/>
                </a:lnTo>
                <a:cubicBezTo>
                  <a:pt x="235" y="904"/>
                  <a:pt x="240" y="895"/>
                  <a:pt x="242" y="885"/>
                </a:cubicBezTo>
                <a:lnTo>
                  <a:pt x="264" y="897"/>
                </a:lnTo>
                <a:cubicBezTo>
                  <a:pt x="259" y="907"/>
                  <a:pt x="254" y="916"/>
                  <a:pt x="247" y="928"/>
                </a:cubicBezTo>
                <a:lnTo>
                  <a:pt x="235" y="923"/>
                </a:lnTo>
                <a:lnTo>
                  <a:pt x="242" y="940"/>
                </a:lnTo>
                <a:lnTo>
                  <a:pt x="223" y="950"/>
                </a:lnTo>
                <a:lnTo>
                  <a:pt x="192" y="885"/>
                </a:lnTo>
                <a:lnTo>
                  <a:pt x="182" y="890"/>
                </a:lnTo>
                <a:close/>
                <a:moveTo>
                  <a:pt x="115" y="950"/>
                </a:moveTo>
                <a:lnTo>
                  <a:pt x="105" y="926"/>
                </a:lnTo>
                <a:lnTo>
                  <a:pt x="124" y="916"/>
                </a:lnTo>
                <a:lnTo>
                  <a:pt x="107" y="883"/>
                </a:lnTo>
                <a:lnTo>
                  <a:pt x="127" y="873"/>
                </a:lnTo>
                <a:lnTo>
                  <a:pt x="144" y="907"/>
                </a:lnTo>
                <a:lnTo>
                  <a:pt x="158" y="900"/>
                </a:lnTo>
                <a:lnTo>
                  <a:pt x="136" y="856"/>
                </a:lnTo>
                <a:lnTo>
                  <a:pt x="158" y="847"/>
                </a:lnTo>
                <a:lnTo>
                  <a:pt x="208" y="957"/>
                </a:lnTo>
                <a:lnTo>
                  <a:pt x="189" y="967"/>
                </a:lnTo>
                <a:lnTo>
                  <a:pt x="167" y="923"/>
                </a:lnTo>
                <a:lnTo>
                  <a:pt x="156" y="931"/>
                </a:lnTo>
                <a:lnTo>
                  <a:pt x="170" y="964"/>
                </a:lnTo>
                <a:lnTo>
                  <a:pt x="151" y="974"/>
                </a:lnTo>
                <a:lnTo>
                  <a:pt x="134" y="940"/>
                </a:lnTo>
                <a:lnTo>
                  <a:pt x="115" y="950"/>
                </a:lnTo>
                <a:close/>
                <a:moveTo>
                  <a:pt x="153" y="1029"/>
                </a:moveTo>
                <a:lnTo>
                  <a:pt x="141" y="1007"/>
                </a:lnTo>
                <a:lnTo>
                  <a:pt x="170" y="993"/>
                </a:lnTo>
                <a:lnTo>
                  <a:pt x="163" y="979"/>
                </a:lnTo>
                <a:lnTo>
                  <a:pt x="184" y="969"/>
                </a:lnTo>
                <a:lnTo>
                  <a:pt x="192" y="983"/>
                </a:lnTo>
                <a:lnTo>
                  <a:pt x="218" y="971"/>
                </a:lnTo>
                <a:lnTo>
                  <a:pt x="211" y="960"/>
                </a:lnTo>
                <a:cubicBezTo>
                  <a:pt x="216" y="957"/>
                  <a:pt x="223" y="955"/>
                  <a:pt x="232" y="947"/>
                </a:cubicBezTo>
                <a:lnTo>
                  <a:pt x="240" y="962"/>
                </a:lnTo>
                <a:lnTo>
                  <a:pt x="285" y="940"/>
                </a:lnTo>
                <a:cubicBezTo>
                  <a:pt x="290" y="938"/>
                  <a:pt x="297" y="936"/>
                  <a:pt x="302" y="938"/>
                </a:cubicBezTo>
                <a:cubicBezTo>
                  <a:pt x="307" y="938"/>
                  <a:pt x="309" y="940"/>
                  <a:pt x="314" y="945"/>
                </a:cubicBezTo>
                <a:cubicBezTo>
                  <a:pt x="316" y="952"/>
                  <a:pt x="319" y="957"/>
                  <a:pt x="324" y="967"/>
                </a:cubicBezTo>
                <a:cubicBezTo>
                  <a:pt x="316" y="971"/>
                  <a:pt x="309" y="976"/>
                  <a:pt x="302" y="981"/>
                </a:cubicBezTo>
                <a:cubicBezTo>
                  <a:pt x="300" y="976"/>
                  <a:pt x="300" y="971"/>
                  <a:pt x="297" y="969"/>
                </a:cubicBezTo>
                <a:cubicBezTo>
                  <a:pt x="297" y="964"/>
                  <a:pt x="292" y="964"/>
                  <a:pt x="287" y="967"/>
                </a:cubicBezTo>
                <a:lnTo>
                  <a:pt x="256" y="981"/>
                </a:lnTo>
                <a:lnTo>
                  <a:pt x="268" y="998"/>
                </a:lnTo>
                <a:lnTo>
                  <a:pt x="244" y="1010"/>
                </a:lnTo>
                <a:cubicBezTo>
                  <a:pt x="242" y="1005"/>
                  <a:pt x="237" y="998"/>
                  <a:pt x="232" y="993"/>
                </a:cubicBezTo>
                <a:lnTo>
                  <a:pt x="204" y="1007"/>
                </a:lnTo>
                <a:lnTo>
                  <a:pt x="211" y="1024"/>
                </a:lnTo>
                <a:lnTo>
                  <a:pt x="189" y="1034"/>
                </a:lnTo>
                <a:lnTo>
                  <a:pt x="182" y="1017"/>
                </a:lnTo>
                <a:lnTo>
                  <a:pt x="153" y="1029"/>
                </a:lnTo>
                <a:close/>
              </a:path>
              <a:path w="456" h="1216">
                <a:moveTo>
                  <a:pt x="60" y="731"/>
                </a:moveTo>
                <a:lnTo>
                  <a:pt x="55" y="707"/>
                </a:lnTo>
                <a:lnTo>
                  <a:pt x="163" y="679"/>
                </a:lnTo>
                <a:lnTo>
                  <a:pt x="170" y="703"/>
                </a:lnTo>
                <a:lnTo>
                  <a:pt x="60" y="731"/>
                </a:lnTo>
                <a:close/>
                <a:moveTo>
                  <a:pt x="33" y="698"/>
                </a:moveTo>
                <a:lnTo>
                  <a:pt x="28" y="671"/>
                </a:lnTo>
                <a:lnTo>
                  <a:pt x="167" y="638"/>
                </a:lnTo>
                <a:cubicBezTo>
                  <a:pt x="189" y="631"/>
                  <a:pt x="204" y="636"/>
                  <a:pt x="208" y="650"/>
                </a:cubicBezTo>
                <a:cubicBezTo>
                  <a:pt x="211" y="660"/>
                  <a:pt x="213" y="669"/>
                  <a:pt x="216" y="679"/>
                </a:cubicBezTo>
                <a:cubicBezTo>
                  <a:pt x="206" y="681"/>
                  <a:pt x="199" y="683"/>
                  <a:pt x="189" y="688"/>
                </a:cubicBezTo>
                <a:cubicBezTo>
                  <a:pt x="189" y="683"/>
                  <a:pt x="187" y="676"/>
                  <a:pt x="184" y="669"/>
                </a:cubicBezTo>
                <a:cubicBezTo>
                  <a:pt x="184" y="662"/>
                  <a:pt x="177" y="660"/>
                  <a:pt x="170" y="662"/>
                </a:cubicBezTo>
                <a:lnTo>
                  <a:pt x="33" y="698"/>
                </a:lnTo>
                <a:close/>
                <a:moveTo>
                  <a:pt x="60" y="801"/>
                </a:moveTo>
                <a:lnTo>
                  <a:pt x="52" y="772"/>
                </a:lnTo>
                <a:lnTo>
                  <a:pt x="57" y="775"/>
                </a:lnTo>
                <a:cubicBezTo>
                  <a:pt x="67" y="760"/>
                  <a:pt x="76" y="743"/>
                  <a:pt x="88" y="729"/>
                </a:cubicBezTo>
                <a:lnTo>
                  <a:pt x="110" y="743"/>
                </a:lnTo>
                <a:cubicBezTo>
                  <a:pt x="100" y="756"/>
                  <a:pt x="88" y="767"/>
                  <a:pt x="81" y="782"/>
                </a:cubicBezTo>
                <a:cubicBezTo>
                  <a:pt x="96" y="787"/>
                  <a:pt x="110" y="794"/>
                  <a:pt x="127" y="803"/>
                </a:cubicBezTo>
                <a:lnTo>
                  <a:pt x="107" y="736"/>
                </a:lnTo>
                <a:cubicBezTo>
                  <a:pt x="115" y="734"/>
                  <a:pt x="127" y="731"/>
                  <a:pt x="148" y="727"/>
                </a:cubicBezTo>
                <a:cubicBezTo>
                  <a:pt x="165" y="722"/>
                  <a:pt x="177" y="729"/>
                  <a:pt x="182" y="748"/>
                </a:cubicBezTo>
                <a:cubicBezTo>
                  <a:pt x="184" y="753"/>
                  <a:pt x="184" y="760"/>
                  <a:pt x="187" y="765"/>
                </a:cubicBezTo>
                <a:cubicBezTo>
                  <a:pt x="175" y="767"/>
                  <a:pt x="167" y="772"/>
                  <a:pt x="165" y="772"/>
                </a:cubicBezTo>
                <a:cubicBezTo>
                  <a:pt x="163" y="770"/>
                  <a:pt x="163" y="763"/>
                  <a:pt x="160" y="756"/>
                </a:cubicBezTo>
                <a:cubicBezTo>
                  <a:pt x="160" y="751"/>
                  <a:pt x="156" y="751"/>
                  <a:pt x="151" y="751"/>
                </a:cubicBezTo>
                <a:cubicBezTo>
                  <a:pt x="148" y="751"/>
                  <a:pt x="144" y="753"/>
                  <a:pt x="136" y="753"/>
                </a:cubicBezTo>
                <a:lnTo>
                  <a:pt x="144" y="784"/>
                </a:lnTo>
                <a:lnTo>
                  <a:pt x="199" y="770"/>
                </a:lnTo>
                <a:cubicBezTo>
                  <a:pt x="208" y="767"/>
                  <a:pt x="211" y="765"/>
                  <a:pt x="208" y="758"/>
                </a:cubicBezTo>
                <a:lnTo>
                  <a:pt x="204" y="739"/>
                </a:lnTo>
                <a:cubicBezTo>
                  <a:pt x="201" y="731"/>
                  <a:pt x="199" y="729"/>
                  <a:pt x="192" y="731"/>
                </a:cubicBezTo>
                <a:cubicBezTo>
                  <a:pt x="189" y="731"/>
                  <a:pt x="184" y="731"/>
                  <a:pt x="177" y="731"/>
                </a:cubicBezTo>
                <a:cubicBezTo>
                  <a:pt x="177" y="724"/>
                  <a:pt x="177" y="715"/>
                  <a:pt x="177" y="705"/>
                </a:cubicBezTo>
                <a:cubicBezTo>
                  <a:pt x="187" y="705"/>
                  <a:pt x="194" y="705"/>
                  <a:pt x="199" y="705"/>
                </a:cubicBezTo>
                <a:cubicBezTo>
                  <a:pt x="211" y="705"/>
                  <a:pt x="220" y="712"/>
                  <a:pt x="223" y="729"/>
                </a:cubicBezTo>
                <a:lnTo>
                  <a:pt x="230" y="756"/>
                </a:lnTo>
                <a:cubicBezTo>
                  <a:pt x="235" y="775"/>
                  <a:pt x="230" y="789"/>
                  <a:pt x="213" y="791"/>
                </a:cubicBezTo>
                <a:lnTo>
                  <a:pt x="136" y="811"/>
                </a:lnTo>
                <a:cubicBezTo>
                  <a:pt x="139" y="813"/>
                  <a:pt x="141" y="816"/>
                  <a:pt x="144" y="816"/>
                </a:cubicBezTo>
                <a:cubicBezTo>
                  <a:pt x="139" y="820"/>
                  <a:pt x="132" y="825"/>
                  <a:pt x="122" y="832"/>
                </a:cubicBezTo>
                <a:cubicBezTo>
                  <a:pt x="98" y="816"/>
                  <a:pt x="79" y="806"/>
                  <a:pt x="60" y="801"/>
                </a:cubicBezTo>
              </a:path>
              <a:path w="456" h="1216">
                <a:moveTo>
                  <a:pt x="0" y="458"/>
                </a:moveTo>
                <a:lnTo>
                  <a:pt x="24" y="443"/>
                </a:lnTo>
                <a:cubicBezTo>
                  <a:pt x="28" y="460"/>
                  <a:pt x="33" y="480"/>
                  <a:pt x="38" y="499"/>
                </a:cubicBezTo>
                <a:lnTo>
                  <a:pt x="62" y="496"/>
                </a:lnTo>
                <a:lnTo>
                  <a:pt x="57" y="441"/>
                </a:lnTo>
                <a:lnTo>
                  <a:pt x="81" y="439"/>
                </a:lnTo>
                <a:lnTo>
                  <a:pt x="84" y="453"/>
                </a:lnTo>
                <a:lnTo>
                  <a:pt x="180" y="441"/>
                </a:lnTo>
                <a:lnTo>
                  <a:pt x="182" y="467"/>
                </a:lnTo>
                <a:lnTo>
                  <a:pt x="86" y="477"/>
                </a:lnTo>
                <a:lnTo>
                  <a:pt x="86" y="494"/>
                </a:lnTo>
                <a:lnTo>
                  <a:pt x="98" y="491"/>
                </a:lnTo>
                <a:cubicBezTo>
                  <a:pt x="136" y="487"/>
                  <a:pt x="167" y="494"/>
                  <a:pt x="189" y="508"/>
                </a:cubicBezTo>
                <a:cubicBezTo>
                  <a:pt x="184" y="518"/>
                  <a:pt x="177" y="525"/>
                  <a:pt x="175" y="532"/>
                </a:cubicBezTo>
                <a:cubicBezTo>
                  <a:pt x="167" y="527"/>
                  <a:pt x="158" y="523"/>
                  <a:pt x="148" y="520"/>
                </a:cubicBezTo>
                <a:lnTo>
                  <a:pt x="160" y="537"/>
                </a:lnTo>
                <a:cubicBezTo>
                  <a:pt x="153" y="542"/>
                  <a:pt x="144" y="549"/>
                  <a:pt x="136" y="554"/>
                </a:cubicBezTo>
                <a:lnTo>
                  <a:pt x="124" y="537"/>
                </a:lnTo>
                <a:cubicBezTo>
                  <a:pt x="129" y="532"/>
                  <a:pt x="139" y="525"/>
                  <a:pt x="148" y="518"/>
                </a:cubicBezTo>
                <a:cubicBezTo>
                  <a:pt x="136" y="516"/>
                  <a:pt x="122" y="513"/>
                  <a:pt x="103" y="516"/>
                </a:cubicBezTo>
                <a:lnTo>
                  <a:pt x="21" y="525"/>
                </a:lnTo>
                <a:cubicBezTo>
                  <a:pt x="14" y="496"/>
                  <a:pt x="7" y="475"/>
                  <a:pt x="0" y="458"/>
                </a:cubicBezTo>
                <a:moveTo>
                  <a:pt x="9" y="573"/>
                </a:moveTo>
                <a:cubicBezTo>
                  <a:pt x="14" y="571"/>
                  <a:pt x="19" y="568"/>
                  <a:pt x="26" y="566"/>
                </a:cubicBezTo>
                <a:lnTo>
                  <a:pt x="24" y="535"/>
                </a:lnTo>
                <a:lnTo>
                  <a:pt x="43" y="532"/>
                </a:lnTo>
                <a:lnTo>
                  <a:pt x="45" y="559"/>
                </a:lnTo>
                <a:cubicBezTo>
                  <a:pt x="47" y="554"/>
                  <a:pt x="50" y="547"/>
                  <a:pt x="52" y="537"/>
                </a:cubicBezTo>
                <a:cubicBezTo>
                  <a:pt x="55" y="540"/>
                  <a:pt x="62" y="542"/>
                  <a:pt x="67" y="544"/>
                </a:cubicBezTo>
                <a:lnTo>
                  <a:pt x="67" y="525"/>
                </a:lnTo>
                <a:lnTo>
                  <a:pt x="86" y="523"/>
                </a:lnTo>
                <a:lnTo>
                  <a:pt x="91" y="559"/>
                </a:lnTo>
                <a:lnTo>
                  <a:pt x="103" y="559"/>
                </a:lnTo>
                <a:lnTo>
                  <a:pt x="98" y="525"/>
                </a:lnTo>
                <a:lnTo>
                  <a:pt x="120" y="523"/>
                </a:lnTo>
                <a:lnTo>
                  <a:pt x="124" y="556"/>
                </a:lnTo>
                <a:lnTo>
                  <a:pt x="167" y="551"/>
                </a:lnTo>
                <a:cubicBezTo>
                  <a:pt x="175" y="551"/>
                  <a:pt x="180" y="551"/>
                  <a:pt x="182" y="554"/>
                </a:cubicBezTo>
                <a:cubicBezTo>
                  <a:pt x="187" y="556"/>
                  <a:pt x="189" y="559"/>
                  <a:pt x="189" y="563"/>
                </a:cubicBezTo>
                <a:cubicBezTo>
                  <a:pt x="192" y="568"/>
                  <a:pt x="192" y="576"/>
                  <a:pt x="194" y="587"/>
                </a:cubicBezTo>
                <a:cubicBezTo>
                  <a:pt x="187" y="587"/>
                  <a:pt x="180" y="590"/>
                  <a:pt x="172" y="592"/>
                </a:cubicBezTo>
                <a:lnTo>
                  <a:pt x="182" y="597"/>
                </a:lnTo>
                <a:cubicBezTo>
                  <a:pt x="180" y="602"/>
                  <a:pt x="177" y="609"/>
                  <a:pt x="175" y="616"/>
                </a:cubicBezTo>
                <a:cubicBezTo>
                  <a:pt x="163" y="611"/>
                  <a:pt x="148" y="609"/>
                  <a:pt x="132" y="604"/>
                </a:cubicBezTo>
                <a:lnTo>
                  <a:pt x="136" y="583"/>
                </a:lnTo>
                <a:cubicBezTo>
                  <a:pt x="148" y="585"/>
                  <a:pt x="158" y="587"/>
                  <a:pt x="170" y="592"/>
                </a:cubicBezTo>
                <a:cubicBezTo>
                  <a:pt x="170" y="590"/>
                  <a:pt x="170" y="585"/>
                  <a:pt x="170" y="583"/>
                </a:cubicBezTo>
                <a:cubicBezTo>
                  <a:pt x="167" y="578"/>
                  <a:pt x="165" y="576"/>
                  <a:pt x="160" y="576"/>
                </a:cubicBezTo>
                <a:lnTo>
                  <a:pt x="127" y="580"/>
                </a:lnTo>
                <a:lnTo>
                  <a:pt x="129" y="614"/>
                </a:lnTo>
                <a:lnTo>
                  <a:pt x="107" y="616"/>
                </a:lnTo>
                <a:lnTo>
                  <a:pt x="105" y="583"/>
                </a:lnTo>
                <a:lnTo>
                  <a:pt x="93" y="583"/>
                </a:lnTo>
                <a:lnTo>
                  <a:pt x="98" y="621"/>
                </a:lnTo>
                <a:lnTo>
                  <a:pt x="76" y="623"/>
                </a:lnTo>
                <a:lnTo>
                  <a:pt x="74" y="604"/>
                </a:lnTo>
                <a:cubicBezTo>
                  <a:pt x="69" y="607"/>
                  <a:pt x="64" y="609"/>
                  <a:pt x="60" y="614"/>
                </a:cubicBezTo>
                <a:lnTo>
                  <a:pt x="50" y="595"/>
                </a:lnTo>
                <a:cubicBezTo>
                  <a:pt x="57" y="587"/>
                  <a:pt x="64" y="583"/>
                  <a:pt x="72" y="578"/>
                </a:cubicBezTo>
                <a:lnTo>
                  <a:pt x="72" y="571"/>
                </a:lnTo>
                <a:cubicBezTo>
                  <a:pt x="60" y="566"/>
                  <a:pt x="52" y="563"/>
                  <a:pt x="45" y="561"/>
                </a:cubicBezTo>
                <a:lnTo>
                  <a:pt x="52" y="623"/>
                </a:lnTo>
                <a:lnTo>
                  <a:pt x="33" y="626"/>
                </a:lnTo>
                <a:lnTo>
                  <a:pt x="28" y="592"/>
                </a:lnTo>
                <a:cubicBezTo>
                  <a:pt x="24" y="595"/>
                  <a:pt x="21" y="597"/>
                  <a:pt x="16" y="597"/>
                </a:cubicBezTo>
                <a:lnTo>
                  <a:pt x="9" y="573"/>
                </a:lnTo>
                <a:close/>
              </a:path>
              <a:path w="456" h="1216">
                <a:moveTo>
                  <a:pt x="4" y="400"/>
                </a:moveTo>
                <a:lnTo>
                  <a:pt x="12" y="302"/>
                </a:lnTo>
                <a:lnTo>
                  <a:pt x="81" y="307"/>
                </a:lnTo>
                <a:lnTo>
                  <a:pt x="76" y="374"/>
                </a:lnTo>
                <a:lnTo>
                  <a:pt x="96" y="379"/>
                </a:lnTo>
                <a:lnTo>
                  <a:pt x="100" y="307"/>
                </a:lnTo>
                <a:lnTo>
                  <a:pt x="148" y="314"/>
                </a:lnTo>
                <a:cubicBezTo>
                  <a:pt x="158" y="316"/>
                  <a:pt x="165" y="319"/>
                  <a:pt x="170" y="321"/>
                </a:cubicBezTo>
                <a:cubicBezTo>
                  <a:pt x="175" y="326"/>
                  <a:pt x="177" y="331"/>
                  <a:pt x="180" y="336"/>
                </a:cubicBezTo>
                <a:cubicBezTo>
                  <a:pt x="182" y="343"/>
                  <a:pt x="180" y="360"/>
                  <a:pt x="180" y="388"/>
                </a:cubicBezTo>
                <a:cubicBezTo>
                  <a:pt x="170" y="391"/>
                  <a:pt x="160" y="391"/>
                  <a:pt x="151" y="393"/>
                </a:cubicBezTo>
                <a:cubicBezTo>
                  <a:pt x="153" y="383"/>
                  <a:pt x="153" y="374"/>
                  <a:pt x="153" y="367"/>
                </a:cubicBezTo>
                <a:cubicBezTo>
                  <a:pt x="153" y="357"/>
                  <a:pt x="153" y="352"/>
                  <a:pt x="153" y="350"/>
                </a:cubicBezTo>
                <a:cubicBezTo>
                  <a:pt x="153" y="347"/>
                  <a:pt x="151" y="345"/>
                  <a:pt x="148" y="345"/>
                </a:cubicBezTo>
                <a:cubicBezTo>
                  <a:pt x="146" y="343"/>
                  <a:pt x="136" y="340"/>
                  <a:pt x="124" y="340"/>
                </a:cubicBezTo>
                <a:lnTo>
                  <a:pt x="117" y="410"/>
                </a:lnTo>
                <a:lnTo>
                  <a:pt x="50" y="398"/>
                </a:lnTo>
                <a:lnTo>
                  <a:pt x="55" y="333"/>
                </a:lnTo>
                <a:lnTo>
                  <a:pt x="33" y="331"/>
                </a:lnTo>
                <a:lnTo>
                  <a:pt x="28" y="403"/>
                </a:lnTo>
                <a:lnTo>
                  <a:pt x="4" y="400"/>
                </a:lnTo>
                <a:close/>
                <a:moveTo>
                  <a:pt x="7" y="268"/>
                </a:moveTo>
                <a:lnTo>
                  <a:pt x="9" y="242"/>
                </a:lnTo>
                <a:lnTo>
                  <a:pt x="189" y="254"/>
                </a:lnTo>
                <a:lnTo>
                  <a:pt x="187" y="283"/>
                </a:lnTo>
                <a:lnTo>
                  <a:pt x="7" y="268"/>
                </a:lnTo>
                <a:close/>
              </a:path>
              <a:path w="456" h="1216">
                <a:moveTo>
                  <a:pt x="96" y="191"/>
                </a:moveTo>
                <a:lnTo>
                  <a:pt x="127" y="129"/>
                </a:lnTo>
                <a:lnTo>
                  <a:pt x="144" y="136"/>
                </a:lnTo>
                <a:cubicBezTo>
                  <a:pt x="156" y="151"/>
                  <a:pt x="165" y="165"/>
                  <a:pt x="175" y="177"/>
                </a:cubicBezTo>
                <a:cubicBezTo>
                  <a:pt x="182" y="175"/>
                  <a:pt x="189" y="172"/>
                  <a:pt x="199" y="170"/>
                </a:cubicBezTo>
                <a:lnTo>
                  <a:pt x="204" y="194"/>
                </a:lnTo>
                <a:cubicBezTo>
                  <a:pt x="172" y="201"/>
                  <a:pt x="151" y="208"/>
                  <a:pt x="136" y="213"/>
                </a:cubicBezTo>
                <a:lnTo>
                  <a:pt x="132" y="194"/>
                </a:lnTo>
                <a:lnTo>
                  <a:pt x="153" y="184"/>
                </a:lnTo>
                <a:cubicBezTo>
                  <a:pt x="146" y="177"/>
                  <a:pt x="141" y="170"/>
                  <a:pt x="134" y="163"/>
                </a:cubicBezTo>
                <a:lnTo>
                  <a:pt x="117" y="201"/>
                </a:lnTo>
                <a:lnTo>
                  <a:pt x="96" y="191"/>
                </a:lnTo>
                <a:close/>
                <a:moveTo>
                  <a:pt x="136" y="83"/>
                </a:moveTo>
                <a:lnTo>
                  <a:pt x="146" y="62"/>
                </a:lnTo>
                <a:lnTo>
                  <a:pt x="160" y="69"/>
                </a:lnTo>
                <a:cubicBezTo>
                  <a:pt x="177" y="76"/>
                  <a:pt x="187" y="83"/>
                  <a:pt x="196" y="91"/>
                </a:cubicBezTo>
                <a:cubicBezTo>
                  <a:pt x="213" y="79"/>
                  <a:pt x="230" y="69"/>
                  <a:pt x="247" y="62"/>
                </a:cubicBezTo>
                <a:lnTo>
                  <a:pt x="256" y="86"/>
                </a:lnTo>
                <a:cubicBezTo>
                  <a:pt x="242" y="91"/>
                  <a:pt x="227" y="98"/>
                  <a:pt x="211" y="107"/>
                </a:cubicBezTo>
                <a:cubicBezTo>
                  <a:pt x="218" y="120"/>
                  <a:pt x="220" y="136"/>
                  <a:pt x="220" y="158"/>
                </a:cubicBezTo>
                <a:cubicBezTo>
                  <a:pt x="208" y="163"/>
                  <a:pt x="201" y="163"/>
                  <a:pt x="194" y="165"/>
                </a:cubicBezTo>
                <a:cubicBezTo>
                  <a:pt x="196" y="141"/>
                  <a:pt x="194" y="124"/>
                  <a:pt x="184" y="115"/>
                </a:cubicBezTo>
                <a:cubicBezTo>
                  <a:pt x="180" y="107"/>
                  <a:pt x="167" y="100"/>
                  <a:pt x="148" y="91"/>
                </a:cubicBezTo>
                <a:lnTo>
                  <a:pt x="136" y="83"/>
                </a:lnTo>
                <a:close/>
                <a:moveTo>
                  <a:pt x="33" y="131"/>
                </a:moveTo>
                <a:lnTo>
                  <a:pt x="43" y="107"/>
                </a:lnTo>
                <a:lnTo>
                  <a:pt x="45" y="112"/>
                </a:lnTo>
                <a:cubicBezTo>
                  <a:pt x="62" y="107"/>
                  <a:pt x="79" y="105"/>
                  <a:pt x="93" y="103"/>
                </a:cubicBezTo>
                <a:lnTo>
                  <a:pt x="105" y="74"/>
                </a:lnTo>
                <a:lnTo>
                  <a:pt x="96" y="67"/>
                </a:lnTo>
                <a:lnTo>
                  <a:pt x="76" y="103"/>
                </a:lnTo>
                <a:lnTo>
                  <a:pt x="57" y="93"/>
                </a:lnTo>
                <a:lnTo>
                  <a:pt x="103" y="0"/>
                </a:lnTo>
                <a:lnTo>
                  <a:pt x="122" y="9"/>
                </a:lnTo>
                <a:lnTo>
                  <a:pt x="105" y="45"/>
                </a:lnTo>
                <a:lnTo>
                  <a:pt x="115" y="55"/>
                </a:lnTo>
                <a:lnTo>
                  <a:pt x="134" y="16"/>
                </a:lnTo>
                <a:lnTo>
                  <a:pt x="216" y="57"/>
                </a:lnTo>
                <a:lnTo>
                  <a:pt x="206" y="79"/>
                </a:lnTo>
                <a:lnTo>
                  <a:pt x="144" y="50"/>
                </a:lnTo>
                <a:lnTo>
                  <a:pt x="124" y="91"/>
                </a:lnTo>
                <a:lnTo>
                  <a:pt x="187" y="122"/>
                </a:lnTo>
                <a:lnTo>
                  <a:pt x="175" y="143"/>
                </a:lnTo>
                <a:lnTo>
                  <a:pt x="100" y="107"/>
                </a:lnTo>
                <a:lnTo>
                  <a:pt x="103" y="124"/>
                </a:lnTo>
                <a:cubicBezTo>
                  <a:pt x="88" y="127"/>
                  <a:pt x="74" y="129"/>
                  <a:pt x="60" y="131"/>
                </a:cubicBezTo>
                <a:cubicBezTo>
                  <a:pt x="67" y="139"/>
                  <a:pt x="72" y="148"/>
                  <a:pt x="76" y="156"/>
                </a:cubicBezTo>
                <a:lnTo>
                  <a:pt x="76" y="139"/>
                </a:lnTo>
                <a:cubicBezTo>
                  <a:pt x="86" y="136"/>
                  <a:pt x="98" y="136"/>
                  <a:pt x="107" y="136"/>
                </a:cubicBezTo>
                <a:lnTo>
                  <a:pt x="107" y="158"/>
                </a:lnTo>
                <a:cubicBezTo>
                  <a:pt x="100" y="158"/>
                  <a:pt x="91" y="158"/>
                  <a:pt x="79" y="160"/>
                </a:cubicBezTo>
                <a:cubicBezTo>
                  <a:pt x="84" y="167"/>
                  <a:pt x="88" y="175"/>
                  <a:pt x="93" y="184"/>
                </a:cubicBezTo>
                <a:cubicBezTo>
                  <a:pt x="84" y="184"/>
                  <a:pt x="74" y="184"/>
                  <a:pt x="67" y="184"/>
                </a:cubicBezTo>
                <a:cubicBezTo>
                  <a:pt x="57" y="167"/>
                  <a:pt x="47" y="148"/>
                  <a:pt x="33" y="13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2" name="path"/>
          <p:cNvSpPr/>
          <p:nvPr/>
        </p:nvSpPr>
        <p:spPr>
          <a:xfrm>
            <a:off x="5256275" y="7362443"/>
            <a:ext cx="426720" cy="425196"/>
          </a:xfrm>
          <a:custGeom>
            <a:rect l="0" t="0" r="0" b="0"/>
            <a:pathLst>
              <a:path w="672" h="669">
                <a:moveTo>
                  <a:pt x="115" y="566"/>
                </a:moveTo>
                <a:lnTo>
                  <a:pt x="122" y="540"/>
                </a:lnTo>
                <a:lnTo>
                  <a:pt x="134" y="544"/>
                </a:lnTo>
                <a:lnTo>
                  <a:pt x="153" y="487"/>
                </a:lnTo>
                <a:lnTo>
                  <a:pt x="175" y="494"/>
                </a:lnTo>
                <a:lnTo>
                  <a:pt x="156" y="552"/>
                </a:lnTo>
                <a:lnTo>
                  <a:pt x="172" y="559"/>
                </a:lnTo>
                <a:lnTo>
                  <a:pt x="199" y="484"/>
                </a:lnTo>
                <a:lnTo>
                  <a:pt x="220" y="494"/>
                </a:lnTo>
                <a:lnTo>
                  <a:pt x="158" y="669"/>
                </a:lnTo>
                <a:lnTo>
                  <a:pt x="136" y="662"/>
                </a:lnTo>
                <a:lnTo>
                  <a:pt x="163" y="583"/>
                </a:lnTo>
                <a:lnTo>
                  <a:pt x="146" y="578"/>
                </a:lnTo>
                <a:lnTo>
                  <a:pt x="124" y="638"/>
                </a:lnTo>
                <a:lnTo>
                  <a:pt x="103" y="631"/>
                </a:lnTo>
                <a:lnTo>
                  <a:pt x="124" y="568"/>
                </a:lnTo>
                <a:lnTo>
                  <a:pt x="115" y="566"/>
                </a:lnTo>
                <a:close/>
                <a:moveTo>
                  <a:pt x="50" y="518"/>
                </a:moveTo>
                <a:cubicBezTo>
                  <a:pt x="62" y="516"/>
                  <a:pt x="72" y="511"/>
                  <a:pt x="81" y="504"/>
                </a:cubicBezTo>
                <a:cubicBezTo>
                  <a:pt x="76" y="494"/>
                  <a:pt x="72" y="484"/>
                  <a:pt x="64" y="477"/>
                </a:cubicBezTo>
                <a:lnTo>
                  <a:pt x="50" y="518"/>
                </a:lnTo>
                <a:close/>
                <a:moveTo>
                  <a:pt x="0" y="604"/>
                </a:moveTo>
                <a:lnTo>
                  <a:pt x="7" y="580"/>
                </a:lnTo>
                <a:lnTo>
                  <a:pt x="93" y="612"/>
                </a:lnTo>
                <a:lnTo>
                  <a:pt x="84" y="633"/>
                </a:lnTo>
                <a:lnTo>
                  <a:pt x="0" y="604"/>
                </a:lnTo>
                <a:close/>
                <a:moveTo>
                  <a:pt x="21" y="535"/>
                </a:moveTo>
                <a:lnTo>
                  <a:pt x="52" y="444"/>
                </a:lnTo>
                <a:lnTo>
                  <a:pt x="74" y="451"/>
                </a:lnTo>
                <a:cubicBezTo>
                  <a:pt x="86" y="463"/>
                  <a:pt x="96" y="475"/>
                  <a:pt x="103" y="487"/>
                </a:cubicBezTo>
                <a:cubicBezTo>
                  <a:pt x="110" y="480"/>
                  <a:pt x="117" y="470"/>
                  <a:pt x="127" y="458"/>
                </a:cubicBezTo>
                <a:cubicBezTo>
                  <a:pt x="132" y="465"/>
                  <a:pt x="139" y="472"/>
                  <a:pt x="146" y="480"/>
                </a:cubicBezTo>
                <a:cubicBezTo>
                  <a:pt x="134" y="492"/>
                  <a:pt x="122" y="504"/>
                  <a:pt x="110" y="513"/>
                </a:cubicBezTo>
                <a:cubicBezTo>
                  <a:pt x="115" y="528"/>
                  <a:pt x="115" y="542"/>
                  <a:pt x="115" y="559"/>
                </a:cubicBezTo>
                <a:cubicBezTo>
                  <a:pt x="105" y="561"/>
                  <a:pt x="96" y="561"/>
                  <a:pt x="88" y="564"/>
                </a:cubicBezTo>
                <a:cubicBezTo>
                  <a:pt x="88" y="552"/>
                  <a:pt x="88" y="540"/>
                  <a:pt x="86" y="528"/>
                </a:cubicBezTo>
                <a:cubicBezTo>
                  <a:pt x="76" y="535"/>
                  <a:pt x="64" y="537"/>
                  <a:pt x="52" y="540"/>
                </a:cubicBezTo>
                <a:lnTo>
                  <a:pt x="48" y="520"/>
                </a:lnTo>
                <a:lnTo>
                  <a:pt x="40" y="542"/>
                </a:lnTo>
                <a:lnTo>
                  <a:pt x="21" y="535"/>
                </a:lnTo>
                <a:close/>
                <a:moveTo>
                  <a:pt x="4" y="566"/>
                </a:moveTo>
                <a:lnTo>
                  <a:pt x="12" y="542"/>
                </a:lnTo>
                <a:lnTo>
                  <a:pt x="112" y="578"/>
                </a:lnTo>
                <a:lnTo>
                  <a:pt x="103" y="602"/>
                </a:lnTo>
                <a:lnTo>
                  <a:pt x="4" y="566"/>
                </a:lnTo>
                <a:close/>
              </a:path>
              <a:path w="672" h="669">
                <a:moveTo>
                  <a:pt x="254" y="331"/>
                </a:moveTo>
                <a:lnTo>
                  <a:pt x="271" y="312"/>
                </a:lnTo>
                <a:lnTo>
                  <a:pt x="280" y="319"/>
                </a:lnTo>
                <a:lnTo>
                  <a:pt x="295" y="302"/>
                </a:lnTo>
                <a:lnTo>
                  <a:pt x="312" y="319"/>
                </a:lnTo>
                <a:lnTo>
                  <a:pt x="297" y="336"/>
                </a:lnTo>
                <a:lnTo>
                  <a:pt x="319" y="355"/>
                </a:lnTo>
                <a:cubicBezTo>
                  <a:pt x="326" y="362"/>
                  <a:pt x="331" y="369"/>
                  <a:pt x="331" y="376"/>
                </a:cubicBezTo>
                <a:cubicBezTo>
                  <a:pt x="333" y="384"/>
                  <a:pt x="331" y="391"/>
                  <a:pt x="326" y="396"/>
                </a:cubicBezTo>
                <a:cubicBezTo>
                  <a:pt x="321" y="403"/>
                  <a:pt x="314" y="410"/>
                  <a:pt x="304" y="422"/>
                </a:cubicBezTo>
                <a:cubicBezTo>
                  <a:pt x="297" y="417"/>
                  <a:pt x="290" y="412"/>
                  <a:pt x="283" y="408"/>
                </a:cubicBezTo>
                <a:cubicBezTo>
                  <a:pt x="290" y="403"/>
                  <a:pt x="295" y="396"/>
                  <a:pt x="300" y="391"/>
                </a:cubicBezTo>
                <a:cubicBezTo>
                  <a:pt x="307" y="384"/>
                  <a:pt x="304" y="379"/>
                  <a:pt x="297" y="372"/>
                </a:cubicBezTo>
                <a:lnTo>
                  <a:pt x="278" y="355"/>
                </a:lnTo>
                <a:lnTo>
                  <a:pt x="249" y="386"/>
                </a:lnTo>
                <a:cubicBezTo>
                  <a:pt x="261" y="386"/>
                  <a:pt x="271" y="386"/>
                  <a:pt x="280" y="386"/>
                </a:cubicBezTo>
                <a:lnTo>
                  <a:pt x="278" y="410"/>
                </a:lnTo>
                <a:cubicBezTo>
                  <a:pt x="268" y="410"/>
                  <a:pt x="256" y="408"/>
                  <a:pt x="242" y="408"/>
                </a:cubicBezTo>
                <a:lnTo>
                  <a:pt x="242" y="393"/>
                </a:lnTo>
                <a:lnTo>
                  <a:pt x="230" y="408"/>
                </a:lnTo>
                <a:lnTo>
                  <a:pt x="213" y="391"/>
                </a:lnTo>
                <a:lnTo>
                  <a:pt x="264" y="338"/>
                </a:lnTo>
                <a:lnTo>
                  <a:pt x="254" y="331"/>
                </a:lnTo>
                <a:close/>
                <a:moveTo>
                  <a:pt x="172" y="290"/>
                </a:moveTo>
                <a:lnTo>
                  <a:pt x="189" y="271"/>
                </a:lnTo>
                <a:lnTo>
                  <a:pt x="206" y="285"/>
                </a:lnTo>
                <a:lnTo>
                  <a:pt x="232" y="256"/>
                </a:lnTo>
                <a:lnTo>
                  <a:pt x="249" y="273"/>
                </a:lnTo>
                <a:lnTo>
                  <a:pt x="223" y="302"/>
                </a:lnTo>
                <a:lnTo>
                  <a:pt x="235" y="312"/>
                </a:lnTo>
                <a:lnTo>
                  <a:pt x="268" y="276"/>
                </a:lnTo>
                <a:lnTo>
                  <a:pt x="285" y="290"/>
                </a:lnTo>
                <a:lnTo>
                  <a:pt x="201" y="381"/>
                </a:lnTo>
                <a:lnTo>
                  <a:pt x="184" y="367"/>
                </a:lnTo>
                <a:lnTo>
                  <a:pt x="216" y="331"/>
                </a:lnTo>
                <a:lnTo>
                  <a:pt x="204" y="321"/>
                </a:lnTo>
                <a:lnTo>
                  <a:pt x="180" y="348"/>
                </a:lnTo>
                <a:lnTo>
                  <a:pt x="163" y="333"/>
                </a:lnTo>
                <a:lnTo>
                  <a:pt x="189" y="304"/>
                </a:lnTo>
                <a:lnTo>
                  <a:pt x="172" y="290"/>
                </a:lnTo>
                <a:close/>
                <a:moveTo>
                  <a:pt x="110" y="357"/>
                </a:moveTo>
                <a:lnTo>
                  <a:pt x="127" y="338"/>
                </a:lnTo>
                <a:lnTo>
                  <a:pt x="151" y="360"/>
                </a:lnTo>
                <a:lnTo>
                  <a:pt x="163" y="348"/>
                </a:lnTo>
                <a:lnTo>
                  <a:pt x="182" y="364"/>
                </a:lnTo>
                <a:lnTo>
                  <a:pt x="170" y="376"/>
                </a:lnTo>
                <a:lnTo>
                  <a:pt x="192" y="396"/>
                </a:lnTo>
                <a:lnTo>
                  <a:pt x="199" y="384"/>
                </a:lnTo>
                <a:cubicBezTo>
                  <a:pt x="201" y="388"/>
                  <a:pt x="208" y="393"/>
                  <a:pt x="218" y="400"/>
                </a:cubicBezTo>
                <a:lnTo>
                  <a:pt x="208" y="412"/>
                </a:lnTo>
                <a:lnTo>
                  <a:pt x="244" y="446"/>
                </a:lnTo>
                <a:cubicBezTo>
                  <a:pt x="249" y="451"/>
                  <a:pt x="254" y="458"/>
                  <a:pt x="254" y="463"/>
                </a:cubicBezTo>
                <a:cubicBezTo>
                  <a:pt x="254" y="468"/>
                  <a:pt x="254" y="472"/>
                  <a:pt x="249" y="477"/>
                </a:cubicBezTo>
                <a:cubicBezTo>
                  <a:pt x="247" y="482"/>
                  <a:pt x="242" y="487"/>
                  <a:pt x="235" y="494"/>
                </a:cubicBezTo>
                <a:cubicBezTo>
                  <a:pt x="228" y="489"/>
                  <a:pt x="220" y="484"/>
                  <a:pt x="213" y="480"/>
                </a:cubicBezTo>
                <a:cubicBezTo>
                  <a:pt x="218" y="475"/>
                  <a:pt x="220" y="472"/>
                  <a:pt x="223" y="470"/>
                </a:cubicBezTo>
                <a:cubicBezTo>
                  <a:pt x="225" y="468"/>
                  <a:pt x="225" y="465"/>
                  <a:pt x="220" y="460"/>
                </a:cubicBezTo>
                <a:lnTo>
                  <a:pt x="194" y="436"/>
                </a:lnTo>
                <a:lnTo>
                  <a:pt x="184" y="453"/>
                </a:lnTo>
                <a:lnTo>
                  <a:pt x="163" y="436"/>
                </a:lnTo>
                <a:cubicBezTo>
                  <a:pt x="168" y="429"/>
                  <a:pt x="172" y="424"/>
                  <a:pt x="175" y="417"/>
                </a:cubicBezTo>
                <a:lnTo>
                  <a:pt x="151" y="396"/>
                </a:lnTo>
                <a:lnTo>
                  <a:pt x="139" y="410"/>
                </a:lnTo>
                <a:lnTo>
                  <a:pt x="120" y="393"/>
                </a:lnTo>
                <a:lnTo>
                  <a:pt x="134" y="379"/>
                </a:lnTo>
                <a:lnTo>
                  <a:pt x="110" y="357"/>
                </a:lnTo>
                <a:close/>
              </a:path>
              <a:path w="672" h="669">
                <a:moveTo>
                  <a:pt x="367" y="237"/>
                </a:moveTo>
                <a:lnTo>
                  <a:pt x="388" y="220"/>
                </a:lnTo>
                <a:cubicBezTo>
                  <a:pt x="391" y="225"/>
                  <a:pt x="393" y="230"/>
                  <a:pt x="396" y="235"/>
                </a:cubicBezTo>
                <a:lnTo>
                  <a:pt x="460" y="187"/>
                </a:lnTo>
                <a:lnTo>
                  <a:pt x="484" y="223"/>
                </a:lnTo>
                <a:cubicBezTo>
                  <a:pt x="489" y="230"/>
                  <a:pt x="489" y="237"/>
                  <a:pt x="489" y="242"/>
                </a:cubicBezTo>
                <a:cubicBezTo>
                  <a:pt x="489" y="247"/>
                  <a:pt x="487" y="254"/>
                  <a:pt x="484" y="259"/>
                </a:cubicBezTo>
                <a:cubicBezTo>
                  <a:pt x="480" y="266"/>
                  <a:pt x="472" y="273"/>
                  <a:pt x="458" y="285"/>
                </a:cubicBezTo>
                <a:cubicBezTo>
                  <a:pt x="451" y="288"/>
                  <a:pt x="446" y="292"/>
                  <a:pt x="441" y="295"/>
                </a:cubicBezTo>
                <a:cubicBezTo>
                  <a:pt x="434" y="290"/>
                  <a:pt x="429" y="285"/>
                  <a:pt x="420" y="278"/>
                </a:cubicBezTo>
                <a:cubicBezTo>
                  <a:pt x="432" y="271"/>
                  <a:pt x="441" y="264"/>
                  <a:pt x="451" y="259"/>
                </a:cubicBezTo>
                <a:cubicBezTo>
                  <a:pt x="456" y="254"/>
                  <a:pt x="458" y="252"/>
                  <a:pt x="460" y="249"/>
                </a:cubicBezTo>
                <a:cubicBezTo>
                  <a:pt x="460" y="244"/>
                  <a:pt x="460" y="242"/>
                  <a:pt x="460" y="240"/>
                </a:cubicBezTo>
                <a:cubicBezTo>
                  <a:pt x="458" y="237"/>
                  <a:pt x="456" y="232"/>
                  <a:pt x="451" y="225"/>
                </a:cubicBezTo>
                <a:lnTo>
                  <a:pt x="405" y="259"/>
                </a:lnTo>
                <a:cubicBezTo>
                  <a:pt x="415" y="285"/>
                  <a:pt x="408" y="314"/>
                  <a:pt x="384" y="345"/>
                </a:cubicBezTo>
                <a:cubicBezTo>
                  <a:pt x="374" y="343"/>
                  <a:pt x="367" y="340"/>
                  <a:pt x="355" y="338"/>
                </a:cubicBezTo>
                <a:cubicBezTo>
                  <a:pt x="374" y="314"/>
                  <a:pt x="384" y="295"/>
                  <a:pt x="381" y="276"/>
                </a:cubicBezTo>
                <a:lnTo>
                  <a:pt x="340" y="307"/>
                </a:lnTo>
                <a:lnTo>
                  <a:pt x="326" y="288"/>
                </a:lnTo>
                <a:lnTo>
                  <a:pt x="374" y="252"/>
                </a:lnTo>
                <a:cubicBezTo>
                  <a:pt x="372" y="247"/>
                  <a:pt x="369" y="242"/>
                  <a:pt x="367" y="237"/>
                </a:cubicBezTo>
                <a:moveTo>
                  <a:pt x="326" y="199"/>
                </a:moveTo>
                <a:cubicBezTo>
                  <a:pt x="340" y="199"/>
                  <a:pt x="352" y="196"/>
                  <a:pt x="367" y="192"/>
                </a:cubicBezTo>
                <a:cubicBezTo>
                  <a:pt x="374" y="180"/>
                  <a:pt x="381" y="165"/>
                  <a:pt x="386" y="153"/>
                </a:cubicBezTo>
                <a:lnTo>
                  <a:pt x="326" y="199"/>
                </a:lnTo>
                <a:close/>
                <a:moveTo>
                  <a:pt x="300" y="170"/>
                </a:moveTo>
                <a:lnTo>
                  <a:pt x="324" y="153"/>
                </a:lnTo>
                <a:cubicBezTo>
                  <a:pt x="324" y="160"/>
                  <a:pt x="324" y="165"/>
                  <a:pt x="324" y="172"/>
                </a:cubicBezTo>
                <a:lnTo>
                  <a:pt x="403" y="112"/>
                </a:lnTo>
                <a:lnTo>
                  <a:pt x="415" y="129"/>
                </a:lnTo>
                <a:cubicBezTo>
                  <a:pt x="412" y="146"/>
                  <a:pt x="408" y="163"/>
                  <a:pt x="398" y="180"/>
                </a:cubicBezTo>
                <a:cubicBezTo>
                  <a:pt x="415" y="172"/>
                  <a:pt x="434" y="163"/>
                  <a:pt x="451" y="151"/>
                </a:cubicBezTo>
                <a:cubicBezTo>
                  <a:pt x="453" y="160"/>
                  <a:pt x="456" y="168"/>
                  <a:pt x="458" y="177"/>
                </a:cubicBezTo>
                <a:cubicBezTo>
                  <a:pt x="429" y="194"/>
                  <a:pt x="405" y="206"/>
                  <a:pt x="381" y="213"/>
                </a:cubicBezTo>
                <a:cubicBezTo>
                  <a:pt x="367" y="235"/>
                  <a:pt x="348" y="256"/>
                  <a:pt x="326" y="280"/>
                </a:cubicBezTo>
                <a:cubicBezTo>
                  <a:pt x="319" y="276"/>
                  <a:pt x="312" y="271"/>
                  <a:pt x="302" y="266"/>
                </a:cubicBezTo>
                <a:cubicBezTo>
                  <a:pt x="319" y="252"/>
                  <a:pt x="336" y="235"/>
                  <a:pt x="348" y="220"/>
                </a:cubicBezTo>
                <a:cubicBezTo>
                  <a:pt x="338" y="220"/>
                  <a:pt x="326" y="220"/>
                  <a:pt x="319" y="220"/>
                </a:cubicBezTo>
                <a:cubicBezTo>
                  <a:pt x="316" y="230"/>
                  <a:pt x="312" y="237"/>
                  <a:pt x="309" y="247"/>
                </a:cubicBezTo>
                <a:cubicBezTo>
                  <a:pt x="302" y="244"/>
                  <a:pt x="295" y="244"/>
                  <a:pt x="285" y="242"/>
                </a:cubicBezTo>
                <a:cubicBezTo>
                  <a:pt x="297" y="216"/>
                  <a:pt x="302" y="192"/>
                  <a:pt x="300" y="170"/>
                </a:cubicBezTo>
              </a:path>
              <a:path w="672" h="669">
                <a:moveTo>
                  <a:pt x="492" y="110"/>
                </a:moveTo>
                <a:cubicBezTo>
                  <a:pt x="508" y="110"/>
                  <a:pt x="523" y="112"/>
                  <a:pt x="540" y="117"/>
                </a:cubicBezTo>
                <a:lnTo>
                  <a:pt x="532" y="141"/>
                </a:lnTo>
                <a:cubicBezTo>
                  <a:pt x="518" y="136"/>
                  <a:pt x="504" y="134"/>
                  <a:pt x="487" y="132"/>
                </a:cubicBezTo>
                <a:lnTo>
                  <a:pt x="492" y="110"/>
                </a:lnTo>
                <a:close/>
                <a:moveTo>
                  <a:pt x="559" y="0"/>
                </a:moveTo>
                <a:cubicBezTo>
                  <a:pt x="571" y="0"/>
                  <a:pt x="583" y="2"/>
                  <a:pt x="595" y="2"/>
                </a:cubicBezTo>
                <a:lnTo>
                  <a:pt x="588" y="21"/>
                </a:lnTo>
                <a:lnTo>
                  <a:pt x="616" y="7"/>
                </a:lnTo>
                <a:lnTo>
                  <a:pt x="626" y="26"/>
                </a:lnTo>
                <a:lnTo>
                  <a:pt x="556" y="64"/>
                </a:lnTo>
                <a:lnTo>
                  <a:pt x="561" y="72"/>
                </a:lnTo>
                <a:cubicBezTo>
                  <a:pt x="571" y="79"/>
                  <a:pt x="580" y="86"/>
                  <a:pt x="592" y="91"/>
                </a:cubicBezTo>
                <a:cubicBezTo>
                  <a:pt x="600" y="74"/>
                  <a:pt x="604" y="57"/>
                  <a:pt x="609" y="40"/>
                </a:cubicBezTo>
                <a:lnTo>
                  <a:pt x="636" y="50"/>
                </a:lnTo>
                <a:lnTo>
                  <a:pt x="614" y="98"/>
                </a:lnTo>
                <a:cubicBezTo>
                  <a:pt x="631" y="103"/>
                  <a:pt x="650" y="103"/>
                  <a:pt x="672" y="100"/>
                </a:cubicBezTo>
                <a:cubicBezTo>
                  <a:pt x="669" y="110"/>
                  <a:pt x="669" y="120"/>
                  <a:pt x="672" y="132"/>
                </a:cubicBezTo>
                <a:cubicBezTo>
                  <a:pt x="638" y="134"/>
                  <a:pt x="609" y="127"/>
                  <a:pt x="583" y="112"/>
                </a:cubicBezTo>
                <a:lnTo>
                  <a:pt x="604" y="151"/>
                </a:lnTo>
                <a:cubicBezTo>
                  <a:pt x="609" y="160"/>
                  <a:pt x="612" y="168"/>
                  <a:pt x="612" y="175"/>
                </a:cubicBezTo>
                <a:cubicBezTo>
                  <a:pt x="609" y="182"/>
                  <a:pt x="604" y="187"/>
                  <a:pt x="595" y="194"/>
                </a:cubicBezTo>
                <a:cubicBezTo>
                  <a:pt x="588" y="199"/>
                  <a:pt x="578" y="204"/>
                  <a:pt x="571" y="208"/>
                </a:cubicBezTo>
                <a:cubicBezTo>
                  <a:pt x="564" y="201"/>
                  <a:pt x="559" y="194"/>
                  <a:pt x="552" y="187"/>
                </a:cubicBezTo>
                <a:cubicBezTo>
                  <a:pt x="559" y="182"/>
                  <a:pt x="566" y="180"/>
                  <a:pt x="571" y="175"/>
                </a:cubicBezTo>
                <a:cubicBezTo>
                  <a:pt x="580" y="170"/>
                  <a:pt x="583" y="163"/>
                  <a:pt x="578" y="156"/>
                </a:cubicBezTo>
                <a:lnTo>
                  <a:pt x="568" y="139"/>
                </a:lnTo>
                <a:cubicBezTo>
                  <a:pt x="552" y="165"/>
                  <a:pt x="537" y="187"/>
                  <a:pt x="528" y="204"/>
                </a:cubicBezTo>
                <a:lnTo>
                  <a:pt x="504" y="189"/>
                </a:lnTo>
                <a:cubicBezTo>
                  <a:pt x="523" y="163"/>
                  <a:pt x="540" y="139"/>
                  <a:pt x="556" y="117"/>
                </a:cubicBezTo>
                <a:lnTo>
                  <a:pt x="535" y="79"/>
                </a:lnTo>
                <a:lnTo>
                  <a:pt x="468" y="115"/>
                </a:lnTo>
                <a:lnTo>
                  <a:pt x="456" y="96"/>
                </a:lnTo>
                <a:lnTo>
                  <a:pt x="523" y="57"/>
                </a:lnTo>
                <a:lnTo>
                  <a:pt x="506" y="31"/>
                </a:lnTo>
                <a:lnTo>
                  <a:pt x="530" y="16"/>
                </a:lnTo>
                <a:lnTo>
                  <a:pt x="547" y="45"/>
                </a:lnTo>
                <a:lnTo>
                  <a:pt x="583" y="24"/>
                </a:lnTo>
                <a:cubicBezTo>
                  <a:pt x="573" y="24"/>
                  <a:pt x="564" y="21"/>
                  <a:pt x="552" y="21"/>
                </a:cubicBezTo>
                <a:lnTo>
                  <a:pt x="559"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4" name="path"/>
          <p:cNvSpPr/>
          <p:nvPr/>
        </p:nvSpPr>
        <p:spPr>
          <a:xfrm>
            <a:off x="5670803" y="7284719"/>
            <a:ext cx="771144" cy="230123"/>
          </a:xfrm>
          <a:custGeom>
            <a:rect l="0" t="0" r="0" b="0"/>
            <a:pathLst>
              <a:path w="1214" h="362">
                <a:moveTo>
                  <a:pt x="98" y="93"/>
                </a:moveTo>
                <a:lnTo>
                  <a:pt x="122" y="84"/>
                </a:lnTo>
                <a:cubicBezTo>
                  <a:pt x="132" y="110"/>
                  <a:pt x="136" y="129"/>
                  <a:pt x="139" y="146"/>
                </a:cubicBezTo>
                <a:lnTo>
                  <a:pt x="201" y="122"/>
                </a:lnTo>
                <a:lnTo>
                  <a:pt x="208" y="146"/>
                </a:lnTo>
                <a:lnTo>
                  <a:pt x="141" y="170"/>
                </a:lnTo>
                <a:cubicBezTo>
                  <a:pt x="141" y="170"/>
                  <a:pt x="141" y="172"/>
                  <a:pt x="141" y="172"/>
                </a:cubicBezTo>
                <a:cubicBezTo>
                  <a:pt x="167" y="172"/>
                  <a:pt x="192" y="172"/>
                  <a:pt x="218" y="172"/>
                </a:cubicBezTo>
                <a:lnTo>
                  <a:pt x="215" y="199"/>
                </a:lnTo>
                <a:cubicBezTo>
                  <a:pt x="189" y="196"/>
                  <a:pt x="160" y="196"/>
                  <a:pt x="134" y="194"/>
                </a:cubicBezTo>
                <a:cubicBezTo>
                  <a:pt x="124" y="216"/>
                  <a:pt x="103" y="235"/>
                  <a:pt x="74" y="252"/>
                </a:cubicBezTo>
                <a:cubicBezTo>
                  <a:pt x="64" y="242"/>
                  <a:pt x="55" y="237"/>
                  <a:pt x="50" y="232"/>
                </a:cubicBezTo>
                <a:cubicBezTo>
                  <a:pt x="86" y="213"/>
                  <a:pt x="107" y="196"/>
                  <a:pt x="112" y="180"/>
                </a:cubicBezTo>
                <a:lnTo>
                  <a:pt x="35" y="206"/>
                </a:lnTo>
                <a:lnTo>
                  <a:pt x="26" y="184"/>
                </a:lnTo>
                <a:lnTo>
                  <a:pt x="84" y="165"/>
                </a:lnTo>
                <a:cubicBezTo>
                  <a:pt x="69" y="160"/>
                  <a:pt x="55" y="158"/>
                  <a:pt x="43" y="158"/>
                </a:cubicBezTo>
                <a:lnTo>
                  <a:pt x="47" y="136"/>
                </a:lnTo>
                <a:cubicBezTo>
                  <a:pt x="60" y="136"/>
                  <a:pt x="74" y="139"/>
                  <a:pt x="93" y="141"/>
                </a:cubicBezTo>
                <a:lnTo>
                  <a:pt x="86" y="163"/>
                </a:lnTo>
                <a:lnTo>
                  <a:pt x="112" y="153"/>
                </a:lnTo>
                <a:cubicBezTo>
                  <a:pt x="110" y="136"/>
                  <a:pt x="105" y="117"/>
                  <a:pt x="98" y="93"/>
                </a:cubicBezTo>
                <a:moveTo>
                  <a:pt x="52" y="108"/>
                </a:moveTo>
                <a:cubicBezTo>
                  <a:pt x="67" y="108"/>
                  <a:pt x="84" y="110"/>
                  <a:pt x="98" y="112"/>
                </a:cubicBezTo>
                <a:lnTo>
                  <a:pt x="93" y="134"/>
                </a:lnTo>
                <a:cubicBezTo>
                  <a:pt x="76" y="132"/>
                  <a:pt x="62" y="129"/>
                  <a:pt x="47" y="127"/>
                </a:cubicBezTo>
                <a:lnTo>
                  <a:pt x="52" y="108"/>
                </a:lnTo>
                <a:close/>
                <a:moveTo>
                  <a:pt x="91" y="43"/>
                </a:moveTo>
                <a:cubicBezTo>
                  <a:pt x="93" y="48"/>
                  <a:pt x="98" y="52"/>
                  <a:pt x="103" y="60"/>
                </a:cubicBezTo>
                <a:lnTo>
                  <a:pt x="167" y="36"/>
                </a:lnTo>
                <a:lnTo>
                  <a:pt x="182" y="84"/>
                </a:lnTo>
                <a:lnTo>
                  <a:pt x="158" y="93"/>
                </a:lnTo>
                <a:lnTo>
                  <a:pt x="148" y="67"/>
                </a:lnTo>
                <a:lnTo>
                  <a:pt x="33" y="108"/>
                </a:lnTo>
                <a:lnTo>
                  <a:pt x="40" y="134"/>
                </a:lnTo>
                <a:lnTo>
                  <a:pt x="16" y="141"/>
                </a:lnTo>
                <a:lnTo>
                  <a:pt x="0" y="96"/>
                </a:lnTo>
                <a:lnTo>
                  <a:pt x="72" y="69"/>
                </a:lnTo>
                <a:cubicBezTo>
                  <a:pt x="69" y="64"/>
                  <a:pt x="64" y="60"/>
                  <a:pt x="62" y="57"/>
                </a:cubicBezTo>
                <a:lnTo>
                  <a:pt x="91" y="43"/>
                </a:lnTo>
                <a:close/>
              </a:path>
              <a:path w="1214" h="362">
                <a:moveTo>
                  <a:pt x="362" y="60"/>
                </a:moveTo>
                <a:cubicBezTo>
                  <a:pt x="362" y="79"/>
                  <a:pt x="364" y="98"/>
                  <a:pt x="372" y="115"/>
                </a:cubicBezTo>
                <a:cubicBezTo>
                  <a:pt x="379" y="100"/>
                  <a:pt x="384" y="84"/>
                  <a:pt x="388" y="62"/>
                </a:cubicBezTo>
                <a:lnTo>
                  <a:pt x="362" y="60"/>
                </a:lnTo>
                <a:close/>
                <a:moveTo>
                  <a:pt x="261" y="50"/>
                </a:moveTo>
                <a:lnTo>
                  <a:pt x="283" y="62"/>
                </a:lnTo>
                <a:cubicBezTo>
                  <a:pt x="271" y="76"/>
                  <a:pt x="259" y="91"/>
                  <a:pt x="247" y="103"/>
                </a:cubicBezTo>
                <a:cubicBezTo>
                  <a:pt x="240" y="93"/>
                  <a:pt x="235" y="86"/>
                  <a:pt x="232" y="81"/>
                </a:cubicBezTo>
                <a:cubicBezTo>
                  <a:pt x="242" y="72"/>
                  <a:pt x="252" y="62"/>
                  <a:pt x="261" y="50"/>
                </a:cubicBezTo>
                <a:moveTo>
                  <a:pt x="357" y="4"/>
                </a:moveTo>
                <a:lnTo>
                  <a:pt x="381" y="9"/>
                </a:lnTo>
                <a:cubicBezTo>
                  <a:pt x="379" y="16"/>
                  <a:pt x="374" y="26"/>
                  <a:pt x="372" y="36"/>
                </a:cubicBezTo>
                <a:lnTo>
                  <a:pt x="424" y="38"/>
                </a:lnTo>
                <a:lnTo>
                  <a:pt x="424" y="64"/>
                </a:lnTo>
                <a:lnTo>
                  <a:pt x="412" y="62"/>
                </a:lnTo>
                <a:cubicBezTo>
                  <a:pt x="407" y="96"/>
                  <a:pt x="398" y="122"/>
                  <a:pt x="384" y="141"/>
                </a:cubicBezTo>
                <a:cubicBezTo>
                  <a:pt x="393" y="153"/>
                  <a:pt x="403" y="163"/>
                  <a:pt x="417" y="170"/>
                </a:cubicBezTo>
                <a:cubicBezTo>
                  <a:pt x="410" y="177"/>
                  <a:pt x="405" y="184"/>
                  <a:pt x="398" y="194"/>
                </a:cubicBezTo>
                <a:cubicBezTo>
                  <a:pt x="386" y="184"/>
                  <a:pt x="376" y="175"/>
                  <a:pt x="367" y="160"/>
                </a:cubicBezTo>
                <a:cubicBezTo>
                  <a:pt x="355" y="172"/>
                  <a:pt x="340" y="182"/>
                  <a:pt x="324" y="192"/>
                </a:cubicBezTo>
                <a:cubicBezTo>
                  <a:pt x="319" y="182"/>
                  <a:pt x="314" y="175"/>
                  <a:pt x="307" y="168"/>
                </a:cubicBezTo>
                <a:cubicBezTo>
                  <a:pt x="326" y="160"/>
                  <a:pt x="343" y="148"/>
                  <a:pt x="355" y="136"/>
                </a:cubicBezTo>
                <a:cubicBezTo>
                  <a:pt x="347" y="122"/>
                  <a:pt x="345" y="105"/>
                  <a:pt x="343" y="88"/>
                </a:cubicBezTo>
                <a:cubicBezTo>
                  <a:pt x="338" y="93"/>
                  <a:pt x="335" y="98"/>
                  <a:pt x="331" y="103"/>
                </a:cubicBezTo>
                <a:cubicBezTo>
                  <a:pt x="328" y="100"/>
                  <a:pt x="326" y="96"/>
                  <a:pt x="324" y="93"/>
                </a:cubicBezTo>
                <a:lnTo>
                  <a:pt x="314" y="98"/>
                </a:lnTo>
                <a:lnTo>
                  <a:pt x="316" y="100"/>
                </a:lnTo>
                <a:cubicBezTo>
                  <a:pt x="312" y="112"/>
                  <a:pt x="307" y="124"/>
                  <a:pt x="300" y="134"/>
                </a:cubicBezTo>
                <a:cubicBezTo>
                  <a:pt x="307" y="144"/>
                  <a:pt x="312" y="151"/>
                  <a:pt x="319" y="158"/>
                </a:cubicBezTo>
                <a:lnTo>
                  <a:pt x="297" y="175"/>
                </a:lnTo>
                <a:cubicBezTo>
                  <a:pt x="295" y="168"/>
                  <a:pt x="287" y="160"/>
                  <a:pt x="283" y="153"/>
                </a:cubicBezTo>
                <a:cubicBezTo>
                  <a:pt x="271" y="165"/>
                  <a:pt x="256" y="177"/>
                  <a:pt x="240" y="184"/>
                </a:cubicBezTo>
                <a:cubicBezTo>
                  <a:pt x="235" y="177"/>
                  <a:pt x="230" y="168"/>
                  <a:pt x="225" y="160"/>
                </a:cubicBezTo>
                <a:cubicBezTo>
                  <a:pt x="242" y="153"/>
                  <a:pt x="256" y="144"/>
                  <a:pt x="268" y="134"/>
                </a:cubicBezTo>
                <a:cubicBezTo>
                  <a:pt x="261" y="127"/>
                  <a:pt x="254" y="117"/>
                  <a:pt x="247" y="110"/>
                </a:cubicBezTo>
                <a:lnTo>
                  <a:pt x="264" y="96"/>
                </a:lnTo>
                <a:lnTo>
                  <a:pt x="283" y="115"/>
                </a:lnTo>
                <a:cubicBezTo>
                  <a:pt x="287" y="108"/>
                  <a:pt x="290" y="100"/>
                  <a:pt x="295" y="91"/>
                </a:cubicBezTo>
                <a:lnTo>
                  <a:pt x="314" y="98"/>
                </a:lnTo>
                <a:cubicBezTo>
                  <a:pt x="307" y="86"/>
                  <a:pt x="300" y="76"/>
                  <a:pt x="290" y="64"/>
                </a:cubicBezTo>
                <a:lnTo>
                  <a:pt x="309" y="52"/>
                </a:lnTo>
                <a:cubicBezTo>
                  <a:pt x="314" y="60"/>
                  <a:pt x="321" y="64"/>
                  <a:pt x="324" y="72"/>
                </a:cubicBezTo>
                <a:cubicBezTo>
                  <a:pt x="338" y="52"/>
                  <a:pt x="347" y="28"/>
                  <a:pt x="357" y="4"/>
                </a:cubicBezTo>
                <a:moveTo>
                  <a:pt x="297" y="0"/>
                </a:moveTo>
                <a:cubicBezTo>
                  <a:pt x="300" y="7"/>
                  <a:pt x="302" y="16"/>
                  <a:pt x="302" y="24"/>
                </a:cubicBezTo>
                <a:lnTo>
                  <a:pt x="335" y="26"/>
                </a:lnTo>
                <a:lnTo>
                  <a:pt x="333" y="50"/>
                </a:lnTo>
                <a:lnTo>
                  <a:pt x="240" y="43"/>
                </a:lnTo>
                <a:lnTo>
                  <a:pt x="240" y="19"/>
                </a:lnTo>
                <a:lnTo>
                  <a:pt x="275" y="21"/>
                </a:lnTo>
                <a:cubicBezTo>
                  <a:pt x="275" y="16"/>
                  <a:pt x="273" y="9"/>
                  <a:pt x="271" y="2"/>
                </a:cubicBezTo>
                <a:lnTo>
                  <a:pt x="297" y="0"/>
                </a:lnTo>
                <a:close/>
              </a:path>
              <a:path w="1214" h="362">
                <a:moveTo>
                  <a:pt x="892" y="194"/>
                </a:moveTo>
                <a:lnTo>
                  <a:pt x="919" y="196"/>
                </a:lnTo>
                <a:lnTo>
                  <a:pt x="919" y="208"/>
                </a:lnTo>
                <a:lnTo>
                  <a:pt x="976" y="213"/>
                </a:lnTo>
                <a:lnTo>
                  <a:pt x="976" y="235"/>
                </a:lnTo>
                <a:lnTo>
                  <a:pt x="916" y="230"/>
                </a:lnTo>
                <a:lnTo>
                  <a:pt x="914" y="249"/>
                </a:lnTo>
                <a:lnTo>
                  <a:pt x="991" y="256"/>
                </a:lnTo>
                <a:lnTo>
                  <a:pt x="988" y="278"/>
                </a:lnTo>
                <a:lnTo>
                  <a:pt x="806" y="261"/>
                </a:lnTo>
                <a:lnTo>
                  <a:pt x="808" y="240"/>
                </a:lnTo>
                <a:lnTo>
                  <a:pt x="887" y="247"/>
                </a:lnTo>
                <a:lnTo>
                  <a:pt x="890" y="228"/>
                </a:lnTo>
                <a:lnTo>
                  <a:pt x="825" y="223"/>
                </a:lnTo>
                <a:lnTo>
                  <a:pt x="827" y="199"/>
                </a:lnTo>
                <a:lnTo>
                  <a:pt x="892" y="206"/>
                </a:lnTo>
                <a:lnTo>
                  <a:pt x="892" y="194"/>
                </a:lnTo>
                <a:close/>
                <a:moveTo>
                  <a:pt x="924" y="122"/>
                </a:moveTo>
                <a:cubicBezTo>
                  <a:pt x="928" y="132"/>
                  <a:pt x="935" y="141"/>
                  <a:pt x="943" y="148"/>
                </a:cubicBezTo>
                <a:cubicBezTo>
                  <a:pt x="952" y="141"/>
                  <a:pt x="960" y="134"/>
                  <a:pt x="967" y="127"/>
                </a:cubicBezTo>
                <a:lnTo>
                  <a:pt x="924" y="122"/>
                </a:lnTo>
                <a:close/>
                <a:moveTo>
                  <a:pt x="827" y="96"/>
                </a:moveTo>
                <a:lnTo>
                  <a:pt x="852" y="98"/>
                </a:lnTo>
                <a:lnTo>
                  <a:pt x="844" y="187"/>
                </a:lnTo>
                <a:lnTo>
                  <a:pt x="820" y="184"/>
                </a:lnTo>
                <a:lnTo>
                  <a:pt x="827" y="96"/>
                </a:lnTo>
                <a:close/>
                <a:moveTo>
                  <a:pt x="900" y="98"/>
                </a:moveTo>
                <a:lnTo>
                  <a:pt x="993" y="108"/>
                </a:lnTo>
                <a:lnTo>
                  <a:pt x="993" y="129"/>
                </a:lnTo>
                <a:cubicBezTo>
                  <a:pt x="984" y="144"/>
                  <a:pt x="974" y="153"/>
                  <a:pt x="964" y="163"/>
                </a:cubicBezTo>
                <a:cubicBezTo>
                  <a:pt x="974" y="170"/>
                  <a:pt x="986" y="175"/>
                  <a:pt x="998" y="180"/>
                </a:cubicBezTo>
                <a:cubicBezTo>
                  <a:pt x="993" y="187"/>
                  <a:pt x="988" y="194"/>
                  <a:pt x="984" y="204"/>
                </a:cubicBezTo>
                <a:cubicBezTo>
                  <a:pt x="967" y="196"/>
                  <a:pt x="952" y="189"/>
                  <a:pt x="943" y="180"/>
                </a:cubicBezTo>
                <a:cubicBezTo>
                  <a:pt x="928" y="184"/>
                  <a:pt x="914" y="192"/>
                  <a:pt x="900" y="194"/>
                </a:cubicBezTo>
                <a:cubicBezTo>
                  <a:pt x="895" y="184"/>
                  <a:pt x="892" y="175"/>
                  <a:pt x="887" y="170"/>
                </a:cubicBezTo>
                <a:cubicBezTo>
                  <a:pt x="900" y="168"/>
                  <a:pt x="912" y="165"/>
                  <a:pt x="921" y="160"/>
                </a:cubicBezTo>
                <a:cubicBezTo>
                  <a:pt x="914" y="151"/>
                  <a:pt x="907" y="141"/>
                  <a:pt x="902" y="129"/>
                </a:cubicBezTo>
                <a:lnTo>
                  <a:pt x="919" y="122"/>
                </a:lnTo>
                <a:lnTo>
                  <a:pt x="897" y="120"/>
                </a:lnTo>
                <a:lnTo>
                  <a:pt x="900" y="98"/>
                </a:lnTo>
                <a:close/>
                <a:moveTo>
                  <a:pt x="866" y="91"/>
                </a:moveTo>
                <a:lnTo>
                  <a:pt x="890" y="93"/>
                </a:lnTo>
                <a:lnTo>
                  <a:pt x="880" y="194"/>
                </a:lnTo>
                <a:lnTo>
                  <a:pt x="856" y="194"/>
                </a:lnTo>
                <a:lnTo>
                  <a:pt x="866" y="91"/>
                </a:lnTo>
                <a:close/>
              </a:path>
              <a:path w="1214" h="362">
                <a:moveTo>
                  <a:pt x="1149" y="273"/>
                </a:moveTo>
                <a:lnTo>
                  <a:pt x="1173" y="288"/>
                </a:lnTo>
                <a:lnTo>
                  <a:pt x="1166" y="297"/>
                </a:lnTo>
                <a:lnTo>
                  <a:pt x="1185" y="309"/>
                </a:lnTo>
                <a:lnTo>
                  <a:pt x="1173" y="328"/>
                </a:lnTo>
                <a:lnTo>
                  <a:pt x="1154" y="316"/>
                </a:lnTo>
                <a:lnTo>
                  <a:pt x="1140" y="340"/>
                </a:lnTo>
                <a:cubicBezTo>
                  <a:pt x="1135" y="350"/>
                  <a:pt x="1130" y="355"/>
                  <a:pt x="1123" y="360"/>
                </a:cubicBezTo>
                <a:cubicBezTo>
                  <a:pt x="1115" y="362"/>
                  <a:pt x="1108" y="362"/>
                  <a:pt x="1104" y="357"/>
                </a:cubicBezTo>
                <a:cubicBezTo>
                  <a:pt x="1096" y="355"/>
                  <a:pt x="1087" y="350"/>
                  <a:pt x="1072" y="343"/>
                </a:cubicBezTo>
                <a:cubicBezTo>
                  <a:pt x="1077" y="333"/>
                  <a:pt x="1080" y="326"/>
                  <a:pt x="1082" y="319"/>
                </a:cubicBezTo>
                <a:cubicBezTo>
                  <a:pt x="1089" y="324"/>
                  <a:pt x="1096" y="328"/>
                  <a:pt x="1101" y="331"/>
                </a:cubicBezTo>
                <a:cubicBezTo>
                  <a:pt x="1108" y="336"/>
                  <a:pt x="1115" y="333"/>
                  <a:pt x="1120" y="324"/>
                </a:cubicBezTo>
                <a:lnTo>
                  <a:pt x="1132" y="304"/>
                </a:lnTo>
                <a:lnTo>
                  <a:pt x="1096" y="283"/>
                </a:lnTo>
                <a:cubicBezTo>
                  <a:pt x="1099" y="292"/>
                  <a:pt x="1101" y="302"/>
                  <a:pt x="1101" y="312"/>
                </a:cubicBezTo>
                <a:lnTo>
                  <a:pt x="1077" y="314"/>
                </a:lnTo>
                <a:cubicBezTo>
                  <a:pt x="1077" y="304"/>
                  <a:pt x="1075" y="292"/>
                  <a:pt x="1072" y="278"/>
                </a:cubicBezTo>
                <a:lnTo>
                  <a:pt x="1087" y="278"/>
                </a:lnTo>
                <a:lnTo>
                  <a:pt x="1070" y="268"/>
                </a:lnTo>
                <a:lnTo>
                  <a:pt x="1082" y="247"/>
                </a:lnTo>
                <a:lnTo>
                  <a:pt x="1144" y="285"/>
                </a:lnTo>
                <a:lnTo>
                  <a:pt x="1149" y="273"/>
                </a:lnTo>
                <a:close/>
                <a:moveTo>
                  <a:pt x="1171" y="187"/>
                </a:moveTo>
                <a:lnTo>
                  <a:pt x="1192" y="201"/>
                </a:lnTo>
                <a:lnTo>
                  <a:pt x="1183" y="218"/>
                </a:lnTo>
                <a:lnTo>
                  <a:pt x="1214" y="237"/>
                </a:lnTo>
                <a:lnTo>
                  <a:pt x="1204" y="256"/>
                </a:lnTo>
                <a:lnTo>
                  <a:pt x="1171" y="237"/>
                </a:lnTo>
                <a:lnTo>
                  <a:pt x="1164" y="252"/>
                </a:lnTo>
                <a:lnTo>
                  <a:pt x="1207" y="276"/>
                </a:lnTo>
                <a:lnTo>
                  <a:pt x="1195" y="295"/>
                </a:lnTo>
                <a:lnTo>
                  <a:pt x="1089" y="235"/>
                </a:lnTo>
                <a:lnTo>
                  <a:pt x="1101" y="216"/>
                </a:lnTo>
                <a:lnTo>
                  <a:pt x="1140" y="237"/>
                </a:lnTo>
                <a:lnTo>
                  <a:pt x="1149" y="225"/>
                </a:lnTo>
                <a:lnTo>
                  <a:pt x="1115" y="206"/>
                </a:lnTo>
                <a:lnTo>
                  <a:pt x="1127" y="187"/>
                </a:lnTo>
                <a:lnTo>
                  <a:pt x="1159" y="206"/>
                </a:lnTo>
                <a:lnTo>
                  <a:pt x="1171" y="187"/>
                </a:lnTo>
                <a:close/>
                <a:moveTo>
                  <a:pt x="1094" y="141"/>
                </a:moveTo>
                <a:lnTo>
                  <a:pt x="1115" y="156"/>
                </a:lnTo>
                <a:lnTo>
                  <a:pt x="1099" y="182"/>
                </a:lnTo>
                <a:lnTo>
                  <a:pt x="1113" y="192"/>
                </a:lnTo>
                <a:lnTo>
                  <a:pt x="1101" y="211"/>
                </a:lnTo>
                <a:lnTo>
                  <a:pt x="1087" y="204"/>
                </a:lnTo>
                <a:lnTo>
                  <a:pt x="1072" y="228"/>
                </a:lnTo>
                <a:lnTo>
                  <a:pt x="1087" y="232"/>
                </a:lnTo>
                <a:cubicBezTo>
                  <a:pt x="1084" y="237"/>
                  <a:pt x="1080" y="244"/>
                  <a:pt x="1075" y="254"/>
                </a:cubicBezTo>
                <a:lnTo>
                  <a:pt x="1060" y="249"/>
                </a:lnTo>
                <a:lnTo>
                  <a:pt x="1036" y="290"/>
                </a:lnTo>
                <a:cubicBezTo>
                  <a:pt x="1032" y="297"/>
                  <a:pt x="1029" y="302"/>
                  <a:pt x="1024" y="302"/>
                </a:cubicBezTo>
                <a:cubicBezTo>
                  <a:pt x="1020" y="304"/>
                  <a:pt x="1015" y="304"/>
                  <a:pt x="1010" y="302"/>
                </a:cubicBezTo>
                <a:cubicBezTo>
                  <a:pt x="1005" y="300"/>
                  <a:pt x="998" y="297"/>
                  <a:pt x="988" y="292"/>
                </a:cubicBezTo>
                <a:cubicBezTo>
                  <a:pt x="991" y="285"/>
                  <a:pt x="995" y="276"/>
                  <a:pt x="998" y="268"/>
                </a:cubicBezTo>
                <a:cubicBezTo>
                  <a:pt x="1003" y="271"/>
                  <a:pt x="1007" y="273"/>
                  <a:pt x="1010" y="276"/>
                </a:cubicBezTo>
                <a:cubicBezTo>
                  <a:pt x="1012" y="278"/>
                  <a:pt x="1015" y="276"/>
                  <a:pt x="1017" y="271"/>
                </a:cubicBezTo>
                <a:lnTo>
                  <a:pt x="1036" y="240"/>
                </a:lnTo>
                <a:lnTo>
                  <a:pt x="1017" y="235"/>
                </a:lnTo>
                <a:lnTo>
                  <a:pt x="1029" y="211"/>
                </a:lnTo>
                <a:cubicBezTo>
                  <a:pt x="1036" y="213"/>
                  <a:pt x="1041" y="216"/>
                  <a:pt x="1048" y="218"/>
                </a:cubicBezTo>
                <a:lnTo>
                  <a:pt x="1065" y="189"/>
                </a:lnTo>
                <a:lnTo>
                  <a:pt x="1048" y="180"/>
                </a:lnTo>
                <a:lnTo>
                  <a:pt x="1060" y="160"/>
                </a:lnTo>
                <a:lnTo>
                  <a:pt x="1077" y="170"/>
                </a:lnTo>
                <a:lnTo>
                  <a:pt x="1094" y="141"/>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6" name="path"/>
          <p:cNvSpPr/>
          <p:nvPr/>
        </p:nvSpPr>
        <p:spPr>
          <a:xfrm>
            <a:off x="1775460" y="4381500"/>
            <a:ext cx="414527" cy="373379"/>
          </a:xfrm>
          <a:custGeom>
            <a:rect l="0" t="0" r="0" b="0"/>
            <a:pathLst>
              <a:path w="652" h="587">
                <a:moveTo>
                  <a:pt x="0" y="295"/>
                </a:moveTo>
                <a:cubicBezTo>
                  <a:pt x="0" y="131"/>
                  <a:pt x="146" y="0"/>
                  <a:pt x="326" y="0"/>
                </a:cubicBezTo>
                <a:cubicBezTo>
                  <a:pt x="506" y="0"/>
                  <a:pt x="652" y="131"/>
                  <a:pt x="652" y="295"/>
                </a:cubicBezTo>
                <a:cubicBezTo>
                  <a:pt x="652" y="455"/>
                  <a:pt x="506" y="587"/>
                  <a:pt x="326" y="587"/>
                </a:cubicBezTo>
                <a:cubicBezTo>
                  <a:pt x="146" y="587"/>
                  <a:pt x="0" y="455"/>
                  <a:pt x="0" y="295"/>
                </a:cubicBezTo>
              </a:path>
              <a:path w="652" h="587">
                <a:moveTo>
                  <a:pt x="0" y="295"/>
                </a:moveTo>
                <a:cubicBezTo>
                  <a:pt x="0" y="131"/>
                  <a:pt x="146" y="0"/>
                  <a:pt x="326" y="0"/>
                </a:cubicBezTo>
                <a:cubicBezTo>
                  <a:pt x="506" y="0"/>
                  <a:pt x="652" y="131"/>
                  <a:pt x="652" y="295"/>
                </a:cubicBezTo>
                <a:cubicBezTo>
                  <a:pt x="652" y="455"/>
                  <a:pt x="506" y="587"/>
                  <a:pt x="326" y="587"/>
                </a:cubicBezTo>
                <a:cubicBezTo>
                  <a:pt x="146" y="587"/>
                  <a:pt x="0" y="455"/>
                  <a:pt x="0" y="295"/>
                </a:cubicBezTo>
              </a:path>
            </a:pathLst>
          </a:custGeom>
          <a:solidFill>
            <a:srgbClr val="006F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08" name="table 1208"/>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1210" name="path"/>
          <p:cNvSpPr/>
          <p:nvPr/>
        </p:nvSpPr>
        <p:spPr>
          <a:xfrm>
            <a:off x="6365748" y="8468868"/>
            <a:ext cx="403859" cy="368808"/>
          </a:xfrm>
          <a:custGeom>
            <a:rect l="0" t="0" r="0" b="0"/>
            <a:pathLst>
              <a:path w="635" h="580">
                <a:moveTo>
                  <a:pt x="93" y="489"/>
                </a:moveTo>
                <a:lnTo>
                  <a:pt x="120" y="482"/>
                </a:lnTo>
                <a:lnTo>
                  <a:pt x="122" y="492"/>
                </a:lnTo>
                <a:lnTo>
                  <a:pt x="180" y="477"/>
                </a:lnTo>
                <a:lnTo>
                  <a:pt x="184" y="499"/>
                </a:lnTo>
                <a:lnTo>
                  <a:pt x="127" y="513"/>
                </a:lnTo>
                <a:lnTo>
                  <a:pt x="131" y="532"/>
                </a:lnTo>
                <a:lnTo>
                  <a:pt x="203" y="513"/>
                </a:lnTo>
                <a:lnTo>
                  <a:pt x="211" y="537"/>
                </a:lnTo>
                <a:lnTo>
                  <a:pt x="33" y="580"/>
                </a:lnTo>
                <a:lnTo>
                  <a:pt x="26" y="559"/>
                </a:lnTo>
                <a:lnTo>
                  <a:pt x="105" y="540"/>
                </a:lnTo>
                <a:lnTo>
                  <a:pt x="100" y="520"/>
                </a:lnTo>
                <a:lnTo>
                  <a:pt x="38" y="537"/>
                </a:lnTo>
                <a:lnTo>
                  <a:pt x="33" y="513"/>
                </a:lnTo>
                <a:lnTo>
                  <a:pt x="95" y="499"/>
                </a:lnTo>
                <a:lnTo>
                  <a:pt x="93" y="489"/>
                </a:lnTo>
                <a:close/>
                <a:moveTo>
                  <a:pt x="98" y="410"/>
                </a:moveTo>
                <a:cubicBezTo>
                  <a:pt x="105" y="417"/>
                  <a:pt x="115" y="424"/>
                  <a:pt x="124" y="429"/>
                </a:cubicBezTo>
                <a:cubicBezTo>
                  <a:pt x="131" y="420"/>
                  <a:pt x="136" y="410"/>
                  <a:pt x="139" y="400"/>
                </a:cubicBezTo>
                <a:lnTo>
                  <a:pt x="98" y="410"/>
                </a:lnTo>
                <a:close/>
                <a:moveTo>
                  <a:pt x="0" y="417"/>
                </a:moveTo>
                <a:lnTo>
                  <a:pt x="23" y="410"/>
                </a:lnTo>
                <a:lnTo>
                  <a:pt x="45" y="496"/>
                </a:lnTo>
                <a:lnTo>
                  <a:pt x="21" y="501"/>
                </a:lnTo>
                <a:lnTo>
                  <a:pt x="0" y="417"/>
                </a:lnTo>
                <a:close/>
                <a:moveTo>
                  <a:pt x="67" y="396"/>
                </a:moveTo>
                <a:lnTo>
                  <a:pt x="160" y="372"/>
                </a:lnTo>
                <a:lnTo>
                  <a:pt x="165" y="393"/>
                </a:lnTo>
                <a:cubicBezTo>
                  <a:pt x="163" y="410"/>
                  <a:pt x="158" y="424"/>
                  <a:pt x="151" y="436"/>
                </a:cubicBezTo>
                <a:cubicBezTo>
                  <a:pt x="160" y="439"/>
                  <a:pt x="175" y="441"/>
                  <a:pt x="187" y="441"/>
                </a:cubicBezTo>
                <a:cubicBezTo>
                  <a:pt x="184" y="448"/>
                  <a:pt x="182" y="458"/>
                  <a:pt x="180" y="467"/>
                </a:cubicBezTo>
                <a:cubicBezTo>
                  <a:pt x="163" y="465"/>
                  <a:pt x="148" y="463"/>
                  <a:pt x="134" y="458"/>
                </a:cubicBezTo>
                <a:cubicBezTo>
                  <a:pt x="124" y="467"/>
                  <a:pt x="112" y="477"/>
                  <a:pt x="98" y="487"/>
                </a:cubicBezTo>
                <a:cubicBezTo>
                  <a:pt x="91" y="477"/>
                  <a:pt x="86" y="472"/>
                  <a:pt x="79" y="467"/>
                </a:cubicBezTo>
                <a:cubicBezTo>
                  <a:pt x="91" y="460"/>
                  <a:pt x="100" y="453"/>
                  <a:pt x="110" y="446"/>
                </a:cubicBezTo>
                <a:cubicBezTo>
                  <a:pt x="98" y="441"/>
                  <a:pt x="88" y="434"/>
                  <a:pt x="81" y="424"/>
                </a:cubicBezTo>
                <a:lnTo>
                  <a:pt x="93" y="412"/>
                </a:lnTo>
                <a:lnTo>
                  <a:pt x="71" y="417"/>
                </a:lnTo>
                <a:lnTo>
                  <a:pt x="67" y="396"/>
                </a:lnTo>
                <a:close/>
                <a:moveTo>
                  <a:pt x="33" y="398"/>
                </a:moveTo>
                <a:lnTo>
                  <a:pt x="57" y="393"/>
                </a:lnTo>
                <a:lnTo>
                  <a:pt x="81" y="494"/>
                </a:lnTo>
                <a:lnTo>
                  <a:pt x="57" y="499"/>
                </a:lnTo>
                <a:lnTo>
                  <a:pt x="33" y="398"/>
                </a:lnTo>
                <a:close/>
              </a:path>
              <a:path w="635" h="580">
                <a:moveTo>
                  <a:pt x="292" y="355"/>
                </a:moveTo>
                <a:lnTo>
                  <a:pt x="314" y="338"/>
                </a:lnTo>
                <a:lnTo>
                  <a:pt x="321" y="347"/>
                </a:lnTo>
                <a:lnTo>
                  <a:pt x="338" y="333"/>
                </a:lnTo>
                <a:lnTo>
                  <a:pt x="352" y="350"/>
                </a:lnTo>
                <a:lnTo>
                  <a:pt x="335" y="364"/>
                </a:lnTo>
                <a:lnTo>
                  <a:pt x="352" y="386"/>
                </a:lnTo>
                <a:cubicBezTo>
                  <a:pt x="359" y="396"/>
                  <a:pt x="362" y="403"/>
                  <a:pt x="362" y="410"/>
                </a:cubicBezTo>
                <a:cubicBezTo>
                  <a:pt x="362" y="417"/>
                  <a:pt x="359" y="422"/>
                  <a:pt x="355" y="429"/>
                </a:cubicBezTo>
                <a:cubicBezTo>
                  <a:pt x="350" y="434"/>
                  <a:pt x="340" y="441"/>
                  <a:pt x="331" y="451"/>
                </a:cubicBezTo>
                <a:cubicBezTo>
                  <a:pt x="323" y="443"/>
                  <a:pt x="316" y="439"/>
                  <a:pt x="311" y="434"/>
                </a:cubicBezTo>
                <a:cubicBezTo>
                  <a:pt x="319" y="429"/>
                  <a:pt x="326" y="424"/>
                  <a:pt x="331" y="420"/>
                </a:cubicBezTo>
                <a:cubicBezTo>
                  <a:pt x="338" y="415"/>
                  <a:pt x="338" y="407"/>
                  <a:pt x="331" y="400"/>
                </a:cubicBezTo>
                <a:lnTo>
                  <a:pt x="314" y="381"/>
                </a:lnTo>
                <a:lnTo>
                  <a:pt x="283" y="407"/>
                </a:lnTo>
                <a:cubicBezTo>
                  <a:pt x="292" y="410"/>
                  <a:pt x="302" y="412"/>
                  <a:pt x="311" y="412"/>
                </a:cubicBezTo>
                <a:lnTo>
                  <a:pt x="304" y="436"/>
                </a:lnTo>
                <a:cubicBezTo>
                  <a:pt x="295" y="434"/>
                  <a:pt x="285" y="432"/>
                  <a:pt x="271" y="429"/>
                </a:cubicBezTo>
                <a:lnTo>
                  <a:pt x="275" y="415"/>
                </a:lnTo>
                <a:lnTo>
                  <a:pt x="259" y="427"/>
                </a:lnTo>
                <a:lnTo>
                  <a:pt x="244" y="410"/>
                </a:lnTo>
                <a:lnTo>
                  <a:pt x="299" y="364"/>
                </a:lnTo>
                <a:lnTo>
                  <a:pt x="292" y="355"/>
                </a:lnTo>
                <a:close/>
                <a:moveTo>
                  <a:pt x="220" y="304"/>
                </a:moveTo>
                <a:lnTo>
                  <a:pt x="239" y="290"/>
                </a:lnTo>
                <a:lnTo>
                  <a:pt x="254" y="304"/>
                </a:lnTo>
                <a:lnTo>
                  <a:pt x="283" y="280"/>
                </a:lnTo>
                <a:lnTo>
                  <a:pt x="297" y="300"/>
                </a:lnTo>
                <a:lnTo>
                  <a:pt x="266" y="323"/>
                </a:lnTo>
                <a:lnTo>
                  <a:pt x="275" y="336"/>
                </a:lnTo>
                <a:lnTo>
                  <a:pt x="316" y="302"/>
                </a:lnTo>
                <a:lnTo>
                  <a:pt x="328" y="321"/>
                </a:lnTo>
                <a:lnTo>
                  <a:pt x="235" y="398"/>
                </a:lnTo>
                <a:lnTo>
                  <a:pt x="220" y="381"/>
                </a:lnTo>
                <a:lnTo>
                  <a:pt x="256" y="350"/>
                </a:lnTo>
                <a:lnTo>
                  <a:pt x="247" y="338"/>
                </a:lnTo>
                <a:lnTo>
                  <a:pt x="218" y="362"/>
                </a:lnTo>
                <a:lnTo>
                  <a:pt x="203" y="345"/>
                </a:lnTo>
                <a:lnTo>
                  <a:pt x="232" y="321"/>
                </a:lnTo>
                <a:lnTo>
                  <a:pt x="220" y="304"/>
                </a:lnTo>
                <a:close/>
                <a:moveTo>
                  <a:pt x="151" y="362"/>
                </a:moveTo>
                <a:lnTo>
                  <a:pt x="170" y="345"/>
                </a:lnTo>
                <a:lnTo>
                  <a:pt x="189" y="369"/>
                </a:lnTo>
                <a:lnTo>
                  <a:pt x="203" y="360"/>
                </a:lnTo>
                <a:lnTo>
                  <a:pt x="218" y="379"/>
                </a:lnTo>
                <a:lnTo>
                  <a:pt x="206" y="388"/>
                </a:lnTo>
                <a:lnTo>
                  <a:pt x="223" y="410"/>
                </a:lnTo>
                <a:lnTo>
                  <a:pt x="232" y="400"/>
                </a:lnTo>
                <a:cubicBezTo>
                  <a:pt x="235" y="405"/>
                  <a:pt x="242" y="410"/>
                  <a:pt x="249" y="417"/>
                </a:cubicBezTo>
                <a:lnTo>
                  <a:pt x="239" y="429"/>
                </a:lnTo>
                <a:lnTo>
                  <a:pt x="268" y="467"/>
                </a:lnTo>
                <a:cubicBezTo>
                  <a:pt x="273" y="472"/>
                  <a:pt x="275" y="477"/>
                  <a:pt x="275" y="482"/>
                </a:cubicBezTo>
                <a:cubicBezTo>
                  <a:pt x="275" y="487"/>
                  <a:pt x="275" y="492"/>
                  <a:pt x="271" y="496"/>
                </a:cubicBezTo>
                <a:cubicBezTo>
                  <a:pt x="266" y="501"/>
                  <a:pt x="261" y="506"/>
                  <a:pt x="254" y="511"/>
                </a:cubicBezTo>
                <a:cubicBezTo>
                  <a:pt x="247" y="506"/>
                  <a:pt x="239" y="501"/>
                  <a:pt x="235" y="496"/>
                </a:cubicBezTo>
                <a:cubicBezTo>
                  <a:pt x="239" y="492"/>
                  <a:pt x="242" y="489"/>
                  <a:pt x="244" y="487"/>
                </a:cubicBezTo>
                <a:cubicBezTo>
                  <a:pt x="249" y="484"/>
                  <a:pt x="247" y="482"/>
                  <a:pt x="244" y="477"/>
                </a:cubicBezTo>
                <a:lnTo>
                  <a:pt x="223" y="451"/>
                </a:lnTo>
                <a:lnTo>
                  <a:pt x="211" y="465"/>
                </a:lnTo>
                <a:lnTo>
                  <a:pt x="191" y="446"/>
                </a:lnTo>
                <a:cubicBezTo>
                  <a:pt x="196" y="441"/>
                  <a:pt x="201" y="436"/>
                  <a:pt x="206" y="429"/>
                </a:cubicBezTo>
                <a:lnTo>
                  <a:pt x="184" y="405"/>
                </a:lnTo>
                <a:lnTo>
                  <a:pt x="170" y="417"/>
                </a:lnTo>
                <a:lnTo>
                  <a:pt x="155" y="398"/>
                </a:lnTo>
                <a:lnTo>
                  <a:pt x="170" y="386"/>
                </a:lnTo>
                <a:lnTo>
                  <a:pt x="151" y="362"/>
                </a:lnTo>
                <a:close/>
              </a:path>
              <a:path w="635" h="580">
                <a:moveTo>
                  <a:pt x="395" y="266"/>
                </a:moveTo>
                <a:cubicBezTo>
                  <a:pt x="398" y="276"/>
                  <a:pt x="400" y="280"/>
                  <a:pt x="403" y="287"/>
                </a:cubicBezTo>
                <a:lnTo>
                  <a:pt x="434" y="268"/>
                </a:lnTo>
                <a:cubicBezTo>
                  <a:pt x="436" y="256"/>
                  <a:pt x="431" y="244"/>
                  <a:pt x="424" y="232"/>
                </a:cubicBezTo>
                <a:lnTo>
                  <a:pt x="395" y="266"/>
                </a:lnTo>
                <a:close/>
                <a:moveTo>
                  <a:pt x="352" y="237"/>
                </a:moveTo>
                <a:lnTo>
                  <a:pt x="376" y="220"/>
                </a:lnTo>
                <a:lnTo>
                  <a:pt x="386" y="242"/>
                </a:lnTo>
                <a:lnTo>
                  <a:pt x="448" y="167"/>
                </a:lnTo>
                <a:lnTo>
                  <a:pt x="465" y="182"/>
                </a:lnTo>
                <a:lnTo>
                  <a:pt x="443" y="208"/>
                </a:lnTo>
                <a:cubicBezTo>
                  <a:pt x="453" y="225"/>
                  <a:pt x="458" y="240"/>
                  <a:pt x="460" y="254"/>
                </a:cubicBezTo>
                <a:lnTo>
                  <a:pt x="511" y="227"/>
                </a:lnTo>
                <a:lnTo>
                  <a:pt x="520" y="254"/>
                </a:lnTo>
                <a:lnTo>
                  <a:pt x="458" y="285"/>
                </a:lnTo>
                <a:cubicBezTo>
                  <a:pt x="453" y="307"/>
                  <a:pt x="441" y="336"/>
                  <a:pt x="422" y="369"/>
                </a:cubicBezTo>
                <a:cubicBezTo>
                  <a:pt x="410" y="367"/>
                  <a:pt x="400" y="364"/>
                  <a:pt x="393" y="364"/>
                </a:cubicBezTo>
                <a:cubicBezTo>
                  <a:pt x="410" y="338"/>
                  <a:pt x="422" y="319"/>
                  <a:pt x="429" y="300"/>
                </a:cubicBezTo>
                <a:cubicBezTo>
                  <a:pt x="412" y="307"/>
                  <a:pt x="398" y="316"/>
                  <a:pt x="386" y="321"/>
                </a:cubicBezTo>
                <a:cubicBezTo>
                  <a:pt x="383" y="312"/>
                  <a:pt x="379" y="300"/>
                  <a:pt x="376" y="290"/>
                </a:cubicBezTo>
                <a:lnTo>
                  <a:pt x="347" y="323"/>
                </a:lnTo>
                <a:lnTo>
                  <a:pt x="328" y="309"/>
                </a:lnTo>
                <a:lnTo>
                  <a:pt x="364" y="266"/>
                </a:lnTo>
                <a:cubicBezTo>
                  <a:pt x="362" y="256"/>
                  <a:pt x="357" y="247"/>
                  <a:pt x="352" y="237"/>
                </a:cubicBezTo>
                <a:moveTo>
                  <a:pt x="340" y="180"/>
                </a:moveTo>
                <a:lnTo>
                  <a:pt x="359" y="189"/>
                </a:lnTo>
                <a:lnTo>
                  <a:pt x="403" y="139"/>
                </a:lnTo>
                <a:lnTo>
                  <a:pt x="434" y="163"/>
                </a:lnTo>
                <a:lnTo>
                  <a:pt x="415" y="184"/>
                </a:lnTo>
                <a:lnTo>
                  <a:pt x="403" y="172"/>
                </a:lnTo>
                <a:lnTo>
                  <a:pt x="328" y="261"/>
                </a:lnTo>
                <a:lnTo>
                  <a:pt x="340" y="273"/>
                </a:lnTo>
                <a:lnTo>
                  <a:pt x="323" y="292"/>
                </a:lnTo>
                <a:lnTo>
                  <a:pt x="292" y="268"/>
                </a:lnTo>
                <a:lnTo>
                  <a:pt x="338" y="213"/>
                </a:lnTo>
                <a:cubicBezTo>
                  <a:pt x="333" y="211"/>
                  <a:pt x="328" y="211"/>
                  <a:pt x="323" y="208"/>
                </a:cubicBezTo>
                <a:lnTo>
                  <a:pt x="340" y="180"/>
                </a:lnTo>
                <a:close/>
              </a:path>
              <a:path w="635" h="580">
                <a:moveTo>
                  <a:pt x="463" y="57"/>
                </a:moveTo>
                <a:cubicBezTo>
                  <a:pt x="470" y="74"/>
                  <a:pt x="472" y="91"/>
                  <a:pt x="475" y="110"/>
                </a:cubicBezTo>
                <a:lnTo>
                  <a:pt x="515" y="45"/>
                </a:lnTo>
                <a:cubicBezTo>
                  <a:pt x="499" y="52"/>
                  <a:pt x="479" y="55"/>
                  <a:pt x="463" y="57"/>
                </a:cubicBezTo>
                <a:moveTo>
                  <a:pt x="434" y="55"/>
                </a:moveTo>
                <a:lnTo>
                  <a:pt x="451" y="26"/>
                </a:lnTo>
                <a:lnTo>
                  <a:pt x="455" y="33"/>
                </a:lnTo>
                <a:cubicBezTo>
                  <a:pt x="482" y="33"/>
                  <a:pt x="513" y="21"/>
                  <a:pt x="547" y="0"/>
                </a:cubicBezTo>
                <a:cubicBezTo>
                  <a:pt x="549" y="9"/>
                  <a:pt x="554" y="19"/>
                  <a:pt x="556" y="26"/>
                </a:cubicBezTo>
                <a:cubicBezTo>
                  <a:pt x="547" y="31"/>
                  <a:pt x="537" y="36"/>
                  <a:pt x="530" y="40"/>
                </a:cubicBezTo>
                <a:lnTo>
                  <a:pt x="542" y="47"/>
                </a:lnTo>
                <a:lnTo>
                  <a:pt x="523" y="79"/>
                </a:lnTo>
                <a:lnTo>
                  <a:pt x="539" y="88"/>
                </a:lnTo>
                <a:lnTo>
                  <a:pt x="568" y="40"/>
                </a:lnTo>
                <a:lnTo>
                  <a:pt x="587" y="52"/>
                </a:lnTo>
                <a:lnTo>
                  <a:pt x="559" y="100"/>
                </a:lnTo>
                <a:lnTo>
                  <a:pt x="578" y="112"/>
                </a:lnTo>
                <a:lnTo>
                  <a:pt x="616" y="52"/>
                </a:lnTo>
                <a:lnTo>
                  <a:pt x="635" y="64"/>
                </a:lnTo>
                <a:lnTo>
                  <a:pt x="547" y="208"/>
                </a:lnTo>
                <a:lnTo>
                  <a:pt x="525" y="196"/>
                </a:lnTo>
                <a:lnTo>
                  <a:pt x="563" y="136"/>
                </a:lnTo>
                <a:lnTo>
                  <a:pt x="544" y="124"/>
                </a:lnTo>
                <a:lnTo>
                  <a:pt x="515" y="172"/>
                </a:lnTo>
                <a:lnTo>
                  <a:pt x="494" y="158"/>
                </a:lnTo>
                <a:lnTo>
                  <a:pt x="523" y="112"/>
                </a:lnTo>
                <a:lnTo>
                  <a:pt x="508" y="103"/>
                </a:lnTo>
                <a:lnTo>
                  <a:pt x="489" y="132"/>
                </a:lnTo>
                <a:lnTo>
                  <a:pt x="477" y="124"/>
                </a:lnTo>
                <a:cubicBezTo>
                  <a:pt x="477" y="134"/>
                  <a:pt x="477" y="146"/>
                  <a:pt x="477" y="156"/>
                </a:cubicBezTo>
                <a:cubicBezTo>
                  <a:pt x="470" y="156"/>
                  <a:pt x="463" y="158"/>
                  <a:pt x="451" y="158"/>
                </a:cubicBezTo>
                <a:cubicBezTo>
                  <a:pt x="453" y="112"/>
                  <a:pt x="448" y="79"/>
                  <a:pt x="434" y="55"/>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2" name="path"/>
          <p:cNvSpPr/>
          <p:nvPr/>
        </p:nvSpPr>
        <p:spPr>
          <a:xfrm>
            <a:off x="5654040" y="8828532"/>
            <a:ext cx="504443" cy="160019"/>
          </a:xfrm>
          <a:custGeom>
            <a:rect l="0" t="0" r="0" b="0"/>
            <a:pathLst>
              <a:path w="794" h="251">
                <a:moveTo>
                  <a:pt x="86" y="9"/>
                </a:moveTo>
                <a:lnTo>
                  <a:pt x="115" y="16"/>
                </a:lnTo>
                <a:lnTo>
                  <a:pt x="100" y="33"/>
                </a:lnTo>
                <a:lnTo>
                  <a:pt x="184" y="57"/>
                </a:lnTo>
                <a:lnTo>
                  <a:pt x="180" y="81"/>
                </a:lnTo>
                <a:lnTo>
                  <a:pt x="86" y="55"/>
                </a:lnTo>
                <a:lnTo>
                  <a:pt x="76" y="67"/>
                </a:lnTo>
                <a:lnTo>
                  <a:pt x="187" y="96"/>
                </a:lnTo>
                <a:lnTo>
                  <a:pt x="182" y="120"/>
                </a:lnTo>
                <a:lnTo>
                  <a:pt x="60" y="88"/>
                </a:lnTo>
                <a:lnTo>
                  <a:pt x="50" y="100"/>
                </a:lnTo>
                <a:lnTo>
                  <a:pt x="163" y="129"/>
                </a:lnTo>
                <a:lnTo>
                  <a:pt x="155" y="153"/>
                </a:lnTo>
                <a:cubicBezTo>
                  <a:pt x="139" y="160"/>
                  <a:pt x="122" y="170"/>
                  <a:pt x="103" y="175"/>
                </a:cubicBezTo>
                <a:lnTo>
                  <a:pt x="127" y="191"/>
                </a:lnTo>
                <a:lnTo>
                  <a:pt x="105" y="211"/>
                </a:lnTo>
                <a:lnTo>
                  <a:pt x="7" y="139"/>
                </a:lnTo>
                <a:lnTo>
                  <a:pt x="26" y="122"/>
                </a:lnTo>
                <a:lnTo>
                  <a:pt x="79" y="158"/>
                </a:lnTo>
                <a:lnTo>
                  <a:pt x="117" y="143"/>
                </a:lnTo>
                <a:lnTo>
                  <a:pt x="16" y="117"/>
                </a:lnTo>
                <a:lnTo>
                  <a:pt x="21" y="96"/>
                </a:lnTo>
                <a:lnTo>
                  <a:pt x="31" y="81"/>
                </a:lnTo>
                <a:lnTo>
                  <a:pt x="0" y="74"/>
                </a:lnTo>
                <a:lnTo>
                  <a:pt x="7" y="50"/>
                </a:lnTo>
                <a:lnTo>
                  <a:pt x="47" y="60"/>
                </a:lnTo>
                <a:lnTo>
                  <a:pt x="57" y="47"/>
                </a:lnTo>
                <a:lnTo>
                  <a:pt x="21" y="38"/>
                </a:lnTo>
                <a:lnTo>
                  <a:pt x="28" y="14"/>
                </a:lnTo>
                <a:lnTo>
                  <a:pt x="71" y="26"/>
                </a:lnTo>
                <a:lnTo>
                  <a:pt x="86" y="9"/>
                </a:lnTo>
                <a:close/>
              </a:path>
              <a:path w="794" h="251">
                <a:moveTo>
                  <a:pt x="259" y="50"/>
                </a:moveTo>
                <a:lnTo>
                  <a:pt x="287" y="55"/>
                </a:lnTo>
                <a:lnTo>
                  <a:pt x="268" y="203"/>
                </a:lnTo>
                <a:lnTo>
                  <a:pt x="292" y="206"/>
                </a:lnTo>
                <a:lnTo>
                  <a:pt x="311" y="57"/>
                </a:lnTo>
                <a:lnTo>
                  <a:pt x="338" y="60"/>
                </a:lnTo>
                <a:lnTo>
                  <a:pt x="326" y="163"/>
                </a:lnTo>
                <a:cubicBezTo>
                  <a:pt x="338" y="143"/>
                  <a:pt x="352" y="122"/>
                  <a:pt x="364" y="96"/>
                </a:cubicBezTo>
                <a:lnTo>
                  <a:pt x="388" y="110"/>
                </a:lnTo>
                <a:cubicBezTo>
                  <a:pt x="376" y="131"/>
                  <a:pt x="360" y="156"/>
                  <a:pt x="345" y="182"/>
                </a:cubicBezTo>
                <a:lnTo>
                  <a:pt x="326" y="170"/>
                </a:lnTo>
                <a:lnTo>
                  <a:pt x="321" y="208"/>
                </a:lnTo>
                <a:lnTo>
                  <a:pt x="374" y="216"/>
                </a:lnTo>
                <a:lnTo>
                  <a:pt x="371" y="242"/>
                </a:lnTo>
                <a:lnTo>
                  <a:pt x="184" y="220"/>
                </a:lnTo>
                <a:lnTo>
                  <a:pt x="189" y="194"/>
                </a:lnTo>
                <a:lnTo>
                  <a:pt x="242" y="199"/>
                </a:lnTo>
                <a:lnTo>
                  <a:pt x="247" y="163"/>
                </a:lnTo>
                <a:lnTo>
                  <a:pt x="223" y="170"/>
                </a:lnTo>
                <a:cubicBezTo>
                  <a:pt x="218" y="139"/>
                  <a:pt x="211" y="110"/>
                  <a:pt x="203" y="83"/>
                </a:cubicBezTo>
                <a:lnTo>
                  <a:pt x="227" y="76"/>
                </a:lnTo>
                <a:cubicBezTo>
                  <a:pt x="235" y="103"/>
                  <a:pt x="242" y="127"/>
                  <a:pt x="247" y="151"/>
                </a:cubicBezTo>
                <a:lnTo>
                  <a:pt x="259" y="50"/>
                </a:lnTo>
                <a:close/>
              </a:path>
              <a:path w="794" h="251">
                <a:moveTo>
                  <a:pt x="460" y="131"/>
                </a:moveTo>
                <a:lnTo>
                  <a:pt x="482" y="136"/>
                </a:lnTo>
                <a:cubicBezTo>
                  <a:pt x="477" y="153"/>
                  <a:pt x="475" y="172"/>
                  <a:pt x="467" y="189"/>
                </a:cubicBezTo>
                <a:cubicBezTo>
                  <a:pt x="460" y="187"/>
                  <a:pt x="453" y="184"/>
                  <a:pt x="446" y="182"/>
                </a:cubicBezTo>
                <a:cubicBezTo>
                  <a:pt x="453" y="165"/>
                  <a:pt x="458" y="148"/>
                  <a:pt x="460" y="131"/>
                </a:cubicBezTo>
                <a:moveTo>
                  <a:pt x="410" y="67"/>
                </a:moveTo>
                <a:lnTo>
                  <a:pt x="434" y="64"/>
                </a:lnTo>
                <a:lnTo>
                  <a:pt x="436" y="115"/>
                </a:lnTo>
                <a:lnTo>
                  <a:pt x="453" y="115"/>
                </a:lnTo>
                <a:lnTo>
                  <a:pt x="453" y="136"/>
                </a:lnTo>
                <a:lnTo>
                  <a:pt x="439" y="136"/>
                </a:lnTo>
                <a:lnTo>
                  <a:pt x="443" y="251"/>
                </a:lnTo>
                <a:lnTo>
                  <a:pt x="420" y="251"/>
                </a:lnTo>
                <a:lnTo>
                  <a:pt x="415" y="139"/>
                </a:lnTo>
                <a:lnTo>
                  <a:pt x="398" y="139"/>
                </a:lnTo>
                <a:lnTo>
                  <a:pt x="395" y="117"/>
                </a:lnTo>
                <a:lnTo>
                  <a:pt x="412" y="115"/>
                </a:lnTo>
                <a:lnTo>
                  <a:pt x="410" y="67"/>
                </a:lnTo>
                <a:close/>
                <a:moveTo>
                  <a:pt x="487" y="62"/>
                </a:moveTo>
                <a:lnTo>
                  <a:pt x="513" y="60"/>
                </a:lnTo>
                <a:cubicBezTo>
                  <a:pt x="513" y="71"/>
                  <a:pt x="515" y="83"/>
                  <a:pt x="515" y="93"/>
                </a:cubicBezTo>
                <a:lnTo>
                  <a:pt x="563" y="91"/>
                </a:lnTo>
                <a:lnTo>
                  <a:pt x="563" y="134"/>
                </a:lnTo>
                <a:cubicBezTo>
                  <a:pt x="573" y="141"/>
                  <a:pt x="580" y="146"/>
                  <a:pt x="587" y="151"/>
                </a:cubicBezTo>
                <a:lnTo>
                  <a:pt x="583" y="182"/>
                </a:lnTo>
                <a:cubicBezTo>
                  <a:pt x="578" y="177"/>
                  <a:pt x="571" y="170"/>
                  <a:pt x="566" y="165"/>
                </a:cubicBezTo>
                <a:lnTo>
                  <a:pt x="568" y="208"/>
                </a:lnTo>
                <a:cubicBezTo>
                  <a:pt x="568" y="218"/>
                  <a:pt x="566" y="227"/>
                  <a:pt x="561" y="232"/>
                </a:cubicBezTo>
                <a:cubicBezTo>
                  <a:pt x="556" y="237"/>
                  <a:pt x="551" y="242"/>
                  <a:pt x="544" y="242"/>
                </a:cubicBezTo>
                <a:cubicBezTo>
                  <a:pt x="537" y="244"/>
                  <a:pt x="527" y="244"/>
                  <a:pt x="513" y="244"/>
                </a:cubicBezTo>
                <a:cubicBezTo>
                  <a:pt x="511" y="237"/>
                  <a:pt x="508" y="227"/>
                  <a:pt x="503" y="220"/>
                </a:cubicBezTo>
                <a:cubicBezTo>
                  <a:pt x="513" y="220"/>
                  <a:pt x="520" y="220"/>
                  <a:pt x="525" y="220"/>
                </a:cubicBezTo>
                <a:cubicBezTo>
                  <a:pt x="532" y="218"/>
                  <a:pt x="537" y="216"/>
                  <a:pt x="540" y="211"/>
                </a:cubicBezTo>
                <a:cubicBezTo>
                  <a:pt x="542" y="208"/>
                  <a:pt x="542" y="175"/>
                  <a:pt x="540" y="117"/>
                </a:cubicBezTo>
                <a:lnTo>
                  <a:pt x="515" y="117"/>
                </a:lnTo>
                <a:cubicBezTo>
                  <a:pt x="518" y="175"/>
                  <a:pt x="503" y="220"/>
                  <a:pt x="472" y="251"/>
                </a:cubicBezTo>
                <a:cubicBezTo>
                  <a:pt x="465" y="244"/>
                  <a:pt x="458" y="240"/>
                  <a:pt x="451" y="232"/>
                </a:cubicBezTo>
                <a:cubicBezTo>
                  <a:pt x="480" y="206"/>
                  <a:pt x="491" y="170"/>
                  <a:pt x="491" y="120"/>
                </a:cubicBezTo>
                <a:lnTo>
                  <a:pt x="458" y="120"/>
                </a:lnTo>
                <a:lnTo>
                  <a:pt x="458" y="96"/>
                </a:lnTo>
                <a:lnTo>
                  <a:pt x="489" y="93"/>
                </a:lnTo>
                <a:lnTo>
                  <a:pt x="487" y="62"/>
                </a:lnTo>
                <a:close/>
              </a:path>
              <a:path w="794" h="251">
                <a:moveTo>
                  <a:pt x="669" y="134"/>
                </a:moveTo>
                <a:lnTo>
                  <a:pt x="681" y="156"/>
                </a:lnTo>
                <a:lnTo>
                  <a:pt x="715" y="139"/>
                </a:lnTo>
                <a:lnTo>
                  <a:pt x="705" y="117"/>
                </a:lnTo>
                <a:lnTo>
                  <a:pt x="669" y="134"/>
                </a:lnTo>
                <a:close/>
                <a:moveTo>
                  <a:pt x="638" y="127"/>
                </a:moveTo>
                <a:lnTo>
                  <a:pt x="717" y="86"/>
                </a:lnTo>
                <a:lnTo>
                  <a:pt x="748" y="146"/>
                </a:lnTo>
                <a:lnTo>
                  <a:pt x="691" y="175"/>
                </a:lnTo>
                <a:lnTo>
                  <a:pt x="695" y="187"/>
                </a:lnTo>
                <a:lnTo>
                  <a:pt x="674" y="196"/>
                </a:lnTo>
                <a:lnTo>
                  <a:pt x="638" y="127"/>
                </a:lnTo>
                <a:close/>
                <a:moveTo>
                  <a:pt x="616" y="98"/>
                </a:moveTo>
                <a:lnTo>
                  <a:pt x="707" y="50"/>
                </a:lnTo>
                <a:lnTo>
                  <a:pt x="717" y="71"/>
                </a:lnTo>
                <a:lnTo>
                  <a:pt x="626" y="117"/>
                </a:lnTo>
                <a:lnTo>
                  <a:pt x="616" y="98"/>
                </a:lnTo>
                <a:close/>
                <a:moveTo>
                  <a:pt x="568" y="76"/>
                </a:moveTo>
                <a:lnTo>
                  <a:pt x="722" y="0"/>
                </a:lnTo>
                <a:lnTo>
                  <a:pt x="787" y="131"/>
                </a:lnTo>
                <a:cubicBezTo>
                  <a:pt x="791" y="141"/>
                  <a:pt x="794" y="148"/>
                  <a:pt x="791" y="156"/>
                </a:cubicBezTo>
                <a:cubicBezTo>
                  <a:pt x="789" y="163"/>
                  <a:pt x="784" y="170"/>
                  <a:pt x="777" y="172"/>
                </a:cubicBezTo>
                <a:cubicBezTo>
                  <a:pt x="770" y="177"/>
                  <a:pt x="760" y="182"/>
                  <a:pt x="748" y="187"/>
                </a:cubicBezTo>
                <a:cubicBezTo>
                  <a:pt x="741" y="180"/>
                  <a:pt x="736" y="172"/>
                  <a:pt x="731" y="165"/>
                </a:cubicBezTo>
                <a:cubicBezTo>
                  <a:pt x="739" y="163"/>
                  <a:pt x="746" y="160"/>
                  <a:pt x="751" y="158"/>
                </a:cubicBezTo>
                <a:cubicBezTo>
                  <a:pt x="755" y="156"/>
                  <a:pt x="758" y="153"/>
                  <a:pt x="760" y="153"/>
                </a:cubicBezTo>
                <a:cubicBezTo>
                  <a:pt x="763" y="151"/>
                  <a:pt x="763" y="148"/>
                  <a:pt x="763" y="146"/>
                </a:cubicBezTo>
                <a:cubicBezTo>
                  <a:pt x="763" y="143"/>
                  <a:pt x="763" y="141"/>
                  <a:pt x="763" y="139"/>
                </a:cubicBezTo>
                <a:lnTo>
                  <a:pt x="710" y="33"/>
                </a:lnTo>
                <a:lnTo>
                  <a:pt x="602" y="88"/>
                </a:lnTo>
                <a:lnTo>
                  <a:pt x="671" y="225"/>
                </a:lnTo>
                <a:lnTo>
                  <a:pt x="647" y="237"/>
                </a:lnTo>
                <a:lnTo>
                  <a:pt x="568" y="76"/>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4" name="textbox 1214"/>
          <p:cNvSpPr/>
          <p:nvPr/>
        </p:nvSpPr>
        <p:spPr>
          <a:xfrm>
            <a:off x="1872896" y="4448667"/>
            <a:ext cx="254000" cy="3213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2330"/>
              </a:lnSpc>
            </a:pPr>
            <a:r>
              <a:rPr sz="1900" kern="0" spc="-120">
                <a:ln w="7238" cap="flat" cmpd="sng">
                  <a:solidFill>
                    <a:srgbClr val="FFFFFF">
                      <a:alpha val="100000"/>
                    </a:srgbClr>
                  </a:solidFill>
                  <a:prstDash val="solid"/>
                  <a:miter lim="10"/>
                </a:ln>
                <a:solidFill>
                  <a:srgbClr val="FFFFFF">
                    <a:alpha val="100000"/>
                  </a:srgbClr>
                </a:solidFill>
                <a:latin typeface="黑体" panose="02010609060101010101" charset="-122"/>
                <a:ea typeface="黑体" panose="02010609060101010101" charset="-122"/>
                <a:cs typeface="黑体" panose="02010609060101010101" charset="-122"/>
              </a:rPr>
              <a:t>四</a:t>
            </a:r>
            <a:endParaRPr lang="en-US" altLang="en-US" sz="1900"/>
          </a:p>
        </p:txBody>
      </p:sp>
      <p:sp>
        <p:nvSpPr>
          <p:cNvPr id="1216" name="path"/>
          <p:cNvSpPr/>
          <p:nvPr/>
        </p:nvSpPr>
        <p:spPr>
          <a:xfrm>
            <a:off x="5404103" y="8708136"/>
            <a:ext cx="249936" cy="211835"/>
          </a:xfrm>
          <a:custGeom>
            <a:rect l="0" t="0" r="0" b="0"/>
            <a:pathLst>
              <a:path w="393" h="333">
                <a:moveTo>
                  <a:pt x="112" y="117"/>
                </a:moveTo>
                <a:lnTo>
                  <a:pt x="132" y="139"/>
                </a:lnTo>
                <a:lnTo>
                  <a:pt x="124" y="146"/>
                </a:lnTo>
                <a:lnTo>
                  <a:pt x="165" y="189"/>
                </a:lnTo>
                <a:lnTo>
                  <a:pt x="146" y="206"/>
                </a:lnTo>
                <a:lnTo>
                  <a:pt x="105" y="160"/>
                </a:lnTo>
                <a:lnTo>
                  <a:pt x="91" y="175"/>
                </a:lnTo>
                <a:lnTo>
                  <a:pt x="144" y="230"/>
                </a:lnTo>
                <a:lnTo>
                  <a:pt x="127" y="247"/>
                </a:lnTo>
                <a:lnTo>
                  <a:pt x="0" y="107"/>
                </a:lnTo>
                <a:lnTo>
                  <a:pt x="19" y="93"/>
                </a:lnTo>
                <a:lnTo>
                  <a:pt x="74" y="153"/>
                </a:lnTo>
                <a:lnTo>
                  <a:pt x="88" y="141"/>
                </a:lnTo>
                <a:lnTo>
                  <a:pt x="45" y="91"/>
                </a:lnTo>
                <a:lnTo>
                  <a:pt x="62" y="76"/>
                </a:lnTo>
                <a:lnTo>
                  <a:pt x="105" y="124"/>
                </a:lnTo>
                <a:lnTo>
                  <a:pt x="112" y="117"/>
                </a:lnTo>
                <a:close/>
                <a:moveTo>
                  <a:pt x="187" y="86"/>
                </a:moveTo>
                <a:cubicBezTo>
                  <a:pt x="182" y="96"/>
                  <a:pt x="182" y="107"/>
                  <a:pt x="182" y="120"/>
                </a:cubicBezTo>
                <a:cubicBezTo>
                  <a:pt x="194" y="120"/>
                  <a:pt x="204" y="120"/>
                  <a:pt x="215" y="117"/>
                </a:cubicBezTo>
                <a:lnTo>
                  <a:pt x="187" y="86"/>
                </a:lnTo>
                <a:close/>
                <a:moveTo>
                  <a:pt x="134" y="0"/>
                </a:moveTo>
                <a:lnTo>
                  <a:pt x="151" y="16"/>
                </a:lnTo>
                <a:lnTo>
                  <a:pt x="84" y="79"/>
                </a:lnTo>
                <a:lnTo>
                  <a:pt x="67" y="60"/>
                </a:lnTo>
                <a:lnTo>
                  <a:pt x="134" y="0"/>
                </a:lnTo>
                <a:close/>
                <a:moveTo>
                  <a:pt x="184" y="50"/>
                </a:moveTo>
                <a:lnTo>
                  <a:pt x="249" y="122"/>
                </a:lnTo>
                <a:lnTo>
                  <a:pt x="232" y="139"/>
                </a:lnTo>
                <a:cubicBezTo>
                  <a:pt x="218" y="143"/>
                  <a:pt x="204" y="146"/>
                  <a:pt x="187" y="143"/>
                </a:cubicBezTo>
                <a:cubicBezTo>
                  <a:pt x="192" y="156"/>
                  <a:pt x="196" y="167"/>
                  <a:pt x="201" y="180"/>
                </a:cubicBezTo>
                <a:cubicBezTo>
                  <a:pt x="194" y="182"/>
                  <a:pt x="184" y="184"/>
                  <a:pt x="175" y="187"/>
                </a:cubicBezTo>
                <a:cubicBezTo>
                  <a:pt x="167" y="170"/>
                  <a:pt x="163" y="156"/>
                  <a:pt x="160" y="141"/>
                </a:cubicBezTo>
                <a:cubicBezTo>
                  <a:pt x="146" y="136"/>
                  <a:pt x="132" y="131"/>
                  <a:pt x="120" y="122"/>
                </a:cubicBezTo>
                <a:cubicBezTo>
                  <a:pt x="122" y="112"/>
                  <a:pt x="124" y="103"/>
                  <a:pt x="127" y="96"/>
                </a:cubicBezTo>
                <a:cubicBezTo>
                  <a:pt x="136" y="103"/>
                  <a:pt x="148" y="107"/>
                  <a:pt x="158" y="112"/>
                </a:cubicBezTo>
                <a:cubicBezTo>
                  <a:pt x="160" y="100"/>
                  <a:pt x="160" y="88"/>
                  <a:pt x="165" y="76"/>
                </a:cubicBezTo>
                <a:lnTo>
                  <a:pt x="182" y="81"/>
                </a:lnTo>
                <a:lnTo>
                  <a:pt x="167" y="64"/>
                </a:lnTo>
                <a:lnTo>
                  <a:pt x="184" y="50"/>
                </a:lnTo>
                <a:close/>
                <a:moveTo>
                  <a:pt x="165" y="21"/>
                </a:moveTo>
                <a:lnTo>
                  <a:pt x="182" y="40"/>
                </a:lnTo>
                <a:lnTo>
                  <a:pt x="103" y="110"/>
                </a:lnTo>
                <a:lnTo>
                  <a:pt x="86" y="91"/>
                </a:lnTo>
                <a:lnTo>
                  <a:pt x="165" y="21"/>
                </a:lnTo>
                <a:close/>
              </a:path>
              <a:path w="393" h="333">
                <a:moveTo>
                  <a:pt x="333" y="242"/>
                </a:moveTo>
                <a:lnTo>
                  <a:pt x="357" y="251"/>
                </a:lnTo>
                <a:lnTo>
                  <a:pt x="350" y="263"/>
                </a:lnTo>
                <a:lnTo>
                  <a:pt x="372" y="273"/>
                </a:lnTo>
                <a:lnTo>
                  <a:pt x="362" y="292"/>
                </a:lnTo>
                <a:lnTo>
                  <a:pt x="343" y="283"/>
                </a:lnTo>
                <a:lnTo>
                  <a:pt x="328" y="309"/>
                </a:lnTo>
                <a:cubicBezTo>
                  <a:pt x="326" y="321"/>
                  <a:pt x="319" y="326"/>
                  <a:pt x="314" y="331"/>
                </a:cubicBezTo>
                <a:cubicBezTo>
                  <a:pt x="307" y="333"/>
                  <a:pt x="300" y="333"/>
                  <a:pt x="292" y="331"/>
                </a:cubicBezTo>
                <a:cubicBezTo>
                  <a:pt x="285" y="328"/>
                  <a:pt x="275" y="323"/>
                  <a:pt x="261" y="319"/>
                </a:cubicBezTo>
                <a:cubicBezTo>
                  <a:pt x="264" y="309"/>
                  <a:pt x="266" y="302"/>
                  <a:pt x="266" y="295"/>
                </a:cubicBezTo>
                <a:cubicBezTo>
                  <a:pt x="275" y="297"/>
                  <a:pt x="283" y="302"/>
                  <a:pt x="290" y="304"/>
                </a:cubicBezTo>
                <a:cubicBezTo>
                  <a:pt x="297" y="309"/>
                  <a:pt x="302" y="304"/>
                  <a:pt x="307" y="295"/>
                </a:cubicBezTo>
                <a:lnTo>
                  <a:pt x="319" y="273"/>
                </a:lnTo>
                <a:lnTo>
                  <a:pt x="278" y="254"/>
                </a:lnTo>
                <a:cubicBezTo>
                  <a:pt x="283" y="266"/>
                  <a:pt x="285" y="276"/>
                  <a:pt x="287" y="285"/>
                </a:cubicBezTo>
                <a:lnTo>
                  <a:pt x="264" y="290"/>
                </a:lnTo>
                <a:cubicBezTo>
                  <a:pt x="261" y="280"/>
                  <a:pt x="259" y="268"/>
                  <a:pt x="254" y="254"/>
                </a:cubicBezTo>
                <a:lnTo>
                  <a:pt x="268" y="251"/>
                </a:lnTo>
                <a:lnTo>
                  <a:pt x="252" y="242"/>
                </a:lnTo>
                <a:lnTo>
                  <a:pt x="261" y="223"/>
                </a:lnTo>
                <a:lnTo>
                  <a:pt x="328" y="251"/>
                </a:lnTo>
                <a:lnTo>
                  <a:pt x="333" y="242"/>
                </a:lnTo>
                <a:close/>
                <a:moveTo>
                  <a:pt x="343" y="151"/>
                </a:moveTo>
                <a:lnTo>
                  <a:pt x="367" y="163"/>
                </a:lnTo>
                <a:lnTo>
                  <a:pt x="360" y="182"/>
                </a:lnTo>
                <a:lnTo>
                  <a:pt x="393" y="199"/>
                </a:lnTo>
                <a:lnTo>
                  <a:pt x="386" y="218"/>
                </a:lnTo>
                <a:lnTo>
                  <a:pt x="350" y="203"/>
                </a:lnTo>
                <a:lnTo>
                  <a:pt x="343" y="218"/>
                </a:lnTo>
                <a:lnTo>
                  <a:pt x="388" y="237"/>
                </a:lnTo>
                <a:lnTo>
                  <a:pt x="379" y="259"/>
                </a:lnTo>
                <a:lnTo>
                  <a:pt x="266" y="206"/>
                </a:lnTo>
                <a:lnTo>
                  <a:pt x="275" y="187"/>
                </a:lnTo>
                <a:lnTo>
                  <a:pt x="319" y="206"/>
                </a:lnTo>
                <a:lnTo>
                  <a:pt x="326" y="191"/>
                </a:lnTo>
                <a:lnTo>
                  <a:pt x="290" y="177"/>
                </a:lnTo>
                <a:lnTo>
                  <a:pt x="300" y="156"/>
                </a:lnTo>
                <a:lnTo>
                  <a:pt x="335" y="170"/>
                </a:lnTo>
                <a:lnTo>
                  <a:pt x="343" y="151"/>
                </a:lnTo>
                <a:close/>
                <a:moveTo>
                  <a:pt x="261" y="112"/>
                </a:moveTo>
                <a:lnTo>
                  <a:pt x="285" y="124"/>
                </a:lnTo>
                <a:lnTo>
                  <a:pt x="271" y="153"/>
                </a:lnTo>
                <a:lnTo>
                  <a:pt x="287" y="160"/>
                </a:lnTo>
                <a:lnTo>
                  <a:pt x="278" y="182"/>
                </a:lnTo>
                <a:lnTo>
                  <a:pt x="261" y="175"/>
                </a:lnTo>
                <a:lnTo>
                  <a:pt x="249" y="203"/>
                </a:lnTo>
                <a:lnTo>
                  <a:pt x="264" y="206"/>
                </a:lnTo>
                <a:cubicBezTo>
                  <a:pt x="261" y="211"/>
                  <a:pt x="259" y="218"/>
                  <a:pt x="254" y="230"/>
                </a:cubicBezTo>
                <a:lnTo>
                  <a:pt x="240" y="225"/>
                </a:lnTo>
                <a:lnTo>
                  <a:pt x="218" y="271"/>
                </a:lnTo>
                <a:cubicBezTo>
                  <a:pt x="215" y="278"/>
                  <a:pt x="211" y="280"/>
                  <a:pt x="208" y="283"/>
                </a:cubicBezTo>
                <a:cubicBezTo>
                  <a:pt x="204" y="285"/>
                  <a:pt x="199" y="287"/>
                  <a:pt x="192" y="285"/>
                </a:cubicBezTo>
                <a:cubicBezTo>
                  <a:pt x="187" y="283"/>
                  <a:pt x="180" y="280"/>
                  <a:pt x="170" y="276"/>
                </a:cubicBezTo>
                <a:cubicBezTo>
                  <a:pt x="172" y="268"/>
                  <a:pt x="175" y="259"/>
                  <a:pt x="177" y="251"/>
                </a:cubicBezTo>
                <a:cubicBezTo>
                  <a:pt x="182" y="254"/>
                  <a:pt x="187" y="256"/>
                  <a:pt x="189" y="256"/>
                </a:cubicBezTo>
                <a:cubicBezTo>
                  <a:pt x="192" y="259"/>
                  <a:pt x="196" y="256"/>
                  <a:pt x="196" y="251"/>
                </a:cubicBezTo>
                <a:lnTo>
                  <a:pt x="213" y="220"/>
                </a:lnTo>
                <a:lnTo>
                  <a:pt x="194" y="216"/>
                </a:lnTo>
                <a:lnTo>
                  <a:pt x="204" y="189"/>
                </a:lnTo>
                <a:cubicBezTo>
                  <a:pt x="208" y="191"/>
                  <a:pt x="215" y="194"/>
                  <a:pt x="223" y="196"/>
                </a:cubicBezTo>
                <a:lnTo>
                  <a:pt x="237" y="165"/>
                </a:lnTo>
                <a:lnTo>
                  <a:pt x="220" y="156"/>
                </a:lnTo>
                <a:lnTo>
                  <a:pt x="230" y="134"/>
                </a:lnTo>
                <a:lnTo>
                  <a:pt x="247" y="143"/>
                </a:lnTo>
                <a:lnTo>
                  <a:pt x="261" y="112"/>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8" name="path"/>
          <p:cNvSpPr/>
          <p:nvPr/>
        </p:nvSpPr>
        <p:spPr>
          <a:xfrm>
            <a:off x="6684264" y="8241792"/>
            <a:ext cx="156971" cy="246888"/>
          </a:xfrm>
          <a:custGeom>
            <a:rect l="0" t="0" r="0" b="0"/>
            <a:pathLst>
              <a:path w="246" h="388">
                <a:moveTo>
                  <a:pt x="14" y="261"/>
                </a:moveTo>
                <a:lnTo>
                  <a:pt x="26" y="235"/>
                </a:lnTo>
                <a:lnTo>
                  <a:pt x="62" y="254"/>
                </a:lnTo>
                <a:lnTo>
                  <a:pt x="93" y="180"/>
                </a:lnTo>
                <a:lnTo>
                  <a:pt x="158" y="211"/>
                </a:lnTo>
                <a:cubicBezTo>
                  <a:pt x="180" y="220"/>
                  <a:pt x="192" y="227"/>
                  <a:pt x="196" y="230"/>
                </a:cubicBezTo>
                <a:cubicBezTo>
                  <a:pt x="199" y="232"/>
                  <a:pt x="204" y="235"/>
                  <a:pt x="206" y="240"/>
                </a:cubicBezTo>
                <a:cubicBezTo>
                  <a:pt x="208" y="244"/>
                  <a:pt x="208" y="249"/>
                  <a:pt x="208" y="256"/>
                </a:cubicBezTo>
                <a:cubicBezTo>
                  <a:pt x="208" y="261"/>
                  <a:pt x="206" y="268"/>
                  <a:pt x="201" y="283"/>
                </a:cubicBezTo>
                <a:cubicBezTo>
                  <a:pt x="196" y="295"/>
                  <a:pt x="194" y="304"/>
                  <a:pt x="192" y="309"/>
                </a:cubicBezTo>
                <a:cubicBezTo>
                  <a:pt x="184" y="307"/>
                  <a:pt x="175" y="307"/>
                  <a:pt x="163" y="304"/>
                </a:cubicBezTo>
                <a:cubicBezTo>
                  <a:pt x="170" y="290"/>
                  <a:pt x="175" y="280"/>
                  <a:pt x="177" y="271"/>
                </a:cubicBezTo>
                <a:cubicBezTo>
                  <a:pt x="180" y="266"/>
                  <a:pt x="182" y="261"/>
                  <a:pt x="182" y="259"/>
                </a:cubicBezTo>
                <a:cubicBezTo>
                  <a:pt x="180" y="254"/>
                  <a:pt x="180" y="251"/>
                  <a:pt x="177" y="249"/>
                </a:cubicBezTo>
                <a:cubicBezTo>
                  <a:pt x="175" y="249"/>
                  <a:pt x="168" y="244"/>
                  <a:pt x="155" y="237"/>
                </a:cubicBezTo>
                <a:cubicBezTo>
                  <a:pt x="141" y="232"/>
                  <a:pt x="124" y="223"/>
                  <a:pt x="105" y="213"/>
                </a:cubicBezTo>
                <a:lnTo>
                  <a:pt x="84" y="263"/>
                </a:lnTo>
                <a:cubicBezTo>
                  <a:pt x="93" y="268"/>
                  <a:pt x="103" y="275"/>
                  <a:pt x="112" y="280"/>
                </a:cubicBezTo>
                <a:lnTo>
                  <a:pt x="103" y="261"/>
                </a:lnTo>
                <a:cubicBezTo>
                  <a:pt x="112" y="254"/>
                  <a:pt x="127" y="249"/>
                  <a:pt x="141" y="242"/>
                </a:cubicBezTo>
                <a:lnTo>
                  <a:pt x="151" y="266"/>
                </a:lnTo>
                <a:cubicBezTo>
                  <a:pt x="136" y="273"/>
                  <a:pt x="122" y="278"/>
                  <a:pt x="112" y="283"/>
                </a:cubicBezTo>
                <a:cubicBezTo>
                  <a:pt x="141" y="307"/>
                  <a:pt x="160" y="338"/>
                  <a:pt x="168" y="376"/>
                </a:cubicBezTo>
                <a:cubicBezTo>
                  <a:pt x="155" y="381"/>
                  <a:pt x="148" y="386"/>
                  <a:pt x="141" y="388"/>
                </a:cubicBezTo>
                <a:cubicBezTo>
                  <a:pt x="134" y="343"/>
                  <a:pt x="112" y="311"/>
                  <a:pt x="74" y="290"/>
                </a:cubicBezTo>
                <a:lnTo>
                  <a:pt x="50" y="347"/>
                </a:lnTo>
                <a:lnTo>
                  <a:pt x="28" y="340"/>
                </a:lnTo>
                <a:lnTo>
                  <a:pt x="40" y="309"/>
                </a:lnTo>
                <a:cubicBezTo>
                  <a:pt x="31" y="311"/>
                  <a:pt x="19" y="314"/>
                  <a:pt x="7" y="319"/>
                </a:cubicBezTo>
                <a:lnTo>
                  <a:pt x="0" y="297"/>
                </a:lnTo>
                <a:cubicBezTo>
                  <a:pt x="12" y="290"/>
                  <a:pt x="24" y="285"/>
                  <a:pt x="33" y="283"/>
                </a:cubicBezTo>
                <a:lnTo>
                  <a:pt x="43" y="304"/>
                </a:lnTo>
                <a:lnTo>
                  <a:pt x="52" y="278"/>
                </a:lnTo>
                <a:lnTo>
                  <a:pt x="14" y="261"/>
                </a:lnTo>
                <a:close/>
              </a:path>
              <a:path w="246" h="388">
                <a:moveTo>
                  <a:pt x="60" y="103"/>
                </a:moveTo>
                <a:lnTo>
                  <a:pt x="62" y="76"/>
                </a:lnTo>
                <a:lnTo>
                  <a:pt x="91" y="76"/>
                </a:lnTo>
                <a:lnTo>
                  <a:pt x="91" y="14"/>
                </a:lnTo>
                <a:lnTo>
                  <a:pt x="115" y="14"/>
                </a:lnTo>
                <a:lnTo>
                  <a:pt x="115" y="76"/>
                </a:lnTo>
                <a:lnTo>
                  <a:pt x="144" y="76"/>
                </a:lnTo>
                <a:lnTo>
                  <a:pt x="146" y="2"/>
                </a:lnTo>
                <a:lnTo>
                  <a:pt x="170" y="2"/>
                </a:lnTo>
                <a:lnTo>
                  <a:pt x="168" y="55"/>
                </a:lnTo>
                <a:lnTo>
                  <a:pt x="206" y="55"/>
                </a:lnTo>
                <a:cubicBezTo>
                  <a:pt x="213" y="55"/>
                  <a:pt x="218" y="52"/>
                  <a:pt x="218" y="47"/>
                </a:cubicBezTo>
                <a:lnTo>
                  <a:pt x="218" y="40"/>
                </a:lnTo>
                <a:cubicBezTo>
                  <a:pt x="218" y="35"/>
                  <a:pt x="215" y="33"/>
                  <a:pt x="213" y="31"/>
                </a:cubicBezTo>
                <a:cubicBezTo>
                  <a:pt x="211" y="28"/>
                  <a:pt x="201" y="26"/>
                  <a:pt x="184" y="23"/>
                </a:cubicBezTo>
                <a:cubicBezTo>
                  <a:pt x="187" y="16"/>
                  <a:pt x="192" y="9"/>
                  <a:pt x="194" y="0"/>
                </a:cubicBezTo>
                <a:cubicBezTo>
                  <a:pt x="215" y="4"/>
                  <a:pt x="228" y="9"/>
                  <a:pt x="232" y="14"/>
                </a:cubicBezTo>
                <a:cubicBezTo>
                  <a:pt x="240" y="19"/>
                  <a:pt x="242" y="23"/>
                  <a:pt x="242" y="31"/>
                </a:cubicBezTo>
                <a:lnTo>
                  <a:pt x="242" y="52"/>
                </a:lnTo>
                <a:cubicBezTo>
                  <a:pt x="242" y="74"/>
                  <a:pt x="232" y="83"/>
                  <a:pt x="213" y="83"/>
                </a:cubicBezTo>
                <a:lnTo>
                  <a:pt x="168" y="81"/>
                </a:lnTo>
                <a:lnTo>
                  <a:pt x="168" y="107"/>
                </a:lnTo>
                <a:cubicBezTo>
                  <a:pt x="204" y="107"/>
                  <a:pt x="230" y="129"/>
                  <a:pt x="247" y="167"/>
                </a:cubicBezTo>
                <a:cubicBezTo>
                  <a:pt x="237" y="172"/>
                  <a:pt x="230" y="180"/>
                  <a:pt x="223" y="187"/>
                </a:cubicBezTo>
                <a:cubicBezTo>
                  <a:pt x="211" y="153"/>
                  <a:pt x="194" y="136"/>
                  <a:pt x="168" y="134"/>
                </a:cubicBezTo>
                <a:lnTo>
                  <a:pt x="168" y="184"/>
                </a:lnTo>
                <a:lnTo>
                  <a:pt x="144" y="184"/>
                </a:lnTo>
                <a:lnTo>
                  <a:pt x="144" y="105"/>
                </a:lnTo>
                <a:lnTo>
                  <a:pt x="115" y="105"/>
                </a:lnTo>
                <a:lnTo>
                  <a:pt x="115" y="143"/>
                </a:lnTo>
                <a:cubicBezTo>
                  <a:pt x="122" y="148"/>
                  <a:pt x="132" y="153"/>
                  <a:pt x="139" y="158"/>
                </a:cubicBezTo>
                <a:cubicBezTo>
                  <a:pt x="132" y="167"/>
                  <a:pt x="127" y="175"/>
                  <a:pt x="124" y="180"/>
                </a:cubicBezTo>
                <a:cubicBezTo>
                  <a:pt x="103" y="165"/>
                  <a:pt x="84" y="155"/>
                  <a:pt x="64" y="151"/>
                </a:cubicBezTo>
                <a:lnTo>
                  <a:pt x="69" y="124"/>
                </a:lnTo>
                <a:cubicBezTo>
                  <a:pt x="76" y="127"/>
                  <a:pt x="84" y="129"/>
                  <a:pt x="91" y="134"/>
                </a:cubicBezTo>
                <a:lnTo>
                  <a:pt x="91" y="103"/>
                </a:lnTo>
                <a:lnTo>
                  <a:pt x="60" y="103"/>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0" name="textbox 1220"/>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18</a:t>
            </a:r>
            <a:endParaRPr lang="en-US" altLang="en-US" sz="1200"/>
          </a:p>
        </p:txBody>
      </p:sp>
      <p:sp>
        <p:nvSpPr>
          <p:cNvPr id="1222" name="path"/>
          <p:cNvSpPr/>
          <p:nvPr/>
        </p:nvSpPr>
        <p:spPr>
          <a:xfrm>
            <a:off x="6411467" y="7452360"/>
            <a:ext cx="147828" cy="146303"/>
          </a:xfrm>
          <a:custGeom>
            <a:rect l="0" t="0" r="0" b="0"/>
            <a:pathLst>
              <a:path w="231" h="230">
                <a:moveTo>
                  <a:pt x="55" y="110"/>
                </a:moveTo>
                <a:lnTo>
                  <a:pt x="60" y="134"/>
                </a:lnTo>
                <a:cubicBezTo>
                  <a:pt x="40" y="136"/>
                  <a:pt x="21" y="134"/>
                  <a:pt x="0" y="132"/>
                </a:cubicBezTo>
                <a:cubicBezTo>
                  <a:pt x="2" y="122"/>
                  <a:pt x="2" y="115"/>
                  <a:pt x="0" y="105"/>
                </a:cubicBezTo>
                <a:cubicBezTo>
                  <a:pt x="19" y="110"/>
                  <a:pt x="38" y="110"/>
                  <a:pt x="55" y="110"/>
                </a:cubicBezTo>
                <a:moveTo>
                  <a:pt x="129" y="170"/>
                </a:moveTo>
                <a:cubicBezTo>
                  <a:pt x="132" y="187"/>
                  <a:pt x="136" y="206"/>
                  <a:pt x="141" y="227"/>
                </a:cubicBezTo>
                <a:lnTo>
                  <a:pt x="117" y="230"/>
                </a:lnTo>
                <a:cubicBezTo>
                  <a:pt x="115" y="211"/>
                  <a:pt x="110" y="192"/>
                  <a:pt x="105" y="172"/>
                </a:cubicBezTo>
                <a:lnTo>
                  <a:pt x="129" y="170"/>
                </a:lnTo>
                <a:close/>
                <a:moveTo>
                  <a:pt x="232" y="103"/>
                </a:moveTo>
                <a:lnTo>
                  <a:pt x="223" y="120"/>
                </a:lnTo>
                <a:cubicBezTo>
                  <a:pt x="201" y="105"/>
                  <a:pt x="179" y="91"/>
                  <a:pt x="158" y="74"/>
                </a:cubicBezTo>
                <a:cubicBezTo>
                  <a:pt x="143" y="72"/>
                  <a:pt x="129" y="67"/>
                  <a:pt x="112" y="64"/>
                </a:cubicBezTo>
                <a:lnTo>
                  <a:pt x="163" y="103"/>
                </a:lnTo>
                <a:cubicBezTo>
                  <a:pt x="172" y="103"/>
                  <a:pt x="182" y="105"/>
                  <a:pt x="194" y="107"/>
                </a:cubicBezTo>
                <a:lnTo>
                  <a:pt x="196" y="132"/>
                </a:lnTo>
                <a:cubicBezTo>
                  <a:pt x="158" y="124"/>
                  <a:pt x="117" y="112"/>
                  <a:pt x="79" y="98"/>
                </a:cubicBezTo>
                <a:cubicBezTo>
                  <a:pt x="100" y="115"/>
                  <a:pt x="122" y="132"/>
                  <a:pt x="143" y="148"/>
                </a:cubicBezTo>
                <a:cubicBezTo>
                  <a:pt x="141" y="141"/>
                  <a:pt x="141" y="134"/>
                  <a:pt x="141" y="129"/>
                </a:cubicBezTo>
                <a:lnTo>
                  <a:pt x="163" y="129"/>
                </a:lnTo>
                <a:cubicBezTo>
                  <a:pt x="165" y="143"/>
                  <a:pt x="167" y="163"/>
                  <a:pt x="170" y="194"/>
                </a:cubicBezTo>
                <a:lnTo>
                  <a:pt x="146" y="194"/>
                </a:lnTo>
                <a:cubicBezTo>
                  <a:pt x="146" y="187"/>
                  <a:pt x="143" y="180"/>
                  <a:pt x="143" y="175"/>
                </a:cubicBezTo>
                <a:lnTo>
                  <a:pt x="110" y="146"/>
                </a:lnTo>
                <a:lnTo>
                  <a:pt x="81" y="180"/>
                </a:lnTo>
                <a:cubicBezTo>
                  <a:pt x="76" y="184"/>
                  <a:pt x="72" y="187"/>
                  <a:pt x="67" y="187"/>
                </a:cubicBezTo>
                <a:cubicBezTo>
                  <a:pt x="62" y="187"/>
                  <a:pt x="57" y="184"/>
                  <a:pt x="50" y="180"/>
                </a:cubicBezTo>
                <a:cubicBezTo>
                  <a:pt x="45" y="175"/>
                  <a:pt x="38" y="170"/>
                  <a:pt x="28" y="160"/>
                </a:cubicBezTo>
                <a:cubicBezTo>
                  <a:pt x="33" y="153"/>
                  <a:pt x="38" y="146"/>
                  <a:pt x="40" y="139"/>
                </a:cubicBezTo>
                <a:cubicBezTo>
                  <a:pt x="45" y="143"/>
                  <a:pt x="50" y="148"/>
                  <a:pt x="55" y="151"/>
                </a:cubicBezTo>
                <a:cubicBezTo>
                  <a:pt x="60" y="156"/>
                  <a:pt x="62" y="156"/>
                  <a:pt x="64" y="158"/>
                </a:cubicBezTo>
                <a:cubicBezTo>
                  <a:pt x="64" y="158"/>
                  <a:pt x="67" y="156"/>
                  <a:pt x="69" y="153"/>
                </a:cubicBezTo>
                <a:lnTo>
                  <a:pt x="88" y="132"/>
                </a:lnTo>
                <a:cubicBezTo>
                  <a:pt x="67" y="115"/>
                  <a:pt x="50" y="100"/>
                  <a:pt x="38" y="93"/>
                </a:cubicBezTo>
                <a:lnTo>
                  <a:pt x="48" y="72"/>
                </a:lnTo>
                <a:cubicBezTo>
                  <a:pt x="69" y="79"/>
                  <a:pt x="93" y="86"/>
                  <a:pt x="120" y="93"/>
                </a:cubicBezTo>
                <a:cubicBezTo>
                  <a:pt x="100" y="76"/>
                  <a:pt x="84" y="67"/>
                  <a:pt x="72" y="60"/>
                </a:cubicBezTo>
                <a:lnTo>
                  <a:pt x="81" y="38"/>
                </a:lnTo>
                <a:cubicBezTo>
                  <a:pt x="96" y="43"/>
                  <a:pt x="110" y="45"/>
                  <a:pt x="127" y="50"/>
                </a:cubicBezTo>
                <a:lnTo>
                  <a:pt x="91" y="19"/>
                </a:lnTo>
                <a:cubicBezTo>
                  <a:pt x="96" y="14"/>
                  <a:pt x="98" y="7"/>
                  <a:pt x="103" y="0"/>
                </a:cubicBezTo>
                <a:cubicBezTo>
                  <a:pt x="148" y="40"/>
                  <a:pt x="192" y="74"/>
                  <a:pt x="232" y="103"/>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4" name="path"/>
          <p:cNvSpPr/>
          <p:nvPr/>
        </p:nvSpPr>
        <p:spPr>
          <a:xfrm>
            <a:off x="6504431" y="7551420"/>
            <a:ext cx="146304" cy="143255"/>
          </a:xfrm>
          <a:custGeom>
            <a:rect l="0" t="0" r="0" b="0"/>
            <a:pathLst>
              <a:path w="230" h="225">
                <a:moveTo>
                  <a:pt x="208" y="71"/>
                </a:moveTo>
                <a:cubicBezTo>
                  <a:pt x="206" y="79"/>
                  <a:pt x="204" y="83"/>
                  <a:pt x="199" y="91"/>
                </a:cubicBezTo>
                <a:lnTo>
                  <a:pt x="230" y="127"/>
                </a:lnTo>
                <a:lnTo>
                  <a:pt x="213" y="141"/>
                </a:lnTo>
                <a:lnTo>
                  <a:pt x="175" y="96"/>
                </a:lnTo>
                <a:cubicBezTo>
                  <a:pt x="160" y="98"/>
                  <a:pt x="144" y="98"/>
                  <a:pt x="129" y="98"/>
                </a:cubicBezTo>
                <a:cubicBezTo>
                  <a:pt x="139" y="110"/>
                  <a:pt x="151" y="122"/>
                  <a:pt x="163" y="136"/>
                </a:cubicBezTo>
                <a:cubicBezTo>
                  <a:pt x="165" y="129"/>
                  <a:pt x="168" y="122"/>
                  <a:pt x="170" y="112"/>
                </a:cubicBezTo>
                <a:lnTo>
                  <a:pt x="189" y="120"/>
                </a:lnTo>
                <a:cubicBezTo>
                  <a:pt x="184" y="141"/>
                  <a:pt x="180" y="160"/>
                  <a:pt x="175" y="177"/>
                </a:cubicBezTo>
                <a:lnTo>
                  <a:pt x="153" y="170"/>
                </a:lnTo>
                <a:cubicBezTo>
                  <a:pt x="153" y="167"/>
                  <a:pt x="156" y="163"/>
                  <a:pt x="158" y="158"/>
                </a:cubicBezTo>
                <a:lnTo>
                  <a:pt x="151" y="151"/>
                </a:lnTo>
                <a:lnTo>
                  <a:pt x="110" y="187"/>
                </a:lnTo>
                <a:cubicBezTo>
                  <a:pt x="108" y="189"/>
                  <a:pt x="105" y="194"/>
                  <a:pt x="108" y="196"/>
                </a:cubicBezTo>
                <a:lnTo>
                  <a:pt x="110" y="196"/>
                </a:lnTo>
                <a:cubicBezTo>
                  <a:pt x="110" y="199"/>
                  <a:pt x="112" y="199"/>
                  <a:pt x="117" y="199"/>
                </a:cubicBezTo>
                <a:cubicBezTo>
                  <a:pt x="120" y="196"/>
                  <a:pt x="127" y="191"/>
                  <a:pt x="136" y="184"/>
                </a:cubicBezTo>
                <a:cubicBezTo>
                  <a:pt x="139" y="191"/>
                  <a:pt x="141" y="199"/>
                  <a:pt x="146" y="206"/>
                </a:cubicBezTo>
                <a:cubicBezTo>
                  <a:pt x="129" y="218"/>
                  <a:pt x="117" y="223"/>
                  <a:pt x="112" y="223"/>
                </a:cubicBezTo>
                <a:cubicBezTo>
                  <a:pt x="105" y="225"/>
                  <a:pt x="98" y="220"/>
                  <a:pt x="93" y="213"/>
                </a:cubicBezTo>
                <a:lnTo>
                  <a:pt x="86" y="206"/>
                </a:lnTo>
                <a:cubicBezTo>
                  <a:pt x="76" y="194"/>
                  <a:pt x="76" y="184"/>
                  <a:pt x="88" y="175"/>
                </a:cubicBezTo>
                <a:lnTo>
                  <a:pt x="134" y="134"/>
                </a:lnTo>
                <a:lnTo>
                  <a:pt x="124" y="124"/>
                </a:lnTo>
                <a:cubicBezTo>
                  <a:pt x="103" y="141"/>
                  <a:pt x="84" y="151"/>
                  <a:pt x="69" y="153"/>
                </a:cubicBezTo>
                <a:cubicBezTo>
                  <a:pt x="55" y="156"/>
                  <a:pt x="43" y="156"/>
                  <a:pt x="31" y="151"/>
                </a:cubicBezTo>
                <a:cubicBezTo>
                  <a:pt x="33" y="141"/>
                  <a:pt x="33" y="134"/>
                  <a:pt x="33" y="124"/>
                </a:cubicBezTo>
                <a:cubicBezTo>
                  <a:pt x="21" y="112"/>
                  <a:pt x="9" y="100"/>
                  <a:pt x="0" y="91"/>
                </a:cubicBezTo>
                <a:lnTo>
                  <a:pt x="16" y="74"/>
                </a:lnTo>
                <a:cubicBezTo>
                  <a:pt x="26" y="83"/>
                  <a:pt x="40" y="98"/>
                  <a:pt x="62" y="117"/>
                </a:cubicBezTo>
                <a:cubicBezTo>
                  <a:pt x="60" y="120"/>
                  <a:pt x="55" y="124"/>
                  <a:pt x="52" y="127"/>
                </a:cubicBezTo>
                <a:cubicBezTo>
                  <a:pt x="67" y="131"/>
                  <a:pt x="86" y="124"/>
                  <a:pt x="105" y="107"/>
                </a:cubicBezTo>
                <a:cubicBezTo>
                  <a:pt x="100" y="103"/>
                  <a:pt x="96" y="100"/>
                  <a:pt x="93" y="96"/>
                </a:cubicBezTo>
                <a:lnTo>
                  <a:pt x="105" y="76"/>
                </a:lnTo>
                <a:cubicBezTo>
                  <a:pt x="117" y="81"/>
                  <a:pt x="134" y="79"/>
                  <a:pt x="158" y="74"/>
                </a:cubicBezTo>
                <a:lnTo>
                  <a:pt x="136" y="50"/>
                </a:lnTo>
                <a:lnTo>
                  <a:pt x="153" y="38"/>
                </a:lnTo>
                <a:lnTo>
                  <a:pt x="180" y="69"/>
                </a:lnTo>
                <a:cubicBezTo>
                  <a:pt x="182" y="64"/>
                  <a:pt x="184" y="60"/>
                  <a:pt x="187" y="52"/>
                </a:cubicBezTo>
                <a:lnTo>
                  <a:pt x="208" y="71"/>
                </a:lnTo>
                <a:close/>
                <a:moveTo>
                  <a:pt x="148" y="0"/>
                </a:moveTo>
                <a:lnTo>
                  <a:pt x="156" y="26"/>
                </a:lnTo>
                <a:cubicBezTo>
                  <a:pt x="139" y="28"/>
                  <a:pt x="120" y="33"/>
                  <a:pt x="100" y="33"/>
                </a:cubicBezTo>
                <a:cubicBezTo>
                  <a:pt x="105" y="38"/>
                  <a:pt x="108" y="43"/>
                  <a:pt x="112" y="47"/>
                </a:cubicBezTo>
                <a:lnTo>
                  <a:pt x="129" y="45"/>
                </a:lnTo>
                <a:lnTo>
                  <a:pt x="134" y="67"/>
                </a:lnTo>
                <a:cubicBezTo>
                  <a:pt x="110" y="69"/>
                  <a:pt x="88" y="71"/>
                  <a:pt x="67" y="74"/>
                </a:cubicBezTo>
                <a:lnTo>
                  <a:pt x="86" y="93"/>
                </a:lnTo>
                <a:cubicBezTo>
                  <a:pt x="81" y="98"/>
                  <a:pt x="74" y="103"/>
                  <a:pt x="69" y="105"/>
                </a:cubicBezTo>
                <a:cubicBezTo>
                  <a:pt x="57" y="91"/>
                  <a:pt x="43" y="79"/>
                  <a:pt x="33" y="71"/>
                </a:cubicBezTo>
                <a:lnTo>
                  <a:pt x="45" y="52"/>
                </a:lnTo>
                <a:cubicBezTo>
                  <a:pt x="55" y="55"/>
                  <a:pt x="69" y="52"/>
                  <a:pt x="88" y="50"/>
                </a:cubicBezTo>
                <a:cubicBezTo>
                  <a:pt x="81" y="43"/>
                  <a:pt x="74" y="38"/>
                  <a:pt x="69" y="33"/>
                </a:cubicBezTo>
                <a:lnTo>
                  <a:pt x="81" y="14"/>
                </a:lnTo>
                <a:cubicBezTo>
                  <a:pt x="100" y="14"/>
                  <a:pt x="124" y="9"/>
                  <a:pt x="148" y="0"/>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6" name="path"/>
          <p:cNvSpPr/>
          <p:nvPr/>
        </p:nvSpPr>
        <p:spPr>
          <a:xfrm>
            <a:off x="6591300" y="7659623"/>
            <a:ext cx="137159" cy="141732"/>
          </a:xfrm>
          <a:custGeom>
            <a:rect l="0" t="0" r="0" b="0"/>
            <a:pathLst>
              <a:path w="215" h="223">
                <a:moveTo>
                  <a:pt x="48" y="55"/>
                </a:moveTo>
                <a:lnTo>
                  <a:pt x="52" y="79"/>
                </a:lnTo>
                <a:cubicBezTo>
                  <a:pt x="33" y="81"/>
                  <a:pt x="16" y="83"/>
                  <a:pt x="2" y="86"/>
                </a:cubicBezTo>
                <a:lnTo>
                  <a:pt x="0" y="62"/>
                </a:lnTo>
                <a:cubicBezTo>
                  <a:pt x="14" y="60"/>
                  <a:pt x="31" y="57"/>
                  <a:pt x="48" y="55"/>
                </a:cubicBezTo>
                <a:moveTo>
                  <a:pt x="124" y="184"/>
                </a:moveTo>
                <a:cubicBezTo>
                  <a:pt x="115" y="196"/>
                  <a:pt x="105" y="208"/>
                  <a:pt x="95" y="223"/>
                </a:cubicBezTo>
                <a:lnTo>
                  <a:pt x="74" y="206"/>
                </a:lnTo>
                <a:cubicBezTo>
                  <a:pt x="86" y="191"/>
                  <a:pt x="98" y="180"/>
                  <a:pt x="105" y="167"/>
                </a:cubicBezTo>
                <a:lnTo>
                  <a:pt x="124" y="184"/>
                </a:lnTo>
                <a:close/>
                <a:moveTo>
                  <a:pt x="62" y="79"/>
                </a:moveTo>
                <a:lnTo>
                  <a:pt x="76" y="98"/>
                </a:lnTo>
                <a:lnTo>
                  <a:pt x="45" y="117"/>
                </a:lnTo>
                <a:cubicBezTo>
                  <a:pt x="38" y="120"/>
                  <a:pt x="38" y="124"/>
                  <a:pt x="40" y="131"/>
                </a:cubicBezTo>
                <a:lnTo>
                  <a:pt x="52" y="153"/>
                </a:lnTo>
                <a:cubicBezTo>
                  <a:pt x="55" y="156"/>
                  <a:pt x="57" y="158"/>
                  <a:pt x="60" y="160"/>
                </a:cubicBezTo>
                <a:cubicBezTo>
                  <a:pt x="62" y="163"/>
                  <a:pt x="67" y="163"/>
                  <a:pt x="69" y="160"/>
                </a:cubicBezTo>
                <a:cubicBezTo>
                  <a:pt x="71" y="160"/>
                  <a:pt x="79" y="158"/>
                  <a:pt x="86" y="156"/>
                </a:cubicBezTo>
                <a:cubicBezTo>
                  <a:pt x="88" y="165"/>
                  <a:pt x="88" y="175"/>
                  <a:pt x="91" y="182"/>
                </a:cubicBezTo>
                <a:cubicBezTo>
                  <a:pt x="71" y="189"/>
                  <a:pt x="60" y="189"/>
                  <a:pt x="55" y="187"/>
                </a:cubicBezTo>
                <a:cubicBezTo>
                  <a:pt x="48" y="184"/>
                  <a:pt x="43" y="180"/>
                  <a:pt x="40" y="172"/>
                </a:cubicBezTo>
                <a:lnTo>
                  <a:pt x="19" y="136"/>
                </a:lnTo>
                <a:cubicBezTo>
                  <a:pt x="9" y="120"/>
                  <a:pt x="11" y="107"/>
                  <a:pt x="26" y="98"/>
                </a:cubicBezTo>
                <a:lnTo>
                  <a:pt x="62" y="79"/>
                </a:lnTo>
                <a:close/>
                <a:moveTo>
                  <a:pt x="134" y="105"/>
                </a:moveTo>
                <a:lnTo>
                  <a:pt x="120" y="115"/>
                </a:lnTo>
                <a:lnTo>
                  <a:pt x="139" y="148"/>
                </a:lnTo>
                <a:lnTo>
                  <a:pt x="153" y="139"/>
                </a:lnTo>
                <a:lnTo>
                  <a:pt x="134" y="105"/>
                </a:lnTo>
                <a:close/>
                <a:moveTo>
                  <a:pt x="103" y="52"/>
                </a:moveTo>
                <a:lnTo>
                  <a:pt x="88" y="60"/>
                </a:lnTo>
                <a:lnTo>
                  <a:pt x="108" y="93"/>
                </a:lnTo>
                <a:lnTo>
                  <a:pt x="120" y="83"/>
                </a:lnTo>
                <a:lnTo>
                  <a:pt x="103" y="52"/>
                </a:lnTo>
                <a:close/>
                <a:moveTo>
                  <a:pt x="165" y="88"/>
                </a:moveTo>
                <a:lnTo>
                  <a:pt x="151" y="96"/>
                </a:lnTo>
                <a:lnTo>
                  <a:pt x="170" y="129"/>
                </a:lnTo>
                <a:lnTo>
                  <a:pt x="184" y="120"/>
                </a:lnTo>
                <a:lnTo>
                  <a:pt x="165" y="88"/>
                </a:lnTo>
                <a:close/>
                <a:moveTo>
                  <a:pt x="134" y="33"/>
                </a:moveTo>
                <a:lnTo>
                  <a:pt x="120" y="40"/>
                </a:lnTo>
                <a:lnTo>
                  <a:pt x="139" y="74"/>
                </a:lnTo>
                <a:lnTo>
                  <a:pt x="153" y="64"/>
                </a:lnTo>
                <a:lnTo>
                  <a:pt x="134" y="33"/>
                </a:lnTo>
                <a:close/>
                <a:moveTo>
                  <a:pt x="139" y="0"/>
                </a:moveTo>
                <a:lnTo>
                  <a:pt x="215" y="131"/>
                </a:lnTo>
                <a:lnTo>
                  <a:pt x="134" y="180"/>
                </a:lnTo>
                <a:lnTo>
                  <a:pt x="98" y="117"/>
                </a:lnTo>
                <a:cubicBezTo>
                  <a:pt x="95" y="129"/>
                  <a:pt x="91" y="141"/>
                  <a:pt x="88" y="151"/>
                </a:cubicBezTo>
                <a:lnTo>
                  <a:pt x="64" y="141"/>
                </a:lnTo>
                <a:cubicBezTo>
                  <a:pt x="69" y="129"/>
                  <a:pt x="74" y="117"/>
                  <a:pt x="76" y="105"/>
                </a:cubicBezTo>
                <a:lnTo>
                  <a:pt x="93" y="110"/>
                </a:lnTo>
                <a:lnTo>
                  <a:pt x="57" y="47"/>
                </a:lnTo>
                <a:lnTo>
                  <a:pt x="139"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8" name="path"/>
          <p:cNvSpPr/>
          <p:nvPr/>
        </p:nvSpPr>
        <p:spPr>
          <a:xfrm>
            <a:off x="6647688" y="7796784"/>
            <a:ext cx="120396" cy="123444"/>
          </a:xfrm>
          <a:custGeom>
            <a:rect l="0" t="0" r="0" b="0"/>
            <a:pathLst>
              <a:path w="189" h="194">
                <a:moveTo>
                  <a:pt x="45" y="74"/>
                </a:moveTo>
                <a:cubicBezTo>
                  <a:pt x="35" y="74"/>
                  <a:pt x="26" y="74"/>
                  <a:pt x="21" y="74"/>
                </a:cubicBezTo>
                <a:cubicBezTo>
                  <a:pt x="16" y="55"/>
                  <a:pt x="9" y="35"/>
                  <a:pt x="4" y="14"/>
                </a:cubicBezTo>
                <a:lnTo>
                  <a:pt x="31" y="9"/>
                </a:lnTo>
                <a:cubicBezTo>
                  <a:pt x="33" y="26"/>
                  <a:pt x="40" y="47"/>
                  <a:pt x="45" y="74"/>
                </a:cubicBezTo>
                <a:moveTo>
                  <a:pt x="55" y="105"/>
                </a:moveTo>
                <a:lnTo>
                  <a:pt x="35" y="105"/>
                </a:lnTo>
                <a:lnTo>
                  <a:pt x="38" y="134"/>
                </a:lnTo>
                <a:lnTo>
                  <a:pt x="57" y="131"/>
                </a:lnTo>
                <a:lnTo>
                  <a:pt x="55" y="105"/>
                </a:lnTo>
                <a:close/>
                <a:moveTo>
                  <a:pt x="93" y="100"/>
                </a:moveTo>
                <a:lnTo>
                  <a:pt x="74" y="103"/>
                </a:lnTo>
                <a:lnTo>
                  <a:pt x="76" y="129"/>
                </a:lnTo>
                <a:lnTo>
                  <a:pt x="95" y="129"/>
                </a:lnTo>
                <a:lnTo>
                  <a:pt x="93" y="100"/>
                </a:lnTo>
                <a:close/>
                <a:moveTo>
                  <a:pt x="131" y="98"/>
                </a:moveTo>
                <a:lnTo>
                  <a:pt x="112" y="100"/>
                </a:lnTo>
                <a:lnTo>
                  <a:pt x="115" y="127"/>
                </a:lnTo>
                <a:lnTo>
                  <a:pt x="134" y="124"/>
                </a:lnTo>
                <a:lnTo>
                  <a:pt x="131" y="98"/>
                </a:lnTo>
                <a:close/>
                <a:moveTo>
                  <a:pt x="189" y="131"/>
                </a:moveTo>
                <a:cubicBezTo>
                  <a:pt x="180" y="139"/>
                  <a:pt x="170" y="146"/>
                  <a:pt x="165" y="151"/>
                </a:cubicBezTo>
                <a:lnTo>
                  <a:pt x="155" y="136"/>
                </a:lnTo>
                <a:lnTo>
                  <a:pt x="158" y="180"/>
                </a:lnTo>
                <a:lnTo>
                  <a:pt x="139" y="182"/>
                </a:lnTo>
                <a:lnTo>
                  <a:pt x="136" y="148"/>
                </a:lnTo>
                <a:lnTo>
                  <a:pt x="117" y="151"/>
                </a:lnTo>
                <a:lnTo>
                  <a:pt x="120" y="182"/>
                </a:lnTo>
                <a:lnTo>
                  <a:pt x="100" y="182"/>
                </a:lnTo>
                <a:lnTo>
                  <a:pt x="98" y="153"/>
                </a:lnTo>
                <a:lnTo>
                  <a:pt x="76" y="153"/>
                </a:lnTo>
                <a:lnTo>
                  <a:pt x="81" y="184"/>
                </a:lnTo>
                <a:lnTo>
                  <a:pt x="62" y="187"/>
                </a:lnTo>
                <a:lnTo>
                  <a:pt x="60" y="155"/>
                </a:lnTo>
                <a:lnTo>
                  <a:pt x="38" y="158"/>
                </a:lnTo>
                <a:lnTo>
                  <a:pt x="43" y="191"/>
                </a:lnTo>
                <a:lnTo>
                  <a:pt x="21" y="194"/>
                </a:lnTo>
                <a:lnTo>
                  <a:pt x="14" y="107"/>
                </a:lnTo>
                <a:lnTo>
                  <a:pt x="2" y="107"/>
                </a:lnTo>
                <a:lnTo>
                  <a:pt x="0" y="83"/>
                </a:lnTo>
                <a:lnTo>
                  <a:pt x="91" y="76"/>
                </a:lnTo>
                <a:cubicBezTo>
                  <a:pt x="86" y="74"/>
                  <a:pt x="83" y="71"/>
                  <a:pt x="79" y="69"/>
                </a:cubicBezTo>
                <a:cubicBezTo>
                  <a:pt x="88" y="64"/>
                  <a:pt x="98" y="60"/>
                  <a:pt x="103" y="57"/>
                </a:cubicBezTo>
                <a:cubicBezTo>
                  <a:pt x="127" y="69"/>
                  <a:pt x="155" y="79"/>
                  <a:pt x="184" y="83"/>
                </a:cubicBezTo>
                <a:lnTo>
                  <a:pt x="180" y="107"/>
                </a:lnTo>
                <a:cubicBezTo>
                  <a:pt x="170" y="105"/>
                  <a:pt x="160" y="103"/>
                  <a:pt x="151" y="100"/>
                </a:cubicBezTo>
                <a:lnTo>
                  <a:pt x="153" y="129"/>
                </a:lnTo>
                <a:cubicBezTo>
                  <a:pt x="160" y="124"/>
                  <a:pt x="170" y="120"/>
                  <a:pt x="177" y="115"/>
                </a:cubicBezTo>
                <a:lnTo>
                  <a:pt x="189" y="131"/>
                </a:lnTo>
                <a:close/>
                <a:moveTo>
                  <a:pt x="180" y="23"/>
                </a:moveTo>
                <a:lnTo>
                  <a:pt x="175" y="47"/>
                </a:lnTo>
                <a:cubicBezTo>
                  <a:pt x="155" y="38"/>
                  <a:pt x="136" y="31"/>
                  <a:pt x="122" y="26"/>
                </a:cubicBezTo>
                <a:cubicBezTo>
                  <a:pt x="122" y="28"/>
                  <a:pt x="122" y="31"/>
                  <a:pt x="124" y="35"/>
                </a:cubicBezTo>
                <a:cubicBezTo>
                  <a:pt x="131" y="38"/>
                  <a:pt x="139" y="43"/>
                  <a:pt x="148" y="45"/>
                </a:cubicBezTo>
                <a:lnTo>
                  <a:pt x="143" y="67"/>
                </a:lnTo>
                <a:cubicBezTo>
                  <a:pt x="115" y="57"/>
                  <a:pt x="93" y="47"/>
                  <a:pt x="76" y="38"/>
                </a:cubicBezTo>
                <a:cubicBezTo>
                  <a:pt x="76" y="45"/>
                  <a:pt x="79" y="55"/>
                  <a:pt x="81" y="64"/>
                </a:cubicBezTo>
                <a:cubicBezTo>
                  <a:pt x="74" y="64"/>
                  <a:pt x="67" y="64"/>
                  <a:pt x="57" y="64"/>
                </a:cubicBezTo>
                <a:cubicBezTo>
                  <a:pt x="55" y="43"/>
                  <a:pt x="52" y="28"/>
                  <a:pt x="47" y="16"/>
                </a:cubicBezTo>
                <a:lnTo>
                  <a:pt x="69" y="9"/>
                </a:lnTo>
                <a:cubicBezTo>
                  <a:pt x="74" y="14"/>
                  <a:pt x="86" y="19"/>
                  <a:pt x="100" y="26"/>
                </a:cubicBezTo>
                <a:lnTo>
                  <a:pt x="98" y="9"/>
                </a:lnTo>
                <a:lnTo>
                  <a:pt x="117" y="0"/>
                </a:lnTo>
                <a:cubicBezTo>
                  <a:pt x="127" y="7"/>
                  <a:pt x="146" y="14"/>
                  <a:pt x="180" y="23"/>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0" name="textbox 1230"/>
          <p:cNvSpPr/>
          <p:nvPr/>
        </p:nvSpPr>
        <p:spPr>
          <a:xfrm>
            <a:off x="6752200" y="4638995"/>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34</a:t>
            </a:r>
            <a:endParaRPr lang="en-US" altLang="en-US" sz="800"/>
          </a:p>
        </p:txBody>
      </p:sp>
      <p:sp>
        <p:nvSpPr>
          <p:cNvPr id="1232" name="textbox 1232"/>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35</a:t>
            </a:r>
            <a:endParaRPr lang="en-US" altLang="en-US" sz="8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34" name="picture 1234"/>
          <p:cNvPicPr>
            <a:picLocks noChangeAspect="1"/>
          </p:cNvPicPr>
          <p:nvPr/>
        </p:nvPicPr>
        <p:blipFill>
          <a:blip r:embed="rId2"/>
          <a:stretch>
            <a:fillRect/>
          </a:stretch>
        </p:blipFill>
        <p:spPr>
          <a:xfrm rot="21600000">
            <a:off x="528827" y="6012180"/>
            <a:ext cx="487680" cy="457199"/>
          </a:xfrm>
          <a:prstGeom prst="rect">
            <a:avLst/>
          </a:prstGeom>
        </p:spPr>
      </p:pic>
      <p:pic>
        <p:nvPicPr>
          <p:cNvPr id="1236" name="picture 1236"/>
          <p:cNvPicPr>
            <a:picLocks noChangeAspect="1"/>
          </p:cNvPicPr>
          <p:nvPr/>
        </p:nvPicPr>
        <p:blipFill>
          <a:blip r:embed="rId3"/>
          <a:stretch>
            <a:fillRect/>
          </a:stretch>
        </p:blipFill>
        <p:spPr>
          <a:xfrm rot="21600000">
            <a:off x="851916" y="6492240"/>
            <a:ext cx="4471416" cy="342900"/>
          </a:xfrm>
          <a:prstGeom prst="rect">
            <a:avLst/>
          </a:prstGeom>
        </p:spPr>
      </p:pic>
      <p:pic>
        <p:nvPicPr>
          <p:cNvPr id="1238" name="picture 1238"/>
          <p:cNvPicPr>
            <a:picLocks noChangeAspect="1"/>
          </p:cNvPicPr>
          <p:nvPr/>
        </p:nvPicPr>
        <p:blipFill>
          <a:blip r:embed="rId4"/>
          <a:stretch>
            <a:fillRect/>
          </a:stretch>
        </p:blipFill>
        <p:spPr>
          <a:xfrm rot="21600000">
            <a:off x="5167883" y="5839968"/>
            <a:ext cx="1863852" cy="615696"/>
          </a:xfrm>
          <a:prstGeom prst="rect">
            <a:avLst/>
          </a:prstGeom>
        </p:spPr>
      </p:pic>
      <p:graphicFrame>
        <p:nvGraphicFramePr>
          <p:cNvPr id="1240" name="table 124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37</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242" name="picture 1242"/>
          <p:cNvPicPr>
            <a:picLocks noChangeAspect="1"/>
          </p:cNvPicPr>
          <p:nvPr/>
        </p:nvPicPr>
        <p:blipFill>
          <a:blip r:embed="rId5"/>
          <a:stretch>
            <a:fillRect/>
          </a:stretch>
        </p:blipFill>
        <p:spPr>
          <a:xfrm rot="21600000">
            <a:off x="528827" y="5839968"/>
            <a:ext cx="6502907" cy="3657600"/>
          </a:xfrm>
          <a:prstGeom prst="rect">
            <a:avLst/>
          </a:prstGeom>
        </p:spPr>
      </p:pic>
      <p:pic>
        <p:nvPicPr>
          <p:cNvPr id="1244" name="picture 1244"/>
          <p:cNvPicPr>
            <a:picLocks noChangeAspect="1"/>
          </p:cNvPicPr>
          <p:nvPr/>
        </p:nvPicPr>
        <p:blipFill>
          <a:blip r:embed="rId4"/>
          <a:stretch>
            <a:fillRect/>
          </a:stretch>
        </p:blipFill>
        <p:spPr>
          <a:xfrm rot="21600000">
            <a:off x="5167883" y="1190245"/>
            <a:ext cx="1863852" cy="615694"/>
          </a:xfrm>
          <a:prstGeom prst="rect">
            <a:avLst/>
          </a:prstGeom>
        </p:spPr>
      </p:pic>
      <p:pic>
        <p:nvPicPr>
          <p:cNvPr id="1246" name="picture 1246"/>
          <p:cNvPicPr>
            <a:picLocks noChangeAspect="1"/>
          </p:cNvPicPr>
          <p:nvPr/>
        </p:nvPicPr>
        <p:blipFill>
          <a:blip r:embed="rId5"/>
          <a:stretch>
            <a:fillRect/>
          </a:stretch>
        </p:blipFill>
        <p:spPr>
          <a:xfrm rot="21600000">
            <a:off x="528827" y="1190244"/>
            <a:ext cx="6502907" cy="3657599"/>
          </a:xfrm>
          <a:prstGeom prst="rect">
            <a:avLst/>
          </a:prstGeom>
        </p:spPr>
      </p:pic>
      <p:pic>
        <p:nvPicPr>
          <p:cNvPr id="1248" name="picture 1248"/>
          <p:cNvPicPr>
            <a:picLocks noChangeAspect="1"/>
          </p:cNvPicPr>
          <p:nvPr/>
        </p:nvPicPr>
        <p:blipFill>
          <a:blip r:embed="rId6"/>
          <a:stretch>
            <a:fillRect/>
          </a:stretch>
        </p:blipFill>
        <p:spPr>
          <a:xfrm rot="21600000">
            <a:off x="851916" y="1842516"/>
            <a:ext cx="4471416" cy="342900"/>
          </a:xfrm>
          <a:prstGeom prst="rect">
            <a:avLst/>
          </a:prstGeom>
        </p:spPr>
      </p:pic>
      <p:pic>
        <p:nvPicPr>
          <p:cNvPr id="1250" name="picture 1250"/>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1252" name="table 1252"/>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3</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254" name="textbox 1254"/>
          <p:cNvSpPr/>
          <p:nvPr/>
        </p:nvSpPr>
        <p:spPr>
          <a:xfrm>
            <a:off x="719252" y="7118009"/>
            <a:ext cx="6197600" cy="455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000"/>
              </a:lnSpc>
            </a:pPr>
            <a:endParaRPr lang="en-US" altLang="en-US" sz="100"/>
          </a:p>
          <a:p>
            <a:pPr marL="12700" indent="332105" algn="l" rtl="0" eaLnBrk="0">
              <a:lnSpc>
                <a:spcPct val="118000"/>
              </a:lnSpc>
            </a:pP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2023年3月28日，</a:t>
            </a:r>
            <a:r>
              <a:rPr sz="1200" b="1"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公司基建部在</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xx</a:t>
            </a:r>
            <a:r>
              <a:rPr sz="1200" b="1" kern="0" spc="90">
                <a:solidFill>
                  <a:srgbClr val="FF0000">
                    <a:alpha val="100000"/>
                  </a:srgbClr>
                </a:solidFill>
                <a:latin typeface="微软雅黑" panose="020b0503020204020204" charset="-122"/>
                <a:ea typeface="微软雅黑" panose="020b0503020204020204" charset="-122"/>
                <a:cs typeface="微软雅黑" panose="020b0503020204020204" charset="-122"/>
              </a:rPr>
              <a:t>召开新冠肺炎疫情以来最大规模的机械化施工</a:t>
            </a:r>
            <a:r>
              <a:rPr sz="1200" b="1"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现场会，</a:t>
            </a:r>
            <a:r>
              <a:rPr sz="1200" b="1" kern="0" spc="-19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公司副总经理出席会议并做重要讲话和指示</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p:txBody>
      </p:sp>
      <p:sp>
        <p:nvSpPr>
          <p:cNvPr id="1256" name="rect"/>
          <p:cNvSpPr/>
          <p:nvPr/>
        </p:nvSpPr>
        <p:spPr>
          <a:xfrm>
            <a:off x="853439" y="2248437"/>
            <a:ext cx="5167883" cy="154142"/>
          </a:xfrm>
          <a:prstGeom prst="rect">
            <a:avLst/>
          </a:prstGeom>
          <a:solidFill>
            <a:srgbClr val="00B05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58" name="table 1258"/>
          <p:cNvGraphicFramePr>
            <a:graphicFrameLocks noGrp="1"/>
          </p:cNvGraphicFramePr>
          <p:nvPr/>
        </p:nvGraphicFramePr>
        <p:xfrm>
          <a:off x="832103" y="2225040"/>
          <a:ext cx="5967729" cy="207009"/>
        </p:xfrm>
        <a:graphic>
          <a:graphicData uri="http://schemas.openxmlformats.org/drawingml/2006/table">
            <a:tbl>
              <a:tblPr/>
              <a:tblGrid>
                <a:gridCol w="5967729"/>
              </a:tblGrid>
              <a:tr h="203834">
                <a:tc>
                  <a:txBody>
                    <a:bodyPr vert="horz" wrap="square"/>
                    <a:lstStyle/>
                    <a:p>
                      <a:pPr algn="l" rtl="0" eaLnBrk="0">
                        <a:lnSpc>
                          <a:spcPct val="141000"/>
                        </a:lnSpc>
                      </a:pPr>
                      <a:endParaRPr lang="en-US" altLang="en-US" sz="200"/>
                    </a:p>
                    <a:p>
                      <a:pPr marL="23495" algn="l" rtl="0" eaLnBrk="0">
                        <a:lnSpc>
                          <a:spcPct val="100000"/>
                        </a:lnSpc>
                        <a:spcBef>
                          <a:spcPct val="0"/>
                        </a:spcBef>
                      </a:pPr>
                      <a:r>
                        <a:rPr sz="900" b="1" kern="0" spc="90">
                          <a:solidFill>
                            <a:srgbClr val="000000">
                              <a:alpha val="100000"/>
                            </a:srgbClr>
                          </a:solidFill>
                          <a:latin typeface="微软雅黑" panose="020b0503020204020204" charset="-122"/>
                          <a:ea typeface="微软雅黑" panose="020b0503020204020204" charset="-122"/>
                          <a:cs typeface="微软雅黑" panose="020b0503020204020204" charset="-122"/>
                        </a:rPr>
                        <a:t>公司关于在输变电工程建设中全面推进机械化施工的实施意见（国家电网基建[2</a:t>
                      </a:r>
                      <a:r>
                        <a:rPr sz="900" b="1" kern="0" spc="80">
                          <a:solidFill>
                            <a:srgbClr val="000000">
                              <a:alpha val="100000"/>
                            </a:srgbClr>
                          </a:solidFill>
                          <a:latin typeface="微软雅黑" panose="020b0503020204020204" charset="-122"/>
                          <a:ea typeface="微软雅黑" panose="020b0503020204020204" charset="-122"/>
                          <a:cs typeface="微软雅黑" panose="020b0503020204020204" charset="-122"/>
                        </a:rPr>
                        <a:t>023]6号文）</a:t>
                      </a:r>
                      <a:endParaRPr lang="en-US" altLang="en-US" sz="9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1260" name="textbox 1260"/>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262" name="textbox 1262"/>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264" name="rect"/>
          <p:cNvSpPr/>
          <p:nvPr/>
        </p:nvSpPr>
        <p:spPr>
          <a:xfrm>
            <a:off x="6598919" y="2976371"/>
            <a:ext cx="175259" cy="1816607"/>
          </a:xfrm>
          <a:prstGeom prst="rect">
            <a:avLst/>
          </a:prstGeom>
          <a:solidFill>
            <a:srgbClr val="DDE2C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6" name="textbox 1266"/>
          <p:cNvSpPr/>
          <p:nvPr/>
        </p:nvSpPr>
        <p:spPr>
          <a:xfrm>
            <a:off x="6752200" y="4638995"/>
            <a:ext cx="7556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3</a:t>
            </a:r>
            <a:endParaRPr lang="en-US" altLang="en-US" sz="800"/>
          </a:p>
        </p:txBody>
      </p:sp>
      <p:sp>
        <p:nvSpPr>
          <p:cNvPr id="1268" name="rect"/>
          <p:cNvSpPr/>
          <p:nvPr/>
        </p:nvSpPr>
        <p:spPr>
          <a:xfrm>
            <a:off x="6771132" y="2977895"/>
            <a:ext cx="6095" cy="1815083"/>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70" name="table 1270"/>
          <p:cNvGraphicFramePr>
            <a:graphicFrameLocks noGrp="1"/>
          </p:cNvGraphicFramePr>
          <p:nvPr/>
        </p:nvGraphicFramePr>
        <p:xfrm>
          <a:off x="6597396" y="2976371"/>
          <a:ext cx="404495" cy="1819275"/>
        </p:xfrm>
        <a:graphic>
          <a:graphicData uri="http://schemas.openxmlformats.org/drawingml/2006/table">
            <a:tbl>
              <a:tblPr/>
              <a:tblGrid>
                <a:gridCol w="223520"/>
                <a:gridCol w="180975"/>
              </a:tblGrid>
              <a:tr h="1819275">
                <a:tc>
                  <a:txBody>
                    <a:bodyPr vert="eaVert" wrap="square"/>
                    <a:lstStyle/>
                    <a:p>
                      <a:pPr algn="l" rtl="0" eaLnBrk="0">
                        <a:lnSpc>
                          <a:spcPct val="100000"/>
                        </a:lnSpc>
                      </a:pPr>
                      <a:endParaRPr lang="en-US" altLang="en-US" sz="10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tcPr>
                </a:tc>
                <a:tc>
                  <a:txBody>
                    <a:bodyPr vert="eaVert" wrap="square"/>
                    <a:lstStyle/>
                    <a:p>
                      <a:pPr marL="584835"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强化成效监督</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sp>
        <p:nvSpPr>
          <p:cNvPr id="1272" name="textbox 1272"/>
          <p:cNvSpPr/>
          <p:nvPr/>
        </p:nvSpPr>
        <p:spPr>
          <a:xfrm>
            <a:off x="1321811" y="1861970"/>
            <a:ext cx="2929254" cy="2647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885"/>
              </a:lnSpc>
            </a:pP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国家电网基建【2023】</a:t>
            </a:r>
            <a:r>
              <a:rPr sz="1400" b="1" kern="0" spc="-2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4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6号文件精神</a:t>
            </a:r>
            <a:endParaRPr lang="en-US" altLang="en-US" sz="1400"/>
          </a:p>
        </p:txBody>
      </p:sp>
      <p:graphicFrame>
        <p:nvGraphicFramePr>
          <p:cNvPr id="1274" name="table 1274"/>
          <p:cNvGraphicFramePr>
            <a:graphicFrameLocks noGrp="1"/>
          </p:cNvGraphicFramePr>
          <p:nvPr/>
        </p:nvGraphicFramePr>
        <p:xfrm>
          <a:off x="6170676" y="2606040"/>
          <a:ext cx="825500" cy="267969"/>
        </p:xfrm>
        <a:graphic>
          <a:graphicData uri="http://schemas.openxmlformats.org/drawingml/2006/table">
            <a:tbl>
              <a:tblPr>
                <a:solidFill>
                  <a:srgbClr val="25BC9E"/>
                </a:solidFill>
              </a:tblPr>
              <a:tblGrid>
                <a:gridCol w="825500"/>
              </a:tblGrid>
              <a:tr h="264794">
                <a:tc>
                  <a:txBody>
                    <a:bodyPr vert="horz" wrap="square"/>
                    <a:lstStyle/>
                    <a:p>
                      <a:pPr algn="l" rtl="0" eaLnBrk="0">
                        <a:lnSpc>
                          <a:spcPct val="107000"/>
                        </a:lnSpc>
                      </a:pPr>
                      <a:endParaRPr lang="en-US" altLang="en-US" sz="500"/>
                    </a:p>
                    <a:p>
                      <a:pPr marL="199390" algn="l" rtl="0" eaLnBrk="0">
                        <a:lnSpc>
                          <a:spcPct val="96000"/>
                        </a:lnSpc>
                        <a:spcBef>
                          <a:spcPts val="5"/>
                        </a:spcBef>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有关要求</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graphicFrame>
        <p:nvGraphicFramePr>
          <p:cNvPr id="1276" name="table 1276"/>
          <p:cNvGraphicFramePr>
            <a:graphicFrameLocks noGrp="1"/>
          </p:cNvGraphicFramePr>
          <p:nvPr/>
        </p:nvGraphicFramePr>
        <p:xfrm>
          <a:off x="541019" y="2602992"/>
          <a:ext cx="825500" cy="278765"/>
        </p:xfrm>
        <a:graphic>
          <a:graphicData uri="http://schemas.openxmlformats.org/drawingml/2006/table">
            <a:tbl>
              <a:tblPr>
                <a:solidFill>
                  <a:srgbClr val="25BC9E"/>
                </a:solidFill>
              </a:tblPr>
              <a:tblGrid>
                <a:gridCol w="825500"/>
              </a:tblGrid>
              <a:tr h="275590">
                <a:tc>
                  <a:txBody>
                    <a:bodyPr vert="horz" wrap="square"/>
                    <a:lstStyle/>
                    <a:p>
                      <a:pPr algn="l" rtl="0" eaLnBrk="0">
                        <a:lnSpc>
                          <a:spcPct val="133000"/>
                        </a:lnSpc>
                      </a:pPr>
                      <a:endParaRPr lang="en-US" altLang="en-US" sz="100"/>
                    </a:p>
                    <a:p>
                      <a:pPr marL="89535" algn="l" rtl="0" eaLnBrk="0">
                        <a:lnSpc>
                          <a:spcPct val="102000"/>
                        </a:lnSpc>
                        <a:spcBef>
                          <a:spcPct val="0"/>
                        </a:spcBef>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大力推动提升</a:t>
                      </a:r>
                      <a:r>
                        <a:rPr sz="800" b="1"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意识落实责任</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sp>
        <p:nvSpPr>
          <p:cNvPr id="1278" name="path"/>
          <p:cNvSpPr/>
          <p:nvPr/>
        </p:nvSpPr>
        <p:spPr>
          <a:xfrm>
            <a:off x="947165" y="2535935"/>
            <a:ext cx="13716" cy="70104"/>
          </a:xfrm>
          <a:custGeom>
            <a:rect l="0" t="0" r="0" b="0"/>
            <a:pathLst>
              <a:path w="21" h="110">
                <a:moveTo>
                  <a:pt x="10" y="110"/>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80" name="table 1280"/>
          <p:cNvGraphicFramePr>
            <a:graphicFrameLocks noGrp="1"/>
          </p:cNvGraphicFramePr>
          <p:nvPr/>
        </p:nvGraphicFramePr>
        <p:xfrm>
          <a:off x="1569720" y="2593847"/>
          <a:ext cx="927735" cy="292100"/>
        </p:xfrm>
        <a:graphic>
          <a:graphicData uri="http://schemas.openxmlformats.org/drawingml/2006/table">
            <a:tbl>
              <a:tblPr>
                <a:solidFill>
                  <a:srgbClr val="25BC9E"/>
                </a:solidFill>
              </a:tblPr>
              <a:tblGrid>
                <a:gridCol w="927735"/>
              </a:tblGrid>
              <a:tr h="288925">
                <a:tc>
                  <a:txBody>
                    <a:bodyPr vert="horz" wrap="square"/>
                    <a:lstStyle/>
                    <a:p>
                      <a:pPr algn="l" rtl="0" eaLnBrk="0">
                        <a:lnSpc>
                          <a:spcPct val="183000"/>
                        </a:lnSpc>
                      </a:pPr>
                      <a:endParaRPr lang="en-US" altLang="en-US" sz="100"/>
                    </a:p>
                    <a:p>
                      <a:pPr marL="86360" algn="l" rtl="0" eaLnBrk="0">
                        <a:lnSpc>
                          <a:spcPct val="102000"/>
                        </a:lnSpc>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持续加强机械化</a:t>
                      </a:r>
                      <a:r>
                        <a:rPr sz="800" b="1"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施工全过程管理</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sp>
        <p:nvSpPr>
          <p:cNvPr id="1282" name="path"/>
          <p:cNvSpPr/>
          <p:nvPr/>
        </p:nvSpPr>
        <p:spPr>
          <a:xfrm>
            <a:off x="954005" y="2513838"/>
            <a:ext cx="5636532" cy="95250"/>
          </a:xfrm>
          <a:custGeom>
            <a:rect l="0" t="0" r="0" b="0"/>
            <a:pathLst>
              <a:path w="8876" h="150">
                <a:moveTo>
                  <a:pt x="0" y="34"/>
                </a:moveTo>
                <a:lnTo>
                  <a:pt x="8865" y="10"/>
                </a:lnTo>
                <a:moveTo>
                  <a:pt x="8865" y="150"/>
                </a:moveTo>
                <a:lnTo>
                  <a:pt x="8865" y="20"/>
                </a:lnTo>
                <a:moveTo>
                  <a:pt x="1699" y="130"/>
                </a:moveTo>
                <a:lnTo>
                  <a:pt x="1699" y="27"/>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4" name="textbox 1284"/>
          <p:cNvSpPr/>
          <p:nvPr/>
        </p:nvSpPr>
        <p:spPr>
          <a:xfrm>
            <a:off x="1314013" y="6549234"/>
            <a:ext cx="219837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机械化施工现场会潘总讲话</a:t>
            </a:r>
            <a:endParaRPr lang="en-US" altLang="en-US" sz="1400"/>
          </a:p>
        </p:txBody>
      </p:sp>
      <p:sp>
        <p:nvSpPr>
          <p:cNvPr id="1286" name="rect"/>
          <p:cNvSpPr/>
          <p:nvPr/>
        </p:nvSpPr>
        <p:spPr>
          <a:xfrm>
            <a:off x="2237232" y="2988564"/>
            <a:ext cx="173735" cy="1818132"/>
          </a:xfrm>
          <a:prstGeom prst="rect">
            <a:avLst/>
          </a:prstGeom>
          <a:solidFill>
            <a:srgbClr val="DDE2C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88" name="table 1288"/>
          <p:cNvGraphicFramePr>
            <a:graphicFrameLocks noGrp="1"/>
          </p:cNvGraphicFramePr>
          <p:nvPr/>
        </p:nvGraphicFramePr>
        <p:xfrm>
          <a:off x="2235707" y="2987040"/>
          <a:ext cx="183514" cy="1822450"/>
        </p:xfrm>
        <a:graphic>
          <a:graphicData uri="http://schemas.openxmlformats.org/drawingml/2006/table">
            <a:tbl>
              <a:tblPr/>
              <a:tblGrid>
                <a:gridCol w="183514"/>
              </a:tblGrid>
              <a:tr h="1819275">
                <a:tc>
                  <a:txBody>
                    <a:bodyPr vert="eaVert" wrap="square"/>
                    <a:lstStyle/>
                    <a:p>
                      <a:pPr marL="1270" algn="l" rtl="0" eaLnBrk="0">
                        <a:lnSpc>
                          <a:spcPts val="1210"/>
                        </a:lnSpc>
                        <a:tabLst>
                          <a:tab pos="153670"/>
                        </a:tabLst>
                      </a:pPr>
                      <a:r>
                        <a:rPr sz="8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8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打造全过程机械化施工示范工程  </a:t>
                      </a:r>
                      <a:r>
                        <a:rPr sz="8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graphicFrame>
        <p:nvGraphicFramePr>
          <p:cNvPr id="1290" name="table 1290"/>
          <p:cNvGraphicFramePr>
            <a:graphicFrameLocks noGrp="1"/>
          </p:cNvGraphicFramePr>
          <p:nvPr/>
        </p:nvGraphicFramePr>
        <p:xfrm>
          <a:off x="553211" y="2987040"/>
          <a:ext cx="183515" cy="1822450"/>
        </p:xfrm>
        <a:graphic>
          <a:graphicData uri="http://schemas.openxmlformats.org/drawingml/2006/table">
            <a:tbl>
              <a:tblPr>
                <a:solidFill>
                  <a:srgbClr val="DDE2CD"/>
                </a:solidFill>
              </a:tblPr>
              <a:tblGrid>
                <a:gridCol w="183515"/>
              </a:tblGrid>
              <a:tr h="1819275">
                <a:tc>
                  <a:txBody>
                    <a:bodyPr vert="eaVert" wrap="square"/>
                    <a:lstStyle/>
                    <a:p>
                      <a:pPr marL="316865"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推动思想观念根本性转变</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292" name="table 1292"/>
          <p:cNvGraphicFramePr>
            <a:graphicFrameLocks noGrp="1"/>
          </p:cNvGraphicFramePr>
          <p:nvPr/>
        </p:nvGraphicFramePr>
        <p:xfrm>
          <a:off x="1211580" y="2987040"/>
          <a:ext cx="183514" cy="1822450"/>
        </p:xfrm>
        <a:graphic>
          <a:graphicData uri="http://schemas.openxmlformats.org/drawingml/2006/table">
            <a:tbl>
              <a:tblPr>
                <a:solidFill>
                  <a:srgbClr val="DDE2CD"/>
                </a:solidFill>
              </a:tblPr>
              <a:tblGrid>
                <a:gridCol w="183514"/>
              </a:tblGrid>
              <a:tr h="1819275">
                <a:tc>
                  <a:txBody>
                    <a:bodyPr vert="eaVert" wrap="square"/>
                    <a:lstStyle/>
                    <a:p>
                      <a:pPr marL="26162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强化施工单位主体责任落实</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294" name="table 1294"/>
          <p:cNvGraphicFramePr>
            <a:graphicFrameLocks noGrp="1"/>
          </p:cNvGraphicFramePr>
          <p:nvPr/>
        </p:nvGraphicFramePr>
        <p:xfrm>
          <a:off x="1577340" y="2987040"/>
          <a:ext cx="183515" cy="1822450"/>
        </p:xfrm>
        <a:graphic>
          <a:graphicData uri="http://schemas.openxmlformats.org/drawingml/2006/table">
            <a:tbl>
              <a:tblPr>
                <a:solidFill>
                  <a:srgbClr val="DDE2CD"/>
                </a:solidFill>
              </a:tblPr>
              <a:tblGrid>
                <a:gridCol w="183515"/>
              </a:tblGrid>
              <a:tr h="1819275">
                <a:tc>
                  <a:txBody>
                    <a:bodyPr vert="eaVert" wrap="square"/>
                    <a:lstStyle/>
                    <a:p>
                      <a:pPr marL="316865"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加强机械化施工策划管理</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296" name="table 1296"/>
          <p:cNvGraphicFramePr>
            <a:graphicFrameLocks noGrp="1"/>
          </p:cNvGraphicFramePr>
          <p:nvPr/>
        </p:nvGraphicFramePr>
        <p:xfrm>
          <a:off x="2014727" y="2988564"/>
          <a:ext cx="183514" cy="1820545"/>
        </p:xfrm>
        <a:graphic>
          <a:graphicData uri="http://schemas.openxmlformats.org/drawingml/2006/table">
            <a:tbl>
              <a:tblPr>
                <a:solidFill>
                  <a:srgbClr val="DDE2CD"/>
                </a:solidFill>
              </a:tblPr>
              <a:tblGrid>
                <a:gridCol w="183514"/>
              </a:tblGrid>
              <a:tr h="1817370">
                <a:tc>
                  <a:txBody>
                    <a:bodyPr vert="eaVert" wrap="square"/>
                    <a:lstStyle/>
                    <a:p>
                      <a:pPr marL="31496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加强机械化施工实施管理</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298" name="table 1298"/>
          <p:cNvGraphicFramePr>
            <a:graphicFrameLocks noGrp="1"/>
          </p:cNvGraphicFramePr>
          <p:nvPr/>
        </p:nvGraphicFramePr>
        <p:xfrm>
          <a:off x="990600" y="2988564"/>
          <a:ext cx="183514" cy="1820545"/>
        </p:xfrm>
        <a:graphic>
          <a:graphicData uri="http://schemas.openxmlformats.org/drawingml/2006/table">
            <a:tbl>
              <a:tblPr>
                <a:solidFill>
                  <a:srgbClr val="DDE2CD"/>
                </a:solidFill>
              </a:tblPr>
              <a:tblGrid>
                <a:gridCol w="183514"/>
              </a:tblGrid>
              <a:tr h="1817370">
                <a:tc>
                  <a:txBody>
                    <a:bodyPr vert="eaVert" wrap="square"/>
                    <a:lstStyle/>
                    <a:p>
                      <a:pPr marL="26035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强化建设管理单位责任落实</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00" name="table 1300"/>
          <p:cNvGraphicFramePr>
            <a:graphicFrameLocks noGrp="1"/>
          </p:cNvGraphicFramePr>
          <p:nvPr/>
        </p:nvGraphicFramePr>
        <p:xfrm>
          <a:off x="5138927" y="2974848"/>
          <a:ext cx="183515" cy="1818004"/>
        </p:xfrm>
        <a:graphic>
          <a:graphicData uri="http://schemas.openxmlformats.org/drawingml/2006/table">
            <a:tbl>
              <a:tblPr>
                <a:solidFill>
                  <a:srgbClr val="DDE2CD"/>
                </a:solidFill>
              </a:tblPr>
              <a:tblGrid>
                <a:gridCol w="183515"/>
              </a:tblGrid>
              <a:tr h="1818004">
                <a:tc>
                  <a:txBody>
                    <a:bodyPr vert="eaVert" wrap="square"/>
                    <a:lstStyle/>
                    <a:p>
                      <a:pPr marL="149225"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积极建立产学研用联合攻关机制</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02" name="table 1302"/>
          <p:cNvGraphicFramePr>
            <a:graphicFrameLocks noGrp="1"/>
          </p:cNvGraphicFramePr>
          <p:nvPr/>
        </p:nvGraphicFramePr>
        <p:xfrm>
          <a:off x="4308347" y="2980944"/>
          <a:ext cx="183515" cy="1818004"/>
        </p:xfrm>
        <a:graphic>
          <a:graphicData uri="http://schemas.openxmlformats.org/drawingml/2006/table">
            <a:tbl>
              <a:tblPr>
                <a:solidFill>
                  <a:srgbClr val="DDE2CD"/>
                </a:solidFill>
              </a:tblPr>
              <a:tblGrid>
                <a:gridCol w="183515"/>
              </a:tblGrid>
              <a:tr h="1818004">
                <a:tc>
                  <a:txBody>
                    <a:bodyPr vert="eaVert" wrap="square"/>
                    <a:lstStyle/>
                    <a:p>
                      <a:pPr marL="31369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加强机械化施工定额支撑</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04" name="table 1304"/>
          <p:cNvGraphicFramePr>
            <a:graphicFrameLocks noGrp="1"/>
          </p:cNvGraphicFramePr>
          <p:nvPr/>
        </p:nvGraphicFramePr>
        <p:xfrm>
          <a:off x="3398520" y="2979419"/>
          <a:ext cx="183515" cy="1818004"/>
        </p:xfrm>
        <a:graphic>
          <a:graphicData uri="http://schemas.openxmlformats.org/drawingml/2006/table">
            <a:tbl>
              <a:tblPr>
                <a:solidFill>
                  <a:srgbClr val="DDE2CD"/>
                </a:solidFill>
              </a:tblPr>
              <a:tblGrid>
                <a:gridCol w="183515"/>
              </a:tblGrid>
              <a:tr h="1818004">
                <a:tc>
                  <a:txBody>
                    <a:bodyPr vert="eaVert" wrap="square"/>
                    <a:lstStyle/>
                    <a:p>
                      <a:pPr marL="36703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加强电缆施工应用管理</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06" name="table 1306"/>
          <p:cNvGraphicFramePr>
            <a:graphicFrameLocks noGrp="1"/>
          </p:cNvGraphicFramePr>
          <p:nvPr/>
        </p:nvGraphicFramePr>
        <p:xfrm>
          <a:off x="4771644" y="2974848"/>
          <a:ext cx="183515" cy="1818004"/>
        </p:xfrm>
        <a:graphic>
          <a:graphicData uri="http://schemas.openxmlformats.org/drawingml/2006/table">
            <a:tbl>
              <a:tblPr>
                <a:solidFill>
                  <a:srgbClr val="DDE2CD"/>
                </a:solidFill>
              </a:tblPr>
              <a:tblGrid>
                <a:gridCol w="183515"/>
              </a:tblGrid>
              <a:tr h="1818004">
                <a:tc>
                  <a:txBody>
                    <a:bodyPr vert="eaVert" wrap="square"/>
                    <a:lstStyle/>
                    <a:p>
                      <a:pPr marL="31242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建立常态化技术交流机制</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08" name="table 1308"/>
          <p:cNvGraphicFramePr>
            <a:graphicFrameLocks noGrp="1"/>
          </p:cNvGraphicFramePr>
          <p:nvPr/>
        </p:nvGraphicFramePr>
        <p:xfrm>
          <a:off x="5466588" y="2974848"/>
          <a:ext cx="183515" cy="1818004"/>
        </p:xfrm>
        <a:graphic>
          <a:graphicData uri="http://schemas.openxmlformats.org/drawingml/2006/table">
            <a:tbl>
              <a:tblPr>
                <a:solidFill>
                  <a:srgbClr val="DDE2CD"/>
                </a:solidFill>
              </a:tblPr>
              <a:tblGrid>
                <a:gridCol w="183515"/>
              </a:tblGrid>
              <a:tr h="1818004">
                <a:tc>
                  <a:txBody>
                    <a:bodyPr vert="eaVert" wrap="square"/>
                    <a:lstStyle/>
                    <a:p>
                      <a:pPr marL="203835"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加快填补机械化施工技术空白</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10" name="table 1310"/>
          <p:cNvGraphicFramePr>
            <a:graphicFrameLocks noGrp="1"/>
          </p:cNvGraphicFramePr>
          <p:nvPr/>
        </p:nvGraphicFramePr>
        <p:xfrm>
          <a:off x="3802380" y="2974848"/>
          <a:ext cx="183515" cy="1818004"/>
        </p:xfrm>
        <a:graphic>
          <a:graphicData uri="http://schemas.openxmlformats.org/drawingml/2006/table">
            <a:tbl>
              <a:tblPr>
                <a:solidFill>
                  <a:srgbClr val="DDE2CD"/>
                </a:solidFill>
              </a:tblPr>
              <a:tblGrid>
                <a:gridCol w="183515"/>
              </a:tblGrid>
              <a:tr h="1818004">
                <a:tc>
                  <a:txBody>
                    <a:bodyPr vert="eaVert" wrap="square"/>
                    <a:lstStyle/>
                    <a:p>
                      <a:pPr marL="31242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加强机械化施工管理协同</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12" name="table 1312"/>
          <p:cNvGraphicFramePr>
            <a:graphicFrameLocks noGrp="1"/>
          </p:cNvGraphicFramePr>
          <p:nvPr/>
        </p:nvGraphicFramePr>
        <p:xfrm>
          <a:off x="4546092" y="2974848"/>
          <a:ext cx="183515" cy="1818004"/>
        </p:xfrm>
        <a:graphic>
          <a:graphicData uri="http://schemas.openxmlformats.org/drawingml/2006/table">
            <a:tbl>
              <a:tblPr>
                <a:solidFill>
                  <a:srgbClr val="DDE2CD"/>
                </a:solidFill>
              </a:tblPr>
              <a:tblGrid>
                <a:gridCol w="183515"/>
              </a:tblGrid>
              <a:tr h="1818004">
                <a:tc>
                  <a:txBody>
                    <a:bodyPr vert="eaVert" wrap="square"/>
                    <a:lstStyle/>
                    <a:p>
                      <a:pPr marL="36576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加快培育一线技能人才</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14" name="table 1314"/>
          <p:cNvGraphicFramePr>
            <a:graphicFrameLocks noGrp="1"/>
          </p:cNvGraphicFramePr>
          <p:nvPr/>
        </p:nvGraphicFramePr>
        <p:xfrm>
          <a:off x="4050792" y="2980944"/>
          <a:ext cx="183515" cy="1818004"/>
        </p:xfrm>
        <a:graphic>
          <a:graphicData uri="http://schemas.openxmlformats.org/drawingml/2006/table">
            <a:tbl>
              <a:tblPr>
                <a:solidFill>
                  <a:srgbClr val="DDE2CD"/>
                </a:solidFill>
              </a:tblPr>
              <a:tblGrid>
                <a:gridCol w="183515"/>
              </a:tblGrid>
              <a:tr h="1818004">
                <a:tc>
                  <a:txBody>
                    <a:bodyPr vert="eaVert" wrap="square"/>
                    <a:lstStyle/>
                    <a:p>
                      <a:pPr marL="313690" algn="l" rtl="0" eaLnBrk="0">
                        <a:lnSpc>
                          <a:spcPts val="1210"/>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加强机械化施工安全管控</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16" name="table 1316"/>
          <p:cNvGraphicFramePr>
            <a:graphicFrameLocks noGrp="1"/>
          </p:cNvGraphicFramePr>
          <p:nvPr/>
        </p:nvGraphicFramePr>
        <p:xfrm>
          <a:off x="1793747" y="2987040"/>
          <a:ext cx="182245" cy="1822450"/>
        </p:xfrm>
        <a:graphic>
          <a:graphicData uri="http://schemas.openxmlformats.org/drawingml/2006/table">
            <a:tbl>
              <a:tblPr>
                <a:solidFill>
                  <a:srgbClr val="DDE2CD"/>
                </a:solidFill>
              </a:tblPr>
              <a:tblGrid>
                <a:gridCol w="182245"/>
              </a:tblGrid>
              <a:tr h="1819275">
                <a:tc>
                  <a:txBody>
                    <a:bodyPr vert="eaVert" wrap="square"/>
                    <a:lstStyle/>
                    <a:p>
                      <a:pPr marL="370205"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加强勘测设计源头管理</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18" name="table 1318"/>
          <p:cNvGraphicFramePr>
            <a:graphicFrameLocks noGrp="1"/>
          </p:cNvGraphicFramePr>
          <p:nvPr/>
        </p:nvGraphicFramePr>
        <p:xfrm>
          <a:off x="769619" y="2987040"/>
          <a:ext cx="182244" cy="1822450"/>
        </p:xfrm>
        <a:graphic>
          <a:graphicData uri="http://schemas.openxmlformats.org/drawingml/2006/table">
            <a:tbl>
              <a:tblPr>
                <a:solidFill>
                  <a:srgbClr val="DDE2CD"/>
                </a:solidFill>
              </a:tblPr>
              <a:tblGrid>
                <a:gridCol w="182244"/>
              </a:tblGrid>
              <a:tr h="1819275">
                <a:tc>
                  <a:txBody>
                    <a:bodyPr vert="eaVert" wrap="square"/>
                    <a:lstStyle/>
                    <a:p>
                      <a:pPr marL="316865"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强化省公司管理职责落实</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20" name="table 1320"/>
          <p:cNvGraphicFramePr>
            <a:graphicFrameLocks noGrp="1"/>
          </p:cNvGraphicFramePr>
          <p:nvPr/>
        </p:nvGraphicFramePr>
        <p:xfrm>
          <a:off x="3066288" y="2979419"/>
          <a:ext cx="182245" cy="1818004"/>
        </p:xfrm>
        <a:graphic>
          <a:graphicData uri="http://schemas.openxmlformats.org/drawingml/2006/table">
            <a:tbl>
              <a:tblPr>
                <a:solidFill>
                  <a:srgbClr val="DDE2CD"/>
                </a:solidFill>
              </a:tblPr>
              <a:tblGrid>
                <a:gridCol w="182245"/>
              </a:tblGrid>
              <a:tr h="1818004">
                <a:tc>
                  <a:txBody>
                    <a:bodyPr vert="eaVert" wrap="square"/>
                    <a:lstStyle/>
                    <a:p>
                      <a:pPr marL="367030"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加强变电施工应用管理</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graphicFrame>
        <p:nvGraphicFramePr>
          <p:cNvPr id="1322" name="table 1322"/>
          <p:cNvGraphicFramePr>
            <a:graphicFrameLocks noGrp="1"/>
          </p:cNvGraphicFramePr>
          <p:nvPr/>
        </p:nvGraphicFramePr>
        <p:xfrm>
          <a:off x="6376415" y="2977895"/>
          <a:ext cx="182245" cy="1818004"/>
        </p:xfrm>
        <a:graphic>
          <a:graphicData uri="http://schemas.openxmlformats.org/drawingml/2006/table">
            <a:tbl>
              <a:tblPr>
                <a:solidFill>
                  <a:srgbClr val="DDE2CD"/>
                </a:solidFill>
              </a:tblPr>
              <a:tblGrid>
                <a:gridCol w="182245"/>
              </a:tblGrid>
              <a:tr h="1818004">
                <a:tc>
                  <a:txBody>
                    <a:bodyPr vert="eaVert" wrap="square"/>
                    <a:lstStyle/>
                    <a:p>
                      <a:pPr marL="583565"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强化过程管控</a:t>
                      </a:r>
                      <a:endParaRPr lang="en-US" altLang="en-US" sz="800"/>
                    </a:p>
                  </a:txBody>
                  <a:tcPr marL="0" marR="0" marT="0" marB="0" vert="eaVert">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a:noFill/>
                    </a:lnT>
                    <a:lnB w="3175" cap="flat" cmpd="sng" algn="ctr">
                      <a:solidFill>
                        <a:srgbClr val="000000"/>
                      </a:solidFill>
                      <a:prstDash val="solid"/>
                      <a:round/>
                      <a:headEnd type="none" w="med" len="med"/>
                      <a:tailEnd type="none" w="med" len="med"/>
                    </a:lnB>
                    <a:solidFill>
                      <a:srgbClr val="DDE2CD"/>
                    </a:solidFill>
                  </a:tcPr>
                </a:tc>
              </a:tr>
            </a:tbl>
          </a:graphicData>
        </a:graphic>
      </p:graphicFrame>
      <p:sp>
        <p:nvSpPr>
          <p:cNvPr id="1324" name="rect"/>
          <p:cNvSpPr/>
          <p:nvPr/>
        </p:nvSpPr>
        <p:spPr>
          <a:xfrm>
            <a:off x="2738627" y="2977895"/>
            <a:ext cx="178308" cy="1816607"/>
          </a:xfrm>
          <a:prstGeom prst="rect">
            <a:avLst/>
          </a:prstGeom>
          <a:solidFill>
            <a:srgbClr val="DDE2C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6" name="rect"/>
          <p:cNvSpPr/>
          <p:nvPr/>
        </p:nvSpPr>
        <p:spPr>
          <a:xfrm>
            <a:off x="5800344" y="2973323"/>
            <a:ext cx="178307" cy="1816608"/>
          </a:xfrm>
          <a:prstGeom prst="rect">
            <a:avLst/>
          </a:prstGeom>
          <a:solidFill>
            <a:srgbClr val="DDE2C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8" name="rect"/>
          <p:cNvSpPr/>
          <p:nvPr/>
        </p:nvSpPr>
        <p:spPr>
          <a:xfrm>
            <a:off x="6161532" y="2976371"/>
            <a:ext cx="178307" cy="1816607"/>
          </a:xfrm>
          <a:prstGeom prst="rect">
            <a:avLst/>
          </a:prstGeom>
          <a:solidFill>
            <a:srgbClr val="DDE2C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330" name="table 1330"/>
          <p:cNvGraphicFramePr>
            <a:graphicFrameLocks noGrp="1"/>
          </p:cNvGraphicFramePr>
          <p:nvPr/>
        </p:nvGraphicFramePr>
        <p:xfrm>
          <a:off x="3822192" y="2602992"/>
          <a:ext cx="1115059" cy="267969"/>
        </p:xfrm>
        <a:graphic>
          <a:graphicData uri="http://schemas.openxmlformats.org/drawingml/2006/table">
            <a:tbl>
              <a:tblPr>
                <a:solidFill>
                  <a:srgbClr val="25BC9E"/>
                </a:solidFill>
              </a:tblPr>
              <a:tblGrid>
                <a:gridCol w="1115059"/>
              </a:tblGrid>
              <a:tr h="264794">
                <a:tc>
                  <a:txBody>
                    <a:bodyPr vert="horz" wrap="square"/>
                    <a:lstStyle/>
                    <a:p>
                      <a:pPr algn="l" rtl="0" eaLnBrk="0">
                        <a:lnSpc>
                          <a:spcPct val="100000"/>
                        </a:lnSpc>
                      </a:pPr>
                      <a:endParaRPr lang="en-US" altLang="en-US" sz="100"/>
                    </a:p>
                    <a:p>
                      <a:pPr marL="342900" indent="-269875" algn="l" rtl="0" eaLnBrk="0">
                        <a:lnSpc>
                          <a:spcPct val="101000"/>
                        </a:lnSpc>
                        <a:spcBef>
                          <a:spcPct val="0"/>
                        </a:spcBef>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建立健全机械化施工</a:t>
                      </a:r>
                      <a:r>
                        <a:rPr sz="8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管理机制</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graphicFrame>
        <p:nvGraphicFramePr>
          <p:cNvPr id="1332" name="table 1332"/>
          <p:cNvGraphicFramePr>
            <a:graphicFrameLocks noGrp="1"/>
          </p:cNvGraphicFramePr>
          <p:nvPr/>
        </p:nvGraphicFramePr>
        <p:xfrm>
          <a:off x="2709672" y="2602992"/>
          <a:ext cx="899160" cy="278765"/>
        </p:xfrm>
        <a:graphic>
          <a:graphicData uri="http://schemas.openxmlformats.org/drawingml/2006/table">
            <a:tbl>
              <a:tblPr>
                <a:solidFill>
                  <a:srgbClr val="25BC9E"/>
                </a:solidFill>
              </a:tblPr>
              <a:tblGrid>
                <a:gridCol w="899160"/>
              </a:tblGrid>
              <a:tr h="275590">
                <a:tc>
                  <a:txBody>
                    <a:bodyPr vert="horz" wrap="square"/>
                    <a:lstStyle/>
                    <a:p>
                      <a:pPr algn="l" rtl="0" eaLnBrk="0">
                        <a:lnSpc>
                          <a:spcPct val="137000"/>
                        </a:lnSpc>
                      </a:pPr>
                      <a:endParaRPr lang="en-US" altLang="en-US" sz="100"/>
                    </a:p>
                    <a:p>
                      <a:pPr marL="73025" algn="l" rtl="0" eaLnBrk="0">
                        <a:lnSpc>
                          <a:spcPct val="96000"/>
                        </a:lnSpc>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全面应用机械化</a:t>
                      </a:r>
                      <a:endParaRPr lang="en-US" altLang="en-US" sz="800"/>
                    </a:p>
                    <a:p>
                      <a:pPr marL="127635" algn="l" rtl="0" eaLnBrk="0">
                        <a:lnSpc>
                          <a:spcPct val="96000"/>
                        </a:lnSpc>
                        <a:spcBef>
                          <a:spcPts val="110"/>
                        </a:spcBef>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施工先进技术</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sp>
        <p:nvSpPr>
          <p:cNvPr id="1334" name="textbox 1334"/>
          <p:cNvSpPr/>
          <p:nvPr/>
        </p:nvSpPr>
        <p:spPr>
          <a:xfrm>
            <a:off x="5817182" y="3058159"/>
            <a:ext cx="180339" cy="1649729"/>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加强机械化施工设计技术源头创新</a:t>
            </a:r>
            <a:endParaRPr lang="en-US" altLang="en-US" sz="800"/>
          </a:p>
        </p:txBody>
      </p:sp>
      <p:graphicFrame>
        <p:nvGraphicFramePr>
          <p:cNvPr id="1336" name="table 1336"/>
          <p:cNvGraphicFramePr>
            <a:graphicFrameLocks noGrp="1"/>
          </p:cNvGraphicFramePr>
          <p:nvPr/>
        </p:nvGraphicFramePr>
        <p:xfrm>
          <a:off x="5103876" y="2607564"/>
          <a:ext cx="912495" cy="267969"/>
        </p:xfrm>
        <a:graphic>
          <a:graphicData uri="http://schemas.openxmlformats.org/drawingml/2006/table">
            <a:tbl>
              <a:tblPr>
                <a:solidFill>
                  <a:srgbClr val="25BC9E"/>
                </a:solidFill>
              </a:tblPr>
              <a:tblGrid>
                <a:gridCol w="912495"/>
              </a:tblGrid>
              <a:tr h="264794">
                <a:tc>
                  <a:txBody>
                    <a:bodyPr vert="horz" wrap="square"/>
                    <a:lstStyle/>
                    <a:p>
                      <a:pPr algn="l" rtl="0" eaLnBrk="0">
                        <a:lnSpc>
                          <a:spcPct val="107000"/>
                        </a:lnSpc>
                      </a:pPr>
                      <a:endParaRPr lang="en-US" altLang="en-US" sz="100"/>
                    </a:p>
                    <a:p>
                      <a:pPr marL="78105" algn="l" rtl="0" eaLnBrk="0">
                        <a:lnSpc>
                          <a:spcPct val="96000"/>
                        </a:lnSpc>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创新提升机械化</a:t>
                      </a:r>
                      <a:endParaRPr lang="en-US" altLang="en-US" sz="800"/>
                    </a:p>
                    <a:p>
                      <a:pPr marL="132080" algn="l" rtl="0" eaLnBrk="0">
                        <a:lnSpc>
                          <a:spcPct val="94000"/>
                        </a:lnSpc>
                        <a:spcBef>
                          <a:spcPts val="105"/>
                        </a:spcBef>
                      </a:pPr>
                      <a:r>
                        <a:rPr sz="800" b="1"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施工技术水平</a:t>
                      </a:r>
                      <a:endParaRPr lang="en-US" altLang="en-US" sz="800"/>
                    </a:p>
                  </a:txBody>
                  <a:tcPr marL="0" marR="0" marT="0" marB="0">
                    <a:lnL w="3175" cap="flat" cmpd="sng" algn="ctr">
                      <a:solidFill>
                        <a:srgbClr val="000000"/>
                      </a:solidFill>
                      <a:prstDash val="solid"/>
                      <a:round/>
                      <a:headEnd type="none" w="med" len="med"/>
                      <a:tailEnd type="none" w="med" len="med"/>
                    </a:lnL>
                    <a:lnR w="3175"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solidFill>
                      <a:srgbClr val="25BC9E"/>
                    </a:solidFill>
                  </a:tcPr>
                </a:tc>
              </a:tr>
            </a:tbl>
          </a:graphicData>
        </a:graphic>
      </p:graphicFrame>
      <p:sp>
        <p:nvSpPr>
          <p:cNvPr id="1338" name="textbox 1338"/>
          <p:cNvSpPr/>
          <p:nvPr/>
        </p:nvSpPr>
        <p:spPr>
          <a:xfrm>
            <a:off x="2753942" y="3334005"/>
            <a:ext cx="180339" cy="1107439"/>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加强线路施工应用管理</a:t>
            </a:r>
            <a:endParaRPr lang="en-US" altLang="en-US" sz="800"/>
          </a:p>
        </p:txBody>
      </p:sp>
      <p:graphicFrame>
        <p:nvGraphicFramePr>
          <p:cNvPr id="1340" name="table 1340"/>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5000"/>
                        </a:lnSpc>
                      </a:pPr>
                      <a:endParaRPr lang="en-US" altLang="en-US" sz="700"/>
                    </a:p>
                    <a:p>
                      <a:pPr marL="169545" algn="l" rtl="0" eaLnBrk="0">
                        <a:lnSpc>
                          <a:spcPct val="87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graphicFrame>
        <p:nvGraphicFramePr>
          <p:cNvPr id="1342" name="table 1342"/>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1344" name="textbox 1344"/>
          <p:cNvSpPr/>
          <p:nvPr/>
        </p:nvSpPr>
        <p:spPr>
          <a:xfrm>
            <a:off x="6176846" y="3548888"/>
            <a:ext cx="180339" cy="675005"/>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强化组织领导</a:t>
            </a:r>
            <a:endParaRPr lang="en-US" altLang="en-US" sz="800"/>
          </a:p>
        </p:txBody>
      </p:sp>
      <p:sp>
        <p:nvSpPr>
          <p:cNvPr id="1346" name="path"/>
          <p:cNvSpPr/>
          <p:nvPr/>
        </p:nvSpPr>
        <p:spPr>
          <a:xfrm>
            <a:off x="4373117" y="2526789"/>
            <a:ext cx="1193292" cy="83822"/>
          </a:xfrm>
          <a:custGeom>
            <a:rect l="0" t="0" r="0" b="0"/>
            <a:pathLst>
              <a:path w="1879" h="132">
                <a:moveTo>
                  <a:pt x="10" y="124"/>
                </a:moveTo>
                <a:lnTo>
                  <a:pt x="10" y="0"/>
                </a:lnTo>
                <a:moveTo>
                  <a:pt x="1868" y="0"/>
                </a:moveTo>
                <a:lnTo>
                  <a:pt x="1868" y="132"/>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8" name="textbox 1348"/>
          <p:cNvSpPr/>
          <p:nvPr/>
        </p:nvSpPr>
        <p:spPr>
          <a:xfrm>
            <a:off x="6614235" y="3603752"/>
            <a:ext cx="180339" cy="56769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ts val="1215"/>
              </a:lnSpc>
            </a:pPr>
            <a:r>
              <a:rPr sz="8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强化宣传引</a:t>
            </a:r>
            <a:endParaRPr lang="en-US" altLang="en-US" sz="800"/>
          </a:p>
        </p:txBody>
      </p:sp>
      <p:grpSp>
        <p:nvGrpSpPr>
          <p:cNvPr id="46" name="group 46"/>
          <p:cNvGrpSpPr/>
          <p:nvPr/>
        </p:nvGrpSpPr>
        <p:grpSpPr>
          <a:xfrm rot="21600000">
            <a:off x="6379463" y="2871118"/>
            <a:ext cx="394716" cy="109825"/>
            <a:chExt cx="394716" cy="109825"/>
          </a:xfrm>
        </p:grpSpPr>
        <p:sp>
          <p:nvSpPr>
            <p:cNvPr id="1350" name="path"/>
            <p:cNvSpPr/>
            <p:nvPr/>
          </p:nvSpPr>
          <p:spPr>
            <a:xfrm>
              <a:off x="0" y="103729"/>
              <a:ext cx="394716" cy="6095"/>
            </a:xfrm>
            <a:custGeom>
              <a:rect l="0" t="0" r="0" b="0"/>
              <a:pathLst>
                <a:path w="621" h="9">
                  <a:moveTo>
                    <a:pt x="0" y="4"/>
                  </a:moveTo>
                  <a:lnTo>
                    <a:pt x="271" y="4"/>
                  </a:lnTo>
                  <a:moveTo>
                    <a:pt x="348" y="4"/>
                  </a:moveTo>
                  <a:lnTo>
                    <a:pt x="62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2" name="path"/>
            <p:cNvSpPr/>
            <p:nvPr/>
          </p:nvSpPr>
          <p:spPr>
            <a:xfrm>
              <a:off x="78487" y="0"/>
              <a:ext cx="236218" cy="106874"/>
            </a:xfrm>
            <a:custGeom>
              <a:rect l="0" t="0" r="0" b="0"/>
              <a:pathLst>
                <a:path w="371" h="168">
                  <a:moveTo>
                    <a:pt x="10" y="168"/>
                  </a:moveTo>
                  <a:lnTo>
                    <a:pt x="13" y="0"/>
                  </a:lnTo>
                  <a:moveTo>
                    <a:pt x="361" y="168"/>
                  </a:moveTo>
                  <a:lnTo>
                    <a:pt x="361"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354" name="textbox 1354"/>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60">
                <a:solidFill>
                  <a:srgbClr val="000000">
                    <a:alpha val="100000"/>
                  </a:srgbClr>
                </a:solidFill>
                <a:latin typeface="Calibri"/>
                <a:ea typeface="Calibri"/>
                <a:cs typeface="Calibri" panose="020f05020202040a0204"/>
              </a:rPr>
              <a:t>.</a:t>
            </a:r>
            <a:r>
              <a:rPr sz="1200" kern="0" spc="-140">
                <a:solidFill>
                  <a:srgbClr val="000000">
                    <a:alpha val="100000"/>
                  </a:srgbClr>
                </a:solidFill>
                <a:latin typeface="Calibri"/>
                <a:ea typeface="Calibri"/>
                <a:cs typeface="Calibri" panose="020f05020202040a0204"/>
              </a:rPr>
              <a:t> </a:t>
            </a:r>
            <a:r>
              <a:rPr sz="1200" kern="0" spc="60">
                <a:solidFill>
                  <a:srgbClr val="000000">
                    <a:alpha val="100000"/>
                  </a:srgbClr>
                </a:solidFill>
                <a:latin typeface="Calibri"/>
                <a:ea typeface="Calibri"/>
                <a:cs typeface="Calibri" panose="020f05020202040a0204"/>
              </a:rPr>
              <a:t>19</a:t>
            </a:r>
            <a:endParaRPr lang="en-US" altLang="en-US" sz="1200"/>
          </a:p>
        </p:txBody>
      </p:sp>
      <p:grpSp>
        <p:nvGrpSpPr>
          <p:cNvPr id="48" name="group 48"/>
          <p:cNvGrpSpPr/>
          <p:nvPr/>
        </p:nvGrpSpPr>
        <p:grpSpPr>
          <a:xfrm rot="21600000">
            <a:off x="6821423" y="2871118"/>
            <a:ext cx="172211" cy="109825"/>
            <a:chExt cx="172211" cy="109825"/>
          </a:xfrm>
        </p:grpSpPr>
        <p:sp>
          <p:nvSpPr>
            <p:cNvPr id="1356" name="path"/>
            <p:cNvSpPr/>
            <p:nvPr/>
          </p:nvSpPr>
          <p:spPr>
            <a:xfrm>
              <a:off x="0" y="103729"/>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8" name="path"/>
            <p:cNvSpPr/>
            <p:nvPr/>
          </p:nvSpPr>
          <p:spPr>
            <a:xfrm>
              <a:off x="78486" y="0"/>
              <a:ext cx="15238" cy="106874"/>
            </a:xfrm>
            <a:custGeom>
              <a:rect l="0" t="0" r="0" b="0"/>
              <a:pathLst>
                <a:path w="23" h="168">
                  <a:moveTo>
                    <a:pt x="13" y="168"/>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0" name="group 50"/>
          <p:cNvGrpSpPr/>
          <p:nvPr/>
        </p:nvGrpSpPr>
        <p:grpSpPr>
          <a:xfrm rot="21600000">
            <a:off x="5803391" y="2868168"/>
            <a:ext cx="172211" cy="109728"/>
            <a:chExt cx="172211" cy="109728"/>
          </a:xfrm>
        </p:grpSpPr>
        <p:sp>
          <p:nvSpPr>
            <p:cNvPr id="1360" name="path"/>
            <p:cNvSpPr/>
            <p:nvPr/>
          </p:nvSpPr>
          <p:spPr>
            <a:xfrm>
              <a:off x="0" y="103632"/>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2" name="path"/>
            <p:cNvSpPr/>
            <p:nvPr/>
          </p:nvSpPr>
          <p:spPr>
            <a:xfrm>
              <a:off x="80009" y="0"/>
              <a:ext cx="13716" cy="106680"/>
            </a:xfrm>
            <a:custGeom>
              <a:rect l="0" t="0" r="0" b="0"/>
              <a:pathLst>
                <a:path w="21" h="168">
                  <a:moveTo>
                    <a:pt x="10" y="168"/>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group 52"/>
          <p:cNvGrpSpPr/>
          <p:nvPr/>
        </p:nvGrpSpPr>
        <p:grpSpPr>
          <a:xfrm rot="21600000">
            <a:off x="4053840" y="2874264"/>
            <a:ext cx="172211" cy="109728"/>
            <a:chExt cx="172211" cy="109728"/>
          </a:xfrm>
        </p:grpSpPr>
        <p:sp>
          <p:nvSpPr>
            <p:cNvPr id="1364" name="path"/>
            <p:cNvSpPr/>
            <p:nvPr/>
          </p:nvSpPr>
          <p:spPr>
            <a:xfrm>
              <a:off x="0" y="103632"/>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6" name="path"/>
            <p:cNvSpPr/>
            <p:nvPr/>
          </p:nvSpPr>
          <p:spPr>
            <a:xfrm>
              <a:off x="80009" y="0"/>
              <a:ext cx="13716" cy="106680"/>
            </a:xfrm>
            <a:custGeom>
              <a:rect l="0" t="0" r="0" b="0"/>
              <a:pathLst>
                <a:path w="21" h="168">
                  <a:moveTo>
                    <a:pt x="10" y="168"/>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4" name="group 54"/>
          <p:cNvGrpSpPr/>
          <p:nvPr/>
        </p:nvGrpSpPr>
        <p:grpSpPr>
          <a:xfrm rot="21600000">
            <a:off x="6164579" y="2871216"/>
            <a:ext cx="172211" cy="109727"/>
            <a:chExt cx="172211" cy="109727"/>
          </a:xfrm>
        </p:grpSpPr>
        <p:sp>
          <p:nvSpPr>
            <p:cNvPr id="1368" name="path"/>
            <p:cNvSpPr/>
            <p:nvPr/>
          </p:nvSpPr>
          <p:spPr>
            <a:xfrm>
              <a:off x="0" y="103631"/>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0" name="path"/>
            <p:cNvSpPr/>
            <p:nvPr/>
          </p:nvSpPr>
          <p:spPr>
            <a:xfrm>
              <a:off x="78485" y="0"/>
              <a:ext cx="13716" cy="106679"/>
            </a:xfrm>
            <a:custGeom>
              <a:rect l="0" t="0" r="0" b="0"/>
              <a:pathLst>
                <a:path w="21" h="167">
                  <a:moveTo>
                    <a:pt x="10" y="167"/>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6" name="group 56"/>
          <p:cNvGrpSpPr/>
          <p:nvPr/>
        </p:nvGrpSpPr>
        <p:grpSpPr>
          <a:xfrm rot="21600000">
            <a:off x="3401567" y="2872740"/>
            <a:ext cx="172211" cy="109727"/>
            <a:chExt cx="172211" cy="109727"/>
          </a:xfrm>
        </p:grpSpPr>
        <p:sp>
          <p:nvSpPr>
            <p:cNvPr id="1372" name="path"/>
            <p:cNvSpPr/>
            <p:nvPr/>
          </p:nvSpPr>
          <p:spPr>
            <a:xfrm>
              <a:off x="0" y="103631"/>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4" name="path"/>
            <p:cNvSpPr/>
            <p:nvPr/>
          </p:nvSpPr>
          <p:spPr>
            <a:xfrm>
              <a:off x="80009" y="0"/>
              <a:ext cx="13716" cy="106679"/>
            </a:xfrm>
            <a:custGeom>
              <a:rect l="0" t="0" r="0" b="0"/>
              <a:pathLst>
                <a:path w="21" h="167">
                  <a:moveTo>
                    <a:pt x="10" y="167"/>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8" name="group 58"/>
          <p:cNvGrpSpPr/>
          <p:nvPr/>
        </p:nvGrpSpPr>
        <p:grpSpPr>
          <a:xfrm rot="21600000">
            <a:off x="5469635" y="2872535"/>
            <a:ext cx="173735" cy="105361"/>
            <a:chExt cx="173735" cy="105361"/>
          </a:xfrm>
        </p:grpSpPr>
        <p:sp>
          <p:nvSpPr>
            <p:cNvPr id="1376" name="path"/>
            <p:cNvSpPr/>
            <p:nvPr/>
          </p:nvSpPr>
          <p:spPr>
            <a:xfrm>
              <a:off x="0" y="99265"/>
              <a:ext cx="173735" cy="6095"/>
            </a:xfrm>
            <a:custGeom>
              <a:rect l="0" t="0" r="0" b="0"/>
              <a:pathLst>
                <a:path w="273" h="9">
                  <a:moveTo>
                    <a:pt x="0" y="4"/>
                  </a:moveTo>
                  <a:lnTo>
                    <a:pt x="273"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8" name="path"/>
            <p:cNvSpPr/>
            <p:nvPr/>
          </p:nvSpPr>
          <p:spPr>
            <a:xfrm>
              <a:off x="80012" y="0"/>
              <a:ext cx="16758" cy="102517"/>
            </a:xfrm>
            <a:custGeom>
              <a:rect l="0" t="0" r="0" b="0"/>
              <a:pathLst>
                <a:path w="26" h="161">
                  <a:moveTo>
                    <a:pt x="10" y="161"/>
                  </a:moveTo>
                  <a:lnTo>
                    <a:pt x="15"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0" name="group 60"/>
          <p:cNvGrpSpPr/>
          <p:nvPr/>
        </p:nvGrpSpPr>
        <p:grpSpPr>
          <a:xfrm rot="21600000">
            <a:off x="3805428" y="2872740"/>
            <a:ext cx="173735" cy="105156"/>
            <a:chExt cx="173735" cy="105156"/>
          </a:xfrm>
        </p:grpSpPr>
        <p:sp>
          <p:nvSpPr>
            <p:cNvPr id="1380" name="path"/>
            <p:cNvSpPr/>
            <p:nvPr/>
          </p:nvSpPr>
          <p:spPr>
            <a:xfrm>
              <a:off x="0" y="99060"/>
              <a:ext cx="173735" cy="6095"/>
            </a:xfrm>
            <a:custGeom>
              <a:rect l="0" t="0" r="0" b="0"/>
              <a:pathLst>
                <a:path w="273" h="9">
                  <a:moveTo>
                    <a:pt x="0" y="4"/>
                  </a:moveTo>
                  <a:lnTo>
                    <a:pt x="273"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2" name="path"/>
            <p:cNvSpPr/>
            <p:nvPr/>
          </p:nvSpPr>
          <p:spPr>
            <a:xfrm>
              <a:off x="80009" y="0"/>
              <a:ext cx="13716" cy="102108"/>
            </a:xfrm>
            <a:custGeom>
              <a:rect l="0" t="0" r="0" b="0"/>
              <a:pathLst>
                <a:path w="21" h="160">
                  <a:moveTo>
                    <a:pt x="10" y="160"/>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2" name="group 62"/>
          <p:cNvGrpSpPr/>
          <p:nvPr/>
        </p:nvGrpSpPr>
        <p:grpSpPr>
          <a:xfrm rot="21600000">
            <a:off x="4311395" y="2878835"/>
            <a:ext cx="173735" cy="105156"/>
            <a:chExt cx="173735" cy="105156"/>
          </a:xfrm>
        </p:grpSpPr>
        <p:sp>
          <p:nvSpPr>
            <p:cNvPr id="1384" name="path"/>
            <p:cNvSpPr/>
            <p:nvPr/>
          </p:nvSpPr>
          <p:spPr>
            <a:xfrm>
              <a:off x="0" y="99060"/>
              <a:ext cx="173735" cy="6095"/>
            </a:xfrm>
            <a:custGeom>
              <a:rect l="0" t="0" r="0" b="0"/>
              <a:pathLst>
                <a:path w="273" h="9">
                  <a:moveTo>
                    <a:pt x="0" y="4"/>
                  </a:moveTo>
                  <a:lnTo>
                    <a:pt x="273"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6" name="path"/>
            <p:cNvSpPr/>
            <p:nvPr/>
          </p:nvSpPr>
          <p:spPr>
            <a:xfrm>
              <a:off x="80009" y="0"/>
              <a:ext cx="13716" cy="102108"/>
            </a:xfrm>
            <a:custGeom>
              <a:rect l="0" t="0" r="0" b="0"/>
              <a:pathLst>
                <a:path w="21" h="160">
                  <a:moveTo>
                    <a:pt x="10" y="160"/>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4" name="group 64"/>
          <p:cNvGrpSpPr/>
          <p:nvPr/>
        </p:nvGrpSpPr>
        <p:grpSpPr>
          <a:xfrm rot="21600000">
            <a:off x="3069336" y="2877107"/>
            <a:ext cx="172211" cy="105360"/>
            <a:chExt cx="172211" cy="105360"/>
          </a:xfrm>
        </p:grpSpPr>
        <p:sp>
          <p:nvSpPr>
            <p:cNvPr id="1388" name="path"/>
            <p:cNvSpPr/>
            <p:nvPr/>
          </p:nvSpPr>
          <p:spPr>
            <a:xfrm>
              <a:off x="0" y="99264"/>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0" name="path"/>
            <p:cNvSpPr/>
            <p:nvPr/>
          </p:nvSpPr>
          <p:spPr>
            <a:xfrm>
              <a:off x="78488" y="0"/>
              <a:ext cx="16758" cy="102516"/>
            </a:xfrm>
            <a:custGeom>
              <a:rect l="0" t="0" r="0" b="0"/>
              <a:pathLst>
                <a:path w="26" h="161">
                  <a:moveTo>
                    <a:pt x="10" y="161"/>
                  </a:moveTo>
                  <a:lnTo>
                    <a:pt x="15"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6" name="group 66"/>
          <p:cNvGrpSpPr/>
          <p:nvPr/>
        </p:nvGrpSpPr>
        <p:grpSpPr>
          <a:xfrm rot="21600000">
            <a:off x="4774691" y="2872740"/>
            <a:ext cx="172211" cy="105156"/>
            <a:chExt cx="172211" cy="105156"/>
          </a:xfrm>
        </p:grpSpPr>
        <p:sp>
          <p:nvSpPr>
            <p:cNvPr id="1392" name="path"/>
            <p:cNvSpPr/>
            <p:nvPr/>
          </p:nvSpPr>
          <p:spPr>
            <a:xfrm>
              <a:off x="0" y="99060"/>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4" name="path"/>
            <p:cNvSpPr/>
            <p:nvPr/>
          </p:nvSpPr>
          <p:spPr>
            <a:xfrm>
              <a:off x="80009" y="0"/>
              <a:ext cx="13716" cy="102108"/>
            </a:xfrm>
            <a:custGeom>
              <a:rect l="0" t="0" r="0" b="0"/>
              <a:pathLst>
                <a:path w="21" h="160">
                  <a:moveTo>
                    <a:pt x="10" y="160"/>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8" name="group 68"/>
          <p:cNvGrpSpPr/>
          <p:nvPr/>
        </p:nvGrpSpPr>
        <p:grpSpPr>
          <a:xfrm rot="21600000">
            <a:off x="4549140" y="2872740"/>
            <a:ext cx="172211" cy="105156"/>
            <a:chExt cx="172211" cy="105156"/>
          </a:xfrm>
        </p:grpSpPr>
        <p:sp>
          <p:nvSpPr>
            <p:cNvPr id="1396" name="path"/>
            <p:cNvSpPr/>
            <p:nvPr/>
          </p:nvSpPr>
          <p:spPr>
            <a:xfrm>
              <a:off x="0" y="99060"/>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8" name="path"/>
            <p:cNvSpPr/>
            <p:nvPr/>
          </p:nvSpPr>
          <p:spPr>
            <a:xfrm>
              <a:off x="78485" y="0"/>
              <a:ext cx="13716" cy="102108"/>
            </a:xfrm>
            <a:custGeom>
              <a:rect l="0" t="0" r="0" b="0"/>
              <a:pathLst>
                <a:path w="21" h="160">
                  <a:moveTo>
                    <a:pt x="10" y="160"/>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0" name="group 70"/>
          <p:cNvGrpSpPr/>
          <p:nvPr/>
        </p:nvGrpSpPr>
        <p:grpSpPr>
          <a:xfrm rot="21600000">
            <a:off x="5141975" y="2877311"/>
            <a:ext cx="173735" cy="100584"/>
            <a:chExt cx="173735" cy="100584"/>
          </a:xfrm>
        </p:grpSpPr>
        <p:sp>
          <p:nvSpPr>
            <p:cNvPr id="1400" name="path"/>
            <p:cNvSpPr/>
            <p:nvPr/>
          </p:nvSpPr>
          <p:spPr>
            <a:xfrm>
              <a:off x="0" y="94488"/>
              <a:ext cx="173735" cy="6095"/>
            </a:xfrm>
            <a:custGeom>
              <a:rect l="0" t="0" r="0" b="0"/>
              <a:pathLst>
                <a:path w="273" h="9">
                  <a:moveTo>
                    <a:pt x="0" y="4"/>
                  </a:moveTo>
                  <a:lnTo>
                    <a:pt x="273"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2" name="path"/>
            <p:cNvSpPr/>
            <p:nvPr/>
          </p:nvSpPr>
          <p:spPr>
            <a:xfrm>
              <a:off x="80010" y="0"/>
              <a:ext cx="13716" cy="97536"/>
            </a:xfrm>
            <a:custGeom>
              <a:rect l="0" t="0" r="0" b="0"/>
              <a:pathLst>
                <a:path w="21" h="153">
                  <a:moveTo>
                    <a:pt x="10" y="153"/>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2" name="group 72"/>
          <p:cNvGrpSpPr/>
          <p:nvPr/>
        </p:nvGrpSpPr>
        <p:grpSpPr>
          <a:xfrm rot="21600000">
            <a:off x="2741676" y="2881883"/>
            <a:ext cx="172211" cy="100583"/>
            <a:chExt cx="172211" cy="100583"/>
          </a:xfrm>
        </p:grpSpPr>
        <p:sp>
          <p:nvSpPr>
            <p:cNvPr id="1404" name="path"/>
            <p:cNvSpPr/>
            <p:nvPr/>
          </p:nvSpPr>
          <p:spPr>
            <a:xfrm>
              <a:off x="0" y="94488"/>
              <a:ext cx="172211" cy="6095"/>
            </a:xfrm>
            <a:custGeom>
              <a:rect l="0" t="0" r="0" b="0"/>
              <a:pathLst>
                <a:path w="271" h="9">
                  <a:moveTo>
                    <a:pt x="0" y="4"/>
                  </a:moveTo>
                  <a:lnTo>
                    <a:pt x="271" y="4"/>
                  </a:lnTo>
                </a:path>
              </a:pathLst>
            </a:custGeom>
            <a:noFill/>
            <a:ln w="6096"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6" name="path"/>
            <p:cNvSpPr/>
            <p:nvPr/>
          </p:nvSpPr>
          <p:spPr>
            <a:xfrm>
              <a:off x="78486" y="0"/>
              <a:ext cx="13715" cy="97535"/>
            </a:xfrm>
            <a:custGeom>
              <a:rect l="0" t="0" r="0" b="0"/>
              <a:pathLst>
                <a:path w="21" h="153">
                  <a:moveTo>
                    <a:pt x="10" y="153"/>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08" name="textbox 1408"/>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37</a:t>
            </a:r>
            <a:endParaRPr lang="en-US" altLang="en-US" sz="800"/>
          </a:p>
        </p:txBody>
      </p:sp>
      <p:sp>
        <p:nvSpPr>
          <p:cNvPr id="1410" name="rect"/>
          <p:cNvSpPr/>
          <p:nvPr/>
        </p:nvSpPr>
        <p:spPr>
          <a:xfrm>
            <a:off x="2317242" y="2883310"/>
            <a:ext cx="15238" cy="106874"/>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2" name="rect"/>
          <p:cNvSpPr/>
          <p:nvPr/>
        </p:nvSpPr>
        <p:spPr>
          <a:xfrm>
            <a:off x="1293114" y="2883310"/>
            <a:ext cx="15238" cy="106874"/>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4" name="rect"/>
          <p:cNvSpPr/>
          <p:nvPr/>
        </p:nvSpPr>
        <p:spPr>
          <a:xfrm>
            <a:off x="1073658" y="2883408"/>
            <a:ext cx="13716" cy="108203"/>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6" name="rect"/>
          <p:cNvSpPr/>
          <p:nvPr/>
        </p:nvSpPr>
        <p:spPr>
          <a:xfrm>
            <a:off x="2097786" y="2883408"/>
            <a:ext cx="13715" cy="108203"/>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8" name="path"/>
          <p:cNvSpPr/>
          <p:nvPr/>
        </p:nvSpPr>
        <p:spPr>
          <a:xfrm>
            <a:off x="3809237" y="2429256"/>
            <a:ext cx="13716" cy="106679"/>
          </a:xfrm>
          <a:custGeom>
            <a:rect l="0" t="0" r="0" b="0"/>
            <a:pathLst>
              <a:path w="21" h="167">
                <a:moveTo>
                  <a:pt x="10" y="0"/>
                </a:moveTo>
                <a:lnTo>
                  <a:pt x="10" y="167"/>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0" name="rect"/>
          <p:cNvSpPr/>
          <p:nvPr/>
        </p:nvSpPr>
        <p:spPr>
          <a:xfrm>
            <a:off x="636269" y="2883408"/>
            <a:ext cx="13716" cy="10667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2" name="rect"/>
          <p:cNvSpPr/>
          <p:nvPr/>
        </p:nvSpPr>
        <p:spPr>
          <a:xfrm>
            <a:off x="851153" y="2883408"/>
            <a:ext cx="13716" cy="10667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4" name="rect"/>
          <p:cNvSpPr/>
          <p:nvPr/>
        </p:nvSpPr>
        <p:spPr>
          <a:xfrm>
            <a:off x="1660398" y="2883408"/>
            <a:ext cx="13715" cy="10667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6" name="rect"/>
          <p:cNvSpPr/>
          <p:nvPr/>
        </p:nvSpPr>
        <p:spPr>
          <a:xfrm>
            <a:off x="1875282" y="2883408"/>
            <a:ext cx="13715" cy="106679"/>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8" name="rect"/>
          <p:cNvSpPr/>
          <p:nvPr/>
        </p:nvSpPr>
        <p:spPr>
          <a:xfrm>
            <a:off x="6164579" y="4789931"/>
            <a:ext cx="172211" cy="609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0" name="rect"/>
          <p:cNvSpPr/>
          <p:nvPr/>
        </p:nvSpPr>
        <p:spPr>
          <a:xfrm>
            <a:off x="5803391" y="4786884"/>
            <a:ext cx="172211" cy="609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2" name="rect"/>
          <p:cNvSpPr/>
          <p:nvPr/>
        </p:nvSpPr>
        <p:spPr>
          <a:xfrm>
            <a:off x="2741676" y="4791455"/>
            <a:ext cx="172211" cy="6095"/>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4" name="path"/>
          <p:cNvSpPr/>
          <p:nvPr/>
        </p:nvSpPr>
        <p:spPr>
          <a:xfrm>
            <a:off x="3152394" y="2531364"/>
            <a:ext cx="13715" cy="74676"/>
          </a:xfrm>
          <a:custGeom>
            <a:rect l="0" t="0" r="0" b="0"/>
            <a:pathLst>
              <a:path w="21" h="117">
                <a:moveTo>
                  <a:pt x="10" y="117"/>
                </a:moveTo>
                <a:lnTo>
                  <a:pt x="10" y="0"/>
                </a:lnTo>
              </a:path>
            </a:pathLst>
          </a:custGeom>
          <a:noFill/>
          <a:ln w="13716"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36" name="picture 1436"/>
          <p:cNvPicPr>
            <a:picLocks noChangeAspect="1"/>
          </p:cNvPicPr>
          <p:nvPr/>
        </p:nvPicPr>
        <p:blipFill>
          <a:blip r:embed="rId2"/>
          <a:stretch>
            <a:fillRect/>
          </a:stretch>
        </p:blipFill>
        <p:spPr>
          <a:xfrm rot="21600000">
            <a:off x="5167883" y="5839968"/>
            <a:ext cx="1863852" cy="615696"/>
          </a:xfrm>
          <a:prstGeom prst="rect">
            <a:avLst/>
          </a:prstGeom>
        </p:spPr>
      </p:pic>
      <p:sp>
        <p:nvSpPr>
          <p:cNvPr id="1438" name="textbox 1438"/>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39</a:t>
            </a:r>
            <a:endParaRPr lang="en-US" altLang="en-US" sz="800"/>
          </a:p>
        </p:txBody>
      </p:sp>
      <p:pic>
        <p:nvPicPr>
          <p:cNvPr id="1440" name="picture 1440"/>
          <p:cNvPicPr>
            <a:picLocks noChangeAspect="1"/>
          </p:cNvPicPr>
          <p:nvPr/>
        </p:nvPicPr>
        <p:blipFill>
          <a:blip r:embed="rId3"/>
          <a:stretch>
            <a:fillRect/>
          </a:stretch>
        </p:blipFill>
        <p:spPr>
          <a:xfrm rot="21600000">
            <a:off x="528827" y="5839968"/>
            <a:ext cx="6502907" cy="3657600"/>
          </a:xfrm>
          <a:prstGeom prst="rect">
            <a:avLst/>
          </a:prstGeom>
        </p:spPr>
      </p:pic>
      <p:pic>
        <p:nvPicPr>
          <p:cNvPr id="1442" name="picture 1442"/>
          <p:cNvPicPr>
            <a:picLocks noChangeAspect="1"/>
          </p:cNvPicPr>
          <p:nvPr/>
        </p:nvPicPr>
        <p:blipFill>
          <a:blip r:embed="rId4"/>
          <a:stretch>
            <a:fillRect/>
          </a:stretch>
        </p:blipFill>
        <p:spPr>
          <a:xfrm rot="21600000">
            <a:off x="528827" y="6012180"/>
            <a:ext cx="487680" cy="457199"/>
          </a:xfrm>
          <a:prstGeom prst="rect">
            <a:avLst/>
          </a:prstGeom>
        </p:spPr>
      </p:pic>
      <p:pic>
        <p:nvPicPr>
          <p:cNvPr id="1444" name="picture 1444"/>
          <p:cNvPicPr>
            <a:picLocks noChangeAspect="1"/>
          </p:cNvPicPr>
          <p:nvPr/>
        </p:nvPicPr>
        <p:blipFill>
          <a:blip r:embed="rId5"/>
          <a:stretch>
            <a:fillRect/>
          </a:stretch>
        </p:blipFill>
        <p:spPr>
          <a:xfrm rot="21600000">
            <a:off x="851916" y="6492240"/>
            <a:ext cx="4471416" cy="342900"/>
          </a:xfrm>
          <a:prstGeom prst="rect">
            <a:avLst/>
          </a:prstGeom>
        </p:spPr>
      </p:pic>
      <p:pic>
        <p:nvPicPr>
          <p:cNvPr id="1446" name="picture 1446"/>
          <p:cNvPicPr>
            <a:picLocks noChangeAspect="1"/>
          </p:cNvPicPr>
          <p:nvPr/>
        </p:nvPicPr>
        <p:blipFill>
          <a:blip r:embed="rId6"/>
          <a:stretch>
            <a:fillRect/>
          </a:stretch>
        </p:blipFill>
        <p:spPr>
          <a:xfrm rot="21600000">
            <a:off x="528827" y="6877812"/>
            <a:ext cx="5219700" cy="335279"/>
          </a:xfrm>
          <a:prstGeom prst="rect">
            <a:avLst/>
          </a:prstGeom>
        </p:spPr>
      </p:pic>
      <p:sp>
        <p:nvSpPr>
          <p:cNvPr id="1448" name="path"/>
          <p:cNvSpPr/>
          <p:nvPr/>
        </p:nvSpPr>
        <p:spPr>
          <a:xfrm>
            <a:off x="528827" y="7213092"/>
            <a:ext cx="249936" cy="263651"/>
          </a:xfrm>
          <a:custGeom>
            <a:rect l="0" t="0" r="0" b="0"/>
            <a:pathLst>
              <a:path w="393" h="415">
                <a:moveTo>
                  <a:pt x="393" y="0"/>
                </a:moveTo>
                <a:lnTo>
                  <a:pt x="393" y="415"/>
                </a:lnTo>
                <a:lnTo>
                  <a:pt x="0" y="0"/>
                </a:lnTo>
                <a:lnTo>
                  <a:pt x="393"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450" name="table 145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452" name="picture 1452"/>
          <p:cNvPicPr>
            <a:picLocks noChangeAspect="1"/>
          </p:cNvPicPr>
          <p:nvPr/>
        </p:nvPicPr>
        <p:blipFill>
          <a:blip r:embed="rId2"/>
          <a:stretch>
            <a:fillRect/>
          </a:stretch>
        </p:blipFill>
        <p:spPr>
          <a:xfrm rot="21600000">
            <a:off x="5167883" y="1190245"/>
            <a:ext cx="1863852" cy="615694"/>
          </a:xfrm>
          <a:prstGeom prst="rect">
            <a:avLst/>
          </a:prstGeom>
        </p:spPr>
      </p:pic>
      <p:pic>
        <p:nvPicPr>
          <p:cNvPr id="1454" name="picture 1454"/>
          <p:cNvPicPr>
            <a:picLocks noChangeAspect="1"/>
          </p:cNvPicPr>
          <p:nvPr/>
        </p:nvPicPr>
        <p:blipFill>
          <a:blip r:embed="rId3"/>
          <a:stretch>
            <a:fillRect/>
          </a:stretch>
        </p:blipFill>
        <p:spPr>
          <a:xfrm rot="21600000">
            <a:off x="528827" y="1190244"/>
            <a:ext cx="6502907" cy="3657599"/>
          </a:xfrm>
          <a:prstGeom prst="rect">
            <a:avLst/>
          </a:prstGeom>
        </p:spPr>
      </p:pic>
      <p:pic>
        <p:nvPicPr>
          <p:cNvPr id="1456" name="picture 1456"/>
          <p:cNvPicPr>
            <a:picLocks noChangeAspect="1"/>
          </p:cNvPicPr>
          <p:nvPr/>
        </p:nvPicPr>
        <p:blipFill>
          <a:blip r:embed="rId7"/>
          <a:stretch>
            <a:fillRect/>
          </a:stretch>
        </p:blipFill>
        <p:spPr>
          <a:xfrm rot="21600000">
            <a:off x="851916" y="1842516"/>
            <a:ext cx="4471416" cy="342900"/>
          </a:xfrm>
          <a:prstGeom prst="rect">
            <a:avLst/>
          </a:prstGeom>
        </p:spPr>
      </p:pic>
      <p:pic>
        <p:nvPicPr>
          <p:cNvPr id="1458" name="picture 1458"/>
          <p:cNvPicPr>
            <a:picLocks noChangeAspect="1"/>
          </p:cNvPicPr>
          <p:nvPr/>
        </p:nvPicPr>
        <p:blipFill>
          <a:blip r:embed="rId8"/>
          <a:stretch>
            <a:fillRect/>
          </a:stretch>
        </p:blipFill>
        <p:spPr>
          <a:xfrm rot="21600000">
            <a:off x="528827" y="1362457"/>
            <a:ext cx="487680" cy="457199"/>
          </a:xfrm>
          <a:prstGeom prst="rect">
            <a:avLst/>
          </a:prstGeom>
        </p:spPr>
      </p:pic>
      <p:sp>
        <p:nvSpPr>
          <p:cNvPr id="1460" name="path"/>
          <p:cNvSpPr/>
          <p:nvPr/>
        </p:nvSpPr>
        <p:spPr>
          <a:xfrm>
            <a:off x="528827" y="2563368"/>
            <a:ext cx="249936" cy="263651"/>
          </a:xfrm>
          <a:custGeom>
            <a:rect l="0" t="0" r="0" b="0"/>
            <a:pathLst>
              <a:path w="393" h="415">
                <a:moveTo>
                  <a:pt x="393" y="0"/>
                </a:moveTo>
                <a:lnTo>
                  <a:pt x="393" y="415"/>
                </a:lnTo>
                <a:lnTo>
                  <a:pt x="0" y="0"/>
                </a:lnTo>
                <a:lnTo>
                  <a:pt x="393"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462" name="picture 1462"/>
          <p:cNvPicPr>
            <a:picLocks noChangeAspect="1"/>
          </p:cNvPicPr>
          <p:nvPr/>
        </p:nvPicPr>
        <p:blipFill>
          <a:blip r:embed="rId9"/>
          <a:stretch>
            <a:fillRect/>
          </a:stretch>
        </p:blipFill>
        <p:spPr>
          <a:xfrm rot="21600000">
            <a:off x="528827" y="2228088"/>
            <a:ext cx="5219700" cy="335280"/>
          </a:xfrm>
          <a:prstGeom prst="rect">
            <a:avLst/>
          </a:prstGeom>
        </p:spPr>
      </p:pic>
      <p:graphicFrame>
        <p:nvGraphicFramePr>
          <p:cNvPr id="1464" name="table 146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38</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466" name="textbox 1466"/>
          <p:cNvSpPr/>
          <p:nvPr/>
        </p:nvSpPr>
        <p:spPr>
          <a:xfrm>
            <a:off x="911148" y="7286548"/>
            <a:ext cx="4669154" cy="22117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9000"/>
              </a:lnSpc>
            </a:pPr>
            <a:r>
              <a:rPr sz="600" kern="0" spc="140">
                <a:solidFill>
                  <a:srgbClr val="404040">
                    <a:alpha val="100000"/>
                  </a:srgbClr>
                </a:solidFill>
                <a:latin typeface="Wingdings" panose="05000000000000000000"/>
                <a:ea typeface="Wingdings" panose="05000000000000000000"/>
                <a:cs typeface="Wingdings" panose="05000000000000000000"/>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一</a:t>
            </a:r>
            <a:r>
              <a:rPr sz="900" b="1"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要抓</a:t>
            </a:r>
            <a:r>
              <a:rPr sz="900" b="1" kern="0" spc="140">
                <a:solidFill>
                  <a:srgbClr val="FF0000">
                    <a:alpha val="100000"/>
                  </a:srgbClr>
                </a:solidFill>
                <a:latin typeface="微软雅黑" panose="020b0503020204020204" charset="-122"/>
                <a:ea typeface="微软雅黑" panose="020b0503020204020204" charset="-122"/>
                <a:cs typeface="微软雅黑" panose="020b0503020204020204" charset="-122"/>
              </a:rPr>
              <a:t>认识</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提升</a:t>
            </a:r>
            <a:r>
              <a:rPr sz="900" b="1"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坚定不移推动思想观念向</a:t>
            </a:r>
            <a:r>
              <a:rPr sz="900" b="1"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我要机械化</a:t>
            </a:r>
            <a:r>
              <a:rPr sz="900" b="1"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转变</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212090" algn="l" rtl="0" eaLnBrk="0">
              <a:lnSpc>
                <a:spcPct val="92000"/>
              </a:lnSpc>
              <a:spcBef>
                <a:spcPts val="720"/>
              </a:spcBef>
            </a:pP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要打开思路视野</a:t>
            </a:r>
            <a:r>
              <a:rPr sz="9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要探索融合衔接</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要搭建共享平台</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2700" algn="l" rtl="0" eaLnBrk="0">
              <a:lnSpc>
                <a:spcPts val="1790"/>
              </a:lnSpc>
            </a:pPr>
            <a:r>
              <a:rPr sz="600" kern="0" spc="160">
                <a:solidFill>
                  <a:srgbClr val="404040">
                    <a:alpha val="100000"/>
                  </a:srgbClr>
                </a:solidFill>
                <a:latin typeface="Wingdings" panose="05000000000000000000"/>
                <a:ea typeface="Wingdings" panose="05000000000000000000"/>
                <a:cs typeface="Wingdings" panose="05000000000000000000"/>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二要抓</a:t>
            </a:r>
            <a:r>
              <a:rPr sz="900" b="1"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管理</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支撑</a:t>
            </a:r>
            <a:r>
              <a:rPr sz="900" b="1"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不断凝聚推动机械化施</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工各方合力</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algn="r" rtl="0" eaLnBrk="0">
              <a:lnSpc>
                <a:spcPct val="91000"/>
              </a:lnSpc>
              <a:spcBef>
                <a:spcPts val="800"/>
              </a:spcBef>
            </a:pP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要强化职责落实</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要加强过程督导</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要形成示范引领</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要打通管理堵点</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2700" algn="l" rtl="0" eaLnBrk="0">
              <a:lnSpc>
                <a:spcPts val="1800"/>
              </a:lnSpc>
            </a:pPr>
            <a:r>
              <a:rPr sz="600" kern="0" spc="160">
                <a:solidFill>
                  <a:srgbClr val="404040">
                    <a:alpha val="100000"/>
                  </a:srgbClr>
                </a:solidFill>
                <a:latin typeface="Wingdings" panose="05000000000000000000"/>
                <a:ea typeface="Wingdings" panose="05000000000000000000"/>
                <a:cs typeface="Wingdings" panose="05000000000000000000"/>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三要抓</a:t>
            </a:r>
            <a:r>
              <a:rPr sz="900" b="1"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技术</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攻关</a:t>
            </a:r>
            <a:r>
              <a:rPr sz="900" b="1"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加快填补机械化施工技术空白</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59385" algn="l" rtl="0" eaLnBrk="0">
              <a:lnSpc>
                <a:spcPct val="100000"/>
              </a:lnSpc>
              <a:spcBef>
                <a:spcPts val="795"/>
              </a:spcBef>
            </a:pP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施工技术方面</a:t>
            </a:r>
            <a:r>
              <a:rPr sz="9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装备体系方面</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创新模式方面</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2700" algn="l" rtl="0" eaLnBrk="0">
              <a:lnSpc>
                <a:spcPct val="100000"/>
              </a:lnSpc>
              <a:spcBef>
                <a:spcPts val="720"/>
              </a:spcBef>
            </a:pPr>
            <a:r>
              <a:rPr sz="600" kern="0" spc="160">
                <a:solidFill>
                  <a:srgbClr val="404040">
                    <a:alpha val="100000"/>
                  </a:srgbClr>
                </a:solidFill>
                <a:latin typeface="Wingdings" panose="05000000000000000000"/>
                <a:ea typeface="Wingdings" panose="05000000000000000000"/>
                <a:cs typeface="Wingdings" panose="05000000000000000000"/>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四要抓</a:t>
            </a:r>
            <a:r>
              <a:rPr sz="900" b="1"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机制</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协同</a:t>
            </a:r>
            <a:r>
              <a:rPr sz="900" b="1"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着力强化机</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械化施工全要素保障</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60020" algn="l" rtl="0" eaLnBrk="0">
              <a:lnSpc>
                <a:spcPct val="100000"/>
              </a:lnSpc>
              <a:spcBef>
                <a:spcPts val="710"/>
              </a:spcBef>
            </a:pP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在环节协同上</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在应用协同上</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marL="12700" algn="l" rtl="0" eaLnBrk="0">
              <a:lnSpc>
                <a:spcPct val="100000"/>
              </a:lnSpc>
              <a:spcBef>
                <a:spcPts val="720"/>
              </a:spcBef>
            </a:pPr>
            <a:r>
              <a:rPr sz="600" kern="0" spc="160">
                <a:solidFill>
                  <a:srgbClr val="404040">
                    <a:alpha val="100000"/>
                  </a:srgbClr>
                </a:solidFill>
                <a:latin typeface="Wingdings" panose="05000000000000000000"/>
                <a:ea typeface="Wingdings" panose="05000000000000000000"/>
                <a:cs typeface="Wingdings" panose="05000000000000000000"/>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五要抓</a:t>
            </a:r>
            <a:r>
              <a:rPr sz="900" b="1" kern="0" spc="160">
                <a:solidFill>
                  <a:srgbClr val="FF0000">
                    <a:alpha val="100000"/>
                  </a:srgbClr>
                </a:solidFill>
                <a:latin typeface="微软雅黑" panose="020b0503020204020204" charset="-122"/>
                <a:ea typeface="微软雅黑" panose="020b0503020204020204" charset="-122"/>
                <a:cs typeface="微软雅黑" panose="020b0503020204020204" charset="-122"/>
              </a:rPr>
              <a:t>队伍</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建设</a:t>
            </a:r>
            <a:r>
              <a:rPr sz="900" b="1"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b="1"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全面提升机械化施工队伍能力</a:t>
            </a:r>
            <a:r>
              <a:rPr sz="900" b="1"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algn="l" rtl="0" eaLnBrk="0">
              <a:lnSpc>
                <a:spcPct val="118000"/>
              </a:lnSpc>
            </a:pPr>
            <a:endParaRPr lang="en-US" altLang="en-US" sz="500"/>
          </a:p>
          <a:p>
            <a:pPr marL="160655" algn="l" rtl="0" eaLnBrk="0">
              <a:lnSpc>
                <a:spcPct val="100000"/>
              </a:lnSpc>
            </a:pP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实训实操要跟上</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技能比武活动要跟上</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机械化班</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组建设要跟上</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p:txBody>
      </p:sp>
      <p:sp>
        <p:nvSpPr>
          <p:cNvPr id="1468" name="textbox 1468"/>
          <p:cNvSpPr/>
          <p:nvPr/>
        </p:nvSpPr>
        <p:spPr>
          <a:xfrm>
            <a:off x="912940" y="2653234"/>
            <a:ext cx="5977890" cy="1652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89000"/>
              </a:lnSpc>
            </a:pPr>
            <a:r>
              <a:rPr sz="700" kern="0" spc="160">
                <a:solidFill>
                  <a:srgbClr val="404040">
                    <a:alpha val="100000"/>
                  </a:srgbClr>
                </a:solidFill>
                <a:latin typeface="Wingdings" panose="05000000000000000000"/>
                <a:ea typeface="Wingdings" panose="05000000000000000000"/>
                <a:cs typeface="Wingdings" panose="05000000000000000000"/>
              </a:rPr>
              <a:t></a:t>
            </a:r>
            <a:r>
              <a:rPr sz="700" kern="0" spc="-180">
                <a:solidFill>
                  <a:srgbClr val="404040">
                    <a:alpha val="100000"/>
                  </a:srgbClr>
                </a:solidFill>
                <a:latin typeface="Wingdings" panose="05000000000000000000"/>
                <a:ea typeface="Wingdings" panose="05000000000000000000"/>
                <a:cs typeface="Wingdings" panose="05000000000000000000"/>
              </a:rPr>
              <a:t> </a:t>
            </a:r>
            <a:r>
              <a:rPr sz="12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全面推进输变电工程</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机械化施工</a:t>
            </a:r>
            <a:r>
              <a:rPr sz="12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是践行新发展理念</a:t>
            </a:r>
            <a:r>
              <a:rPr sz="12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落实高质量发展要求</a:t>
            </a:r>
            <a:endParaRPr lang="en-US" altLang="en-US" sz="1200"/>
          </a:p>
          <a:p>
            <a:pPr marL="165735" algn="l" rtl="0" eaLnBrk="0">
              <a:lnSpc>
                <a:spcPts val="2300"/>
              </a:lnSpc>
            </a:pP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的具体行动。</a:t>
            </a:r>
            <a:endParaRPr lang="en-US" altLang="en-US" sz="1200"/>
          </a:p>
          <a:p>
            <a:pPr marL="12700" algn="l" rtl="0" eaLnBrk="0">
              <a:lnSpc>
                <a:spcPct val="89000"/>
              </a:lnSpc>
              <a:spcBef>
                <a:spcPts val="1025"/>
              </a:spcBef>
            </a:pPr>
            <a:r>
              <a:rPr sz="700" kern="0" spc="160">
                <a:solidFill>
                  <a:srgbClr val="404040">
                    <a:alpha val="100000"/>
                  </a:srgbClr>
                </a:solidFill>
                <a:latin typeface="Wingdings" panose="05000000000000000000"/>
                <a:ea typeface="Wingdings" panose="05000000000000000000"/>
                <a:cs typeface="Wingdings" panose="05000000000000000000"/>
              </a:rPr>
              <a:t></a:t>
            </a:r>
            <a:r>
              <a:rPr sz="700" kern="0" spc="-180">
                <a:solidFill>
                  <a:srgbClr val="404040">
                    <a:alpha val="100000"/>
                  </a:srgbClr>
                </a:solidFill>
                <a:latin typeface="Wingdings" panose="05000000000000000000"/>
                <a:ea typeface="Wingdings" panose="05000000000000000000"/>
                <a:cs typeface="Wingdings" panose="05000000000000000000"/>
              </a:rPr>
              <a:t> </a:t>
            </a:r>
            <a:r>
              <a:rPr sz="12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全面推进输变电工程</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机械化施工</a:t>
            </a:r>
            <a:r>
              <a:rPr sz="12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是推动电网建造方式升级</a:t>
            </a:r>
            <a:r>
              <a:rPr sz="12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实现更高更优</a:t>
            </a:r>
            <a:endParaRPr lang="en-US" altLang="en-US" sz="1200"/>
          </a:p>
          <a:p>
            <a:pPr marL="157480" algn="l" rtl="0" eaLnBrk="0">
              <a:lnSpc>
                <a:spcPts val="2315"/>
              </a:lnSpc>
            </a:pPr>
            <a:r>
              <a:rPr sz="12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质量效率目标的关键举措。</a:t>
            </a:r>
            <a:endParaRPr lang="en-US" altLang="en-US" sz="1200"/>
          </a:p>
          <a:p>
            <a:pPr marL="12700" algn="l" rtl="0" eaLnBrk="0">
              <a:lnSpc>
                <a:spcPct val="88000"/>
              </a:lnSpc>
              <a:spcBef>
                <a:spcPts val="1035"/>
              </a:spcBef>
            </a:pPr>
            <a:r>
              <a:rPr sz="700" kern="0" spc="140">
                <a:solidFill>
                  <a:srgbClr val="404040">
                    <a:alpha val="100000"/>
                  </a:srgbClr>
                </a:solidFill>
                <a:latin typeface="Wingdings" panose="05000000000000000000"/>
                <a:ea typeface="Wingdings" panose="05000000000000000000"/>
                <a:cs typeface="Wingdings" panose="05000000000000000000"/>
              </a:rPr>
              <a:t></a:t>
            </a:r>
            <a:r>
              <a:rPr sz="700" kern="0" spc="-180">
                <a:solidFill>
                  <a:srgbClr val="404040">
                    <a:alpha val="100000"/>
                  </a:srgbClr>
                </a:solidFill>
                <a:latin typeface="Wingdings" panose="05000000000000000000"/>
                <a:ea typeface="Wingdings" panose="05000000000000000000"/>
                <a:cs typeface="Wingdings" panose="05000000000000000000"/>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全面推进输变电工程机械化施工</a:t>
            </a:r>
            <a:r>
              <a:rPr sz="12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是夯基固本</a:t>
            </a:r>
            <a:r>
              <a:rPr sz="12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提质增效</a:t>
            </a:r>
            <a:r>
              <a:rPr sz="12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2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2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有效应</a:t>
            </a:r>
            <a:r>
              <a:rPr sz="12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对大规模</a:t>
            </a:r>
            <a:endParaRPr lang="en-US" altLang="en-US" sz="1200"/>
          </a:p>
          <a:p>
            <a:pPr marL="158750" algn="l" rtl="0" eaLnBrk="0">
              <a:lnSpc>
                <a:spcPts val="2305"/>
              </a:lnSpc>
            </a:pPr>
            <a:r>
              <a:rPr sz="12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建设任务的现实需要。</a:t>
            </a:r>
            <a:endParaRPr lang="en-US" altLang="en-US" sz="1200"/>
          </a:p>
        </p:txBody>
      </p:sp>
      <p:sp>
        <p:nvSpPr>
          <p:cNvPr id="1470" name="textbox 1470"/>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472" name="textbox 1472"/>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474" name="textbox 1474"/>
          <p:cNvSpPr/>
          <p:nvPr/>
        </p:nvSpPr>
        <p:spPr>
          <a:xfrm>
            <a:off x="717212" y="6960926"/>
            <a:ext cx="4758054" cy="183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4000"/>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100" b="1" kern="0" spc="-1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守正创新</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系统发力</a:t>
            </a:r>
            <a:r>
              <a:rPr sz="11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准确把握全面推进机械化施工</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的关键重点</a:t>
            </a:r>
            <a:endParaRPr lang="en-US" altLang="en-US" sz="1100"/>
          </a:p>
        </p:txBody>
      </p:sp>
      <p:sp>
        <p:nvSpPr>
          <p:cNvPr id="1476" name="textbox 1476"/>
          <p:cNvSpPr/>
          <p:nvPr/>
        </p:nvSpPr>
        <p:spPr>
          <a:xfrm>
            <a:off x="716922" y="2311203"/>
            <a:ext cx="4758054" cy="183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4000"/>
              </a:lnSpc>
            </a:pP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一</a:t>
            </a:r>
            <a:r>
              <a:rPr sz="1100" b="1" kern="0" spc="-1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提高站位</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深化认识</a:t>
            </a:r>
            <a:r>
              <a:rPr sz="11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100" b="1" kern="0" spc="-18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深刻把握全面推进机械化施工</a:t>
            </a:r>
            <a:r>
              <a:rPr sz="1100" b="1" kern="0" spc="100">
                <a:solidFill>
                  <a:srgbClr val="FFFFFF">
                    <a:alpha val="100000"/>
                  </a:srgbClr>
                </a:solidFill>
                <a:latin typeface="微软雅黑" panose="020b0503020204020204" charset="-122"/>
                <a:ea typeface="微软雅黑" panose="020b0503020204020204" charset="-122"/>
                <a:cs typeface="微软雅黑" panose="020b0503020204020204" charset="-122"/>
              </a:rPr>
              <a:t>的重要意义</a:t>
            </a:r>
            <a:endParaRPr lang="en-US" altLang="en-US" sz="1100"/>
          </a:p>
        </p:txBody>
      </p:sp>
      <p:sp>
        <p:nvSpPr>
          <p:cNvPr id="1478" name="textbox 1478"/>
          <p:cNvSpPr/>
          <p:nvPr/>
        </p:nvSpPr>
        <p:spPr>
          <a:xfrm>
            <a:off x="1314013" y="1899511"/>
            <a:ext cx="219837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机械化施工现场会潘总讲话</a:t>
            </a:r>
            <a:endParaRPr lang="en-US" altLang="en-US" sz="1400"/>
          </a:p>
        </p:txBody>
      </p:sp>
      <p:sp>
        <p:nvSpPr>
          <p:cNvPr id="1480" name="textbox 1480"/>
          <p:cNvSpPr/>
          <p:nvPr/>
        </p:nvSpPr>
        <p:spPr>
          <a:xfrm>
            <a:off x="1314013" y="6549234"/>
            <a:ext cx="219837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机械化施工现场会潘总讲话</a:t>
            </a:r>
            <a:endParaRPr lang="en-US" altLang="en-US" sz="1400"/>
          </a:p>
        </p:txBody>
      </p:sp>
      <p:graphicFrame>
        <p:nvGraphicFramePr>
          <p:cNvPr id="1482" name="table 1482"/>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graphicFrame>
        <p:nvGraphicFramePr>
          <p:cNvPr id="1484" name="table 1484"/>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2560" algn="l" rtl="0" eaLnBrk="0">
                        <a:lnSpc>
                          <a:spcPct val="86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1486" name="textbox 1486"/>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.20</a:t>
            </a:r>
            <a:endParaRPr lang="en-US" altLang="en-US" sz="1200"/>
          </a:p>
        </p:txBody>
      </p:sp>
      <p:sp>
        <p:nvSpPr>
          <p:cNvPr id="1488" name="textbox 1488"/>
          <p:cNvSpPr/>
          <p:nvPr/>
        </p:nvSpPr>
        <p:spPr>
          <a:xfrm>
            <a:off x="6752200"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39</a:t>
            </a:r>
            <a:endParaRPr lang="en-US" altLang="en-US" sz="800"/>
          </a:p>
        </p:txBody>
      </p:sp>
      <p:sp>
        <p:nvSpPr>
          <p:cNvPr id="1490" name="textbox 1490"/>
          <p:cNvSpPr/>
          <p:nvPr/>
        </p:nvSpPr>
        <p:spPr>
          <a:xfrm>
            <a:off x="6752200" y="4638995"/>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38</a:t>
            </a:r>
            <a:endParaRPr lang="en-US" altLang="en-US" sz="8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92" name="picture 1492"/>
          <p:cNvPicPr>
            <a:picLocks noChangeAspect="1"/>
          </p:cNvPicPr>
          <p:nvPr/>
        </p:nvPicPr>
        <p:blipFill>
          <a:blip r:embed="rId2"/>
          <a:stretch>
            <a:fillRect/>
          </a:stretch>
        </p:blipFill>
        <p:spPr>
          <a:xfrm rot="21600000">
            <a:off x="5167883" y="5839968"/>
            <a:ext cx="1863852" cy="615696"/>
          </a:xfrm>
          <a:prstGeom prst="rect">
            <a:avLst/>
          </a:prstGeom>
        </p:spPr>
      </p:pic>
      <p:pic>
        <p:nvPicPr>
          <p:cNvPr id="1494" name="picture 1494"/>
          <p:cNvPicPr>
            <a:picLocks noChangeAspect="1"/>
          </p:cNvPicPr>
          <p:nvPr/>
        </p:nvPicPr>
        <p:blipFill>
          <a:blip r:embed="rId3"/>
          <a:stretch>
            <a:fillRect/>
          </a:stretch>
        </p:blipFill>
        <p:spPr>
          <a:xfrm rot="21600000">
            <a:off x="528827" y="5839968"/>
            <a:ext cx="6502907" cy="3657600"/>
          </a:xfrm>
          <a:prstGeom prst="rect">
            <a:avLst/>
          </a:prstGeom>
        </p:spPr>
      </p:pic>
      <p:sp>
        <p:nvSpPr>
          <p:cNvPr id="1496" name="textbox 1496"/>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41</a:t>
            </a:r>
            <a:endParaRPr lang="en-US" altLang="en-US" sz="800"/>
          </a:p>
        </p:txBody>
      </p:sp>
      <p:pic>
        <p:nvPicPr>
          <p:cNvPr id="1498" name="picture 1498"/>
          <p:cNvPicPr>
            <a:picLocks noChangeAspect="1"/>
          </p:cNvPicPr>
          <p:nvPr/>
        </p:nvPicPr>
        <p:blipFill>
          <a:blip r:embed="rId4"/>
          <a:stretch>
            <a:fillRect/>
          </a:stretch>
        </p:blipFill>
        <p:spPr>
          <a:xfrm rot="21600000">
            <a:off x="778763" y="6655308"/>
            <a:ext cx="6006083" cy="2842259"/>
          </a:xfrm>
          <a:prstGeom prst="rect">
            <a:avLst/>
          </a:prstGeom>
        </p:spPr>
      </p:pic>
      <p:pic>
        <p:nvPicPr>
          <p:cNvPr id="1500" name="picture 1500"/>
          <p:cNvPicPr>
            <a:picLocks noChangeAspect="1"/>
          </p:cNvPicPr>
          <p:nvPr/>
        </p:nvPicPr>
        <p:blipFill>
          <a:blip r:embed="rId5"/>
          <a:stretch>
            <a:fillRect/>
          </a:stretch>
        </p:blipFill>
        <p:spPr>
          <a:xfrm rot="21600000">
            <a:off x="528827" y="6012180"/>
            <a:ext cx="487680" cy="457199"/>
          </a:xfrm>
          <a:prstGeom prst="rect">
            <a:avLst/>
          </a:prstGeom>
        </p:spPr>
      </p:pic>
      <p:graphicFrame>
        <p:nvGraphicFramePr>
          <p:cNvPr id="1502" name="table 1502"/>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41</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504" name="picture 1504"/>
          <p:cNvPicPr>
            <a:picLocks noChangeAspect="1"/>
          </p:cNvPicPr>
          <p:nvPr/>
        </p:nvPicPr>
        <p:blipFill>
          <a:blip r:embed="rId2"/>
          <a:stretch>
            <a:fillRect/>
          </a:stretch>
        </p:blipFill>
        <p:spPr>
          <a:xfrm rot="21600000">
            <a:off x="5167883" y="1190245"/>
            <a:ext cx="1863852" cy="615694"/>
          </a:xfrm>
          <a:prstGeom prst="rect">
            <a:avLst/>
          </a:prstGeom>
        </p:spPr>
      </p:pic>
      <p:pic>
        <p:nvPicPr>
          <p:cNvPr id="1506" name="picture 1506"/>
          <p:cNvPicPr>
            <a:picLocks noChangeAspect="1"/>
          </p:cNvPicPr>
          <p:nvPr/>
        </p:nvPicPr>
        <p:blipFill>
          <a:blip r:embed="rId3"/>
          <a:stretch>
            <a:fillRect/>
          </a:stretch>
        </p:blipFill>
        <p:spPr>
          <a:xfrm rot="21600000">
            <a:off x="528827" y="1190244"/>
            <a:ext cx="6502907" cy="3657599"/>
          </a:xfrm>
          <a:prstGeom prst="rect">
            <a:avLst/>
          </a:prstGeom>
        </p:spPr>
      </p:pic>
      <p:sp>
        <p:nvSpPr>
          <p:cNvPr id="1508" name="rect"/>
          <p:cNvSpPr/>
          <p:nvPr/>
        </p:nvSpPr>
        <p:spPr>
          <a:xfrm>
            <a:off x="787908" y="2874264"/>
            <a:ext cx="5465063" cy="1658111"/>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510" name="picture 1510"/>
          <p:cNvPicPr>
            <a:picLocks noChangeAspect="1"/>
          </p:cNvPicPr>
          <p:nvPr/>
        </p:nvPicPr>
        <p:blipFill>
          <a:blip r:embed="rId6"/>
          <a:stretch>
            <a:fillRect/>
          </a:stretch>
        </p:blipFill>
        <p:spPr>
          <a:xfrm rot="21600000">
            <a:off x="966216" y="2956559"/>
            <a:ext cx="5160264" cy="252984"/>
          </a:xfrm>
          <a:prstGeom prst="rect">
            <a:avLst/>
          </a:prstGeom>
        </p:spPr>
      </p:pic>
      <p:pic>
        <p:nvPicPr>
          <p:cNvPr id="1512" name="picture 1512"/>
          <p:cNvPicPr>
            <a:picLocks noChangeAspect="1"/>
          </p:cNvPicPr>
          <p:nvPr/>
        </p:nvPicPr>
        <p:blipFill>
          <a:blip r:embed="rId7"/>
          <a:stretch>
            <a:fillRect/>
          </a:stretch>
        </p:blipFill>
        <p:spPr>
          <a:xfrm rot="21600000">
            <a:off x="851916" y="1842516"/>
            <a:ext cx="4471416" cy="342900"/>
          </a:xfrm>
          <a:prstGeom prst="rect">
            <a:avLst/>
          </a:prstGeom>
        </p:spPr>
      </p:pic>
      <p:pic>
        <p:nvPicPr>
          <p:cNvPr id="1514" name="picture 1514"/>
          <p:cNvPicPr>
            <a:picLocks noChangeAspect="1"/>
          </p:cNvPicPr>
          <p:nvPr/>
        </p:nvPicPr>
        <p:blipFill>
          <a:blip r:embed="rId8"/>
          <a:stretch>
            <a:fillRect/>
          </a:stretch>
        </p:blipFill>
        <p:spPr>
          <a:xfrm rot="21600000">
            <a:off x="528827" y="1362457"/>
            <a:ext cx="487680" cy="457199"/>
          </a:xfrm>
          <a:prstGeom prst="rect">
            <a:avLst/>
          </a:prstGeom>
        </p:spPr>
      </p:pic>
      <p:graphicFrame>
        <p:nvGraphicFramePr>
          <p:cNvPr id="1516" name="table 151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518" name="picture 1518"/>
          <p:cNvPicPr>
            <a:picLocks noChangeAspect="1"/>
          </p:cNvPicPr>
          <p:nvPr/>
        </p:nvPicPr>
        <p:blipFill>
          <a:blip r:embed="rId9"/>
          <a:stretch>
            <a:fillRect/>
          </a:stretch>
        </p:blipFill>
        <p:spPr>
          <a:xfrm rot="21600000">
            <a:off x="1043939" y="6512052"/>
            <a:ext cx="4279392" cy="303276"/>
          </a:xfrm>
          <a:prstGeom prst="rect">
            <a:avLst/>
          </a:prstGeom>
        </p:spPr>
      </p:pic>
      <p:sp>
        <p:nvSpPr>
          <p:cNvPr id="1520" name="textbox 1520"/>
          <p:cNvSpPr/>
          <p:nvPr/>
        </p:nvSpPr>
        <p:spPr>
          <a:xfrm>
            <a:off x="1314376" y="6548508"/>
            <a:ext cx="2277110" cy="2235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建章立制-基建技术管理规定</a:t>
            </a:r>
            <a:endParaRPr lang="en-US" altLang="en-US" sz="1400"/>
          </a:p>
        </p:txBody>
      </p:sp>
      <p:sp>
        <p:nvSpPr>
          <p:cNvPr id="1522" name="textbox 1522"/>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graphicFrame>
        <p:nvGraphicFramePr>
          <p:cNvPr id="1524" name="table 1524"/>
          <p:cNvGraphicFramePr>
            <a:graphicFrameLocks noGrp="1"/>
          </p:cNvGraphicFramePr>
          <p:nvPr/>
        </p:nvGraphicFramePr>
        <p:xfrm>
          <a:off x="842010" y="6482334"/>
          <a:ext cx="415925" cy="362584"/>
        </p:xfrm>
        <a:graphic>
          <a:graphicData uri="http://schemas.openxmlformats.org/drawingml/2006/table">
            <a:tbl>
              <a:tblPr>
                <a:solidFill>
                  <a:srgbClr val="007470"/>
                </a:solidFill>
              </a:tblPr>
              <a:tblGrid>
                <a:gridCol w="415925"/>
              </a:tblGrid>
              <a:tr h="343534">
                <a:tc>
                  <a:txBody>
                    <a:bodyPr vert="horz" wrap="square"/>
                    <a:lstStyle/>
                    <a:p>
                      <a:pPr algn="l" rtl="0" eaLnBrk="0">
                        <a:lnSpc>
                          <a:spcPct val="100000"/>
                        </a:lnSpc>
                      </a:pPr>
                      <a:endParaRPr lang="en-US" altLang="en-US" sz="10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solidFill>
                      <a:srgbClr val="007470"/>
                    </a:solidFill>
                  </a:tcPr>
                </a:tc>
              </a:tr>
            </a:tbl>
          </a:graphicData>
        </a:graphic>
      </p:graphicFrame>
      <p:sp>
        <p:nvSpPr>
          <p:cNvPr id="1526" name="textbox 1526"/>
          <p:cNvSpPr/>
          <p:nvPr/>
        </p:nvSpPr>
        <p:spPr>
          <a:xfrm>
            <a:off x="775189" y="6583265"/>
            <a:ext cx="5952490" cy="2657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233680" algn="l" rtl="0" eaLnBrk="0">
              <a:lnSpc>
                <a:spcPct val="86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400"/>
          </a:p>
          <a:p>
            <a:pPr marL="242570" indent="-230505" algn="l" rtl="0" eaLnBrk="0">
              <a:lnSpc>
                <a:spcPct val="130000"/>
              </a:lnSpc>
              <a:spcBef>
                <a:spcPts val="1210"/>
              </a:spcBef>
            </a:pPr>
            <a:r>
              <a:rPr sz="1200" kern="0" spc="70">
                <a:solidFill>
                  <a:srgbClr val="000000">
                    <a:alpha val="100000"/>
                  </a:srgbClr>
                </a:solidFill>
                <a:latin typeface="Wingdings" panose="05000000000000000000"/>
                <a:ea typeface="Wingdings" panose="05000000000000000000"/>
                <a:cs typeface="Wingdings" panose="05000000000000000000"/>
              </a:rPr>
              <a:t></a:t>
            </a:r>
            <a:r>
              <a:rPr sz="1200" kern="0" spc="-420">
                <a:solidFill>
                  <a:srgbClr val="000000">
                    <a:alpha val="100000"/>
                  </a:srgbClr>
                </a:solidFill>
                <a:latin typeface="Wingdings" panose="05000000000000000000"/>
                <a:ea typeface="Wingdings" panose="05000000000000000000"/>
                <a:cs typeface="Wingdings" panose="05000000000000000000"/>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公司建立总部、省公司、地市公司三级基建技术管理体系</a:t>
            </a:r>
            <a:r>
              <a:rPr sz="1200" kern="0" spc="-1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，分别由基</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建部及</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特高压部、</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省公司建设</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部、地市公司建设部履行职能管理职责</a:t>
            </a:r>
            <a:r>
              <a:rPr sz="1200" kern="0" spc="-18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，相关部门协同配</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FF0000">
                    <a:alpha val="100000"/>
                  </a:srgbClr>
                </a:solidFill>
                <a:latin typeface="微软雅黑" panose="020b0503020204020204" charset="-122"/>
                <a:ea typeface="微软雅黑" panose="020b0503020204020204" charset="-122"/>
                <a:cs typeface="微软雅黑" panose="020b0503020204020204" charset="-122"/>
              </a:rPr>
              <a:t>合</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a:p>
            <a:pPr marL="245745" indent="-233045" algn="l" rtl="0" eaLnBrk="0">
              <a:lnSpc>
                <a:spcPct val="122000"/>
              </a:lnSpc>
              <a:spcBef>
                <a:spcPts val="625"/>
              </a:spcBef>
            </a:pPr>
            <a:r>
              <a:rPr sz="1200" kern="0" spc="70">
                <a:solidFill>
                  <a:srgbClr val="FF0000">
                    <a:alpha val="100000"/>
                  </a:srgbClr>
                </a:solidFill>
                <a:latin typeface="Wingdings" panose="05000000000000000000"/>
                <a:ea typeface="Wingdings" panose="05000000000000000000"/>
                <a:cs typeface="Wingdings" panose="05000000000000000000"/>
              </a:rPr>
              <a:t></a:t>
            </a:r>
            <a:r>
              <a:rPr sz="1200" kern="0" spc="-430">
                <a:solidFill>
                  <a:srgbClr val="FF0000">
                    <a:alpha val="100000"/>
                  </a:srgbClr>
                </a:solidFill>
                <a:latin typeface="Wingdings" panose="05000000000000000000"/>
                <a:ea typeface="Wingdings" panose="05000000000000000000"/>
                <a:cs typeface="Wingdings" panose="05000000000000000000"/>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省公司建设部</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设立基建技术管理专业处室</a:t>
            </a:r>
            <a:r>
              <a:rPr sz="1200" kern="0" spc="-1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，足额配置专业管理人员。地市公司</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建</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设部应设置基建技术管理岗位</a:t>
            </a:r>
            <a:r>
              <a:rPr sz="1200" kern="0" spc="-1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，配置专人负责基建技术管理工作。</a:t>
            </a:r>
            <a:endParaRPr lang="en-US" altLang="en-US" sz="1200"/>
          </a:p>
          <a:p>
            <a:pPr algn="l" rtl="0" eaLnBrk="0">
              <a:lnSpc>
                <a:spcPct val="107000"/>
              </a:lnSpc>
            </a:pPr>
            <a:endParaRPr lang="en-US" altLang="en-US" sz="500"/>
          </a:p>
          <a:p>
            <a:pPr marL="245745" indent="-233045" algn="l" rtl="0" eaLnBrk="0">
              <a:lnSpc>
                <a:spcPct val="133000"/>
              </a:lnSpc>
              <a:spcBef>
                <a:spcPct val="0"/>
              </a:spcBef>
            </a:pPr>
            <a:r>
              <a:rPr sz="1200" kern="0" spc="70">
                <a:solidFill>
                  <a:srgbClr val="FF0000">
                    <a:alpha val="100000"/>
                  </a:srgbClr>
                </a:solidFill>
                <a:latin typeface="Wingdings" panose="05000000000000000000"/>
                <a:ea typeface="Wingdings" panose="05000000000000000000"/>
                <a:cs typeface="Wingdings" panose="05000000000000000000"/>
              </a:rPr>
              <a:t></a:t>
            </a:r>
            <a:r>
              <a:rPr sz="1200" kern="0" spc="-420">
                <a:solidFill>
                  <a:srgbClr val="FF0000">
                    <a:alpha val="100000"/>
                  </a:srgbClr>
                </a:solidFill>
                <a:latin typeface="Wingdings" panose="05000000000000000000"/>
                <a:ea typeface="Wingdings" panose="05000000000000000000"/>
                <a:cs typeface="Wingdings" panose="05000000000000000000"/>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公司建立三级基建技术管理支撑体系</a:t>
            </a:r>
            <a:r>
              <a:rPr sz="1200" b="1" kern="0" spc="-21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FF0000">
                    <a:alpha val="100000"/>
                  </a:srgbClr>
                </a:solidFill>
                <a:latin typeface="微软雅黑" panose="020b0503020204020204" charset="-122"/>
                <a:ea typeface="微软雅黑" panose="020b0503020204020204" charset="-122"/>
                <a:cs typeface="微软雅黑" panose="020b0503020204020204" charset="-122"/>
              </a:rPr>
              <a:t>，</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总部</a:t>
            </a: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层级技术支撑单位为电科院、</a:t>
            </a:r>
            <a:r>
              <a:rPr sz="1200" kern="0" spc="-1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经研院、</a:t>
            </a:r>
            <a:r>
              <a:rPr sz="12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智研院</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等总部直属单位；</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省公司层级技术支撑单位为省电科院、</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经研院、</a:t>
            </a:r>
            <a:r>
              <a:rPr sz="1200" kern="0" spc="-25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80">
                <a:solidFill>
                  <a:srgbClr val="FF0000">
                    <a:alpha val="100000"/>
                  </a:srgbClr>
                </a:solidFill>
                <a:latin typeface="微软雅黑" panose="020b0503020204020204" charset="-122"/>
                <a:ea typeface="微软雅黑" panose="020b0503020204020204" charset="-122"/>
                <a:cs typeface="微软雅黑" panose="020b0503020204020204" charset="-122"/>
              </a:rPr>
              <a:t>建设分公司、送变电公司等省级直属单位；地市公</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司层级技术支撑单位</a:t>
            </a:r>
            <a:r>
              <a:rPr sz="1200" kern="0" spc="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为经研所、</a:t>
            </a:r>
            <a:r>
              <a:rPr sz="1200" kern="0" spc="-220">
                <a:solidFill>
                  <a:srgbClr val="FF0000">
                    <a:alpha val="100000"/>
                  </a:srgbClr>
                </a:solidFill>
                <a:latin typeface="微软雅黑" panose="020b0503020204020204" charset="-122"/>
                <a:ea typeface="微软雅黑" panose="020b0503020204020204" charset="-122"/>
                <a:cs typeface="微软雅黑" panose="020b0503020204020204" charset="-122"/>
              </a:rPr>
              <a:t> </a:t>
            </a:r>
            <a:r>
              <a:rPr sz="12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设计单位、施工单位等所辖单位</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p:txBody>
      </p:sp>
      <p:pic>
        <p:nvPicPr>
          <p:cNvPr id="1528" name="picture 1528"/>
          <p:cNvPicPr>
            <a:picLocks noChangeAspect="1"/>
          </p:cNvPicPr>
          <p:nvPr/>
        </p:nvPicPr>
        <p:blipFill>
          <a:blip r:embed="rId10"/>
          <a:stretch>
            <a:fillRect/>
          </a:stretch>
        </p:blipFill>
        <p:spPr>
          <a:xfrm rot="21600000">
            <a:off x="966216" y="4149852"/>
            <a:ext cx="5178552" cy="252983"/>
          </a:xfrm>
          <a:prstGeom prst="rect">
            <a:avLst/>
          </a:prstGeom>
        </p:spPr>
      </p:pic>
      <p:graphicFrame>
        <p:nvGraphicFramePr>
          <p:cNvPr id="1530" name="table 1530"/>
          <p:cNvGraphicFramePr>
            <a:graphicFrameLocks noGrp="1"/>
          </p:cNvGraphicFramePr>
          <p:nvPr/>
        </p:nvGraphicFramePr>
        <p:xfrm>
          <a:off x="961644" y="4145280"/>
          <a:ext cx="5187315" cy="261620"/>
        </p:xfrm>
        <a:graphic>
          <a:graphicData uri="http://schemas.openxmlformats.org/drawingml/2006/table">
            <a:tbl>
              <a:tblPr/>
              <a:tblGrid>
                <a:gridCol w="5187315"/>
              </a:tblGrid>
              <a:tr h="255270">
                <a:tc>
                  <a:txBody>
                    <a:bodyPr vert="horz" wrap="square"/>
                    <a:lstStyle/>
                    <a:p>
                      <a:pPr algn="l" rtl="0" eaLnBrk="0">
                        <a:lnSpc>
                          <a:spcPct val="127000"/>
                        </a:lnSpc>
                      </a:pPr>
                      <a:endParaRPr lang="en-US" altLang="en-US" sz="200"/>
                    </a:p>
                    <a:p>
                      <a:pPr marL="152400" algn="l" rtl="0" eaLnBrk="0">
                        <a:lnSpc>
                          <a:spcPts val="1470"/>
                        </a:lnSpc>
                        <a:spcBef>
                          <a:spcPct val="0"/>
                        </a:spcBef>
                      </a:pP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《公司输变电工程设计质量管理办法</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》（基建/3）</a:t>
                      </a:r>
                      <a:r>
                        <a:rPr sz="1100" kern="0" spc="-1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117-2023</a:t>
                      </a:r>
                      <a:endParaRPr lang="en-US" altLang="en-US" sz="1100"/>
                    </a:p>
                  </a:txBody>
                  <a:tcPr marL="0" marR="0" marT="0" marB="0">
                    <a:lnL w="6350" cap="flat" cmpd="sng" algn="ctr">
                      <a:solidFill>
                        <a:srgbClr val="006956"/>
                      </a:solidFill>
                      <a:prstDash val="solid"/>
                      <a:round/>
                      <a:headEnd type="none" w="med" len="med"/>
                      <a:tailEnd type="none" w="med" len="med"/>
                    </a:lnL>
                    <a:lnR w="6350" cap="flat" cmpd="sng" algn="ctr">
                      <a:solidFill>
                        <a:srgbClr val="006956"/>
                      </a:solidFill>
                      <a:prstDash val="solid"/>
                      <a:round/>
                      <a:headEnd type="none" w="med" len="med"/>
                      <a:tailEnd type="none" w="med" len="med"/>
                    </a:lnR>
                    <a:lnT w="6350" cap="flat" cmpd="sng" algn="ctr">
                      <a:solidFill>
                        <a:srgbClr val="006956"/>
                      </a:solidFill>
                      <a:prstDash val="solid"/>
                      <a:round/>
                      <a:headEnd type="none" w="med" len="med"/>
                      <a:tailEnd type="none" w="med" len="med"/>
                    </a:lnT>
                    <a:lnB w="6350" cap="flat" cmpd="sng" algn="ctr">
                      <a:solidFill>
                        <a:srgbClr val="006956"/>
                      </a:solidFill>
                      <a:prstDash val="solid"/>
                      <a:round/>
                      <a:headEnd type="none" w="med" len="med"/>
                      <a:tailEnd type="none" w="med" len="med"/>
                    </a:lnB>
                  </a:tcPr>
                </a:tc>
              </a:tr>
            </a:tbl>
          </a:graphicData>
        </a:graphic>
      </p:graphicFrame>
      <p:pic>
        <p:nvPicPr>
          <p:cNvPr id="1532" name="picture 1532"/>
          <p:cNvPicPr>
            <a:picLocks noChangeAspect="1"/>
          </p:cNvPicPr>
          <p:nvPr/>
        </p:nvPicPr>
        <p:blipFill>
          <a:blip r:embed="rId11"/>
          <a:stretch>
            <a:fillRect/>
          </a:stretch>
        </p:blipFill>
        <p:spPr>
          <a:xfrm rot="21600000">
            <a:off x="966216" y="3486911"/>
            <a:ext cx="5160264" cy="252983"/>
          </a:xfrm>
          <a:prstGeom prst="rect">
            <a:avLst/>
          </a:prstGeom>
        </p:spPr>
      </p:pic>
      <p:pic>
        <p:nvPicPr>
          <p:cNvPr id="1534" name="picture 1534"/>
          <p:cNvPicPr>
            <a:picLocks noChangeAspect="1"/>
          </p:cNvPicPr>
          <p:nvPr/>
        </p:nvPicPr>
        <p:blipFill>
          <a:blip r:embed="rId12"/>
          <a:stretch>
            <a:fillRect/>
          </a:stretch>
        </p:blipFill>
        <p:spPr>
          <a:xfrm rot="21600000">
            <a:off x="3439667" y="3201923"/>
            <a:ext cx="248411" cy="295656"/>
          </a:xfrm>
          <a:prstGeom prst="rect">
            <a:avLst/>
          </a:prstGeom>
        </p:spPr>
      </p:pic>
      <p:graphicFrame>
        <p:nvGraphicFramePr>
          <p:cNvPr id="1536" name="table 1536"/>
          <p:cNvGraphicFramePr>
            <a:graphicFrameLocks noGrp="1"/>
          </p:cNvGraphicFramePr>
          <p:nvPr/>
        </p:nvGraphicFramePr>
        <p:xfrm>
          <a:off x="961644" y="3482340"/>
          <a:ext cx="5168900" cy="261619"/>
        </p:xfrm>
        <a:graphic>
          <a:graphicData uri="http://schemas.openxmlformats.org/drawingml/2006/table">
            <a:tbl>
              <a:tblPr/>
              <a:tblGrid>
                <a:gridCol w="5168900"/>
              </a:tblGrid>
              <a:tr h="255269">
                <a:tc>
                  <a:txBody>
                    <a:bodyPr vert="horz" wrap="square"/>
                    <a:lstStyle/>
                    <a:p>
                      <a:pPr algn="l" rtl="0" eaLnBrk="0">
                        <a:lnSpc>
                          <a:spcPct val="127000"/>
                        </a:lnSpc>
                      </a:pPr>
                      <a:endParaRPr lang="en-US" altLang="en-US" sz="200"/>
                    </a:p>
                    <a:p>
                      <a:pPr marL="152400" algn="l" rtl="0" eaLnBrk="0">
                        <a:lnSpc>
                          <a:spcPts val="1470"/>
                        </a:lnSpc>
                        <a:spcBef>
                          <a:spcPct val="0"/>
                        </a:spcBef>
                      </a:pP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《公司基建技术创新</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管理办法》（基建/3）</a:t>
                      </a:r>
                      <a:r>
                        <a:rPr sz="11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178-2023</a:t>
                      </a:r>
                      <a:endParaRPr lang="en-US" altLang="en-US" sz="1100"/>
                    </a:p>
                  </a:txBody>
                  <a:tcPr marL="0" marR="0" marT="0" marB="0">
                    <a:lnL w="6350" cap="flat" cmpd="sng" algn="ctr">
                      <a:solidFill>
                        <a:srgbClr val="006956"/>
                      </a:solidFill>
                      <a:prstDash val="solid"/>
                      <a:round/>
                      <a:headEnd type="none" w="med" len="med"/>
                      <a:tailEnd type="none" w="med" len="med"/>
                    </a:lnL>
                    <a:lnR w="6350" cap="flat" cmpd="sng" algn="ctr">
                      <a:solidFill>
                        <a:srgbClr val="006956"/>
                      </a:solidFill>
                      <a:prstDash val="solid"/>
                      <a:round/>
                      <a:headEnd type="none" w="med" len="med"/>
                      <a:tailEnd type="none" w="med" len="med"/>
                    </a:lnR>
                    <a:lnT w="6350" cap="flat" cmpd="sng" algn="ctr">
                      <a:solidFill>
                        <a:srgbClr val="006956"/>
                      </a:solidFill>
                      <a:prstDash val="solid"/>
                      <a:round/>
                      <a:headEnd type="none" w="med" len="med"/>
                      <a:tailEnd type="none" w="med" len="med"/>
                    </a:lnT>
                    <a:lnB w="6350" cap="flat" cmpd="sng" algn="ctr">
                      <a:solidFill>
                        <a:srgbClr val="006956"/>
                      </a:solidFill>
                      <a:prstDash val="solid"/>
                      <a:round/>
                      <a:headEnd type="none" w="med" len="med"/>
                      <a:tailEnd type="none" w="med" len="med"/>
                    </a:lnB>
                  </a:tcPr>
                </a:tc>
              </a:tr>
            </a:tbl>
          </a:graphicData>
        </a:graphic>
      </p:graphicFrame>
      <p:pic>
        <p:nvPicPr>
          <p:cNvPr id="1538" name="picture 1538"/>
          <p:cNvPicPr>
            <a:picLocks noChangeAspect="1"/>
          </p:cNvPicPr>
          <p:nvPr/>
        </p:nvPicPr>
        <p:blipFill>
          <a:blip r:embed="rId13"/>
          <a:stretch>
            <a:fillRect/>
          </a:stretch>
        </p:blipFill>
        <p:spPr>
          <a:xfrm rot="21600000">
            <a:off x="966216" y="3819144"/>
            <a:ext cx="5160264" cy="252983"/>
          </a:xfrm>
          <a:prstGeom prst="rect">
            <a:avLst/>
          </a:prstGeom>
        </p:spPr>
      </p:pic>
      <p:graphicFrame>
        <p:nvGraphicFramePr>
          <p:cNvPr id="1540" name="table 1540"/>
          <p:cNvGraphicFramePr>
            <a:graphicFrameLocks noGrp="1"/>
          </p:cNvGraphicFramePr>
          <p:nvPr/>
        </p:nvGraphicFramePr>
        <p:xfrm>
          <a:off x="961644" y="3814572"/>
          <a:ext cx="5168900" cy="261619"/>
        </p:xfrm>
        <a:graphic>
          <a:graphicData uri="http://schemas.openxmlformats.org/drawingml/2006/table">
            <a:tbl>
              <a:tblPr/>
              <a:tblGrid>
                <a:gridCol w="5168900"/>
              </a:tblGrid>
              <a:tr h="255269">
                <a:tc>
                  <a:txBody>
                    <a:bodyPr vert="horz" wrap="square"/>
                    <a:lstStyle/>
                    <a:p>
                      <a:pPr algn="l" rtl="0" eaLnBrk="0">
                        <a:lnSpc>
                          <a:spcPct val="127000"/>
                        </a:lnSpc>
                      </a:pPr>
                      <a:endParaRPr lang="en-US" altLang="en-US" sz="200"/>
                    </a:p>
                    <a:p>
                      <a:pPr marL="152400" algn="l" rtl="0" eaLnBrk="0">
                        <a:lnSpc>
                          <a:spcPts val="1470"/>
                        </a:lnSpc>
                        <a:spcBef>
                          <a:spcPct val="0"/>
                        </a:spcBef>
                      </a:pPr>
                      <a:r>
                        <a:rPr sz="1100" kern="0" spc="-60">
                          <a:solidFill>
                            <a:srgbClr val="FF0000">
                              <a:alpha val="100000"/>
                            </a:srgbClr>
                          </a:solidFill>
                          <a:latin typeface="微软雅黑" panose="020b0503020204020204" charset="-122"/>
                          <a:ea typeface="微软雅黑" panose="020b0503020204020204" charset="-122"/>
                          <a:cs typeface="微软雅黑" panose="020b0503020204020204" charset="-122"/>
                        </a:rPr>
                        <a:t>《公司输变电工程机械化施工技术管理办法》（基建/3）819</a:t>
                      </a:r>
                      <a:r>
                        <a:rPr sz="1100" kern="0" spc="-70">
                          <a:solidFill>
                            <a:srgbClr val="FF0000">
                              <a:alpha val="100000"/>
                            </a:srgbClr>
                          </a:solidFill>
                          <a:latin typeface="微软雅黑" panose="020b0503020204020204" charset="-122"/>
                          <a:ea typeface="微软雅黑" panose="020b0503020204020204" charset="-122"/>
                          <a:cs typeface="微软雅黑" panose="020b0503020204020204" charset="-122"/>
                        </a:rPr>
                        <a:t>-2023</a:t>
                      </a:r>
                      <a:endParaRPr lang="en-US" altLang="en-US" sz="1100"/>
                    </a:p>
                  </a:txBody>
                  <a:tcPr marL="0" marR="0" marT="0" marB="0">
                    <a:lnL w="6350" cap="flat" cmpd="sng" algn="ctr">
                      <a:solidFill>
                        <a:srgbClr val="006956"/>
                      </a:solidFill>
                      <a:prstDash val="solid"/>
                      <a:round/>
                      <a:headEnd type="none" w="med" len="med"/>
                      <a:tailEnd type="none" w="med" len="med"/>
                    </a:lnL>
                    <a:lnR w="6350" cap="flat" cmpd="sng" algn="ctr">
                      <a:solidFill>
                        <a:srgbClr val="006956"/>
                      </a:solidFill>
                      <a:prstDash val="solid"/>
                      <a:round/>
                      <a:headEnd type="none" w="med" len="med"/>
                      <a:tailEnd type="none" w="med" len="med"/>
                    </a:lnR>
                    <a:lnT w="6350" cap="flat" cmpd="sng" algn="ctr">
                      <a:solidFill>
                        <a:srgbClr val="006956"/>
                      </a:solidFill>
                      <a:prstDash val="solid"/>
                      <a:round/>
                      <a:headEnd type="none" w="med" len="med"/>
                      <a:tailEnd type="none" w="med" len="med"/>
                    </a:lnT>
                    <a:lnB w="6350" cap="flat" cmpd="sng" algn="ctr">
                      <a:solidFill>
                        <a:srgbClr val="006956"/>
                      </a:solidFill>
                      <a:prstDash val="solid"/>
                      <a:round/>
                      <a:headEnd type="none" w="med" len="med"/>
                      <a:tailEnd type="none" w="med" len="med"/>
                    </a:lnB>
                  </a:tcPr>
                </a:tc>
              </a:tr>
            </a:tbl>
          </a:graphicData>
        </a:graphic>
      </p:graphicFrame>
      <p:sp>
        <p:nvSpPr>
          <p:cNvPr id="1542" name="textbox 1542"/>
          <p:cNvSpPr/>
          <p:nvPr/>
        </p:nvSpPr>
        <p:spPr>
          <a:xfrm>
            <a:off x="662864" y="4590990"/>
            <a:ext cx="6219825" cy="240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95"/>
              </a:lnSpc>
            </a:pPr>
            <a:r>
              <a:rPr sz="1200" b="1" kern="0" spc="70">
                <a:solidFill>
                  <a:srgbClr val="C00000">
                    <a:alpha val="100000"/>
                  </a:srgbClr>
                </a:solidFill>
                <a:latin typeface="微软雅黑" panose="020b0503020204020204" charset="-122"/>
                <a:ea typeface="微软雅黑" panose="020b0503020204020204" charset="-122"/>
                <a:cs typeface="微软雅黑" panose="020b0503020204020204" charset="-122"/>
              </a:rPr>
              <a:t>基建部技术处“</a:t>
            </a:r>
            <a:r>
              <a:rPr sz="1200" b="1" kern="0" spc="-250">
                <a:solidFill>
                  <a:srgbClr val="C00000">
                    <a:alpha val="100000"/>
                  </a:srgbClr>
                </a:solidFill>
                <a:latin typeface="微软雅黑" panose="020b0503020204020204" charset="-122"/>
                <a:ea typeface="微软雅黑" panose="020b0503020204020204" charset="-122"/>
                <a:cs typeface="微软雅黑" panose="020b0503020204020204" charset="-122"/>
              </a:rPr>
              <a:t> </a:t>
            </a:r>
            <a:r>
              <a:rPr sz="1200" b="1" kern="0" spc="70">
                <a:solidFill>
                  <a:srgbClr val="C00000">
                    <a:alpha val="100000"/>
                  </a:srgbClr>
                </a:solidFill>
                <a:latin typeface="微软雅黑" panose="020b0503020204020204" charset="-122"/>
                <a:ea typeface="微软雅黑" panose="020b0503020204020204" charset="-122"/>
                <a:cs typeface="微软雅黑" panose="020b0503020204020204" charset="-122"/>
              </a:rPr>
              <a:t>1+3</a:t>
            </a:r>
            <a:r>
              <a:rPr sz="1200" b="1" kern="0" spc="60">
                <a:solidFill>
                  <a:srgbClr val="C00000">
                    <a:alpha val="100000"/>
                  </a:srgbClr>
                </a:solidFill>
                <a:latin typeface="微软雅黑" panose="020b0503020204020204" charset="-122"/>
                <a:ea typeface="微软雅黑" panose="020b0503020204020204" charset="-122"/>
                <a:cs typeface="微软雅黑" panose="020b0503020204020204" charset="-122"/>
              </a:rPr>
              <a:t>”基建技术管理通用制度体系-企管〔2023〕</a:t>
            </a:r>
            <a:r>
              <a:rPr sz="1200" b="1" kern="0" spc="-210">
                <a:solidFill>
                  <a:srgbClr val="C00000">
                    <a:alpha val="100000"/>
                  </a:srgbClr>
                </a:solidFill>
                <a:latin typeface="微软雅黑" panose="020b0503020204020204" charset="-122"/>
                <a:ea typeface="微软雅黑" panose="020b0503020204020204" charset="-122"/>
                <a:cs typeface="微软雅黑" panose="020b0503020204020204" charset="-122"/>
              </a:rPr>
              <a:t> </a:t>
            </a:r>
            <a:r>
              <a:rPr sz="1200" b="1" kern="0" spc="60">
                <a:solidFill>
                  <a:srgbClr val="C00000">
                    <a:alpha val="100000"/>
                  </a:srgbClr>
                </a:solidFill>
                <a:latin typeface="微软雅黑" panose="020b0503020204020204" charset="-122"/>
                <a:ea typeface="微软雅黑" panose="020b0503020204020204" charset="-122"/>
                <a:cs typeface="微软雅黑" panose="020b0503020204020204" charset="-122"/>
              </a:rPr>
              <a:t>649 号    </a:t>
            </a:r>
            <a:r>
              <a:rPr sz="1300" kern="0" spc="60" baseline="35000">
                <a:solidFill>
                  <a:srgbClr val="19846F">
                    <a:alpha val="100000"/>
                  </a:srgbClr>
                </a:solidFill>
                <a:latin typeface="Times New Roman" panose="02020603050405020304"/>
                <a:ea typeface="Times New Roman" panose="02020603050405020304"/>
                <a:cs typeface="Times New Roman" panose="02020603050405020304"/>
              </a:rPr>
              <a:t>40</a:t>
            </a:r>
            <a:endParaRPr lang="en-US" altLang="en-US" sz="1300" baseline="35000"/>
          </a:p>
        </p:txBody>
      </p:sp>
      <p:sp>
        <p:nvSpPr>
          <p:cNvPr id="1544" name="textbox 1544"/>
          <p:cNvSpPr/>
          <p:nvPr/>
        </p:nvSpPr>
        <p:spPr>
          <a:xfrm>
            <a:off x="984503" y="2299716"/>
            <a:ext cx="5160645" cy="253365"/>
          </a:xfrm>
          <a:prstGeom prst="rect">
            <a:avLst/>
          </a:prstGeom>
          <a:solidFill>
            <a:srgbClr val="FFC000"/>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en-US" altLang="en-US" sz="200"/>
          </a:p>
          <a:p>
            <a:pPr marL="147955" algn="l" rtl="0" eaLnBrk="0">
              <a:lnSpc>
                <a:spcPts val="1470"/>
              </a:lnSpc>
              <a:spcBef>
                <a:spcPct val="0"/>
              </a:spcBef>
            </a:pP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《公司基建管理通则》</a:t>
            </a: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国网（基建/1）92-2021</a:t>
            </a:r>
            <a:endParaRPr lang="en-US" altLang="en-US" sz="1100"/>
          </a:p>
        </p:txBody>
      </p:sp>
      <p:sp>
        <p:nvSpPr>
          <p:cNvPr id="1546" name="textbox 1546"/>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548" name="textbox 1548"/>
          <p:cNvSpPr/>
          <p:nvPr/>
        </p:nvSpPr>
        <p:spPr>
          <a:xfrm>
            <a:off x="1032042" y="2972176"/>
            <a:ext cx="4302125"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470"/>
              </a:lnSpc>
            </a:pPr>
            <a:r>
              <a:rPr sz="1100" kern="0" spc="10">
                <a:solidFill>
                  <a:srgbClr val="FFFFFF">
                    <a:alpha val="100000"/>
                  </a:srgbClr>
                </a:solidFill>
                <a:latin typeface="微软雅黑" panose="020b0503020204020204" charset="-122"/>
                <a:ea typeface="微软雅黑" panose="020b0503020204020204" charset="-122"/>
                <a:cs typeface="微软雅黑" panose="020b0503020204020204" charset="-122"/>
              </a:rPr>
              <a:t>《公司基建技术管理规定》（基建/2）</a:t>
            </a:r>
            <a:r>
              <a:rPr sz="1100"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100" kern="0" spc="10">
                <a:solidFill>
                  <a:srgbClr val="FFFFFF">
                    <a:alpha val="100000"/>
                  </a:srgbClr>
                </a:solidFill>
                <a:latin typeface="微软雅黑" panose="020b0503020204020204" charset="-122"/>
                <a:ea typeface="微软雅黑" panose="020b0503020204020204" charset="-122"/>
                <a:cs typeface="微软雅黑" panose="020b0503020204020204" charset="-122"/>
              </a:rPr>
              <a:t>174-2023</a:t>
            </a:r>
            <a:endParaRPr lang="en-US" altLang="en-US" sz="1100"/>
          </a:p>
        </p:txBody>
      </p:sp>
      <p:sp>
        <p:nvSpPr>
          <p:cNvPr id="1550" name="textbox 1550"/>
          <p:cNvSpPr/>
          <p:nvPr/>
        </p:nvSpPr>
        <p:spPr>
          <a:xfrm>
            <a:off x="647700" y="3272028"/>
            <a:ext cx="297815" cy="862964"/>
          </a:xfrm>
          <a:prstGeom prst="rect">
            <a:avLst/>
          </a:prstGeom>
          <a:solidFill>
            <a:srgbClr val="00876F"/>
          </a:solidFill>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500"/>
          </a:p>
          <a:p>
            <a:pPr marL="49530" algn="l" rtl="0" eaLnBrk="0">
              <a:lnSpc>
                <a:spcPct val="93000"/>
              </a:lnSpc>
              <a:spcBef>
                <a:spcPts val="5"/>
              </a:spcBef>
            </a:pPr>
            <a:r>
              <a:rPr sz="1100" b="1" kern="0" spc="200">
                <a:solidFill>
                  <a:srgbClr val="FFFFFF">
                    <a:alpha val="100000"/>
                  </a:srgbClr>
                </a:solidFill>
                <a:latin typeface="微软雅黑" panose="020b0503020204020204" charset="-122"/>
                <a:ea typeface="微软雅黑" panose="020b0503020204020204" charset="-122"/>
                <a:cs typeface="微软雅黑" panose="020b0503020204020204" charset="-122"/>
              </a:rPr>
              <a:t>通用制度</a:t>
            </a:r>
            <a:endParaRPr lang="en-US" altLang="en-US" sz="1100"/>
          </a:p>
        </p:txBody>
      </p:sp>
      <p:graphicFrame>
        <p:nvGraphicFramePr>
          <p:cNvPr id="1552" name="table 1552"/>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7005" algn="l" rtl="0" eaLnBrk="0">
                        <a:lnSpc>
                          <a:spcPct val="86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pic>
        <p:nvPicPr>
          <p:cNvPr id="1554" name="picture 1554"/>
          <p:cNvPicPr>
            <a:picLocks noChangeAspect="1"/>
          </p:cNvPicPr>
          <p:nvPr/>
        </p:nvPicPr>
        <p:blipFill>
          <a:blip r:embed="rId14"/>
          <a:stretch>
            <a:fillRect/>
          </a:stretch>
        </p:blipFill>
        <p:spPr>
          <a:xfrm rot="21600000">
            <a:off x="6380988" y="3819144"/>
            <a:ext cx="486156" cy="252983"/>
          </a:xfrm>
          <a:prstGeom prst="rect">
            <a:avLst/>
          </a:prstGeom>
        </p:spPr>
      </p:pic>
      <p:graphicFrame>
        <p:nvGraphicFramePr>
          <p:cNvPr id="1556" name="table 1556"/>
          <p:cNvGraphicFramePr>
            <a:graphicFrameLocks noGrp="1"/>
          </p:cNvGraphicFramePr>
          <p:nvPr/>
        </p:nvGraphicFramePr>
        <p:xfrm>
          <a:off x="6376416" y="3814572"/>
          <a:ext cx="495300" cy="261619"/>
        </p:xfrm>
        <a:graphic>
          <a:graphicData uri="http://schemas.openxmlformats.org/drawingml/2006/table">
            <a:tbl>
              <a:tblPr/>
              <a:tblGrid>
                <a:gridCol w="495300"/>
              </a:tblGrid>
              <a:tr h="255269">
                <a:tc>
                  <a:txBody>
                    <a:bodyPr vert="horz" wrap="square"/>
                    <a:lstStyle/>
                    <a:p>
                      <a:pPr algn="l" rtl="0" eaLnBrk="0">
                        <a:lnSpc>
                          <a:spcPct val="110000"/>
                        </a:lnSpc>
                      </a:pPr>
                      <a:endParaRPr lang="en-US" altLang="en-US" sz="400"/>
                    </a:p>
                    <a:p>
                      <a:pPr marL="86360" algn="l" rtl="0" eaLnBrk="0">
                        <a:lnSpc>
                          <a:spcPct val="93000"/>
                        </a:lnSpc>
                      </a:pPr>
                      <a:r>
                        <a:rPr sz="11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三级</a:t>
                      </a:r>
                      <a:endParaRPr lang="en-US" altLang="en-US" sz="1100"/>
                    </a:p>
                  </a:txBody>
                  <a:tcPr marL="0" marR="0" marT="0" marB="0">
                    <a:lnL w="6350" cap="flat" cmpd="sng" algn="ctr">
                      <a:solidFill>
                        <a:srgbClr val="006956"/>
                      </a:solidFill>
                      <a:prstDash val="solid"/>
                      <a:round/>
                      <a:headEnd type="none" w="med" len="med"/>
                      <a:tailEnd type="none" w="med" len="med"/>
                    </a:lnL>
                    <a:lnR w="6350" cap="flat" cmpd="sng" algn="ctr">
                      <a:solidFill>
                        <a:srgbClr val="006956"/>
                      </a:solidFill>
                      <a:prstDash val="solid"/>
                      <a:round/>
                      <a:headEnd type="none" w="med" len="med"/>
                      <a:tailEnd type="none" w="med" len="med"/>
                    </a:lnR>
                    <a:lnT w="6350" cap="flat" cmpd="sng" algn="ctr">
                      <a:solidFill>
                        <a:srgbClr val="006956"/>
                      </a:solidFill>
                      <a:prstDash val="solid"/>
                      <a:round/>
                      <a:headEnd type="none" w="med" len="med"/>
                      <a:tailEnd type="none" w="med" len="med"/>
                    </a:lnT>
                    <a:lnB w="6350" cap="flat" cmpd="sng" algn="ctr">
                      <a:solidFill>
                        <a:srgbClr val="006956"/>
                      </a:solidFill>
                      <a:prstDash val="solid"/>
                      <a:round/>
                      <a:headEnd type="none" w="med" len="med"/>
                      <a:tailEnd type="none" w="med" len="med"/>
                    </a:lnB>
                  </a:tcPr>
                </a:tc>
              </a:tr>
            </a:tbl>
          </a:graphicData>
        </a:graphic>
      </p:graphicFrame>
      <p:sp>
        <p:nvSpPr>
          <p:cNvPr id="1558" name="textbox 1558"/>
          <p:cNvSpPr/>
          <p:nvPr/>
        </p:nvSpPr>
        <p:spPr>
          <a:xfrm>
            <a:off x="1314376" y="1898785"/>
            <a:ext cx="748665" cy="2235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建章立制</a:t>
            </a:r>
            <a:endParaRPr lang="en-US" altLang="en-US" sz="1400"/>
          </a:p>
        </p:txBody>
      </p:sp>
      <p:pic>
        <p:nvPicPr>
          <p:cNvPr id="1560" name="picture 1560"/>
          <p:cNvPicPr>
            <a:picLocks noChangeAspect="1"/>
          </p:cNvPicPr>
          <p:nvPr/>
        </p:nvPicPr>
        <p:blipFill>
          <a:blip r:embed="rId15"/>
          <a:stretch>
            <a:fillRect/>
          </a:stretch>
        </p:blipFill>
        <p:spPr>
          <a:xfrm rot="21600000">
            <a:off x="6380988" y="2958083"/>
            <a:ext cx="486156" cy="252984"/>
          </a:xfrm>
          <a:prstGeom prst="rect">
            <a:avLst/>
          </a:prstGeom>
        </p:spPr>
      </p:pic>
      <p:sp>
        <p:nvSpPr>
          <p:cNvPr id="1562" name="textbox 1562"/>
          <p:cNvSpPr/>
          <p:nvPr/>
        </p:nvSpPr>
        <p:spPr>
          <a:xfrm>
            <a:off x="6380988" y="2299716"/>
            <a:ext cx="486409" cy="253365"/>
          </a:xfrm>
          <a:prstGeom prst="rect">
            <a:avLst/>
          </a:prstGeom>
          <a:solidFill>
            <a:srgbClr val="FFC000"/>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en-US" altLang="en-US" sz="400"/>
          </a:p>
          <a:p>
            <a:pPr marL="80010" algn="l" rtl="0" eaLnBrk="0">
              <a:lnSpc>
                <a:spcPct val="93000"/>
              </a:lnSpc>
            </a:pPr>
            <a:r>
              <a:rPr sz="11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一级</a:t>
            </a:r>
            <a:endParaRPr lang="en-US" altLang="en-US" sz="1100"/>
          </a:p>
        </p:txBody>
      </p:sp>
      <p:pic>
        <p:nvPicPr>
          <p:cNvPr id="1564" name="picture 1564"/>
          <p:cNvPicPr>
            <a:picLocks noChangeAspect="1"/>
          </p:cNvPicPr>
          <p:nvPr/>
        </p:nvPicPr>
        <p:blipFill>
          <a:blip r:embed="rId16"/>
          <a:stretch>
            <a:fillRect/>
          </a:stretch>
        </p:blipFill>
        <p:spPr>
          <a:xfrm rot="21600000">
            <a:off x="3439667" y="2546605"/>
            <a:ext cx="248411" cy="339852"/>
          </a:xfrm>
          <a:prstGeom prst="rect">
            <a:avLst/>
          </a:prstGeom>
        </p:spPr>
      </p:pic>
      <p:sp>
        <p:nvSpPr>
          <p:cNvPr id="1566" name="textbox 1566"/>
          <p:cNvSpPr/>
          <p:nvPr/>
        </p:nvSpPr>
        <p:spPr>
          <a:xfrm>
            <a:off x="6450210" y="3001206"/>
            <a:ext cx="311150" cy="1822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3000"/>
              </a:lnSpc>
            </a:pPr>
            <a:r>
              <a:rPr sz="1100"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二级</a:t>
            </a:r>
            <a:endParaRPr lang="en-US" altLang="en-US" sz="1100"/>
          </a:p>
        </p:txBody>
      </p:sp>
      <p:sp>
        <p:nvSpPr>
          <p:cNvPr id="1568" name="textbox 1568"/>
          <p:cNvSpPr/>
          <p:nvPr/>
        </p:nvSpPr>
        <p:spPr>
          <a:xfrm>
            <a:off x="7220428" y="10152335"/>
            <a:ext cx="262890" cy="16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6000"/>
              </a:lnSpc>
            </a:pPr>
            <a:r>
              <a:rPr sz="1200" kern="0" spc="100">
                <a:solidFill>
                  <a:srgbClr val="000000">
                    <a:alpha val="100000"/>
                  </a:srgbClr>
                </a:solidFill>
                <a:latin typeface="Calibri"/>
                <a:ea typeface="Calibri"/>
                <a:cs typeface="Calibri" panose="020f05020202040a0204"/>
              </a:rPr>
              <a:t>.21</a:t>
            </a:r>
            <a:endParaRPr lang="en-US" altLang="en-US" sz="12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0" name="textbox 1570"/>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43</a:t>
            </a:r>
            <a:endParaRPr lang="en-US" altLang="en-US" sz="800"/>
          </a:p>
        </p:txBody>
      </p:sp>
      <p:pic>
        <p:nvPicPr>
          <p:cNvPr id="1572" name="picture 1572"/>
          <p:cNvPicPr>
            <a:picLocks noChangeAspect="1"/>
          </p:cNvPicPr>
          <p:nvPr/>
        </p:nvPicPr>
        <p:blipFill>
          <a:blip r:embed="rId2"/>
          <a:stretch>
            <a:fillRect/>
          </a:stretch>
        </p:blipFill>
        <p:spPr>
          <a:xfrm rot="21600000">
            <a:off x="5167883" y="5839968"/>
            <a:ext cx="1863852" cy="615696"/>
          </a:xfrm>
          <a:prstGeom prst="rect">
            <a:avLst/>
          </a:prstGeom>
        </p:spPr>
      </p:pic>
      <p:pic>
        <p:nvPicPr>
          <p:cNvPr id="1574" name="picture 1574"/>
          <p:cNvPicPr>
            <a:picLocks noChangeAspect="1"/>
          </p:cNvPicPr>
          <p:nvPr/>
        </p:nvPicPr>
        <p:blipFill>
          <a:blip r:embed="rId3"/>
          <a:stretch>
            <a:fillRect/>
          </a:stretch>
        </p:blipFill>
        <p:spPr>
          <a:xfrm rot="21600000">
            <a:off x="528827" y="5839968"/>
            <a:ext cx="6502907" cy="3657600"/>
          </a:xfrm>
          <a:prstGeom prst="rect">
            <a:avLst/>
          </a:prstGeom>
        </p:spPr>
      </p:pic>
      <p:sp>
        <p:nvSpPr>
          <p:cNvPr id="1576" name="rect"/>
          <p:cNvSpPr/>
          <p:nvPr/>
        </p:nvSpPr>
        <p:spPr>
          <a:xfrm>
            <a:off x="4789932" y="6871716"/>
            <a:ext cx="1882139" cy="2606039"/>
          </a:xfrm>
          <a:prstGeom prst="rect">
            <a:avLst/>
          </a:prstGeom>
          <a:solidFill>
            <a:srgbClr val="FFF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578" name="picture 1578"/>
          <p:cNvPicPr>
            <a:picLocks noChangeAspect="1"/>
          </p:cNvPicPr>
          <p:nvPr/>
        </p:nvPicPr>
        <p:blipFill>
          <a:blip r:embed="rId4"/>
          <a:stretch>
            <a:fillRect/>
          </a:stretch>
        </p:blipFill>
        <p:spPr>
          <a:xfrm rot="21600000">
            <a:off x="5003291" y="6708647"/>
            <a:ext cx="1456944" cy="326135"/>
          </a:xfrm>
          <a:prstGeom prst="rect">
            <a:avLst/>
          </a:prstGeom>
        </p:spPr>
      </p:pic>
      <p:pic>
        <p:nvPicPr>
          <p:cNvPr id="1580" name="picture 1580"/>
          <p:cNvPicPr>
            <a:picLocks noChangeAspect="1"/>
          </p:cNvPicPr>
          <p:nvPr/>
        </p:nvPicPr>
        <p:blipFill>
          <a:blip r:embed="rId5"/>
          <a:stretch>
            <a:fillRect/>
          </a:stretch>
        </p:blipFill>
        <p:spPr>
          <a:xfrm rot="21600000">
            <a:off x="528827" y="6012180"/>
            <a:ext cx="487680" cy="457199"/>
          </a:xfrm>
          <a:prstGeom prst="rect">
            <a:avLst/>
          </a:prstGeom>
        </p:spPr>
      </p:pic>
      <p:sp>
        <p:nvSpPr>
          <p:cNvPr id="1582" name="rect"/>
          <p:cNvSpPr/>
          <p:nvPr/>
        </p:nvSpPr>
        <p:spPr>
          <a:xfrm>
            <a:off x="708659" y="6871716"/>
            <a:ext cx="1882139" cy="2606039"/>
          </a:xfrm>
          <a:prstGeom prst="rect">
            <a:avLst/>
          </a:prstGeom>
          <a:solidFill>
            <a:srgbClr val="FEFDF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584" name="table 1584"/>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586" name="picture 1586"/>
          <p:cNvPicPr>
            <a:picLocks noChangeAspect="1"/>
          </p:cNvPicPr>
          <p:nvPr/>
        </p:nvPicPr>
        <p:blipFill>
          <a:blip r:embed="rId2"/>
          <a:stretch>
            <a:fillRect/>
          </a:stretch>
        </p:blipFill>
        <p:spPr>
          <a:xfrm rot="21600000">
            <a:off x="5167883" y="1190245"/>
            <a:ext cx="1863852" cy="615694"/>
          </a:xfrm>
          <a:prstGeom prst="rect">
            <a:avLst/>
          </a:prstGeom>
        </p:spPr>
      </p:pic>
      <p:sp>
        <p:nvSpPr>
          <p:cNvPr id="1588" name="textbox 1588"/>
          <p:cNvSpPr/>
          <p:nvPr/>
        </p:nvSpPr>
        <p:spPr>
          <a:xfrm>
            <a:off x="6749494"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42</a:t>
            </a:r>
            <a:endParaRPr lang="en-US" altLang="en-US" sz="800"/>
          </a:p>
        </p:txBody>
      </p:sp>
      <p:pic>
        <p:nvPicPr>
          <p:cNvPr id="1590" name="picture 1590"/>
          <p:cNvPicPr>
            <a:picLocks noChangeAspect="1"/>
          </p:cNvPicPr>
          <p:nvPr/>
        </p:nvPicPr>
        <p:blipFill>
          <a:blip r:embed="rId3"/>
          <a:stretch>
            <a:fillRect/>
          </a:stretch>
        </p:blipFill>
        <p:spPr>
          <a:xfrm rot="21600000">
            <a:off x="528827" y="1190244"/>
            <a:ext cx="6502907" cy="3657599"/>
          </a:xfrm>
          <a:prstGeom prst="rect">
            <a:avLst/>
          </a:prstGeom>
        </p:spPr>
      </p:pic>
      <p:pic>
        <p:nvPicPr>
          <p:cNvPr id="1592" name="picture 1592"/>
          <p:cNvPicPr>
            <a:picLocks noChangeAspect="1"/>
          </p:cNvPicPr>
          <p:nvPr/>
        </p:nvPicPr>
        <p:blipFill>
          <a:blip r:embed="rId6"/>
          <a:stretch>
            <a:fillRect/>
          </a:stretch>
        </p:blipFill>
        <p:spPr>
          <a:xfrm rot="21600000">
            <a:off x="528827" y="1362457"/>
            <a:ext cx="487680" cy="457199"/>
          </a:xfrm>
          <a:prstGeom prst="rect">
            <a:avLst/>
          </a:prstGeom>
        </p:spPr>
      </p:pic>
      <p:pic>
        <p:nvPicPr>
          <p:cNvPr id="1594" name="picture 1594"/>
          <p:cNvPicPr>
            <a:picLocks noChangeAspect="1"/>
          </p:cNvPicPr>
          <p:nvPr/>
        </p:nvPicPr>
        <p:blipFill>
          <a:blip r:embed="rId7"/>
          <a:stretch>
            <a:fillRect/>
          </a:stretch>
        </p:blipFill>
        <p:spPr>
          <a:xfrm rot="21600000">
            <a:off x="851916" y="1842516"/>
            <a:ext cx="4471416" cy="342900"/>
          </a:xfrm>
          <a:prstGeom prst="rect">
            <a:avLst/>
          </a:prstGeom>
        </p:spPr>
      </p:pic>
      <p:pic>
        <p:nvPicPr>
          <p:cNvPr id="1596" name="picture 1596"/>
          <p:cNvPicPr>
            <a:picLocks noChangeAspect="1"/>
          </p:cNvPicPr>
          <p:nvPr/>
        </p:nvPicPr>
        <p:blipFill>
          <a:blip r:embed="rId8"/>
          <a:stretch>
            <a:fillRect/>
          </a:stretch>
        </p:blipFill>
        <p:spPr>
          <a:xfrm rot="21600000">
            <a:off x="1812036" y="3848100"/>
            <a:ext cx="1629155" cy="457200"/>
          </a:xfrm>
          <a:prstGeom prst="rect">
            <a:avLst/>
          </a:prstGeom>
        </p:spPr>
      </p:pic>
      <p:grpSp>
        <p:nvGrpSpPr>
          <p:cNvPr id="74" name="group 74"/>
          <p:cNvGrpSpPr/>
          <p:nvPr/>
        </p:nvGrpSpPr>
        <p:grpSpPr>
          <a:xfrm rot="21600000">
            <a:off x="851916" y="2218944"/>
            <a:ext cx="1720595" cy="1714500"/>
            <a:chExt cx="1720595" cy="1714500"/>
          </a:xfrm>
        </p:grpSpPr>
        <p:sp>
          <p:nvSpPr>
            <p:cNvPr id="1598" name="path"/>
            <p:cNvSpPr/>
            <p:nvPr/>
          </p:nvSpPr>
          <p:spPr>
            <a:xfrm>
              <a:off x="60960" y="0"/>
              <a:ext cx="874775" cy="711707"/>
            </a:xfrm>
            <a:custGeom>
              <a:rect l="0" t="0" r="0" b="0"/>
              <a:pathLst>
                <a:path w="1377" h="1120">
                  <a:moveTo>
                    <a:pt x="607" y="1120"/>
                  </a:moveTo>
                  <a:cubicBezTo>
                    <a:pt x="698" y="859"/>
                    <a:pt x="952" y="664"/>
                    <a:pt x="1250" y="657"/>
                  </a:cubicBezTo>
                  <a:cubicBezTo>
                    <a:pt x="1377" y="388"/>
                    <a:pt x="1377" y="388"/>
                    <a:pt x="1377" y="388"/>
                  </a:cubicBezTo>
                  <a:cubicBezTo>
                    <a:pt x="1183" y="0"/>
                    <a:pt x="1183" y="0"/>
                    <a:pt x="1183" y="0"/>
                  </a:cubicBezTo>
                  <a:cubicBezTo>
                    <a:pt x="645" y="31"/>
                    <a:pt x="187" y="374"/>
                    <a:pt x="0" y="859"/>
                  </a:cubicBezTo>
                  <a:cubicBezTo>
                    <a:pt x="292" y="815"/>
                    <a:pt x="292" y="815"/>
                    <a:pt x="292" y="815"/>
                  </a:cubicBezTo>
                  <a:lnTo>
                    <a:pt x="607" y="1120"/>
                  </a:lnTo>
                  <a:close/>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0" name="path"/>
            <p:cNvSpPr/>
            <p:nvPr/>
          </p:nvSpPr>
          <p:spPr>
            <a:xfrm>
              <a:off x="894588" y="0"/>
              <a:ext cx="797051" cy="821433"/>
            </a:xfrm>
            <a:custGeom>
              <a:rect l="0" t="0" r="0" b="0"/>
              <a:pathLst>
                <a:path w="1255" h="1293">
                  <a:moveTo>
                    <a:pt x="57" y="664"/>
                  </a:moveTo>
                  <a:cubicBezTo>
                    <a:pt x="357" y="717"/>
                    <a:pt x="590" y="957"/>
                    <a:pt x="636" y="1247"/>
                  </a:cubicBezTo>
                  <a:cubicBezTo>
                    <a:pt x="933" y="1293"/>
                    <a:pt x="933" y="1293"/>
                    <a:pt x="933" y="1293"/>
                  </a:cubicBezTo>
                  <a:cubicBezTo>
                    <a:pt x="1255" y="986"/>
                    <a:pt x="1255" y="986"/>
                    <a:pt x="1255" y="986"/>
                  </a:cubicBezTo>
                  <a:cubicBezTo>
                    <a:pt x="1099" y="434"/>
                    <a:pt x="597" y="23"/>
                    <a:pt x="0" y="0"/>
                  </a:cubicBezTo>
                  <a:cubicBezTo>
                    <a:pt x="194" y="388"/>
                    <a:pt x="194" y="388"/>
                    <a:pt x="194" y="388"/>
                  </a:cubicBezTo>
                  <a:lnTo>
                    <a:pt x="57" y="664"/>
                  </a:lnTo>
                  <a:close/>
                </a:path>
              </a:pathLst>
            </a:custGeom>
            <a:solidFill>
              <a:srgbClr val="02B09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2" name="path"/>
            <p:cNvSpPr/>
            <p:nvPr/>
          </p:nvSpPr>
          <p:spPr>
            <a:xfrm>
              <a:off x="0" y="592833"/>
              <a:ext cx="1720595" cy="1016510"/>
            </a:xfrm>
            <a:custGeom>
              <a:rect l="0" t="0" r="0" b="0"/>
              <a:pathLst>
                <a:path w="2709" h="1600">
                  <a:moveTo>
                    <a:pt x="883" y="921"/>
                  </a:moveTo>
                  <a:cubicBezTo>
                    <a:pt x="748" y="794"/>
                    <a:pt x="667" y="614"/>
                    <a:pt x="667" y="412"/>
                  </a:cubicBezTo>
                  <a:cubicBezTo>
                    <a:pt x="667" y="381"/>
                    <a:pt x="667" y="352"/>
                    <a:pt x="674" y="321"/>
                  </a:cubicBezTo>
                  <a:cubicBezTo>
                    <a:pt x="343" y="0"/>
                    <a:pt x="343" y="0"/>
                    <a:pt x="343" y="0"/>
                  </a:cubicBezTo>
                  <a:cubicBezTo>
                    <a:pt x="52" y="45"/>
                    <a:pt x="52" y="45"/>
                    <a:pt x="52" y="45"/>
                  </a:cubicBezTo>
                  <a:cubicBezTo>
                    <a:pt x="21" y="165"/>
                    <a:pt x="0" y="285"/>
                    <a:pt x="0" y="412"/>
                  </a:cubicBezTo>
                  <a:cubicBezTo>
                    <a:pt x="0" y="777"/>
                    <a:pt x="141" y="1108"/>
                    <a:pt x="381" y="1353"/>
                  </a:cubicBezTo>
                  <a:cubicBezTo>
                    <a:pt x="412" y="1168"/>
                    <a:pt x="412" y="1168"/>
                    <a:pt x="412" y="1168"/>
                  </a:cubicBezTo>
                  <a:lnTo>
                    <a:pt x="883" y="921"/>
                  </a:lnTo>
                  <a:close/>
                </a:path>
                <a:path w="2709" h="1600">
                  <a:moveTo>
                    <a:pt x="2709" y="412"/>
                  </a:moveTo>
                  <a:cubicBezTo>
                    <a:pt x="2709" y="338"/>
                    <a:pt x="2702" y="261"/>
                    <a:pt x="2695" y="187"/>
                  </a:cubicBezTo>
                  <a:cubicBezTo>
                    <a:pt x="2387" y="487"/>
                    <a:pt x="2387" y="487"/>
                    <a:pt x="2387" y="487"/>
                  </a:cubicBezTo>
                  <a:cubicBezTo>
                    <a:pt x="2042" y="434"/>
                    <a:pt x="2042" y="434"/>
                    <a:pt x="2042" y="434"/>
                  </a:cubicBezTo>
                  <a:cubicBezTo>
                    <a:pt x="2035" y="696"/>
                    <a:pt x="1893" y="914"/>
                    <a:pt x="1677" y="1024"/>
                  </a:cubicBezTo>
                  <a:cubicBezTo>
                    <a:pt x="1752" y="1466"/>
                    <a:pt x="1752" y="1466"/>
                    <a:pt x="1752" y="1466"/>
                  </a:cubicBezTo>
                  <a:cubicBezTo>
                    <a:pt x="2006" y="1600"/>
                    <a:pt x="2006" y="1600"/>
                    <a:pt x="2006" y="1600"/>
                  </a:cubicBezTo>
                  <a:cubicBezTo>
                    <a:pt x="2426" y="1370"/>
                    <a:pt x="2709" y="928"/>
                    <a:pt x="2709" y="412"/>
                  </a:cubicBezTo>
                </a:path>
              </a:pathLst>
            </a:cu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4" name="path"/>
            <p:cNvSpPr/>
            <p:nvPr/>
          </p:nvSpPr>
          <p:spPr>
            <a:xfrm>
              <a:off x="304800" y="1229867"/>
              <a:ext cx="888491" cy="484632"/>
            </a:xfrm>
            <a:custGeom>
              <a:rect l="0" t="0" r="0" b="0"/>
              <a:pathLst>
                <a:path w="1399" h="763">
                  <a:moveTo>
                    <a:pt x="1084" y="67"/>
                  </a:moveTo>
                  <a:cubicBezTo>
                    <a:pt x="1017" y="88"/>
                    <a:pt x="950" y="105"/>
                    <a:pt x="873" y="105"/>
                  </a:cubicBezTo>
                  <a:cubicBezTo>
                    <a:pt x="739" y="105"/>
                    <a:pt x="611" y="67"/>
                    <a:pt x="508" y="0"/>
                  </a:cubicBezTo>
                  <a:cubicBezTo>
                    <a:pt x="36" y="247"/>
                    <a:pt x="36" y="247"/>
                    <a:pt x="36" y="247"/>
                  </a:cubicBezTo>
                  <a:cubicBezTo>
                    <a:pt x="0" y="448"/>
                    <a:pt x="0" y="448"/>
                    <a:pt x="0" y="448"/>
                  </a:cubicBezTo>
                  <a:cubicBezTo>
                    <a:pt x="237" y="643"/>
                    <a:pt x="544" y="763"/>
                    <a:pt x="873" y="763"/>
                  </a:cubicBezTo>
                  <a:cubicBezTo>
                    <a:pt x="1060" y="763"/>
                    <a:pt x="1233" y="724"/>
                    <a:pt x="1399" y="664"/>
                  </a:cubicBezTo>
                  <a:cubicBezTo>
                    <a:pt x="1166" y="537"/>
                    <a:pt x="1166" y="537"/>
                    <a:pt x="1166" y="537"/>
                  </a:cubicBezTo>
                  <a:lnTo>
                    <a:pt x="1084" y="67"/>
                  </a:lnTo>
                  <a:close/>
                </a:path>
              </a:pathLst>
            </a:custGeom>
            <a:solidFill>
              <a:srgbClr val="02B09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1606" name="picture 1606"/>
          <p:cNvPicPr>
            <a:picLocks noChangeAspect="1"/>
          </p:cNvPicPr>
          <p:nvPr/>
        </p:nvPicPr>
        <p:blipFill>
          <a:blip r:embed="rId9"/>
          <a:stretch>
            <a:fillRect/>
          </a:stretch>
        </p:blipFill>
        <p:spPr>
          <a:xfrm rot="21600000">
            <a:off x="4253483" y="3848100"/>
            <a:ext cx="1629156" cy="457200"/>
          </a:xfrm>
          <a:prstGeom prst="rect">
            <a:avLst/>
          </a:prstGeom>
        </p:spPr>
      </p:pic>
      <p:sp>
        <p:nvSpPr>
          <p:cNvPr id="1608" name="rect"/>
          <p:cNvSpPr/>
          <p:nvPr/>
        </p:nvSpPr>
        <p:spPr>
          <a:xfrm>
            <a:off x="5085588" y="2241805"/>
            <a:ext cx="1453895" cy="1705356"/>
          </a:xfrm>
          <a:prstGeom prst="rect">
            <a:avLst/>
          </a:prstGeom>
          <a:solidFill>
            <a:srgbClr val="FEFEF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610" name="table 1610"/>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612" name="rect"/>
          <p:cNvSpPr/>
          <p:nvPr/>
        </p:nvSpPr>
        <p:spPr>
          <a:xfrm>
            <a:off x="2749295" y="6871716"/>
            <a:ext cx="1879092" cy="2606039"/>
          </a:xfrm>
          <a:prstGeom prst="rect">
            <a:avLst/>
          </a:prstGeom>
          <a:solidFill>
            <a:srgbClr val="FEFE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4" name="textbox 1614"/>
          <p:cNvSpPr/>
          <p:nvPr/>
        </p:nvSpPr>
        <p:spPr>
          <a:xfrm>
            <a:off x="808900" y="7134543"/>
            <a:ext cx="1680210" cy="23006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39700" algn="l" rtl="0" eaLnBrk="0">
              <a:lnSpc>
                <a:spcPct val="96000"/>
              </a:lnSpc>
            </a:pP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基建部</a:t>
            </a:r>
            <a:endParaRPr lang="en-US" altLang="en-US" sz="800"/>
          </a:p>
          <a:p>
            <a:pPr marL="135890" indent="-106680" algn="l" rtl="0" eaLnBrk="0">
              <a:lnSpc>
                <a:spcPct val="109000"/>
              </a:lnSpc>
              <a:spcBef>
                <a:spcPts val="305"/>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负责统筹机械化施工技术创新及</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成果推广应用</a:t>
            </a:r>
            <a:endParaRPr lang="en-US" altLang="en-US" sz="700"/>
          </a:p>
          <a:p>
            <a:pPr marL="136525" indent="-107315" algn="l" rtl="0" eaLnBrk="0">
              <a:lnSpc>
                <a:spcPct val="113000"/>
              </a:lnSpc>
              <a:spcBef>
                <a:spcPts val="225"/>
              </a:spcBef>
            </a:pPr>
            <a:r>
              <a:rPr sz="400" kern="0" spc="40">
                <a:solidFill>
                  <a:srgbClr val="404040">
                    <a:alpha val="100000"/>
                  </a:srgbClr>
                </a:solidFill>
                <a:latin typeface="Wingdings" panose="05000000000000000000"/>
                <a:ea typeface="Wingdings" panose="05000000000000000000"/>
                <a:cs typeface="Wingdings" panose="05000000000000000000"/>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指导</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监督</a:t>
            </a:r>
            <a:r>
              <a:rPr sz="7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、考核</a:t>
            </a:r>
            <a:r>
              <a:rPr sz="7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评价省公司</a:t>
            </a:r>
            <a:r>
              <a:rPr sz="7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总部支撑的单位机械化施工技术     管理工作</a:t>
            </a:r>
            <a:endParaRPr lang="en-US" altLang="en-US" sz="700"/>
          </a:p>
          <a:p>
            <a:pPr marL="140335" algn="l" rtl="0" eaLnBrk="0">
              <a:lnSpc>
                <a:spcPct val="96000"/>
              </a:lnSpc>
              <a:spcBef>
                <a:spcPts val="195"/>
              </a:spcBef>
            </a:pP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特高压部</a:t>
            </a:r>
            <a:endParaRPr lang="en-US" altLang="en-US" sz="800"/>
          </a:p>
          <a:p>
            <a:pPr marL="135890" indent="-106680" algn="l" rtl="0" eaLnBrk="0">
              <a:lnSpc>
                <a:spcPct val="113000"/>
              </a:lnSpc>
              <a:spcBef>
                <a:spcPts val="320"/>
              </a:spcBef>
            </a:pPr>
            <a:r>
              <a:rPr sz="400" kern="0" spc="60">
                <a:solidFill>
                  <a:srgbClr val="404040">
                    <a:alpha val="100000"/>
                  </a:srgbClr>
                </a:solidFill>
                <a:latin typeface="Wingdings" panose="05000000000000000000"/>
                <a:ea typeface="Wingdings" panose="05000000000000000000"/>
                <a:cs typeface="Wingdings" panose="05000000000000000000"/>
              </a:rPr>
              <a:t> </a:t>
            </a:r>
            <a:r>
              <a:rPr sz="7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负责其职责范围内公司直接</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管         </a:t>
            </a:r>
            <a:r>
              <a:rPr sz="7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理工程的机械化施工技术管理</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工作</a:t>
            </a:r>
            <a:endParaRPr lang="en-US" altLang="en-US" sz="700"/>
          </a:p>
          <a:p>
            <a:pPr marL="144780" algn="l" rtl="0" eaLnBrk="0">
              <a:lnSpc>
                <a:spcPct val="96000"/>
              </a:lnSpc>
              <a:spcBef>
                <a:spcPts val="230"/>
              </a:spcBef>
            </a:pPr>
            <a:r>
              <a:rPr sz="800" b="1" kern="0" spc="90">
                <a:solidFill>
                  <a:srgbClr val="055444">
                    <a:alpha val="100000"/>
                  </a:srgbClr>
                </a:solidFill>
                <a:latin typeface="微软雅黑" panose="020b0503020204020204" charset="-122"/>
                <a:ea typeface="微软雅黑" panose="020b0503020204020204" charset="-122"/>
                <a:cs typeface="微软雅黑" panose="020b0503020204020204" charset="-122"/>
              </a:rPr>
              <a:t>发展部</a:t>
            </a: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90">
                <a:solidFill>
                  <a:srgbClr val="055444">
                    <a:alpha val="100000"/>
                  </a:srgbClr>
                </a:solidFill>
                <a:latin typeface="微软雅黑" panose="020b0503020204020204" charset="-122"/>
                <a:ea typeface="微软雅黑" panose="020b0503020204020204" charset="-122"/>
                <a:cs typeface="微软雅黑" panose="020b0503020204020204" charset="-122"/>
              </a:rPr>
              <a:t>、</a:t>
            </a: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90">
                <a:solidFill>
                  <a:srgbClr val="055444">
                    <a:alpha val="100000"/>
                  </a:srgbClr>
                </a:solidFill>
                <a:latin typeface="微软雅黑" panose="020b0503020204020204" charset="-122"/>
                <a:ea typeface="微软雅黑" panose="020b0503020204020204" charset="-122"/>
                <a:cs typeface="微软雅黑" panose="020b0503020204020204" charset="-122"/>
              </a:rPr>
              <a:t>物资部</a:t>
            </a:r>
            <a:endParaRPr lang="en-US" altLang="en-US" sz="800"/>
          </a:p>
          <a:p>
            <a:pPr marL="136525" indent="-107315" algn="l" rtl="0" eaLnBrk="0">
              <a:lnSpc>
                <a:spcPct val="113000"/>
              </a:lnSpc>
              <a:spcBef>
                <a:spcPts val="320"/>
              </a:spcBef>
            </a:pPr>
            <a:r>
              <a:rPr sz="400" kern="0" spc="60">
                <a:solidFill>
                  <a:srgbClr val="404040">
                    <a:alpha val="100000"/>
                  </a:srgbClr>
                </a:solidFill>
                <a:latin typeface="Wingdings" panose="05000000000000000000"/>
                <a:ea typeface="Wingdings" panose="05000000000000000000"/>
                <a:cs typeface="Wingdings" panose="05000000000000000000"/>
              </a:rPr>
              <a:t> </a:t>
            </a:r>
            <a:r>
              <a:rPr sz="7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负责在职责范围内响应机械</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化         施工技术管理要求</a:t>
            </a:r>
            <a:r>
              <a:rPr sz="7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支撑相关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工作</a:t>
            </a:r>
            <a:endParaRPr lang="en-US" altLang="en-US" sz="700"/>
          </a:p>
          <a:p>
            <a:pPr marL="145415" algn="l" rtl="0" eaLnBrk="0">
              <a:lnSpc>
                <a:spcPct val="96000"/>
              </a:lnSpc>
              <a:spcBef>
                <a:spcPts val="230"/>
              </a:spcBef>
            </a:pP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电科院</a:t>
            </a:r>
            <a:endParaRPr lang="en-US" altLang="en-US" sz="800"/>
          </a:p>
          <a:p>
            <a:pPr marL="119380" indent="-107315" algn="l" rtl="0" eaLnBrk="0">
              <a:lnSpc>
                <a:spcPct val="109000"/>
              </a:lnSpc>
              <a:spcBef>
                <a:spcPts val="195"/>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负责支撑公司总部机械化施工</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技术管理相关工作</a:t>
            </a:r>
            <a:endParaRPr lang="en-US" altLang="en-US" sz="700"/>
          </a:p>
        </p:txBody>
      </p:sp>
      <p:sp>
        <p:nvSpPr>
          <p:cNvPr id="1616" name="textbox 1616"/>
          <p:cNvSpPr/>
          <p:nvPr/>
        </p:nvSpPr>
        <p:spPr>
          <a:xfrm>
            <a:off x="2889160" y="7133018"/>
            <a:ext cx="1644014" cy="22199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2555" algn="l" rtl="0" eaLnBrk="0">
              <a:lnSpc>
                <a:spcPct val="96000"/>
              </a:lnSpc>
            </a:pP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省公司建设部</a:t>
            </a:r>
            <a:endParaRPr lang="en-US" altLang="en-US" sz="800"/>
          </a:p>
          <a:p>
            <a:pPr marL="12700" algn="l" rtl="0" eaLnBrk="0">
              <a:lnSpc>
                <a:spcPct val="96000"/>
              </a:lnSpc>
              <a:spcBef>
                <a:spcPts val="355"/>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负责本单位机械化施工技术管理</a:t>
            </a:r>
            <a:endParaRPr lang="en-US" altLang="en-US" sz="700"/>
          </a:p>
          <a:p>
            <a:pPr marL="119380" indent="-107315" algn="l" rtl="0" eaLnBrk="0">
              <a:lnSpc>
                <a:spcPct val="123000"/>
              </a:lnSpc>
              <a:spcBef>
                <a:spcPts val="130"/>
              </a:spcBef>
            </a:pPr>
            <a:r>
              <a:rPr sz="400" kern="0" spc="70">
                <a:solidFill>
                  <a:srgbClr val="404040">
                    <a:alpha val="100000"/>
                  </a:srgbClr>
                </a:solidFill>
                <a:latin typeface="Wingdings" panose="05000000000000000000"/>
                <a:ea typeface="Wingdings" panose="05000000000000000000"/>
                <a:cs typeface="Wingdings" panose="05000000000000000000"/>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设置机械化施工专(兼)职岗位</a:t>
            </a:r>
            <a:r>
              <a:rPr sz="7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组织开展机械化施工技术</a:t>
            </a:r>
            <a:r>
              <a:rPr sz="700" kern="0" spc="2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创新</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推广机械化施工技术</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成果</a:t>
            </a:r>
            <a:endParaRPr lang="en-US" altLang="en-US" sz="700"/>
          </a:p>
          <a:p>
            <a:pPr marL="119380" indent="-107315" algn="l" rtl="0" eaLnBrk="0">
              <a:lnSpc>
                <a:spcPct val="112000"/>
              </a:lnSpc>
              <a:spcBef>
                <a:spcPts val="280"/>
              </a:spcBef>
            </a:pPr>
            <a:r>
              <a:rPr sz="400" kern="0" spc="40">
                <a:solidFill>
                  <a:srgbClr val="404040">
                    <a:alpha val="100000"/>
                  </a:srgbClr>
                </a:solidFill>
                <a:latin typeface="Wingdings" panose="05000000000000000000"/>
                <a:ea typeface="Wingdings" panose="05000000000000000000"/>
                <a:cs typeface="Wingdings" panose="05000000000000000000"/>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指导</a:t>
            </a:r>
            <a:r>
              <a:rPr sz="7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、监督</a:t>
            </a:r>
            <a:r>
              <a:rPr sz="7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、考核</a:t>
            </a:r>
            <a:r>
              <a:rPr sz="7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评价</a:t>
            </a:r>
            <a:r>
              <a:rPr sz="700" kern="0" spc="1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所属单 </a:t>
            </a:r>
            <a:r>
              <a:rPr sz="7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位机械化施工技术管理工作</a:t>
            </a:r>
            <a:endParaRPr lang="en-US" altLang="en-US" sz="700"/>
          </a:p>
          <a:p>
            <a:pPr marL="123190" algn="l" rtl="0" eaLnBrk="0">
              <a:lnSpc>
                <a:spcPct val="96000"/>
              </a:lnSpc>
              <a:spcBef>
                <a:spcPts val="770"/>
              </a:spcBef>
            </a:pPr>
            <a:r>
              <a:rPr sz="8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发展部</a:t>
            </a:r>
            <a:r>
              <a:rPr sz="800" b="1" kern="0" spc="-9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a:t>
            </a: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物资部</a:t>
            </a:r>
            <a:endParaRPr lang="en-US" altLang="en-US" sz="800"/>
          </a:p>
          <a:p>
            <a:pPr marL="119380" indent="-107315" algn="l" rtl="0" eaLnBrk="0">
              <a:lnSpc>
                <a:spcPct val="118000"/>
              </a:lnSpc>
              <a:spcBef>
                <a:spcPts val="350"/>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负责在职责范围内落实公司机械化</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施工技术管理要求</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配合开展相关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工作</a:t>
            </a:r>
            <a:endParaRPr lang="en-US" altLang="en-US" sz="700"/>
          </a:p>
          <a:p>
            <a:pPr marL="122555" algn="l" rtl="0" eaLnBrk="0">
              <a:lnSpc>
                <a:spcPct val="96000"/>
              </a:lnSpc>
              <a:spcBef>
                <a:spcPts val="545"/>
              </a:spcBef>
            </a:pP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省经研院</a:t>
            </a:r>
            <a:r>
              <a:rPr sz="800" b="1" kern="0" spc="-12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a:t>
            </a: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送变电公司</a:t>
            </a:r>
            <a:endParaRPr lang="en-US" altLang="en-US" sz="800"/>
          </a:p>
          <a:p>
            <a:pPr algn="l" rtl="0" eaLnBrk="0">
              <a:lnSpc>
                <a:spcPct val="145000"/>
              </a:lnSpc>
            </a:pPr>
            <a:endParaRPr lang="en-US" altLang="en-US" sz="200"/>
          </a:p>
          <a:p>
            <a:pPr marL="118745" indent="-106680" algn="l" rtl="0" eaLnBrk="0">
              <a:lnSpc>
                <a:spcPct val="118000"/>
              </a:lnSpc>
              <a:spcBef>
                <a:spcPct val="0"/>
              </a:spcBef>
            </a:pPr>
            <a:r>
              <a:rPr sz="400" kern="0" spc="50">
                <a:solidFill>
                  <a:srgbClr val="404040">
                    <a:alpha val="100000"/>
                  </a:srgbClr>
                </a:solidFill>
                <a:latin typeface="Wingdings" panose="05000000000000000000"/>
                <a:ea typeface="Wingdings" panose="05000000000000000000"/>
                <a:cs typeface="Wingdings" panose="05000000000000000000"/>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分别在各自专业范围内</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负责支     </a:t>
            </a:r>
            <a:r>
              <a:rPr sz="7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撑省公司开展机械化施工技术管</a:t>
            </a:r>
            <a:r>
              <a:rPr sz="7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理相关工作</a:t>
            </a:r>
            <a:endParaRPr lang="en-US" altLang="en-US" sz="700"/>
          </a:p>
        </p:txBody>
      </p:sp>
      <p:sp>
        <p:nvSpPr>
          <p:cNvPr id="1618" name="rect"/>
          <p:cNvSpPr/>
          <p:nvPr/>
        </p:nvSpPr>
        <p:spPr>
          <a:xfrm>
            <a:off x="3380232" y="2241805"/>
            <a:ext cx="1496567" cy="1705356"/>
          </a:xfrm>
          <a:prstGeom prst="rect">
            <a:avLst/>
          </a:prstGeom>
          <a:solidFill>
            <a:srgbClr val="FEFEF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0" name="textbox 1620"/>
          <p:cNvSpPr/>
          <p:nvPr/>
        </p:nvSpPr>
        <p:spPr>
          <a:xfrm>
            <a:off x="603608" y="6130544"/>
            <a:ext cx="4435475"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1000"/>
              </a:lnSpc>
            </a:pPr>
            <a:endParaRPr lang="en-US" altLang="en-US" sz="600"/>
          </a:p>
          <a:p>
            <a:pPr marL="2698115" algn="l" rtl="0" eaLnBrk="0">
              <a:lnSpc>
                <a:spcPct val="96000"/>
              </a:lnSpc>
              <a:spcBef>
                <a:spcPts val="5"/>
              </a:spcBef>
            </a:pPr>
            <a:r>
              <a:rPr sz="1200" b="1" kern="0" spc="140">
                <a:solidFill>
                  <a:srgbClr val="005344">
                    <a:alpha val="100000"/>
                  </a:srgbClr>
                </a:solidFill>
                <a:latin typeface="微软雅黑" panose="020b0503020204020204" charset="-122"/>
                <a:ea typeface="微软雅黑" panose="020b0503020204020204" charset="-122"/>
                <a:cs typeface="微软雅黑" panose="020b0503020204020204" charset="-122"/>
              </a:rPr>
              <a:t>职责分工</a:t>
            </a:r>
            <a:endParaRPr lang="en-US" altLang="en-US" sz="1200"/>
          </a:p>
        </p:txBody>
      </p:sp>
      <p:sp>
        <p:nvSpPr>
          <p:cNvPr id="1622" name="textbox 1622"/>
          <p:cNvSpPr/>
          <p:nvPr/>
        </p:nvSpPr>
        <p:spPr>
          <a:xfrm>
            <a:off x="4954180" y="7132802"/>
            <a:ext cx="1541780" cy="1393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3825" algn="l" rtl="0" eaLnBrk="0">
              <a:lnSpc>
                <a:spcPct val="96000"/>
              </a:lnSpc>
            </a:pPr>
            <a:r>
              <a:rPr sz="800" b="1" kern="0" spc="120">
                <a:solidFill>
                  <a:srgbClr val="055444">
                    <a:alpha val="100000"/>
                  </a:srgbClr>
                </a:solidFill>
                <a:latin typeface="微软雅黑" panose="020b0503020204020204" charset="-122"/>
                <a:ea typeface="微软雅黑" panose="020b0503020204020204" charset="-122"/>
                <a:cs typeface="微软雅黑" panose="020b0503020204020204" charset="-122"/>
              </a:rPr>
              <a:t>地市公司建设部</a:t>
            </a:r>
            <a:endParaRPr lang="en-US" altLang="en-US" sz="800"/>
          </a:p>
          <a:p>
            <a:pPr marL="12700" algn="l" rtl="0" eaLnBrk="0">
              <a:lnSpc>
                <a:spcPct val="116000"/>
              </a:lnSpc>
              <a:spcBef>
                <a:spcPts val="360"/>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负责本单位机械化施工技</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术管理 </a:t>
            </a: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设置机械化施工专(兼)</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职岗位</a:t>
            </a:r>
            <a:endParaRPr lang="en-US" altLang="en-US" sz="700"/>
          </a:p>
          <a:p>
            <a:pPr marL="119380" indent="-107315" algn="l" rtl="0" eaLnBrk="0">
              <a:lnSpc>
                <a:spcPct val="111000"/>
              </a:lnSpc>
              <a:spcBef>
                <a:spcPts val="220"/>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支撑省公司开展机械化施</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工属地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协调相关工作</a:t>
            </a:r>
            <a:endParaRPr lang="en-US" altLang="en-US" sz="700"/>
          </a:p>
          <a:p>
            <a:pPr marL="123825" algn="l" rtl="0" eaLnBrk="0">
              <a:lnSpc>
                <a:spcPct val="96000"/>
              </a:lnSpc>
              <a:spcBef>
                <a:spcPts val="1230"/>
              </a:spcBef>
            </a:pP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地市公司发展部</a:t>
            </a:r>
            <a:r>
              <a:rPr sz="800" b="1" kern="0" spc="-9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a:t>
            </a:r>
            <a:r>
              <a:rPr sz="8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8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物资部</a:t>
            </a:r>
            <a:endParaRPr lang="en-US" altLang="en-US" sz="800"/>
          </a:p>
          <a:p>
            <a:pPr algn="l" rtl="0" eaLnBrk="0">
              <a:lnSpc>
                <a:spcPct val="140000"/>
              </a:lnSpc>
            </a:pPr>
            <a:endParaRPr lang="en-US" altLang="en-US" sz="200"/>
          </a:p>
          <a:p>
            <a:pPr marL="119380" indent="-107315" algn="l" rtl="0" eaLnBrk="0">
              <a:lnSpc>
                <a:spcPct val="118000"/>
              </a:lnSpc>
              <a:spcBef>
                <a:spcPct val="0"/>
              </a:spcBef>
            </a:pPr>
            <a:r>
              <a:rPr sz="400" kern="0" spc="80">
                <a:solidFill>
                  <a:srgbClr val="404040">
                    <a:alpha val="100000"/>
                  </a:srgbClr>
                </a:solidFill>
                <a:latin typeface="Wingdings" panose="05000000000000000000"/>
                <a:ea typeface="Wingdings" panose="05000000000000000000"/>
                <a:cs typeface="Wingdings" panose="05000000000000000000"/>
              </a:rPr>
              <a:t> </a:t>
            </a:r>
            <a:r>
              <a:rPr sz="7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负责在职责范围内落实省</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公司机 械化施工技术管理要求</a:t>
            </a:r>
            <a:r>
              <a:rPr sz="7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7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7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配合开 </a:t>
            </a:r>
            <a:r>
              <a:rPr sz="7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展相关工作</a:t>
            </a:r>
            <a:endParaRPr lang="en-US" altLang="en-US" sz="700"/>
          </a:p>
        </p:txBody>
      </p:sp>
      <p:sp>
        <p:nvSpPr>
          <p:cNvPr id="1624" name="textbox 1624"/>
          <p:cNvSpPr/>
          <p:nvPr/>
        </p:nvSpPr>
        <p:spPr>
          <a:xfrm>
            <a:off x="2220356" y="4395494"/>
            <a:ext cx="3833495" cy="428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7000"/>
              </a:lnSpc>
            </a:pPr>
            <a:r>
              <a:rPr sz="2200" b="1" kern="0" spc="80" baseline="-5000">
                <a:solidFill>
                  <a:srgbClr val="C00000">
                    <a:alpha val="100000"/>
                  </a:srgbClr>
                </a:solidFill>
                <a:latin typeface="微软雅黑" panose="020b0503020204020204" charset="-122"/>
                <a:ea typeface="微软雅黑" panose="020b0503020204020204" charset="-122"/>
                <a:cs typeface="微软雅黑" panose="020b0503020204020204" charset="-122"/>
              </a:rPr>
              <a:t>目标：</a:t>
            </a:r>
            <a:r>
              <a:rPr sz="1400" b="1" kern="0" spc="30">
                <a:solidFill>
                  <a:srgbClr val="C00000">
                    <a:alpha val="100000"/>
                  </a:srgbClr>
                </a:solidFill>
                <a:latin typeface="微软雅黑" panose="020b0503020204020204" charset="-122"/>
                <a:ea typeface="微软雅黑" panose="020b0503020204020204" charset="-122"/>
                <a:cs typeface="微软雅黑" panose="020b0503020204020204" charset="-122"/>
              </a:rPr>
              <a:t>  </a:t>
            </a:r>
            <a:r>
              <a:rPr sz="13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推动</a:t>
            </a:r>
            <a:r>
              <a:rPr sz="1300" b="1" kern="0" spc="-24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3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“机械化换人、</a:t>
            </a:r>
            <a:r>
              <a:rPr sz="1300" b="1" kern="0" spc="-17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3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智能化减人</a:t>
            </a:r>
            <a:r>
              <a:rPr sz="1300" b="1" kern="0" spc="-26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3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a:t>
            </a:r>
            <a:endParaRPr lang="en-US" altLang="en-US" sz="1300"/>
          </a:p>
          <a:p>
            <a:pPr algn="r" rtl="0" eaLnBrk="0">
              <a:lnSpc>
                <a:spcPct val="96000"/>
              </a:lnSpc>
              <a:spcBef>
                <a:spcPts val="15"/>
              </a:spcBef>
            </a:pPr>
            <a:r>
              <a:rPr sz="13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助力输变电工程安全、</a:t>
            </a:r>
            <a:r>
              <a:rPr sz="1300" b="1" kern="0" spc="28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3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优质、</a:t>
            </a:r>
            <a:r>
              <a:rPr sz="1300" b="1" kern="0" spc="-17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3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高效建设</a:t>
            </a:r>
            <a:endParaRPr lang="en-US" altLang="en-US" sz="1300"/>
          </a:p>
        </p:txBody>
      </p:sp>
      <p:pic>
        <p:nvPicPr>
          <p:cNvPr id="1626" name="picture 1626"/>
          <p:cNvPicPr>
            <a:picLocks noChangeAspect="1"/>
          </p:cNvPicPr>
          <p:nvPr/>
        </p:nvPicPr>
        <p:blipFill>
          <a:blip r:embed="rId10"/>
          <a:stretch>
            <a:fillRect/>
          </a:stretch>
        </p:blipFill>
        <p:spPr>
          <a:xfrm rot="21600000">
            <a:off x="3442715" y="2304288"/>
            <a:ext cx="1371600" cy="851916"/>
          </a:xfrm>
          <a:prstGeom prst="rect">
            <a:avLst/>
          </a:prstGeom>
        </p:spPr>
      </p:pic>
      <p:pic>
        <p:nvPicPr>
          <p:cNvPr id="1628" name="picture 1628"/>
          <p:cNvPicPr>
            <a:picLocks noChangeAspect="1"/>
          </p:cNvPicPr>
          <p:nvPr/>
        </p:nvPicPr>
        <p:blipFill>
          <a:blip r:embed="rId11"/>
          <a:stretch>
            <a:fillRect/>
          </a:stretch>
        </p:blipFill>
        <p:spPr>
          <a:xfrm rot="21600000">
            <a:off x="5145023" y="2301240"/>
            <a:ext cx="1226820" cy="845819"/>
          </a:xfrm>
          <a:prstGeom prst="rect">
            <a:avLst/>
          </a:prstGeom>
        </p:spPr>
      </p:pic>
      <p:sp>
        <p:nvSpPr>
          <p:cNvPr id="1630" name="textbox 1630"/>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1632" name="textbox 1632"/>
          <p:cNvSpPr/>
          <p:nvPr/>
        </p:nvSpPr>
        <p:spPr>
          <a:xfrm>
            <a:off x="5155366" y="3196966"/>
            <a:ext cx="1243330" cy="6775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72085" indent="-159385" algn="l" rtl="0" eaLnBrk="0">
              <a:lnSpc>
                <a:spcPct val="101000"/>
              </a:lnSpc>
            </a:pPr>
            <a:r>
              <a:rPr sz="9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全面应用全过程机械化</a:t>
            </a:r>
            <a:r>
              <a:rPr sz="9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施工技术体系成果</a:t>
            </a:r>
            <a:endParaRPr lang="en-US" altLang="en-US" sz="900"/>
          </a:p>
          <a:p>
            <a:pPr algn="l" rtl="0" eaLnBrk="0">
              <a:lnSpc>
                <a:spcPct val="102000"/>
              </a:lnSpc>
            </a:pPr>
            <a:endParaRPr lang="en-US" altLang="en-US" sz="600"/>
          </a:p>
          <a:p>
            <a:pPr marL="112395" indent="-635" algn="l" rtl="0" eaLnBrk="0">
              <a:lnSpc>
                <a:spcPct val="102000"/>
              </a:lnSpc>
              <a:spcBef>
                <a:spcPts val="5"/>
              </a:spcBef>
            </a:pPr>
            <a:r>
              <a:rPr sz="900" b="1" kern="0" spc="30">
                <a:solidFill>
                  <a:srgbClr val="055444">
                    <a:alpha val="100000"/>
                  </a:srgbClr>
                </a:solidFill>
                <a:latin typeface="微软雅黑" panose="020b0503020204020204" charset="-122"/>
                <a:ea typeface="微软雅黑" panose="020b0503020204020204" charset="-122"/>
                <a:cs typeface="微软雅黑" panose="020b0503020204020204" charset="-122"/>
              </a:rPr>
              <a:t>积极推广成熟可靠、</a:t>
            </a:r>
            <a:r>
              <a:rPr sz="9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先进适用的新型装备</a:t>
            </a:r>
            <a:endParaRPr lang="en-US" altLang="en-US" sz="900"/>
          </a:p>
        </p:txBody>
      </p:sp>
      <p:sp>
        <p:nvSpPr>
          <p:cNvPr id="1634" name="textbox 1634"/>
          <p:cNvSpPr/>
          <p:nvPr/>
        </p:nvSpPr>
        <p:spPr>
          <a:xfrm>
            <a:off x="1314376" y="1898785"/>
            <a:ext cx="3723004" cy="2235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建章立制-输变电工程机械化施工技术管理办法</a:t>
            </a:r>
            <a:endParaRPr lang="en-US" altLang="en-US" sz="1400"/>
          </a:p>
        </p:txBody>
      </p:sp>
      <p:pic>
        <p:nvPicPr>
          <p:cNvPr id="1636" name="picture 1636"/>
          <p:cNvPicPr>
            <a:picLocks noChangeAspect="1"/>
          </p:cNvPicPr>
          <p:nvPr/>
        </p:nvPicPr>
        <p:blipFill>
          <a:blip r:embed="rId12"/>
          <a:stretch>
            <a:fillRect/>
          </a:stretch>
        </p:blipFill>
        <p:spPr>
          <a:xfrm rot="21600000">
            <a:off x="922019" y="6708647"/>
            <a:ext cx="1458468" cy="326135"/>
          </a:xfrm>
          <a:prstGeom prst="rect">
            <a:avLst/>
          </a:prstGeom>
        </p:spPr>
      </p:pic>
      <p:pic>
        <p:nvPicPr>
          <p:cNvPr id="1638" name="picture 1638"/>
          <p:cNvPicPr>
            <a:picLocks noChangeAspect="1"/>
          </p:cNvPicPr>
          <p:nvPr/>
        </p:nvPicPr>
        <p:blipFill>
          <a:blip r:embed="rId13"/>
          <a:stretch>
            <a:fillRect/>
          </a:stretch>
        </p:blipFill>
        <p:spPr>
          <a:xfrm rot="21600000">
            <a:off x="2959607" y="6708647"/>
            <a:ext cx="1456943" cy="326135"/>
          </a:xfrm>
          <a:prstGeom prst="rect">
            <a:avLst/>
          </a:prstGeom>
        </p:spPr>
      </p:pic>
      <p:sp>
        <p:nvSpPr>
          <p:cNvPr id="1640" name="textbox 1640"/>
          <p:cNvSpPr/>
          <p:nvPr/>
        </p:nvSpPr>
        <p:spPr>
          <a:xfrm>
            <a:off x="3508385" y="3331352"/>
            <a:ext cx="1243964" cy="3511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48590" algn="l" rtl="0" eaLnBrk="0">
              <a:lnSpc>
                <a:spcPct val="96000"/>
              </a:lnSpc>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开展机械化施工</a:t>
            </a:r>
            <a:endParaRPr lang="en-US" altLang="en-US" sz="1000"/>
          </a:p>
          <a:p>
            <a:pPr marL="12700" algn="l" rtl="0" eaLnBrk="0">
              <a:lnSpc>
                <a:spcPct val="96000"/>
              </a:lnSpc>
              <a:spcBef>
                <a:spcPts val="250"/>
              </a:spcBef>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技术创新及装备研发</a:t>
            </a:r>
            <a:endParaRPr lang="en-US" altLang="en-US" sz="1000"/>
          </a:p>
        </p:txBody>
      </p:sp>
      <p:sp>
        <p:nvSpPr>
          <p:cNvPr id="1642" name="textbox 1642"/>
          <p:cNvSpPr/>
          <p:nvPr/>
        </p:nvSpPr>
        <p:spPr>
          <a:xfrm>
            <a:off x="5085444" y="6747450"/>
            <a:ext cx="1243330" cy="240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95"/>
              </a:lnSpc>
            </a:pPr>
            <a:r>
              <a:rPr sz="1200" b="1" kern="0" spc="130">
                <a:solidFill>
                  <a:srgbClr val="10584A">
                    <a:alpha val="100000"/>
                  </a:srgbClr>
                </a:solidFill>
                <a:latin typeface="微软雅黑" panose="020b0503020204020204" charset="-122"/>
                <a:ea typeface="微软雅黑" panose="020b0503020204020204" charset="-122"/>
                <a:cs typeface="微软雅黑" panose="020b0503020204020204" charset="-122"/>
              </a:rPr>
              <a:t>3/</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地市公司层面</a:t>
            </a:r>
            <a:endParaRPr lang="en-US" altLang="en-US" sz="1200"/>
          </a:p>
        </p:txBody>
      </p:sp>
      <p:sp>
        <p:nvSpPr>
          <p:cNvPr id="1644" name="textbox 1644"/>
          <p:cNvSpPr/>
          <p:nvPr/>
        </p:nvSpPr>
        <p:spPr>
          <a:xfrm>
            <a:off x="1006618" y="6747450"/>
            <a:ext cx="1240789" cy="240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95"/>
              </a:lnSpc>
            </a:pPr>
            <a:r>
              <a:rPr sz="1200" b="1" kern="0" spc="130">
                <a:solidFill>
                  <a:srgbClr val="10584A">
                    <a:alpha val="100000"/>
                  </a:srgbClr>
                </a:solidFill>
                <a:latin typeface="微软雅黑" panose="020b0503020204020204" charset="-122"/>
                <a:ea typeface="微软雅黑" panose="020b0503020204020204" charset="-122"/>
                <a:cs typeface="微软雅黑" panose="020b0503020204020204" charset="-122"/>
              </a:rPr>
              <a:t>1/</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公司总部层面</a:t>
            </a:r>
            <a:endParaRPr lang="en-US" altLang="en-US" sz="1200"/>
          </a:p>
        </p:txBody>
      </p:sp>
      <p:sp>
        <p:nvSpPr>
          <p:cNvPr id="1646" name="textbox 1646"/>
          <p:cNvSpPr/>
          <p:nvPr/>
        </p:nvSpPr>
        <p:spPr>
          <a:xfrm>
            <a:off x="3124551" y="6747450"/>
            <a:ext cx="1075055" cy="240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95"/>
              </a:lnSpc>
            </a:pPr>
            <a:r>
              <a:rPr sz="1200" b="1" kern="0" spc="130">
                <a:solidFill>
                  <a:srgbClr val="10584A">
                    <a:alpha val="100000"/>
                  </a:srgbClr>
                </a:solidFill>
                <a:latin typeface="微软雅黑" panose="020b0503020204020204" charset="-122"/>
                <a:ea typeface="微软雅黑" panose="020b0503020204020204" charset="-122"/>
                <a:cs typeface="微软雅黑" panose="020b0503020204020204" charset="-122"/>
              </a:rPr>
              <a:t>2/</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省公司层面</a:t>
            </a:r>
            <a:endParaRPr lang="en-US" altLang="en-US" sz="1200"/>
          </a:p>
        </p:txBody>
      </p:sp>
      <p:sp>
        <p:nvSpPr>
          <p:cNvPr id="1648" name="path"/>
          <p:cNvSpPr/>
          <p:nvPr/>
        </p:nvSpPr>
        <p:spPr>
          <a:xfrm>
            <a:off x="1926336" y="2412489"/>
            <a:ext cx="460247" cy="458726"/>
          </a:xfrm>
          <a:custGeom>
            <a:rect l="0" t="0" r="0" b="0"/>
            <a:pathLst>
              <a:path w="724" h="722">
                <a:moveTo>
                  <a:pt x="163" y="48"/>
                </a:moveTo>
                <a:lnTo>
                  <a:pt x="189" y="57"/>
                </a:lnTo>
                <a:lnTo>
                  <a:pt x="141" y="175"/>
                </a:lnTo>
                <a:lnTo>
                  <a:pt x="115" y="165"/>
                </a:lnTo>
                <a:lnTo>
                  <a:pt x="163" y="48"/>
                </a:lnTo>
                <a:close/>
                <a:moveTo>
                  <a:pt x="211" y="45"/>
                </a:moveTo>
                <a:lnTo>
                  <a:pt x="237" y="57"/>
                </a:lnTo>
                <a:lnTo>
                  <a:pt x="175" y="206"/>
                </a:lnTo>
                <a:cubicBezTo>
                  <a:pt x="165" y="230"/>
                  <a:pt x="153" y="237"/>
                  <a:pt x="136" y="232"/>
                </a:cubicBezTo>
                <a:cubicBezTo>
                  <a:pt x="127" y="228"/>
                  <a:pt x="117" y="225"/>
                  <a:pt x="107" y="220"/>
                </a:cubicBezTo>
                <a:cubicBezTo>
                  <a:pt x="110" y="211"/>
                  <a:pt x="112" y="201"/>
                  <a:pt x="115" y="192"/>
                </a:cubicBezTo>
                <a:cubicBezTo>
                  <a:pt x="120" y="194"/>
                  <a:pt x="127" y="196"/>
                  <a:pt x="136" y="201"/>
                </a:cubicBezTo>
                <a:cubicBezTo>
                  <a:pt x="143" y="204"/>
                  <a:pt x="148" y="199"/>
                  <a:pt x="151" y="192"/>
                </a:cubicBezTo>
                <a:lnTo>
                  <a:pt x="211" y="45"/>
                </a:lnTo>
                <a:close/>
                <a:moveTo>
                  <a:pt x="98" y="0"/>
                </a:moveTo>
                <a:lnTo>
                  <a:pt x="131" y="12"/>
                </a:lnTo>
                <a:lnTo>
                  <a:pt x="127" y="16"/>
                </a:lnTo>
                <a:cubicBezTo>
                  <a:pt x="134" y="33"/>
                  <a:pt x="139" y="52"/>
                  <a:pt x="146" y="74"/>
                </a:cubicBezTo>
                <a:lnTo>
                  <a:pt x="120" y="84"/>
                </a:lnTo>
                <a:cubicBezTo>
                  <a:pt x="115" y="64"/>
                  <a:pt x="110" y="48"/>
                  <a:pt x="105" y="31"/>
                </a:cubicBezTo>
                <a:cubicBezTo>
                  <a:pt x="91" y="40"/>
                  <a:pt x="74" y="50"/>
                  <a:pt x="52" y="57"/>
                </a:cubicBezTo>
                <a:lnTo>
                  <a:pt x="127" y="88"/>
                </a:lnTo>
                <a:cubicBezTo>
                  <a:pt x="124" y="93"/>
                  <a:pt x="117" y="108"/>
                  <a:pt x="107" y="129"/>
                </a:cubicBezTo>
                <a:cubicBezTo>
                  <a:pt x="100" y="146"/>
                  <a:pt x="86" y="153"/>
                  <a:pt x="67" y="144"/>
                </a:cubicBezTo>
                <a:cubicBezTo>
                  <a:pt x="60" y="141"/>
                  <a:pt x="55" y="139"/>
                  <a:pt x="50" y="136"/>
                </a:cubicBezTo>
                <a:cubicBezTo>
                  <a:pt x="52" y="124"/>
                  <a:pt x="55" y="117"/>
                  <a:pt x="55" y="112"/>
                </a:cubicBezTo>
                <a:cubicBezTo>
                  <a:pt x="60" y="115"/>
                  <a:pt x="67" y="117"/>
                  <a:pt x="74" y="122"/>
                </a:cubicBezTo>
                <a:cubicBezTo>
                  <a:pt x="79" y="122"/>
                  <a:pt x="81" y="120"/>
                  <a:pt x="83" y="117"/>
                </a:cubicBezTo>
                <a:cubicBezTo>
                  <a:pt x="86" y="112"/>
                  <a:pt x="88" y="108"/>
                  <a:pt x="91" y="100"/>
                </a:cubicBezTo>
                <a:lnTo>
                  <a:pt x="60" y="86"/>
                </a:lnTo>
                <a:lnTo>
                  <a:pt x="35" y="146"/>
                </a:lnTo>
                <a:cubicBezTo>
                  <a:pt x="31" y="153"/>
                  <a:pt x="33" y="160"/>
                  <a:pt x="40" y="163"/>
                </a:cubicBezTo>
                <a:lnTo>
                  <a:pt x="62" y="170"/>
                </a:lnTo>
                <a:cubicBezTo>
                  <a:pt x="67" y="172"/>
                  <a:pt x="71" y="172"/>
                  <a:pt x="76" y="165"/>
                </a:cubicBezTo>
                <a:cubicBezTo>
                  <a:pt x="76" y="163"/>
                  <a:pt x="79" y="158"/>
                  <a:pt x="83" y="151"/>
                </a:cubicBezTo>
                <a:cubicBezTo>
                  <a:pt x="91" y="156"/>
                  <a:pt x="100" y="163"/>
                  <a:pt x="107" y="168"/>
                </a:cubicBezTo>
                <a:cubicBezTo>
                  <a:pt x="103" y="177"/>
                  <a:pt x="98" y="184"/>
                  <a:pt x="93" y="189"/>
                </a:cubicBezTo>
                <a:cubicBezTo>
                  <a:pt x="86" y="201"/>
                  <a:pt x="74" y="201"/>
                  <a:pt x="57" y="196"/>
                </a:cubicBezTo>
                <a:lnTo>
                  <a:pt x="28" y="184"/>
                </a:lnTo>
                <a:cubicBezTo>
                  <a:pt x="7" y="175"/>
                  <a:pt x="0" y="160"/>
                  <a:pt x="7" y="144"/>
                </a:cubicBezTo>
                <a:lnTo>
                  <a:pt x="38" y="62"/>
                </a:lnTo>
                <a:cubicBezTo>
                  <a:pt x="35" y="62"/>
                  <a:pt x="33" y="64"/>
                  <a:pt x="31" y="64"/>
                </a:cubicBezTo>
                <a:cubicBezTo>
                  <a:pt x="31" y="57"/>
                  <a:pt x="31" y="48"/>
                  <a:pt x="31" y="36"/>
                </a:cubicBezTo>
                <a:cubicBezTo>
                  <a:pt x="60" y="26"/>
                  <a:pt x="83" y="14"/>
                  <a:pt x="98" y="0"/>
                </a:cubicBezTo>
              </a:path>
              <a:path w="724" h="722">
                <a:moveTo>
                  <a:pt x="451" y="218"/>
                </a:moveTo>
                <a:lnTo>
                  <a:pt x="443" y="247"/>
                </a:lnTo>
                <a:cubicBezTo>
                  <a:pt x="427" y="240"/>
                  <a:pt x="407" y="230"/>
                  <a:pt x="388" y="216"/>
                </a:cubicBezTo>
                <a:lnTo>
                  <a:pt x="371" y="237"/>
                </a:lnTo>
                <a:lnTo>
                  <a:pt x="420" y="278"/>
                </a:lnTo>
                <a:lnTo>
                  <a:pt x="403" y="297"/>
                </a:lnTo>
                <a:lnTo>
                  <a:pt x="391" y="288"/>
                </a:lnTo>
                <a:lnTo>
                  <a:pt x="321" y="372"/>
                </a:lnTo>
                <a:lnTo>
                  <a:pt x="300" y="355"/>
                </a:lnTo>
                <a:lnTo>
                  <a:pt x="369" y="271"/>
                </a:lnTo>
                <a:lnTo>
                  <a:pt x="355" y="259"/>
                </a:lnTo>
                <a:lnTo>
                  <a:pt x="347" y="268"/>
                </a:lnTo>
                <a:cubicBezTo>
                  <a:pt x="319" y="302"/>
                  <a:pt x="290" y="321"/>
                  <a:pt x="261" y="328"/>
                </a:cubicBezTo>
                <a:cubicBezTo>
                  <a:pt x="259" y="316"/>
                  <a:pt x="256" y="304"/>
                  <a:pt x="254" y="295"/>
                </a:cubicBezTo>
                <a:cubicBezTo>
                  <a:pt x="263" y="295"/>
                  <a:pt x="275" y="292"/>
                  <a:pt x="285" y="288"/>
                </a:cubicBezTo>
                <a:lnTo>
                  <a:pt x="261" y="283"/>
                </a:lnTo>
                <a:cubicBezTo>
                  <a:pt x="263" y="271"/>
                  <a:pt x="266" y="259"/>
                  <a:pt x="268" y="249"/>
                </a:cubicBezTo>
                <a:lnTo>
                  <a:pt x="290" y="254"/>
                </a:lnTo>
                <a:cubicBezTo>
                  <a:pt x="290" y="261"/>
                  <a:pt x="287" y="273"/>
                  <a:pt x="285" y="288"/>
                </a:cubicBezTo>
                <a:cubicBezTo>
                  <a:pt x="297" y="280"/>
                  <a:pt x="311" y="268"/>
                  <a:pt x="323" y="254"/>
                </a:cubicBezTo>
                <a:lnTo>
                  <a:pt x="383" y="182"/>
                </a:lnTo>
                <a:cubicBezTo>
                  <a:pt x="410" y="199"/>
                  <a:pt x="431" y="211"/>
                  <a:pt x="451" y="218"/>
                </a:cubicBezTo>
                <a:moveTo>
                  <a:pt x="352" y="134"/>
                </a:moveTo>
                <a:cubicBezTo>
                  <a:pt x="352" y="141"/>
                  <a:pt x="350" y="146"/>
                  <a:pt x="345" y="153"/>
                </a:cubicBezTo>
                <a:lnTo>
                  <a:pt x="374" y="175"/>
                </a:lnTo>
                <a:lnTo>
                  <a:pt x="360" y="194"/>
                </a:lnTo>
                <a:lnTo>
                  <a:pt x="335" y="175"/>
                </a:lnTo>
                <a:cubicBezTo>
                  <a:pt x="338" y="180"/>
                  <a:pt x="343" y="187"/>
                  <a:pt x="347" y="196"/>
                </a:cubicBezTo>
                <a:cubicBezTo>
                  <a:pt x="343" y="199"/>
                  <a:pt x="338" y="201"/>
                  <a:pt x="328" y="204"/>
                </a:cubicBezTo>
                <a:lnTo>
                  <a:pt x="345" y="216"/>
                </a:lnTo>
                <a:lnTo>
                  <a:pt x="331" y="235"/>
                </a:lnTo>
                <a:lnTo>
                  <a:pt x="300" y="208"/>
                </a:lnTo>
                <a:lnTo>
                  <a:pt x="290" y="220"/>
                </a:lnTo>
                <a:lnTo>
                  <a:pt x="319" y="242"/>
                </a:lnTo>
                <a:lnTo>
                  <a:pt x="304" y="261"/>
                </a:lnTo>
                <a:lnTo>
                  <a:pt x="275" y="237"/>
                </a:lnTo>
                <a:lnTo>
                  <a:pt x="244" y="276"/>
                </a:lnTo>
                <a:cubicBezTo>
                  <a:pt x="240" y="280"/>
                  <a:pt x="235" y="285"/>
                  <a:pt x="232" y="285"/>
                </a:cubicBezTo>
                <a:cubicBezTo>
                  <a:pt x="227" y="288"/>
                  <a:pt x="223" y="285"/>
                  <a:pt x="218" y="283"/>
                </a:cubicBezTo>
                <a:cubicBezTo>
                  <a:pt x="213" y="280"/>
                  <a:pt x="206" y="276"/>
                  <a:pt x="196" y="268"/>
                </a:cubicBezTo>
                <a:cubicBezTo>
                  <a:pt x="201" y="261"/>
                  <a:pt x="203" y="254"/>
                  <a:pt x="208" y="247"/>
                </a:cubicBezTo>
                <a:lnTo>
                  <a:pt x="199" y="252"/>
                </a:lnTo>
                <a:cubicBezTo>
                  <a:pt x="196" y="244"/>
                  <a:pt x="191" y="237"/>
                  <a:pt x="187" y="230"/>
                </a:cubicBezTo>
                <a:cubicBezTo>
                  <a:pt x="201" y="223"/>
                  <a:pt x="215" y="216"/>
                  <a:pt x="230" y="206"/>
                </a:cubicBezTo>
                <a:lnTo>
                  <a:pt x="244" y="225"/>
                </a:lnTo>
                <a:cubicBezTo>
                  <a:pt x="232" y="232"/>
                  <a:pt x="223" y="240"/>
                  <a:pt x="211" y="244"/>
                </a:cubicBezTo>
                <a:cubicBezTo>
                  <a:pt x="213" y="247"/>
                  <a:pt x="215" y="249"/>
                  <a:pt x="218" y="252"/>
                </a:cubicBezTo>
                <a:cubicBezTo>
                  <a:pt x="223" y="256"/>
                  <a:pt x="227" y="254"/>
                  <a:pt x="230" y="249"/>
                </a:cubicBezTo>
                <a:lnTo>
                  <a:pt x="254" y="220"/>
                </a:lnTo>
                <a:lnTo>
                  <a:pt x="225" y="196"/>
                </a:lnTo>
                <a:lnTo>
                  <a:pt x="240" y="177"/>
                </a:lnTo>
                <a:lnTo>
                  <a:pt x="271" y="201"/>
                </a:lnTo>
                <a:lnTo>
                  <a:pt x="278" y="192"/>
                </a:lnTo>
                <a:lnTo>
                  <a:pt x="247" y="165"/>
                </a:lnTo>
                <a:lnTo>
                  <a:pt x="261" y="146"/>
                </a:lnTo>
                <a:lnTo>
                  <a:pt x="278" y="160"/>
                </a:lnTo>
                <a:cubicBezTo>
                  <a:pt x="280" y="156"/>
                  <a:pt x="280" y="148"/>
                  <a:pt x="280" y="144"/>
                </a:cubicBezTo>
                <a:lnTo>
                  <a:pt x="304" y="151"/>
                </a:lnTo>
                <a:cubicBezTo>
                  <a:pt x="302" y="160"/>
                  <a:pt x="302" y="170"/>
                  <a:pt x="300" y="177"/>
                </a:cubicBezTo>
                <a:lnTo>
                  <a:pt x="307" y="184"/>
                </a:lnTo>
                <a:cubicBezTo>
                  <a:pt x="319" y="180"/>
                  <a:pt x="328" y="175"/>
                  <a:pt x="333" y="172"/>
                </a:cubicBezTo>
                <a:lnTo>
                  <a:pt x="280" y="129"/>
                </a:lnTo>
                <a:lnTo>
                  <a:pt x="295" y="110"/>
                </a:lnTo>
                <a:lnTo>
                  <a:pt x="323" y="134"/>
                </a:lnTo>
                <a:cubicBezTo>
                  <a:pt x="326" y="129"/>
                  <a:pt x="326" y="124"/>
                  <a:pt x="328" y="120"/>
                </a:cubicBezTo>
                <a:lnTo>
                  <a:pt x="352" y="134"/>
                </a:lnTo>
                <a:close/>
              </a:path>
              <a:path w="724" h="722">
                <a:moveTo>
                  <a:pt x="429" y="381"/>
                </a:moveTo>
                <a:lnTo>
                  <a:pt x="410" y="396"/>
                </a:lnTo>
                <a:cubicBezTo>
                  <a:pt x="395" y="386"/>
                  <a:pt x="386" y="374"/>
                  <a:pt x="374" y="364"/>
                </a:cubicBezTo>
                <a:lnTo>
                  <a:pt x="393" y="345"/>
                </a:lnTo>
                <a:cubicBezTo>
                  <a:pt x="403" y="357"/>
                  <a:pt x="415" y="369"/>
                  <a:pt x="429" y="381"/>
                </a:cubicBezTo>
                <a:moveTo>
                  <a:pt x="527" y="386"/>
                </a:moveTo>
                <a:lnTo>
                  <a:pt x="458" y="444"/>
                </a:lnTo>
                <a:cubicBezTo>
                  <a:pt x="475" y="444"/>
                  <a:pt x="491" y="441"/>
                  <a:pt x="506" y="439"/>
                </a:cubicBezTo>
                <a:lnTo>
                  <a:pt x="527" y="386"/>
                </a:lnTo>
                <a:close/>
                <a:moveTo>
                  <a:pt x="544" y="336"/>
                </a:moveTo>
                <a:lnTo>
                  <a:pt x="616" y="424"/>
                </a:lnTo>
                <a:lnTo>
                  <a:pt x="597" y="441"/>
                </a:lnTo>
                <a:lnTo>
                  <a:pt x="544" y="374"/>
                </a:lnTo>
                <a:lnTo>
                  <a:pt x="530" y="384"/>
                </a:lnTo>
                <a:lnTo>
                  <a:pt x="549" y="391"/>
                </a:lnTo>
                <a:lnTo>
                  <a:pt x="535" y="434"/>
                </a:lnTo>
                <a:cubicBezTo>
                  <a:pt x="551" y="432"/>
                  <a:pt x="566" y="427"/>
                  <a:pt x="578" y="422"/>
                </a:cubicBezTo>
                <a:lnTo>
                  <a:pt x="587" y="444"/>
                </a:lnTo>
                <a:cubicBezTo>
                  <a:pt x="566" y="451"/>
                  <a:pt x="544" y="456"/>
                  <a:pt x="525" y="460"/>
                </a:cubicBezTo>
                <a:lnTo>
                  <a:pt x="506" y="511"/>
                </a:lnTo>
                <a:lnTo>
                  <a:pt x="482" y="501"/>
                </a:lnTo>
                <a:lnTo>
                  <a:pt x="496" y="465"/>
                </a:lnTo>
                <a:cubicBezTo>
                  <a:pt x="482" y="468"/>
                  <a:pt x="470" y="470"/>
                  <a:pt x="455" y="470"/>
                </a:cubicBezTo>
                <a:lnTo>
                  <a:pt x="453" y="446"/>
                </a:lnTo>
                <a:lnTo>
                  <a:pt x="439" y="458"/>
                </a:lnTo>
                <a:lnTo>
                  <a:pt x="496" y="528"/>
                </a:lnTo>
                <a:lnTo>
                  <a:pt x="477" y="544"/>
                </a:lnTo>
                <a:lnTo>
                  <a:pt x="403" y="453"/>
                </a:lnTo>
                <a:lnTo>
                  <a:pt x="544" y="336"/>
                </a:lnTo>
                <a:close/>
                <a:moveTo>
                  <a:pt x="494" y="271"/>
                </a:moveTo>
                <a:lnTo>
                  <a:pt x="540" y="326"/>
                </a:lnTo>
                <a:lnTo>
                  <a:pt x="470" y="374"/>
                </a:lnTo>
                <a:lnTo>
                  <a:pt x="477" y="384"/>
                </a:lnTo>
                <a:cubicBezTo>
                  <a:pt x="451" y="405"/>
                  <a:pt x="431" y="417"/>
                  <a:pt x="422" y="424"/>
                </a:cubicBezTo>
                <a:cubicBezTo>
                  <a:pt x="412" y="432"/>
                  <a:pt x="407" y="434"/>
                  <a:pt x="403" y="436"/>
                </a:cubicBezTo>
                <a:cubicBezTo>
                  <a:pt x="398" y="436"/>
                  <a:pt x="393" y="436"/>
                  <a:pt x="391" y="436"/>
                </a:cubicBezTo>
                <a:cubicBezTo>
                  <a:pt x="386" y="434"/>
                  <a:pt x="383" y="434"/>
                  <a:pt x="381" y="432"/>
                </a:cubicBezTo>
                <a:cubicBezTo>
                  <a:pt x="379" y="429"/>
                  <a:pt x="369" y="420"/>
                  <a:pt x="355" y="400"/>
                </a:cubicBezTo>
                <a:cubicBezTo>
                  <a:pt x="362" y="393"/>
                  <a:pt x="369" y="386"/>
                  <a:pt x="374" y="381"/>
                </a:cubicBezTo>
                <a:cubicBezTo>
                  <a:pt x="381" y="391"/>
                  <a:pt x="388" y="400"/>
                  <a:pt x="391" y="405"/>
                </a:cubicBezTo>
                <a:cubicBezTo>
                  <a:pt x="395" y="410"/>
                  <a:pt x="400" y="410"/>
                  <a:pt x="405" y="408"/>
                </a:cubicBezTo>
                <a:cubicBezTo>
                  <a:pt x="410" y="403"/>
                  <a:pt x="422" y="396"/>
                  <a:pt x="443" y="379"/>
                </a:cubicBezTo>
                <a:lnTo>
                  <a:pt x="407" y="338"/>
                </a:lnTo>
                <a:lnTo>
                  <a:pt x="472" y="295"/>
                </a:lnTo>
                <a:lnTo>
                  <a:pt x="489" y="314"/>
                </a:lnTo>
                <a:lnTo>
                  <a:pt x="446" y="343"/>
                </a:lnTo>
                <a:lnTo>
                  <a:pt x="453" y="352"/>
                </a:lnTo>
                <a:lnTo>
                  <a:pt x="501" y="321"/>
                </a:lnTo>
                <a:lnTo>
                  <a:pt x="472" y="285"/>
                </a:lnTo>
                <a:lnTo>
                  <a:pt x="494" y="271"/>
                </a:lnTo>
                <a:close/>
              </a:path>
              <a:path w="724" h="722">
                <a:moveTo>
                  <a:pt x="660" y="489"/>
                </a:moveTo>
                <a:lnTo>
                  <a:pt x="691" y="564"/>
                </a:lnTo>
                <a:lnTo>
                  <a:pt x="664" y="573"/>
                </a:lnTo>
                <a:lnTo>
                  <a:pt x="635" y="499"/>
                </a:lnTo>
                <a:lnTo>
                  <a:pt x="660" y="489"/>
                </a:lnTo>
                <a:close/>
                <a:moveTo>
                  <a:pt x="715" y="580"/>
                </a:moveTo>
                <a:lnTo>
                  <a:pt x="724" y="607"/>
                </a:lnTo>
                <a:lnTo>
                  <a:pt x="691" y="619"/>
                </a:lnTo>
                <a:lnTo>
                  <a:pt x="712" y="672"/>
                </a:lnTo>
                <a:lnTo>
                  <a:pt x="602" y="712"/>
                </a:lnTo>
                <a:cubicBezTo>
                  <a:pt x="587" y="717"/>
                  <a:pt x="578" y="722"/>
                  <a:pt x="573" y="722"/>
                </a:cubicBezTo>
                <a:cubicBezTo>
                  <a:pt x="568" y="722"/>
                  <a:pt x="566" y="722"/>
                  <a:pt x="561" y="720"/>
                </a:cubicBezTo>
                <a:cubicBezTo>
                  <a:pt x="556" y="720"/>
                  <a:pt x="554" y="717"/>
                  <a:pt x="551" y="712"/>
                </a:cubicBezTo>
                <a:cubicBezTo>
                  <a:pt x="547" y="708"/>
                  <a:pt x="542" y="698"/>
                  <a:pt x="535" y="679"/>
                </a:cubicBezTo>
                <a:cubicBezTo>
                  <a:pt x="544" y="672"/>
                  <a:pt x="551" y="667"/>
                  <a:pt x="561" y="660"/>
                </a:cubicBezTo>
                <a:cubicBezTo>
                  <a:pt x="563" y="669"/>
                  <a:pt x="566" y="676"/>
                  <a:pt x="568" y="681"/>
                </a:cubicBezTo>
                <a:cubicBezTo>
                  <a:pt x="571" y="686"/>
                  <a:pt x="571" y="688"/>
                  <a:pt x="573" y="688"/>
                </a:cubicBezTo>
                <a:cubicBezTo>
                  <a:pt x="575" y="691"/>
                  <a:pt x="578" y="691"/>
                  <a:pt x="583" y="691"/>
                </a:cubicBezTo>
                <a:cubicBezTo>
                  <a:pt x="585" y="688"/>
                  <a:pt x="595" y="686"/>
                  <a:pt x="611" y="679"/>
                </a:cubicBezTo>
                <a:cubicBezTo>
                  <a:pt x="628" y="672"/>
                  <a:pt x="650" y="664"/>
                  <a:pt x="676" y="655"/>
                </a:cubicBezTo>
                <a:lnTo>
                  <a:pt x="664" y="631"/>
                </a:lnTo>
                <a:cubicBezTo>
                  <a:pt x="635" y="640"/>
                  <a:pt x="616" y="648"/>
                  <a:pt x="602" y="650"/>
                </a:cubicBezTo>
                <a:cubicBezTo>
                  <a:pt x="590" y="655"/>
                  <a:pt x="575" y="655"/>
                  <a:pt x="561" y="655"/>
                </a:cubicBezTo>
                <a:cubicBezTo>
                  <a:pt x="544" y="655"/>
                  <a:pt x="532" y="652"/>
                  <a:pt x="518" y="648"/>
                </a:cubicBezTo>
                <a:cubicBezTo>
                  <a:pt x="520" y="638"/>
                  <a:pt x="523" y="628"/>
                  <a:pt x="525" y="619"/>
                </a:cubicBezTo>
                <a:cubicBezTo>
                  <a:pt x="530" y="621"/>
                  <a:pt x="535" y="621"/>
                  <a:pt x="542" y="624"/>
                </a:cubicBezTo>
                <a:lnTo>
                  <a:pt x="515" y="571"/>
                </a:lnTo>
                <a:cubicBezTo>
                  <a:pt x="511" y="564"/>
                  <a:pt x="506" y="559"/>
                  <a:pt x="503" y="554"/>
                </a:cubicBezTo>
                <a:lnTo>
                  <a:pt x="523" y="532"/>
                </a:lnTo>
                <a:cubicBezTo>
                  <a:pt x="530" y="537"/>
                  <a:pt x="554" y="537"/>
                  <a:pt x="592" y="535"/>
                </a:cubicBezTo>
                <a:lnTo>
                  <a:pt x="583" y="508"/>
                </a:lnTo>
                <a:lnTo>
                  <a:pt x="607" y="499"/>
                </a:lnTo>
                <a:lnTo>
                  <a:pt x="643" y="590"/>
                </a:lnTo>
                <a:lnTo>
                  <a:pt x="619" y="600"/>
                </a:lnTo>
                <a:lnTo>
                  <a:pt x="604" y="561"/>
                </a:lnTo>
                <a:cubicBezTo>
                  <a:pt x="583" y="564"/>
                  <a:pt x="563" y="564"/>
                  <a:pt x="542" y="564"/>
                </a:cubicBezTo>
                <a:cubicBezTo>
                  <a:pt x="547" y="576"/>
                  <a:pt x="551" y="588"/>
                  <a:pt x="556" y="595"/>
                </a:cubicBezTo>
                <a:cubicBezTo>
                  <a:pt x="568" y="585"/>
                  <a:pt x="578" y="576"/>
                  <a:pt x="587" y="568"/>
                </a:cubicBezTo>
                <a:lnTo>
                  <a:pt x="602" y="585"/>
                </a:lnTo>
                <a:lnTo>
                  <a:pt x="561" y="626"/>
                </a:lnTo>
                <a:cubicBezTo>
                  <a:pt x="583" y="628"/>
                  <a:pt x="611" y="621"/>
                  <a:pt x="655" y="604"/>
                </a:cubicBezTo>
                <a:lnTo>
                  <a:pt x="647" y="585"/>
                </a:lnTo>
                <a:lnTo>
                  <a:pt x="671" y="573"/>
                </a:lnTo>
                <a:lnTo>
                  <a:pt x="681" y="595"/>
                </a:lnTo>
                <a:lnTo>
                  <a:pt x="715" y="58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0" name="path"/>
          <p:cNvSpPr/>
          <p:nvPr/>
        </p:nvSpPr>
        <p:spPr>
          <a:xfrm>
            <a:off x="1136903" y="2366771"/>
            <a:ext cx="524256" cy="391668"/>
          </a:xfrm>
          <a:custGeom>
            <a:rect l="0" t="0" r="0" b="0"/>
            <a:pathLst>
              <a:path w="825" h="616">
                <a:moveTo>
                  <a:pt x="0" y="515"/>
                </a:moveTo>
                <a:lnTo>
                  <a:pt x="16" y="489"/>
                </a:lnTo>
                <a:lnTo>
                  <a:pt x="134" y="568"/>
                </a:lnTo>
                <a:cubicBezTo>
                  <a:pt x="134" y="556"/>
                  <a:pt x="134" y="535"/>
                  <a:pt x="134" y="508"/>
                </a:cubicBezTo>
                <a:cubicBezTo>
                  <a:pt x="146" y="515"/>
                  <a:pt x="156" y="520"/>
                  <a:pt x="163" y="523"/>
                </a:cubicBezTo>
                <a:cubicBezTo>
                  <a:pt x="163" y="578"/>
                  <a:pt x="165" y="607"/>
                  <a:pt x="168" y="614"/>
                </a:cubicBezTo>
                <a:lnTo>
                  <a:pt x="136" y="616"/>
                </a:lnTo>
                <a:cubicBezTo>
                  <a:pt x="134" y="609"/>
                  <a:pt x="129" y="602"/>
                  <a:pt x="122" y="597"/>
                </a:cubicBezTo>
                <a:lnTo>
                  <a:pt x="0" y="515"/>
                </a:lnTo>
                <a:close/>
                <a:moveTo>
                  <a:pt x="76" y="398"/>
                </a:moveTo>
                <a:lnTo>
                  <a:pt x="93" y="371"/>
                </a:lnTo>
                <a:lnTo>
                  <a:pt x="151" y="415"/>
                </a:lnTo>
                <a:cubicBezTo>
                  <a:pt x="168" y="427"/>
                  <a:pt x="182" y="439"/>
                  <a:pt x="191" y="453"/>
                </a:cubicBezTo>
                <a:lnTo>
                  <a:pt x="249" y="448"/>
                </a:lnTo>
                <a:lnTo>
                  <a:pt x="261" y="480"/>
                </a:lnTo>
                <a:cubicBezTo>
                  <a:pt x="242" y="480"/>
                  <a:pt x="223" y="480"/>
                  <a:pt x="206" y="480"/>
                </a:cubicBezTo>
                <a:cubicBezTo>
                  <a:pt x="213" y="504"/>
                  <a:pt x="216" y="530"/>
                  <a:pt x="211" y="559"/>
                </a:cubicBezTo>
                <a:cubicBezTo>
                  <a:pt x="201" y="559"/>
                  <a:pt x="191" y="561"/>
                  <a:pt x="180" y="564"/>
                </a:cubicBezTo>
                <a:cubicBezTo>
                  <a:pt x="182" y="542"/>
                  <a:pt x="182" y="525"/>
                  <a:pt x="180" y="513"/>
                </a:cubicBezTo>
                <a:cubicBezTo>
                  <a:pt x="180" y="499"/>
                  <a:pt x="175" y="487"/>
                  <a:pt x="170" y="477"/>
                </a:cubicBezTo>
                <a:cubicBezTo>
                  <a:pt x="165" y="468"/>
                  <a:pt x="158" y="458"/>
                  <a:pt x="148" y="451"/>
                </a:cubicBezTo>
                <a:cubicBezTo>
                  <a:pt x="136" y="441"/>
                  <a:pt x="112" y="424"/>
                  <a:pt x="76" y="398"/>
                </a:cubicBezTo>
                <a:moveTo>
                  <a:pt x="36" y="451"/>
                </a:moveTo>
                <a:cubicBezTo>
                  <a:pt x="50" y="451"/>
                  <a:pt x="74" y="451"/>
                  <a:pt x="103" y="453"/>
                </a:cubicBezTo>
                <a:lnTo>
                  <a:pt x="103" y="484"/>
                </a:lnTo>
                <a:cubicBezTo>
                  <a:pt x="79" y="482"/>
                  <a:pt x="55" y="480"/>
                  <a:pt x="33" y="480"/>
                </a:cubicBezTo>
                <a:lnTo>
                  <a:pt x="36" y="451"/>
                </a:lnTo>
                <a:close/>
              </a:path>
              <a:path w="825" h="616">
                <a:moveTo>
                  <a:pt x="218" y="249"/>
                </a:moveTo>
                <a:lnTo>
                  <a:pt x="242" y="230"/>
                </a:lnTo>
                <a:cubicBezTo>
                  <a:pt x="251" y="242"/>
                  <a:pt x="259" y="251"/>
                  <a:pt x="268" y="264"/>
                </a:cubicBezTo>
                <a:cubicBezTo>
                  <a:pt x="316" y="309"/>
                  <a:pt x="367" y="324"/>
                  <a:pt x="417" y="307"/>
                </a:cubicBezTo>
                <a:cubicBezTo>
                  <a:pt x="417" y="324"/>
                  <a:pt x="417" y="338"/>
                  <a:pt x="420" y="345"/>
                </a:cubicBezTo>
                <a:cubicBezTo>
                  <a:pt x="376" y="355"/>
                  <a:pt x="336" y="345"/>
                  <a:pt x="295" y="321"/>
                </a:cubicBezTo>
                <a:cubicBezTo>
                  <a:pt x="309" y="362"/>
                  <a:pt x="309" y="405"/>
                  <a:pt x="292" y="448"/>
                </a:cubicBezTo>
                <a:cubicBezTo>
                  <a:pt x="285" y="446"/>
                  <a:pt x="273" y="444"/>
                  <a:pt x="259" y="439"/>
                </a:cubicBezTo>
                <a:cubicBezTo>
                  <a:pt x="271" y="405"/>
                  <a:pt x="276" y="374"/>
                  <a:pt x="271" y="348"/>
                </a:cubicBezTo>
                <a:cubicBezTo>
                  <a:pt x="266" y="319"/>
                  <a:pt x="247" y="285"/>
                  <a:pt x="218" y="249"/>
                </a:cubicBezTo>
              </a:path>
              <a:path w="825" h="616">
                <a:moveTo>
                  <a:pt x="422" y="108"/>
                </a:moveTo>
                <a:lnTo>
                  <a:pt x="451" y="93"/>
                </a:lnTo>
                <a:lnTo>
                  <a:pt x="470" y="136"/>
                </a:lnTo>
                <a:lnTo>
                  <a:pt x="547" y="93"/>
                </a:lnTo>
                <a:lnTo>
                  <a:pt x="580" y="168"/>
                </a:lnTo>
                <a:cubicBezTo>
                  <a:pt x="592" y="191"/>
                  <a:pt x="597" y="206"/>
                  <a:pt x="600" y="211"/>
                </a:cubicBezTo>
                <a:cubicBezTo>
                  <a:pt x="600" y="215"/>
                  <a:pt x="602" y="223"/>
                  <a:pt x="600" y="228"/>
                </a:cubicBezTo>
                <a:cubicBezTo>
                  <a:pt x="600" y="235"/>
                  <a:pt x="597" y="240"/>
                  <a:pt x="592" y="244"/>
                </a:cubicBezTo>
                <a:cubicBezTo>
                  <a:pt x="588" y="247"/>
                  <a:pt x="580" y="254"/>
                  <a:pt x="566" y="261"/>
                </a:cubicBezTo>
                <a:cubicBezTo>
                  <a:pt x="554" y="268"/>
                  <a:pt x="544" y="273"/>
                  <a:pt x="537" y="275"/>
                </a:cubicBezTo>
                <a:cubicBezTo>
                  <a:pt x="532" y="268"/>
                  <a:pt x="525" y="261"/>
                  <a:pt x="516" y="251"/>
                </a:cubicBezTo>
                <a:cubicBezTo>
                  <a:pt x="532" y="244"/>
                  <a:pt x="544" y="240"/>
                  <a:pt x="554" y="235"/>
                </a:cubicBezTo>
                <a:cubicBezTo>
                  <a:pt x="561" y="230"/>
                  <a:pt x="563" y="228"/>
                  <a:pt x="566" y="225"/>
                </a:cubicBezTo>
                <a:cubicBezTo>
                  <a:pt x="568" y="223"/>
                  <a:pt x="568" y="220"/>
                  <a:pt x="568" y="215"/>
                </a:cubicBezTo>
                <a:cubicBezTo>
                  <a:pt x="568" y="213"/>
                  <a:pt x="566" y="204"/>
                  <a:pt x="559" y="189"/>
                </a:cubicBezTo>
                <a:cubicBezTo>
                  <a:pt x="551" y="175"/>
                  <a:pt x="544" y="155"/>
                  <a:pt x="532" y="131"/>
                </a:cubicBezTo>
                <a:lnTo>
                  <a:pt x="480" y="160"/>
                </a:lnTo>
                <a:cubicBezTo>
                  <a:pt x="484" y="172"/>
                  <a:pt x="487" y="184"/>
                  <a:pt x="489" y="194"/>
                </a:cubicBezTo>
                <a:lnTo>
                  <a:pt x="499" y="170"/>
                </a:lnTo>
                <a:cubicBezTo>
                  <a:pt x="511" y="175"/>
                  <a:pt x="528" y="177"/>
                  <a:pt x="544" y="182"/>
                </a:cubicBezTo>
                <a:lnTo>
                  <a:pt x="535" y="211"/>
                </a:lnTo>
                <a:cubicBezTo>
                  <a:pt x="518" y="204"/>
                  <a:pt x="501" y="199"/>
                  <a:pt x="491" y="196"/>
                </a:cubicBezTo>
                <a:cubicBezTo>
                  <a:pt x="499" y="237"/>
                  <a:pt x="491" y="278"/>
                  <a:pt x="470" y="316"/>
                </a:cubicBezTo>
                <a:cubicBezTo>
                  <a:pt x="456" y="311"/>
                  <a:pt x="446" y="309"/>
                  <a:pt x="436" y="307"/>
                </a:cubicBezTo>
                <a:cubicBezTo>
                  <a:pt x="463" y="264"/>
                  <a:pt x="470" y="220"/>
                  <a:pt x="453" y="175"/>
                </a:cubicBezTo>
                <a:lnTo>
                  <a:pt x="391" y="208"/>
                </a:lnTo>
                <a:lnTo>
                  <a:pt x="376" y="184"/>
                </a:lnTo>
                <a:lnTo>
                  <a:pt x="410" y="165"/>
                </a:lnTo>
                <a:cubicBezTo>
                  <a:pt x="400" y="160"/>
                  <a:pt x="388" y="155"/>
                  <a:pt x="374" y="153"/>
                </a:cubicBezTo>
                <a:lnTo>
                  <a:pt x="383" y="127"/>
                </a:lnTo>
                <a:cubicBezTo>
                  <a:pt x="398" y="131"/>
                  <a:pt x="412" y="134"/>
                  <a:pt x="424" y="139"/>
                </a:cubicBezTo>
                <a:lnTo>
                  <a:pt x="415" y="163"/>
                </a:lnTo>
                <a:lnTo>
                  <a:pt x="441" y="151"/>
                </a:lnTo>
                <a:lnTo>
                  <a:pt x="422" y="108"/>
                </a:lnTo>
                <a:close/>
              </a:path>
              <a:path w="825" h="616">
                <a:moveTo>
                  <a:pt x="698" y="91"/>
                </a:moveTo>
                <a:cubicBezTo>
                  <a:pt x="691" y="112"/>
                  <a:pt x="679" y="134"/>
                  <a:pt x="667" y="153"/>
                </a:cubicBezTo>
                <a:lnTo>
                  <a:pt x="708" y="146"/>
                </a:lnTo>
                <a:lnTo>
                  <a:pt x="698" y="91"/>
                </a:lnTo>
                <a:close/>
                <a:moveTo>
                  <a:pt x="683" y="4"/>
                </a:moveTo>
                <a:lnTo>
                  <a:pt x="712" y="0"/>
                </a:lnTo>
                <a:lnTo>
                  <a:pt x="717" y="31"/>
                </a:lnTo>
                <a:lnTo>
                  <a:pt x="796" y="16"/>
                </a:lnTo>
                <a:lnTo>
                  <a:pt x="801" y="43"/>
                </a:lnTo>
                <a:lnTo>
                  <a:pt x="729" y="55"/>
                </a:lnTo>
                <a:cubicBezTo>
                  <a:pt x="758" y="86"/>
                  <a:pt x="789" y="108"/>
                  <a:pt x="825" y="120"/>
                </a:cubicBezTo>
                <a:cubicBezTo>
                  <a:pt x="820" y="127"/>
                  <a:pt x="813" y="136"/>
                  <a:pt x="808" y="151"/>
                </a:cubicBezTo>
                <a:cubicBezTo>
                  <a:pt x="777" y="131"/>
                  <a:pt x="748" y="110"/>
                  <a:pt x="727" y="84"/>
                </a:cubicBezTo>
                <a:lnTo>
                  <a:pt x="736" y="139"/>
                </a:lnTo>
                <a:lnTo>
                  <a:pt x="777" y="131"/>
                </a:lnTo>
                <a:lnTo>
                  <a:pt x="782" y="158"/>
                </a:lnTo>
                <a:lnTo>
                  <a:pt x="741" y="165"/>
                </a:lnTo>
                <a:lnTo>
                  <a:pt x="748" y="201"/>
                </a:lnTo>
                <a:lnTo>
                  <a:pt x="720" y="206"/>
                </a:lnTo>
                <a:lnTo>
                  <a:pt x="712" y="170"/>
                </a:lnTo>
                <a:lnTo>
                  <a:pt x="671" y="177"/>
                </a:lnTo>
                <a:lnTo>
                  <a:pt x="667" y="153"/>
                </a:lnTo>
                <a:cubicBezTo>
                  <a:pt x="660" y="163"/>
                  <a:pt x="652" y="172"/>
                  <a:pt x="645" y="182"/>
                </a:cubicBezTo>
                <a:cubicBezTo>
                  <a:pt x="636" y="172"/>
                  <a:pt x="628" y="165"/>
                  <a:pt x="621" y="160"/>
                </a:cubicBezTo>
                <a:cubicBezTo>
                  <a:pt x="648" y="131"/>
                  <a:pt x="669" y="100"/>
                  <a:pt x="686" y="62"/>
                </a:cubicBezTo>
                <a:lnTo>
                  <a:pt x="614" y="76"/>
                </a:lnTo>
                <a:lnTo>
                  <a:pt x="609" y="50"/>
                </a:lnTo>
                <a:lnTo>
                  <a:pt x="688" y="35"/>
                </a:lnTo>
                <a:lnTo>
                  <a:pt x="683" y="4"/>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2" name="path"/>
          <p:cNvSpPr/>
          <p:nvPr/>
        </p:nvSpPr>
        <p:spPr>
          <a:xfrm>
            <a:off x="2051304" y="3191256"/>
            <a:ext cx="397763" cy="492252"/>
          </a:xfrm>
          <a:custGeom>
            <a:rect l="0" t="0" r="0" b="0"/>
            <a:pathLst>
              <a:path w="626" h="775">
                <a:moveTo>
                  <a:pt x="83" y="592"/>
                </a:moveTo>
                <a:lnTo>
                  <a:pt x="107" y="578"/>
                </a:lnTo>
                <a:cubicBezTo>
                  <a:pt x="112" y="585"/>
                  <a:pt x="117" y="592"/>
                  <a:pt x="122" y="600"/>
                </a:cubicBezTo>
                <a:lnTo>
                  <a:pt x="158" y="578"/>
                </a:lnTo>
                <a:lnTo>
                  <a:pt x="170" y="600"/>
                </a:lnTo>
                <a:lnTo>
                  <a:pt x="132" y="623"/>
                </a:lnTo>
                <a:cubicBezTo>
                  <a:pt x="134" y="628"/>
                  <a:pt x="136" y="631"/>
                  <a:pt x="136" y="633"/>
                </a:cubicBezTo>
                <a:cubicBezTo>
                  <a:pt x="156" y="635"/>
                  <a:pt x="175" y="635"/>
                  <a:pt x="196" y="638"/>
                </a:cubicBezTo>
                <a:lnTo>
                  <a:pt x="194" y="669"/>
                </a:lnTo>
                <a:cubicBezTo>
                  <a:pt x="177" y="667"/>
                  <a:pt x="160" y="664"/>
                  <a:pt x="141" y="662"/>
                </a:cubicBezTo>
                <a:cubicBezTo>
                  <a:pt x="139" y="679"/>
                  <a:pt x="134" y="695"/>
                  <a:pt x="120" y="715"/>
                </a:cubicBezTo>
                <a:cubicBezTo>
                  <a:pt x="115" y="710"/>
                  <a:pt x="105" y="705"/>
                  <a:pt x="93" y="700"/>
                </a:cubicBezTo>
                <a:cubicBezTo>
                  <a:pt x="110" y="679"/>
                  <a:pt x="115" y="660"/>
                  <a:pt x="107" y="640"/>
                </a:cubicBezTo>
                <a:lnTo>
                  <a:pt x="74" y="660"/>
                </a:lnTo>
                <a:lnTo>
                  <a:pt x="60" y="638"/>
                </a:lnTo>
                <a:lnTo>
                  <a:pt x="96" y="616"/>
                </a:lnTo>
                <a:cubicBezTo>
                  <a:pt x="93" y="609"/>
                  <a:pt x="88" y="602"/>
                  <a:pt x="83" y="592"/>
                </a:cubicBezTo>
                <a:moveTo>
                  <a:pt x="38" y="614"/>
                </a:moveTo>
                <a:lnTo>
                  <a:pt x="107" y="727"/>
                </a:lnTo>
                <a:lnTo>
                  <a:pt x="216" y="660"/>
                </a:lnTo>
                <a:lnTo>
                  <a:pt x="146" y="549"/>
                </a:lnTo>
                <a:lnTo>
                  <a:pt x="38" y="614"/>
                </a:lnTo>
                <a:close/>
                <a:moveTo>
                  <a:pt x="0" y="607"/>
                </a:moveTo>
                <a:lnTo>
                  <a:pt x="158" y="511"/>
                </a:lnTo>
                <a:lnTo>
                  <a:pt x="259" y="676"/>
                </a:lnTo>
                <a:lnTo>
                  <a:pt x="235" y="693"/>
                </a:lnTo>
                <a:lnTo>
                  <a:pt x="230" y="683"/>
                </a:lnTo>
                <a:lnTo>
                  <a:pt x="122" y="751"/>
                </a:lnTo>
                <a:lnTo>
                  <a:pt x="127" y="758"/>
                </a:lnTo>
                <a:lnTo>
                  <a:pt x="103" y="775"/>
                </a:lnTo>
                <a:lnTo>
                  <a:pt x="0" y="607"/>
                </a:lnTo>
                <a:close/>
              </a:path>
              <a:path w="626" h="775">
                <a:moveTo>
                  <a:pt x="225" y="415"/>
                </a:moveTo>
                <a:lnTo>
                  <a:pt x="244" y="393"/>
                </a:lnTo>
                <a:lnTo>
                  <a:pt x="278" y="422"/>
                </a:lnTo>
                <a:lnTo>
                  <a:pt x="300" y="379"/>
                </a:lnTo>
                <a:lnTo>
                  <a:pt x="331" y="405"/>
                </a:lnTo>
                <a:cubicBezTo>
                  <a:pt x="352" y="427"/>
                  <a:pt x="367" y="439"/>
                  <a:pt x="367" y="443"/>
                </a:cubicBezTo>
                <a:cubicBezTo>
                  <a:pt x="369" y="446"/>
                  <a:pt x="369" y="451"/>
                  <a:pt x="372" y="455"/>
                </a:cubicBezTo>
                <a:cubicBezTo>
                  <a:pt x="372" y="458"/>
                  <a:pt x="367" y="467"/>
                  <a:pt x="357" y="480"/>
                </a:cubicBezTo>
                <a:cubicBezTo>
                  <a:pt x="347" y="477"/>
                  <a:pt x="340" y="472"/>
                  <a:pt x="331" y="467"/>
                </a:cubicBezTo>
                <a:cubicBezTo>
                  <a:pt x="333" y="465"/>
                  <a:pt x="336" y="463"/>
                  <a:pt x="336" y="460"/>
                </a:cubicBezTo>
                <a:cubicBezTo>
                  <a:pt x="340" y="458"/>
                  <a:pt x="340" y="455"/>
                  <a:pt x="340" y="455"/>
                </a:cubicBezTo>
                <a:cubicBezTo>
                  <a:pt x="340" y="453"/>
                  <a:pt x="340" y="451"/>
                  <a:pt x="340" y="451"/>
                </a:cubicBezTo>
                <a:cubicBezTo>
                  <a:pt x="340" y="448"/>
                  <a:pt x="336" y="446"/>
                  <a:pt x="331" y="441"/>
                </a:cubicBezTo>
                <a:cubicBezTo>
                  <a:pt x="326" y="436"/>
                  <a:pt x="319" y="429"/>
                  <a:pt x="307" y="420"/>
                </a:cubicBezTo>
                <a:lnTo>
                  <a:pt x="297" y="439"/>
                </a:lnTo>
                <a:lnTo>
                  <a:pt x="369" y="501"/>
                </a:lnTo>
                <a:lnTo>
                  <a:pt x="350" y="523"/>
                </a:lnTo>
                <a:lnTo>
                  <a:pt x="285" y="465"/>
                </a:lnTo>
                <a:lnTo>
                  <a:pt x="276" y="482"/>
                </a:lnTo>
                <a:lnTo>
                  <a:pt x="338" y="537"/>
                </a:lnTo>
                <a:cubicBezTo>
                  <a:pt x="343" y="542"/>
                  <a:pt x="350" y="542"/>
                  <a:pt x="355" y="535"/>
                </a:cubicBezTo>
                <a:lnTo>
                  <a:pt x="381" y="503"/>
                </a:lnTo>
                <a:cubicBezTo>
                  <a:pt x="386" y="499"/>
                  <a:pt x="388" y="496"/>
                  <a:pt x="388" y="494"/>
                </a:cubicBezTo>
                <a:cubicBezTo>
                  <a:pt x="391" y="489"/>
                  <a:pt x="391" y="487"/>
                  <a:pt x="388" y="484"/>
                </a:cubicBezTo>
                <a:cubicBezTo>
                  <a:pt x="386" y="480"/>
                  <a:pt x="381" y="475"/>
                  <a:pt x="372" y="463"/>
                </a:cubicBezTo>
                <a:cubicBezTo>
                  <a:pt x="383" y="458"/>
                  <a:pt x="393" y="453"/>
                  <a:pt x="400" y="451"/>
                </a:cubicBezTo>
                <a:cubicBezTo>
                  <a:pt x="410" y="465"/>
                  <a:pt x="415" y="475"/>
                  <a:pt x="417" y="480"/>
                </a:cubicBezTo>
                <a:cubicBezTo>
                  <a:pt x="420" y="484"/>
                  <a:pt x="420" y="489"/>
                  <a:pt x="417" y="494"/>
                </a:cubicBezTo>
                <a:cubicBezTo>
                  <a:pt x="417" y="499"/>
                  <a:pt x="415" y="503"/>
                  <a:pt x="410" y="508"/>
                </a:cubicBezTo>
                <a:lnTo>
                  <a:pt x="369" y="556"/>
                </a:lnTo>
                <a:cubicBezTo>
                  <a:pt x="355" y="573"/>
                  <a:pt x="338" y="575"/>
                  <a:pt x="321" y="561"/>
                </a:cubicBezTo>
                <a:lnTo>
                  <a:pt x="261" y="508"/>
                </a:lnTo>
                <a:lnTo>
                  <a:pt x="256" y="520"/>
                </a:lnTo>
                <a:lnTo>
                  <a:pt x="249" y="518"/>
                </a:lnTo>
                <a:lnTo>
                  <a:pt x="242" y="525"/>
                </a:lnTo>
                <a:lnTo>
                  <a:pt x="290" y="566"/>
                </a:lnTo>
                <a:lnTo>
                  <a:pt x="297" y="549"/>
                </a:lnTo>
                <a:cubicBezTo>
                  <a:pt x="302" y="554"/>
                  <a:pt x="309" y="559"/>
                  <a:pt x="321" y="568"/>
                </a:cubicBezTo>
                <a:lnTo>
                  <a:pt x="297" y="628"/>
                </a:lnTo>
                <a:lnTo>
                  <a:pt x="268" y="611"/>
                </a:lnTo>
                <a:lnTo>
                  <a:pt x="278" y="592"/>
                </a:lnTo>
                <a:lnTo>
                  <a:pt x="225" y="547"/>
                </a:lnTo>
                <a:lnTo>
                  <a:pt x="213" y="559"/>
                </a:lnTo>
                <a:lnTo>
                  <a:pt x="192" y="540"/>
                </a:lnTo>
                <a:lnTo>
                  <a:pt x="203" y="527"/>
                </a:lnTo>
                <a:lnTo>
                  <a:pt x="160" y="489"/>
                </a:lnTo>
                <a:lnTo>
                  <a:pt x="180" y="470"/>
                </a:lnTo>
                <a:lnTo>
                  <a:pt x="220" y="506"/>
                </a:lnTo>
                <a:lnTo>
                  <a:pt x="230" y="496"/>
                </a:lnTo>
                <a:lnTo>
                  <a:pt x="235" y="501"/>
                </a:lnTo>
                <a:lnTo>
                  <a:pt x="242" y="489"/>
                </a:lnTo>
                <a:lnTo>
                  <a:pt x="208" y="463"/>
                </a:lnTo>
                <a:lnTo>
                  <a:pt x="227" y="441"/>
                </a:lnTo>
                <a:lnTo>
                  <a:pt x="254" y="465"/>
                </a:lnTo>
                <a:lnTo>
                  <a:pt x="263" y="446"/>
                </a:lnTo>
                <a:lnTo>
                  <a:pt x="225" y="415"/>
                </a:lnTo>
                <a:close/>
              </a:path>
              <a:path w="626" h="775">
                <a:moveTo>
                  <a:pt x="364" y="247"/>
                </a:moveTo>
                <a:lnTo>
                  <a:pt x="376" y="223"/>
                </a:lnTo>
                <a:lnTo>
                  <a:pt x="496" y="292"/>
                </a:lnTo>
                <a:lnTo>
                  <a:pt x="484" y="316"/>
                </a:lnTo>
                <a:lnTo>
                  <a:pt x="364" y="247"/>
                </a:lnTo>
                <a:close/>
                <a:moveTo>
                  <a:pt x="369" y="206"/>
                </a:moveTo>
                <a:lnTo>
                  <a:pt x="381" y="182"/>
                </a:lnTo>
                <a:lnTo>
                  <a:pt x="530" y="268"/>
                </a:lnTo>
                <a:cubicBezTo>
                  <a:pt x="540" y="273"/>
                  <a:pt x="544" y="280"/>
                  <a:pt x="547" y="285"/>
                </a:cubicBezTo>
                <a:cubicBezTo>
                  <a:pt x="549" y="292"/>
                  <a:pt x="549" y="300"/>
                  <a:pt x="544" y="309"/>
                </a:cubicBezTo>
                <a:cubicBezTo>
                  <a:pt x="540" y="316"/>
                  <a:pt x="535" y="323"/>
                  <a:pt x="530" y="335"/>
                </a:cubicBezTo>
                <a:cubicBezTo>
                  <a:pt x="523" y="331"/>
                  <a:pt x="513" y="328"/>
                  <a:pt x="501" y="323"/>
                </a:cubicBezTo>
                <a:cubicBezTo>
                  <a:pt x="508" y="316"/>
                  <a:pt x="513" y="309"/>
                  <a:pt x="516" y="302"/>
                </a:cubicBezTo>
                <a:cubicBezTo>
                  <a:pt x="518" y="297"/>
                  <a:pt x="518" y="292"/>
                  <a:pt x="511" y="287"/>
                </a:cubicBezTo>
                <a:lnTo>
                  <a:pt x="369" y="206"/>
                </a:lnTo>
                <a:close/>
                <a:moveTo>
                  <a:pt x="309" y="309"/>
                </a:moveTo>
                <a:lnTo>
                  <a:pt x="321" y="285"/>
                </a:lnTo>
                <a:lnTo>
                  <a:pt x="347" y="300"/>
                </a:lnTo>
                <a:lnTo>
                  <a:pt x="369" y="263"/>
                </a:lnTo>
                <a:lnTo>
                  <a:pt x="388" y="275"/>
                </a:lnTo>
                <a:lnTo>
                  <a:pt x="369" y="311"/>
                </a:lnTo>
                <a:lnTo>
                  <a:pt x="383" y="319"/>
                </a:lnTo>
                <a:lnTo>
                  <a:pt x="407" y="278"/>
                </a:lnTo>
                <a:lnTo>
                  <a:pt x="429" y="290"/>
                </a:lnTo>
                <a:lnTo>
                  <a:pt x="405" y="331"/>
                </a:lnTo>
                <a:lnTo>
                  <a:pt x="420" y="340"/>
                </a:lnTo>
                <a:lnTo>
                  <a:pt x="441" y="302"/>
                </a:lnTo>
                <a:lnTo>
                  <a:pt x="489" y="331"/>
                </a:lnTo>
                <a:cubicBezTo>
                  <a:pt x="496" y="335"/>
                  <a:pt x="501" y="340"/>
                  <a:pt x="503" y="345"/>
                </a:cubicBezTo>
                <a:cubicBezTo>
                  <a:pt x="503" y="350"/>
                  <a:pt x="503" y="355"/>
                  <a:pt x="501" y="362"/>
                </a:cubicBezTo>
                <a:cubicBezTo>
                  <a:pt x="496" y="367"/>
                  <a:pt x="494" y="371"/>
                  <a:pt x="494" y="374"/>
                </a:cubicBezTo>
                <a:cubicBezTo>
                  <a:pt x="487" y="371"/>
                  <a:pt x="477" y="369"/>
                  <a:pt x="467" y="367"/>
                </a:cubicBezTo>
                <a:cubicBezTo>
                  <a:pt x="470" y="364"/>
                  <a:pt x="472" y="362"/>
                  <a:pt x="475" y="357"/>
                </a:cubicBezTo>
                <a:cubicBezTo>
                  <a:pt x="475" y="355"/>
                  <a:pt x="475" y="352"/>
                  <a:pt x="470" y="350"/>
                </a:cubicBezTo>
                <a:lnTo>
                  <a:pt x="448" y="335"/>
                </a:lnTo>
                <a:lnTo>
                  <a:pt x="439" y="352"/>
                </a:lnTo>
                <a:lnTo>
                  <a:pt x="501" y="388"/>
                </a:lnTo>
                <a:lnTo>
                  <a:pt x="487" y="412"/>
                </a:lnTo>
                <a:lnTo>
                  <a:pt x="427" y="376"/>
                </a:lnTo>
                <a:lnTo>
                  <a:pt x="417" y="391"/>
                </a:lnTo>
                <a:lnTo>
                  <a:pt x="467" y="420"/>
                </a:lnTo>
                <a:lnTo>
                  <a:pt x="453" y="441"/>
                </a:lnTo>
                <a:lnTo>
                  <a:pt x="383" y="400"/>
                </a:lnTo>
                <a:lnTo>
                  <a:pt x="405" y="364"/>
                </a:lnTo>
                <a:lnTo>
                  <a:pt x="391" y="355"/>
                </a:lnTo>
                <a:lnTo>
                  <a:pt x="364" y="400"/>
                </a:lnTo>
                <a:lnTo>
                  <a:pt x="345" y="388"/>
                </a:lnTo>
                <a:lnTo>
                  <a:pt x="369" y="343"/>
                </a:lnTo>
                <a:lnTo>
                  <a:pt x="355" y="335"/>
                </a:lnTo>
                <a:lnTo>
                  <a:pt x="343" y="355"/>
                </a:lnTo>
                <a:cubicBezTo>
                  <a:pt x="347" y="360"/>
                  <a:pt x="352" y="362"/>
                  <a:pt x="355" y="367"/>
                </a:cubicBezTo>
                <a:cubicBezTo>
                  <a:pt x="350" y="371"/>
                  <a:pt x="343" y="376"/>
                  <a:pt x="338" y="381"/>
                </a:cubicBezTo>
                <a:cubicBezTo>
                  <a:pt x="326" y="369"/>
                  <a:pt x="312" y="355"/>
                  <a:pt x="297" y="343"/>
                </a:cubicBezTo>
                <a:lnTo>
                  <a:pt x="312" y="326"/>
                </a:lnTo>
                <a:lnTo>
                  <a:pt x="326" y="335"/>
                </a:lnTo>
                <a:lnTo>
                  <a:pt x="333" y="323"/>
                </a:lnTo>
                <a:lnTo>
                  <a:pt x="309" y="309"/>
                </a:lnTo>
                <a:close/>
              </a:path>
              <a:path w="626" h="775">
                <a:moveTo>
                  <a:pt x="554" y="165"/>
                </a:moveTo>
                <a:lnTo>
                  <a:pt x="568" y="167"/>
                </a:lnTo>
                <a:lnTo>
                  <a:pt x="587" y="88"/>
                </a:lnTo>
                <a:lnTo>
                  <a:pt x="573" y="86"/>
                </a:lnTo>
                <a:lnTo>
                  <a:pt x="554" y="165"/>
                </a:lnTo>
                <a:close/>
                <a:moveTo>
                  <a:pt x="520" y="158"/>
                </a:moveTo>
                <a:lnTo>
                  <a:pt x="535" y="160"/>
                </a:lnTo>
                <a:lnTo>
                  <a:pt x="552" y="81"/>
                </a:lnTo>
                <a:lnTo>
                  <a:pt x="537" y="76"/>
                </a:lnTo>
                <a:lnTo>
                  <a:pt x="520" y="158"/>
                </a:lnTo>
                <a:close/>
                <a:moveTo>
                  <a:pt x="484" y="148"/>
                </a:moveTo>
                <a:lnTo>
                  <a:pt x="499" y="153"/>
                </a:lnTo>
                <a:lnTo>
                  <a:pt x="516" y="71"/>
                </a:lnTo>
                <a:lnTo>
                  <a:pt x="501" y="69"/>
                </a:lnTo>
                <a:lnTo>
                  <a:pt x="484" y="148"/>
                </a:lnTo>
                <a:close/>
                <a:moveTo>
                  <a:pt x="453" y="172"/>
                </a:moveTo>
                <a:lnTo>
                  <a:pt x="484" y="35"/>
                </a:lnTo>
                <a:lnTo>
                  <a:pt x="592" y="60"/>
                </a:lnTo>
                <a:lnTo>
                  <a:pt x="600" y="28"/>
                </a:lnTo>
                <a:lnTo>
                  <a:pt x="626" y="35"/>
                </a:lnTo>
                <a:lnTo>
                  <a:pt x="580" y="232"/>
                </a:lnTo>
                <a:lnTo>
                  <a:pt x="556" y="227"/>
                </a:lnTo>
                <a:lnTo>
                  <a:pt x="563" y="196"/>
                </a:lnTo>
                <a:lnTo>
                  <a:pt x="453" y="172"/>
                </a:lnTo>
                <a:close/>
                <a:moveTo>
                  <a:pt x="412" y="79"/>
                </a:moveTo>
                <a:cubicBezTo>
                  <a:pt x="417" y="79"/>
                  <a:pt x="424" y="76"/>
                  <a:pt x="434" y="76"/>
                </a:cubicBezTo>
                <a:lnTo>
                  <a:pt x="451" y="0"/>
                </a:lnTo>
                <a:lnTo>
                  <a:pt x="487" y="9"/>
                </a:lnTo>
                <a:lnTo>
                  <a:pt x="482" y="35"/>
                </a:lnTo>
                <a:lnTo>
                  <a:pt x="470" y="33"/>
                </a:lnTo>
                <a:lnTo>
                  <a:pt x="439" y="167"/>
                </a:lnTo>
                <a:lnTo>
                  <a:pt x="451" y="170"/>
                </a:lnTo>
                <a:lnTo>
                  <a:pt x="446" y="199"/>
                </a:lnTo>
                <a:lnTo>
                  <a:pt x="407" y="189"/>
                </a:lnTo>
                <a:lnTo>
                  <a:pt x="427" y="110"/>
                </a:lnTo>
                <a:cubicBezTo>
                  <a:pt x="420" y="112"/>
                  <a:pt x="412" y="112"/>
                  <a:pt x="407" y="115"/>
                </a:cubicBezTo>
                <a:lnTo>
                  <a:pt x="412" y="79"/>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654" name="table 1654"/>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7000"/>
                        </a:lnSpc>
                      </a:pPr>
                      <a:endParaRPr lang="en-US" altLang="en-US" sz="700"/>
                    </a:p>
                    <a:p>
                      <a:pPr marL="167005" algn="l" rtl="0" eaLnBrk="0">
                        <a:lnSpc>
                          <a:spcPct val="86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1656" name="path"/>
          <p:cNvSpPr/>
          <p:nvPr/>
        </p:nvSpPr>
        <p:spPr>
          <a:xfrm>
            <a:off x="973836" y="2898648"/>
            <a:ext cx="234695" cy="583691"/>
          </a:xfrm>
          <a:custGeom>
            <a:rect l="0" t="0" r="0" b="0"/>
            <a:pathLst>
              <a:path w="369" h="919">
                <a:moveTo>
                  <a:pt x="259" y="815"/>
                </a:moveTo>
                <a:lnTo>
                  <a:pt x="196" y="722"/>
                </a:lnTo>
                <a:lnTo>
                  <a:pt x="218" y="707"/>
                </a:lnTo>
                <a:lnTo>
                  <a:pt x="240" y="743"/>
                </a:lnTo>
                <a:lnTo>
                  <a:pt x="273" y="722"/>
                </a:lnTo>
                <a:lnTo>
                  <a:pt x="244" y="681"/>
                </a:lnTo>
                <a:lnTo>
                  <a:pt x="266" y="667"/>
                </a:lnTo>
                <a:lnTo>
                  <a:pt x="338" y="780"/>
                </a:lnTo>
                <a:lnTo>
                  <a:pt x="324" y="787"/>
                </a:lnTo>
                <a:cubicBezTo>
                  <a:pt x="340" y="806"/>
                  <a:pt x="355" y="823"/>
                  <a:pt x="369" y="840"/>
                </a:cubicBezTo>
                <a:lnTo>
                  <a:pt x="348" y="859"/>
                </a:lnTo>
                <a:cubicBezTo>
                  <a:pt x="333" y="842"/>
                  <a:pt x="316" y="823"/>
                  <a:pt x="300" y="801"/>
                </a:cubicBezTo>
                <a:cubicBezTo>
                  <a:pt x="304" y="799"/>
                  <a:pt x="309" y="794"/>
                  <a:pt x="316" y="791"/>
                </a:cubicBezTo>
                <a:lnTo>
                  <a:pt x="288" y="748"/>
                </a:lnTo>
                <a:lnTo>
                  <a:pt x="256" y="767"/>
                </a:lnTo>
                <a:lnTo>
                  <a:pt x="280" y="803"/>
                </a:lnTo>
                <a:lnTo>
                  <a:pt x="259" y="815"/>
                </a:lnTo>
                <a:close/>
                <a:moveTo>
                  <a:pt x="172" y="873"/>
                </a:moveTo>
                <a:lnTo>
                  <a:pt x="115" y="782"/>
                </a:lnTo>
                <a:lnTo>
                  <a:pt x="134" y="770"/>
                </a:lnTo>
                <a:cubicBezTo>
                  <a:pt x="146" y="772"/>
                  <a:pt x="158" y="772"/>
                  <a:pt x="170" y="775"/>
                </a:cubicBezTo>
                <a:cubicBezTo>
                  <a:pt x="168" y="760"/>
                  <a:pt x="168" y="743"/>
                  <a:pt x="165" y="727"/>
                </a:cubicBezTo>
                <a:lnTo>
                  <a:pt x="194" y="729"/>
                </a:lnTo>
                <a:cubicBezTo>
                  <a:pt x="194" y="748"/>
                  <a:pt x="196" y="767"/>
                  <a:pt x="196" y="784"/>
                </a:cubicBezTo>
                <a:cubicBezTo>
                  <a:pt x="218" y="791"/>
                  <a:pt x="237" y="803"/>
                  <a:pt x="256" y="818"/>
                </a:cubicBezTo>
                <a:cubicBezTo>
                  <a:pt x="251" y="825"/>
                  <a:pt x="247" y="835"/>
                  <a:pt x="242" y="842"/>
                </a:cubicBezTo>
                <a:cubicBezTo>
                  <a:pt x="213" y="820"/>
                  <a:pt x="184" y="803"/>
                  <a:pt x="153" y="799"/>
                </a:cubicBezTo>
                <a:lnTo>
                  <a:pt x="191" y="859"/>
                </a:lnTo>
                <a:lnTo>
                  <a:pt x="172" y="873"/>
                </a:lnTo>
                <a:close/>
                <a:moveTo>
                  <a:pt x="189" y="919"/>
                </a:moveTo>
                <a:lnTo>
                  <a:pt x="182" y="890"/>
                </a:lnTo>
                <a:cubicBezTo>
                  <a:pt x="206" y="887"/>
                  <a:pt x="228" y="887"/>
                  <a:pt x="247" y="887"/>
                </a:cubicBezTo>
                <a:lnTo>
                  <a:pt x="237" y="873"/>
                </a:lnTo>
                <a:cubicBezTo>
                  <a:pt x="228" y="873"/>
                  <a:pt x="218" y="873"/>
                  <a:pt x="206" y="873"/>
                </a:cubicBezTo>
                <a:lnTo>
                  <a:pt x="204" y="847"/>
                </a:lnTo>
                <a:cubicBezTo>
                  <a:pt x="240" y="847"/>
                  <a:pt x="268" y="849"/>
                  <a:pt x="288" y="851"/>
                </a:cubicBezTo>
                <a:cubicBezTo>
                  <a:pt x="278" y="842"/>
                  <a:pt x="273" y="832"/>
                  <a:pt x="266" y="825"/>
                </a:cubicBezTo>
                <a:cubicBezTo>
                  <a:pt x="276" y="820"/>
                  <a:pt x="283" y="815"/>
                  <a:pt x="290" y="813"/>
                </a:cubicBezTo>
                <a:cubicBezTo>
                  <a:pt x="307" y="837"/>
                  <a:pt x="319" y="854"/>
                  <a:pt x="328" y="861"/>
                </a:cubicBezTo>
                <a:lnTo>
                  <a:pt x="311" y="880"/>
                </a:lnTo>
                <a:cubicBezTo>
                  <a:pt x="300" y="878"/>
                  <a:pt x="285" y="875"/>
                  <a:pt x="266" y="873"/>
                </a:cubicBezTo>
                <a:cubicBezTo>
                  <a:pt x="271" y="883"/>
                  <a:pt x="276" y="887"/>
                  <a:pt x="280" y="892"/>
                </a:cubicBezTo>
                <a:lnTo>
                  <a:pt x="266" y="914"/>
                </a:lnTo>
                <a:cubicBezTo>
                  <a:pt x="247" y="911"/>
                  <a:pt x="220" y="911"/>
                  <a:pt x="189" y="919"/>
                </a:cubicBezTo>
              </a:path>
              <a:path w="369" h="919">
                <a:moveTo>
                  <a:pt x="153" y="540"/>
                </a:moveTo>
                <a:lnTo>
                  <a:pt x="146" y="513"/>
                </a:lnTo>
                <a:lnTo>
                  <a:pt x="223" y="491"/>
                </a:lnTo>
                <a:lnTo>
                  <a:pt x="230" y="518"/>
                </a:lnTo>
                <a:lnTo>
                  <a:pt x="153" y="540"/>
                </a:lnTo>
                <a:close/>
                <a:moveTo>
                  <a:pt x="168" y="597"/>
                </a:moveTo>
                <a:lnTo>
                  <a:pt x="160" y="571"/>
                </a:lnTo>
                <a:cubicBezTo>
                  <a:pt x="187" y="563"/>
                  <a:pt x="204" y="563"/>
                  <a:pt x="216" y="566"/>
                </a:cubicBezTo>
                <a:cubicBezTo>
                  <a:pt x="230" y="571"/>
                  <a:pt x="242" y="580"/>
                  <a:pt x="254" y="595"/>
                </a:cubicBezTo>
                <a:cubicBezTo>
                  <a:pt x="249" y="604"/>
                  <a:pt x="242" y="611"/>
                  <a:pt x="237" y="619"/>
                </a:cubicBezTo>
                <a:cubicBezTo>
                  <a:pt x="225" y="604"/>
                  <a:pt x="216" y="595"/>
                  <a:pt x="206" y="595"/>
                </a:cubicBezTo>
                <a:cubicBezTo>
                  <a:pt x="196" y="592"/>
                  <a:pt x="184" y="595"/>
                  <a:pt x="168" y="597"/>
                </a:cubicBezTo>
                <a:moveTo>
                  <a:pt x="175" y="657"/>
                </a:moveTo>
                <a:cubicBezTo>
                  <a:pt x="177" y="647"/>
                  <a:pt x="177" y="638"/>
                  <a:pt x="180" y="628"/>
                </a:cubicBezTo>
                <a:cubicBezTo>
                  <a:pt x="213" y="628"/>
                  <a:pt x="240" y="628"/>
                  <a:pt x="261" y="628"/>
                </a:cubicBezTo>
                <a:cubicBezTo>
                  <a:pt x="259" y="640"/>
                  <a:pt x="259" y="650"/>
                  <a:pt x="259" y="660"/>
                </a:cubicBezTo>
                <a:cubicBezTo>
                  <a:pt x="232" y="657"/>
                  <a:pt x="206" y="655"/>
                  <a:pt x="175" y="657"/>
                </a:cubicBezTo>
                <a:moveTo>
                  <a:pt x="122" y="681"/>
                </a:moveTo>
                <a:cubicBezTo>
                  <a:pt x="129" y="664"/>
                  <a:pt x="134" y="652"/>
                  <a:pt x="141" y="638"/>
                </a:cubicBezTo>
                <a:lnTo>
                  <a:pt x="165" y="650"/>
                </a:lnTo>
                <a:cubicBezTo>
                  <a:pt x="160" y="660"/>
                  <a:pt x="153" y="674"/>
                  <a:pt x="146" y="693"/>
                </a:cubicBezTo>
                <a:lnTo>
                  <a:pt x="122" y="681"/>
                </a:lnTo>
                <a:close/>
                <a:moveTo>
                  <a:pt x="91" y="607"/>
                </a:moveTo>
                <a:cubicBezTo>
                  <a:pt x="100" y="595"/>
                  <a:pt x="105" y="583"/>
                  <a:pt x="110" y="571"/>
                </a:cubicBezTo>
                <a:cubicBezTo>
                  <a:pt x="100" y="561"/>
                  <a:pt x="88" y="554"/>
                  <a:pt x="76" y="549"/>
                </a:cubicBezTo>
                <a:lnTo>
                  <a:pt x="91" y="607"/>
                </a:lnTo>
                <a:close/>
                <a:moveTo>
                  <a:pt x="69" y="691"/>
                </a:moveTo>
                <a:cubicBezTo>
                  <a:pt x="74" y="679"/>
                  <a:pt x="79" y="664"/>
                  <a:pt x="86" y="650"/>
                </a:cubicBezTo>
                <a:lnTo>
                  <a:pt x="110" y="662"/>
                </a:lnTo>
                <a:cubicBezTo>
                  <a:pt x="105" y="671"/>
                  <a:pt x="98" y="686"/>
                  <a:pt x="91" y="703"/>
                </a:cubicBezTo>
                <a:lnTo>
                  <a:pt x="69" y="691"/>
                </a:lnTo>
                <a:close/>
                <a:moveTo>
                  <a:pt x="36" y="578"/>
                </a:moveTo>
                <a:cubicBezTo>
                  <a:pt x="40" y="573"/>
                  <a:pt x="48" y="568"/>
                  <a:pt x="55" y="566"/>
                </a:cubicBezTo>
                <a:lnTo>
                  <a:pt x="40" y="511"/>
                </a:lnTo>
                <a:lnTo>
                  <a:pt x="64" y="503"/>
                </a:lnTo>
                <a:lnTo>
                  <a:pt x="67" y="518"/>
                </a:lnTo>
                <a:cubicBezTo>
                  <a:pt x="86" y="523"/>
                  <a:pt x="100" y="530"/>
                  <a:pt x="115" y="540"/>
                </a:cubicBezTo>
                <a:cubicBezTo>
                  <a:pt x="115" y="525"/>
                  <a:pt x="115" y="506"/>
                  <a:pt x="112" y="487"/>
                </a:cubicBezTo>
                <a:cubicBezTo>
                  <a:pt x="122" y="487"/>
                  <a:pt x="131" y="489"/>
                  <a:pt x="141" y="489"/>
                </a:cubicBezTo>
                <a:cubicBezTo>
                  <a:pt x="144" y="518"/>
                  <a:pt x="144" y="542"/>
                  <a:pt x="139" y="563"/>
                </a:cubicBezTo>
                <a:cubicBezTo>
                  <a:pt x="153" y="578"/>
                  <a:pt x="165" y="597"/>
                  <a:pt x="177" y="619"/>
                </a:cubicBezTo>
                <a:cubicBezTo>
                  <a:pt x="168" y="628"/>
                  <a:pt x="160" y="633"/>
                  <a:pt x="156" y="638"/>
                </a:cubicBezTo>
                <a:cubicBezTo>
                  <a:pt x="148" y="621"/>
                  <a:pt x="139" y="607"/>
                  <a:pt x="129" y="595"/>
                </a:cubicBezTo>
                <a:cubicBezTo>
                  <a:pt x="124" y="607"/>
                  <a:pt x="117" y="619"/>
                  <a:pt x="105" y="628"/>
                </a:cubicBezTo>
                <a:lnTo>
                  <a:pt x="96" y="619"/>
                </a:lnTo>
                <a:lnTo>
                  <a:pt x="103" y="643"/>
                </a:lnTo>
                <a:lnTo>
                  <a:pt x="79" y="650"/>
                </a:lnTo>
                <a:lnTo>
                  <a:pt x="62" y="595"/>
                </a:lnTo>
                <a:cubicBezTo>
                  <a:pt x="57" y="597"/>
                  <a:pt x="52" y="602"/>
                  <a:pt x="48" y="604"/>
                </a:cubicBezTo>
                <a:lnTo>
                  <a:pt x="36" y="578"/>
                </a:lnTo>
                <a:close/>
              </a:path>
              <a:path w="369" h="919">
                <a:moveTo>
                  <a:pt x="141" y="398"/>
                </a:moveTo>
                <a:lnTo>
                  <a:pt x="175" y="395"/>
                </a:lnTo>
                <a:lnTo>
                  <a:pt x="168" y="297"/>
                </a:lnTo>
                <a:lnTo>
                  <a:pt x="134" y="300"/>
                </a:lnTo>
                <a:lnTo>
                  <a:pt x="141" y="398"/>
                </a:lnTo>
                <a:close/>
                <a:moveTo>
                  <a:pt x="117" y="429"/>
                </a:moveTo>
                <a:lnTo>
                  <a:pt x="105" y="273"/>
                </a:lnTo>
                <a:lnTo>
                  <a:pt x="201" y="266"/>
                </a:lnTo>
                <a:lnTo>
                  <a:pt x="204" y="295"/>
                </a:lnTo>
                <a:lnTo>
                  <a:pt x="194" y="297"/>
                </a:lnTo>
                <a:lnTo>
                  <a:pt x="201" y="393"/>
                </a:lnTo>
                <a:lnTo>
                  <a:pt x="211" y="393"/>
                </a:lnTo>
                <a:lnTo>
                  <a:pt x="213" y="422"/>
                </a:lnTo>
                <a:lnTo>
                  <a:pt x="117" y="429"/>
                </a:lnTo>
                <a:close/>
                <a:moveTo>
                  <a:pt x="31" y="357"/>
                </a:moveTo>
                <a:cubicBezTo>
                  <a:pt x="45" y="367"/>
                  <a:pt x="57" y="379"/>
                  <a:pt x="69" y="393"/>
                </a:cubicBezTo>
                <a:lnTo>
                  <a:pt x="64" y="316"/>
                </a:lnTo>
                <a:cubicBezTo>
                  <a:pt x="55" y="331"/>
                  <a:pt x="45" y="345"/>
                  <a:pt x="31" y="357"/>
                </a:cubicBezTo>
                <a:moveTo>
                  <a:pt x="2" y="371"/>
                </a:moveTo>
                <a:lnTo>
                  <a:pt x="0" y="333"/>
                </a:lnTo>
                <a:lnTo>
                  <a:pt x="9" y="340"/>
                </a:lnTo>
                <a:cubicBezTo>
                  <a:pt x="33" y="319"/>
                  <a:pt x="50" y="290"/>
                  <a:pt x="64" y="251"/>
                </a:cubicBezTo>
                <a:cubicBezTo>
                  <a:pt x="74" y="256"/>
                  <a:pt x="84" y="263"/>
                  <a:pt x="91" y="268"/>
                </a:cubicBezTo>
                <a:cubicBezTo>
                  <a:pt x="86" y="278"/>
                  <a:pt x="84" y="285"/>
                  <a:pt x="79" y="295"/>
                </a:cubicBezTo>
                <a:lnTo>
                  <a:pt x="88" y="292"/>
                </a:lnTo>
                <a:lnTo>
                  <a:pt x="98" y="412"/>
                </a:lnTo>
                <a:lnTo>
                  <a:pt x="86" y="412"/>
                </a:lnTo>
                <a:cubicBezTo>
                  <a:pt x="91" y="420"/>
                  <a:pt x="98" y="429"/>
                  <a:pt x="103" y="436"/>
                </a:cubicBezTo>
                <a:cubicBezTo>
                  <a:pt x="96" y="443"/>
                  <a:pt x="88" y="451"/>
                  <a:pt x="81" y="458"/>
                </a:cubicBezTo>
                <a:cubicBezTo>
                  <a:pt x="55" y="417"/>
                  <a:pt x="28" y="388"/>
                  <a:pt x="2" y="371"/>
                </a:cubicBezTo>
              </a:path>
              <a:path w="369" h="919">
                <a:moveTo>
                  <a:pt x="100" y="60"/>
                </a:moveTo>
                <a:lnTo>
                  <a:pt x="120" y="64"/>
                </a:lnTo>
                <a:lnTo>
                  <a:pt x="124" y="43"/>
                </a:lnTo>
                <a:lnTo>
                  <a:pt x="105" y="40"/>
                </a:lnTo>
                <a:lnTo>
                  <a:pt x="100" y="60"/>
                </a:lnTo>
                <a:close/>
                <a:moveTo>
                  <a:pt x="88" y="105"/>
                </a:moveTo>
                <a:lnTo>
                  <a:pt x="108" y="110"/>
                </a:lnTo>
                <a:lnTo>
                  <a:pt x="112" y="91"/>
                </a:lnTo>
                <a:lnTo>
                  <a:pt x="93" y="86"/>
                </a:lnTo>
                <a:lnTo>
                  <a:pt x="88" y="105"/>
                </a:lnTo>
                <a:close/>
                <a:moveTo>
                  <a:pt x="60" y="50"/>
                </a:moveTo>
                <a:lnTo>
                  <a:pt x="79" y="55"/>
                </a:lnTo>
                <a:lnTo>
                  <a:pt x="84" y="33"/>
                </a:lnTo>
                <a:lnTo>
                  <a:pt x="64" y="31"/>
                </a:lnTo>
                <a:lnTo>
                  <a:pt x="60" y="50"/>
                </a:lnTo>
                <a:close/>
                <a:moveTo>
                  <a:pt x="50" y="95"/>
                </a:moveTo>
                <a:lnTo>
                  <a:pt x="69" y="100"/>
                </a:lnTo>
                <a:lnTo>
                  <a:pt x="74" y="81"/>
                </a:lnTo>
                <a:lnTo>
                  <a:pt x="55" y="76"/>
                </a:lnTo>
                <a:lnTo>
                  <a:pt x="50" y="95"/>
                </a:lnTo>
                <a:close/>
                <a:moveTo>
                  <a:pt x="21" y="115"/>
                </a:moveTo>
                <a:lnTo>
                  <a:pt x="48" y="0"/>
                </a:lnTo>
                <a:lnTo>
                  <a:pt x="153" y="23"/>
                </a:lnTo>
                <a:lnTo>
                  <a:pt x="144" y="69"/>
                </a:lnTo>
                <a:lnTo>
                  <a:pt x="158" y="71"/>
                </a:lnTo>
                <a:lnTo>
                  <a:pt x="168" y="26"/>
                </a:lnTo>
                <a:lnTo>
                  <a:pt x="191" y="33"/>
                </a:lnTo>
                <a:lnTo>
                  <a:pt x="180" y="79"/>
                </a:lnTo>
                <a:lnTo>
                  <a:pt x="199" y="83"/>
                </a:lnTo>
                <a:lnTo>
                  <a:pt x="211" y="28"/>
                </a:lnTo>
                <a:lnTo>
                  <a:pt x="235" y="33"/>
                </a:lnTo>
                <a:lnTo>
                  <a:pt x="201" y="172"/>
                </a:lnTo>
                <a:lnTo>
                  <a:pt x="180" y="167"/>
                </a:lnTo>
                <a:cubicBezTo>
                  <a:pt x="180" y="187"/>
                  <a:pt x="182" y="206"/>
                  <a:pt x="182" y="227"/>
                </a:cubicBezTo>
                <a:lnTo>
                  <a:pt x="153" y="227"/>
                </a:lnTo>
                <a:lnTo>
                  <a:pt x="153" y="201"/>
                </a:lnTo>
                <a:lnTo>
                  <a:pt x="103" y="189"/>
                </a:lnTo>
                <a:lnTo>
                  <a:pt x="98" y="208"/>
                </a:lnTo>
                <a:lnTo>
                  <a:pt x="74" y="203"/>
                </a:lnTo>
                <a:lnTo>
                  <a:pt x="79" y="184"/>
                </a:lnTo>
                <a:lnTo>
                  <a:pt x="36" y="175"/>
                </a:lnTo>
                <a:lnTo>
                  <a:pt x="31" y="194"/>
                </a:lnTo>
                <a:lnTo>
                  <a:pt x="4" y="189"/>
                </a:lnTo>
                <a:lnTo>
                  <a:pt x="21" y="122"/>
                </a:lnTo>
                <a:lnTo>
                  <a:pt x="48" y="127"/>
                </a:lnTo>
                <a:lnTo>
                  <a:pt x="43" y="148"/>
                </a:lnTo>
                <a:lnTo>
                  <a:pt x="84" y="158"/>
                </a:lnTo>
                <a:lnTo>
                  <a:pt x="88" y="139"/>
                </a:lnTo>
                <a:lnTo>
                  <a:pt x="115" y="146"/>
                </a:lnTo>
                <a:lnTo>
                  <a:pt x="110" y="165"/>
                </a:lnTo>
                <a:lnTo>
                  <a:pt x="153" y="175"/>
                </a:lnTo>
                <a:cubicBezTo>
                  <a:pt x="153" y="167"/>
                  <a:pt x="153" y="160"/>
                  <a:pt x="151" y="151"/>
                </a:cubicBezTo>
                <a:cubicBezTo>
                  <a:pt x="160" y="155"/>
                  <a:pt x="170" y="158"/>
                  <a:pt x="180" y="158"/>
                </a:cubicBezTo>
                <a:lnTo>
                  <a:pt x="191" y="107"/>
                </a:lnTo>
                <a:lnTo>
                  <a:pt x="175" y="105"/>
                </a:lnTo>
                <a:lnTo>
                  <a:pt x="163" y="151"/>
                </a:lnTo>
                <a:lnTo>
                  <a:pt x="139" y="146"/>
                </a:lnTo>
                <a:lnTo>
                  <a:pt x="151" y="98"/>
                </a:lnTo>
                <a:lnTo>
                  <a:pt x="136" y="95"/>
                </a:lnTo>
                <a:lnTo>
                  <a:pt x="124" y="141"/>
                </a:lnTo>
                <a:lnTo>
                  <a:pt x="21" y="115"/>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8" name="path"/>
          <p:cNvSpPr/>
          <p:nvPr/>
        </p:nvSpPr>
        <p:spPr>
          <a:xfrm>
            <a:off x="1286255" y="3582923"/>
            <a:ext cx="553211" cy="230124"/>
          </a:xfrm>
          <a:custGeom>
            <a:rect l="0" t="0" r="0" b="0"/>
            <a:pathLst>
              <a:path w="871" h="362">
                <a:moveTo>
                  <a:pt x="175" y="26"/>
                </a:moveTo>
                <a:lnTo>
                  <a:pt x="201" y="43"/>
                </a:lnTo>
                <a:lnTo>
                  <a:pt x="182" y="72"/>
                </a:lnTo>
                <a:lnTo>
                  <a:pt x="240" y="110"/>
                </a:lnTo>
                <a:lnTo>
                  <a:pt x="225" y="132"/>
                </a:lnTo>
                <a:lnTo>
                  <a:pt x="168" y="93"/>
                </a:lnTo>
                <a:lnTo>
                  <a:pt x="148" y="120"/>
                </a:lnTo>
                <a:lnTo>
                  <a:pt x="218" y="168"/>
                </a:lnTo>
                <a:lnTo>
                  <a:pt x="204" y="189"/>
                </a:lnTo>
                <a:lnTo>
                  <a:pt x="156" y="155"/>
                </a:lnTo>
                <a:lnTo>
                  <a:pt x="132" y="192"/>
                </a:lnTo>
                <a:cubicBezTo>
                  <a:pt x="127" y="199"/>
                  <a:pt x="127" y="204"/>
                  <a:pt x="132" y="206"/>
                </a:cubicBezTo>
                <a:lnTo>
                  <a:pt x="139" y="211"/>
                </a:lnTo>
                <a:cubicBezTo>
                  <a:pt x="144" y="213"/>
                  <a:pt x="146" y="215"/>
                  <a:pt x="151" y="213"/>
                </a:cubicBezTo>
                <a:cubicBezTo>
                  <a:pt x="153" y="211"/>
                  <a:pt x="163" y="204"/>
                  <a:pt x="175" y="189"/>
                </a:cubicBezTo>
                <a:cubicBezTo>
                  <a:pt x="180" y="199"/>
                  <a:pt x="184" y="206"/>
                  <a:pt x="192" y="213"/>
                </a:cubicBezTo>
                <a:cubicBezTo>
                  <a:pt x="175" y="230"/>
                  <a:pt x="163" y="240"/>
                  <a:pt x="156" y="242"/>
                </a:cubicBezTo>
                <a:cubicBezTo>
                  <a:pt x="148" y="244"/>
                  <a:pt x="139" y="244"/>
                  <a:pt x="132" y="240"/>
                </a:cubicBezTo>
                <a:lnTo>
                  <a:pt x="112" y="225"/>
                </a:lnTo>
                <a:cubicBezTo>
                  <a:pt x="93" y="213"/>
                  <a:pt x="91" y="199"/>
                  <a:pt x="103" y="182"/>
                </a:cubicBezTo>
                <a:lnTo>
                  <a:pt x="129" y="139"/>
                </a:lnTo>
                <a:lnTo>
                  <a:pt x="105" y="124"/>
                </a:lnTo>
                <a:cubicBezTo>
                  <a:pt x="84" y="158"/>
                  <a:pt x="48" y="170"/>
                  <a:pt x="4" y="160"/>
                </a:cubicBezTo>
                <a:cubicBezTo>
                  <a:pt x="2" y="151"/>
                  <a:pt x="2" y="139"/>
                  <a:pt x="0" y="129"/>
                </a:cubicBezTo>
                <a:cubicBezTo>
                  <a:pt x="38" y="139"/>
                  <a:pt x="64" y="132"/>
                  <a:pt x="81" y="108"/>
                </a:cubicBezTo>
                <a:lnTo>
                  <a:pt x="36" y="76"/>
                </a:lnTo>
                <a:lnTo>
                  <a:pt x="50" y="55"/>
                </a:lnTo>
                <a:lnTo>
                  <a:pt x="124" y="103"/>
                </a:lnTo>
                <a:lnTo>
                  <a:pt x="141" y="76"/>
                </a:lnTo>
                <a:lnTo>
                  <a:pt x="105" y="52"/>
                </a:lnTo>
                <a:cubicBezTo>
                  <a:pt x="96" y="57"/>
                  <a:pt x="86" y="62"/>
                  <a:pt x="76" y="67"/>
                </a:cubicBezTo>
                <a:cubicBezTo>
                  <a:pt x="72" y="52"/>
                  <a:pt x="67" y="45"/>
                  <a:pt x="64" y="40"/>
                </a:cubicBezTo>
                <a:cubicBezTo>
                  <a:pt x="91" y="28"/>
                  <a:pt x="112" y="16"/>
                  <a:pt x="129" y="0"/>
                </a:cubicBezTo>
                <a:lnTo>
                  <a:pt x="148" y="21"/>
                </a:lnTo>
                <a:cubicBezTo>
                  <a:pt x="144" y="26"/>
                  <a:pt x="136" y="31"/>
                  <a:pt x="129" y="35"/>
                </a:cubicBezTo>
                <a:lnTo>
                  <a:pt x="156" y="55"/>
                </a:lnTo>
                <a:lnTo>
                  <a:pt x="175" y="26"/>
                </a:lnTo>
                <a:close/>
              </a:path>
              <a:path w="871" h="362">
                <a:moveTo>
                  <a:pt x="237" y="153"/>
                </a:moveTo>
                <a:lnTo>
                  <a:pt x="283" y="165"/>
                </a:lnTo>
                <a:lnTo>
                  <a:pt x="261" y="247"/>
                </a:lnTo>
                <a:cubicBezTo>
                  <a:pt x="268" y="259"/>
                  <a:pt x="280" y="271"/>
                  <a:pt x="302" y="275"/>
                </a:cubicBezTo>
                <a:cubicBezTo>
                  <a:pt x="360" y="292"/>
                  <a:pt x="396" y="302"/>
                  <a:pt x="408" y="304"/>
                </a:cubicBezTo>
                <a:cubicBezTo>
                  <a:pt x="403" y="314"/>
                  <a:pt x="396" y="321"/>
                  <a:pt x="391" y="331"/>
                </a:cubicBezTo>
                <a:cubicBezTo>
                  <a:pt x="384" y="328"/>
                  <a:pt x="362" y="321"/>
                  <a:pt x="331" y="312"/>
                </a:cubicBezTo>
                <a:lnTo>
                  <a:pt x="297" y="302"/>
                </a:lnTo>
                <a:cubicBezTo>
                  <a:pt x="283" y="297"/>
                  <a:pt x="271" y="292"/>
                  <a:pt x="261" y="288"/>
                </a:cubicBezTo>
                <a:cubicBezTo>
                  <a:pt x="252" y="280"/>
                  <a:pt x="247" y="273"/>
                  <a:pt x="242" y="266"/>
                </a:cubicBezTo>
                <a:lnTo>
                  <a:pt x="211" y="283"/>
                </a:lnTo>
                <a:lnTo>
                  <a:pt x="208" y="247"/>
                </a:lnTo>
                <a:cubicBezTo>
                  <a:pt x="218" y="244"/>
                  <a:pt x="225" y="240"/>
                  <a:pt x="235" y="235"/>
                </a:cubicBezTo>
                <a:lnTo>
                  <a:pt x="249" y="184"/>
                </a:lnTo>
                <a:lnTo>
                  <a:pt x="230" y="177"/>
                </a:lnTo>
                <a:lnTo>
                  <a:pt x="237" y="153"/>
                </a:lnTo>
                <a:close/>
                <a:moveTo>
                  <a:pt x="352" y="170"/>
                </a:moveTo>
                <a:cubicBezTo>
                  <a:pt x="348" y="182"/>
                  <a:pt x="345" y="194"/>
                  <a:pt x="343" y="204"/>
                </a:cubicBezTo>
                <a:lnTo>
                  <a:pt x="372" y="213"/>
                </a:lnTo>
                <a:lnTo>
                  <a:pt x="381" y="177"/>
                </a:lnTo>
                <a:lnTo>
                  <a:pt x="352" y="170"/>
                </a:lnTo>
                <a:close/>
                <a:moveTo>
                  <a:pt x="285" y="91"/>
                </a:moveTo>
                <a:cubicBezTo>
                  <a:pt x="292" y="108"/>
                  <a:pt x="297" y="122"/>
                  <a:pt x="302" y="136"/>
                </a:cubicBezTo>
                <a:lnTo>
                  <a:pt x="273" y="146"/>
                </a:lnTo>
                <a:cubicBezTo>
                  <a:pt x="271" y="129"/>
                  <a:pt x="266" y="112"/>
                  <a:pt x="261" y="98"/>
                </a:cubicBezTo>
                <a:lnTo>
                  <a:pt x="285" y="91"/>
                </a:lnTo>
                <a:close/>
                <a:moveTo>
                  <a:pt x="340" y="108"/>
                </a:moveTo>
                <a:lnTo>
                  <a:pt x="369" y="115"/>
                </a:lnTo>
                <a:lnTo>
                  <a:pt x="360" y="146"/>
                </a:lnTo>
                <a:lnTo>
                  <a:pt x="388" y="153"/>
                </a:lnTo>
                <a:lnTo>
                  <a:pt x="398" y="124"/>
                </a:lnTo>
                <a:lnTo>
                  <a:pt x="424" y="132"/>
                </a:lnTo>
                <a:lnTo>
                  <a:pt x="417" y="163"/>
                </a:lnTo>
                <a:lnTo>
                  <a:pt x="436" y="168"/>
                </a:lnTo>
                <a:lnTo>
                  <a:pt x="432" y="192"/>
                </a:lnTo>
                <a:lnTo>
                  <a:pt x="410" y="187"/>
                </a:lnTo>
                <a:lnTo>
                  <a:pt x="398" y="220"/>
                </a:lnTo>
                <a:lnTo>
                  <a:pt x="429" y="228"/>
                </a:lnTo>
                <a:lnTo>
                  <a:pt x="422" y="252"/>
                </a:lnTo>
                <a:lnTo>
                  <a:pt x="391" y="244"/>
                </a:lnTo>
                <a:lnTo>
                  <a:pt x="379" y="292"/>
                </a:lnTo>
                <a:lnTo>
                  <a:pt x="350" y="283"/>
                </a:lnTo>
                <a:lnTo>
                  <a:pt x="364" y="237"/>
                </a:lnTo>
                <a:lnTo>
                  <a:pt x="333" y="228"/>
                </a:lnTo>
                <a:cubicBezTo>
                  <a:pt x="324" y="244"/>
                  <a:pt x="312" y="261"/>
                  <a:pt x="300" y="273"/>
                </a:cubicBezTo>
                <a:cubicBezTo>
                  <a:pt x="292" y="264"/>
                  <a:pt x="285" y="254"/>
                  <a:pt x="278" y="244"/>
                </a:cubicBezTo>
                <a:cubicBezTo>
                  <a:pt x="288" y="237"/>
                  <a:pt x="297" y="230"/>
                  <a:pt x="304" y="218"/>
                </a:cubicBezTo>
                <a:lnTo>
                  <a:pt x="278" y="211"/>
                </a:lnTo>
                <a:lnTo>
                  <a:pt x="285" y="187"/>
                </a:lnTo>
                <a:lnTo>
                  <a:pt x="314" y="196"/>
                </a:lnTo>
                <a:cubicBezTo>
                  <a:pt x="316" y="192"/>
                  <a:pt x="319" y="180"/>
                  <a:pt x="326" y="160"/>
                </a:cubicBezTo>
                <a:lnTo>
                  <a:pt x="304" y="155"/>
                </a:lnTo>
                <a:lnTo>
                  <a:pt x="312" y="132"/>
                </a:lnTo>
                <a:lnTo>
                  <a:pt x="333" y="136"/>
                </a:lnTo>
                <a:lnTo>
                  <a:pt x="340" y="108"/>
                </a:lnTo>
                <a:close/>
              </a:path>
              <a:path w="871" h="362">
                <a:moveTo>
                  <a:pt x="542" y="266"/>
                </a:moveTo>
                <a:lnTo>
                  <a:pt x="540" y="288"/>
                </a:lnTo>
                <a:lnTo>
                  <a:pt x="604" y="292"/>
                </a:lnTo>
                <a:lnTo>
                  <a:pt x="607" y="271"/>
                </a:lnTo>
                <a:lnTo>
                  <a:pt x="542" y="266"/>
                </a:lnTo>
                <a:close/>
                <a:moveTo>
                  <a:pt x="448" y="218"/>
                </a:moveTo>
                <a:lnTo>
                  <a:pt x="496" y="220"/>
                </a:lnTo>
                <a:lnTo>
                  <a:pt x="489" y="300"/>
                </a:lnTo>
                <a:cubicBezTo>
                  <a:pt x="499" y="314"/>
                  <a:pt x="513" y="321"/>
                  <a:pt x="535" y="321"/>
                </a:cubicBezTo>
                <a:lnTo>
                  <a:pt x="573" y="326"/>
                </a:lnTo>
                <a:cubicBezTo>
                  <a:pt x="592" y="328"/>
                  <a:pt x="616" y="331"/>
                  <a:pt x="643" y="331"/>
                </a:cubicBezTo>
                <a:cubicBezTo>
                  <a:pt x="638" y="343"/>
                  <a:pt x="636" y="350"/>
                  <a:pt x="631" y="357"/>
                </a:cubicBezTo>
                <a:cubicBezTo>
                  <a:pt x="585" y="355"/>
                  <a:pt x="549" y="350"/>
                  <a:pt x="525" y="348"/>
                </a:cubicBezTo>
                <a:cubicBezTo>
                  <a:pt x="504" y="345"/>
                  <a:pt x="487" y="338"/>
                  <a:pt x="475" y="324"/>
                </a:cubicBezTo>
                <a:cubicBezTo>
                  <a:pt x="465" y="333"/>
                  <a:pt x="456" y="340"/>
                  <a:pt x="448" y="348"/>
                </a:cubicBezTo>
                <a:lnTo>
                  <a:pt x="439" y="314"/>
                </a:lnTo>
                <a:lnTo>
                  <a:pt x="460" y="297"/>
                </a:lnTo>
                <a:lnTo>
                  <a:pt x="465" y="244"/>
                </a:lnTo>
                <a:lnTo>
                  <a:pt x="446" y="244"/>
                </a:lnTo>
                <a:lnTo>
                  <a:pt x="448" y="218"/>
                </a:lnTo>
                <a:close/>
                <a:moveTo>
                  <a:pt x="643" y="163"/>
                </a:moveTo>
                <a:lnTo>
                  <a:pt x="645" y="187"/>
                </a:lnTo>
                <a:lnTo>
                  <a:pt x="595" y="187"/>
                </a:lnTo>
                <a:lnTo>
                  <a:pt x="595" y="204"/>
                </a:lnTo>
                <a:lnTo>
                  <a:pt x="652" y="208"/>
                </a:lnTo>
                <a:lnTo>
                  <a:pt x="650" y="232"/>
                </a:lnTo>
                <a:lnTo>
                  <a:pt x="592" y="228"/>
                </a:lnTo>
                <a:lnTo>
                  <a:pt x="590" y="247"/>
                </a:lnTo>
                <a:lnTo>
                  <a:pt x="636" y="249"/>
                </a:lnTo>
                <a:lnTo>
                  <a:pt x="628" y="319"/>
                </a:lnTo>
                <a:lnTo>
                  <a:pt x="511" y="309"/>
                </a:lnTo>
                <a:lnTo>
                  <a:pt x="516" y="240"/>
                </a:lnTo>
                <a:lnTo>
                  <a:pt x="561" y="244"/>
                </a:lnTo>
                <a:lnTo>
                  <a:pt x="563" y="225"/>
                </a:lnTo>
                <a:lnTo>
                  <a:pt x="506" y="220"/>
                </a:lnTo>
                <a:lnTo>
                  <a:pt x="508" y="196"/>
                </a:lnTo>
                <a:lnTo>
                  <a:pt x="566" y="201"/>
                </a:lnTo>
                <a:lnTo>
                  <a:pt x="568" y="184"/>
                </a:lnTo>
                <a:lnTo>
                  <a:pt x="518" y="182"/>
                </a:lnTo>
                <a:cubicBezTo>
                  <a:pt x="518" y="175"/>
                  <a:pt x="516" y="165"/>
                  <a:pt x="516" y="158"/>
                </a:cubicBezTo>
                <a:cubicBezTo>
                  <a:pt x="566" y="160"/>
                  <a:pt x="609" y="163"/>
                  <a:pt x="643" y="163"/>
                </a:cubicBezTo>
                <a:moveTo>
                  <a:pt x="482" y="146"/>
                </a:moveTo>
                <a:cubicBezTo>
                  <a:pt x="489" y="155"/>
                  <a:pt x="496" y="170"/>
                  <a:pt x="506" y="187"/>
                </a:cubicBezTo>
                <a:lnTo>
                  <a:pt x="480" y="201"/>
                </a:lnTo>
                <a:cubicBezTo>
                  <a:pt x="472" y="187"/>
                  <a:pt x="465" y="172"/>
                  <a:pt x="458" y="155"/>
                </a:cubicBezTo>
                <a:lnTo>
                  <a:pt x="482" y="146"/>
                </a:lnTo>
                <a:close/>
              </a:path>
              <a:path w="871" h="362">
                <a:moveTo>
                  <a:pt x="782" y="228"/>
                </a:moveTo>
                <a:lnTo>
                  <a:pt x="787" y="254"/>
                </a:lnTo>
                <a:lnTo>
                  <a:pt x="830" y="244"/>
                </a:lnTo>
                <a:lnTo>
                  <a:pt x="823" y="220"/>
                </a:lnTo>
                <a:lnTo>
                  <a:pt x="782" y="228"/>
                </a:lnTo>
                <a:close/>
                <a:moveTo>
                  <a:pt x="710" y="244"/>
                </a:moveTo>
                <a:lnTo>
                  <a:pt x="715" y="271"/>
                </a:lnTo>
                <a:lnTo>
                  <a:pt x="758" y="261"/>
                </a:lnTo>
                <a:lnTo>
                  <a:pt x="753" y="235"/>
                </a:lnTo>
                <a:lnTo>
                  <a:pt x="710" y="244"/>
                </a:lnTo>
                <a:close/>
                <a:moveTo>
                  <a:pt x="770" y="177"/>
                </a:moveTo>
                <a:lnTo>
                  <a:pt x="775" y="204"/>
                </a:lnTo>
                <a:lnTo>
                  <a:pt x="818" y="194"/>
                </a:lnTo>
                <a:lnTo>
                  <a:pt x="813" y="168"/>
                </a:lnTo>
                <a:lnTo>
                  <a:pt x="770" y="177"/>
                </a:lnTo>
                <a:close/>
                <a:moveTo>
                  <a:pt x="698" y="192"/>
                </a:moveTo>
                <a:lnTo>
                  <a:pt x="703" y="218"/>
                </a:lnTo>
                <a:lnTo>
                  <a:pt x="746" y="208"/>
                </a:lnTo>
                <a:lnTo>
                  <a:pt x="741" y="184"/>
                </a:lnTo>
                <a:lnTo>
                  <a:pt x="698" y="192"/>
                </a:lnTo>
                <a:close/>
                <a:moveTo>
                  <a:pt x="664" y="172"/>
                </a:moveTo>
                <a:lnTo>
                  <a:pt x="835" y="134"/>
                </a:lnTo>
                <a:lnTo>
                  <a:pt x="871" y="295"/>
                </a:lnTo>
                <a:cubicBezTo>
                  <a:pt x="871" y="304"/>
                  <a:pt x="871" y="312"/>
                  <a:pt x="868" y="316"/>
                </a:cubicBezTo>
                <a:cubicBezTo>
                  <a:pt x="866" y="321"/>
                  <a:pt x="859" y="326"/>
                  <a:pt x="852" y="328"/>
                </a:cubicBezTo>
                <a:cubicBezTo>
                  <a:pt x="844" y="331"/>
                  <a:pt x="832" y="333"/>
                  <a:pt x="820" y="335"/>
                </a:cubicBezTo>
                <a:cubicBezTo>
                  <a:pt x="816" y="326"/>
                  <a:pt x="811" y="316"/>
                  <a:pt x="806" y="309"/>
                </a:cubicBezTo>
                <a:cubicBezTo>
                  <a:pt x="820" y="307"/>
                  <a:pt x="828" y="304"/>
                  <a:pt x="828" y="304"/>
                </a:cubicBezTo>
                <a:cubicBezTo>
                  <a:pt x="837" y="302"/>
                  <a:pt x="840" y="297"/>
                  <a:pt x="840" y="290"/>
                </a:cubicBezTo>
                <a:lnTo>
                  <a:pt x="835" y="271"/>
                </a:lnTo>
                <a:lnTo>
                  <a:pt x="792" y="280"/>
                </a:lnTo>
                <a:lnTo>
                  <a:pt x="803" y="338"/>
                </a:lnTo>
                <a:lnTo>
                  <a:pt x="775" y="343"/>
                </a:lnTo>
                <a:lnTo>
                  <a:pt x="763" y="288"/>
                </a:lnTo>
                <a:lnTo>
                  <a:pt x="720" y="297"/>
                </a:lnTo>
                <a:cubicBezTo>
                  <a:pt x="724" y="326"/>
                  <a:pt x="722" y="348"/>
                  <a:pt x="715" y="362"/>
                </a:cubicBezTo>
                <a:cubicBezTo>
                  <a:pt x="705" y="357"/>
                  <a:pt x="696" y="355"/>
                  <a:pt x="686" y="352"/>
                </a:cubicBezTo>
                <a:cubicBezTo>
                  <a:pt x="693" y="333"/>
                  <a:pt x="693" y="307"/>
                  <a:pt x="683" y="268"/>
                </a:cubicBezTo>
                <a:lnTo>
                  <a:pt x="664" y="172"/>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0" name="textbox 1660"/>
          <p:cNvSpPr/>
          <p:nvPr/>
        </p:nvSpPr>
        <p:spPr>
          <a:xfrm>
            <a:off x="1501186" y="2955607"/>
            <a:ext cx="459740" cy="2273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1400" b="1" kern="0" spc="60">
                <a:solidFill>
                  <a:srgbClr val="C00000">
                    <a:alpha val="100000"/>
                  </a:srgbClr>
                </a:solidFill>
                <a:latin typeface="微软雅黑" panose="020b0503020204020204" charset="-122"/>
                <a:ea typeface="微软雅黑" panose="020b0503020204020204" charset="-122"/>
                <a:cs typeface="微软雅黑" panose="020b0503020204020204" charset="-122"/>
              </a:rPr>
              <a:t>原 则</a:t>
            </a:r>
            <a:endParaRPr lang="en-US" altLang="en-US" sz="1400"/>
          </a:p>
        </p:txBody>
      </p:sp>
      <p:sp>
        <p:nvSpPr>
          <p:cNvPr id="1662" name="textbox 1662"/>
          <p:cNvSpPr/>
          <p:nvPr/>
        </p:nvSpPr>
        <p:spPr>
          <a:xfrm>
            <a:off x="3103666" y="2856181"/>
            <a:ext cx="212090" cy="455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101000"/>
              </a:lnSpc>
            </a:pPr>
            <a:r>
              <a:rPr sz="1400" b="1" kern="0" spc="50">
                <a:solidFill>
                  <a:srgbClr val="C00000">
                    <a:alpha val="100000"/>
                  </a:srgbClr>
                </a:solidFill>
                <a:latin typeface="微软雅黑" panose="020b0503020204020204" charset="-122"/>
                <a:ea typeface="微软雅黑" panose="020b0503020204020204" charset="-122"/>
                <a:cs typeface="微软雅黑" panose="020b0503020204020204" charset="-122"/>
              </a:rPr>
              <a:t>方</a:t>
            </a:r>
            <a:r>
              <a:rPr sz="1400" b="1" kern="0" spc="0">
                <a:solidFill>
                  <a:srgbClr val="C00000">
                    <a:alpha val="100000"/>
                  </a:srgbClr>
                </a:solidFill>
                <a:latin typeface="微软雅黑" panose="020b0503020204020204" charset="-122"/>
                <a:ea typeface="微软雅黑" panose="020b0503020204020204" charset="-122"/>
                <a:cs typeface="微软雅黑" panose="020b0503020204020204" charset="-122"/>
              </a:rPr>
              <a:t> </a:t>
            </a:r>
            <a:r>
              <a:rPr sz="1400" b="1" kern="0" spc="50">
                <a:solidFill>
                  <a:srgbClr val="C00000">
                    <a:alpha val="100000"/>
                  </a:srgbClr>
                </a:solidFill>
                <a:latin typeface="微软雅黑" panose="020b0503020204020204" charset="-122"/>
                <a:ea typeface="微软雅黑" panose="020b0503020204020204" charset="-122"/>
                <a:cs typeface="微软雅黑" panose="020b0503020204020204" charset="-122"/>
              </a:rPr>
              <a:t>式</a:t>
            </a:r>
            <a:endParaRPr lang="en-US" altLang="en-US" sz="1400"/>
          </a:p>
        </p:txBody>
      </p:sp>
      <p:sp>
        <p:nvSpPr>
          <p:cNvPr id="1664" name="path"/>
          <p:cNvSpPr/>
          <p:nvPr/>
        </p:nvSpPr>
        <p:spPr>
          <a:xfrm>
            <a:off x="2673095" y="2941319"/>
            <a:ext cx="271272" cy="271270"/>
          </a:xfrm>
          <a:custGeom>
            <a:rect l="0" t="0" r="0" b="0"/>
            <a:pathLst>
              <a:path w="427" h="427">
                <a:moveTo>
                  <a:pt x="0" y="153"/>
                </a:moveTo>
                <a:lnTo>
                  <a:pt x="156" y="153"/>
                </a:lnTo>
                <a:lnTo>
                  <a:pt x="156" y="0"/>
                </a:lnTo>
                <a:lnTo>
                  <a:pt x="271" y="0"/>
                </a:lnTo>
                <a:lnTo>
                  <a:pt x="271" y="153"/>
                </a:lnTo>
                <a:lnTo>
                  <a:pt x="427" y="153"/>
                </a:lnTo>
                <a:lnTo>
                  <a:pt x="427" y="271"/>
                </a:lnTo>
                <a:lnTo>
                  <a:pt x="271" y="271"/>
                </a:lnTo>
                <a:lnTo>
                  <a:pt x="271" y="427"/>
                </a:lnTo>
                <a:lnTo>
                  <a:pt x="156" y="427"/>
                </a:lnTo>
                <a:lnTo>
                  <a:pt x="156" y="271"/>
                </a:lnTo>
                <a:lnTo>
                  <a:pt x="0" y="271"/>
                </a:lnTo>
                <a:lnTo>
                  <a:pt x="0" y="153"/>
                </a:lnTo>
                <a:close/>
              </a:path>
            </a:pathLst>
          </a:custGeom>
          <a:solidFill>
            <a:srgbClr val="BFBFB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6" name="textbox 1666"/>
          <p:cNvSpPr/>
          <p:nvPr/>
        </p:nvSpPr>
        <p:spPr>
          <a:xfrm>
            <a:off x="7220428" y="10152335"/>
            <a:ext cx="262890" cy="16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6000"/>
              </a:lnSpc>
            </a:pPr>
            <a:r>
              <a:rPr sz="1200" kern="0" spc="100">
                <a:solidFill>
                  <a:srgbClr val="000000">
                    <a:alpha val="100000"/>
                  </a:srgbClr>
                </a:solidFill>
                <a:latin typeface="Calibri"/>
                <a:ea typeface="Calibri"/>
                <a:cs typeface="Calibri" panose="020f05020202040a0204"/>
              </a:rPr>
              <a:t>.22</a:t>
            </a:r>
            <a:endParaRPr lang="en-US" altLang="en-US" sz="1200"/>
          </a:p>
        </p:txBody>
      </p:sp>
      <p:sp>
        <p:nvSpPr>
          <p:cNvPr id="1668" name="textbox 1668"/>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43</a:t>
            </a:r>
            <a:endParaRPr lang="en-US" altLang="en-US" sz="800"/>
          </a:p>
        </p:txBody>
      </p:sp>
      <p:sp>
        <p:nvSpPr>
          <p:cNvPr id="1670" name="textbox 1670"/>
          <p:cNvSpPr/>
          <p:nvPr/>
        </p:nvSpPr>
        <p:spPr>
          <a:xfrm>
            <a:off x="6749494"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42</a:t>
            </a:r>
            <a:endParaRPr lang="en-US" altLang="en-US" sz="8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72" name="picture 1672"/>
          <p:cNvPicPr>
            <a:picLocks noChangeAspect="1"/>
          </p:cNvPicPr>
          <p:nvPr/>
        </p:nvPicPr>
        <p:blipFill>
          <a:blip r:embed="rId2"/>
          <a:stretch>
            <a:fillRect/>
          </a:stretch>
        </p:blipFill>
        <p:spPr>
          <a:xfrm rot="21600000">
            <a:off x="5167883" y="5839968"/>
            <a:ext cx="1863852" cy="615696"/>
          </a:xfrm>
          <a:prstGeom prst="rect">
            <a:avLst/>
          </a:prstGeom>
        </p:spPr>
      </p:pic>
      <p:pic>
        <p:nvPicPr>
          <p:cNvPr id="1674" name="picture 1674"/>
          <p:cNvPicPr>
            <a:picLocks noChangeAspect="1"/>
          </p:cNvPicPr>
          <p:nvPr/>
        </p:nvPicPr>
        <p:blipFill>
          <a:blip r:embed="rId3"/>
          <a:stretch>
            <a:fillRect/>
          </a:stretch>
        </p:blipFill>
        <p:spPr>
          <a:xfrm rot="21600000">
            <a:off x="528827" y="5839968"/>
            <a:ext cx="6502907" cy="3657600"/>
          </a:xfrm>
          <a:prstGeom prst="rect">
            <a:avLst/>
          </a:prstGeom>
        </p:spPr>
      </p:pic>
      <p:pic>
        <p:nvPicPr>
          <p:cNvPr id="1676" name="picture 1676"/>
          <p:cNvPicPr>
            <a:picLocks noChangeAspect="1"/>
          </p:cNvPicPr>
          <p:nvPr/>
        </p:nvPicPr>
        <p:blipFill>
          <a:blip r:embed="rId4"/>
          <a:stretch>
            <a:fillRect/>
          </a:stretch>
        </p:blipFill>
        <p:spPr>
          <a:xfrm rot="21600000">
            <a:off x="528827" y="6012180"/>
            <a:ext cx="487680" cy="457199"/>
          </a:xfrm>
          <a:prstGeom prst="rect">
            <a:avLst/>
          </a:prstGeom>
        </p:spPr>
      </p:pic>
      <p:pic>
        <p:nvPicPr>
          <p:cNvPr id="1678" name="picture 1678"/>
          <p:cNvPicPr>
            <a:picLocks noChangeAspect="1"/>
          </p:cNvPicPr>
          <p:nvPr/>
        </p:nvPicPr>
        <p:blipFill>
          <a:blip r:embed="rId5"/>
          <a:stretch>
            <a:fillRect/>
          </a:stretch>
        </p:blipFill>
        <p:spPr>
          <a:xfrm rot="21600000">
            <a:off x="1010411" y="6728460"/>
            <a:ext cx="1702308" cy="1342643"/>
          </a:xfrm>
          <a:prstGeom prst="rect">
            <a:avLst/>
          </a:prstGeom>
        </p:spPr>
      </p:pic>
      <p:pic>
        <p:nvPicPr>
          <p:cNvPr id="1680" name="picture 1680"/>
          <p:cNvPicPr>
            <a:picLocks noChangeAspect="1"/>
          </p:cNvPicPr>
          <p:nvPr/>
        </p:nvPicPr>
        <p:blipFill>
          <a:blip r:embed="rId6"/>
          <a:stretch>
            <a:fillRect/>
          </a:stretch>
        </p:blipFill>
        <p:spPr>
          <a:xfrm rot="21600000">
            <a:off x="2677667" y="9002268"/>
            <a:ext cx="989076" cy="432816"/>
          </a:xfrm>
          <a:prstGeom prst="rect">
            <a:avLst/>
          </a:prstGeom>
        </p:spPr>
      </p:pic>
      <p:pic>
        <p:nvPicPr>
          <p:cNvPr id="1682" name="picture 1682"/>
          <p:cNvPicPr>
            <a:picLocks noChangeAspect="1"/>
          </p:cNvPicPr>
          <p:nvPr/>
        </p:nvPicPr>
        <p:blipFill>
          <a:blip r:embed="rId7"/>
          <a:stretch>
            <a:fillRect/>
          </a:stretch>
        </p:blipFill>
        <p:spPr>
          <a:xfrm rot="21600000">
            <a:off x="2132076" y="8375904"/>
            <a:ext cx="3296411" cy="355092"/>
          </a:xfrm>
          <a:prstGeom prst="rect">
            <a:avLst/>
          </a:prstGeom>
        </p:spPr>
      </p:pic>
      <p:graphicFrame>
        <p:nvGraphicFramePr>
          <p:cNvPr id="1684" name="table 1684"/>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45</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686" name="picture 1686"/>
          <p:cNvPicPr>
            <a:picLocks noChangeAspect="1"/>
          </p:cNvPicPr>
          <p:nvPr/>
        </p:nvPicPr>
        <p:blipFill>
          <a:blip r:embed="rId2"/>
          <a:stretch>
            <a:fillRect/>
          </a:stretch>
        </p:blipFill>
        <p:spPr>
          <a:xfrm rot="21600000">
            <a:off x="5167883" y="1190245"/>
            <a:ext cx="1863852" cy="615694"/>
          </a:xfrm>
          <a:prstGeom prst="rect">
            <a:avLst/>
          </a:prstGeom>
        </p:spPr>
      </p:pic>
      <p:pic>
        <p:nvPicPr>
          <p:cNvPr id="1688" name="picture 1688"/>
          <p:cNvPicPr>
            <a:picLocks noChangeAspect="1"/>
          </p:cNvPicPr>
          <p:nvPr/>
        </p:nvPicPr>
        <p:blipFill>
          <a:blip r:embed="rId3"/>
          <a:stretch>
            <a:fillRect/>
          </a:stretch>
        </p:blipFill>
        <p:spPr>
          <a:xfrm rot="21600000">
            <a:off x="528827" y="1190244"/>
            <a:ext cx="6502907" cy="3657599"/>
          </a:xfrm>
          <a:prstGeom prst="rect">
            <a:avLst/>
          </a:prstGeom>
        </p:spPr>
      </p:pic>
      <p:pic>
        <p:nvPicPr>
          <p:cNvPr id="1690" name="picture 1690"/>
          <p:cNvPicPr>
            <a:picLocks noChangeAspect="1"/>
          </p:cNvPicPr>
          <p:nvPr/>
        </p:nvPicPr>
        <p:blipFill>
          <a:blip r:embed="rId8"/>
          <a:stretch>
            <a:fillRect/>
          </a:stretch>
        </p:blipFill>
        <p:spPr>
          <a:xfrm rot="21600000">
            <a:off x="1019555" y="1883664"/>
            <a:ext cx="5530596" cy="2715767"/>
          </a:xfrm>
          <a:prstGeom prst="rect">
            <a:avLst/>
          </a:prstGeom>
        </p:spPr>
      </p:pic>
      <p:pic>
        <p:nvPicPr>
          <p:cNvPr id="1692" name="picture 1692"/>
          <p:cNvPicPr>
            <a:picLocks noChangeAspect="1"/>
          </p:cNvPicPr>
          <p:nvPr/>
        </p:nvPicPr>
        <p:blipFill>
          <a:blip r:embed="rId9"/>
          <a:stretch>
            <a:fillRect/>
          </a:stretch>
        </p:blipFill>
        <p:spPr>
          <a:xfrm rot="21600000">
            <a:off x="528827" y="1362457"/>
            <a:ext cx="487680" cy="457199"/>
          </a:xfrm>
          <a:prstGeom prst="rect">
            <a:avLst/>
          </a:prstGeom>
        </p:spPr>
      </p:pic>
      <p:graphicFrame>
        <p:nvGraphicFramePr>
          <p:cNvPr id="1694" name="table 169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44</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696" name="textbox 1696"/>
          <p:cNvSpPr/>
          <p:nvPr/>
        </p:nvSpPr>
        <p:spPr>
          <a:xfrm>
            <a:off x="2497632" y="2289479"/>
            <a:ext cx="3957320" cy="2143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9000"/>
              </a:lnSpc>
            </a:pPr>
            <a:r>
              <a:rPr sz="600" kern="0" spc="16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负责建管工程的机械</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化施工技术管理</a:t>
            </a:r>
            <a:endParaRPr lang="en-US" altLang="en-US" sz="900"/>
          </a:p>
          <a:p>
            <a:pPr marL="12700" algn="l" rtl="0" eaLnBrk="0">
              <a:lnSpc>
                <a:spcPct val="100000"/>
              </a:lnSpc>
              <a:spcBef>
                <a:spcPts val="350"/>
              </a:spcBef>
            </a:pPr>
            <a:r>
              <a:rPr sz="600" kern="0" spc="16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组织参建单位落实全过程机械化施工管理要求</a:t>
            </a:r>
            <a:endParaRPr lang="en-US" altLang="en-US" sz="900"/>
          </a:p>
          <a:p>
            <a:pPr marL="12700" algn="l" rtl="0" eaLnBrk="0">
              <a:lnSpc>
                <a:spcPct val="100000"/>
              </a:lnSpc>
              <a:spcBef>
                <a:spcPts val="360"/>
              </a:spcBef>
            </a:pPr>
            <a:r>
              <a:rPr sz="600" kern="0" spc="17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依据工程合同对参建</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单位机械化施工应用成效进行评价考核</a:t>
            </a:r>
            <a:endParaRPr lang="en-US" altLang="en-US" sz="900"/>
          </a:p>
          <a:p>
            <a:pPr marL="12700" algn="l" rtl="0" eaLnBrk="0">
              <a:lnSpc>
                <a:spcPct val="100000"/>
              </a:lnSpc>
              <a:spcBef>
                <a:spcPts val="575"/>
              </a:spcBef>
            </a:pPr>
            <a:r>
              <a:rPr sz="600" kern="0" spc="14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负责机械化施工专项设计</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开展专项交底</a:t>
            </a:r>
            <a:endParaRPr lang="en-US" altLang="en-US" sz="900"/>
          </a:p>
          <a:p>
            <a:pPr marL="12700" algn="l" rtl="0" eaLnBrk="0">
              <a:lnSpc>
                <a:spcPct val="100000"/>
              </a:lnSpc>
              <a:spcBef>
                <a:spcPts val="350"/>
              </a:spcBef>
            </a:pPr>
            <a:r>
              <a:rPr sz="600" kern="0" spc="16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及时响应并解决机械化施工相关设计技术问题</a:t>
            </a:r>
            <a:endParaRPr lang="en-US" altLang="en-US" sz="900"/>
          </a:p>
          <a:p>
            <a:pPr marL="123825" indent="-111125" algn="l" rtl="0" eaLnBrk="0">
              <a:lnSpc>
                <a:spcPct val="116000"/>
              </a:lnSpc>
              <a:spcBef>
                <a:spcPts val="975"/>
              </a:spcBef>
            </a:pPr>
            <a:r>
              <a:rPr sz="600" kern="0" spc="8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负责分阶段审查可行性研</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究、</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初步 设计、</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施工图设计阶段机械化施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工设计方案</a:t>
            </a:r>
            <a:endParaRPr lang="en-US" altLang="en-US" sz="900"/>
          </a:p>
          <a:p>
            <a:pPr marL="12700" algn="l" rtl="0" eaLnBrk="0">
              <a:lnSpc>
                <a:spcPct val="100000"/>
              </a:lnSpc>
              <a:spcBef>
                <a:spcPts val="370"/>
              </a:spcBef>
            </a:pPr>
            <a:r>
              <a:rPr sz="600" kern="0" spc="160">
                <a:solidFill>
                  <a:srgbClr val="404040">
                    <a:alpha val="100000"/>
                  </a:srgbClr>
                </a:solidFill>
                <a:latin typeface="Wingdings" panose="05000000000000000000"/>
                <a:ea typeface="Wingdings" panose="05000000000000000000"/>
                <a:cs typeface="Wingdings" panose="05000000000000000000"/>
              </a:rPr>
              <a:t></a:t>
            </a:r>
            <a:r>
              <a:rPr sz="600" kern="0" spc="-210">
                <a:solidFill>
                  <a:srgbClr val="404040">
                    <a:alpha val="100000"/>
                  </a:srgbClr>
                </a:solidFill>
                <a:latin typeface="Wingdings" panose="05000000000000000000"/>
                <a:ea typeface="Wingdings" panose="05000000000000000000"/>
                <a:cs typeface="Wingdings" panose="05000000000000000000"/>
              </a:rPr>
              <a:t> </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负责监督施工单位落实机械化施工技术管理要求</a:t>
            </a:r>
            <a:endParaRPr lang="en-US" altLang="en-US" sz="900"/>
          </a:p>
          <a:p>
            <a:pPr marL="12700" algn="l" rtl="0" eaLnBrk="0">
              <a:lnSpc>
                <a:spcPct val="100000"/>
              </a:lnSpc>
              <a:spcBef>
                <a:spcPts val="350"/>
              </a:spcBef>
            </a:pPr>
            <a:r>
              <a:rPr sz="600" kern="0" spc="140">
                <a:solidFill>
                  <a:srgbClr val="404040">
                    <a:alpha val="100000"/>
                  </a:srgbClr>
                </a:solidFill>
                <a:latin typeface="Wingdings" panose="05000000000000000000"/>
                <a:ea typeface="Wingdings" panose="05000000000000000000"/>
                <a:cs typeface="Wingdings" panose="05000000000000000000"/>
              </a:rPr>
              <a:t></a:t>
            </a:r>
            <a:r>
              <a:rPr sz="600" kern="0" spc="-210">
                <a:solidFill>
                  <a:srgbClr val="404040">
                    <a:alpha val="100000"/>
                  </a:srgbClr>
                </a:solidFill>
                <a:latin typeface="Wingdings" panose="05000000000000000000"/>
                <a:ea typeface="Wingdings" panose="05000000000000000000"/>
                <a:cs typeface="Wingdings" panose="05000000000000000000"/>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负责施工装备</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操作人员的准入管理</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开展机械化施工过程监理</a:t>
            </a:r>
            <a:endParaRPr lang="en-US" altLang="en-US" sz="900"/>
          </a:p>
          <a:p>
            <a:pPr marL="12700" algn="l" rtl="0" eaLnBrk="0">
              <a:lnSpc>
                <a:spcPct val="99000"/>
              </a:lnSpc>
              <a:spcBef>
                <a:spcPts val="790"/>
              </a:spcBef>
            </a:pPr>
            <a:r>
              <a:rPr sz="600" kern="0" spc="150">
                <a:solidFill>
                  <a:srgbClr val="404040">
                    <a:alpha val="100000"/>
                  </a:srgbClr>
                </a:solidFill>
                <a:latin typeface="Wingdings" panose="05000000000000000000"/>
                <a:ea typeface="Wingdings" panose="05000000000000000000"/>
                <a:cs typeface="Wingdings" panose="05000000000000000000"/>
              </a:rPr>
              <a:t></a:t>
            </a:r>
            <a:r>
              <a:rPr sz="600" kern="0" spc="-160">
                <a:solidFill>
                  <a:srgbClr val="404040">
                    <a:alpha val="100000"/>
                  </a:srgbClr>
                </a:solidFill>
                <a:latin typeface="Wingdings" panose="05000000000000000000"/>
                <a:ea typeface="Wingdings" panose="05000000000000000000"/>
                <a:cs typeface="Wingdings" panose="05000000000000000000"/>
              </a:rPr>
              <a:t> </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负责落实机械化施工技术管理要求</a:t>
            </a:r>
            <a:endParaRPr lang="en-US" altLang="en-US" sz="900"/>
          </a:p>
          <a:p>
            <a:pPr algn="l" rtl="0" eaLnBrk="0">
              <a:lnSpc>
                <a:spcPct val="145000"/>
              </a:lnSpc>
            </a:pPr>
            <a:endParaRPr lang="en-US" altLang="en-US" sz="200"/>
          </a:p>
          <a:p>
            <a:pPr marL="12700" algn="l" rtl="0" eaLnBrk="0">
              <a:lnSpc>
                <a:spcPct val="100000"/>
              </a:lnSpc>
            </a:pPr>
            <a:r>
              <a:rPr sz="600" kern="0" spc="130">
                <a:solidFill>
                  <a:srgbClr val="404040">
                    <a:alpha val="100000"/>
                  </a:srgbClr>
                </a:solidFill>
                <a:latin typeface="Wingdings" panose="05000000000000000000"/>
                <a:ea typeface="Wingdings" panose="05000000000000000000"/>
                <a:cs typeface="Wingdings" panose="05000000000000000000"/>
              </a:rPr>
              <a:t></a:t>
            </a:r>
            <a:r>
              <a:rPr sz="600" kern="0" spc="-230">
                <a:solidFill>
                  <a:srgbClr val="404040">
                    <a:alpha val="100000"/>
                  </a:srgbClr>
                </a:solidFill>
                <a:latin typeface="Wingdings" panose="05000000000000000000"/>
                <a:ea typeface="Wingdings" panose="05000000000000000000"/>
                <a:cs typeface="Wingdings" panose="05000000000000000000"/>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在确保安全</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环保</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合规等前提下</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负责机械化施工的现场实</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施</a:t>
            </a:r>
            <a:endParaRPr lang="en-US" altLang="en-US" sz="900"/>
          </a:p>
        </p:txBody>
      </p:sp>
      <p:pic>
        <p:nvPicPr>
          <p:cNvPr id="1698" name="picture 1698"/>
          <p:cNvPicPr>
            <a:picLocks noChangeAspect="1"/>
          </p:cNvPicPr>
          <p:nvPr/>
        </p:nvPicPr>
        <p:blipFill>
          <a:blip r:embed="rId10"/>
          <a:stretch>
            <a:fillRect/>
          </a:stretch>
        </p:blipFill>
        <p:spPr>
          <a:xfrm rot="21600000">
            <a:off x="2923032" y="6725412"/>
            <a:ext cx="1712976" cy="1345691"/>
          </a:xfrm>
          <a:prstGeom prst="rect">
            <a:avLst/>
          </a:prstGeom>
        </p:spPr>
      </p:pic>
      <p:pic>
        <p:nvPicPr>
          <p:cNvPr id="1700" name="picture 1700"/>
          <p:cNvPicPr>
            <a:picLocks noChangeAspect="1"/>
          </p:cNvPicPr>
          <p:nvPr/>
        </p:nvPicPr>
        <p:blipFill>
          <a:blip r:embed="rId11"/>
          <a:stretch>
            <a:fillRect/>
          </a:stretch>
        </p:blipFill>
        <p:spPr>
          <a:xfrm rot="21600000">
            <a:off x="4847844" y="6733032"/>
            <a:ext cx="1702308" cy="1338072"/>
          </a:xfrm>
          <a:prstGeom prst="rect">
            <a:avLst/>
          </a:prstGeom>
        </p:spPr>
      </p:pic>
      <p:sp>
        <p:nvSpPr>
          <p:cNvPr id="1702" name="textbox 1702"/>
          <p:cNvSpPr/>
          <p:nvPr/>
        </p:nvSpPr>
        <p:spPr>
          <a:xfrm>
            <a:off x="603608" y="6130544"/>
            <a:ext cx="4435475" cy="5346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8000"/>
              </a:lnSpc>
            </a:pPr>
            <a:endParaRPr lang="en-US" altLang="en-US" sz="600"/>
          </a:p>
          <a:p>
            <a:pPr marL="2219325" algn="l" rtl="0" eaLnBrk="0">
              <a:lnSpc>
                <a:spcPct val="97000"/>
              </a:lnSpc>
              <a:spcBef>
                <a:spcPct val="0"/>
              </a:spcBef>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机械化施工技术体系管理</a:t>
            </a:r>
            <a:endParaRPr lang="en-US" altLang="en-US" sz="1200"/>
          </a:p>
        </p:txBody>
      </p:sp>
      <p:pic>
        <p:nvPicPr>
          <p:cNvPr id="1704" name="picture 1704"/>
          <p:cNvPicPr>
            <a:picLocks noChangeAspect="1"/>
          </p:cNvPicPr>
          <p:nvPr/>
        </p:nvPicPr>
        <p:blipFill>
          <a:blip r:embed="rId6"/>
          <a:stretch>
            <a:fillRect/>
          </a:stretch>
        </p:blipFill>
        <p:spPr>
          <a:xfrm rot="21600000">
            <a:off x="1461516" y="9002268"/>
            <a:ext cx="989075" cy="432816"/>
          </a:xfrm>
          <a:prstGeom prst="rect">
            <a:avLst/>
          </a:prstGeom>
        </p:spPr>
      </p:pic>
      <p:graphicFrame>
        <p:nvGraphicFramePr>
          <p:cNvPr id="1706" name="table 1706"/>
          <p:cNvGraphicFramePr>
            <a:graphicFrameLocks noGrp="1"/>
          </p:cNvGraphicFramePr>
          <p:nvPr/>
        </p:nvGraphicFramePr>
        <p:xfrm>
          <a:off x="1458468" y="8999219"/>
          <a:ext cx="995044" cy="438785"/>
        </p:xfrm>
        <a:graphic>
          <a:graphicData uri="http://schemas.openxmlformats.org/drawingml/2006/table">
            <a:tbl>
              <a:tblPr/>
              <a:tblGrid>
                <a:gridCol w="995044"/>
              </a:tblGrid>
              <a:tr h="435610">
                <a:tc>
                  <a:txBody>
                    <a:bodyPr vert="horz" wrap="square"/>
                    <a:lstStyle/>
                    <a:p>
                      <a:pPr algn="l" rtl="0" eaLnBrk="0">
                        <a:lnSpc>
                          <a:spcPct val="108000"/>
                        </a:lnSpc>
                      </a:pPr>
                      <a:endParaRPr lang="en-US" altLang="en-US" sz="900"/>
                    </a:p>
                    <a:p>
                      <a:pPr marL="154305" algn="l" rtl="0" eaLnBrk="0">
                        <a:lnSpc>
                          <a:spcPct val="96000"/>
                        </a:lnSpc>
                        <a:spcBef>
                          <a:spcPts val="5"/>
                        </a:spcBef>
                      </a:pPr>
                      <a:r>
                        <a:rPr sz="1200" b="1" kern="0" spc="130">
                          <a:solidFill>
                            <a:srgbClr val="005448">
                              <a:alpha val="100000"/>
                            </a:srgbClr>
                          </a:solidFill>
                          <a:latin typeface="微软雅黑" panose="020b0503020204020204" charset="-122"/>
                          <a:ea typeface="微软雅黑" panose="020b0503020204020204" charset="-122"/>
                          <a:cs typeface="微软雅黑" panose="020b0503020204020204" charset="-122"/>
                        </a:rPr>
                        <a:t>勘测技术</a:t>
                      </a:r>
                      <a:endParaRPr lang="en-US" altLang="en-US" sz="1200"/>
                    </a:p>
                  </a:txBody>
                  <a:tcPr marL="0" marR="0" marT="0" marB="0">
                    <a:lnL w="3175" cap="flat" cmpd="sng" algn="ctr">
                      <a:solidFill>
                        <a:srgbClr val="01544A"/>
                      </a:solidFill>
                      <a:prstDash val="solid"/>
                      <a:round/>
                      <a:headEnd type="none" w="med" len="med"/>
                      <a:tailEnd type="none" w="med" len="med"/>
                    </a:lnL>
                    <a:lnR w="3175" cap="flat" cmpd="sng" algn="ctr">
                      <a:solidFill>
                        <a:srgbClr val="01544A"/>
                      </a:solidFill>
                      <a:prstDash val="solid"/>
                      <a:round/>
                      <a:headEnd type="none" w="med" len="med"/>
                      <a:tailEnd type="none" w="med" len="med"/>
                    </a:lnR>
                    <a:lnT w="3175" cap="flat" cmpd="sng" algn="ctr">
                      <a:solidFill>
                        <a:srgbClr val="01544A"/>
                      </a:solidFill>
                      <a:prstDash val="solid"/>
                      <a:round/>
                      <a:headEnd type="none" w="med" len="med"/>
                      <a:tailEnd type="none" w="med" len="med"/>
                    </a:lnT>
                    <a:lnB w="3175" cap="flat" cmpd="sng" algn="ctr">
                      <a:solidFill>
                        <a:srgbClr val="01544A"/>
                      </a:solidFill>
                      <a:prstDash val="solid"/>
                      <a:round/>
                      <a:headEnd type="none" w="med" len="med"/>
                      <a:tailEnd type="none" w="med" len="med"/>
                    </a:lnB>
                  </a:tcPr>
                </a:tc>
              </a:tr>
            </a:tbl>
          </a:graphicData>
        </a:graphic>
      </p:graphicFrame>
      <p:sp>
        <p:nvSpPr>
          <p:cNvPr id="1708" name="path"/>
          <p:cNvSpPr/>
          <p:nvPr/>
        </p:nvSpPr>
        <p:spPr>
          <a:xfrm>
            <a:off x="2310383" y="8725662"/>
            <a:ext cx="2941319" cy="10667"/>
          </a:xfrm>
          <a:custGeom>
            <a:rect l="0" t="0" r="0" b="0"/>
            <a:pathLst>
              <a:path w="4631" h="16">
                <a:moveTo>
                  <a:pt x="4631" y="8"/>
                </a:moveTo>
                <a:lnTo>
                  <a:pt x="0" y="8"/>
                </a:lnTo>
              </a:path>
            </a:pathLst>
          </a:custGeom>
          <a:noFill/>
          <a:ln w="10668" cap="flat">
            <a:solidFill>
              <a:srgbClr val="006956">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10" name="path"/>
          <p:cNvSpPr/>
          <p:nvPr/>
        </p:nvSpPr>
        <p:spPr>
          <a:xfrm>
            <a:off x="1952244" y="8730996"/>
            <a:ext cx="3663696" cy="274319"/>
          </a:xfrm>
          <a:custGeom>
            <a:rect l="0" t="0" r="0" b="0"/>
            <a:pathLst>
              <a:path w="5769" h="431">
                <a:moveTo>
                  <a:pt x="12" y="431"/>
                </a:moveTo>
                <a:lnTo>
                  <a:pt x="12" y="213"/>
                </a:lnTo>
                <a:lnTo>
                  <a:pt x="5757" y="213"/>
                </a:lnTo>
                <a:lnTo>
                  <a:pt x="5757" y="422"/>
                </a:lnTo>
                <a:moveTo>
                  <a:pt x="2880" y="208"/>
                </a:moveTo>
                <a:lnTo>
                  <a:pt x="2880" y="0"/>
                </a:lnTo>
                <a:moveTo>
                  <a:pt x="1922" y="422"/>
                </a:moveTo>
                <a:lnTo>
                  <a:pt x="1922" y="211"/>
                </a:lnTo>
                <a:moveTo>
                  <a:pt x="3837" y="422"/>
                </a:moveTo>
                <a:lnTo>
                  <a:pt x="3837" y="211"/>
                </a:lnTo>
              </a:path>
            </a:pathLst>
          </a:custGeom>
          <a:noFill/>
          <a:ln w="15240" cap="flat">
            <a:solidFill>
              <a:srgbClr val="006956">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12" name="textbox 1712"/>
          <p:cNvSpPr/>
          <p:nvPr/>
        </p:nvSpPr>
        <p:spPr>
          <a:xfrm>
            <a:off x="1122680" y="1480819"/>
            <a:ext cx="3916679"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6000"/>
              </a:lnSpc>
            </a:pPr>
            <a:r>
              <a:rPr sz="1600" kern="0" spc="10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全面推进输变电工程机械化施工管理要求</a:t>
            </a:r>
            <a:endParaRPr lang="en-US" altLang="en-US" sz="1600"/>
          </a:p>
        </p:txBody>
      </p:sp>
      <p:sp>
        <p:nvSpPr>
          <p:cNvPr id="1714" name="textbox 1714"/>
          <p:cNvSpPr/>
          <p:nvPr/>
        </p:nvSpPr>
        <p:spPr>
          <a:xfrm>
            <a:off x="2332842" y="8467621"/>
            <a:ext cx="2893695" cy="203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7000"/>
              </a:lnSpc>
            </a:pPr>
            <a:r>
              <a:rPr sz="1200" b="1" kern="0" spc="130">
                <a:solidFill>
                  <a:srgbClr val="005344">
                    <a:alpha val="100000"/>
                  </a:srgbClr>
                </a:solidFill>
                <a:latin typeface="微软雅黑" panose="020b0503020204020204" charset="-122"/>
                <a:ea typeface="微软雅黑" panose="020b0503020204020204" charset="-122"/>
                <a:cs typeface="微软雅黑" panose="020b0503020204020204" charset="-122"/>
              </a:rPr>
              <a:t>分专业建立全过程机械化施工</a:t>
            </a:r>
            <a:r>
              <a:rPr sz="1200" b="1" kern="0" spc="120">
                <a:solidFill>
                  <a:srgbClr val="005344">
                    <a:alpha val="100000"/>
                  </a:srgbClr>
                </a:solidFill>
                <a:latin typeface="微软雅黑" panose="020b0503020204020204" charset="-122"/>
                <a:ea typeface="微软雅黑" panose="020b0503020204020204" charset="-122"/>
                <a:cs typeface="微软雅黑" panose="020b0503020204020204" charset="-122"/>
              </a:rPr>
              <a:t>技术体系</a:t>
            </a:r>
            <a:endParaRPr lang="en-US" altLang="en-US" sz="1200"/>
          </a:p>
        </p:txBody>
      </p:sp>
      <p:pic>
        <p:nvPicPr>
          <p:cNvPr id="1716" name="picture 1716"/>
          <p:cNvPicPr>
            <a:picLocks noChangeAspect="1"/>
          </p:cNvPicPr>
          <p:nvPr/>
        </p:nvPicPr>
        <p:blipFill>
          <a:blip r:embed="rId6"/>
          <a:stretch>
            <a:fillRect/>
          </a:stretch>
        </p:blipFill>
        <p:spPr>
          <a:xfrm rot="21600000">
            <a:off x="5111495" y="9002268"/>
            <a:ext cx="989076" cy="432816"/>
          </a:xfrm>
          <a:prstGeom prst="rect">
            <a:avLst/>
          </a:prstGeom>
        </p:spPr>
      </p:pic>
      <p:graphicFrame>
        <p:nvGraphicFramePr>
          <p:cNvPr id="1718" name="table 1718"/>
          <p:cNvGraphicFramePr>
            <a:graphicFrameLocks noGrp="1"/>
          </p:cNvGraphicFramePr>
          <p:nvPr/>
        </p:nvGraphicFramePr>
        <p:xfrm>
          <a:off x="5108447" y="8999219"/>
          <a:ext cx="995045" cy="438785"/>
        </p:xfrm>
        <a:graphic>
          <a:graphicData uri="http://schemas.openxmlformats.org/drawingml/2006/table">
            <a:tbl>
              <a:tblPr/>
              <a:tblGrid>
                <a:gridCol w="995045"/>
              </a:tblGrid>
              <a:tr h="435610">
                <a:tc>
                  <a:txBody>
                    <a:bodyPr vert="horz" wrap="square"/>
                    <a:lstStyle/>
                    <a:p>
                      <a:pPr algn="l" rtl="0" eaLnBrk="0">
                        <a:lnSpc>
                          <a:spcPct val="107000"/>
                        </a:lnSpc>
                      </a:pPr>
                      <a:endParaRPr lang="en-US" altLang="en-US" sz="900"/>
                    </a:p>
                    <a:p>
                      <a:pPr marL="151130" algn="l" rtl="0" eaLnBrk="0">
                        <a:lnSpc>
                          <a:spcPct val="97000"/>
                        </a:lnSpc>
                        <a:spcBef>
                          <a:spcPct val="0"/>
                        </a:spcBef>
                      </a:pPr>
                      <a:r>
                        <a:rPr sz="1200" b="1" kern="0" spc="140">
                          <a:solidFill>
                            <a:srgbClr val="005448">
                              <a:alpha val="100000"/>
                            </a:srgbClr>
                          </a:solidFill>
                          <a:latin typeface="微软雅黑" panose="020b0503020204020204" charset="-122"/>
                          <a:ea typeface="微软雅黑" panose="020b0503020204020204" charset="-122"/>
                          <a:cs typeface="微软雅黑" panose="020b0503020204020204" charset="-122"/>
                        </a:rPr>
                        <a:t>施工装备</a:t>
                      </a:r>
                      <a:endParaRPr lang="en-US" altLang="en-US" sz="1200"/>
                    </a:p>
                  </a:txBody>
                  <a:tcPr marL="0" marR="0" marT="0" marB="0">
                    <a:lnL w="3175" cap="flat" cmpd="sng" algn="ctr">
                      <a:solidFill>
                        <a:srgbClr val="01544A"/>
                      </a:solidFill>
                      <a:prstDash val="solid"/>
                      <a:round/>
                      <a:headEnd type="none" w="med" len="med"/>
                      <a:tailEnd type="none" w="med" len="med"/>
                    </a:lnL>
                    <a:lnR w="3175" cap="flat" cmpd="sng" algn="ctr">
                      <a:solidFill>
                        <a:srgbClr val="01544A"/>
                      </a:solidFill>
                      <a:prstDash val="solid"/>
                      <a:round/>
                      <a:headEnd type="none" w="med" len="med"/>
                      <a:tailEnd type="none" w="med" len="med"/>
                    </a:lnR>
                    <a:lnT w="3175" cap="flat" cmpd="sng" algn="ctr">
                      <a:solidFill>
                        <a:srgbClr val="01544A"/>
                      </a:solidFill>
                      <a:prstDash val="solid"/>
                      <a:round/>
                      <a:headEnd type="none" w="med" len="med"/>
                      <a:tailEnd type="none" w="med" len="med"/>
                    </a:lnT>
                    <a:lnB w="3175" cap="flat" cmpd="sng" algn="ctr">
                      <a:solidFill>
                        <a:srgbClr val="01544A"/>
                      </a:solidFill>
                      <a:prstDash val="solid"/>
                      <a:round/>
                      <a:headEnd type="none" w="med" len="med"/>
                      <a:tailEnd type="none" w="med" len="med"/>
                    </a:lnB>
                  </a:tcPr>
                </a:tc>
              </a:tr>
            </a:tbl>
          </a:graphicData>
        </a:graphic>
      </p:graphicFrame>
      <p:pic>
        <p:nvPicPr>
          <p:cNvPr id="1720" name="picture 1720"/>
          <p:cNvPicPr>
            <a:picLocks noChangeAspect="1"/>
          </p:cNvPicPr>
          <p:nvPr/>
        </p:nvPicPr>
        <p:blipFill>
          <a:blip r:embed="rId6"/>
          <a:stretch>
            <a:fillRect/>
          </a:stretch>
        </p:blipFill>
        <p:spPr>
          <a:xfrm rot="21600000">
            <a:off x="3893820" y="9002268"/>
            <a:ext cx="989075" cy="432816"/>
          </a:xfrm>
          <a:prstGeom prst="rect">
            <a:avLst/>
          </a:prstGeom>
        </p:spPr>
      </p:pic>
      <p:graphicFrame>
        <p:nvGraphicFramePr>
          <p:cNvPr id="1722" name="table 1722"/>
          <p:cNvGraphicFramePr>
            <a:graphicFrameLocks noGrp="1"/>
          </p:cNvGraphicFramePr>
          <p:nvPr/>
        </p:nvGraphicFramePr>
        <p:xfrm>
          <a:off x="3890772" y="8999219"/>
          <a:ext cx="995045" cy="438785"/>
        </p:xfrm>
        <a:graphic>
          <a:graphicData uri="http://schemas.openxmlformats.org/drawingml/2006/table">
            <a:tbl>
              <a:tblPr/>
              <a:tblGrid>
                <a:gridCol w="995045"/>
              </a:tblGrid>
              <a:tr h="435610">
                <a:tc>
                  <a:txBody>
                    <a:bodyPr vert="horz" wrap="square"/>
                    <a:lstStyle/>
                    <a:p>
                      <a:pPr algn="l" rtl="0" eaLnBrk="0">
                        <a:lnSpc>
                          <a:spcPct val="107000"/>
                        </a:lnSpc>
                      </a:pPr>
                      <a:endParaRPr lang="en-US" altLang="en-US" sz="900"/>
                    </a:p>
                    <a:p>
                      <a:pPr marL="152400" algn="l" rtl="0" eaLnBrk="0">
                        <a:lnSpc>
                          <a:spcPct val="97000"/>
                        </a:lnSpc>
                        <a:spcBef>
                          <a:spcPct val="0"/>
                        </a:spcBef>
                      </a:pPr>
                      <a:r>
                        <a:rPr sz="1200" b="1" kern="0" spc="140">
                          <a:solidFill>
                            <a:srgbClr val="005448">
                              <a:alpha val="100000"/>
                            </a:srgbClr>
                          </a:solidFill>
                          <a:latin typeface="微软雅黑" panose="020b0503020204020204" charset="-122"/>
                          <a:ea typeface="微软雅黑" panose="020b0503020204020204" charset="-122"/>
                          <a:cs typeface="微软雅黑" panose="020b0503020204020204" charset="-122"/>
                        </a:rPr>
                        <a:t>施工技术</a:t>
                      </a:r>
                      <a:endParaRPr lang="en-US" altLang="en-US" sz="1200"/>
                    </a:p>
                  </a:txBody>
                  <a:tcPr marL="0" marR="0" marT="0" marB="0">
                    <a:lnL w="3175" cap="flat" cmpd="sng" algn="ctr">
                      <a:solidFill>
                        <a:srgbClr val="01544A"/>
                      </a:solidFill>
                      <a:prstDash val="solid"/>
                      <a:round/>
                      <a:headEnd type="none" w="med" len="med"/>
                      <a:tailEnd type="none" w="med" len="med"/>
                    </a:lnL>
                    <a:lnR w="3175" cap="flat" cmpd="sng" algn="ctr">
                      <a:solidFill>
                        <a:srgbClr val="01544A"/>
                      </a:solidFill>
                      <a:prstDash val="solid"/>
                      <a:round/>
                      <a:headEnd type="none" w="med" len="med"/>
                      <a:tailEnd type="none" w="med" len="med"/>
                    </a:lnR>
                    <a:lnT w="3175" cap="flat" cmpd="sng" algn="ctr">
                      <a:solidFill>
                        <a:srgbClr val="01544A"/>
                      </a:solidFill>
                      <a:prstDash val="solid"/>
                      <a:round/>
                      <a:headEnd type="none" w="med" len="med"/>
                      <a:tailEnd type="none" w="med" len="med"/>
                    </a:lnT>
                    <a:lnB w="3175" cap="flat" cmpd="sng" algn="ctr">
                      <a:solidFill>
                        <a:srgbClr val="01544A"/>
                      </a:solidFill>
                      <a:prstDash val="solid"/>
                      <a:round/>
                      <a:headEnd type="none" w="med" len="med"/>
                      <a:tailEnd type="none" w="med" len="med"/>
                    </a:lnB>
                  </a:tcPr>
                </a:tc>
              </a:tr>
            </a:tbl>
          </a:graphicData>
        </a:graphic>
      </p:graphicFrame>
      <p:pic>
        <p:nvPicPr>
          <p:cNvPr id="1724" name="picture 1724"/>
          <p:cNvPicPr>
            <a:picLocks noChangeAspect="1"/>
          </p:cNvPicPr>
          <p:nvPr/>
        </p:nvPicPr>
        <p:blipFill>
          <a:blip r:embed="rId12"/>
          <a:stretch>
            <a:fillRect/>
          </a:stretch>
        </p:blipFill>
        <p:spPr>
          <a:xfrm rot="21600000">
            <a:off x="1359408" y="3634740"/>
            <a:ext cx="1117091" cy="326135"/>
          </a:xfrm>
          <a:prstGeom prst="rect">
            <a:avLst/>
          </a:prstGeom>
        </p:spPr>
      </p:pic>
      <p:pic>
        <p:nvPicPr>
          <p:cNvPr id="1726" name="picture 1726"/>
          <p:cNvPicPr>
            <a:picLocks noChangeAspect="1"/>
          </p:cNvPicPr>
          <p:nvPr/>
        </p:nvPicPr>
        <p:blipFill>
          <a:blip r:embed="rId13"/>
          <a:stretch>
            <a:fillRect/>
          </a:stretch>
        </p:blipFill>
        <p:spPr>
          <a:xfrm rot="21600000">
            <a:off x="1359408" y="4050789"/>
            <a:ext cx="1117091" cy="326135"/>
          </a:xfrm>
          <a:prstGeom prst="rect">
            <a:avLst/>
          </a:prstGeom>
        </p:spPr>
      </p:pic>
      <p:pic>
        <p:nvPicPr>
          <p:cNvPr id="1728" name="picture 1728"/>
          <p:cNvPicPr>
            <a:picLocks noChangeAspect="1"/>
          </p:cNvPicPr>
          <p:nvPr/>
        </p:nvPicPr>
        <p:blipFill>
          <a:blip r:embed="rId14"/>
          <a:stretch>
            <a:fillRect/>
          </a:stretch>
        </p:blipFill>
        <p:spPr>
          <a:xfrm rot="21600000">
            <a:off x="1359408" y="2330195"/>
            <a:ext cx="1117091" cy="326135"/>
          </a:xfrm>
          <a:prstGeom prst="rect">
            <a:avLst/>
          </a:prstGeom>
        </p:spPr>
      </p:pic>
      <p:pic>
        <p:nvPicPr>
          <p:cNvPr id="1730" name="picture 1730"/>
          <p:cNvPicPr>
            <a:picLocks noChangeAspect="1"/>
          </p:cNvPicPr>
          <p:nvPr/>
        </p:nvPicPr>
        <p:blipFill>
          <a:blip r:embed="rId15"/>
          <a:stretch>
            <a:fillRect/>
          </a:stretch>
        </p:blipFill>
        <p:spPr>
          <a:xfrm rot="21600000">
            <a:off x="1359408" y="2825495"/>
            <a:ext cx="1117091" cy="326135"/>
          </a:xfrm>
          <a:prstGeom prst="rect">
            <a:avLst/>
          </a:prstGeom>
        </p:spPr>
      </p:pic>
      <p:pic>
        <p:nvPicPr>
          <p:cNvPr id="1732" name="picture 1732"/>
          <p:cNvPicPr>
            <a:picLocks noChangeAspect="1"/>
          </p:cNvPicPr>
          <p:nvPr/>
        </p:nvPicPr>
        <p:blipFill>
          <a:blip r:embed="rId16"/>
          <a:stretch>
            <a:fillRect/>
          </a:stretch>
        </p:blipFill>
        <p:spPr>
          <a:xfrm rot="21600000">
            <a:off x="1359408" y="3230877"/>
            <a:ext cx="1117091" cy="324611"/>
          </a:xfrm>
          <a:prstGeom prst="rect">
            <a:avLst/>
          </a:prstGeom>
        </p:spPr>
      </p:pic>
      <p:sp>
        <p:nvSpPr>
          <p:cNvPr id="1734" name="path"/>
          <p:cNvSpPr/>
          <p:nvPr/>
        </p:nvSpPr>
        <p:spPr>
          <a:xfrm>
            <a:off x="2674619" y="9073895"/>
            <a:ext cx="995172" cy="364236"/>
          </a:xfrm>
          <a:custGeom>
            <a:rect l="0" t="0" r="0" b="0"/>
            <a:pathLst>
              <a:path w="1567" h="573">
                <a:moveTo>
                  <a:pt x="1562" y="0"/>
                </a:moveTo>
                <a:lnTo>
                  <a:pt x="1562" y="456"/>
                </a:lnTo>
                <a:moveTo>
                  <a:pt x="1449" y="568"/>
                </a:moveTo>
                <a:lnTo>
                  <a:pt x="120" y="568"/>
                </a:lnTo>
                <a:moveTo>
                  <a:pt x="4" y="456"/>
                </a:moveTo>
                <a:lnTo>
                  <a:pt x="4" y="0"/>
                </a:ln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736" name="table 1736"/>
          <p:cNvGraphicFramePr>
            <a:graphicFrameLocks noGrp="1"/>
          </p:cNvGraphicFramePr>
          <p:nvPr/>
        </p:nvGraphicFramePr>
        <p:xfrm>
          <a:off x="1350263" y="4041646"/>
          <a:ext cx="1021080" cy="344170"/>
        </p:xfrm>
        <a:graphic>
          <a:graphicData uri="http://schemas.openxmlformats.org/drawingml/2006/table">
            <a:tbl>
              <a:tblPr/>
              <a:tblGrid>
                <a:gridCol w="1021080"/>
              </a:tblGrid>
              <a:tr h="328295">
                <a:tc>
                  <a:txBody>
                    <a:bodyPr vert="horz" wrap="square"/>
                    <a:lstStyle/>
                    <a:p>
                      <a:pPr algn="l" rtl="0" eaLnBrk="0">
                        <a:lnSpc>
                          <a:spcPct val="100000"/>
                        </a:lnSpc>
                      </a:pPr>
                      <a:endParaRPr lang="en-US" altLang="en-US" sz="700"/>
                    </a:p>
                    <a:p>
                      <a:pPr algn="l" rtl="0" eaLnBrk="0">
                        <a:lnSpc>
                          <a:spcPct val="7000"/>
                        </a:lnSpc>
                      </a:pPr>
                      <a:endParaRPr lang="en-US" altLang="en-US" sz="100"/>
                    </a:p>
                    <a:p>
                      <a:pPr marL="241935" algn="l" rtl="0" eaLnBrk="0">
                        <a:lnSpc>
                          <a:spcPct val="96000"/>
                        </a:lnSpc>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施工单位</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graphicFrame>
        <p:nvGraphicFramePr>
          <p:cNvPr id="1738" name="table 1738"/>
          <p:cNvGraphicFramePr>
            <a:graphicFrameLocks noGrp="1"/>
          </p:cNvGraphicFramePr>
          <p:nvPr/>
        </p:nvGraphicFramePr>
        <p:xfrm>
          <a:off x="1350263" y="2321052"/>
          <a:ext cx="1021080" cy="344169"/>
        </p:xfrm>
        <a:graphic>
          <a:graphicData uri="http://schemas.openxmlformats.org/drawingml/2006/table">
            <a:tbl>
              <a:tblPr/>
              <a:tblGrid>
                <a:gridCol w="1021080"/>
              </a:tblGrid>
              <a:tr h="328294">
                <a:tc>
                  <a:txBody>
                    <a:bodyPr vert="horz" wrap="square"/>
                    <a:lstStyle/>
                    <a:p>
                      <a:pPr algn="l" rtl="0" eaLnBrk="0">
                        <a:lnSpc>
                          <a:spcPct val="100000"/>
                        </a:lnSpc>
                      </a:pPr>
                      <a:endParaRPr lang="en-US" altLang="en-US" sz="700"/>
                    </a:p>
                    <a:p>
                      <a:pPr algn="l" rtl="0" eaLnBrk="0">
                        <a:lnSpc>
                          <a:spcPct val="7000"/>
                        </a:lnSpc>
                      </a:pPr>
                      <a:endParaRPr lang="en-US" altLang="en-US" sz="100"/>
                    </a:p>
                    <a:p>
                      <a:pPr marL="242570" algn="l" rtl="0" eaLnBrk="0">
                        <a:lnSpc>
                          <a:spcPct val="96000"/>
                        </a:lnSpc>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建管单位</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graphicFrame>
        <p:nvGraphicFramePr>
          <p:cNvPr id="1740" name="table 1740"/>
          <p:cNvGraphicFramePr>
            <a:graphicFrameLocks noGrp="1"/>
          </p:cNvGraphicFramePr>
          <p:nvPr/>
        </p:nvGraphicFramePr>
        <p:xfrm>
          <a:off x="1350263" y="2816352"/>
          <a:ext cx="1021080" cy="344169"/>
        </p:xfrm>
        <a:graphic>
          <a:graphicData uri="http://schemas.openxmlformats.org/drawingml/2006/table">
            <a:tbl>
              <a:tblPr/>
              <a:tblGrid>
                <a:gridCol w="1021080"/>
              </a:tblGrid>
              <a:tr h="328294">
                <a:tc>
                  <a:txBody>
                    <a:bodyPr vert="horz" wrap="square"/>
                    <a:lstStyle/>
                    <a:p>
                      <a:pPr algn="l" rtl="0" eaLnBrk="0">
                        <a:lnSpc>
                          <a:spcPct val="100000"/>
                        </a:lnSpc>
                      </a:pPr>
                      <a:endParaRPr lang="en-US" altLang="en-US" sz="700"/>
                    </a:p>
                    <a:p>
                      <a:pPr algn="l" rtl="0" eaLnBrk="0">
                        <a:lnSpc>
                          <a:spcPct val="7000"/>
                        </a:lnSpc>
                      </a:pPr>
                      <a:endParaRPr lang="en-US" altLang="en-US" sz="100"/>
                    </a:p>
                    <a:p>
                      <a:pPr marL="242570" algn="l" rtl="0" eaLnBrk="0">
                        <a:lnSpc>
                          <a:spcPct val="96000"/>
                        </a:lnSpc>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设计单位</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graphicFrame>
        <p:nvGraphicFramePr>
          <p:cNvPr id="1742" name="table 1742"/>
          <p:cNvGraphicFramePr>
            <a:graphicFrameLocks noGrp="1"/>
          </p:cNvGraphicFramePr>
          <p:nvPr/>
        </p:nvGraphicFramePr>
        <p:xfrm>
          <a:off x="1350263" y="3625596"/>
          <a:ext cx="1021080" cy="344169"/>
        </p:xfrm>
        <a:graphic>
          <a:graphicData uri="http://schemas.openxmlformats.org/drawingml/2006/table">
            <a:tbl>
              <a:tblPr/>
              <a:tblGrid>
                <a:gridCol w="1021080"/>
              </a:tblGrid>
              <a:tr h="328294">
                <a:tc>
                  <a:txBody>
                    <a:bodyPr vert="horz" wrap="square"/>
                    <a:lstStyle/>
                    <a:p>
                      <a:pPr algn="l" rtl="0" eaLnBrk="0">
                        <a:lnSpc>
                          <a:spcPct val="100000"/>
                        </a:lnSpc>
                      </a:pPr>
                      <a:endParaRPr lang="en-US" altLang="en-US" sz="700"/>
                    </a:p>
                    <a:p>
                      <a:pPr algn="l" rtl="0" eaLnBrk="0">
                        <a:lnSpc>
                          <a:spcPct val="7000"/>
                        </a:lnSpc>
                      </a:pPr>
                      <a:endParaRPr lang="en-US" altLang="en-US" sz="100"/>
                    </a:p>
                    <a:p>
                      <a:pPr marL="242570" algn="l" rtl="0" eaLnBrk="0">
                        <a:lnSpc>
                          <a:spcPct val="96000"/>
                        </a:lnSpc>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监理单位</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graphicFrame>
        <p:nvGraphicFramePr>
          <p:cNvPr id="1744" name="table 1744"/>
          <p:cNvGraphicFramePr>
            <a:graphicFrameLocks noGrp="1"/>
          </p:cNvGraphicFramePr>
          <p:nvPr/>
        </p:nvGraphicFramePr>
        <p:xfrm>
          <a:off x="1350263" y="3221734"/>
          <a:ext cx="1021080" cy="342265"/>
        </p:xfrm>
        <a:graphic>
          <a:graphicData uri="http://schemas.openxmlformats.org/drawingml/2006/table">
            <a:tbl>
              <a:tblPr/>
              <a:tblGrid>
                <a:gridCol w="1021080"/>
              </a:tblGrid>
              <a:tr h="326390">
                <a:tc>
                  <a:txBody>
                    <a:bodyPr vert="horz" wrap="square"/>
                    <a:lstStyle/>
                    <a:p>
                      <a:pPr algn="l" rtl="0" eaLnBrk="0">
                        <a:lnSpc>
                          <a:spcPct val="116000"/>
                        </a:lnSpc>
                      </a:pPr>
                      <a:endParaRPr lang="en-US" altLang="en-US" sz="600"/>
                    </a:p>
                    <a:p>
                      <a:pPr marL="106680" algn="l" rtl="0" eaLnBrk="0">
                        <a:lnSpc>
                          <a:spcPct val="96000"/>
                        </a:lnSpc>
                        <a:spcBef>
                          <a:spcPct val="0"/>
                        </a:spcBef>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设计评审单位</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sp>
        <p:nvSpPr>
          <p:cNvPr id="1746" name="textbox 1746"/>
          <p:cNvSpPr/>
          <p:nvPr/>
        </p:nvSpPr>
        <p:spPr>
          <a:xfrm>
            <a:off x="1113097" y="1920943"/>
            <a:ext cx="1484630" cy="240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95"/>
              </a:lnSpc>
            </a:pPr>
            <a:r>
              <a:rPr sz="1200" b="1" kern="0" spc="130">
                <a:solidFill>
                  <a:srgbClr val="10584A">
                    <a:alpha val="100000"/>
                  </a:srgbClr>
                </a:solidFill>
                <a:latin typeface="微软雅黑" panose="020b0503020204020204" charset="-122"/>
                <a:ea typeface="微软雅黑" panose="020b0503020204020204" charset="-122"/>
                <a:cs typeface="微软雅黑" panose="020b0503020204020204" charset="-122"/>
              </a:rPr>
              <a:t>4/</a:t>
            </a:r>
            <a:r>
              <a:rPr sz="1200" b="1" kern="0" spc="230">
                <a:solidFill>
                  <a:srgbClr val="10584A">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输变电工程层面</a:t>
            </a:r>
            <a:endParaRPr lang="en-US" altLang="en-US" sz="1200"/>
          </a:p>
        </p:txBody>
      </p:sp>
      <p:sp>
        <p:nvSpPr>
          <p:cNvPr id="1748" name="textbox 1748"/>
          <p:cNvSpPr/>
          <p:nvPr/>
        </p:nvSpPr>
        <p:spPr>
          <a:xfrm>
            <a:off x="1158491" y="7816163"/>
            <a:ext cx="1401444"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200" b="1" kern="0" spc="150">
                <a:solidFill>
                  <a:srgbClr val="FFFFFF">
                    <a:alpha val="100000"/>
                  </a:srgbClr>
                </a:solidFill>
                <a:latin typeface="微软雅黑" panose="020b0503020204020204" charset="-122"/>
                <a:ea typeface="微软雅黑" panose="020b0503020204020204" charset="-122"/>
                <a:cs typeface="微软雅黑" panose="020b0503020204020204" charset="-122"/>
              </a:rPr>
              <a:t>架空输电线路工程</a:t>
            </a:r>
            <a:endParaRPr lang="en-US" altLang="en-US" sz="1200"/>
          </a:p>
        </p:txBody>
      </p:sp>
      <p:sp>
        <p:nvSpPr>
          <p:cNvPr id="1750" name="textbox 1750"/>
          <p:cNvSpPr/>
          <p:nvPr/>
        </p:nvSpPr>
        <p:spPr>
          <a:xfrm>
            <a:off x="5341870" y="7816327"/>
            <a:ext cx="708025"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6000"/>
              </a:lnSpc>
            </a:pP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变电工程</a:t>
            </a:r>
            <a:endParaRPr lang="en-US" altLang="en-US" sz="1200"/>
          </a:p>
        </p:txBody>
      </p:sp>
      <p:sp>
        <p:nvSpPr>
          <p:cNvPr id="1752" name="textbox 1752"/>
          <p:cNvSpPr/>
          <p:nvPr/>
        </p:nvSpPr>
        <p:spPr>
          <a:xfrm>
            <a:off x="3289042" y="1805671"/>
            <a:ext cx="708025"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6000"/>
              </a:lnSpc>
            </a:pPr>
            <a:r>
              <a:rPr sz="1200" b="1" kern="0" spc="140">
                <a:solidFill>
                  <a:srgbClr val="005344">
                    <a:alpha val="100000"/>
                  </a:srgbClr>
                </a:solidFill>
                <a:latin typeface="微软雅黑" panose="020b0503020204020204" charset="-122"/>
                <a:ea typeface="微软雅黑" panose="020b0503020204020204" charset="-122"/>
                <a:cs typeface="微软雅黑" panose="020b0503020204020204" charset="-122"/>
              </a:rPr>
              <a:t>职责分工</a:t>
            </a:r>
            <a:endParaRPr lang="en-US" altLang="en-US" sz="1200"/>
          </a:p>
        </p:txBody>
      </p:sp>
      <p:sp>
        <p:nvSpPr>
          <p:cNvPr id="1754" name="textbox 1754"/>
          <p:cNvSpPr/>
          <p:nvPr/>
        </p:nvSpPr>
        <p:spPr>
          <a:xfrm>
            <a:off x="2815241" y="9134913"/>
            <a:ext cx="707390"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6000"/>
              </a:lnSpc>
            </a:pPr>
            <a:r>
              <a:rPr sz="1200" b="1" kern="0" spc="130">
                <a:solidFill>
                  <a:srgbClr val="005448">
                    <a:alpha val="100000"/>
                  </a:srgbClr>
                </a:solidFill>
                <a:latin typeface="微软雅黑" panose="020b0503020204020204" charset="-122"/>
                <a:ea typeface="微软雅黑" panose="020b0503020204020204" charset="-122"/>
                <a:cs typeface="微软雅黑" panose="020b0503020204020204" charset="-122"/>
              </a:rPr>
              <a:t>设计技术</a:t>
            </a:r>
            <a:endParaRPr lang="en-US" altLang="en-US" sz="1200"/>
          </a:p>
        </p:txBody>
      </p:sp>
      <p:sp>
        <p:nvSpPr>
          <p:cNvPr id="1756" name="textbox 1756"/>
          <p:cNvSpPr/>
          <p:nvPr/>
        </p:nvSpPr>
        <p:spPr>
          <a:xfrm>
            <a:off x="3430655" y="7816816"/>
            <a:ext cx="700405"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b="1" kern="0" spc="120">
                <a:solidFill>
                  <a:srgbClr val="FFFFFF">
                    <a:alpha val="100000"/>
                  </a:srgbClr>
                </a:solidFill>
                <a:latin typeface="微软雅黑" panose="020b0503020204020204" charset="-122"/>
                <a:ea typeface="微软雅黑" panose="020b0503020204020204" charset="-122"/>
                <a:cs typeface="微软雅黑" panose="020b0503020204020204" charset="-122"/>
              </a:rPr>
              <a:t>电缆工程</a:t>
            </a:r>
            <a:endParaRPr lang="en-US" altLang="en-US" sz="1200"/>
          </a:p>
        </p:txBody>
      </p:sp>
      <p:sp>
        <p:nvSpPr>
          <p:cNvPr id="1758" name="rect"/>
          <p:cNvSpPr/>
          <p:nvPr/>
        </p:nvSpPr>
        <p:spPr>
          <a:xfrm>
            <a:off x="2310383" y="8370569"/>
            <a:ext cx="2941319" cy="10667"/>
          </a:xfrm>
          <a:prstGeom prst="rect">
            <a:avLst/>
          </a:prstGeom>
          <a:solidFill>
            <a:srgbClr val="00695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760" name="picture 1760"/>
          <p:cNvPicPr>
            <a:picLocks noChangeAspect="1"/>
          </p:cNvPicPr>
          <p:nvPr/>
        </p:nvPicPr>
        <p:blipFill>
          <a:blip r:embed="rId17"/>
          <a:stretch>
            <a:fillRect/>
          </a:stretch>
        </p:blipFill>
        <p:spPr>
          <a:xfrm rot="21600000">
            <a:off x="4948428" y="8068056"/>
            <a:ext cx="236220" cy="312420"/>
          </a:xfrm>
          <a:prstGeom prst="rect">
            <a:avLst/>
          </a:prstGeom>
        </p:spPr>
      </p:pic>
      <p:pic>
        <p:nvPicPr>
          <p:cNvPr id="1762" name="picture 1762"/>
          <p:cNvPicPr>
            <a:picLocks noChangeAspect="1"/>
          </p:cNvPicPr>
          <p:nvPr/>
        </p:nvPicPr>
        <p:blipFill>
          <a:blip r:embed="rId18"/>
          <a:stretch>
            <a:fillRect/>
          </a:stretch>
        </p:blipFill>
        <p:spPr>
          <a:xfrm rot="21600000">
            <a:off x="3663695" y="8068056"/>
            <a:ext cx="236220" cy="312420"/>
          </a:xfrm>
          <a:prstGeom prst="rect">
            <a:avLst/>
          </a:prstGeom>
        </p:spPr>
      </p:pic>
      <p:pic>
        <p:nvPicPr>
          <p:cNvPr id="1764" name="picture 1764"/>
          <p:cNvPicPr>
            <a:picLocks noChangeAspect="1"/>
          </p:cNvPicPr>
          <p:nvPr/>
        </p:nvPicPr>
        <p:blipFill>
          <a:blip r:embed="rId19"/>
          <a:stretch>
            <a:fillRect/>
          </a:stretch>
        </p:blipFill>
        <p:spPr>
          <a:xfrm rot="21600000">
            <a:off x="2378964" y="8068056"/>
            <a:ext cx="233172" cy="312420"/>
          </a:xfrm>
          <a:prstGeom prst="rect">
            <a:avLst/>
          </a:prstGeom>
        </p:spPr>
      </p:pic>
      <p:sp>
        <p:nvSpPr>
          <p:cNvPr id="1766" name="path"/>
          <p:cNvSpPr/>
          <p:nvPr/>
        </p:nvSpPr>
        <p:spPr>
          <a:xfrm>
            <a:off x="2126742" y="8370569"/>
            <a:ext cx="188975" cy="365760"/>
          </a:xfrm>
          <a:custGeom>
            <a:rect l="0" t="0" r="0" b="0"/>
            <a:pathLst>
              <a:path w="297" h="576">
                <a:moveTo>
                  <a:pt x="8" y="286"/>
                </a:moveTo>
                <a:cubicBezTo>
                  <a:pt x="8" y="133"/>
                  <a:pt x="135" y="8"/>
                  <a:pt x="289" y="8"/>
                </a:cubicBezTo>
                <a:moveTo>
                  <a:pt x="289" y="567"/>
                </a:moveTo>
                <a:cubicBezTo>
                  <a:pt x="135" y="567"/>
                  <a:pt x="8" y="442"/>
                  <a:pt x="8" y="286"/>
                </a:cubicBezTo>
              </a:path>
            </a:pathLst>
          </a:custGeom>
          <a:noFill/>
          <a:ln w="10668" cap="flat">
            <a:solidFill>
              <a:srgbClr val="006956">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8" name="path"/>
          <p:cNvSpPr/>
          <p:nvPr/>
        </p:nvSpPr>
        <p:spPr>
          <a:xfrm>
            <a:off x="5246369" y="8370569"/>
            <a:ext cx="187452" cy="365760"/>
          </a:xfrm>
          <a:custGeom>
            <a:rect l="0" t="0" r="0" b="0"/>
            <a:pathLst>
              <a:path w="295" h="576">
                <a:moveTo>
                  <a:pt x="8" y="8"/>
                </a:moveTo>
                <a:cubicBezTo>
                  <a:pt x="162" y="8"/>
                  <a:pt x="286" y="133"/>
                  <a:pt x="286" y="286"/>
                </a:cubicBezTo>
                <a:lnTo>
                  <a:pt x="286" y="286"/>
                </a:lnTo>
                <a:cubicBezTo>
                  <a:pt x="286" y="442"/>
                  <a:pt x="162" y="567"/>
                  <a:pt x="8" y="567"/>
                </a:cubicBezTo>
              </a:path>
            </a:pathLst>
          </a:custGeom>
          <a:noFill/>
          <a:ln w="10668" cap="flat">
            <a:solidFill>
              <a:srgbClr val="006956">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0" name="path"/>
          <p:cNvSpPr/>
          <p:nvPr/>
        </p:nvSpPr>
        <p:spPr>
          <a:xfrm>
            <a:off x="1019555" y="2209800"/>
            <a:ext cx="164591" cy="256031"/>
          </a:xfrm>
          <a:custGeom>
            <a:rect l="0" t="0" r="0" b="0"/>
            <a:pathLst>
              <a:path w="259" h="402">
                <a:moveTo>
                  <a:pt x="259" y="0"/>
                </a:moveTo>
                <a:lnTo>
                  <a:pt x="259" y="403"/>
                </a:lnTo>
                <a:lnTo>
                  <a:pt x="0" y="0"/>
                </a:lnTo>
                <a:lnTo>
                  <a:pt x="259"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2" name="textbox 1772"/>
          <p:cNvSpPr/>
          <p:nvPr/>
        </p:nvSpPr>
        <p:spPr>
          <a:xfrm>
            <a:off x="603608" y="1502899"/>
            <a:ext cx="235584" cy="236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8100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二</a:t>
            </a:r>
            <a:endParaRPr lang="en-US" altLang="en-US" sz="1700"/>
          </a:p>
        </p:txBody>
      </p:sp>
      <p:sp>
        <p:nvSpPr>
          <p:cNvPr id="1774" name="textbox 1774"/>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.23</a:t>
            </a:r>
            <a:endParaRPr lang="en-US" altLang="en-US" sz="1200"/>
          </a:p>
        </p:txBody>
      </p:sp>
      <p:sp>
        <p:nvSpPr>
          <p:cNvPr id="1776" name="textbox 1776"/>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45</a:t>
            </a:r>
            <a:endParaRPr lang="en-US" altLang="en-US" sz="800"/>
          </a:p>
        </p:txBody>
      </p:sp>
      <p:sp>
        <p:nvSpPr>
          <p:cNvPr id="1778" name="textbox 1778"/>
          <p:cNvSpPr/>
          <p:nvPr/>
        </p:nvSpPr>
        <p:spPr>
          <a:xfrm>
            <a:off x="6749494"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44</a:t>
            </a:r>
            <a:endParaRPr lang="en-US" altLang="en-US" sz="800"/>
          </a:p>
        </p:txBody>
      </p:sp>
      <p:sp>
        <p:nvSpPr>
          <p:cNvPr id="1780" name="path"/>
          <p:cNvSpPr/>
          <p:nvPr/>
        </p:nvSpPr>
        <p:spPr>
          <a:xfrm>
            <a:off x="2674619" y="8999219"/>
            <a:ext cx="79248" cy="77724"/>
          </a:xfrm>
          <a:custGeom>
            <a:rect l="0" t="0" r="0" b="0"/>
            <a:pathLst>
              <a:path w="124" h="122">
                <a:moveTo>
                  <a:pt x="4" y="117"/>
                </a:moveTo>
                <a:cubicBezTo>
                  <a:pt x="4" y="55"/>
                  <a:pt x="55" y="4"/>
                  <a:pt x="120" y="4"/>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2" name="path"/>
          <p:cNvSpPr/>
          <p:nvPr/>
        </p:nvSpPr>
        <p:spPr>
          <a:xfrm>
            <a:off x="2674619" y="9360408"/>
            <a:ext cx="79248" cy="77723"/>
          </a:xfrm>
          <a:custGeom>
            <a:rect l="0" t="0" r="0" b="0"/>
            <a:pathLst>
              <a:path w="124" h="122">
                <a:moveTo>
                  <a:pt x="120" y="117"/>
                </a:moveTo>
                <a:cubicBezTo>
                  <a:pt x="55" y="117"/>
                  <a:pt x="4" y="67"/>
                  <a:pt x="4" y="4"/>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4" name="path"/>
          <p:cNvSpPr/>
          <p:nvPr/>
        </p:nvSpPr>
        <p:spPr>
          <a:xfrm>
            <a:off x="3592067" y="8999219"/>
            <a:ext cx="77723" cy="77724"/>
          </a:xfrm>
          <a:custGeom>
            <a:rect l="0" t="0" r="0" b="0"/>
            <a:pathLst>
              <a:path w="122" h="122">
                <a:moveTo>
                  <a:pt x="4" y="4"/>
                </a:moveTo>
                <a:cubicBezTo>
                  <a:pt x="67" y="4"/>
                  <a:pt x="117" y="55"/>
                  <a:pt x="117" y="117"/>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6" name="path"/>
          <p:cNvSpPr/>
          <p:nvPr/>
        </p:nvSpPr>
        <p:spPr>
          <a:xfrm>
            <a:off x="3592067" y="9360408"/>
            <a:ext cx="77723" cy="77723"/>
          </a:xfrm>
          <a:custGeom>
            <a:rect l="0" t="0" r="0" b="0"/>
            <a:pathLst>
              <a:path w="122" h="122">
                <a:moveTo>
                  <a:pt x="117" y="4"/>
                </a:moveTo>
                <a:cubicBezTo>
                  <a:pt x="117" y="67"/>
                  <a:pt x="67" y="117"/>
                  <a:pt x="4" y="117"/>
                </a:cubicBez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8" name="path"/>
          <p:cNvSpPr/>
          <p:nvPr/>
        </p:nvSpPr>
        <p:spPr>
          <a:xfrm>
            <a:off x="2750820" y="8999219"/>
            <a:ext cx="844295" cy="6096"/>
          </a:xfrm>
          <a:custGeom>
            <a:rect l="0" t="0" r="0" b="0"/>
            <a:pathLst>
              <a:path w="1329" h="9">
                <a:moveTo>
                  <a:pt x="0" y="4"/>
                </a:moveTo>
                <a:lnTo>
                  <a:pt x="1329" y="4"/>
                </a:lnTo>
              </a:path>
            </a:pathLst>
          </a:custGeom>
          <a:noFill/>
          <a:ln w="6096" cap="flat">
            <a:solidFill>
              <a:srgbClr val="01544A">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90" name="picture 1790"/>
          <p:cNvPicPr>
            <a:picLocks noChangeAspect="1"/>
          </p:cNvPicPr>
          <p:nvPr/>
        </p:nvPicPr>
        <p:blipFill>
          <a:blip r:embed="rId2"/>
          <a:stretch>
            <a:fillRect/>
          </a:stretch>
        </p:blipFill>
        <p:spPr>
          <a:xfrm rot="21600000">
            <a:off x="5167883" y="5839968"/>
            <a:ext cx="1863852" cy="615696"/>
          </a:xfrm>
          <a:prstGeom prst="rect">
            <a:avLst/>
          </a:prstGeom>
        </p:spPr>
      </p:pic>
      <p:pic>
        <p:nvPicPr>
          <p:cNvPr id="1792" name="picture 1792"/>
          <p:cNvPicPr>
            <a:picLocks noChangeAspect="1"/>
          </p:cNvPicPr>
          <p:nvPr/>
        </p:nvPicPr>
        <p:blipFill>
          <a:blip r:embed="rId3"/>
          <a:stretch>
            <a:fillRect/>
          </a:stretch>
        </p:blipFill>
        <p:spPr>
          <a:xfrm rot="21600000">
            <a:off x="528827" y="5839968"/>
            <a:ext cx="6502907" cy="3657600"/>
          </a:xfrm>
          <a:prstGeom prst="rect">
            <a:avLst/>
          </a:prstGeom>
        </p:spPr>
      </p:pic>
      <p:pic>
        <p:nvPicPr>
          <p:cNvPr id="1794" name="picture 1794"/>
          <p:cNvPicPr>
            <a:picLocks noChangeAspect="1"/>
          </p:cNvPicPr>
          <p:nvPr/>
        </p:nvPicPr>
        <p:blipFill>
          <a:blip r:embed="rId4"/>
          <a:stretch>
            <a:fillRect/>
          </a:stretch>
        </p:blipFill>
        <p:spPr>
          <a:xfrm rot="21600000">
            <a:off x="528827" y="6012180"/>
            <a:ext cx="487680" cy="457199"/>
          </a:xfrm>
          <a:prstGeom prst="rect">
            <a:avLst/>
          </a:prstGeom>
        </p:spPr>
      </p:pic>
      <p:pic>
        <p:nvPicPr>
          <p:cNvPr id="1796" name="picture 1796"/>
          <p:cNvPicPr>
            <a:picLocks noChangeAspect="1"/>
          </p:cNvPicPr>
          <p:nvPr/>
        </p:nvPicPr>
        <p:blipFill>
          <a:blip r:embed="rId5"/>
          <a:stretch>
            <a:fillRect/>
          </a:stretch>
        </p:blipFill>
        <p:spPr>
          <a:xfrm rot="21600000">
            <a:off x="1011936" y="8136636"/>
            <a:ext cx="4300727" cy="1074419"/>
          </a:xfrm>
          <a:prstGeom prst="rect">
            <a:avLst/>
          </a:prstGeom>
        </p:spPr>
      </p:pic>
      <p:pic>
        <p:nvPicPr>
          <p:cNvPr id="1798" name="picture 1798"/>
          <p:cNvPicPr>
            <a:picLocks noChangeAspect="1"/>
          </p:cNvPicPr>
          <p:nvPr/>
        </p:nvPicPr>
        <p:blipFill>
          <a:blip r:embed="rId6"/>
          <a:stretch>
            <a:fillRect/>
          </a:stretch>
        </p:blipFill>
        <p:spPr>
          <a:xfrm rot="21600000">
            <a:off x="1011936" y="6858000"/>
            <a:ext cx="4300727" cy="1074419"/>
          </a:xfrm>
          <a:prstGeom prst="rect">
            <a:avLst/>
          </a:prstGeom>
        </p:spPr>
      </p:pic>
      <p:graphicFrame>
        <p:nvGraphicFramePr>
          <p:cNvPr id="1800" name="table 180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47</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802" name="picture 1802"/>
          <p:cNvPicPr>
            <a:picLocks noChangeAspect="1"/>
          </p:cNvPicPr>
          <p:nvPr/>
        </p:nvPicPr>
        <p:blipFill>
          <a:blip r:embed="rId2"/>
          <a:stretch>
            <a:fillRect/>
          </a:stretch>
        </p:blipFill>
        <p:spPr>
          <a:xfrm rot="21600000">
            <a:off x="5167883" y="1190245"/>
            <a:ext cx="1863852" cy="615694"/>
          </a:xfrm>
          <a:prstGeom prst="rect">
            <a:avLst/>
          </a:prstGeom>
        </p:spPr>
      </p:pic>
      <p:pic>
        <p:nvPicPr>
          <p:cNvPr id="1804" name="picture 1804"/>
          <p:cNvPicPr>
            <a:picLocks noChangeAspect="1"/>
          </p:cNvPicPr>
          <p:nvPr/>
        </p:nvPicPr>
        <p:blipFill>
          <a:blip r:embed="rId3"/>
          <a:stretch>
            <a:fillRect/>
          </a:stretch>
        </p:blipFill>
        <p:spPr>
          <a:xfrm rot="21600000">
            <a:off x="528827" y="1190244"/>
            <a:ext cx="6502907" cy="3657599"/>
          </a:xfrm>
          <a:prstGeom prst="rect">
            <a:avLst/>
          </a:prstGeom>
        </p:spPr>
      </p:pic>
      <p:pic>
        <p:nvPicPr>
          <p:cNvPr id="1806" name="picture 1806"/>
          <p:cNvPicPr>
            <a:picLocks noChangeAspect="1"/>
          </p:cNvPicPr>
          <p:nvPr/>
        </p:nvPicPr>
        <p:blipFill>
          <a:blip r:embed="rId7"/>
          <a:stretch>
            <a:fillRect/>
          </a:stretch>
        </p:blipFill>
        <p:spPr>
          <a:xfrm rot="21600000">
            <a:off x="650748" y="2630423"/>
            <a:ext cx="173735" cy="176784"/>
          </a:xfrm>
          <a:prstGeom prst="rect">
            <a:avLst/>
          </a:prstGeom>
        </p:spPr>
      </p:pic>
      <p:pic>
        <p:nvPicPr>
          <p:cNvPr id="1808" name="picture 1808"/>
          <p:cNvPicPr>
            <a:picLocks noChangeAspect="1"/>
          </p:cNvPicPr>
          <p:nvPr/>
        </p:nvPicPr>
        <p:blipFill>
          <a:blip r:embed="rId8"/>
          <a:stretch>
            <a:fillRect/>
          </a:stretch>
        </p:blipFill>
        <p:spPr>
          <a:xfrm rot="21600000">
            <a:off x="650748" y="2846831"/>
            <a:ext cx="173735" cy="176784"/>
          </a:xfrm>
          <a:prstGeom prst="rect">
            <a:avLst/>
          </a:prstGeom>
        </p:spPr>
      </p:pic>
      <p:pic>
        <p:nvPicPr>
          <p:cNvPr id="1810" name="picture 1810"/>
          <p:cNvPicPr>
            <a:picLocks noChangeAspect="1"/>
          </p:cNvPicPr>
          <p:nvPr/>
        </p:nvPicPr>
        <p:blipFill>
          <a:blip r:embed="rId9"/>
          <a:stretch>
            <a:fillRect/>
          </a:stretch>
        </p:blipFill>
        <p:spPr>
          <a:xfrm rot="21600000">
            <a:off x="650748" y="3061716"/>
            <a:ext cx="173735" cy="176783"/>
          </a:xfrm>
          <a:prstGeom prst="rect">
            <a:avLst/>
          </a:prstGeom>
        </p:spPr>
      </p:pic>
      <p:pic>
        <p:nvPicPr>
          <p:cNvPr id="1812" name="picture 1812"/>
          <p:cNvPicPr>
            <a:picLocks noChangeAspect="1"/>
          </p:cNvPicPr>
          <p:nvPr/>
        </p:nvPicPr>
        <p:blipFill>
          <a:blip r:embed="rId10"/>
          <a:stretch>
            <a:fillRect/>
          </a:stretch>
        </p:blipFill>
        <p:spPr>
          <a:xfrm rot="21600000">
            <a:off x="650748" y="3278123"/>
            <a:ext cx="173735" cy="176784"/>
          </a:xfrm>
          <a:prstGeom prst="rect">
            <a:avLst/>
          </a:prstGeom>
        </p:spPr>
      </p:pic>
      <p:pic>
        <p:nvPicPr>
          <p:cNvPr id="1814" name="picture 1814"/>
          <p:cNvPicPr>
            <a:picLocks noChangeAspect="1"/>
          </p:cNvPicPr>
          <p:nvPr/>
        </p:nvPicPr>
        <p:blipFill>
          <a:blip r:embed="rId11"/>
          <a:stretch>
            <a:fillRect/>
          </a:stretch>
        </p:blipFill>
        <p:spPr>
          <a:xfrm rot="21600000">
            <a:off x="650748" y="3493008"/>
            <a:ext cx="173735" cy="176781"/>
          </a:xfrm>
          <a:prstGeom prst="rect">
            <a:avLst/>
          </a:prstGeom>
        </p:spPr>
      </p:pic>
      <p:pic>
        <p:nvPicPr>
          <p:cNvPr id="1816" name="picture 1816"/>
          <p:cNvPicPr>
            <a:picLocks noChangeAspect="1"/>
          </p:cNvPicPr>
          <p:nvPr/>
        </p:nvPicPr>
        <p:blipFill>
          <a:blip r:embed="rId12"/>
          <a:stretch>
            <a:fillRect/>
          </a:stretch>
        </p:blipFill>
        <p:spPr>
          <a:xfrm rot="21600000">
            <a:off x="650748" y="3924300"/>
            <a:ext cx="173735" cy="176783"/>
          </a:xfrm>
          <a:prstGeom prst="rect">
            <a:avLst/>
          </a:prstGeom>
        </p:spPr>
      </p:pic>
      <p:pic>
        <p:nvPicPr>
          <p:cNvPr id="1818" name="picture 1818"/>
          <p:cNvPicPr>
            <a:picLocks noChangeAspect="1"/>
          </p:cNvPicPr>
          <p:nvPr/>
        </p:nvPicPr>
        <p:blipFill>
          <a:blip r:embed="rId13"/>
          <a:stretch>
            <a:fillRect/>
          </a:stretch>
        </p:blipFill>
        <p:spPr>
          <a:xfrm rot="21600000">
            <a:off x="650748" y="3709416"/>
            <a:ext cx="173735" cy="176783"/>
          </a:xfrm>
          <a:prstGeom prst="rect">
            <a:avLst/>
          </a:prstGeom>
        </p:spPr>
      </p:pic>
      <p:pic>
        <p:nvPicPr>
          <p:cNvPr id="1820" name="picture 1820"/>
          <p:cNvPicPr>
            <a:picLocks noChangeAspect="1"/>
          </p:cNvPicPr>
          <p:nvPr/>
        </p:nvPicPr>
        <p:blipFill>
          <a:blip r:embed="rId14"/>
          <a:stretch>
            <a:fillRect/>
          </a:stretch>
        </p:blipFill>
        <p:spPr>
          <a:xfrm rot="21600000">
            <a:off x="528827" y="1362457"/>
            <a:ext cx="487680" cy="457199"/>
          </a:xfrm>
          <a:prstGeom prst="rect">
            <a:avLst/>
          </a:prstGeom>
        </p:spPr>
      </p:pic>
      <p:graphicFrame>
        <p:nvGraphicFramePr>
          <p:cNvPr id="1822" name="table 1822"/>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3160" algn="l" rtl="0" eaLnBrk="0">
                        <a:lnSpc>
                          <a:spcPct val="81000"/>
                        </a:lnSpc>
                        <a:spcBef>
                          <a:spcPts val="5"/>
                        </a:spcBef>
                      </a:pPr>
                      <a:r>
                        <a:rPr sz="800" kern="0" spc="10">
                          <a:solidFill>
                            <a:srgbClr val="19846F">
                              <a:alpha val="100000"/>
                            </a:srgbClr>
                          </a:solidFill>
                          <a:latin typeface="Times New Roman" panose="02020603050405020304"/>
                          <a:ea typeface="Times New Roman" panose="02020603050405020304"/>
                          <a:cs typeface="Times New Roman" panose="02020603050405020304"/>
                        </a:rPr>
                        <a:t>46</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1824" name="picture 1824"/>
          <p:cNvPicPr>
            <a:picLocks noChangeAspect="1"/>
          </p:cNvPicPr>
          <p:nvPr/>
        </p:nvPicPr>
        <p:blipFill>
          <a:blip r:embed="rId15"/>
          <a:stretch>
            <a:fillRect/>
          </a:stretch>
        </p:blipFill>
        <p:spPr>
          <a:xfrm rot="21600000">
            <a:off x="650748" y="4140708"/>
            <a:ext cx="173735" cy="176783"/>
          </a:xfrm>
          <a:prstGeom prst="rect">
            <a:avLst/>
          </a:prstGeom>
        </p:spPr>
      </p:pic>
      <p:pic>
        <p:nvPicPr>
          <p:cNvPr id="1826" name="picture 1826"/>
          <p:cNvPicPr>
            <a:picLocks noChangeAspect="1"/>
          </p:cNvPicPr>
          <p:nvPr/>
        </p:nvPicPr>
        <p:blipFill>
          <a:blip r:embed="rId16"/>
          <a:stretch>
            <a:fillRect/>
          </a:stretch>
        </p:blipFill>
        <p:spPr>
          <a:xfrm rot="21600000">
            <a:off x="650748" y="4355592"/>
            <a:ext cx="173735" cy="176783"/>
          </a:xfrm>
          <a:prstGeom prst="rect">
            <a:avLst/>
          </a:prstGeom>
        </p:spPr>
      </p:pic>
      <p:pic>
        <p:nvPicPr>
          <p:cNvPr id="1828" name="picture 1828"/>
          <p:cNvPicPr>
            <a:picLocks noChangeAspect="1"/>
          </p:cNvPicPr>
          <p:nvPr/>
        </p:nvPicPr>
        <p:blipFill>
          <a:blip r:embed="rId17"/>
          <a:stretch>
            <a:fillRect/>
          </a:stretch>
        </p:blipFill>
        <p:spPr>
          <a:xfrm rot="21600000">
            <a:off x="650748" y="4572000"/>
            <a:ext cx="173735" cy="176783"/>
          </a:xfrm>
          <a:prstGeom prst="rect">
            <a:avLst/>
          </a:prstGeom>
        </p:spPr>
      </p:pic>
      <p:sp>
        <p:nvSpPr>
          <p:cNvPr id="1830" name="textbox 1830"/>
          <p:cNvSpPr/>
          <p:nvPr/>
        </p:nvSpPr>
        <p:spPr>
          <a:xfrm>
            <a:off x="657986" y="2652792"/>
            <a:ext cx="6224270" cy="2098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50800" algn="l" rtl="0" eaLnBrk="0">
              <a:lnSpc>
                <a:spcPct val="94000"/>
              </a:lnSpc>
            </a:pPr>
            <a:r>
              <a:rPr sz="900" b="1" kern="0" spc="100">
                <a:solidFill>
                  <a:srgbClr val="FFFFFF">
                    <a:alpha val="100000"/>
                  </a:srgbClr>
                </a:solidFill>
                <a:latin typeface="Arial"/>
                <a:ea typeface="Arial"/>
                <a:cs typeface="Arial"/>
              </a:rPr>
              <a:t>1    </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服务新型电力系统</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建设和双碳行动实施的新型机械化施工技术及装备</a:t>
            </a:r>
            <a:endParaRPr lang="en-US" altLang="en-US" sz="900"/>
          </a:p>
          <a:p>
            <a:pPr marL="45720" indent="-1270" algn="l" rtl="0" eaLnBrk="0">
              <a:lnSpc>
                <a:spcPct val="126000"/>
              </a:lnSpc>
              <a:spcBef>
                <a:spcPts val="675"/>
              </a:spcBef>
            </a:pPr>
            <a:r>
              <a:rPr sz="900" b="1" kern="0" spc="70">
                <a:solidFill>
                  <a:srgbClr val="FFFFFF">
                    <a:alpha val="100000"/>
                  </a:srgbClr>
                </a:solidFill>
                <a:latin typeface="Arial"/>
                <a:ea typeface="Arial"/>
                <a:cs typeface="Arial"/>
              </a:rPr>
              <a:t>2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填补架空输电线路工程</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电缆工程和变电工程全流程作业工序机械化空白的施工技术及装备      </a:t>
            </a:r>
            <a:r>
              <a:rPr sz="9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90">
                <a:solidFill>
                  <a:srgbClr val="FFFFFF">
                    <a:alpha val="100000"/>
                  </a:srgbClr>
                </a:solidFill>
                <a:latin typeface="Arial"/>
                <a:ea typeface="Arial"/>
                <a:cs typeface="Arial"/>
              </a:rPr>
              <a:t>3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输变电工程关键施工技术及装备的国产化替代</a:t>
            </a:r>
            <a:endParaRPr lang="en-US" altLang="en-US" sz="900"/>
          </a:p>
          <a:p>
            <a:pPr marL="43180" algn="l" rtl="0" eaLnBrk="0">
              <a:lnSpc>
                <a:spcPct val="94000"/>
              </a:lnSpc>
              <a:spcBef>
                <a:spcPts val="675"/>
              </a:spcBef>
            </a:pPr>
            <a:r>
              <a:rPr sz="900" b="1" kern="0" spc="90">
                <a:solidFill>
                  <a:srgbClr val="FFFFFF">
                    <a:alpha val="100000"/>
                  </a:srgbClr>
                </a:solidFill>
                <a:latin typeface="Arial"/>
                <a:ea typeface="Arial"/>
                <a:cs typeface="Arial"/>
              </a:rPr>
              <a:t>4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恶劣环境下及有限空间</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近电等高风险人工作业的机械化替代技术</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及装备</a:t>
            </a:r>
            <a:endParaRPr lang="en-US" altLang="en-US" sz="900"/>
          </a:p>
          <a:p>
            <a:pPr marL="46355" algn="l" rtl="0" eaLnBrk="0">
              <a:lnSpc>
                <a:spcPct val="125000"/>
              </a:lnSpc>
              <a:spcBef>
                <a:spcPts val="695"/>
              </a:spcBef>
            </a:pPr>
            <a:r>
              <a:rPr sz="900" b="1" kern="0" spc="70">
                <a:solidFill>
                  <a:srgbClr val="FFFFFF">
                    <a:alpha val="100000"/>
                  </a:srgbClr>
                </a:solidFill>
                <a:latin typeface="Arial"/>
                <a:ea typeface="Arial"/>
                <a:cs typeface="Arial"/>
              </a:rPr>
              <a:t>5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满足35千伏及以上各电压等级输变电工程机械化施工需求的标准化</a:t>
            </a:r>
            <a:r>
              <a:rPr sz="9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系列化施工技术及装备                    </a:t>
            </a:r>
            <a:r>
              <a:rPr sz="9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90">
                <a:solidFill>
                  <a:srgbClr val="FFFFFF">
                    <a:alpha val="100000"/>
                  </a:srgbClr>
                </a:solidFill>
                <a:latin typeface="Arial"/>
                <a:ea typeface="Arial"/>
                <a:cs typeface="Arial"/>
              </a:rPr>
              <a:t>6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推进施工装备轻小型化</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满足高</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空等特殊作业环境下的人工操作需求</a:t>
            </a:r>
            <a:endParaRPr lang="en-US" altLang="en-US" sz="900"/>
          </a:p>
          <a:p>
            <a:pPr marL="46355" algn="l" rtl="0" eaLnBrk="0">
              <a:lnSpc>
                <a:spcPct val="94000"/>
              </a:lnSpc>
              <a:spcBef>
                <a:spcPts val="690"/>
              </a:spcBef>
            </a:pPr>
            <a:r>
              <a:rPr sz="900" b="1" kern="0" spc="70">
                <a:solidFill>
                  <a:srgbClr val="FFFFFF">
                    <a:alpha val="100000"/>
                  </a:srgbClr>
                </a:solidFill>
                <a:latin typeface="Arial"/>
                <a:ea typeface="Arial"/>
                <a:cs typeface="Arial"/>
              </a:rPr>
              <a:t>7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推进大型施工装备的模块化拆分与便捷化组装</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，满足高山大岭等常规运输方式难以达到的特殊作业</a:t>
            </a:r>
            <a:r>
              <a:rPr sz="9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环境需求</a:t>
            </a:r>
            <a:endParaRPr lang="en-US" altLang="en-US" sz="900"/>
          </a:p>
          <a:p>
            <a:pPr marL="45720" algn="l" rtl="0" eaLnBrk="0">
              <a:lnSpc>
                <a:spcPct val="94000"/>
              </a:lnSpc>
              <a:spcBef>
                <a:spcPts val="675"/>
              </a:spcBef>
            </a:pPr>
            <a:r>
              <a:rPr sz="900" b="1" kern="0" spc="80">
                <a:solidFill>
                  <a:srgbClr val="FFFFFF">
                    <a:alpha val="100000"/>
                  </a:srgbClr>
                </a:solidFill>
                <a:latin typeface="Arial"/>
                <a:ea typeface="Arial"/>
                <a:cs typeface="Arial"/>
              </a:rPr>
              <a:t>8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推进施工装备的智能化改进</a:t>
            </a:r>
            <a:r>
              <a:rPr sz="9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提升本质安全和建设效率</a:t>
            </a:r>
            <a:endParaRPr lang="en-US" altLang="en-US" sz="900"/>
          </a:p>
          <a:p>
            <a:pPr marL="45085" algn="l" rtl="0" eaLnBrk="0">
              <a:lnSpc>
                <a:spcPct val="94000"/>
              </a:lnSpc>
              <a:spcBef>
                <a:spcPts val="690"/>
              </a:spcBef>
            </a:pPr>
            <a:r>
              <a:rPr sz="900" b="1" kern="0" spc="80">
                <a:solidFill>
                  <a:srgbClr val="FFFFFF">
                    <a:alpha val="100000"/>
                  </a:srgbClr>
                </a:solidFill>
                <a:latin typeface="Arial"/>
                <a:ea typeface="Arial"/>
                <a:cs typeface="Arial"/>
              </a:rPr>
              <a:t>9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落实碳减排要求</a:t>
            </a:r>
            <a:r>
              <a:rPr sz="900" kern="0" spc="-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推进施工装备动力系统的电动化替代</a:t>
            </a:r>
            <a:endParaRPr lang="en-US" altLang="en-US" sz="900"/>
          </a:p>
          <a:p>
            <a:pPr algn="l" rtl="0" eaLnBrk="0">
              <a:lnSpc>
                <a:spcPct val="115000"/>
              </a:lnSpc>
            </a:pPr>
            <a:endParaRPr lang="en-US" altLang="en-US" sz="500"/>
          </a:p>
          <a:p>
            <a:pPr marL="12700" algn="l" rtl="0" eaLnBrk="0">
              <a:lnSpc>
                <a:spcPct val="96000"/>
              </a:lnSpc>
              <a:spcBef>
                <a:spcPts val="5"/>
              </a:spcBef>
            </a:pPr>
            <a:r>
              <a:rPr sz="900" b="1" kern="0" spc="80">
                <a:solidFill>
                  <a:srgbClr val="FFFFFF">
                    <a:alpha val="100000"/>
                  </a:srgbClr>
                </a:solidFill>
                <a:latin typeface="Arial"/>
                <a:ea typeface="Arial"/>
                <a:cs typeface="Arial"/>
              </a:rPr>
              <a:t>10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输变电工程作业机器人等前沿技术研发</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300" kern="0" spc="80" baseline="-12000">
                <a:solidFill>
                  <a:srgbClr val="19846F">
                    <a:alpha val="100000"/>
                  </a:srgbClr>
                </a:solidFill>
                <a:latin typeface="Times New Roman" panose="02020603050405020304"/>
                <a:ea typeface="Times New Roman" panose="02020603050405020304"/>
                <a:cs typeface="Times New Roman" panose="02020603050405020304"/>
              </a:rPr>
              <a:t>4</a:t>
            </a:r>
            <a:r>
              <a:rPr sz="1300" kern="0" spc="80" baseline="-12000">
                <a:solidFill>
                  <a:srgbClr val="19846F">
                    <a:alpha val="100000"/>
                  </a:srgbClr>
                </a:solidFill>
                <a:latin typeface="Times New Roman" panose="02020603050405020304"/>
                <a:ea typeface="Times New Roman" panose="02020603050405020304"/>
                <a:cs typeface="Times New Roman" panose="02020603050405020304"/>
              </a:rPr>
              <a:t>6</a:t>
            </a:r>
            <a:endParaRPr lang="en-US" altLang="en-US" sz="1300" baseline="-12000"/>
          </a:p>
        </p:txBody>
      </p:sp>
      <p:sp>
        <p:nvSpPr>
          <p:cNvPr id="1832" name="textbox 1832"/>
          <p:cNvSpPr/>
          <p:nvPr/>
        </p:nvSpPr>
        <p:spPr>
          <a:xfrm>
            <a:off x="603608" y="1480819"/>
            <a:ext cx="4889500" cy="644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6000"/>
              </a:lnSpc>
            </a:pPr>
            <a:endParaRPr lang="en-US" altLang="en-US" sz="1000"/>
          </a:p>
          <a:p>
            <a:pPr algn="l" rtl="0" eaLnBrk="0">
              <a:lnSpc>
                <a:spcPct val="103000"/>
              </a:lnSpc>
            </a:pPr>
            <a:endParaRPr lang="en-US" altLang="en-US" sz="300"/>
          </a:p>
          <a:p>
            <a:pPr algn="r" rtl="0" eaLnBrk="0">
              <a:lnSpc>
                <a:spcPct val="97000"/>
              </a:lnSpc>
              <a:spcBef>
                <a:spcPct val="0"/>
              </a:spcBef>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明确了</a:t>
            </a:r>
            <a:r>
              <a:rPr sz="1200" b="1" kern="0" spc="150">
                <a:solidFill>
                  <a:srgbClr val="C00000">
                    <a:alpha val="100000"/>
                  </a:srgbClr>
                </a:solidFill>
                <a:latin typeface="微软雅黑" panose="020b0503020204020204" charset="-122"/>
                <a:ea typeface="微软雅黑" panose="020b0503020204020204" charset="-122"/>
                <a:cs typeface="微软雅黑" panose="020b0503020204020204" charset="-122"/>
              </a:rPr>
              <a:t>10条</a:t>
            </a: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机械化施工技术及装备创新发展方向</a:t>
            </a:r>
            <a:endParaRPr lang="en-US" altLang="en-US" sz="1200"/>
          </a:p>
        </p:txBody>
      </p:sp>
      <p:sp>
        <p:nvSpPr>
          <p:cNvPr id="1834" name="textbox 1834"/>
          <p:cNvSpPr/>
          <p:nvPr/>
        </p:nvSpPr>
        <p:spPr>
          <a:xfrm>
            <a:off x="999236" y="8207995"/>
            <a:ext cx="4021454" cy="7639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76530" algn="l" rtl="0" eaLnBrk="0">
              <a:lnSpc>
                <a:spcPct val="96000"/>
              </a:lnSpc>
            </a:pPr>
            <a:r>
              <a:rPr sz="12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建设管理单位</a:t>
            </a:r>
            <a:endParaRPr lang="en-US" altLang="en-US" sz="1200"/>
          </a:p>
          <a:p>
            <a:pPr algn="l" rtl="0" eaLnBrk="0">
              <a:lnSpc>
                <a:spcPct val="118000"/>
              </a:lnSpc>
            </a:pPr>
            <a:endParaRPr lang="en-US" altLang="en-US" sz="1000"/>
          </a:p>
          <a:p>
            <a:pPr marL="177165" algn="l" rtl="0" eaLnBrk="0">
              <a:lnSpc>
                <a:spcPct val="97000"/>
              </a:lnSpc>
              <a:spcBef>
                <a:spcPts val="310"/>
              </a:spcBef>
              <a:tabLst>
                <a:tab pos="698500"/>
              </a:tabLst>
            </a:pPr>
            <a:r>
              <a:rPr sz="600" kern="0" spc="0">
                <a:solidFill>
                  <a:srgbClr val="404040">
                    <a:alpha val="100000"/>
                  </a:srgbClr>
                </a:solidFill>
                <a:latin typeface="Wingdings" panose="05000000000000000000"/>
                <a:ea typeface="Wingdings" panose="05000000000000000000"/>
                <a:cs typeface="Wingdings" panose="05000000000000000000"/>
              </a:rPr>
              <a:t>	</a:t>
            </a:r>
            <a:r>
              <a:rPr sz="600" kern="0" spc="120">
                <a:solidFill>
                  <a:srgbClr val="404040">
                    <a:alpha val="100000"/>
                  </a:srgbClr>
                </a:solidFill>
                <a:latin typeface="Wingdings" panose="05000000000000000000"/>
                <a:ea typeface="Wingdings" panose="05000000000000000000"/>
                <a:cs typeface="Wingdings" panose="05000000000000000000"/>
              </a:rPr>
              <a:t></a:t>
            </a:r>
            <a:r>
              <a:rPr sz="600" kern="0" spc="-270">
                <a:solidFill>
                  <a:srgbClr val="404040">
                    <a:alpha val="100000"/>
                  </a:srgbClr>
                </a:solidFill>
                <a:latin typeface="Wingdings" panose="05000000000000000000"/>
                <a:ea typeface="Wingdings" panose="05000000000000000000"/>
                <a:cs typeface="Wingdings" panose="05000000000000000000"/>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应结合工程实际</a:t>
            </a:r>
            <a:r>
              <a:rPr sz="10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积极应用机械化施工技术</a:t>
            </a:r>
            <a:r>
              <a:rPr sz="10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体系成</a:t>
            </a:r>
            <a:endParaRPr lang="en-US" altLang="en-US" sz="1000"/>
          </a:p>
          <a:p>
            <a:pPr algn="l" rtl="0" eaLnBrk="0">
              <a:lnSpc>
                <a:spcPct val="103000"/>
              </a:lnSpc>
            </a:pPr>
            <a:endParaRPr lang="en-US" altLang="en-US" sz="300"/>
          </a:p>
          <a:p>
            <a:pPr marL="807720" algn="l" rtl="0" eaLnBrk="0">
              <a:lnSpc>
                <a:spcPct val="97000"/>
              </a:lnSpc>
              <a:spcBef>
                <a:spcPct val="0"/>
              </a:spcBef>
            </a:pP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果</a:t>
            </a:r>
            <a:r>
              <a:rPr sz="1000" kern="0" spc="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推动工程高质量建设</a:t>
            </a:r>
            <a:endParaRPr lang="en-US" altLang="en-US" sz="1000"/>
          </a:p>
        </p:txBody>
      </p:sp>
      <p:sp>
        <p:nvSpPr>
          <p:cNvPr id="1836" name="path"/>
          <p:cNvSpPr/>
          <p:nvPr/>
        </p:nvSpPr>
        <p:spPr>
          <a:xfrm>
            <a:off x="1011936" y="8462771"/>
            <a:ext cx="164591" cy="256031"/>
          </a:xfrm>
          <a:custGeom>
            <a:rect l="0" t="0" r="0" b="0"/>
            <a:pathLst>
              <a:path w="259" h="402">
                <a:moveTo>
                  <a:pt x="259" y="0"/>
                </a:moveTo>
                <a:lnTo>
                  <a:pt x="259" y="403"/>
                </a:lnTo>
                <a:lnTo>
                  <a:pt x="0" y="0"/>
                </a:lnTo>
                <a:lnTo>
                  <a:pt x="259"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8" name="textbox 1838"/>
          <p:cNvSpPr/>
          <p:nvPr/>
        </p:nvSpPr>
        <p:spPr>
          <a:xfrm>
            <a:off x="603608" y="6130544"/>
            <a:ext cx="4447540" cy="6369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3000"/>
              </a:lnSpc>
            </a:pPr>
            <a:endParaRPr lang="en-US" altLang="en-US" sz="1000"/>
          </a:p>
          <a:p>
            <a:pPr algn="l" rtl="0" eaLnBrk="0">
              <a:lnSpc>
                <a:spcPct val="100000"/>
              </a:lnSpc>
            </a:pPr>
            <a:endParaRPr lang="en-US" altLang="en-US" sz="300"/>
          </a:p>
          <a:p>
            <a:pPr algn="r" rtl="0" eaLnBrk="0">
              <a:lnSpc>
                <a:spcPct val="96000"/>
              </a:lnSpc>
              <a:spcBef>
                <a:spcPct val="0"/>
              </a:spcBef>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明确了省公司、</a:t>
            </a:r>
            <a:r>
              <a:rPr sz="1200" b="1" kern="0" spc="-220">
                <a:solidFill>
                  <a:srgbClr val="005344">
                    <a:alpha val="100000"/>
                  </a:srgbClr>
                </a:solidFill>
                <a:latin typeface="微软雅黑" panose="020b0503020204020204" charset="-122"/>
                <a:ea typeface="微软雅黑" panose="020b0503020204020204" charset="-122"/>
                <a:cs typeface="微软雅黑" panose="020b0503020204020204" charset="-122"/>
              </a:rPr>
              <a:t> </a:t>
            </a: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建设管理单位落实技术体系管理</a:t>
            </a:r>
            <a:r>
              <a:rPr sz="1200" b="1" kern="0" spc="140">
                <a:solidFill>
                  <a:srgbClr val="005344">
                    <a:alpha val="100000"/>
                  </a:srgbClr>
                </a:solidFill>
                <a:latin typeface="微软雅黑" panose="020b0503020204020204" charset="-122"/>
                <a:ea typeface="微软雅黑" panose="020b0503020204020204" charset="-122"/>
                <a:cs typeface="微软雅黑" panose="020b0503020204020204" charset="-122"/>
              </a:rPr>
              <a:t>要求</a:t>
            </a:r>
            <a:endParaRPr lang="en-US" altLang="en-US" sz="1200"/>
          </a:p>
        </p:txBody>
      </p:sp>
      <p:sp>
        <p:nvSpPr>
          <p:cNvPr id="1840" name="textbox 1840"/>
          <p:cNvSpPr/>
          <p:nvPr/>
        </p:nvSpPr>
        <p:spPr>
          <a:xfrm>
            <a:off x="1685724" y="7259954"/>
            <a:ext cx="3335020" cy="5632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7000"/>
              </a:lnSpc>
            </a:pPr>
            <a:r>
              <a:rPr sz="600" kern="0" spc="120">
                <a:solidFill>
                  <a:srgbClr val="404040">
                    <a:alpha val="100000"/>
                  </a:srgbClr>
                </a:solidFill>
                <a:latin typeface="Wingdings" panose="05000000000000000000"/>
                <a:ea typeface="Wingdings" panose="05000000000000000000"/>
                <a:cs typeface="Wingdings" panose="05000000000000000000"/>
              </a:rPr>
              <a:t></a:t>
            </a:r>
            <a:r>
              <a:rPr sz="600" kern="0" spc="-220">
                <a:solidFill>
                  <a:srgbClr val="404040">
                    <a:alpha val="100000"/>
                  </a:srgbClr>
                </a:solidFill>
                <a:latin typeface="Wingdings" panose="05000000000000000000"/>
                <a:ea typeface="Wingdings" panose="05000000000000000000"/>
                <a:cs typeface="Wingdings" panose="05000000000000000000"/>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组织机械化施工技术体系的宣贯培训</a:t>
            </a:r>
            <a:r>
              <a:rPr sz="10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应用实施</a:t>
            </a:r>
            <a:endParaRPr lang="en-US" altLang="en-US" sz="1000"/>
          </a:p>
          <a:p>
            <a:pPr algn="l" rtl="0" eaLnBrk="0">
              <a:lnSpc>
                <a:spcPct val="106000"/>
              </a:lnSpc>
            </a:pPr>
            <a:endParaRPr lang="en-US" altLang="en-US" sz="300"/>
          </a:p>
          <a:p>
            <a:pPr marL="12700" algn="l" rtl="0" eaLnBrk="0">
              <a:lnSpc>
                <a:spcPct val="112000"/>
              </a:lnSpc>
              <a:spcBef>
                <a:spcPts val="5"/>
              </a:spcBef>
            </a:pPr>
            <a:r>
              <a:rPr sz="600" kern="0" spc="140">
                <a:solidFill>
                  <a:srgbClr val="404040">
                    <a:alpha val="100000"/>
                  </a:srgbClr>
                </a:solidFill>
                <a:latin typeface="Wingdings" panose="05000000000000000000"/>
                <a:ea typeface="Wingdings" panose="05000000000000000000"/>
                <a:cs typeface="Wingdings" panose="05000000000000000000"/>
              </a:rPr>
              <a:t></a:t>
            </a:r>
            <a:r>
              <a:rPr sz="600" kern="0" spc="-260">
                <a:solidFill>
                  <a:srgbClr val="404040">
                    <a:alpha val="100000"/>
                  </a:srgbClr>
                </a:solidFill>
                <a:latin typeface="Wingdings" panose="05000000000000000000"/>
                <a:ea typeface="Wingdings" panose="05000000000000000000"/>
                <a:cs typeface="Wingdings" panose="05000000000000000000"/>
              </a:rPr>
              <a:t> </a:t>
            </a:r>
            <a:r>
              <a:rPr sz="10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按照公司规划方向组织机</a:t>
            </a:r>
            <a:r>
              <a:rPr sz="10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械化施工技术及装备创新</a:t>
            </a:r>
            <a:r>
              <a:rPr sz="10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600" kern="0" spc="130">
                <a:solidFill>
                  <a:srgbClr val="404040">
                    <a:alpha val="100000"/>
                  </a:srgbClr>
                </a:solidFill>
                <a:latin typeface="Wingdings" panose="05000000000000000000"/>
                <a:ea typeface="Wingdings" panose="05000000000000000000"/>
                <a:cs typeface="Wingdings" panose="05000000000000000000"/>
              </a:rPr>
              <a:t></a:t>
            </a:r>
            <a:r>
              <a:rPr sz="600" kern="0" spc="-250">
                <a:solidFill>
                  <a:srgbClr val="404040">
                    <a:alpha val="100000"/>
                  </a:srgbClr>
                </a:solidFill>
                <a:latin typeface="Wingdings" panose="05000000000000000000"/>
                <a:ea typeface="Wingdings" panose="05000000000000000000"/>
                <a:cs typeface="Wingdings" panose="05000000000000000000"/>
              </a:rPr>
              <a:t> </a:t>
            </a:r>
            <a:r>
              <a:rPr sz="10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开展应用成效评估</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并定期反馈</a:t>
            </a:r>
            <a:endParaRPr lang="en-US" altLang="en-US" sz="1000"/>
          </a:p>
        </p:txBody>
      </p:sp>
      <p:sp>
        <p:nvSpPr>
          <p:cNvPr id="1842" name="textbox 1842"/>
          <p:cNvSpPr/>
          <p:nvPr/>
        </p:nvSpPr>
        <p:spPr>
          <a:xfrm>
            <a:off x="1783913" y="2292991"/>
            <a:ext cx="3721734" cy="1581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6000"/>
              </a:lnSpc>
            </a:pPr>
            <a:r>
              <a:rPr sz="900" b="1" kern="0" spc="130">
                <a:solidFill>
                  <a:srgbClr val="005344">
                    <a:alpha val="100000"/>
                  </a:srgbClr>
                </a:solidFill>
                <a:latin typeface="微软雅黑" panose="020b0503020204020204" charset="-122"/>
                <a:ea typeface="微软雅黑" panose="020b0503020204020204" charset="-122"/>
                <a:cs typeface="微软雅黑" panose="020b0503020204020204" charset="-122"/>
              </a:rPr>
              <a:t>原则上每年度更新全过程机械化施工技术体系</a:t>
            </a:r>
            <a:r>
              <a:rPr sz="900" b="1" kern="0" spc="-80">
                <a:solidFill>
                  <a:srgbClr val="005344">
                    <a:alpha val="100000"/>
                  </a:srgbClr>
                </a:solidFill>
                <a:latin typeface="微软雅黑" panose="020b0503020204020204" charset="-122"/>
                <a:ea typeface="微软雅黑" panose="020b0503020204020204" charset="-122"/>
                <a:cs typeface="微软雅黑" panose="020b0503020204020204" charset="-122"/>
              </a:rPr>
              <a:t> </a:t>
            </a:r>
            <a:r>
              <a:rPr sz="900" b="1" kern="0" spc="120">
                <a:solidFill>
                  <a:srgbClr val="005344">
                    <a:alpha val="100000"/>
                  </a:srgbClr>
                </a:solidFill>
                <a:latin typeface="微软雅黑" panose="020b0503020204020204" charset="-122"/>
                <a:ea typeface="微软雅黑" panose="020b0503020204020204" charset="-122"/>
                <a:cs typeface="微软雅黑" panose="020b0503020204020204" charset="-122"/>
              </a:rPr>
              <a:t>，</a:t>
            </a:r>
            <a:r>
              <a:rPr sz="900" b="1" kern="0" spc="-140">
                <a:solidFill>
                  <a:srgbClr val="005344">
                    <a:alpha val="100000"/>
                  </a:srgbClr>
                </a:solidFill>
                <a:latin typeface="微软雅黑" panose="020b0503020204020204" charset="-122"/>
                <a:ea typeface="微软雅黑" panose="020b0503020204020204" charset="-122"/>
                <a:cs typeface="微软雅黑" panose="020b0503020204020204" charset="-122"/>
              </a:rPr>
              <a:t> </a:t>
            </a:r>
            <a:r>
              <a:rPr sz="900" b="1" kern="0" spc="120">
                <a:solidFill>
                  <a:srgbClr val="005344">
                    <a:alpha val="100000"/>
                  </a:srgbClr>
                </a:solidFill>
                <a:latin typeface="微软雅黑" panose="020b0503020204020204" charset="-122"/>
                <a:ea typeface="微软雅黑" panose="020b0503020204020204" charset="-122"/>
                <a:cs typeface="微软雅黑" panose="020b0503020204020204" charset="-122"/>
              </a:rPr>
              <a:t>确保其先进适用</a:t>
            </a:r>
            <a:endParaRPr lang="en-US" altLang="en-US" sz="900"/>
          </a:p>
        </p:txBody>
      </p:sp>
      <p:sp>
        <p:nvSpPr>
          <p:cNvPr id="1844" name="textbox 1844"/>
          <p:cNvSpPr/>
          <p:nvPr/>
        </p:nvSpPr>
        <p:spPr>
          <a:xfrm>
            <a:off x="1392045" y="6929849"/>
            <a:ext cx="535305"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省公司</a:t>
            </a:r>
            <a:endParaRPr lang="en-US" altLang="en-US" sz="1200"/>
          </a:p>
        </p:txBody>
      </p:sp>
      <p:sp>
        <p:nvSpPr>
          <p:cNvPr id="1846" name="path"/>
          <p:cNvSpPr/>
          <p:nvPr/>
        </p:nvSpPr>
        <p:spPr>
          <a:xfrm>
            <a:off x="731519" y="2185416"/>
            <a:ext cx="5829299" cy="9143"/>
          </a:xfrm>
          <a:custGeom>
            <a:rect l="0" t="0" r="0" b="0"/>
            <a:pathLst>
              <a:path w="9179" h="14">
                <a:moveTo>
                  <a:pt x="0" y="7"/>
                </a:moveTo>
                <a:lnTo>
                  <a:pt x="9179" y="7"/>
                </a:lnTo>
              </a:path>
            </a:pathLst>
          </a:custGeom>
          <a:noFill/>
          <a:ln w="9143"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8" name="path"/>
          <p:cNvSpPr/>
          <p:nvPr/>
        </p:nvSpPr>
        <p:spPr>
          <a:xfrm>
            <a:off x="1011936" y="7184135"/>
            <a:ext cx="164591" cy="256032"/>
          </a:xfrm>
          <a:custGeom>
            <a:rect l="0" t="0" r="0" b="0"/>
            <a:pathLst>
              <a:path w="259" h="402">
                <a:moveTo>
                  <a:pt x="259" y="0"/>
                </a:moveTo>
                <a:lnTo>
                  <a:pt x="259" y="403"/>
                </a:lnTo>
                <a:lnTo>
                  <a:pt x="0" y="0"/>
                </a:lnTo>
                <a:lnTo>
                  <a:pt x="259" y="0"/>
                </a:lnTo>
                <a:close/>
              </a:path>
            </a:pathLst>
          </a:custGeom>
          <a:solidFill>
            <a:srgbClr val="0554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0" name="textbox 1850"/>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.24</a:t>
            </a:r>
            <a:endParaRPr lang="en-US" altLang="en-US" sz="1200"/>
          </a:p>
        </p:txBody>
      </p:sp>
      <p:sp>
        <p:nvSpPr>
          <p:cNvPr id="1852" name="textbox 1852"/>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47</a:t>
            </a:r>
            <a:endParaRPr lang="en-US" altLang="en-US" sz="8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54" name="picture 1854"/>
          <p:cNvPicPr>
            <a:picLocks noChangeAspect="1"/>
          </p:cNvPicPr>
          <p:nvPr/>
        </p:nvPicPr>
        <p:blipFill>
          <a:blip r:embed="rId2"/>
          <a:stretch>
            <a:fillRect/>
          </a:stretch>
        </p:blipFill>
        <p:spPr>
          <a:xfrm rot="21600000">
            <a:off x="5167883" y="1190245"/>
            <a:ext cx="1863852" cy="615694"/>
          </a:xfrm>
          <a:prstGeom prst="rect">
            <a:avLst/>
          </a:prstGeom>
        </p:spPr>
      </p:pic>
      <p:sp>
        <p:nvSpPr>
          <p:cNvPr id="1856" name="textbox 1856"/>
          <p:cNvSpPr/>
          <p:nvPr/>
        </p:nvSpPr>
        <p:spPr>
          <a:xfrm>
            <a:off x="6749494"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48</a:t>
            </a:r>
            <a:endParaRPr lang="en-US" altLang="en-US" sz="800"/>
          </a:p>
        </p:txBody>
      </p:sp>
      <p:pic>
        <p:nvPicPr>
          <p:cNvPr id="1858" name="picture 1858"/>
          <p:cNvPicPr>
            <a:picLocks noChangeAspect="1"/>
          </p:cNvPicPr>
          <p:nvPr/>
        </p:nvPicPr>
        <p:blipFill>
          <a:blip r:embed="rId3"/>
          <a:stretch>
            <a:fillRect/>
          </a:stretch>
        </p:blipFill>
        <p:spPr>
          <a:xfrm rot="21600000">
            <a:off x="528827" y="1190244"/>
            <a:ext cx="6502907" cy="3657599"/>
          </a:xfrm>
          <a:prstGeom prst="rect">
            <a:avLst/>
          </a:prstGeom>
        </p:spPr>
      </p:pic>
      <p:sp>
        <p:nvSpPr>
          <p:cNvPr id="1860" name="rect"/>
          <p:cNvSpPr/>
          <p:nvPr/>
        </p:nvSpPr>
        <p:spPr>
          <a:xfrm>
            <a:off x="1946147" y="3701795"/>
            <a:ext cx="3000755" cy="1146047"/>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862" name="picture 1862"/>
          <p:cNvPicPr>
            <a:picLocks noChangeAspect="1"/>
          </p:cNvPicPr>
          <p:nvPr/>
        </p:nvPicPr>
        <p:blipFill>
          <a:blip r:embed="rId4"/>
          <a:stretch>
            <a:fillRect/>
          </a:stretch>
        </p:blipFill>
        <p:spPr>
          <a:xfrm rot="21600000">
            <a:off x="1939682" y="4580774"/>
            <a:ext cx="296395" cy="267070"/>
          </a:xfrm>
          <a:prstGeom prst="rect">
            <a:avLst/>
          </a:prstGeom>
        </p:spPr>
      </p:pic>
      <p:pic>
        <p:nvPicPr>
          <p:cNvPr id="1864" name="picture 1864"/>
          <p:cNvPicPr>
            <a:picLocks noChangeAspect="1"/>
          </p:cNvPicPr>
          <p:nvPr/>
        </p:nvPicPr>
        <p:blipFill>
          <a:blip r:embed="rId5"/>
          <a:stretch>
            <a:fillRect/>
          </a:stretch>
        </p:blipFill>
        <p:spPr>
          <a:xfrm rot="21600000">
            <a:off x="528827" y="1362457"/>
            <a:ext cx="487680" cy="457199"/>
          </a:xfrm>
          <a:prstGeom prst="rect">
            <a:avLst/>
          </a:prstGeom>
        </p:spPr>
      </p:pic>
      <p:sp>
        <p:nvSpPr>
          <p:cNvPr id="1866" name="rect"/>
          <p:cNvSpPr/>
          <p:nvPr/>
        </p:nvSpPr>
        <p:spPr>
          <a:xfrm>
            <a:off x="1946147" y="2290571"/>
            <a:ext cx="3000755" cy="1170432"/>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8" name="rect"/>
          <p:cNvSpPr/>
          <p:nvPr/>
        </p:nvSpPr>
        <p:spPr>
          <a:xfrm>
            <a:off x="4937759" y="3985259"/>
            <a:ext cx="18288" cy="862584"/>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870" name="table 1870"/>
          <p:cNvGraphicFramePr>
            <a:graphicFrameLocks noGrp="1"/>
          </p:cNvGraphicFramePr>
          <p:nvPr/>
        </p:nvGraphicFramePr>
        <p:xfrm>
          <a:off x="528827" y="1190244"/>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872" name="textbox 1872"/>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49</a:t>
            </a:r>
            <a:endParaRPr lang="en-US" altLang="en-US" sz="800"/>
          </a:p>
        </p:txBody>
      </p:sp>
      <p:pic>
        <p:nvPicPr>
          <p:cNvPr id="1874" name="picture 1874"/>
          <p:cNvPicPr>
            <a:picLocks noChangeAspect="1"/>
          </p:cNvPicPr>
          <p:nvPr/>
        </p:nvPicPr>
        <p:blipFill>
          <a:blip r:embed="rId2"/>
          <a:stretch>
            <a:fillRect/>
          </a:stretch>
        </p:blipFill>
        <p:spPr>
          <a:xfrm rot="21600000">
            <a:off x="5167883" y="5839968"/>
            <a:ext cx="1863852" cy="615696"/>
          </a:xfrm>
          <a:prstGeom prst="rect">
            <a:avLst/>
          </a:prstGeom>
        </p:spPr>
      </p:pic>
      <p:pic>
        <p:nvPicPr>
          <p:cNvPr id="1876" name="picture 1876"/>
          <p:cNvPicPr>
            <a:picLocks noChangeAspect="1"/>
          </p:cNvPicPr>
          <p:nvPr/>
        </p:nvPicPr>
        <p:blipFill>
          <a:blip r:embed="rId3"/>
          <a:stretch>
            <a:fillRect/>
          </a:stretch>
        </p:blipFill>
        <p:spPr>
          <a:xfrm rot="21600000">
            <a:off x="528827" y="5839968"/>
            <a:ext cx="6502907" cy="3657600"/>
          </a:xfrm>
          <a:prstGeom prst="rect">
            <a:avLst/>
          </a:prstGeom>
        </p:spPr>
      </p:pic>
      <p:pic>
        <p:nvPicPr>
          <p:cNvPr id="1878" name="picture 1878"/>
          <p:cNvPicPr>
            <a:picLocks noChangeAspect="1"/>
          </p:cNvPicPr>
          <p:nvPr/>
        </p:nvPicPr>
        <p:blipFill>
          <a:blip r:embed="rId6"/>
          <a:stretch>
            <a:fillRect/>
          </a:stretch>
        </p:blipFill>
        <p:spPr>
          <a:xfrm rot="21600000">
            <a:off x="528827" y="6012180"/>
            <a:ext cx="487680" cy="457199"/>
          </a:xfrm>
          <a:prstGeom prst="rect">
            <a:avLst/>
          </a:prstGeom>
        </p:spPr>
      </p:pic>
      <p:graphicFrame>
        <p:nvGraphicFramePr>
          <p:cNvPr id="1880" name="table 188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882" name="textbox 1882"/>
          <p:cNvSpPr/>
          <p:nvPr/>
        </p:nvSpPr>
        <p:spPr>
          <a:xfrm>
            <a:off x="3216064" y="6897902"/>
            <a:ext cx="3248025" cy="1968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3190" algn="l" rtl="0" eaLnBrk="0">
              <a:lnSpc>
                <a:spcPct val="92000"/>
              </a:lnSpc>
            </a:pPr>
            <a:r>
              <a:rPr sz="10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明确了选址选线及成本估算中需综合考虑机</a:t>
            </a:r>
            <a:r>
              <a:rPr sz="10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械化施工</a:t>
            </a:r>
            <a:endParaRPr lang="en-US" altLang="en-US" sz="1000"/>
          </a:p>
          <a:p>
            <a:pPr marL="156210" indent="-107315" algn="l" rtl="0" eaLnBrk="0">
              <a:lnSpc>
                <a:spcPct val="109000"/>
              </a:lnSpc>
              <a:spcBef>
                <a:spcPts val="215"/>
              </a:spcBef>
            </a:pPr>
            <a:r>
              <a:rPr sz="500" kern="0" spc="90">
                <a:solidFill>
                  <a:srgbClr val="404040">
                    <a:alpha val="100000"/>
                  </a:srgbClr>
                </a:solidFill>
                <a:latin typeface="Wingdings" panose="05000000000000000000"/>
                <a:ea typeface="Wingdings" panose="05000000000000000000"/>
                <a:cs typeface="Wingdings" panose="05000000000000000000"/>
              </a:rPr>
              <a:t></a:t>
            </a:r>
            <a:r>
              <a:rPr sz="500" kern="0" spc="-80">
                <a:solidFill>
                  <a:srgbClr val="404040">
                    <a:alpha val="100000"/>
                  </a:srgbClr>
                </a:solidFill>
                <a:latin typeface="Wingdings" panose="05000000000000000000"/>
                <a:ea typeface="Wingdings" panose="05000000000000000000"/>
                <a:cs typeface="Wingdings" panose="05000000000000000000"/>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提前介入</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超前谋划</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会同发展</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部门</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在工程选址选线中考 </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虑机械化施工装备进场和作业场地需</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800"/>
          </a:p>
          <a:p>
            <a:pPr marL="48895" algn="l" rtl="0" eaLnBrk="0">
              <a:lnSpc>
                <a:spcPct val="97000"/>
              </a:lnSpc>
              <a:spcBef>
                <a:spcPts val="245"/>
              </a:spcBef>
            </a:pPr>
            <a:r>
              <a:rPr sz="500" kern="0" spc="120">
                <a:solidFill>
                  <a:srgbClr val="404040">
                    <a:alpha val="100000"/>
                  </a:srgbClr>
                </a:solidFill>
                <a:latin typeface="Wingdings" panose="05000000000000000000"/>
                <a:ea typeface="Wingdings" panose="05000000000000000000"/>
                <a:cs typeface="Wingdings" panose="05000000000000000000"/>
              </a:rPr>
              <a:t></a:t>
            </a:r>
            <a:r>
              <a:rPr sz="500" kern="0" spc="-80">
                <a:solidFill>
                  <a:srgbClr val="404040">
                    <a:alpha val="100000"/>
                  </a:srgbClr>
                </a:solidFill>
                <a:latin typeface="Wingdings" panose="05000000000000000000"/>
                <a:ea typeface="Wingdings" panose="05000000000000000000"/>
                <a:cs typeface="Wingdings" panose="05000000000000000000"/>
              </a:rPr>
              <a:t> </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在费用估算上综合考虑机械化施工应用成本</a:t>
            </a:r>
            <a:endParaRPr lang="en-US" altLang="en-US" sz="800"/>
          </a:p>
          <a:p>
            <a:pPr marL="86360" algn="l" rtl="0" eaLnBrk="0">
              <a:lnSpc>
                <a:spcPct val="92000"/>
              </a:lnSpc>
              <a:spcBef>
                <a:spcPts val="1135"/>
              </a:spcBef>
            </a:pPr>
            <a:r>
              <a:rPr sz="10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明确了合同管理中针对机械化施工应用</a:t>
            </a:r>
            <a:r>
              <a:rPr sz="10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的管理要求</a:t>
            </a:r>
            <a:endParaRPr lang="en-US" altLang="en-US" sz="1000"/>
          </a:p>
          <a:p>
            <a:pPr marL="119380" indent="-107315" algn="l" rtl="0" eaLnBrk="0">
              <a:lnSpc>
                <a:spcPct val="109000"/>
              </a:lnSpc>
              <a:spcBef>
                <a:spcPts val="220"/>
              </a:spcBef>
            </a:pPr>
            <a:r>
              <a:rPr sz="500" kern="0" spc="90">
                <a:solidFill>
                  <a:srgbClr val="404040">
                    <a:alpha val="100000"/>
                  </a:srgbClr>
                </a:solidFill>
                <a:latin typeface="Wingdings" panose="05000000000000000000"/>
                <a:ea typeface="Wingdings" panose="05000000000000000000"/>
                <a:cs typeface="Wingdings" panose="05000000000000000000"/>
              </a:rPr>
              <a:t></a:t>
            </a:r>
            <a:r>
              <a:rPr sz="500" kern="0" spc="-80">
                <a:solidFill>
                  <a:srgbClr val="404040">
                    <a:alpha val="100000"/>
                  </a:srgbClr>
                </a:solidFill>
                <a:latin typeface="Wingdings" panose="05000000000000000000"/>
                <a:ea typeface="Wingdings" panose="05000000000000000000"/>
                <a:cs typeface="Wingdings" panose="05000000000000000000"/>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会同招投标管理部门</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在设计</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监理</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施工</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招标技术规范书  </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及合同内容中明确机械化施工专项技术要求</a:t>
            </a:r>
            <a:endParaRPr lang="en-US" altLang="en-US" sz="800"/>
          </a:p>
          <a:p>
            <a:pPr algn="l" rtl="0" eaLnBrk="0">
              <a:lnSpc>
                <a:spcPct val="179000"/>
              </a:lnSpc>
            </a:pPr>
            <a:endParaRPr lang="en-US" altLang="en-US" sz="1000"/>
          </a:p>
          <a:p>
            <a:pPr marL="123190" algn="l" rtl="0" eaLnBrk="0">
              <a:lnSpc>
                <a:spcPct val="91000"/>
              </a:lnSpc>
              <a:spcBef>
                <a:spcPts val="305"/>
              </a:spcBef>
            </a:pPr>
            <a:r>
              <a:rPr sz="10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明确了环水保评价阶段</a:t>
            </a:r>
            <a:r>
              <a:rPr sz="1000" b="1" kern="0" spc="-16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，有针对性</a:t>
            </a:r>
            <a:r>
              <a:rPr sz="10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的环评</a:t>
            </a:r>
            <a:endParaRPr lang="en-US" altLang="en-US" sz="1000"/>
          </a:p>
          <a:p>
            <a:pPr algn="l" rtl="0" eaLnBrk="0">
              <a:lnSpc>
                <a:spcPct val="110000"/>
              </a:lnSpc>
            </a:pPr>
            <a:endParaRPr lang="en-US" altLang="en-US" sz="400"/>
          </a:p>
          <a:p>
            <a:pPr marL="48895" algn="l" rtl="0" eaLnBrk="0">
              <a:lnSpc>
                <a:spcPct val="109000"/>
              </a:lnSpc>
              <a:spcBef>
                <a:spcPct val="0"/>
              </a:spcBef>
            </a:pPr>
            <a:r>
              <a:rPr sz="500" kern="0" spc="80">
                <a:solidFill>
                  <a:srgbClr val="404040">
                    <a:alpha val="100000"/>
                  </a:srgbClr>
                </a:solidFill>
                <a:latin typeface="Wingdings" panose="05000000000000000000"/>
                <a:ea typeface="Wingdings" panose="05000000000000000000"/>
                <a:cs typeface="Wingdings" panose="05000000000000000000"/>
              </a:rPr>
              <a:t></a:t>
            </a:r>
            <a:r>
              <a:rPr sz="500" kern="0" spc="-70">
                <a:solidFill>
                  <a:srgbClr val="404040">
                    <a:alpha val="100000"/>
                  </a:srgbClr>
                </a:solidFill>
                <a:latin typeface="Wingdings" panose="05000000000000000000"/>
                <a:ea typeface="Wingdings" panose="05000000000000000000"/>
                <a:cs typeface="Wingdings" panose="05000000000000000000"/>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组织编制单位</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充分考虑机械化施工的技术先进性</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500" kern="0" spc="120">
                <a:solidFill>
                  <a:srgbClr val="404040">
                    <a:alpha val="100000"/>
                  </a:srgbClr>
                </a:solidFill>
                <a:latin typeface="Wingdings" panose="05000000000000000000"/>
                <a:ea typeface="Wingdings" panose="05000000000000000000"/>
                <a:cs typeface="Wingdings" panose="05000000000000000000"/>
              </a:rPr>
              <a:t></a:t>
            </a:r>
            <a:r>
              <a:rPr sz="500" kern="0" spc="-90">
                <a:solidFill>
                  <a:srgbClr val="404040">
                    <a:alpha val="100000"/>
                  </a:srgbClr>
                </a:solidFill>
                <a:latin typeface="Wingdings" panose="05000000000000000000"/>
                <a:ea typeface="Wingdings" panose="05000000000000000000"/>
                <a:cs typeface="Wingdings" panose="05000000000000000000"/>
              </a:rPr>
              <a:t> </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科学评估其对环境保护和水土保持的影</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响</a:t>
            </a:r>
            <a:endParaRPr lang="en-US" altLang="en-US" sz="800"/>
          </a:p>
        </p:txBody>
      </p:sp>
      <p:sp>
        <p:nvSpPr>
          <p:cNvPr id="1884" name="rect"/>
          <p:cNvSpPr/>
          <p:nvPr/>
        </p:nvSpPr>
        <p:spPr>
          <a:xfrm>
            <a:off x="4937759" y="2290571"/>
            <a:ext cx="18288" cy="851916"/>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6" name="textbox 1886"/>
          <p:cNvSpPr/>
          <p:nvPr/>
        </p:nvSpPr>
        <p:spPr>
          <a:xfrm>
            <a:off x="1926966" y="2498132"/>
            <a:ext cx="3039110" cy="9956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tabLst>
                <a:tab pos="212725"/>
              </a:tabLst>
            </a:pPr>
            <a:r>
              <a:rPr sz="600" kern="0" spc="0">
                <a:solidFill>
                  <a:srgbClr val="404040">
                    <a:alpha val="100000"/>
                  </a:srgbClr>
                </a:solidFill>
                <a:latin typeface="Wingdings" panose="05000000000000000000"/>
                <a:ea typeface="Wingdings" panose="05000000000000000000"/>
                <a:cs typeface="Wingdings" panose="05000000000000000000"/>
              </a:rPr>
              <a:t>	</a:t>
            </a:r>
            <a:r>
              <a:rPr sz="600" kern="0" spc="130">
                <a:solidFill>
                  <a:srgbClr val="404040">
                    <a:alpha val="100000"/>
                  </a:srgbClr>
                </a:solidFill>
                <a:latin typeface="Wingdings" panose="05000000000000000000"/>
                <a:ea typeface="Wingdings" panose="05000000000000000000"/>
                <a:cs typeface="Wingdings" panose="05000000000000000000"/>
              </a:rPr>
              <a:t> </a:t>
            </a:r>
            <a:r>
              <a:rPr sz="10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贯彻落实公司机械化</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施工技术管理要求</a:t>
            </a:r>
            <a:endParaRPr lang="en-US" altLang="en-US" sz="1000"/>
          </a:p>
          <a:p>
            <a:pPr marL="213360" algn="l" rtl="0" eaLnBrk="0">
              <a:lnSpc>
                <a:spcPct val="97000"/>
              </a:lnSpc>
              <a:spcBef>
                <a:spcPts val="505"/>
              </a:spcBef>
            </a:pPr>
            <a:r>
              <a:rPr sz="600" kern="0" spc="130">
                <a:solidFill>
                  <a:srgbClr val="404040">
                    <a:alpha val="100000"/>
                  </a:srgbClr>
                </a:solidFill>
                <a:latin typeface="Wingdings" panose="05000000000000000000"/>
                <a:ea typeface="Wingdings" panose="05000000000000000000"/>
                <a:cs typeface="Wingdings" panose="05000000000000000000"/>
              </a:rPr>
              <a:t> </a:t>
            </a:r>
            <a:r>
              <a:rPr sz="10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因地制宜开展机械化</a:t>
            </a:r>
            <a:r>
              <a:rPr sz="10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施工年度管理策划</a:t>
            </a:r>
            <a:endParaRPr lang="en-US" altLang="en-US" sz="1000"/>
          </a:p>
          <a:p>
            <a:pPr marL="213360" algn="l" rtl="0" eaLnBrk="0">
              <a:lnSpc>
                <a:spcPct val="96000"/>
              </a:lnSpc>
              <a:spcBef>
                <a:spcPts val="515"/>
              </a:spcBef>
            </a:pPr>
            <a:r>
              <a:rPr sz="600" kern="0" spc="110">
                <a:solidFill>
                  <a:srgbClr val="055444">
                    <a:alpha val="100000"/>
                  </a:srgbClr>
                </a:solidFill>
                <a:latin typeface="Wingdings" panose="05000000000000000000"/>
                <a:ea typeface="Wingdings" panose="05000000000000000000"/>
                <a:cs typeface="Wingdings" panose="05000000000000000000"/>
              </a:rPr>
              <a:t> </a:t>
            </a:r>
            <a:r>
              <a:rPr sz="10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明确工作要求及目</a:t>
            </a:r>
            <a:r>
              <a:rPr sz="10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标</a:t>
            </a:r>
            <a:endParaRPr lang="en-US" altLang="en-US" sz="1000"/>
          </a:p>
          <a:p>
            <a:pPr algn="l" rtl="0" eaLnBrk="0">
              <a:lnSpc>
                <a:spcPct val="104000"/>
              </a:lnSpc>
            </a:pPr>
            <a:endParaRPr lang="en-US" altLang="en-US" sz="400"/>
          </a:p>
          <a:p>
            <a:pPr marL="213360" algn="l" rtl="0" eaLnBrk="0">
              <a:lnSpc>
                <a:spcPct val="96000"/>
              </a:lnSpc>
              <a:spcBef>
                <a:spcPts val="5"/>
              </a:spcBef>
            </a:pPr>
            <a:r>
              <a:rPr sz="600" kern="0" spc="100">
                <a:solidFill>
                  <a:srgbClr val="055444">
                    <a:alpha val="100000"/>
                  </a:srgbClr>
                </a:solidFill>
                <a:latin typeface="Wingdings" panose="05000000000000000000"/>
                <a:ea typeface="Wingdings" panose="05000000000000000000"/>
                <a:cs typeface="Wingdings" panose="05000000000000000000"/>
              </a:rPr>
              <a:t> </a:t>
            </a:r>
            <a:r>
              <a:rPr sz="10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推行量化评价考核</a:t>
            </a:r>
            <a:r>
              <a:rPr sz="10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                               </a:t>
            </a:r>
            <a:endParaRPr lang="en-US" altLang="en-US" sz="1000"/>
          </a:p>
        </p:txBody>
      </p:sp>
      <p:sp>
        <p:nvSpPr>
          <p:cNvPr id="1888" name="path"/>
          <p:cNvSpPr/>
          <p:nvPr/>
        </p:nvSpPr>
        <p:spPr>
          <a:xfrm>
            <a:off x="4613721" y="3136022"/>
            <a:ext cx="331447" cy="331447"/>
          </a:xfrm>
          <a:custGeom>
            <a:rect l="0" t="0" r="0" b="0"/>
            <a:pathLst>
              <a:path w="521" h="521">
                <a:moveTo>
                  <a:pt x="10" y="511"/>
                </a:moveTo>
                <a:lnTo>
                  <a:pt x="511" y="10"/>
                </a:lnTo>
              </a:path>
            </a:pathLst>
          </a:custGeom>
          <a:noFill/>
          <a:ln w="18287"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890" name="picture 1890"/>
          <p:cNvPicPr>
            <a:picLocks noChangeAspect="1"/>
          </p:cNvPicPr>
          <p:nvPr/>
        </p:nvPicPr>
        <p:blipFill>
          <a:blip r:embed="rId7"/>
          <a:stretch>
            <a:fillRect/>
          </a:stretch>
        </p:blipFill>
        <p:spPr>
          <a:xfrm rot="21600000">
            <a:off x="4656974" y="3695330"/>
            <a:ext cx="296395" cy="296395"/>
          </a:xfrm>
          <a:prstGeom prst="rect">
            <a:avLst/>
          </a:prstGeom>
        </p:spPr>
      </p:pic>
      <p:pic>
        <p:nvPicPr>
          <p:cNvPr id="1892" name="picture 1892"/>
          <p:cNvPicPr>
            <a:picLocks noChangeAspect="1"/>
          </p:cNvPicPr>
          <p:nvPr/>
        </p:nvPicPr>
        <p:blipFill>
          <a:blip r:embed="rId8"/>
          <a:stretch>
            <a:fillRect/>
          </a:stretch>
        </p:blipFill>
        <p:spPr>
          <a:xfrm rot="21600000">
            <a:off x="4788408" y="2532888"/>
            <a:ext cx="2068067" cy="2100071"/>
          </a:xfrm>
          <a:prstGeom prst="rect">
            <a:avLst/>
          </a:prstGeom>
        </p:spPr>
      </p:pic>
      <p:sp>
        <p:nvSpPr>
          <p:cNvPr id="1894" name="textbox 1894"/>
          <p:cNvSpPr/>
          <p:nvPr/>
        </p:nvSpPr>
        <p:spPr>
          <a:xfrm>
            <a:off x="603608" y="1480819"/>
            <a:ext cx="4435475" cy="5848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8000"/>
              </a:lnSpc>
            </a:pPr>
            <a:endParaRPr lang="en-US" altLang="en-US" sz="900"/>
          </a:p>
          <a:p>
            <a:pPr algn="l" rtl="0" eaLnBrk="0">
              <a:lnSpc>
                <a:spcPct val="7000"/>
              </a:lnSpc>
            </a:pPr>
            <a:endParaRPr lang="en-US" altLang="en-US" sz="100"/>
          </a:p>
          <a:p>
            <a:pPr marL="2065020" algn="l" rtl="0" eaLnBrk="0">
              <a:lnSpc>
                <a:spcPct val="97000"/>
              </a:lnSpc>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机械化施工前期管理</a:t>
            </a:r>
            <a:endParaRPr lang="en-US" altLang="en-US" sz="1200"/>
          </a:p>
        </p:txBody>
      </p:sp>
      <p:sp>
        <p:nvSpPr>
          <p:cNvPr id="1896" name="textbox 1896"/>
          <p:cNvSpPr/>
          <p:nvPr/>
        </p:nvSpPr>
        <p:spPr>
          <a:xfrm>
            <a:off x="603608" y="6130544"/>
            <a:ext cx="4435475" cy="5848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08000"/>
              </a:lnSpc>
            </a:pPr>
            <a:endParaRPr lang="en-US" altLang="en-US" sz="900"/>
          </a:p>
          <a:p>
            <a:pPr algn="l" rtl="0" eaLnBrk="0">
              <a:lnSpc>
                <a:spcPct val="7000"/>
              </a:lnSpc>
            </a:pPr>
            <a:endParaRPr lang="en-US" altLang="en-US" sz="100"/>
          </a:p>
          <a:p>
            <a:pPr marL="2065020" algn="l" rtl="0" eaLnBrk="0">
              <a:lnSpc>
                <a:spcPct val="97000"/>
              </a:lnSpc>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机械化施工前期管理</a:t>
            </a:r>
            <a:endParaRPr lang="en-US" altLang="en-US" sz="1200"/>
          </a:p>
        </p:txBody>
      </p:sp>
      <p:sp>
        <p:nvSpPr>
          <p:cNvPr id="1898" name="textbox 1898"/>
          <p:cNvSpPr/>
          <p:nvPr/>
        </p:nvSpPr>
        <p:spPr>
          <a:xfrm>
            <a:off x="2271879" y="3908407"/>
            <a:ext cx="2351404" cy="807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7000"/>
              </a:lnSpc>
            </a:pPr>
            <a:r>
              <a:rPr sz="10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结合工程实际</a:t>
            </a:r>
            <a:r>
              <a:rPr sz="10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统筹安全</a:t>
            </a:r>
            <a:r>
              <a:rPr sz="10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2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进</a:t>
            </a:r>
            <a:r>
              <a:rPr sz="10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度、</a:t>
            </a:r>
            <a:endParaRPr lang="en-US" altLang="en-US" sz="1000"/>
          </a:p>
          <a:p>
            <a:pPr marL="12700" algn="l" rtl="0" eaLnBrk="0">
              <a:lnSpc>
                <a:spcPct val="96000"/>
              </a:lnSpc>
              <a:spcBef>
                <a:spcPts val="515"/>
              </a:spcBef>
            </a:pP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造价</a:t>
            </a: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10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10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环水保等因素</a:t>
            </a:r>
            <a:endParaRPr lang="en-US" altLang="en-US" sz="1000"/>
          </a:p>
          <a:p>
            <a:pPr algn="l" rtl="0" eaLnBrk="0">
              <a:lnSpc>
                <a:spcPct val="107000"/>
              </a:lnSpc>
            </a:pPr>
            <a:endParaRPr lang="en-US" altLang="en-US" sz="400"/>
          </a:p>
          <a:p>
            <a:pPr marL="12700" algn="l" rtl="0" eaLnBrk="0">
              <a:lnSpc>
                <a:spcPct val="117000"/>
              </a:lnSpc>
              <a:spcBef>
                <a:spcPts val="5"/>
              </a:spcBef>
            </a:pPr>
            <a:r>
              <a:rPr sz="1000" b="1" kern="0" spc="140">
                <a:solidFill>
                  <a:srgbClr val="055444">
                    <a:alpha val="100000"/>
                  </a:srgbClr>
                </a:solidFill>
                <a:latin typeface="微软雅黑" panose="020b0503020204020204" charset="-122"/>
                <a:ea typeface="微软雅黑" panose="020b0503020204020204" charset="-122"/>
                <a:cs typeface="微软雅黑" panose="020b0503020204020204" charset="-122"/>
              </a:rPr>
              <a:t>科学制定工程机械化施工应用目标及</a:t>
            </a:r>
            <a:r>
              <a:rPr sz="10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120">
                <a:solidFill>
                  <a:srgbClr val="055444">
                    <a:alpha val="100000"/>
                  </a:srgbClr>
                </a:solidFill>
                <a:latin typeface="微软雅黑" panose="020b0503020204020204" charset="-122"/>
                <a:ea typeface="微软雅黑" panose="020b0503020204020204" charset="-122"/>
                <a:cs typeface="微软雅黑" panose="020b0503020204020204" charset="-122"/>
              </a:rPr>
              <a:t>管理要求</a:t>
            </a:r>
            <a:endParaRPr lang="en-US" altLang="en-US" sz="1000"/>
          </a:p>
        </p:txBody>
      </p:sp>
      <p:sp>
        <p:nvSpPr>
          <p:cNvPr id="1900" name="textbox 1900"/>
          <p:cNvSpPr/>
          <p:nvPr/>
        </p:nvSpPr>
        <p:spPr>
          <a:xfrm>
            <a:off x="1260257" y="9042003"/>
            <a:ext cx="4799965" cy="3924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109000"/>
              </a:lnSpc>
            </a:pPr>
            <a:r>
              <a:rPr sz="11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建设管理单位应按照“机械化流</a:t>
            </a:r>
            <a:r>
              <a:rPr sz="11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水作业、全工序无缝衔接”的原则做好全</a:t>
            </a:r>
            <a:r>
              <a:rPr sz="11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1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过程机械化施工的外部协调工作</a:t>
            </a:r>
            <a:r>
              <a:rPr sz="1100" b="1" kern="0" spc="-18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1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，会同物资管理部门做好物资</a:t>
            </a:r>
            <a:r>
              <a:rPr sz="11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供应</a:t>
            </a:r>
            <a:endParaRPr lang="en-US" altLang="en-US" sz="1100"/>
          </a:p>
        </p:txBody>
      </p:sp>
      <p:pic>
        <p:nvPicPr>
          <p:cNvPr id="1902" name="picture 1902"/>
          <p:cNvPicPr>
            <a:picLocks noChangeAspect="1"/>
          </p:cNvPicPr>
          <p:nvPr/>
        </p:nvPicPr>
        <p:blipFill>
          <a:blip r:embed="rId9"/>
          <a:stretch>
            <a:fillRect/>
          </a:stretch>
        </p:blipFill>
        <p:spPr>
          <a:xfrm rot="21600000">
            <a:off x="1478280" y="6937247"/>
            <a:ext cx="1668779" cy="509016"/>
          </a:xfrm>
          <a:prstGeom prst="rect">
            <a:avLst/>
          </a:prstGeom>
        </p:spPr>
      </p:pic>
      <p:pic>
        <p:nvPicPr>
          <p:cNvPr id="1904" name="picture 1904"/>
          <p:cNvPicPr>
            <a:picLocks noChangeAspect="1"/>
          </p:cNvPicPr>
          <p:nvPr/>
        </p:nvPicPr>
        <p:blipFill>
          <a:blip r:embed="rId10"/>
          <a:stretch>
            <a:fillRect/>
          </a:stretch>
        </p:blipFill>
        <p:spPr>
          <a:xfrm rot="21600000">
            <a:off x="1478280" y="8365236"/>
            <a:ext cx="1668779" cy="509016"/>
          </a:xfrm>
          <a:prstGeom prst="rect">
            <a:avLst/>
          </a:prstGeom>
        </p:spPr>
      </p:pic>
      <p:pic>
        <p:nvPicPr>
          <p:cNvPr id="1906" name="picture 1906"/>
          <p:cNvPicPr>
            <a:picLocks noChangeAspect="1"/>
          </p:cNvPicPr>
          <p:nvPr/>
        </p:nvPicPr>
        <p:blipFill>
          <a:blip r:embed="rId11"/>
          <a:stretch>
            <a:fillRect/>
          </a:stretch>
        </p:blipFill>
        <p:spPr>
          <a:xfrm rot="21600000">
            <a:off x="1478280" y="7650480"/>
            <a:ext cx="1668779" cy="509016"/>
          </a:xfrm>
          <a:prstGeom prst="rect">
            <a:avLst/>
          </a:prstGeom>
        </p:spPr>
      </p:pic>
      <p:sp>
        <p:nvSpPr>
          <p:cNvPr id="1908" name="rect"/>
          <p:cNvSpPr/>
          <p:nvPr/>
        </p:nvSpPr>
        <p:spPr>
          <a:xfrm>
            <a:off x="1937003" y="2610611"/>
            <a:ext cx="18288" cy="850392"/>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910" name="picture 1910"/>
          <p:cNvPicPr>
            <a:picLocks noChangeAspect="1"/>
          </p:cNvPicPr>
          <p:nvPr/>
        </p:nvPicPr>
        <p:blipFill>
          <a:blip r:embed="rId12"/>
          <a:stretch>
            <a:fillRect/>
          </a:stretch>
        </p:blipFill>
        <p:spPr>
          <a:xfrm rot="21600000">
            <a:off x="1609343" y="2848356"/>
            <a:ext cx="364236" cy="54863"/>
          </a:xfrm>
          <a:prstGeom prst="rect">
            <a:avLst/>
          </a:prstGeom>
        </p:spPr>
      </p:pic>
      <p:pic>
        <p:nvPicPr>
          <p:cNvPr id="1912" name="picture 1912"/>
          <p:cNvPicPr>
            <a:picLocks noChangeAspect="1"/>
          </p:cNvPicPr>
          <p:nvPr/>
        </p:nvPicPr>
        <p:blipFill>
          <a:blip r:embed="rId13"/>
          <a:stretch>
            <a:fillRect/>
          </a:stretch>
        </p:blipFill>
        <p:spPr>
          <a:xfrm rot="21600000">
            <a:off x="891539" y="2409444"/>
            <a:ext cx="806196" cy="934211"/>
          </a:xfrm>
          <a:prstGeom prst="rect">
            <a:avLst/>
          </a:prstGeom>
        </p:spPr>
      </p:pic>
      <p:sp>
        <p:nvSpPr>
          <p:cNvPr id="1914" name="rect"/>
          <p:cNvSpPr/>
          <p:nvPr/>
        </p:nvSpPr>
        <p:spPr>
          <a:xfrm>
            <a:off x="1937003" y="3701795"/>
            <a:ext cx="18288" cy="885444"/>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916" name="picture 1916"/>
          <p:cNvPicPr>
            <a:picLocks noChangeAspect="1"/>
          </p:cNvPicPr>
          <p:nvPr/>
        </p:nvPicPr>
        <p:blipFill>
          <a:blip r:embed="rId14"/>
          <a:stretch>
            <a:fillRect/>
          </a:stretch>
        </p:blipFill>
        <p:spPr>
          <a:xfrm rot="21600000">
            <a:off x="1609343" y="4259580"/>
            <a:ext cx="364236" cy="53339"/>
          </a:xfrm>
          <a:prstGeom prst="rect">
            <a:avLst/>
          </a:prstGeom>
        </p:spPr>
      </p:pic>
      <p:pic>
        <p:nvPicPr>
          <p:cNvPr id="1918" name="picture 1918"/>
          <p:cNvPicPr>
            <a:picLocks noChangeAspect="1"/>
          </p:cNvPicPr>
          <p:nvPr/>
        </p:nvPicPr>
        <p:blipFill>
          <a:blip r:embed="rId15"/>
          <a:stretch>
            <a:fillRect/>
          </a:stretch>
        </p:blipFill>
        <p:spPr>
          <a:xfrm rot="21600000">
            <a:off x="891539" y="3819144"/>
            <a:ext cx="806196" cy="934211"/>
          </a:xfrm>
          <a:prstGeom prst="rect">
            <a:avLst/>
          </a:prstGeom>
        </p:spPr>
      </p:pic>
      <p:sp>
        <p:nvSpPr>
          <p:cNvPr id="1920" name="path"/>
          <p:cNvSpPr/>
          <p:nvPr/>
        </p:nvSpPr>
        <p:spPr>
          <a:xfrm>
            <a:off x="1142826" y="7174992"/>
            <a:ext cx="343073" cy="1426464"/>
          </a:xfrm>
          <a:custGeom>
            <a:rect l="0" t="0" r="0" b="0"/>
            <a:pathLst>
              <a:path w="540" h="2246">
                <a:moveTo>
                  <a:pt x="523" y="12"/>
                </a:moveTo>
                <a:lnTo>
                  <a:pt x="297" y="12"/>
                </a:lnTo>
                <a:lnTo>
                  <a:pt x="297" y="2234"/>
                </a:lnTo>
                <a:lnTo>
                  <a:pt x="540" y="2234"/>
                </a:lnTo>
                <a:moveTo>
                  <a:pt x="528" y="1130"/>
                </a:moveTo>
                <a:lnTo>
                  <a:pt x="0" y="1118"/>
                </a:lnTo>
              </a:path>
            </a:pathLst>
          </a:custGeom>
          <a:noFill/>
          <a:ln w="15240"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22" name="textbox 1922"/>
          <p:cNvSpPr/>
          <p:nvPr/>
        </p:nvSpPr>
        <p:spPr>
          <a:xfrm>
            <a:off x="1556989" y="8444893"/>
            <a:ext cx="1517650" cy="367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311785" algn="l" rtl="0" eaLnBrk="0">
              <a:lnSpc>
                <a:spcPct val="97000"/>
              </a:lnSpc>
            </a:pPr>
            <a:r>
              <a:rPr sz="11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环境影响评价</a:t>
            </a:r>
            <a:endParaRPr lang="en-US" altLang="en-US" sz="1100"/>
          </a:p>
          <a:p>
            <a:pPr marL="12700" algn="l" rtl="0" eaLnBrk="0">
              <a:lnSpc>
                <a:spcPct val="96000"/>
              </a:lnSpc>
              <a:spcBef>
                <a:spcPts val="150"/>
              </a:spcBef>
            </a:pPr>
            <a:r>
              <a:rPr sz="11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水土保持方案编报阶段</a:t>
            </a:r>
            <a:endParaRPr lang="en-US" altLang="en-US" sz="1100"/>
          </a:p>
        </p:txBody>
      </p:sp>
      <p:pic>
        <p:nvPicPr>
          <p:cNvPr id="1924" name="picture 1924"/>
          <p:cNvPicPr>
            <a:picLocks noChangeAspect="1"/>
          </p:cNvPicPr>
          <p:nvPr/>
        </p:nvPicPr>
        <p:blipFill>
          <a:blip r:embed="rId16"/>
          <a:stretch>
            <a:fillRect/>
          </a:stretch>
        </p:blipFill>
        <p:spPr>
          <a:xfrm rot="21600000">
            <a:off x="818388" y="7251192"/>
            <a:ext cx="355091" cy="1275588"/>
          </a:xfrm>
          <a:prstGeom prst="rect">
            <a:avLst/>
          </a:prstGeom>
        </p:spPr>
      </p:pic>
      <p:graphicFrame>
        <p:nvGraphicFramePr>
          <p:cNvPr id="1926" name="table 1926"/>
          <p:cNvGraphicFramePr>
            <a:graphicFrameLocks noGrp="1"/>
          </p:cNvGraphicFramePr>
          <p:nvPr/>
        </p:nvGraphicFramePr>
        <p:xfrm>
          <a:off x="813054" y="7245858"/>
          <a:ext cx="365125" cy="1285875"/>
        </p:xfrm>
        <a:graphic>
          <a:graphicData uri="http://schemas.openxmlformats.org/drawingml/2006/table">
            <a:tbl>
              <a:tblPr/>
              <a:tblGrid>
                <a:gridCol w="365125"/>
              </a:tblGrid>
              <a:tr h="1276350">
                <a:tc>
                  <a:txBody>
                    <a:bodyPr vert="eaVert" wrap="square"/>
                    <a:lstStyle/>
                    <a:p>
                      <a:pPr algn="l" rtl="0" eaLnBrk="0">
                        <a:lnSpc>
                          <a:spcPct val="143000"/>
                        </a:lnSpc>
                      </a:pPr>
                      <a:endParaRPr lang="en-US" altLang="en-US" sz="200"/>
                    </a:p>
                    <a:p>
                      <a:pPr marL="135890" algn="l" rtl="0" eaLnBrk="0">
                        <a:lnSpc>
                          <a:spcPts val="1860"/>
                        </a:lnSpc>
                        <a:spcBef>
                          <a:spcPct val="0"/>
                        </a:spcBef>
                      </a:pPr>
                      <a:r>
                        <a:rPr sz="1200" b="1" kern="0" spc="120">
                          <a:solidFill>
                            <a:srgbClr val="005344">
                              <a:alpha val="100000"/>
                            </a:srgbClr>
                          </a:solidFill>
                          <a:latin typeface="微软雅黑" panose="020b0503020204020204" charset="-122"/>
                          <a:ea typeface="微软雅黑" panose="020b0503020204020204" charset="-122"/>
                          <a:cs typeface="微软雅黑" panose="020b0503020204020204" charset="-122"/>
                        </a:rPr>
                        <a:t>建设管理单位</a:t>
                      </a:r>
                      <a:endParaRPr lang="en-US" altLang="en-US" sz="1200"/>
                    </a:p>
                  </a:txBody>
                  <a:tcPr marL="0" marR="0" marT="0" marB="0" vert="eaVert">
                    <a:lnL w="9525" cap="flat" cmpd="sng" algn="ctr">
                      <a:solidFill>
                        <a:srgbClr val="006956"/>
                      </a:solidFill>
                      <a:prstDash val="solid"/>
                      <a:round/>
                      <a:headEnd type="none" w="med" len="med"/>
                      <a:tailEnd type="none" w="med" len="med"/>
                    </a:lnL>
                    <a:lnR w="9525" cap="flat" cmpd="sng" algn="ctr">
                      <a:solidFill>
                        <a:srgbClr val="006956"/>
                      </a:solidFill>
                      <a:prstDash val="solid"/>
                      <a:round/>
                      <a:headEnd type="none" w="med" len="med"/>
                      <a:tailEnd type="none" w="med" len="med"/>
                    </a:lnR>
                    <a:lnT w="9525" cap="flat" cmpd="sng" algn="ctr">
                      <a:solidFill>
                        <a:srgbClr val="006956"/>
                      </a:solidFill>
                      <a:prstDash val="solid"/>
                      <a:round/>
                      <a:headEnd type="none" w="med" len="med"/>
                      <a:tailEnd type="none" w="med" len="med"/>
                    </a:lnT>
                    <a:lnB w="9525" cap="flat" cmpd="sng" algn="ctr">
                      <a:solidFill>
                        <a:srgbClr val="006956"/>
                      </a:solidFill>
                      <a:prstDash val="solid"/>
                      <a:round/>
                      <a:headEnd type="none" w="med" len="med"/>
                      <a:tailEnd type="none" w="med" len="med"/>
                    </a:lnB>
                  </a:tcPr>
                </a:tc>
              </a:tr>
            </a:tbl>
          </a:graphicData>
        </a:graphic>
      </p:graphicFrame>
      <p:sp>
        <p:nvSpPr>
          <p:cNvPr id="1928" name="textbox 1928"/>
          <p:cNvSpPr/>
          <p:nvPr/>
        </p:nvSpPr>
        <p:spPr>
          <a:xfrm>
            <a:off x="1023237" y="2700749"/>
            <a:ext cx="535305" cy="396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省公司</a:t>
            </a:r>
            <a:endParaRPr lang="en-US" altLang="en-US" sz="1200"/>
          </a:p>
          <a:p>
            <a:pPr marL="100330" algn="l" rtl="0" eaLnBrk="0">
              <a:lnSpc>
                <a:spcPct val="96000"/>
              </a:lnSpc>
              <a:spcBef>
                <a:spcPts val="155"/>
              </a:spcBef>
            </a:pPr>
            <a:r>
              <a:rPr sz="1200" b="1" kern="0" spc="110">
                <a:solidFill>
                  <a:srgbClr val="FFFFFF">
                    <a:alpha val="100000"/>
                  </a:srgbClr>
                </a:solidFill>
                <a:latin typeface="微软雅黑" panose="020b0503020204020204" charset="-122"/>
                <a:ea typeface="微软雅黑" panose="020b0503020204020204" charset="-122"/>
                <a:cs typeface="微软雅黑" panose="020b0503020204020204" charset="-122"/>
              </a:rPr>
              <a:t>职责</a:t>
            </a:r>
            <a:endParaRPr lang="en-US" altLang="en-US" sz="1200"/>
          </a:p>
        </p:txBody>
      </p:sp>
      <p:sp>
        <p:nvSpPr>
          <p:cNvPr id="1930" name="textbox 1930"/>
          <p:cNvSpPr/>
          <p:nvPr/>
        </p:nvSpPr>
        <p:spPr>
          <a:xfrm>
            <a:off x="1024215" y="4109959"/>
            <a:ext cx="534034" cy="396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000"/>
              </a:lnSpc>
            </a:pPr>
            <a:endParaRPr lang="en-US" altLang="en-US" sz="100"/>
          </a:p>
          <a:p>
            <a:pPr marL="12700" algn="l" rtl="0" eaLnBrk="0">
              <a:lnSpc>
                <a:spcPct val="102000"/>
              </a:lnSpc>
            </a:pP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建管单</a:t>
            </a:r>
            <a:r>
              <a:rPr sz="12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2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位职责</a:t>
            </a:r>
            <a:endParaRPr lang="en-US" altLang="en-US" sz="1200"/>
          </a:p>
        </p:txBody>
      </p:sp>
      <p:sp>
        <p:nvSpPr>
          <p:cNvPr id="1932" name="textbox 1932"/>
          <p:cNvSpPr/>
          <p:nvPr/>
        </p:nvSpPr>
        <p:spPr>
          <a:xfrm>
            <a:off x="1823988" y="7106194"/>
            <a:ext cx="973455" cy="186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100" b="1" kern="0" spc="140">
                <a:solidFill>
                  <a:srgbClr val="FFFFFF">
                    <a:alpha val="100000"/>
                  </a:srgbClr>
                </a:solidFill>
                <a:latin typeface="微软雅黑" panose="020b0503020204020204" charset="-122"/>
                <a:ea typeface="微软雅黑" panose="020b0503020204020204" charset="-122"/>
                <a:cs typeface="微软雅黑" panose="020b0503020204020204" charset="-122"/>
              </a:rPr>
              <a:t>规划可研阶段</a:t>
            </a:r>
            <a:endParaRPr lang="en-US" altLang="en-US" sz="1100"/>
          </a:p>
        </p:txBody>
      </p:sp>
      <p:sp>
        <p:nvSpPr>
          <p:cNvPr id="1934" name="textbox 1934"/>
          <p:cNvSpPr/>
          <p:nvPr/>
        </p:nvSpPr>
        <p:spPr>
          <a:xfrm>
            <a:off x="1903385" y="7820949"/>
            <a:ext cx="813435" cy="186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100" b="1" kern="0" spc="130">
                <a:solidFill>
                  <a:srgbClr val="FFFFFF">
                    <a:alpha val="100000"/>
                  </a:srgbClr>
                </a:solidFill>
                <a:latin typeface="微软雅黑" panose="020b0503020204020204" charset="-122"/>
                <a:ea typeface="微软雅黑" panose="020b0503020204020204" charset="-122"/>
                <a:cs typeface="微软雅黑" panose="020b0503020204020204" charset="-122"/>
              </a:rPr>
              <a:t>招投标阶段</a:t>
            </a:r>
            <a:endParaRPr lang="en-US" altLang="en-US" sz="1100"/>
          </a:p>
        </p:txBody>
      </p:sp>
      <p:sp>
        <p:nvSpPr>
          <p:cNvPr id="1936" name="rect"/>
          <p:cNvSpPr/>
          <p:nvPr/>
        </p:nvSpPr>
        <p:spPr>
          <a:xfrm>
            <a:off x="1946147" y="3692652"/>
            <a:ext cx="2717292" cy="18287"/>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38" name="rect"/>
          <p:cNvSpPr/>
          <p:nvPr/>
        </p:nvSpPr>
        <p:spPr>
          <a:xfrm>
            <a:off x="1946147" y="3451860"/>
            <a:ext cx="2682240" cy="18287"/>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40" name="rect"/>
          <p:cNvSpPr/>
          <p:nvPr/>
        </p:nvSpPr>
        <p:spPr>
          <a:xfrm>
            <a:off x="2264664" y="2281428"/>
            <a:ext cx="2682239" cy="18287"/>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942" name="picture 1942"/>
          <p:cNvPicPr>
            <a:picLocks noChangeAspect="1"/>
          </p:cNvPicPr>
          <p:nvPr/>
        </p:nvPicPr>
        <p:blipFill>
          <a:blip r:embed="rId17"/>
          <a:stretch>
            <a:fillRect/>
          </a:stretch>
        </p:blipFill>
        <p:spPr>
          <a:xfrm rot="21600000">
            <a:off x="1847087" y="4183378"/>
            <a:ext cx="199644" cy="204215"/>
          </a:xfrm>
          <a:prstGeom prst="rect">
            <a:avLst/>
          </a:prstGeom>
        </p:spPr>
      </p:pic>
      <p:pic>
        <p:nvPicPr>
          <p:cNvPr id="1944" name="picture 1944"/>
          <p:cNvPicPr>
            <a:picLocks noChangeAspect="1"/>
          </p:cNvPicPr>
          <p:nvPr/>
        </p:nvPicPr>
        <p:blipFill>
          <a:blip r:embed="rId18"/>
          <a:stretch>
            <a:fillRect/>
          </a:stretch>
        </p:blipFill>
        <p:spPr>
          <a:xfrm rot="21600000">
            <a:off x="1847087" y="2775205"/>
            <a:ext cx="199644" cy="202692"/>
          </a:xfrm>
          <a:prstGeom prst="rect">
            <a:avLst/>
          </a:prstGeom>
        </p:spPr>
      </p:pic>
      <p:sp>
        <p:nvSpPr>
          <p:cNvPr id="1946" name="textbox 1946"/>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.25</a:t>
            </a:r>
            <a:endParaRPr lang="en-US" altLang="en-US" sz="1200"/>
          </a:p>
        </p:txBody>
      </p:sp>
      <p:sp>
        <p:nvSpPr>
          <p:cNvPr id="1948" name="textbox 1948"/>
          <p:cNvSpPr/>
          <p:nvPr/>
        </p:nvSpPr>
        <p:spPr>
          <a:xfrm>
            <a:off x="6749494" y="9288719"/>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49</a:t>
            </a:r>
            <a:endParaRPr lang="en-US" altLang="en-US" sz="800"/>
          </a:p>
        </p:txBody>
      </p:sp>
      <p:sp>
        <p:nvSpPr>
          <p:cNvPr id="1950" name="textbox 1950"/>
          <p:cNvSpPr/>
          <p:nvPr/>
        </p:nvSpPr>
        <p:spPr>
          <a:xfrm>
            <a:off x="6749494" y="4638995"/>
            <a:ext cx="13271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10">
                <a:solidFill>
                  <a:srgbClr val="19846F">
                    <a:alpha val="100000"/>
                  </a:srgbClr>
                </a:solidFill>
                <a:latin typeface="Times New Roman" panose="02020603050405020304"/>
                <a:ea typeface="Times New Roman" panose="02020603050405020304"/>
                <a:cs typeface="Times New Roman" panose="02020603050405020304"/>
              </a:rPr>
              <a:t>48</a:t>
            </a:r>
            <a:endParaRPr lang="en-US" altLang="en-US" sz="800"/>
          </a:p>
        </p:txBody>
      </p:sp>
      <p:sp>
        <p:nvSpPr>
          <p:cNvPr id="1952" name="textbox 1952"/>
          <p:cNvSpPr/>
          <p:nvPr/>
        </p:nvSpPr>
        <p:spPr>
          <a:xfrm>
            <a:off x="2127684" y="3951842"/>
            <a:ext cx="92075" cy="130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820"/>
              </a:lnSpc>
            </a:pPr>
            <a:r>
              <a:rPr sz="600" kern="0" spc="-10">
                <a:solidFill>
                  <a:srgbClr val="404040">
                    <a:alpha val="100000"/>
                  </a:srgbClr>
                </a:solidFill>
                <a:latin typeface="Wingdings" panose="05000000000000000000"/>
                <a:ea typeface="Wingdings" panose="05000000000000000000"/>
                <a:cs typeface="Wingdings" panose="05000000000000000000"/>
              </a:rPr>
              <a:t></a:t>
            </a:r>
            <a:endParaRPr lang="en-US" altLang="en-US" sz="600"/>
          </a:p>
        </p:txBody>
      </p:sp>
      <p:sp>
        <p:nvSpPr>
          <p:cNvPr id="1954" name="textbox 1954"/>
          <p:cNvSpPr/>
          <p:nvPr/>
        </p:nvSpPr>
        <p:spPr>
          <a:xfrm>
            <a:off x="2127684" y="4375515"/>
            <a:ext cx="92075" cy="130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820"/>
              </a:lnSpc>
            </a:pPr>
            <a:r>
              <a:rPr sz="600" kern="0" spc="-10">
                <a:solidFill>
                  <a:srgbClr val="055444">
                    <a:alpha val="100000"/>
                  </a:srgbClr>
                </a:solidFill>
                <a:latin typeface="Wingdings" panose="05000000000000000000"/>
                <a:ea typeface="Wingdings" panose="05000000000000000000"/>
                <a:cs typeface="Wingdings" panose="05000000000000000000"/>
              </a:rPr>
              <a:t></a:t>
            </a:r>
            <a:endParaRPr lang="en-US" altLang="en-US" sz="60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56" name="picture 1956"/>
          <p:cNvPicPr>
            <a:picLocks noChangeAspect="1"/>
          </p:cNvPicPr>
          <p:nvPr/>
        </p:nvPicPr>
        <p:blipFill>
          <a:blip r:embed="rId2"/>
          <a:stretch>
            <a:fillRect/>
          </a:stretch>
        </p:blipFill>
        <p:spPr>
          <a:xfrm rot="21600000">
            <a:off x="528827" y="5839968"/>
            <a:ext cx="6502907" cy="3657600"/>
          </a:xfrm>
          <a:prstGeom prst="rect">
            <a:avLst/>
          </a:prstGeom>
        </p:spPr>
      </p:pic>
      <p:graphicFrame>
        <p:nvGraphicFramePr>
          <p:cNvPr id="1958" name="table 1958"/>
          <p:cNvGraphicFramePr>
            <a:graphicFrameLocks noGrp="1"/>
          </p:cNvGraphicFramePr>
          <p:nvPr/>
        </p:nvGraphicFramePr>
        <p:xfrm>
          <a:off x="527304" y="5839967"/>
          <a:ext cx="6504304" cy="3656965"/>
        </p:xfrm>
        <a:graphic>
          <a:graphicData uri="http://schemas.openxmlformats.org/drawingml/2006/table">
            <a:tbl>
              <a:tblPr/>
              <a:tblGrid>
                <a:gridCol w="2217420"/>
                <a:gridCol w="2107564"/>
                <a:gridCol w="2179320"/>
              </a:tblGrid>
              <a:tr h="1424305">
                <a:tc gridSpan="3">
                  <a:txBody>
                    <a:bodyPr vert="horz" wrap="square"/>
                    <a:lstStyle/>
                    <a:p>
                      <a:pPr algn="l" rtl="0" eaLnBrk="0">
                        <a:lnSpc>
                          <a:spcPct val="198000"/>
                        </a:lnSpc>
                      </a:pPr>
                      <a:endParaRPr lang="en-US" altLang="en-US" sz="1000"/>
                    </a:p>
                    <a:p>
                      <a:pPr marL="88900" algn="l" rtl="0" eaLnBrk="0">
                        <a:lnSpc>
                          <a:spcPct val="90000"/>
                        </a:lnSpc>
                        <a:spcBef>
                          <a:spcPts val="5"/>
                        </a:spcBef>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marL="2473960" algn="l" rtl="0" eaLnBrk="0">
                        <a:lnSpc>
                          <a:spcPct val="97000"/>
                        </a:lnSpc>
                        <a:spcBef>
                          <a:spcPts val="165"/>
                        </a:spcBef>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机械化施工实施管理</a:t>
                      </a:r>
                      <a:endParaRPr lang="en-US" altLang="en-US" sz="1200"/>
                    </a:p>
                    <a:p>
                      <a:pPr marL="671195" algn="l" rtl="0" eaLnBrk="0">
                        <a:lnSpc>
                          <a:spcPct val="97000"/>
                        </a:lnSpc>
                        <a:spcBef>
                          <a:spcPts val="190"/>
                        </a:spcBef>
                      </a:pPr>
                      <a:r>
                        <a:rPr sz="10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明确了建管、施工、监理、设计单位在</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工程开工后的机械化施工主要工作</a:t>
                      </a:r>
                      <a:endParaRPr lang="en-US" altLang="en-US" sz="1000"/>
                    </a:p>
                    <a:p>
                      <a:pPr marL="639445" indent="-144780" algn="l" rtl="0" eaLnBrk="0">
                        <a:lnSpc>
                          <a:spcPct val="116000"/>
                        </a:lnSpc>
                        <a:spcBef>
                          <a:spcPts val="195"/>
                        </a:spcBef>
                      </a:pPr>
                      <a:r>
                        <a:rPr sz="500" kern="0" spc="40">
                          <a:solidFill>
                            <a:srgbClr val="404040">
                              <a:alpha val="100000"/>
                            </a:srgbClr>
                          </a:solidFill>
                          <a:latin typeface="Wingdings" panose="05000000000000000000"/>
                          <a:ea typeface="Wingdings" panose="05000000000000000000"/>
                          <a:cs typeface="Wingdings" panose="05000000000000000000"/>
                        </a:rPr>
                        <a:t></a:t>
                      </a:r>
                      <a:r>
                        <a:rPr sz="500" kern="0" spc="200">
                          <a:solidFill>
                            <a:srgbClr val="404040">
                              <a:alpha val="100000"/>
                            </a:srgbClr>
                          </a:solidFill>
                          <a:latin typeface="Wingdings" panose="05000000000000000000"/>
                          <a:ea typeface="Wingdings" panose="05000000000000000000"/>
                          <a:cs typeface="Wingdings" panose="05000000000000000000"/>
                        </a:rPr>
                        <a:t>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建设管理、监理、施工单位单位应分别在</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《建设管理纲要》</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《监理规划</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《项目管理实施规划》中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编制机械化施工策划专篇</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明确管理要求。监理、施工项目部应分别在监理实施细则、单基策</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划方                   </a:t>
                      </a:r>
                      <a:r>
                        <a:rPr sz="9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案中制定有针对性的机械化施工</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监理、施工措施</a:t>
                      </a:r>
                      <a:endParaRPr lang="en-US" altLang="en-US" sz="9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a:noFill/>
                    </a:lnB>
                  </a:tcPr>
                </a:tc>
              </a:tr>
              <a:tr h="1674495">
                <a:tc>
                  <a:txBody>
                    <a:bodyPr vert="horz" wrap="square"/>
                    <a:lstStyle/>
                    <a:p>
                      <a:pPr algn="l" rtl="0" eaLnBrk="0">
                        <a:lnSpc>
                          <a:spcPct val="143000"/>
                        </a:lnSpc>
                      </a:pPr>
                      <a:endParaRPr lang="en-US" altLang="en-US" sz="1000"/>
                    </a:p>
                    <a:p>
                      <a:pPr algn="l" rtl="0" eaLnBrk="0">
                        <a:lnSpc>
                          <a:spcPct val="144000"/>
                        </a:lnSpc>
                      </a:pPr>
                      <a:endParaRPr lang="en-US" altLang="en-US" sz="1000"/>
                    </a:p>
                    <a:p>
                      <a:pPr marL="558800" indent="-147955" algn="l" rtl="0" eaLnBrk="0">
                        <a:lnSpc>
                          <a:spcPct val="109000"/>
                        </a:lnSpc>
                        <a:spcBef>
                          <a:spcPts val="5"/>
                        </a:spcBef>
                      </a:pPr>
                      <a:r>
                        <a:rPr sz="500" kern="0" spc="70">
                          <a:solidFill>
                            <a:srgbClr val="404040">
                              <a:alpha val="100000"/>
                            </a:srgbClr>
                          </a:solidFill>
                          <a:latin typeface="Wingdings" panose="05000000000000000000"/>
                          <a:ea typeface="Wingdings" panose="05000000000000000000"/>
                          <a:cs typeface="Wingdings" panose="05000000000000000000"/>
                        </a:rPr>
                        <a:t>&gt;</a:t>
                      </a:r>
                      <a:r>
                        <a:rPr sz="500" kern="0" spc="350">
                          <a:solidFill>
                            <a:srgbClr val="404040">
                              <a:alpha val="100000"/>
                            </a:srgbClr>
                          </a:solidFill>
                          <a:latin typeface="Wingdings" panose="05000000000000000000"/>
                          <a:ea typeface="Wingdings" panose="05000000000000000000"/>
                          <a:cs typeface="Wingdings" panose="05000000000000000000"/>
                        </a:rPr>
                        <a:t> </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组织设计</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监理</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施工项目部</a:t>
                      </a:r>
                      <a:r>
                        <a:rPr sz="8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全面落实机械化施工管</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800"/>
                    </a:p>
                    <a:p>
                      <a:pPr marL="559435" indent="-148590" algn="l" rtl="0" eaLnBrk="0">
                        <a:lnSpc>
                          <a:spcPct val="109000"/>
                        </a:lnSpc>
                        <a:spcBef>
                          <a:spcPts val="605"/>
                        </a:spcBef>
                      </a:pPr>
                      <a:r>
                        <a:rPr sz="500" kern="0" spc="110">
                          <a:solidFill>
                            <a:srgbClr val="404040">
                              <a:alpha val="100000"/>
                            </a:srgbClr>
                          </a:solidFill>
                          <a:latin typeface="Wingdings" panose="05000000000000000000"/>
                          <a:ea typeface="Wingdings" panose="05000000000000000000"/>
                          <a:cs typeface="Wingdings" panose="05000000000000000000"/>
                        </a:rPr>
                        <a:t>&gt;</a:t>
                      </a:r>
                      <a:r>
                        <a:rPr sz="500" kern="0" spc="330">
                          <a:solidFill>
                            <a:srgbClr val="404040">
                              <a:alpha val="100000"/>
                            </a:srgbClr>
                          </a:solidFill>
                          <a:latin typeface="Wingdings" panose="05000000000000000000"/>
                          <a:ea typeface="Wingdings" panose="05000000000000000000"/>
                          <a:cs typeface="Wingdings" panose="05000000000000000000"/>
                        </a:rPr>
                        <a:t> </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将机械化施工纳入项目日常标</a:t>
                      </a:r>
                      <a:r>
                        <a:rPr sz="8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准化管理体系</a:t>
                      </a:r>
                      <a:endParaRPr lang="en-US" altLang="en-US" sz="800"/>
                    </a:p>
                    <a:p>
                      <a:pPr algn="l" rtl="0" eaLnBrk="0">
                        <a:lnSpc>
                          <a:spcPct val="124000"/>
                        </a:lnSpc>
                      </a:pPr>
                      <a:endParaRPr lang="en-US" altLang="en-US" sz="400"/>
                    </a:p>
                    <a:p>
                      <a:pPr marL="558165" indent="-147320" algn="l" rtl="0" eaLnBrk="0">
                        <a:lnSpc>
                          <a:spcPct val="113000"/>
                        </a:lnSpc>
                        <a:spcBef>
                          <a:spcPts val="5"/>
                        </a:spcBef>
                      </a:pPr>
                      <a:r>
                        <a:rPr sz="500" kern="0" spc="90">
                          <a:solidFill>
                            <a:srgbClr val="404040">
                              <a:alpha val="100000"/>
                            </a:srgbClr>
                          </a:solidFill>
                          <a:latin typeface="Wingdings" panose="05000000000000000000"/>
                          <a:ea typeface="Wingdings" panose="05000000000000000000"/>
                          <a:cs typeface="Wingdings" panose="05000000000000000000"/>
                        </a:rPr>
                        <a:t>&gt;</a:t>
                      </a:r>
                      <a:r>
                        <a:rPr sz="500" kern="0" spc="290">
                          <a:solidFill>
                            <a:srgbClr val="404040">
                              <a:alpha val="100000"/>
                            </a:srgbClr>
                          </a:solidFill>
                          <a:latin typeface="Wingdings" panose="05000000000000000000"/>
                          <a:ea typeface="Wingdings" panose="05000000000000000000"/>
                          <a:cs typeface="Wingdings" panose="05000000000000000000"/>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结合工程建设进展</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分阶</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段开</a:t>
                      </a:r>
                      <a:r>
                        <a:rPr sz="8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展机械化施工应用情况统</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计及    </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成效分析</a:t>
                      </a:r>
                      <a:endParaRPr lang="en-US" altLang="en-US" sz="800"/>
                    </a:p>
                  </a:txBody>
                  <a:tcPr marL="0" marR="0" marT="0" marB="0">
                    <a:lnL w="9525" cap="flat" cmpd="sng" algn="ctr">
                      <a:solidFill>
                        <a:srgbClr val="000000"/>
                      </a:solidFill>
                      <a:prstDash val="solid"/>
                      <a:round/>
                      <a:headEnd type="none" w="med" len="med"/>
                      <a:tailEnd type="none" w="med" len="med"/>
                    </a:lnL>
                    <a:lnR>
                      <a:noFill/>
                    </a:lnR>
                    <a:lnT>
                      <a:noFill/>
                    </a:lnT>
                    <a:lnB>
                      <a:noFill/>
                    </a:lnB>
                  </a:tcPr>
                </a:tc>
                <a:tc>
                  <a:txBody>
                    <a:bodyPr vert="horz" wrap="square"/>
                    <a:lstStyle/>
                    <a:p>
                      <a:pPr algn="l" rtl="0" eaLnBrk="0">
                        <a:lnSpc>
                          <a:spcPct val="144000"/>
                        </a:lnSpc>
                      </a:pPr>
                      <a:endParaRPr lang="en-US" altLang="en-US" sz="1000"/>
                    </a:p>
                    <a:p>
                      <a:pPr algn="l" rtl="0" eaLnBrk="0">
                        <a:lnSpc>
                          <a:spcPct val="144000"/>
                        </a:lnSpc>
                      </a:pPr>
                      <a:endParaRPr lang="en-US" altLang="en-US" sz="1000"/>
                    </a:p>
                    <a:p>
                      <a:pPr algn="l" rtl="0" eaLnBrk="0">
                        <a:lnSpc>
                          <a:spcPct val="8000"/>
                        </a:lnSpc>
                      </a:pPr>
                      <a:endParaRPr lang="en-US" altLang="en-US" sz="100"/>
                    </a:p>
                    <a:p>
                      <a:pPr marL="278130" indent="-147955" algn="l" rtl="0" eaLnBrk="0">
                        <a:lnSpc>
                          <a:spcPct val="113000"/>
                        </a:lnSpc>
                      </a:pPr>
                      <a:r>
                        <a:rPr sz="500" kern="0" spc="30">
                          <a:solidFill>
                            <a:srgbClr val="404040">
                              <a:alpha val="100000"/>
                            </a:srgbClr>
                          </a:solidFill>
                          <a:latin typeface="Wingdings" panose="05000000000000000000"/>
                          <a:ea typeface="Wingdings" panose="05000000000000000000"/>
                          <a:cs typeface="Wingdings" panose="05000000000000000000"/>
                        </a:rPr>
                        <a:t>&gt;</a:t>
                      </a:r>
                      <a:r>
                        <a:rPr sz="500" kern="0" spc="290">
                          <a:solidFill>
                            <a:srgbClr val="404040">
                              <a:alpha val="100000"/>
                            </a:srgbClr>
                          </a:solidFill>
                          <a:latin typeface="Wingdings" panose="05000000000000000000"/>
                          <a:ea typeface="Wingdings" panose="05000000000000000000"/>
                          <a:cs typeface="Wingdings" panose="05000000000000000000"/>
                        </a:rPr>
                        <a:t>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严格落实机械化施工专题</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设计</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，结合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现场踏勘复测情况</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，编制有针对性、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可操作性的机械化施工技术方案</a:t>
                      </a:r>
                      <a:endParaRPr lang="en-US" altLang="en-US" sz="800"/>
                    </a:p>
                    <a:p>
                      <a:pPr algn="l" rtl="0" eaLnBrk="0">
                        <a:lnSpc>
                          <a:spcPct val="119000"/>
                        </a:lnSpc>
                      </a:pPr>
                      <a:endParaRPr lang="en-US" altLang="en-US" sz="400"/>
                    </a:p>
                    <a:p>
                      <a:pPr marL="279400" indent="-149225" algn="l" rtl="0" eaLnBrk="0">
                        <a:lnSpc>
                          <a:spcPct val="117000"/>
                        </a:lnSpc>
                        <a:spcBef>
                          <a:spcPts val="5"/>
                        </a:spcBef>
                      </a:pPr>
                      <a:r>
                        <a:rPr sz="500" kern="0" spc="30">
                          <a:solidFill>
                            <a:srgbClr val="404040">
                              <a:alpha val="100000"/>
                            </a:srgbClr>
                          </a:solidFill>
                          <a:latin typeface="Wingdings" panose="05000000000000000000"/>
                          <a:ea typeface="Wingdings" panose="05000000000000000000"/>
                          <a:cs typeface="Wingdings" panose="05000000000000000000"/>
                        </a:rPr>
                        <a:t>&gt;</a:t>
                      </a:r>
                      <a:r>
                        <a:rPr sz="500" kern="0" spc="300">
                          <a:solidFill>
                            <a:srgbClr val="404040">
                              <a:alpha val="100000"/>
                            </a:srgbClr>
                          </a:solidFill>
                          <a:latin typeface="Wingdings" panose="05000000000000000000"/>
                          <a:ea typeface="Wingdings" panose="05000000000000000000"/>
                          <a:cs typeface="Wingdings" panose="05000000000000000000"/>
                        </a:rPr>
                        <a:t>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线路工程应达到单基策</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划的深度</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，变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电、</a:t>
                      </a:r>
                      <a:r>
                        <a:rPr sz="8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电缆工程应按照分部(分项)工程    </a:t>
                      </a:r>
                      <a:r>
                        <a:rPr sz="8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的深度要求进行编制。业主、</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监理项    目部应加强审查把关</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，必要时组织专    </a:t>
                      </a:r>
                      <a:r>
                        <a:rPr sz="8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家审查</a:t>
                      </a:r>
                      <a:endParaRPr lang="en-US" altLang="en-US" sz="800"/>
                    </a:p>
                  </a:txBody>
                  <a:tcPr marL="0" marR="0" marT="0" marB="0">
                    <a:lnL>
                      <a:noFill/>
                    </a:lnL>
                    <a:lnR>
                      <a:noFill/>
                    </a:lnR>
                    <a:lnT>
                      <a:noFill/>
                    </a:lnT>
                    <a:lnB>
                      <a:noFill/>
                    </a:lnB>
                  </a:tcPr>
                </a:tc>
                <a:tc>
                  <a:txBody>
                    <a:bodyPr vert="horz" wrap="square"/>
                    <a:lstStyle/>
                    <a:p>
                      <a:pPr algn="l" rtl="0" eaLnBrk="0">
                        <a:lnSpc>
                          <a:spcPct val="144000"/>
                        </a:lnSpc>
                      </a:pPr>
                      <a:endParaRPr lang="en-US" altLang="en-US" sz="1000"/>
                    </a:p>
                    <a:p>
                      <a:pPr algn="l" rtl="0" eaLnBrk="0">
                        <a:lnSpc>
                          <a:spcPct val="144000"/>
                        </a:lnSpc>
                      </a:pPr>
                      <a:endParaRPr lang="en-US" altLang="en-US" sz="1000"/>
                    </a:p>
                    <a:p>
                      <a:pPr marL="142240" algn="l" rtl="0" eaLnBrk="0">
                        <a:lnSpc>
                          <a:spcPct val="96000"/>
                        </a:lnSpc>
                        <a:spcBef>
                          <a:spcPct val="0"/>
                        </a:spcBef>
                      </a:pPr>
                      <a:r>
                        <a:rPr sz="500" kern="0" spc="110">
                          <a:solidFill>
                            <a:srgbClr val="404040">
                              <a:alpha val="100000"/>
                            </a:srgbClr>
                          </a:solidFill>
                          <a:latin typeface="Wingdings" panose="05000000000000000000"/>
                          <a:ea typeface="Wingdings" panose="05000000000000000000"/>
                          <a:cs typeface="Wingdings" panose="05000000000000000000"/>
                        </a:rPr>
                        <a:t>&gt;</a:t>
                      </a:r>
                      <a:r>
                        <a:rPr sz="500" kern="0" spc="290">
                          <a:solidFill>
                            <a:srgbClr val="404040">
                              <a:alpha val="100000"/>
                            </a:srgbClr>
                          </a:solidFill>
                          <a:latin typeface="Wingdings" panose="05000000000000000000"/>
                          <a:ea typeface="Wingdings" panose="05000000000000000000"/>
                          <a:cs typeface="Wingdings" panose="05000000000000000000"/>
                        </a:rPr>
                        <a:t> </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加强机械化施工过程监</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理</a:t>
                      </a:r>
                      <a:endParaRPr lang="en-US" altLang="en-US" sz="800"/>
                    </a:p>
                    <a:p>
                      <a:pPr algn="l" rtl="0" eaLnBrk="0">
                        <a:lnSpc>
                          <a:spcPct val="101000"/>
                        </a:lnSpc>
                      </a:pPr>
                      <a:endParaRPr lang="en-US" altLang="en-US" sz="500"/>
                    </a:p>
                    <a:p>
                      <a:pPr marL="290195" indent="-147955" algn="l" rtl="0" eaLnBrk="0">
                        <a:lnSpc>
                          <a:spcPct val="113000"/>
                        </a:lnSpc>
                        <a:spcBef>
                          <a:spcPts val="5"/>
                        </a:spcBef>
                      </a:pPr>
                      <a:r>
                        <a:rPr sz="500" kern="0" spc="60">
                          <a:solidFill>
                            <a:srgbClr val="404040">
                              <a:alpha val="100000"/>
                            </a:srgbClr>
                          </a:solidFill>
                          <a:latin typeface="Wingdings" panose="05000000000000000000"/>
                          <a:ea typeface="Wingdings" panose="05000000000000000000"/>
                          <a:cs typeface="Wingdings" panose="05000000000000000000"/>
                        </a:rPr>
                        <a:t>&gt;</a:t>
                      </a:r>
                      <a:r>
                        <a:rPr sz="500" kern="0" spc="70">
                          <a:solidFill>
                            <a:srgbClr val="404040">
                              <a:alpha val="100000"/>
                            </a:srgbClr>
                          </a:solidFill>
                          <a:latin typeface="Wingdings" panose="05000000000000000000"/>
                          <a:ea typeface="Wingdings" panose="05000000000000000000"/>
                          <a:cs typeface="Wingdings" panose="05000000000000000000"/>
                        </a:rPr>
                        <a:t>  </a:t>
                      </a:r>
                      <a:r>
                        <a:rPr sz="8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监督施工项目部落实机械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化施工安全</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质量</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环水保            </a:t>
                      </a:r>
                      <a:r>
                        <a:rPr sz="8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等管理</a:t>
                      </a:r>
                      <a:r>
                        <a:rPr sz="800" kern="0" spc="1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措施。</a:t>
                      </a:r>
                      <a:endParaRPr lang="en-US" altLang="en-US" sz="800"/>
                    </a:p>
                  </a:txBody>
                  <a:tcPr marL="0" marR="0" marT="0" marB="0">
                    <a:lnL>
                      <a:noFill/>
                    </a:lnL>
                    <a:lnR w="9525" cap="flat" cmpd="sng" algn="ctr">
                      <a:solidFill>
                        <a:srgbClr val="000000"/>
                      </a:solidFill>
                      <a:prstDash val="solid"/>
                      <a:round/>
                      <a:headEnd type="none" w="med" len="med"/>
                      <a:tailEnd type="none" w="med" len="med"/>
                    </a:lnR>
                    <a:lnT>
                      <a:noFill/>
                    </a:lnT>
                    <a:lnB>
                      <a:noFill/>
                    </a:lnB>
                  </a:tcPr>
                </a:tc>
              </a:tr>
              <a:tr h="558165">
                <a:tc gridSpan="3">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w="9525" cap="flat" cmpd="sng" algn="ctr">
                      <a:solidFill>
                        <a:srgbClr val="000000"/>
                      </a:solidFill>
                      <a:prstDash val="solid"/>
                      <a:round/>
                      <a:headEnd type="none" w="med" len="med"/>
                      <a:tailEnd type="none" w="med" len="med"/>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w="9525" cap="flat" cmpd="sng" algn="ctr">
                      <a:solidFill>
                        <a:srgbClr val="000000"/>
                      </a:solidFill>
                      <a:prstDash val="solid"/>
                      <a:round/>
                      <a:headEnd type="none" w="med" len="med"/>
                      <a:tailEnd type="none" w="med" len="med"/>
                    </a:lnB>
                  </a:tcPr>
                </a:tc>
                <a:tc hMerge="1">
                  <a:txBody>
                    <a:bodyPr vert="horz" wrap="square"/>
                    <a:lstStyle/>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a:noFill/>
                    </a:lnT>
                    <a:lnB w="9525" cap="flat" cmpd="sng" algn="ctr">
                      <a:solidFill>
                        <a:srgbClr val="000000"/>
                      </a:solidFill>
                      <a:prstDash val="solid"/>
                      <a:round/>
                      <a:headEnd type="none" w="med" len="med"/>
                      <a:tailEnd type="none" w="med" len="med"/>
                    </a:lnB>
                  </a:tcPr>
                </a:tc>
              </a:tr>
            </a:tbl>
          </a:graphicData>
        </a:graphic>
      </p:graphicFrame>
      <p:sp>
        <p:nvSpPr>
          <p:cNvPr id="1960" name="textbox 1960"/>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50</a:t>
            </a:r>
            <a:endParaRPr lang="en-US" altLang="en-US" sz="800"/>
          </a:p>
        </p:txBody>
      </p:sp>
      <p:pic>
        <p:nvPicPr>
          <p:cNvPr id="1962" name="picture 1962"/>
          <p:cNvPicPr>
            <a:picLocks noChangeAspect="1"/>
          </p:cNvPicPr>
          <p:nvPr/>
        </p:nvPicPr>
        <p:blipFill>
          <a:blip r:embed="rId3"/>
          <a:stretch>
            <a:fillRect/>
          </a:stretch>
        </p:blipFill>
        <p:spPr>
          <a:xfrm rot="21600000">
            <a:off x="5167883" y="1190245"/>
            <a:ext cx="1863852" cy="615694"/>
          </a:xfrm>
          <a:prstGeom prst="rect">
            <a:avLst/>
          </a:prstGeom>
        </p:spPr>
      </p:pic>
      <p:pic>
        <p:nvPicPr>
          <p:cNvPr id="1964" name="picture 1964"/>
          <p:cNvPicPr>
            <a:picLocks noChangeAspect="1"/>
          </p:cNvPicPr>
          <p:nvPr/>
        </p:nvPicPr>
        <p:blipFill>
          <a:blip r:embed="rId4"/>
          <a:stretch>
            <a:fillRect/>
          </a:stretch>
        </p:blipFill>
        <p:spPr>
          <a:xfrm rot="21600000">
            <a:off x="528827" y="1190244"/>
            <a:ext cx="6502907" cy="3657599"/>
          </a:xfrm>
          <a:prstGeom prst="rect">
            <a:avLst/>
          </a:prstGeom>
        </p:spPr>
      </p:pic>
      <p:pic>
        <p:nvPicPr>
          <p:cNvPr id="1966" name="picture 1966"/>
          <p:cNvPicPr>
            <a:picLocks noChangeAspect="1"/>
          </p:cNvPicPr>
          <p:nvPr/>
        </p:nvPicPr>
        <p:blipFill>
          <a:blip r:embed="rId5"/>
          <a:stretch>
            <a:fillRect/>
          </a:stretch>
        </p:blipFill>
        <p:spPr>
          <a:xfrm rot="21600000">
            <a:off x="1618488" y="1972057"/>
            <a:ext cx="124967" cy="2872740"/>
          </a:xfrm>
          <a:prstGeom prst="rect">
            <a:avLst/>
          </a:prstGeom>
        </p:spPr>
      </p:pic>
      <p:pic>
        <p:nvPicPr>
          <p:cNvPr id="1968" name="picture 1968"/>
          <p:cNvPicPr>
            <a:picLocks noChangeAspect="1"/>
          </p:cNvPicPr>
          <p:nvPr/>
        </p:nvPicPr>
        <p:blipFill>
          <a:blip r:embed="rId6"/>
          <a:stretch>
            <a:fillRect/>
          </a:stretch>
        </p:blipFill>
        <p:spPr>
          <a:xfrm rot="21600000">
            <a:off x="737616" y="4104131"/>
            <a:ext cx="888491" cy="743711"/>
          </a:xfrm>
          <a:prstGeom prst="rect">
            <a:avLst/>
          </a:prstGeom>
        </p:spPr>
      </p:pic>
      <p:pic>
        <p:nvPicPr>
          <p:cNvPr id="1970" name="picture 1970"/>
          <p:cNvPicPr>
            <a:picLocks noChangeAspect="1"/>
          </p:cNvPicPr>
          <p:nvPr/>
        </p:nvPicPr>
        <p:blipFill>
          <a:blip r:embed="rId7"/>
          <a:stretch>
            <a:fillRect/>
          </a:stretch>
        </p:blipFill>
        <p:spPr>
          <a:xfrm rot="21600000">
            <a:off x="528827" y="1362457"/>
            <a:ext cx="487680" cy="457199"/>
          </a:xfrm>
          <a:prstGeom prst="rect">
            <a:avLst/>
          </a:prstGeom>
        </p:spPr>
      </p:pic>
      <p:pic>
        <p:nvPicPr>
          <p:cNvPr id="1972" name="picture 1972"/>
          <p:cNvPicPr>
            <a:picLocks noChangeAspect="1"/>
          </p:cNvPicPr>
          <p:nvPr/>
        </p:nvPicPr>
        <p:blipFill>
          <a:blip r:embed="rId8"/>
          <a:stretch>
            <a:fillRect/>
          </a:stretch>
        </p:blipFill>
        <p:spPr>
          <a:xfrm rot="21600000">
            <a:off x="1822704" y="4171188"/>
            <a:ext cx="4683252" cy="640079"/>
          </a:xfrm>
          <a:prstGeom prst="rect">
            <a:avLst/>
          </a:prstGeom>
        </p:spPr>
      </p:pic>
      <p:pic>
        <p:nvPicPr>
          <p:cNvPr id="1974" name="picture 1974"/>
          <p:cNvPicPr>
            <a:picLocks noChangeAspect="1"/>
          </p:cNvPicPr>
          <p:nvPr/>
        </p:nvPicPr>
        <p:blipFill>
          <a:blip r:embed="rId9"/>
          <a:stretch>
            <a:fillRect/>
          </a:stretch>
        </p:blipFill>
        <p:spPr>
          <a:xfrm rot="21600000">
            <a:off x="1822704" y="1938528"/>
            <a:ext cx="4683252" cy="512064"/>
          </a:xfrm>
          <a:prstGeom prst="rect">
            <a:avLst/>
          </a:prstGeom>
        </p:spPr>
      </p:pic>
      <p:grpSp>
        <p:nvGrpSpPr>
          <p:cNvPr id="76" name="group 76"/>
          <p:cNvGrpSpPr/>
          <p:nvPr/>
        </p:nvGrpSpPr>
        <p:grpSpPr>
          <a:xfrm rot="21600000">
            <a:off x="1636014" y="3705606"/>
            <a:ext cx="200405" cy="91439"/>
            <a:chExt cx="200405" cy="91439"/>
          </a:xfrm>
        </p:grpSpPr>
        <p:sp>
          <p:nvSpPr>
            <p:cNvPr id="1976" name="path"/>
            <p:cNvSpPr/>
            <p:nvPr/>
          </p:nvSpPr>
          <p:spPr>
            <a:xfrm>
              <a:off x="44957" y="41147"/>
              <a:ext cx="155448" cy="13715"/>
            </a:xfrm>
            <a:custGeom>
              <a:rect l="0" t="0" r="0" b="0"/>
              <a:pathLst>
                <a:path w="244" h="21">
                  <a:moveTo>
                    <a:pt x="0" y="10"/>
                  </a:moveTo>
                  <a:lnTo>
                    <a:pt x="244" y="10"/>
                  </a:ln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78" name="path"/>
            <p:cNvSpPr/>
            <p:nvPr/>
          </p:nvSpPr>
          <p:spPr>
            <a:xfrm>
              <a:off x="6857" y="6857"/>
              <a:ext cx="77723" cy="77723"/>
            </a:xfrm>
            <a:custGeom>
              <a:rect l="0" t="0" r="0" b="0"/>
              <a:pathLst>
                <a:path w="122" h="122">
                  <a:moveTo>
                    <a:pt x="60" y="122"/>
                  </a:moveTo>
                  <a:cubicBezTo>
                    <a:pt x="26" y="122"/>
                    <a:pt x="0" y="95"/>
                    <a:pt x="0" y="62"/>
                  </a:cubicBezTo>
                  <a:cubicBezTo>
                    <a:pt x="0" y="26"/>
                    <a:pt x="26" y="0"/>
                    <a:pt x="60" y="0"/>
                  </a:cubicBezTo>
                  <a:cubicBezTo>
                    <a:pt x="96" y="0"/>
                    <a:pt x="122" y="26"/>
                    <a:pt x="122" y="62"/>
                  </a:cubicBezTo>
                  <a:cubicBezTo>
                    <a:pt x="122" y="95"/>
                    <a:pt x="96" y="122"/>
                    <a:pt x="60" y="12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80" name="path"/>
            <p:cNvSpPr/>
            <p:nvPr/>
          </p:nvSpPr>
          <p:spPr>
            <a:xfrm>
              <a:off x="0" y="0"/>
              <a:ext cx="91439" cy="91439"/>
            </a:xfrm>
            <a:custGeom>
              <a:rect l="0" t="0" r="0" b="0"/>
              <a:pathLst>
                <a:path w="143" h="143">
                  <a:moveTo>
                    <a:pt x="70" y="133"/>
                  </a:moveTo>
                  <a:cubicBezTo>
                    <a:pt x="37" y="133"/>
                    <a:pt x="10" y="106"/>
                    <a:pt x="10" y="73"/>
                  </a:cubicBezTo>
                  <a:cubicBezTo>
                    <a:pt x="10" y="37"/>
                    <a:pt x="37" y="10"/>
                    <a:pt x="70" y="10"/>
                  </a:cubicBezTo>
                  <a:cubicBezTo>
                    <a:pt x="106" y="10"/>
                    <a:pt x="133" y="37"/>
                    <a:pt x="133" y="73"/>
                  </a:cubicBezTo>
                  <a:cubicBezTo>
                    <a:pt x="133" y="106"/>
                    <a:pt x="106" y="133"/>
                    <a:pt x="70" y="133"/>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1982" name="picture 1982"/>
          <p:cNvPicPr>
            <a:picLocks noChangeAspect="1"/>
          </p:cNvPicPr>
          <p:nvPr/>
        </p:nvPicPr>
        <p:blipFill>
          <a:blip r:embed="rId10"/>
          <a:stretch>
            <a:fillRect/>
          </a:stretch>
        </p:blipFill>
        <p:spPr>
          <a:xfrm rot="21600000">
            <a:off x="762643" y="3400407"/>
            <a:ext cx="850949" cy="701837"/>
          </a:xfrm>
          <a:prstGeom prst="rect">
            <a:avLst/>
          </a:prstGeom>
        </p:spPr>
      </p:pic>
      <p:pic>
        <p:nvPicPr>
          <p:cNvPr id="1984" name="picture 1984"/>
          <p:cNvPicPr>
            <a:picLocks noChangeAspect="1"/>
          </p:cNvPicPr>
          <p:nvPr/>
        </p:nvPicPr>
        <p:blipFill>
          <a:blip r:embed="rId11"/>
          <a:stretch>
            <a:fillRect/>
          </a:stretch>
        </p:blipFill>
        <p:spPr>
          <a:xfrm rot="21600000">
            <a:off x="1822704" y="2513076"/>
            <a:ext cx="4683252" cy="871728"/>
          </a:xfrm>
          <a:prstGeom prst="rect">
            <a:avLst/>
          </a:prstGeom>
        </p:spPr>
      </p:pic>
      <p:graphicFrame>
        <p:nvGraphicFramePr>
          <p:cNvPr id="1986" name="table 198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1988" name="textbox 1988"/>
          <p:cNvSpPr/>
          <p:nvPr/>
        </p:nvSpPr>
        <p:spPr>
          <a:xfrm>
            <a:off x="527304" y="8985504"/>
            <a:ext cx="6504940" cy="512444"/>
          </a:xfrm>
          <a:prstGeom prst="rect">
            <a:avLst/>
          </a:prstGeom>
          <a:solidFill>
            <a:srgbClr val="005347"/>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5000"/>
              </a:lnSpc>
            </a:pPr>
            <a:endParaRPr lang="en-US" altLang="en-US" sz="200"/>
          </a:p>
          <a:p>
            <a:pPr marL="534670" algn="l" rtl="0" eaLnBrk="0">
              <a:lnSpc>
                <a:spcPct val="97000"/>
              </a:lnSpc>
            </a:pPr>
            <a:r>
              <a:rPr sz="700" kern="0" spc="60">
                <a:solidFill>
                  <a:srgbClr val="FFFFFF">
                    <a:alpha val="100000"/>
                  </a:srgbClr>
                </a:solidFill>
                <a:latin typeface="Wingdings" panose="05000000000000000000"/>
                <a:ea typeface="Wingdings" panose="05000000000000000000"/>
                <a:cs typeface="Wingdings" panose="05000000000000000000"/>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公司、建管单位定期开展机械化施工现场应用的成效评估及考核评价</a:t>
            </a:r>
            <a:r>
              <a:rPr sz="1000" b="1" kern="0" spc="-15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，有助于现场应用</a:t>
            </a:r>
            <a:endParaRPr lang="en-US" altLang="en-US" sz="1000"/>
          </a:p>
          <a:p>
            <a:pPr algn="l" rtl="0" eaLnBrk="0">
              <a:lnSpc>
                <a:spcPct val="103000"/>
              </a:lnSpc>
            </a:pPr>
            <a:endParaRPr lang="en-US" altLang="en-US" sz="300"/>
          </a:p>
          <a:p>
            <a:pPr marL="534670" algn="l" rtl="0" eaLnBrk="0">
              <a:lnSpc>
                <a:spcPct val="97000"/>
              </a:lnSpc>
            </a:pPr>
            <a:r>
              <a:rPr sz="700" kern="0" spc="60">
                <a:solidFill>
                  <a:srgbClr val="FFFFFF">
                    <a:alpha val="100000"/>
                  </a:srgbClr>
                </a:solidFill>
                <a:latin typeface="Wingdings" panose="05000000000000000000"/>
                <a:ea typeface="Wingdings" panose="05000000000000000000"/>
                <a:cs typeface="Wingdings" panose="05000000000000000000"/>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明确了机械化施工设计技术方案不得随意变动</a:t>
            </a:r>
            <a:r>
              <a:rPr sz="1000" b="1" kern="0" spc="-17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，现场有实际问题</a:t>
            </a:r>
            <a:r>
              <a:rPr sz="1000" b="1" kern="0" spc="-16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50">
                <a:solidFill>
                  <a:srgbClr val="FFFFFF">
                    <a:alpha val="100000"/>
                  </a:srgbClr>
                </a:solidFill>
                <a:latin typeface="微软雅黑" panose="020b0503020204020204" charset="-122"/>
                <a:ea typeface="微软雅黑" panose="020b0503020204020204" charset="-122"/>
                <a:cs typeface="微软雅黑" panose="020b0503020204020204" charset="-122"/>
              </a:rPr>
              <a:t>，要履行变更审查的流程</a:t>
            </a:r>
            <a:endParaRPr lang="en-US" altLang="en-US" sz="1000"/>
          </a:p>
        </p:txBody>
      </p:sp>
      <p:sp>
        <p:nvSpPr>
          <p:cNvPr id="1990" name="textbox 1990"/>
          <p:cNvSpPr/>
          <p:nvPr/>
        </p:nvSpPr>
        <p:spPr>
          <a:xfrm>
            <a:off x="1822704" y="3430523"/>
            <a:ext cx="4683759" cy="640715"/>
          </a:xfrm>
          <a:prstGeom prst="rect">
            <a:avLst/>
          </a:prstGeom>
          <a:solidFill>
            <a:srgbClr val="EEEEEE"/>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2000"/>
              </a:lnSpc>
            </a:pPr>
            <a:endParaRPr lang="en-US" altLang="en-US" sz="300"/>
          </a:p>
          <a:p>
            <a:pPr marL="282575" algn="l" rtl="0" eaLnBrk="0">
              <a:lnSpc>
                <a:spcPts val="1410"/>
              </a:lnSpc>
              <a:spcBef>
                <a:spcPts val="5"/>
              </a:spcBef>
            </a:pPr>
            <a:r>
              <a:rPr sz="10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开展《机械化施工专题</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报告》专项评审</a:t>
            </a:r>
            <a:endParaRPr lang="en-US" altLang="en-US" sz="1000"/>
          </a:p>
          <a:p>
            <a:pPr marL="258445" indent="-144780" algn="l" rtl="0" eaLnBrk="0">
              <a:lnSpc>
                <a:spcPct val="126000"/>
              </a:lnSpc>
              <a:spcBef>
                <a:spcPts val="35"/>
              </a:spcBef>
            </a:pPr>
            <a:r>
              <a:rPr sz="500" kern="0" spc="100">
                <a:solidFill>
                  <a:srgbClr val="404040">
                    <a:alpha val="100000"/>
                  </a:srgbClr>
                </a:solidFill>
                <a:latin typeface="Wingdings" panose="05000000000000000000"/>
                <a:ea typeface="Wingdings" panose="05000000000000000000"/>
                <a:cs typeface="Wingdings" panose="05000000000000000000"/>
              </a:rPr>
              <a:t></a:t>
            </a:r>
            <a:r>
              <a:rPr sz="500" kern="0" spc="220">
                <a:solidFill>
                  <a:srgbClr val="404040">
                    <a:alpha val="100000"/>
                  </a:srgbClr>
                </a:solidFill>
                <a:latin typeface="Wingdings" panose="05000000000000000000"/>
                <a:ea typeface="Wingdings" panose="05000000000000000000"/>
                <a:cs typeface="Wingdings" panose="05000000000000000000"/>
              </a:rPr>
              <a:t> </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评审单位应对《机械化施工专题报告</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》进行专项评审</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，重点审查是否落实省公司机械化</a:t>
            </a:r>
            <a:r>
              <a:rPr sz="8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施工应用目标及管理要求</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结</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论纳入评审意见</a:t>
            </a:r>
            <a:endParaRPr lang="en-US" altLang="en-US" sz="800"/>
          </a:p>
        </p:txBody>
      </p:sp>
      <p:sp>
        <p:nvSpPr>
          <p:cNvPr id="1992" name="textbox 1992"/>
          <p:cNvSpPr/>
          <p:nvPr/>
        </p:nvSpPr>
        <p:spPr>
          <a:xfrm>
            <a:off x="1923712" y="2612025"/>
            <a:ext cx="4534534" cy="657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80975" algn="l" rtl="0" eaLnBrk="0">
              <a:lnSpc>
                <a:spcPct val="96000"/>
              </a:lnSpc>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编制“机械化施工专题报告”</a:t>
            </a:r>
            <a:r>
              <a:rPr sz="1000" b="1" kern="0" spc="-10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，应用率不满足时要进行论证并上报</a:t>
            </a:r>
            <a:endParaRPr lang="en-US" altLang="en-US" sz="1000"/>
          </a:p>
          <a:p>
            <a:pPr marL="156845" indent="-144145" algn="l" rtl="0" eaLnBrk="0">
              <a:lnSpc>
                <a:spcPct val="130000"/>
              </a:lnSpc>
              <a:spcBef>
                <a:spcPts val="70"/>
              </a:spcBef>
            </a:pPr>
            <a:r>
              <a:rPr sz="500" kern="0" spc="80">
                <a:solidFill>
                  <a:srgbClr val="404040">
                    <a:alpha val="100000"/>
                  </a:srgbClr>
                </a:solidFill>
                <a:latin typeface="Wingdings" panose="05000000000000000000"/>
                <a:ea typeface="Wingdings" panose="05000000000000000000"/>
                <a:cs typeface="Wingdings" panose="05000000000000000000"/>
              </a:rPr>
              <a:t></a:t>
            </a:r>
            <a:r>
              <a:rPr sz="500" kern="0" spc="300">
                <a:solidFill>
                  <a:srgbClr val="404040">
                    <a:alpha val="100000"/>
                  </a:srgbClr>
                </a:solidFill>
                <a:latin typeface="Wingdings" panose="05000000000000000000"/>
                <a:ea typeface="Wingdings" panose="05000000000000000000"/>
                <a:cs typeface="Wingdings" panose="05000000000000000000"/>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设计单位应落实工程机械化施工应用目标</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开展技术方案论证</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编制《机械化施工专题 报告》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明确机械化施工应用率</a:t>
            </a:r>
            <a:r>
              <a:rPr sz="8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合理计列专项费用</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。对于无法满足省公司机</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械化施工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应用要求的工程</a:t>
            </a:r>
            <a:r>
              <a:rPr sz="8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，应进行专题论证分析</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经建设管理单位审核后</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报省公司</a:t>
            </a:r>
            <a:endParaRPr lang="en-US" altLang="en-US" sz="800"/>
          </a:p>
        </p:txBody>
      </p:sp>
      <p:sp>
        <p:nvSpPr>
          <p:cNvPr id="1994" name="textbox 1994"/>
          <p:cNvSpPr/>
          <p:nvPr/>
        </p:nvSpPr>
        <p:spPr>
          <a:xfrm>
            <a:off x="1923712" y="4241182"/>
            <a:ext cx="4534534" cy="4895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81610" algn="l" rtl="0" eaLnBrk="0">
              <a:lnSpc>
                <a:spcPct val="96000"/>
              </a:lnSpc>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开展机械化施工专题设计</a:t>
            </a:r>
            <a:r>
              <a:rPr sz="1000" b="1" kern="0" spc="-12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，形成“机械化施工专项设计卷册”</a:t>
            </a:r>
            <a:endParaRPr lang="en-US" altLang="en-US" sz="1000"/>
          </a:p>
          <a:p>
            <a:pPr marL="161925" indent="-149225" algn="l" rtl="0" eaLnBrk="0">
              <a:lnSpc>
                <a:spcPct val="118000"/>
              </a:lnSpc>
              <a:spcBef>
                <a:spcPts val="230"/>
              </a:spcBef>
            </a:pPr>
            <a:r>
              <a:rPr sz="500" kern="0" spc="90">
                <a:solidFill>
                  <a:srgbClr val="404040">
                    <a:alpha val="100000"/>
                  </a:srgbClr>
                </a:solidFill>
                <a:latin typeface="Wingdings" panose="05000000000000000000"/>
                <a:ea typeface="Wingdings" panose="05000000000000000000"/>
                <a:cs typeface="Wingdings" panose="05000000000000000000"/>
              </a:rPr>
              <a:t></a:t>
            </a:r>
            <a:r>
              <a:rPr sz="500" kern="0" spc="230">
                <a:solidFill>
                  <a:srgbClr val="404040">
                    <a:alpha val="100000"/>
                  </a:srgbClr>
                </a:solidFill>
                <a:latin typeface="Wingdings" panose="05000000000000000000"/>
                <a:ea typeface="Wingdings" panose="05000000000000000000"/>
                <a:cs typeface="Wingdings" panose="05000000000000000000"/>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设计单位应开展机械化施工专</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题设计</a:t>
            </a:r>
            <a:r>
              <a:rPr sz="8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编制机械化施工专项设计卷册</a:t>
            </a:r>
            <a:r>
              <a:rPr sz="8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评审单位应重点 </a:t>
            </a:r>
            <a:r>
              <a:rPr sz="8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审查是否落实初步设计应用</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原则</a:t>
            </a:r>
            <a:r>
              <a:rPr sz="800" kern="0" spc="-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是否应用全过程机械化施工技术体系成果</a:t>
            </a:r>
            <a:endParaRPr lang="en-US" altLang="en-US" sz="800"/>
          </a:p>
        </p:txBody>
      </p:sp>
      <p:sp>
        <p:nvSpPr>
          <p:cNvPr id="1996" name="textbox 1996"/>
          <p:cNvSpPr/>
          <p:nvPr/>
        </p:nvSpPr>
        <p:spPr>
          <a:xfrm>
            <a:off x="1923712" y="2046216"/>
            <a:ext cx="4650104" cy="3194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80975" algn="l" rtl="0" eaLnBrk="0">
              <a:lnSpc>
                <a:spcPct val="97000"/>
              </a:lnSpc>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地勘报告的准确性</a:t>
            </a:r>
            <a:r>
              <a:rPr sz="1000" b="1" kern="0" spc="-11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，将直接影响后期的设计技术方案及装备选型</a:t>
            </a:r>
            <a:endParaRPr lang="en-US" altLang="en-US" sz="1000"/>
          </a:p>
          <a:p>
            <a:pPr marL="12700" algn="l" rtl="0" eaLnBrk="0">
              <a:lnSpc>
                <a:spcPct val="97000"/>
              </a:lnSpc>
              <a:spcBef>
                <a:spcPts val="220"/>
              </a:spcBef>
            </a:pPr>
            <a:r>
              <a:rPr sz="500" kern="0" spc="90">
                <a:solidFill>
                  <a:srgbClr val="404040">
                    <a:alpha val="100000"/>
                  </a:srgbClr>
                </a:solidFill>
                <a:latin typeface="Wingdings" panose="05000000000000000000"/>
                <a:ea typeface="Wingdings" panose="05000000000000000000"/>
                <a:cs typeface="Wingdings" panose="05000000000000000000"/>
              </a:rPr>
              <a:t></a:t>
            </a:r>
            <a:r>
              <a:rPr sz="500" kern="0" spc="220">
                <a:solidFill>
                  <a:srgbClr val="404040">
                    <a:alpha val="100000"/>
                  </a:srgbClr>
                </a:solidFill>
                <a:latin typeface="Wingdings" panose="05000000000000000000"/>
                <a:ea typeface="Wingdings" panose="05000000000000000000"/>
                <a:cs typeface="Wingdings" panose="05000000000000000000"/>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勘测单位应满足勘测深度要求</a:t>
            </a:r>
            <a:r>
              <a:rPr sz="800" kern="0" spc="-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，确保数据准确</a:t>
            </a:r>
            <a:r>
              <a:rPr sz="8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8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8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为机械化施</a:t>
            </a:r>
            <a:r>
              <a:rPr sz="8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工技术方案比选提供科学支撑</a:t>
            </a:r>
            <a:endParaRPr lang="en-US" altLang="en-US" sz="800"/>
          </a:p>
        </p:txBody>
      </p:sp>
      <p:sp>
        <p:nvSpPr>
          <p:cNvPr id="1998" name="textbox 1998"/>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pic>
        <p:nvPicPr>
          <p:cNvPr id="2000" name="picture 2000"/>
          <p:cNvPicPr>
            <a:picLocks noChangeAspect="1"/>
          </p:cNvPicPr>
          <p:nvPr/>
        </p:nvPicPr>
        <p:blipFill>
          <a:blip r:embed="rId12"/>
          <a:stretch>
            <a:fillRect/>
          </a:stretch>
        </p:blipFill>
        <p:spPr>
          <a:xfrm rot="21600000">
            <a:off x="762643" y="2596404"/>
            <a:ext cx="850949" cy="702023"/>
          </a:xfrm>
          <a:prstGeom prst="rect">
            <a:avLst/>
          </a:prstGeom>
        </p:spPr>
      </p:pic>
      <p:pic>
        <p:nvPicPr>
          <p:cNvPr id="2002" name="picture 2002"/>
          <p:cNvPicPr>
            <a:picLocks noChangeAspect="1"/>
          </p:cNvPicPr>
          <p:nvPr/>
        </p:nvPicPr>
        <p:blipFill>
          <a:blip r:embed="rId13"/>
          <a:stretch>
            <a:fillRect/>
          </a:stretch>
        </p:blipFill>
        <p:spPr>
          <a:xfrm rot="21600000">
            <a:off x="762643" y="1844999"/>
            <a:ext cx="850949" cy="700644"/>
          </a:xfrm>
          <a:prstGeom prst="rect">
            <a:avLst/>
          </a:prstGeom>
        </p:spPr>
      </p:pic>
      <p:pic>
        <p:nvPicPr>
          <p:cNvPr id="2004" name="picture 2004"/>
          <p:cNvPicPr>
            <a:picLocks noChangeAspect="1"/>
          </p:cNvPicPr>
          <p:nvPr/>
        </p:nvPicPr>
        <p:blipFill>
          <a:blip r:embed="rId14"/>
          <a:stretch>
            <a:fillRect/>
          </a:stretch>
        </p:blipFill>
        <p:spPr>
          <a:xfrm rot="21600000">
            <a:off x="2903220" y="7301484"/>
            <a:ext cx="1798320" cy="288035"/>
          </a:xfrm>
          <a:prstGeom prst="rect">
            <a:avLst/>
          </a:prstGeom>
        </p:spPr>
      </p:pic>
      <p:graphicFrame>
        <p:nvGraphicFramePr>
          <p:cNvPr id="2006" name="table 2006"/>
          <p:cNvGraphicFramePr>
            <a:graphicFrameLocks noGrp="1"/>
          </p:cNvGraphicFramePr>
          <p:nvPr/>
        </p:nvGraphicFramePr>
        <p:xfrm>
          <a:off x="2894076" y="7292340"/>
          <a:ext cx="1816100" cy="306070"/>
        </p:xfrm>
        <a:graphic>
          <a:graphicData uri="http://schemas.openxmlformats.org/drawingml/2006/table">
            <a:tbl>
              <a:tblPr/>
              <a:tblGrid>
                <a:gridCol w="1816100"/>
              </a:tblGrid>
              <a:tr h="290195">
                <a:tc>
                  <a:txBody>
                    <a:bodyPr vert="horz" wrap="square"/>
                    <a:lstStyle/>
                    <a:p>
                      <a:pPr algn="l" rtl="0" eaLnBrk="0">
                        <a:lnSpc>
                          <a:spcPct val="115000"/>
                        </a:lnSpc>
                      </a:pPr>
                      <a:endParaRPr lang="en-US" altLang="en-US" sz="500"/>
                    </a:p>
                    <a:p>
                      <a:pPr marL="571500" algn="l" rtl="0" eaLnBrk="0">
                        <a:lnSpc>
                          <a:spcPct val="96000"/>
                        </a:lnSpc>
                        <a:spcBef>
                          <a:spcPct val="0"/>
                        </a:spcBef>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施工项目部</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pic>
        <p:nvPicPr>
          <p:cNvPr id="2008" name="picture 2008"/>
          <p:cNvPicPr>
            <a:picLocks noChangeAspect="1"/>
          </p:cNvPicPr>
          <p:nvPr/>
        </p:nvPicPr>
        <p:blipFill>
          <a:blip r:embed="rId15"/>
          <a:stretch>
            <a:fillRect/>
          </a:stretch>
        </p:blipFill>
        <p:spPr>
          <a:xfrm rot="21600000">
            <a:off x="935736" y="7301484"/>
            <a:ext cx="1662684" cy="288035"/>
          </a:xfrm>
          <a:prstGeom prst="rect">
            <a:avLst/>
          </a:prstGeom>
        </p:spPr>
      </p:pic>
      <p:graphicFrame>
        <p:nvGraphicFramePr>
          <p:cNvPr id="2010" name="table 2010"/>
          <p:cNvGraphicFramePr>
            <a:graphicFrameLocks noGrp="1"/>
          </p:cNvGraphicFramePr>
          <p:nvPr/>
        </p:nvGraphicFramePr>
        <p:xfrm>
          <a:off x="926591" y="7292340"/>
          <a:ext cx="1680845" cy="306070"/>
        </p:xfrm>
        <a:graphic>
          <a:graphicData uri="http://schemas.openxmlformats.org/drawingml/2006/table">
            <a:tbl>
              <a:tblPr/>
              <a:tblGrid>
                <a:gridCol w="1680845"/>
              </a:tblGrid>
              <a:tr h="290195">
                <a:tc>
                  <a:txBody>
                    <a:bodyPr vert="horz" wrap="square"/>
                    <a:lstStyle/>
                    <a:p>
                      <a:pPr algn="l" rtl="0" eaLnBrk="0">
                        <a:lnSpc>
                          <a:spcPct val="113000"/>
                        </a:lnSpc>
                      </a:pPr>
                      <a:endParaRPr lang="en-US" altLang="en-US" sz="500"/>
                    </a:p>
                    <a:p>
                      <a:pPr marL="505460" algn="l" rtl="0" eaLnBrk="0">
                        <a:lnSpc>
                          <a:spcPct val="97000"/>
                        </a:lnSpc>
                        <a:spcBef>
                          <a:spcPct val="0"/>
                        </a:spcBef>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业主项目部</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pic>
        <p:nvPicPr>
          <p:cNvPr id="2012" name="picture 2012"/>
          <p:cNvPicPr>
            <a:picLocks noChangeAspect="1"/>
          </p:cNvPicPr>
          <p:nvPr/>
        </p:nvPicPr>
        <p:blipFill>
          <a:blip r:embed="rId15"/>
          <a:stretch>
            <a:fillRect/>
          </a:stretch>
        </p:blipFill>
        <p:spPr>
          <a:xfrm rot="21600000">
            <a:off x="4992623" y="7301484"/>
            <a:ext cx="1662683" cy="288035"/>
          </a:xfrm>
          <a:prstGeom prst="rect">
            <a:avLst/>
          </a:prstGeom>
        </p:spPr>
      </p:pic>
      <p:graphicFrame>
        <p:nvGraphicFramePr>
          <p:cNvPr id="2014" name="table 2014"/>
          <p:cNvGraphicFramePr>
            <a:graphicFrameLocks noGrp="1"/>
          </p:cNvGraphicFramePr>
          <p:nvPr/>
        </p:nvGraphicFramePr>
        <p:xfrm>
          <a:off x="4983479" y="7292340"/>
          <a:ext cx="1680845" cy="306070"/>
        </p:xfrm>
        <a:graphic>
          <a:graphicData uri="http://schemas.openxmlformats.org/drawingml/2006/table">
            <a:tbl>
              <a:tblPr/>
              <a:tblGrid>
                <a:gridCol w="1680845"/>
              </a:tblGrid>
              <a:tr h="290195">
                <a:tc>
                  <a:txBody>
                    <a:bodyPr vert="horz" wrap="square"/>
                    <a:lstStyle/>
                    <a:p>
                      <a:pPr algn="l" rtl="0" eaLnBrk="0">
                        <a:lnSpc>
                          <a:spcPct val="115000"/>
                        </a:lnSpc>
                      </a:pPr>
                      <a:endParaRPr lang="en-US" altLang="en-US" sz="500"/>
                    </a:p>
                    <a:p>
                      <a:pPr marL="504825" algn="l" rtl="0" eaLnBrk="0">
                        <a:lnSpc>
                          <a:spcPct val="96000"/>
                        </a:lnSpc>
                        <a:spcBef>
                          <a:spcPct val="0"/>
                        </a:spcBef>
                      </a:pPr>
                      <a:r>
                        <a:rPr sz="1000" b="1" kern="0" spc="60">
                          <a:solidFill>
                            <a:srgbClr val="005448">
                              <a:alpha val="100000"/>
                            </a:srgbClr>
                          </a:solidFill>
                          <a:latin typeface="微软雅黑" panose="020b0503020204020204" charset="-122"/>
                          <a:ea typeface="微软雅黑" panose="020b0503020204020204" charset="-122"/>
                          <a:cs typeface="微软雅黑" panose="020b0503020204020204" charset="-122"/>
                        </a:rPr>
                        <a:t>监理项目部</a:t>
                      </a:r>
                      <a:endParaRPr lang="en-US" altLang="en-US" sz="10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sp>
        <p:nvSpPr>
          <p:cNvPr id="2016" name="textbox 2016"/>
          <p:cNvSpPr/>
          <p:nvPr/>
        </p:nvSpPr>
        <p:spPr>
          <a:xfrm>
            <a:off x="2988651" y="1736765"/>
            <a:ext cx="1574800" cy="202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7000"/>
              </a:lnSpc>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机械化施工设计管理</a:t>
            </a:r>
            <a:endParaRPr lang="en-US" altLang="en-US" sz="1200"/>
          </a:p>
        </p:txBody>
      </p:sp>
      <p:sp>
        <p:nvSpPr>
          <p:cNvPr id="2018" name="textbox 2018"/>
          <p:cNvSpPr/>
          <p:nvPr/>
        </p:nvSpPr>
        <p:spPr>
          <a:xfrm>
            <a:off x="845822" y="4321954"/>
            <a:ext cx="566419" cy="335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indent="67945" algn="l" rtl="0" eaLnBrk="0">
              <a:lnSpc>
                <a:spcPct val="102000"/>
              </a:lnSpc>
            </a:pP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施工图</a:t>
            </a:r>
            <a:r>
              <a:rPr sz="10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设计阶段</a:t>
            </a:r>
            <a:endParaRPr lang="en-US" altLang="en-US" sz="1000"/>
          </a:p>
        </p:txBody>
      </p:sp>
      <p:sp>
        <p:nvSpPr>
          <p:cNvPr id="2020" name="textbox 2020"/>
          <p:cNvSpPr/>
          <p:nvPr/>
        </p:nvSpPr>
        <p:spPr>
          <a:xfrm>
            <a:off x="845822" y="3582949"/>
            <a:ext cx="566419" cy="3352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102000"/>
              </a:lnSpc>
            </a:pP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初步设计</a:t>
            </a:r>
            <a:r>
              <a:rPr sz="10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评审阶段</a:t>
            </a:r>
            <a:endParaRPr lang="en-US" altLang="en-US" sz="1000"/>
          </a:p>
        </p:txBody>
      </p:sp>
      <p:sp>
        <p:nvSpPr>
          <p:cNvPr id="2022" name="textbox 2022"/>
          <p:cNvSpPr/>
          <p:nvPr/>
        </p:nvSpPr>
        <p:spPr>
          <a:xfrm>
            <a:off x="845822" y="2810281"/>
            <a:ext cx="566419" cy="3352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53035" indent="-140335" algn="l" rtl="0" eaLnBrk="0">
              <a:lnSpc>
                <a:spcPct val="102000"/>
              </a:lnSpc>
            </a:pP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初步设计</a:t>
            </a:r>
            <a:r>
              <a:rPr sz="10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阶段</a:t>
            </a:r>
            <a:endParaRPr lang="en-US" altLang="en-US" sz="1000"/>
          </a:p>
        </p:txBody>
      </p:sp>
      <p:sp>
        <p:nvSpPr>
          <p:cNvPr id="2024" name="textbox 2024"/>
          <p:cNvSpPr/>
          <p:nvPr/>
        </p:nvSpPr>
        <p:spPr>
          <a:xfrm>
            <a:off x="845822" y="2057833"/>
            <a:ext cx="566419" cy="3352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53035" indent="-140335" algn="l" rtl="0" eaLnBrk="0">
              <a:lnSpc>
                <a:spcPct val="102000"/>
              </a:lnSpc>
            </a:pPr>
            <a:r>
              <a:rPr sz="1000" b="1" kern="0" spc="60">
                <a:solidFill>
                  <a:srgbClr val="FFFFFF">
                    <a:alpha val="100000"/>
                  </a:srgbClr>
                </a:solidFill>
                <a:latin typeface="微软雅黑" panose="020b0503020204020204" charset="-122"/>
                <a:ea typeface="微软雅黑" panose="020b0503020204020204" charset="-122"/>
                <a:cs typeface="微软雅黑" panose="020b0503020204020204" charset="-122"/>
              </a:rPr>
              <a:t>设计勘测</a:t>
            </a:r>
            <a:r>
              <a:rPr sz="10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000" b="1" kern="0" spc="30">
                <a:solidFill>
                  <a:srgbClr val="FFFFFF">
                    <a:alpha val="100000"/>
                  </a:srgbClr>
                </a:solidFill>
                <a:latin typeface="微软雅黑" panose="020b0503020204020204" charset="-122"/>
                <a:ea typeface="微软雅黑" panose="020b0503020204020204" charset="-122"/>
                <a:cs typeface="微软雅黑" panose="020b0503020204020204" charset="-122"/>
              </a:rPr>
              <a:t>阶段</a:t>
            </a:r>
            <a:endParaRPr lang="en-US" altLang="en-US" sz="1000"/>
          </a:p>
        </p:txBody>
      </p:sp>
      <p:sp>
        <p:nvSpPr>
          <p:cNvPr id="2026" name="textbox 2026"/>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.26</a:t>
            </a:r>
            <a:endParaRPr lang="en-US" altLang="en-US" sz="1200"/>
          </a:p>
        </p:txBody>
      </p:sp>
      <p:grpSp>
        <p:nvGrpSpPr>
          <p:cNvPr id="78" name="group 78"/>
          <p:cNvGrpSpPr/>
          <p:nvPr/>
        </p:nvGrpSpPr>
        <p:grpSpPr>
          <a:xfrm rot="21600000">
            <a:off x="1636014" y="4446270"/>
            <a:ext cx="200405" cy="91440"/>
            <a:chExt cx="200405" cy="91440"/>
          </a:xfrm>
        </p:grpSpPr>
        <p:sp>
          <p:nvSpPr>
            <p:cNvPr id="2028" name="path"/>
            <p:cNvSpPr/>
            <p:nvPr/>
          </p:nvSpPr>
          <p:spPr>
            <a:xfrm>
              <a:off x="44957" y="42672"/>
              <a:ext cx="155448" cy="13716"/>
            </a:xfrm>
            <a:custGeom>
              <a:rect l="0" t="0" r="0" b="0"/>
              <a:pathLst>
                <a:path w="244" h="21">
                  <a:moveTo>
                    <a:pt x="0" y="10"/>
                  </a:moveTo>
                  <a:lnTo>
                    <a:pt x="244" y="10"/>
                  </a:ln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30" name="path"/>
            <p:cNvSpPr/>
            <p:nvPr/>
          </p:nvSpPr>
          <p:spPr>
            <a:xfrm>
              <a:off x="6857" y="6858"/>
              <a:ext cx="77723" cy="77723"/>
            </a:xfrm>
            <a:custGeom>
              <a:rect l="0" t="0" r="0" b="0"/>
              <a:pathLst>
                <a:path w="122" h="122">
                  <a:moveTo>
                    <a:pt x="60" y="122"/>
                  </a:moveTo>
                  <a:cubicBezTo>
                    <a:pt x="26" y="122"/>
                    <a:pt x="0" y="93"/>
                    <a:pt x="0" y="60"/>
                  </a:cubicBezTo>
                  <a:cubicBezTo>
                    <a:pt x="0" y="26"/>
                    <a:pt x="26" y="0"/>
                    <a:pt x="60" y="0"/>
                  </a:cubicBezTo>
                  <a:cubicBezTo>
                    <a:pt x="96" y="0"/>
                    <a:pt x="122" y="26"/>
                    <a:pt x="122" y="60"/>
                  </a:cubicBezTo>
                  <a:cubicBezTo>
                    <a:pt x="122" y="93"/>
                    <a:pt x="96" y="122"/>
                    <a:pt x="60" y="12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32" name="path"/>
            <p:cNvSpPr/>
            <p:nvPr/>
          </p:nvSpPr>
          <p:spPr>
            <a:xfrm>
              <a:off x="0" y="0"/>
              <a:ext cx="91439" cy="91440"/>
            </a:xfrm>
            <a:custGeom>
              <a:rect l="0" t="0" r="0" b="0"/>
              <a:pathLst>
                <a:path w="143" h="144">
                  <a:moveTo>
                    <a:pt x="70" y="133"/>
                  </a:moveTo>
                  <a:cubicBezTo>
                    <a:pt x="37" y="133"/>
                    <a:pt x="10" y="104"/>
                    <a:pt x="10" y="70"/>
                  </a:cubicBezTo>
                  <a:cubicBezTo>
                    <a:pt x="10" y="37"/>
                    <a:pt x="37" y="10"/>
                    <a:pt x="70" y="10"/>
                  </a:cubicBezTo>
                  <a:cubicBezTo>
                    <a:pt x="106" y="10"/>
                    <a:pt x="133" y="37"/>
                    <a:pt x="133" y="70"/>
                  </a:cubicBezTo>
                  <a:cubicBezTo>
                    <a:pt x="133" y="104"/>
                    <a:pt x="106" y="133"/>
                    <a:pt x="70" y="133"/>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0" name="group 80"/>
          <p:cNvGrpSpPr/>
          <p:nvPr/>
        </p:nvGrpSpPr>
        <p:grpSpPr>
          <a:xfrm rot="21600000">
            <a:off x="1636014" y="2902458"/>
            <a:ext cx="200405" cy="91439"/>
            <a:chExt cx="200405" cy="91439"/>
          </a:xfrm>
        </p:grpSpPr>
        <p:sp>
          <p:nvSpPr>
            <p:cNvPr id="2034" name="path"/>
            <p:cNvSpPr/>
            <p:nvPr/>
          </p:nvSpPr>
          <p:spPr>
            <a:xfrm>
              <a:off x="44957" y="38100"/>
              <a:ext cx="155448" cy="13715"/>
            </a:xfrm>
            <a:custGeom>
              <a:rect l="0" t="0" r="0" b="0"/>
              <a:pathLst>
                <a:path w="244" h="21">
                  <a:moveTo>
                    <a:pt x="0" y="10"/>
                  </a:moveTo>
                  <a:lnTo>
                    <a:pt x="244" y="10"/>
                  </a:ln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36" name="path"/>
            <p:cNvSpPr/>
            <p:nvPr/>
          </p:nvSpPr>
          <p:spPr>
            <a:xfrm>
              <a:off x="6857" y="6857"/>
              <a:ext cx="77723" cy="77723"/>
            </a:xfrm>
            <a:custGeom>
              <a:rect l="0" t="0" r="0" b="0"/>
              <a:pathLst>
                <a:path w="122" h="122">
                  <a:moveTo>
                    <a:pt x="60" y="122"/>
                  </a:moveTo>
                  <a:cubicBezTo>
                    <a:pt x="26" y="122"/>
                    <a:pt x="0" y="93"/>
                    <a:pt x="0" y="60"/>
                  </a:cubicBezTo>
                  <a:cubicBezTo>
                    <a:pt x="0" y="26"/>
                    <a:pt x="26" y="0"/>
                    <a:pt x="60" y="0"/>
                  </a:cubicBezTo>
                  <a:cubicBezTo>
                    <a:pt x="96" y="0"/>
                    <a:pt x="122" y="26"/>
                    <a:pt x="122" y="60"/>
                  </a:cubicBezTo>
                  <a:cubicBezTo>
                    <a:pt x="122" y="93"/>
                    <a:pt x="96" y="122"/>
                    <a:pt x="60" y="12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38" name="path"/>
            <p:cNvSpPr/>
            <p:nvPr/>
          </p:nvSpPr>
          <p:spPr>
            <a:xfrm>
              <a:off x="0" y="0"/>
              <a:ext cx="91439" cy="91439"/>
            </a:xfrm>
            <a:custGeom>
              <a:rect l="0" t="0" r="0" b="0"/>
              <a:pathLst>
                <a:path w="143" h="143">
                  <a:moveTo>
                    <a:pt x="70" y="133"/>
                  </a:moveTo>
                  <a:cubicBezTo>
                    <a:pt x="37" y="133"/>
                    <a:pt x="10" y="104"/>
                    <a:pt x="10" y="70"/>
                  </a:cubicBezTo>
                  <a:cubicBezTo>
                    <a:pt x="10" y="37"/>
                    <a:pt x="37" y="10"/>
                    <a:pt x="70" y="10"/>
                  </a:cubicBezTo>
                  <a:cubicBezTo>
                    <a:pt x="106" y="10"/>
                    <a:pt x="133" y="37"/>
                    <a:pt x="133" y="70"/>
                  </a:cubicBezTo>
                  <a:cubicBezTo>
                    <a:pt x="133" y="104"/>
                    <a:pt x="106" y="133"/>
                    <a:pt x="70" y="133"/>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040" name="rect"/>
          <p:cNvSpPr/>
          <p:nvPr/>
        </p:nvSpPr>
        <p:spPr>
          <a:xfrm>
            <a:off x="1680972" y="2189226"/>
            <a:ext cx="155448" cy="13715"/>
          </a:xfrm>
          <a:prstGeom prst="rect">
            <a:avLst/>
          </a:pr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82" name="group 82"/>
          <p:cNvGrpSpPr/>
          <p:nvPr/>
        </p:nvGrpSpPr>
        <p:grpSpPr>
          <a:xfrm rot="21600000">
            <a:off x="1636014" y="2149602"/>
            <a:ext cx="91439" cy="91439"/>
            <a:chExt cx="91439" cy="91439"/>
          </a:xfrm>
        </p:grpSpPr>
        <p:sp>
          <p:nvSpPr>
            <p:cNvPr id="2042" name="path"/>
            <p:cNvSpPr/>
            <p:nvPr/>
          </p:nvSpPr>
          <p:spPr>
            <a:xfrm>
              <a:off x="6857" y="6857"/>
              <a:ext cx="77723" cy="77723"/>
            </a:xfrm>
            <a:custGeom>
              <a:rect l="0" t="0" r="0" b="0"/>
              <a:pathLst>
                <a:path w="122" h="122">
                  <a:moveTo>
                    <a:pt x="60" y="122"/>
                  </a:moveTo>
                  <a:cubicBezTo>
                    <a:pt x="26" y="122"/>
                    <a:pt x="0" y="95"/>
                    <a:pt x="0" y="62"/>
                  </a:cubicBezTo>
                  <a:cubicBezTo>
                    <a:pt x="0" y="26"/>
                    <a:pt x="26" y="0"/>
                    <a:pt x="60" y="0"/>
                  </a:cubicBezTo>
                  <a:cubicBezTo>
                    <a:pt x="96" y="0"/>
                    <a:pt x="122" y="26"/>
                    <a:pt x="122" y="62"/>
                  </a:cubicBezTo>
                  <a:cubicBezTo>
                    <a:pt x="122" y="95"/>
                    <a:pt x="96" y="122"/>
                    <a:pt x="60" y="12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44" name="path"/>
            <p:cNvSpPr/>
            <p:nvPr/>
          </p:nvSpPr>
          <p:spPr>
            <a:xfrm>
              <a:off x="0" y="0"/>
              <a:ext cx="91439" cy="91439"/>
            </a:xfrm>
            <a:custGeom>
              <a:rect l="0" t="0" r="0" b="0"/>
              <a:pathLst>
                <a:path w="143" h="143">
                  <a:moveTo>
                    <a:pt x="70" y="133"/>
                  </a:moveTo>
                  <a:cubicBezTo>
                    <a:pt x="37" y="133"/>
                    <a:pt x="10" y="106"/>
                    <a:pt x="10" y="73"/>
                  </a:cubicBezTo>
                  <a:cubicBezTo>
                    <a:pt x="10" y="37"/>
                    <a:pt x="37" y="10"/>
                    <a:pt x="70" y="10"/>
                  </a:cubicBezTo>
                  <a:cubicBezTo>
                    <a:pt x="106" y="10"/>
                    <a:pt x="133" y="37"/>
                    <a:pt x="133" y="73"/>
                  </a:cubicBezTo>
                  <a:cubicBezTo>
                    <a:pt x="133" y="106"/>
                    <a:pt x="106" y="133"/>
                    <a:pt x="70" y="133"/>
                  </a:cubicBezTo>
                </a:path>
              </a:pathLst>
            </a:custGeom>
            <a:noFill/>
            <a:ln w="13716" cap="flat">
              <a:solidFill>
                <a:srgbClr val="006A5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046" name="textbox 2046"/>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50</a:t>
            </a:r>
            <a:endParaRPr lang="en-US" altLang="en-US" sz="80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8" name="picture 2048"/>
          <p:cNvPicPr>
            <a:picLocks noChangeAspect="1"/>
          </p:cNvPicPr>
          <p:nvPr/>
        </p:nvPicPr>
        <p:blipFill>
          <a:blip r:embed="rId2"/>
          <a:stretch>
            <a:fillRect/>
          </a:stretch>
        </p:blipFill>
        <p:spPr>
          <a:xfrm rot="21600000">
            <a:off x="5167883" y="5839968"/>
            <a:ext cx="1863852" cy="615696"/>
          </a:xfrm>
          <a:prstGeom prst="rect">
            <a:avLst/>
          </a:prstGeom>
        </p:spPr>
      </p:pic>
      <p:pic>
        <p:nvPicPr>
          <p:cNvPr id="2050" name="picture 2050"/>
          <p:cNvPicPr>
            <a:picLocks noChangeAspect="1"/>
          </p:cNvPicPr>
          <p:nvPr/>
        </p:nvPicPr>
        <p:blipFill>
          <a:blip r:embed="rId3"/>
          <a:stretch>
            <a:fillRect/>
          </a:stretch>
        </p:blipFill>
        <p:spPr>
          <a:xfrm rot="21600000">
            <a:off x="528827" y="5839968"/>
            <a:ext cx="6502907" cy="3657600"/>
          </a:xfrm>
          <a:prstGeom prst="rect">
            <a:avLst/>
          </a:prstGeom>
        </p:spPr>
      </p:pic>
      <p:grpSp>
        <p:nvGrpSpPr>
          <p:cNvPr id="84" name="group 84"/>
          <p:cNvGrpSpPr/>
          <p:nvPr/>
        </p:nvGrpSpPr>
        <p:grpSpPr>
          <a:xfrm rot="21600000">
            <a:off x="2793491" y="7793736"/>
            <a:ext cx="1766316" cy="1677923"/>
            <a:chExt cx="1766316" cy="1677923"/>
          </a:xfrm>
        </p:grpSpPr>
        <p:sp>
          <p:nvSpPr>
            <p:cNvPr id="2052" name="path"/>
            <p:cNvSpPr/>
            <p:nvPr/>
          </p:nvSpPr>
          <p:spPr>
            <a:xfrm>
              <a:off x="882396" y="595883"/>
              <a:ext cx="883920" cy="1082039"/>
            </a:xfrm>
            <a:custGeom>
              <a:rect l="0" t="0" r="0" b="0"/>
              <a:pathLst>
                <a:path w="1392" h="1703">
                  <a:moveTo>
                    <a:pt x="540" y="0"/>
                  </a:moveTo>
                  <a:cubicBezTo>
                    <a:pt x="391" y="0"/>
                    <a:pt x="252" y="38"/>
                    <a:pt x="129" y="105"/>
                  </a:cubicBezTo>
                  <a:cubicBezTo>
                    <a:pt x="432" y="652"/>
                    <a:pt x="432" y="652"/>
                    <a:pt x="432" y="652"/>
                  </a:cubicBezTo>
                  <a:cubicBezTo>
                    <a:pt x="429" y="655"/>
                    <a:pt x="429" y="655"/>
                    <a:pt x="429" y="655"/>
                  </a:cubicBezTo>
                  <a:cubicBezTo>
                    <a:pt x="456" y="638"/>
                    <a:pt x="494" y="626"/>
                    <a:pt x="540" y="626"/>
                  </a:cubicBezTo>
                  <a:cubicBezTo>
                    <a:pt x="621" y="626"/>
                    <a:pt x="676" y="667"/>
                    <a:pt x="700" y="691"/>
                  </a:cubicBezTo>
                  <a:cubicBezTo>
                    <a:pt x="724" y="717"/>
                    <a:pt x="767" y="770"/>
                    <a:pt x="767" y="851"/>
                  </a:cubicBezTo>
                  <a:cubicBezTo>
                    <a:pt x="767" y="933"/>
                    <a:pt x="724" y="986"/>
                    <a:pt x="700" y="1012"/>
                  </a:cubicBezTo>
                  <a:cubicBezTo>
                    <a:pt x="676" y="1036"/>
                    <a:pt x="621" y="1077"/>
                    <a:pt x="540" y="1077"/>
                  </a:cubicBezTo>
                  <a:cubicBezTo>
                    <a:pt x="458" y="1077"/>
                    <a:pt x="405" y="1036"/>
                    <a:pt x="379" y="1012"/>
                  </a:cubicBezTo>
                  <a:cubicBezTo>
                    <a:pt x="355" y="988"/>
                    <a:pt x="314" y="936"/>
                    <a:pt x="314" y="854"/>
                  </a:cubicBezTo>
                  <a:cubicBezTo>
                    <a:pt x="314" y="854"/>
                    <a:pt x="314" y="854"/>
                    <a:pt x="314" y="854"/>
                  </a:cubicBezTo>
                  <a:cubicBezTo>
                    <a:pt x="314" y="854"/>
                    <a:pt x="314" y="854"/>
                    <a:pt x="314" y="854"/>
                  </a:cubicBezTo>
                  <a:cubicBezTo>
                    <a:pt x="312" y="1118"/>
                    <a:pt x="189" y="1355"/>
                    <a:pt x="0" y="1511"/>
                  </a:cubicBezTo>
                  <a:cubicBezTo>
                    <a:pt x="146" y="1631"/>
                    <a:pt x="336" y="1703"/>
                    <a:pt x="540" y="1703"/>
                  </a:cubicBezTo>
                  <a:cubicBezTo>
                    <a:pt x="1010" y="1703"/>
                    <a:pt x="1392" y="1322"/>
                    <a:pt x="1392" y="851"/>
                  </a:cubicBezTo>
                  <a:cubicBezTo>
                    <a:pt x="1392" y="381"/>
                    <a:pt x="1010" y="0"/>
                    <a:pt x="540" y="0"/>
                  </a:cubicBezTo>
                </a:path>
              </a:pathLst>
            </a:custGeom>
            <a:solidFill>
              <a:srgbClr val="00D3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54" name="path"/>
            <p:cNvSpPr/>
            <p:nvPr/>
          </p:nvSpPr>
          <p:spPr>
            <a:xfrm>
              <a:off x="0" y="627887"/>
              <a:ext cx="1082040" cy="1048512"/>
            </a:xfrm>
            <a:custGeom>
              <a:rect l="0" t="0" r="0" b="0"/>
              <a:pathLst>
                <a:path w="1704" h="1651">
                  <a:moveTo>
                    <a:pt x="1077" y="801"/>
                  </a:moveTo>
                  <a:cubicBezTo>
                    <a:pt x="1077" y="883"/>
                    <a:pt x="1036" y="933"/>
                    <a:pt x="1012" y="960"/>
                  </a:cubicBezTo>
                  <a:cubicBezTo>
                    <a:pt x="986" y="983"/>
                    <a:pt x="933" y="1024"/>
                    <a:pt x="852" y="1024"/>
                  </a:cubicBezTo>
                  <a:cubicBezTo>
                    <a:pt x="770" y="1024"/>
                    <a:pt x="717" y="983"/>
                    <a:pt x="691" y="957"/>
                  </a:cubicBezTo>
                  <a:cubicBezTo>
                    <a:pt x="667" y="933"/>
                    <a:pt x="626" y="880"/>
                    <a:pt x="626" y="799"/>
                  </a:cubicBezTo>
                  <a:cubicBezTo>
                    <a:pt x="626" y="717"/>
                    <a:pt x="667" y="662"/>
                    <a:pt x="691" y="638"/>
                  </a:cubicBezTo>
                  <a:cubicBezTo>
                    <a:pt x="717" y="611"/>
                    <a:pt x="770" y="571"/>
                    <a:pt x="852" y="571"/>
                  </a:cubicBezTo>
                  <a:cubicBezTo>
                    <a:pt x="895" y="571"/>
                    <a:pt x="928" y="583"/>
                    <a:pt x="955" y="597"/>
                  </a:cubicBezTo>
                  <a:cubicBezTo>
                    <a:pt x="955" y="595"/>
                    <a:pt x="955" y="595"/>
                    <a:pt x="955" y="595"/>
                  </a:cubicBezTo>
                  <a:cubicBezTo>
                    <a:pt x="955" y="595"/>
                    <a:pt x="955" y="595"/>
                    <a:pt x="955" y="595"/>
                  </a:cubicBezTo>
                  <a:cubicBezTo>
                    <a:pt x="744" y="467"/>
                    <a:pt x="592" y="251"/>
                    <a:pt x="552" y="0"/>
                  </a:cubicBezTo>
                  <a:cubicBezTo>
                    <a:pt x="230" y="122"/>
                    <a:pt x="0" y="434"/>
                    <a:pt x="0" y="799"/>
                  </a:cubicBezTo>
                  <a:cubicBezTo>
                    <a:pt x="0" y="1269"/>
                    <a:pt x="381" y="1651"/>
                    <a:pt x="852" y="1651"/>
                  </a:cubicBezTo>
                  <a:cubicBezTo>
                    <a:pt x="1320" y="1651"/>
                    <a:pt x="1701" y="1269"/>
                    <a:pt x="1704" y="803"/>
                  </a:cubicBezTo>
                  <a:cubicBezTo>
                    <a:pt x="1080" y="803"/>
                    <a:pt x="1080" y="803"/>
                    <a:pt x="1080" y="803"/>
                  </a:cubicBezTo>
                  <a:cubicBezTo>
                    <a:pt x="1077" y="801"/>
                    <a:pt x="1077" y="801"/>
                    <a:pt x="1077" y="801"/>
                  </a:cubicBezTo>
                </a:path>
              </a:pathLst>
            </a:custGeom>
            <a:solidFill>
              <a:srgbClr val="0099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56" name="path"/>
            <p:cNvSpPr/>
            <p:nvPr/>
          </p:nvSpPr>
          <p:spPr>
            <a:xfrm>
              <a:off x="342900" y="0"/>
              <a:ext cx="1082040" cy="1005839"/>
            </a:xfrm>
            <a:custGeom>
              <a:rect l="0" t="0" r="0" b="0"/>
              <a:pathLst>
                <a:path w="1704" h="1583">
                  <a:moveTo>
                    <a:pt x="727" y="1043"/>
                  </a:moveTo>
                  <a:cubicBezTo>
                    <a:pt x="712" y="1029"/>
                    <a:pt x="700" y="1022"/>
                    <a:pt x="691" y="1012"/>
                  </a:cubicBezTo>
                  <a:cubicBezTo>
                    <a:pt x="667" y="988"/>
                    <a:pt x="626" y="933"/>
                    <a:pt x="626" y="851"/>
                  </a:cubicBezTo>
                  <a:cubicBezTo>
                    <a:pt x="626" y="770"/>
                    <a:pt x="667" y="717"/>
                    <a:pt x="691" y="691"/>
                  </a:cubicBezTo>
                  <a:cubicBezTo>
                    <a:pt x="717" y="667"/>
                    <a:pt x="770" y="626"/>
                    <a:pt x="852" y="626"/>
                  </a:cubicBezTo>
                  <a:cubicBezTo>
                    <a:pt x="933" y="626"/>
                    <a:pt x="988" y="667"/>
                    <a:pt x="1012" y="691"/>
                  </a:cubicBezTo>
                  <a:cubicBezTo>
                    <a:pt x="1036" y="717"/>
                    <a:pt x="1080" y="770"/>
                    <a:pt x="1080" y="851"/>
                  </a:cubicBezTo>
                  <a:cubicBezTo>
                    <a:pt x="1080" y="933"/>
                    <a:pt x="1036" y="988"/>
                    <a:pt x="1012" y="1012"/>
                  </a:cubicBezTo>
                  <a:cubicBezTo>
                    <a:pt x="1003" y="1022"/>
                    <a:pt x="991" y="1029"/>
                    <a:pt x="976" y="1043"/>
                  </a:cubicBezTo>
                  <a:cubicBezTo>
                    <a:pt x="976" y="1043"/>
                    <a:pt x="976" y="1043"/>
                    <a:pt x="976" y="1043"/>
                  </a:cubicBezTo>
                  <a:cubicBezTo>
                    <a:pt x="1020" y="1118"/>
                    <a:pt x="1020" y="1118"/>
                    <a:pt x="1020" y="1118"/>
                  </a:cubicBezTo>
                  <a:cubicBezTo>
                    <a:pt x="979" y="1043"/>
                    <a:pt x="979" y="1043"/>
                    <a:pt x="979" y="1043"/>
                  </a:cubicBezTo>
                  <a:cubicBezTo>
                    <a:pt x="1101" y="976"/>
                    <a:pt x="1240" y="938"/>
                    <a:pt x="1389" y="938"/>
                  </a:cubicBezTo>
                  <a:cubicBezTo>
                    <a:pt x="1497" y="938"/>
                    <a:pt x="1598" y="957"/>
                    <a:pt x="1692" y="993"/>
                  </a:cubicBezTo>
                  <a:cubicBezTo>
                    <a:pt x="1701" y="947"/>
                    <a:pt x="1704" y="900"/>
                    <a:pt x="1704" y="851"/>
                  </a:cubicBezTo>
                  <a:cubicBezTo>
                    <a:pt x="1704" y="381"/>
                    <a:pt x="1322" y="0"/>
                    <a:pt x="852" y="0"/>
                  </a:cubicBezTo>
                  <a:cubicBezTo>
                    <a:pt x="381" y="0"/>
                    <a:pt x="0" y="381"/>
                    <a:pt x="0" y="851"/>
                  </a:cubicBezTo>
                  <a:cubicBezTo>
                    <a:pt x="0" y="1161"/>
                    <a:pt x="165" y="1435"/>
                    <a:pt x="412" y="1583"/>
                  </a:cubicBezTo>
                  <a:cubicBezTo>
                    <a:pt x="727" y="1043"/>
                    <a:pt x="727" y="1043"/>
                    <a:pt x="727" y="1043"/>
                  </a:cubicBezTo>
                  <a:cubicBezTo>
                    <a:pt x="727" y="1043"/>
                    <a:pt x="727" y="1043"/>
                    <a:pt x="727" y="1043"/>
                  </a:cubicBezTo>
                </a:path>
              </a:pathLst>
            </a:custGeom>
            <a:solidFill>
              <a:srgbClr val="006A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058" name="rect"/>
          <p:cNvSpPr/>
          <p:nvPr/>
        </p:nvSpPr>
        <p:spPr>
          <a:xfrm>
            <a:off x="4640579" y="8142732"/>
            <a:ext cx="2065020" cy="902207"/>
          </a:xfrm>
          <a:prstGeom prst="rect">
            <a:avLst/>
          </a:prstGeom>
          <a:solidFill>
            <a:srgbClr val="FDFDF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60" name="picture 2060"/>
          <p:cNvPicPr>
            <a:picLocks noChangeAspect="1"/>
          </p:cNvPicPr>
          <p:nvPr/>
        </p:nvPicPr>
        <p:blipFill>
          <a:blip r:embed="rId4"/>
          <a:stretch>
            <a:fillRect/>
          </a:stretch>
        </p:blipFill>
        <p:spPr>
          <a:xfrm rot="21600000">
            <a:off x="528827" y="6012180"/>
            <a:ext cx="487680" cy="457199"/>
          </a:xfrm>
          <a:prstGeom prst="rect">
            <a:avLst/>
          </a:prstGeom>
        </p:spPr>
      </p:pic>
      <p:sp>
        <p:nvSpPr>
          <p:cNvPr id="2062" name="rect"/>
          <p:cNvSpPr/>
          <p:nvPr/>
        </p:nvSpPr>
        <p:spPr>
          <a:xfrm>
            <a:off x="2258567" y="6905243"/>
            <a:ext cx="2839212" cy="777239"/>
          </a:xfrm>
          <a:prstGeom prst="rect">
            <a:avLst/>
          </a:prstGeom>
          <a:solidFill>
            <a:srgbClr val="FDFEF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064" name="table 2064"/>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53</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066" name="textbox 2066"/>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52</a:t>
            </a:r>
            <a:endParaRPr lang="en-US" altLang="en-US" sz="800"/>
          </a:p>
        </p:txBody>
      </p:sp>
      <p:pic>
        <p:nvPicPr>
          <p:cNvPr id="2068" name="picture 2068"/>
          <p:cNvPicPr>
            <a:picLocks noChangeAspect="1"/>
          </p:cNvPicPr>
          <p:nvPr/>
        </p:nvPicPr>
        <p:blipFill>
          <a:blip r:embed="rId2"/>
          <a:stretch>
            <a:fillRect/>
          </a:stretch>
        </p:blipFill>
        <p:spPr>
          <a:xfrm rot="21600000">
            <a:off x="5167883" y="1190245"/>
            <a:ext cx="1863852" cy="615694"/>
          </a:xfrm>
          <a:prstGeom prst="rect">
            <a:avLst/>
          </a:prstGeom>
        </p:spPr>
      </p:pic>
      <p:pic>
        <p:nvPicPr>
          <p:cNvPr id="2070" name="picture 2070"/>
          <p:cNvPicPr>
            <a:picLocks noChangeAspect="1"/>
          </p:cNvPicPr>
          <p:nvPr/>
        </p:nvPicPr>
        <p:blipFill>
          <a:blip r:embed="rId3"/>
          <a:stretch>
            <a:fillRect/>
          </a:stretch>
        </p:blipFill>
        <p:spPr>
          <a:xfrm rot="21600000">
            <a:off x="528827" y="1190244"/>
            <a:ext cx="6502907" cy="3657599"/>
          </a:xfrm>
          <a:prstGeom prst="rect">
            <a:avLst/>
          </a:prstGeom>
        </p:spPr>
      </p:pic>
      <p:pic>
        <p:nvPicPr>
          <p:cNvPr id="2072" name="picture 2072"/>
          <p:cNvPicPr>
            <a:picLocks noChangeAspect="1"/>
          </p:cNvPicPr>
          <p:nvPr/>
        </p:nvPicPr>
        <p:blipFill>
          <a:blip r:embed="rId5"/>
          <a:stretch>
            <a:fillRect/>
          </a:stretch>
        </p:blipFill>
        <p:spPr>
          <a:xfrm rot="21600000">
            <a:off x="528827" y="1362457"/>
            <a:ext cx="487680" cy="457199"/>
          </a:xfrm>
          <a:prstGeom prst="rect">
            <a:avLst/>
          </a:prstGeom>
        </p:spPr>
      </p:pic>
      <p:graphicFrame>
        <p:nvGraphicFramePr>
          <p:cNvPr id="2074" name="table 207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076" name="textbox 2076"/>
          <p:cNvSpPr/>
          <p:nvPr/>
        </p:nvSpPr>
        <p:spPr>
          <a:xfrm>
            <a:off x="1040048" y="1480819"/>
            <a:ext cx="5488304" cy="6578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95250" algn="l" rtl="0" eaLnBrk="0">
              <a:lnSpc>
                <a:spcPct val="86000"/>
              </a:lnSpc>
            </a:pPr>
            <a:r>
              <a:rPr sz="1600" kern="0" spc="10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全面推进输变电工程机械化施工管理要求</a:t>
            </a:r>
            <a:endParaRPr lang="en-US" altLang="en-US" sz="1600"/>
          </a:p>
          <a:p>
            <a:pPr marL="1864995" algn="l" rtl="0" eaLnBrk="0">
              <a:lnSpc>
                <a:spcPct val="97000"/>
              </a:lnSpc>
              <a:spcBef>
                <a:spcPts val="355"/>
              </a:spcBef>
            </a:pPr>
            <a:r>
              <a:rPr sz="1200" b="1" kern="0" spc="150">
                <a:solidFill>
                  <a:srgbClr val="005344">
                    <a:alpha val="100000"/>
                  </a:srgbClr>
                </a:solidFill>
                <a:latin typeface="微软雅黑" panose="020b0503020204020204" charset="-122"/>
                <a:ea typeface="微软雅黑" panose="020b0503020204020204" charset="-122"/>
                <a:cs typeface="微软雅黑" panose="020b0503020204020204" charset="-122"/>
              </a:rPr>
              <a:t>新型施工装备研发管理</a:t>
            </a:r>
            <a:endParaRPr lang="en-US" altLang="en-US" sz="1200"/>
          </a:p>
          <a:p>
            <a:pPr algn="l" rtl="0" eaLnBrk="0">
              <a:lnSpc>
                <a:spcPct val="116000"/>
              </a:lnSpc>
            </a:pPr>
            <a:endParaRPr lang="en-US" altLang="en-US" sz="300"/>
          </a:p>
          <a:p>
            <a:pPr marL="12700" algn="l" rtl="0" eaLnBrk="0">
              <a:lnSpc>
                <a:spcPct val="96000"/>
              </a:lnSpc>
              <a:spcBef>
                <a:spcPct val="0"/>
              </a:spcBef>
            </a:pP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公司统筹机械化施工装备创新研发方向</a:t>
            </a:r>
            <a:r>
              <a:rPr sz="1000" b="1" kern="0" spc="-17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 省公司定期报送施工装备研发计划</a:t>
            </a:r>
            <a:r>
              <a:rPr sz="1000" b="1" kern="0" spc="-16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10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，避免</a:t>
            </a:r>
            <a:r>
              <a:rPr sz="10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重复研究</a:t>
            </a:r>
            <a:endParaRPr lang="en-US" altLang="en-US" sz="1000"/>
          </a:p>
        </p:txBody>
      </p:sp>
      <p:sp>
        <p:nvSpPr>
          <p:cNvPr id="2078" name="textbox 2078"/>
          <p:cNvSpPr/>
          <p:nvPr/>
        </p:nvSpPr>
        <p:spPr>
          <a:xfrm>
            <a:off x="2783504" y="3310943"/>
            <a:ext cx="1994535" cy="1503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60020" indent="-147955" algn="l" rtl="0" eaLnBrk="0">
              <a:lnSpc>
                <a:spcPct val="107000"/>
              </a:lnSpc>
            </a:pPr>
            <a:r>
              <a:rPr sz="500" kern="0" spc="0">
                <a:solidFill>
                  <a:srgbClr val="404040">
                    <a:alpha val="100000"/>
                  </a:srgbClr>
                </a:solidFill>
                <a:latin typeface="Wingdings" panose="05000000000000000000"/>
                <a:ea typeface="Wingdings" panose="05000000000000000000"/>
                <a:cs typeface="Wingdings" panose="05000000000000000000"/>
              </a:rPr>
              <a:t>&gt;</a:t>
            </a:r>
            <a:r>
              <a:rPr sz="500" kern="0" spc="270">
                <a:solidFill>
                  <a:srgbClr val="404040">
                    <a:alpha val="100000"/>
                  </a:srgbClr>
                </a:solidFill>
                <a:latin typeface="Wingdings" panose="05000000000000000000"/>
                <a:ea typeface="Wingdings" panose="05000000000000000000"/>
                <a:cs typeface="Wingdings" panose="05000000000000000000"/>
              </a:rPr>
              <a:t> </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施工装备创新研发应按照需</a:t>
            </a:r>
            <a:r>
              <a:rPr sz="900" kern="0" spc="-10">
                <a:solidFill>
                  <a:srgbClr val="404040">
                    <a:alpha val="100000"/>
                  </a:srgbClr>
                </a:solidFill>
                <a:latin typeface="微软雅黑" panose="020b0503020204020204" charset="-122"/>
                <a:ea typeface="微软雅黑" panose="020b0503020204020204" charset="-122"/>
                <a:cs typeface="微软雅黑" panose="020b0503020204020204" charset="-122"/>
              </a:rPr>
              <a:t>求确立、</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样机 研制、试验检测、试点应用、</a:t>
            </a:r>
            <a:r>
              <a:rPr sz="900" kern="0" spc="-1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持续改进的流程开展</a:t>
            </a:r>
            <a:endParaRPr lang="en-US" altLang="en-US" sz="900"/>
          </a:p>
          <a:p>
            <a:pPr marL="160020" indent="-147955" algn="l" rtl="0" eaLnBrk="0">
              <a:lnSpc>
                <a:spcPct val="107000"/>
              </a:lnSpc>
              <a:spcBef>
                <a:spcPts val="615"/>
              </a:spcBef>
            </a:pPr>
            <a:r>
              <a:rPr sz="500" kern="0" spc="0">
                <a:solidFill>
                  <a:srgbClr val="055444">
                    <a:alpha val="100000"/>
                  </a:srgbClr>
                </a:solidFill>
                <a:latin typeface="Wingdings" panose="05000000000000000000"/>
                <a:ea typeface="Wingdings" panose="05000000000000000000"/>
                <a:cs typeface="Wingdings" panose="05000000000000000000"/>
              </a:rPr>
              <a:t>&gt;</a:t>
            </a:r>
            <a:r>
              <a:rPr sz="500" kern="0" spc="340">
                <a:solidFill>
                  <a:srgbClr val="055444">
                    <a:alpha val="100000"/>
                  </a:srgbClr>
                </a:solidFill>
                <a:latin typeface="Wingdings" panose="05000000000000000000"/>
                <a:ea typeface="Wingdings" panose="05000000000000000000"/>
                <a:cs typeface="Wingdings" panose="05000000000000000000"/>
              </a:rPr>
              <a:t> </a:t>
            </a:r>
            <a:r>
              <a:rPr sz="9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样机试点前</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：省公司应委托具有相    关资质的专业机构进行检测</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，取得    </a:t>
            </a:r>
            <a:r>
              <a:rPr sz="900" kern="0" spc="10">
                <a:solidFill>
                  <a:srgbClr val="404040">
                    <a:alpha val="100000"/>
                  </a:srgbClr>
                </a:solidFill>
                <a:latin typeface="微软雅黑" panose="020b0503020204020204" charset="-122"/>
                <a:ea typeface="微软雅黑" panose="020b0503020204020204" charset="-122"/>
                <a:cs typeface="微软雅黑" panose="020b0503020204020204" charset="-122"/>
              </a:rPr>
              <a:t>合格报告后方可进行现场</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应用</a:t>
            </a:r>
            <a:endParaRPr lang="en-US" altLang="en-US" sz="900"/>
          </a:p>
          <a:p>
            <a:pPr algn="l" rtl="0" eaLnBrk="0">
              <a:lnSpc>
                <a:spcPct val="102000"/>
              </a:lnSpc>
            </a:pPr>
            <a:endParaRPr lang="en-US" altLang="en-US" sz="500"/>
          </a:p>
          <a:p>
            <a:pPr marL="160020" indent="-147320" algn="l" rtl="0" eaLnBrk="0">
              <a:lnSpc>
                <a:spcPct val="107000"/>
              </a:lnSpc>
              <a:spcBef>
                <a:spcPct val="0"/>
              </a:spcBef>
            </a:pPr>
            <a:r>
              <a:rPr sz="500" kern="0" spc="0">
                <a:solidFill>
                  <a:srgbClr val="055444">
                    <a:alpha val="100000"/>
                  </a:srgbClr>
                </a:solidFill>
                <a:latin typeface="Wingdings" panose="05000000000000000000"/>
                <a:ea typeface="Wingdings" panose="05000000000000000000"/>
                <a:cs typeface="Wingdings" panose="05000000000000000000"/>
              </a:rPr>
              <a:t>&gt;</a:t>
            </a:r>
            <a:r>
              <a:rPr sz="500" kern="0" spc="300">
                <a:solidFill>
                  <a:srgbClr val="055444">
                    <a:alpha val="100000"/>
                  </a:srgbClr>
                </a:solidFill>
                <a:latin typeface="Wingdings" panose="05000000000000000000"/>
                <a:ea typeface="Wingdings" panose="05000000000000000000"/>
                <a:cs typeface="Wingdings" panose="05000000000000000000"/>
              </a:rPr>
              <a:t> </a:t>
            </a:r>
            <a:r>
              <a:rPr sz="9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试点完成后</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：省公司应根 据现场      反馈问题持续改进</a:t>
            </a:r>
            <a:r>
              <a:rPr sz="900" kern="0" spc="-14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，不断提升新型    施工装备的实用性</a:t>
            </a:r>
            <a:endParaRPr lang="en-US" altLang="en-US" sz="900"/>
          </a:p>
        </p:txBody>
      </p:sp>
      <p:pic>
        <p:nvPicPr>
          <p:cNvPr id="2080" name="picture 2080"/>
          <p:cNvPicPr>
            <a:picLocks noChangeAspect="1"/>
          </p:cNvPicPr>
          <p:nvPr/>
        </p:nvPicPr>
        <p:blipFill>
          <a:blip r:embed="rId6"/>
          <a:stretch>
            <a:fillRect/>
          </a:stretch>
        </p:blipFill>
        <p:spPr>
          <a:xfrm rot="21600000">
            <a:off x="1019555" y="2231135"/>
            <a:ext cx="2674620" cy="952500"/>
          </a:xfrm>
          <a:prstGeom prst="rect">
            <a:avLst/>
          </a:prstGeom>
        </p:spPr>
      </p:pic>
      <p:sp>
        <p:nvSpPr>
          <p:cNvPr id="2082" name="textbox 2082"/>
          <p:cNvSpPr/>
          <p:nvPr/>
        </p:nvSpPr>
        <p:spPr>
          <a:xfrm>
            <a:off x="4903389" y="3311638"/>
            <a:ext cx="1895475" cy="1344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2000"/>
              </a:lnSpc>
            </a:pPr>
            <a:r>
              <a:rPr sz="500" kern="0" spc="60">
                <a:solidFill>
                  <a:srgbClr val="055444">
                    <a:alpha val="100000"/>
                  </a:srgbClr>
                </a:solidFill>
                <a:latin typeface="Wingdings" panose="05000000000000000000"/>
                <a:ea typeface="Wingdings" panose="05000000000000000000"/>
                <a:cs typeface="Wingdings" panose="05000000000000000000"/>
              </a:rPr>
              <a:t>&gt;</a:t>
            </a:r>
            <a:r>
              <a:rPr sz="500" kern="0" spc="330">
                <a:solidFill>
                  <a:srgbClr val="055444">
                    <a:alpha val="100000"/>
                  </a:srgbClr>
                </a:solidFill>
                <a:latin typeface="Wingdings" panose="05000000000000000000"/>
                <a:ea typeface="Wingdings" panose="05000000000000000000"/>
                <a:cs typeface="Wingdings" panose="05000000000000000000"/>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施工装备的推广应遵循“</a:t>
            </a:r>
            <a:r>
              <a:rPr sz="900" b="1" kern="0" spc="-18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先</a:t>
            </a:r>
            <a:endParaRPr lang="en-US" altLang="en-US" sz="900"/>
          </a:p>
          <a:p>
            <a:pPr marL="160020" algn="l" rtl="0" eaLnBrk="0">
              <a:lnSpc>
                <a:spcPct val="103000"/>
              </a:lnSpc>
              <a:spcBef>
                <a:spcPts val="245"/>
              </a:spcBef>
            </a:pP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试点后推广、</a:t>
            </a:r>
            <a:r>
              <a:rPr sz="900" b="1" kern="0" spc="25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先省内后全网</a:t>
            </a:r>
            <a:r>
              <a:rPr sz="900" b="1" kern="0" spc="-15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a:t>
            </a:r>
            <a:r>
              <a:rPr sz="9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40">
                <a:solidFill>
                  <a:srgbClr val="055444">
                    <a:alpha val="100000"/>
                  </a:srgbClr>
                </a:solidFill>
                <a:latin typeface="微软雅黑" panose="020b0503020204020204" charset="-122"/>
                <a:ea typeface="微软雅黑" panose="020b0503020204020204" charset="-122"/>
                <a:cs typeface="微软雅黑" panose="020b0503020204020204" charset="-122"/>
              </a:rPr>
              <a:t>原则</a:t>
            </a:r>
            <a:endParaRPr lang="en-US" altLang="en-US" sz="900"/>
          </a:p>
          <a:p>
            <a:pPr marL="159385" indent="-146685" algn="l" rtl="0" eaLnBrk="0">
              <a:lnSpc>
                <a:spcPct val="103000"/>
              </a:lnSpc>
              <a:spcBef>
                <a:spcPts val="620"/>
              </a:spcBef>
            </a:pPr>
            <a:r>
              <a:rPr sz="500" kern="0" spc="50">
                <a:solidFill>
                  <a:srgbClr val="404040">
                    <a:alpha val="100000"/>
                  </a:srgbClr>
                </a:solidFill>
                <a:latin typeface="Wingdings" panose="05000000000000000000"/>
                <a:ea typeface="Wingdings" panose="05000000000000000000"/>
                <a:cs typeface="Wingdings" panose="05000000000000000000"/>
              </a:rPr>
              <a:t>&gt;</a:t>
            </a:r>
            <a:r>
              <a:rPr sz="500" kern="0" spc="320">
                <a:solidFill>
                  <a:srgbClr val="404040">
                    <a:alpha val="100000"/>
                  </a:srgbClr>
                </a:solidFill>
                <a:latin typeface="Wingdings" panose="05000000000000000000"/>
                <a:ea typeface="Wingdings" panose="05000000000000000000"/>
                <a:cs typeface="Wingdings" panose="05000000000000000000"/>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省公司应定期上报具备推广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应用的新型施工装备</a:t>
            </a:r>
            <a:endParaRPr lang="en-US" altLang="en-US" sz="900"/>
          </a:p>
          <a:p>
            <a:pPr marL="160020" indent="-147955" algn="l" rtl="0" eaLnBrk="0">
              <a:lnSpc>
                <a:spcPct val="103000"/>
              </a:lnSpc>
              <a:spcBef>
                <a:spcPts val="605"/>
              </a:spcBef>
            </a:pPr>
            <a:r>
              <a:rPr sz="500" kern="0" spc="40">
                <a:solidFill>
                  <a:srgbClr val="055444">
                    <a:alpha val="100000"/>
                  </a:srgbClr>
                </a:solidFill>
                <a:latin typeface="Wingdings" panose="05000000000000000000"/>
                <a:ea typeface="Wingdings" panose="05000000000000000000"/>
                <a:cs typeface="Wingdings" panose="05000000000000000000"/>
              </a:rPr>
              <a:t>&gt;</a:t>
            </a:r>
            <a:r>
              <a:rPr sz="500" kern="0" spc="340">
                <a:solidFill>
                  <a:srgbClr val="055444">
                    <a:alpha val="100000"/>
                  </a:srgbClr>
                </a:solidFill>
                <a:latin typeface="Wingdings" panose="05000000000000000000"/>
                <a:ea typeface="Wingdings" panose="05000000000000000000"/>
                <a:cs typeface="Wingdings" panose="05000000000000000000"/>
              </a:rPr>
              <a:t> </a:t>
            </a:r>
            <a:r>
              <a:rPr sz="900" b="1" kern="0" spc="40">
                <a:solidFill>
                  <a:srgbClr val="055444">
                    <a:alpha val="100000"/>
                  </a:srgbClr>
                </a:solidFill>
                <a:latin typeface="微软雅黑" panose="020b0503020204020204" charset="-122"/>
                <a:ea typeface="微软雅黑" panose="020b0503020204020204" charset="-122"/>
                <a:cs typeface="微软雅黑" panose="020b0503020204020204" charset="-122"/>
              </a:rPr>
              <a:t>由中国电科院组织专家评审</a:t>
            </a:r>
            <a:r>
              <a:rPr sz="9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4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3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通过后纳入公司新技术推广</a:t>
            </a:r>
            <a:endParaRPr lang="en-US" altLang="en-US" sz="900"/>
          </a:p>
          <a:p>
            <a:pPr algn="l" rtl="0" eaLnBrk="0">
              <a:lnSpc>
                <a:spcPct val="123000"/>
              </a:lnSpc>
            </a:pPr>
            <a:endParaRPr lang="en-US" altLang="en-US" sz="200"/>
          </a:p>
          <a:p>
            <a:pPr marL="172085" algn="l" rtl="0" eaLnBrk="0">
              <a:lnSpc>
                <a:spcPct val="88000"/>
              </a:lnSpc>
              <a:spcBef>
                <a:spcPct val="0"/>
              </a:spcBef>
            </a:pPr>
            <a:r>
              <a:rPr sz="900" b="1" kern="0" spc="-10">
                <a:solidFill>
                  <a:srgbClr val="055444">
                    <a:alpha val="100000"/>
                  </a:srgbClr>
                </a:solidFill>
                <a:latin typeface="微软雅黑" panose="020b0503020204020204" charset="-122"/>
                <a:ea typeface="微软雅黑" panose="020b0503020204020204" charset="-122"/>
                <a:cs typeface="微软雅黑" panose="020b0503020204020204" charset="-122"/>
              </a:rPr>
              <a:t>目录</a:t>
            </a:r>
            <a:endParaRPr lang="en-US" altLang="en-US" sz="900"/>
          </a:p>
        </p:txBody>
      </p:sp>
      <p:pic>
        <p:nvPicPr>
          <p:cNvPr id="2084" name="picture 2084"/>
          <p:cNvPicPr>
            <a:picLocks noChangeAspect="1"/>
          </p:cNvPicPr>
          <p:nvPr/>
        </p:nvPicPr>
        <p:blipFill>
          <a:blip r:embed="rId7"/>
          <a:stretch>
            <a:fillRect/>
          </a:stretch>
        </p:blipFill>
        <p:spPr>
          <a:xfrm rot="21600000">
            <a:off x="3988308" y="2238757"/>
            <a:ext cx="2546603" cy="950976"/>
          </a:xfrm>
          <a:prstGeom prst="rect">
            <a:avLst/>
          </a:prstGeom>
        </p:spPr>
      </p:pic>
      <p:sp>
        <p:nvSpPr>
          <p:cNvPr id="2086" name="textbox 2086"/>
          <p:cNvSpPr/>
          <p:nvPr/>
        </p:nvSpPr>
        <p:spPr>
          <a:xfrm>
            <a:off x="603608" y="6130544"/>
            <a:ext cx="4435475" cy="517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10000"/>
              </a:lnSpc>
            </a:pPr>
            <a:endParaRPr lang="en-US" altLang="en-US" sz="500"/>
          </a:p>
          <a:p>
            <a:pPr marL="2752725" algn="l" rtl="0" eaLnBrk="0">
              <a:lnSpc>
                <a:spcPct val="96000"/>
              </a:lnSpc>
              <a:spcBef>
                <a:spcPct val="0"/>
              </a:spcBef>
            </a:pPr>
            <a:r>
              <a:rPr sz="1200" b="1" kern="0" spc="140">
                <a:solidFill>
                  <a:srgbClr val="005344">
                    <a:alpha val="100000"/>
                  </a:srgbClr>
                </a:solidFill>
                <a:latin typeface="微软雅黑" panose="020b0503020204020204" charset="-122"/>
                <a:ea typeface="微软雅黑" panose="020b0503020204020204" charset="-122"/>
                <a:cs typeface="微软雅黑" panose="020b0503020204020204" charset="-122"/>
              </a:rPr>
              <a:t>考核与评价</a:t>
            </a:r>
            <a:endParaRPr lang="en-US" altLang="en-US" sz="1200"/>
          </a:p>
        </p:txBody>
      </p:sp>
      <p:sp>
        <p:nvSpPr>
          <p:cNvPr id="2088" name="rect"/>
          <p:cNvSpPr/>
          <p:nvPr/>
        </p:nvSpPr>
        <p:spPr>
          <a:xfrm>
            <a:off x="771144" y="8142732"/>
            <a:ext cx="1923287" cy="902207"/>
          </a:xfrm>
          <a:prstGeom prst="rect">
            <a:avLst/>
          </a:prstGeom>
          <a:solidFill>
            <a:srgbClr val="FEFEF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90" name="textbox 2090"/>
          <p:cNvSpPr/>
          <p:nvPr/>
        </p:nvSpPr>
        <p:spPr>
          <a:xfrm>
            <a:off x="863264" y="3310943"/>
            <a:ext cx="1671954" cy="9848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60020" indent="-147320" algn="l" rtl="0" eaLnBrk="0">
              <a:lnSpc>
                <a:spcPct val="109000"/>
              </a:lnSpc>
            </a:pPr>
            <a:r>
              <a:rPr sz="500" kern="0" spc="70">
                <a:solidFill>
                  <a:srgbClr val="404040">
                    <a:alpha val="100000"/>
                  </a:srgbClr>
                </a:solidFill>
                <a:latin typeface="Wingdings" panose="05000000000000000000"/>
                <a:ea typeface="Wingdings" panose="05000000000000000000"/>
                <a:cs typeface="Wingdings" panose="05000000000000000000"/>
              </a:rPr>
              <a:t>&gt;</a:t>
            </a:r>
            <a:r>
              <a:rPr sz="500" kern="0" spc="280">
                <a:solidFill>
                  <a:srgbClr val="404040">
                    <a:alpha val="100000"/>
                  </a:srgbClr>
                </a:solidFill>
                <a:latin typeface="Wingdings" panose="05000000000000000000"/>
                <a:ea typeface="Wingdings" panose="05000000000000000000"/>
                <a:cs typeface="Wingdings" panose="05000000000000000000"/>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省公司组织新型施工装备创</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新研发时</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可利用市场化合</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作模式</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5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5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充分调动社会资源</a:t>
            </a:r>
            <a:r>
              <a:rPr sz="9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70">
                <a:solidFill>
                  <a:srgbClr val="055444">
                    <a:alpha val="100000"/>
                  </a:srgbClr>
                </a:solidFill>
                <a:latin typeface="微软雅黑" panose="020b0503020204020204" charset="-122"/>
                <a:ea typeface="微软雅黑" panose="020b0503020204020204" charset="-122"/>
                <a:cs typeface="微软雅黑" panose="020b0503020204020204" charset="-122"/>
              </a:rPr>
              <a:t>积极参与创新研发工作</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endParaRPr lang="en-US" altLang="en-US" sz="900"/>
          </a:p>
          <a:p>
            <a:pPr algn="l" rtl="0" eaLnBrk="0">
              <a:lnSpc>
                <a:spcPct val="101000"/>
              </a:lnSpc>
            </a:pPr>
            <a:endParaRPr lang="en-US" altLang="en-US" sz="500"/>
          </a:p>
          <a:p>
            <a:pPr marL="162560" indent="-149860" algn="l" rtl="0" eaLnBrk="0">
              <a:lnSpc>
                <a:spcPct val="103000"/>
              </a:lnSpc>
              <a:spcBef>
                <a:spcPct val="0"/>
              </a:spcBef>
            </a:pPr>
            <a:r>
              <a:rPr sz="500" kern="0" spc="60">
                <a:solidFill>
                  <a:srgbClr val="055444">
                    <a:alpha val="100000"/>
                  </a:srgbClr>
                </a:solidFill>
                <a:latin typeface="Wingdings" panose="05000000000000000000"/>
                <a:ea typeface="Wingdings" panose="05000000000000000000"/>
                <a:cs typeface="Wingdings" panose="05000000000000000000"/>
              </a:rPr>
              <a:t>&gt;</a:t>
            </a:r>
            <a:r>
              <a:rPr sz="500" kern="0" spc="320">
                <a:solidFill>
                  <a:srgbClr val="055444">
                    <a:alpha val="100000"/>
                  </a:srgbClr>
                </a:solidFill>
                <a:latin typeface="Wingdings" panose="05000000000000000000"/>
                <a:ea typeface="Wingdings" panose="05000000000000000000"/>
                <a:cs typeface="Wingdings" panose="05000000000000000000"/>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中国电科院</a:t>
            </a:r>
            <a:r>
              <a:rPr sz="900" b="1" kern="0" spc="-16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60">
                <a:solidFill>
                  <a:srgbClr val="055444">
                    <a:alpha val="100000"/>
                  </a:srgbClr>
                </a:solidFill>
                <a:latin typeface="微软雅黑" panose="020b0503020204020204" charset="-122"/>
                <a:ea typeface="微软雅黑" panose="020b0503020204020204" charset="-122"/>
                <a:cs typeface="微软雅黑" panose="020b0503020204020204" charset="-122"/>
              </a:rPr>
              <a:t>、省级送变</a:t>
            </a:r>
            <a:r>
              <a:rPr sz="900" b="1" kern="0" spc="50">
                <a:solidFill>
                  <a:srgbClr val="055444">
                    <a:alpha val="100000"/>
                  </a:srgbClr>
                </a:solidFill>
                <a:latin typeface="微软雅黑" panose="020b0503020204020204" charset="-122"/>
                <a:ea typeface="微软雅黑" panose="020b0503020204020204" charset="-122"/>
                <a:cs typeface="微软雅黑" panose="020b0503020204020204" charset="-122"/>
              </a:rPr>
              <a:t>电公</a:t>
            </a:r>
            <a:r>
              <a:rPr sz="900" b="1" kern="0" spc="0">
                <a:solidFill>
                  <a:srgbClr val="055444">
                    <a:alpha val="100000"/>
                  </a:srgbClr>
                </a:solidFill>
                <a:latin typeface="微软雅黑" panose="020b0503020204020204" charset="-122"/>
                <a:ea typeface="微软雅黑" panose="020b0503020204020204" charset="-122"/>
                <a:cs typeface="微软雅黑" panose="020b0503020204020204" charset="-122"/>
              </a:rPr>
              <a:t> </a:t>
            </a:r>
            <a:r>
              <a:rPr sz="900" b="1" kern="0" spc="80">
                <a:solidFill>
                  <a:srgbClr val="055444">
                    <a:alpha val="100000"/>
                  </a:srgbClr>
                </a:solidFill>
                <a:latin typeface="微软雅黑" panose="020b0503020204020204" charset="-122"/>
                <a:ea typeface="微软雅黑" panose="020b0503020204020204" charset="-122"/>
                <a:cs typeface="微软雅黑" panose="020b0503020204020204" charset="-122"/>
              </a:rPr>
              <a:t>司应做好技术支撑工作</a:t>
            </a:r>
            <a:endParaRPr lang="en-US" altLang="en-US" sz="900"/>
          </a:p>
        </p:txBody>
      </p:sp>
      <p:sp>
        <p:nvSpPr>
          <p:cNvPr id="2092" name="textbox 2092"/>
          <p:cNvSpPr/>
          <p:nvPr/>
        </p:nvSpPr>
        <p:spPr>
          <a:xfrm>
            <a:off x="4848676" y="8387344"/>
            <a:ext cx="1555750" cy="508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117000"/>
              </a:lnSpc>
            </a:pP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依据合同对设计</a:t>
            </a:r>
            <a:r>
              <a:rPr sz="900" kern="0" spc="-1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、施工单位</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机械化施工应用情况进行考</a:t>
            </a:r>
            <a:r>
              <a:rPr sz="900" kern="0" spc="3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核</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结果纳入履约评价</a:t>
            </a:r>
            <a:endParaRPr lang="en-US" altLang="en-US" sz="900"/>
          </a:p>
        </p:txBody>
      </p:sp>
      <p:sp>
        <p:nvSpPr>
          <p:cNvPr id="2094" name="textbox 2094"/>
          <p:cNvSpPr/>
          <p:nvPr/>
        </p:nvSpPr>
        <p:spPr>
          <a:xfrm>
            <a:off x="994846" y="8387832"/>
            <a:ext cx="1555750" cy="508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indent="635" algn="l" rtl="0" eaLnBrk="0">
              <a:lnSpc>
                <a:spcPct val="117000"/>
              </a:lnSpc>
            </a:pP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开展机械化施工技术管理考</a:t>
            </a:r>
            <a:r>
              <a:rPr sz="900" kern="0" spc="2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核评价</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a:t>
            </a:r>
            <a:r>
              <a:rPr sz="900" kern="0" spc="-16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80">
                <a:solidFill>
                  <a:srgbClr val="404040">
                    <a:alpha val="100000"/>
                  </a:srgbClr>
                </a:solidFill>
                <a:latin typeface="微软雅黑" panose="020b0503020204020204" charset="-122"/>
                <a:ea typeface="微软雅黑" panose="020b0503020204020204" charset="-122"/>
                <a:cs typeface="微软雅黑" panose="020b0503020204020204" charset="-122"/>
              </a:rPr>
              <a:t>推进公司各项</a:t>
            </a:r>
            <a:r>
              <a:rPr sz="900" kern="0" spc="70">
                <a:solidFill>
                  <a:srgbClr val="404040">
                    <a:alpha val="100000"/>
                  </a:srgbClr>
                </a:solidFill>
                <a:latin typeface="微软雅黑" panose="020b0503020204020204" charset="-122"/>
                <a:ea typeface="微软雅黑" panose="020b0503020204020204" charset="-122"/>
                <a:cs typeface="微软雅黑" panose="020b0503020204020204" charset="-122"/>
              </a:rPr>
              <a:t>管理</a:t>
            </a:r>
            <a:r>
              <a:rPr sz="900" kern="0" spc="0">
                <a:solidFill>
                  <a:srgbClr val="404040">
                    <a:alpha val="100000"/>
                  </a:srgbClr>
                </a:solidFill>
                <a:latin typeface="微软雅黑" panose="020b0503020204020204" charset="-122"/>
                <a:ea typeface="微软雅黑" panose="020b0503020204020204" charset="-122"/>
                <a:cs typeface="微软雅黑" panose="020b0503020204020204" charset="-122"/>
              </a:rPr>
              <a:t> </a:t>
            </a:r>
            <a:r>
              <a:rPr sz="900" kern="0" spc="90">
                <a:solidFill>
                  <a:srgbClr val="404040">
                    <a:alpha val="100000"/>
                  </a:srgbClr>
                </a:solidFill>
                <a:latin typeface="微软雅黑" panose="020b0503020204020204" charset="-122"/>
                <a:ea typeface="微软雅黑" panose="020b0503020204020204" charset="-122"/>
                <a:cs typeface="微软雅黑" panose="020b0503020204020204" charset="-122"/>
              </a:rPr>
              <a:t>要求有效落实</a:t>
            </a:r>
            <a:endParaRPr lang="en-US" altLang="en-US" sz="900"/>
          </a:p>
        </p:txBody>
      </p:sp>
      <p:sp>
        <p:nvSpPr>
          <p:cNvPr id="2096" name="textbox 2096"/>
          <p:cNvSpPr/>
          <p:nvPr/>
        </p:nvSpPr>
        <p:spPr>
          <a:xfrm>
            <a:off x="2510983" y="7191492"/>
            <a:ext cx="2328545" cy="3327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7010" algn="l" rtl="0" eaLnBrk="0">
              <a:lnSpc>
                <a:spcPct val="96000"/>
              </a:lnSpc>
            </a:pP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开展机械化施工技术管理考核评价</a:t>
            </a:r>
            <a:endParaRPr lang="en-US" altLang="en-US" sz="900"/>
          </a:p>
          <a:p>
            <a:pPr algn="l" rtl="0" eaLnBrk="0">
              <a:lnSpc>
                <a:spcPct val="143000"/>
              </a:lnSpc>
            </a:pPr>
            <a:endParaRPr lang="en-US" altLang="en-US" sz="200"/>
          </a:p>
          <a:p>
            <a:pPr marL="12700" algn="l" rtl="0" eaLnBrk="0">
              <a:lnSpc>
                <a:spcPct val="96000"/>
              </a:lnSpc>
            </a:pPr>
            <a:r>
              <a:rPr sz="900" kern="0" spc="110">
                <a:solidFill>
                  <a:srgbClr val="404040">
                    <a:alpha val="100000"/>
                  </a:srgbClr>
                </a:solidFill>
                <a:latin typeface="微软雅黑" panose="020b0503020204020204" charset="-122"/>
                <a:ea typeface="微软雅黑" panose="020b0503020204020204" charset="-122"/>
                <a:cs typeface="微软雅黑" panose="020b0503020204020204" charset="-122"/>
              </a:rPr>
              <a:t>结果纳入企业负责人业绩考</a:t>
            </a:r>
            <a:r>
              <a:rPr sz="900" kern="0" spc="100">
                <a:solidFill>
                  <a:srgbClr val="404040">
                    <a:alpha val="100000"/>
                  </a:srgbClr>
                </a:solidFill>
                <a:latin typeface="微软雅黑" panose="020b0503020204020204" charset="-122"/>
                <a:ea typeface="微软雅黑" panose="020b0503020204020204" charset="-122"/>
                <a:cs typeface="微软雅黑" panose="020b0503020204020204" charset="-122"/>
              </a:rPr>
              <a:t>核及对标管理</a:t>
            </a:r>
            <a:endParaRPr lang="en-US" altLang="en-US" sz="900"/>
          </a:p>
        </p:txBody>
      </p:sp>
      <p:pic>
        <p:nvPicPr>
          <p:cNvPr id="2098" name="picture 2098"/>
          <p:cNvPicPr>
            <a:picLocks noChangeAspect="1"/>
          </p:cNvPicPr>
          <p:nvPr/>
        </p:nvPicPr>
        <p:blipFill>
          <a:blip r:embed="rId8"/>
          <a:stretch>
            <a:fillRect/>
          </a:stretch>
        </p:blipFill>
        <p:spPr>
          <a:xfrm rot="21600000">
            <a:off x="2609087" y="6798564"/>
            <a:ext cx="2135124" cy="288035"/>
          </a:xfrm>
          <a:prstGeom prst="rect">
            <a:avLst/>
          </a:prstGeom>
        </p:spPr>
      </p:pic>
      <p:graphicFrame>
        <p:nvGraphicFramePr>
          <p:cNvPr id="2100" name="table 2100"/>
          <p:cNvGraphicFramePr>
            <a:graphicFrameLocks noGrp="1"/>
          </p:cNvGraphicFramePr>
          <p:nvPr/>
        </p:nvGraphicFramePr>
        <p:xfrm>
          <a:off x="2599943" y="6789419"/>
          <a:ext cx="2153285" cy="306070"/>
        </p:xfrm>
        <a:graphic>
          <a:graphicData uri="http://schemas.openxmlformats.org/drawingml/2006/table">
            <a:tbl>
              <a:tblPr/>
              <a:tblGrid>
                <a:gridCol w="2153285"/>
              </a:tblGrid>
              <a:tr h="290195">
                <a:tc>
                  <a:txBody>
                    <a:bodyPr vert="horz" wrap="square"/>
                    <a:lstStyle/>
                    <a:p>
                      <a:pPr algn="l" rtl="0" eaLnBrk="0">
                        <a:lnSpc>
                          <a:spcPct val="106000"/>
                        </a:lnSpc>
                      </a:pPr>
                      <a:endParaRPr lang="en-US" altLang="en-US" sz="500"/>
                    </a:p>
                    <a:p>
                      <a:pPr marL="111125" algn="l" rtl="0" eaLnBrk="0">
                        <a:lnSpc>
                          <a:spcPct val="96000"/>
                        </a:lnSpc>
                        <a:spcBef>
                          <a:spcPct val="0"/>
                        </a:spcBef>
                      </a:pPr>
                      <a:r>
                        <a:rPr sz="1100" b="1" kern="0" spc="70">
                          <a:solidFill>
                            <a:srgbClr val="005448">
                              <a:alpha val="100000"/>
                            </a:srgbClr>
                          </a:solidFill>
                          <a:latin typeface="微软雅黑" panose="020b0503020204020204" charset="-122"/>
                          <a:ea typeface="微软雅黑" panose="020b0503020204020204" charset="-122"/>
                          <a:cs typeface="微软雅黑" panose="020b0503020204020204" charset="-122"/>
                        </a:rPr>
                        <a:t>公司对省公司、总部支撑单位</a:t>
                      </a:r>
                      <a:endParaRPr lang="en-US" altLang="en-US" sz="11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pic>
        <p:nvPicPr>
          <p:cNvPr id="2102" name="picture 2102"/>
          <p:cNvPicPr>
            <a:picLocks noChangeAspect="1"/>
          </p:cNvPicPr>
          <p:nvPr/>
        </p:nvPicPr>
        <p:blipFill>
          <a:blip r:embed="rId9"/>
          <a:stretch>
            <a:fillRect/>
          </a:stretch>
        </p:blipFill>
        <p:spPr>
          <a:xfrm rot="21600000">
            <a:off x="4765548" y="7990332"/>
            <a:ext cx="1796796" cy="288036"/>
          </a:xfrm>
          <a:prstGeom prst="rect">
            <a:avLst/>
          </a:prstGeom>
        </p:spPr>
      </p:pic>
      <p:graphicFrame>
        <p:nvGraphicFramePr>
          <p:cNvPr id="2104" name="table 2104"/>
          <p:cNvGraphicFramePr>
            <a:graphicFrameLocks noGrp="1"/>
          </p:cNvGraphicFramePr>
          <p:nvPr/>
        </p:nvGraphicFramePr>
        <p:xfrm>
          <a:off x="4756404" y="7981188"/>
          <a:ext cx="1814830" cy="306070"/>
        </p:xfrm>
        <a:graphic>
          <a:graphicData uri="http://schemas.openxmlformats.org/drawingml/2006/table">
            <a:tbl>
              <a:tblPr/>
              <a:tblGrid>
                <a:gridCol w="1814830"/>
              </a:tblGrid>
              <a:tr h="290195">
                <a:tc>
                  <a:txBody>
                    <a:bodyPr vert="horz" wrap="square"/>
                    <a:lstStyle/>
                    <a:p>
                      <a:pPr algn="l" rtl="0" eaLnBrk="0">
                        <a:lnSpc>
                          <a:spcPct val="106000"/>
                        </a:lnSpc>
                      </a:pPr>
                      <a:endParaRPr lang="en-US" altLang="en-US" sz="500"/>
                    </a:p>
                    <a:p>
                      <a:pPr marL="88900" algn="l" rtl="0" eaLnBrk="0">
                        <a:lnSpc>
                          <a:spcPct val="96000"/>
                        </a:lnSpc>
                        <a:spcBef>
                          <a:spcPct val="0"/>
                        </a:spcBef>
                      </a:pPr>
                      <a:r>
                        <a:rPr sz="1100" b="1" kern="0" spc="70">
                          <a:solidFill>
                            <a:srgbClr val="005448">
                              <a:alpha val="100000"/>
                            </a:srgbClr>
                          </a:solidFill>
                          <a:latin typeface="微软雅黑" panose="020b0503020204020204" charset="-122"/>
                          <a:ea typeface="微软雅黑" panose="020b0503020204020204" charset="-122"/>
                          <a:cs typeface="微软雅黑" panose="020b0503020204020204" charset="-122"/>
                        </a:rPr>
                        <a:t>建设管理单位对施工单位</a:t>
                      </a:r>
                      <a:endParaRPr lang="en-US" altLang="en-US" sz="11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pic>
        <p:nvPicPr>
          <p:cNvPr id="2106" name="picture 2106"/>
          <p:cNvPicPr>
            <a:picLocks noChangeAspect="1"/>
          </p:cNvPicPr>
          <p:nvPr/>
        </p:nvPicPr>
        <p:blipFill>
          <a:blip r:embed="rId10"/>
          <a:stretch>
            <a:fillRect/>
          </a:stretch>
        </p:blipFill>
        <p:spPr>
          <a:xfrm rot="21600000">
            <a:off x="925068" y="7990332"/>
            <a:ext cx="1662684" cy="288036"/>
          </a:xfrm>
          <a:prstGeom prst="rect">
            <a:avLst/>
          </a:prstGeom>
        </p:spPr>
      </p:pic>
      <p:graphicFrame>
        <p:nvGraphicFramePr>
          <p:cNvPr id="2108" name="table 2108"/>
          <p:cNvGraphicFramePr>
            <a:graphicFrameLocks noGrp="1"/>
          </p:cNvGraphicFramePr>
          <p:nvPr/>
        </p:nvGraphicFramePr>
        <p:xfrm>
          <a:off x="915924" y="7981188"/>
          <a:ext cx="1680845" cy="306070"/>
        </p:xfrm>
        <a:graphic>
          <a:graphicData uri="http://schemas.openxmlformats.org/drawingml/2006/table">
            <a:tbl>
              <a:tblPr/>
              <a:tblGrid>
                <a:gridCol w="1680845"/>
              </a:tblGrid>
              <a:tr h="290195">
                <a:tc>
                  <a:txBody>
                    <a:bodyPr vert="horz" wrap="square"/>
                    <a:lstStyle/>
                    <a:p>
                      <a:pPr algn="l" rtl="0" eaLnBrk="0">
                        <a:lnSpc>
                          <a:spcPct val="106000"/>
                        </a:lnSpc>
                      </a:pPr>
                      <a:endParaRPr lang="en-US" altLang="en-US" sz="500"/>
                    </a:p>
                    <a:p>
                      <a:pPr marL="243205" algn="l" rtl="0" eaLnBrk="0">
                        <a:lnSpc>
                          <a:spcPct val="96000"/>
                        </a:lnSpc>
                        <a:spcBef>
                          <a:spcPct val="0"/>
                        </a:spcBef>
                      </a:pPr>
                      <a:r>
                        <a:rPr sz="1100" b="1" kern="0" spc="70">
                          <a:solidFill>
                            <a:srgbClr val="005448">
                              <a:alpha val="100000"/>
                            </a:srgbClr>
                          </a:solidFill>
                          <a:latin typeface="微软雅黑" panose="020b0503020204020204" charset="-122"/>
                          <a:ea typeface="微软雅黑" panose="020b0503020204020204" charset="-122"/>
                          <a:cs typeface="微软雅黑" panose="020b0503020204020204" charset="-122"/>
                        </a:rPr>
                        <a:t>省公司对所属单位</a:t>
                      </a:r>
                      <a:endParaRPr lang="en-US" altLang="en-US" sz="1100"/>
                    </a:p>
                  </a:txBody>
                  <a:tcPr marL="0" marR="0" marT="0" marB="0">
                    <a:lnL w="15875" cap="flat" cmpd="sng" algn="ctr">
                      <a:solidFill>
                        <a:srgbClr val="008370"/>
                      </a:solidFill>
                      <a:prstDash val="solid"/>
                      <a:round/>
                      <a:headEnd type="none" w="med" len="med"/>
                      <a:tailEnd type="none" w="med" len="med"/>
                    </a:lnL>
                    <a:lnR w="15875" cap="flat" cmpd="sng" algn="ctr">
                      <a:solidFill>
                        <a:srgbClr val="008370"/>
                      </a:solidFill>
                      <a:prstDash val="solid"/>
                      <a:round/>
                      <a:headEnd type="none" w="med" len="med"/>
                      <a:tailEnd type="none" w="med" len="med"/>
                    </a:lnR>
                    <a:lnT w="15875" cap="flat" cmpd="sng" algn="ctr">
                      <a:solidFill>
                        <a:srgbClr val="008370"/>
                      </a:solidFill>
                      <a:prstDash val="solid"/>
                      <a:round/>
                      <a:headEnd type="none" w="med" len="med"/>
                      <a:tailEnd type="none" w="med" len="med"/>
                    </a:lnT>
                    <a:lnB w="15875" cap="flat" cmpd="sng" algn="ctr">
                      <a:solidFill>
                        <a:srgbClr val="008370"/>
                      </a:solidFill>
                      <a:prstDash val="solid"/>
                      <a:round/>
                      <a:headEnd type="none" w="med" len="med"/>
                      <a:tailEnd type="none" w="med" len="med"/>
                    </a:lnB>
                  </a:tcPr>
                </a:tc>
              </a:tr>
            </a:tbl>
          </a:graphicData>
        </a:graphic>
      </p:graphicFrame>
      <p:sp>
        <p:nvSpPr>
          <p:cNvPr id="2110" name="textbox 2110"/>
          <p:cNvSpPr/>
          <p:nvPr/>
        </p:nvSpPr>
        <p:spPr>
          <a:xfrm>
            <a:off x="603608" y="1502899"/>
            <a:ext cx="235584" cy="236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81000"/>
              </a:lnSpc>
            </a:pPr>
            <a:r>
              <a:rPr sz="1700" b="1" kern="0" spc="-10">
                <a:solidFill>
                  <a:srgbClr val="FFFFFF">
                    <a:alpha val="100000"/>
                  </a:srgbClr>
                </a:solidFill>
                <a:latin typeface="微软雅黑" panose="020b0503020204020204" charset="-122"/>
                <a:ea typeface="微软雅黑" panose="020b0503020204020204" charset="-122"/>
                <a:cs typeface="微软雅黑" panose="020b0503020204020204" charset="-122"/>
              </a:rPr>
              <a:t>二</a:t>
            </a:r>
            <a:endParaRPr lang="en-US" altLang="en-US" sz="1700"/>
          </a:p>
        </p:txBody>
      </p:sp>
      <p:sp>
        <p:nvSpPr>
          <p:cNvPr id="2112" name="textbox 2112"/>
          <p:cNvSpPr/>
          <p:nvPr/>
        </p:nvSpPr>
        <p:spPr>
          <a:xfrm>
            <a:off x="2973844" y="8867480"/>
            <a:ext cx="112395" cy="376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5240" algn="l" rtl="0" eaLnBrk="0">
              <a:lnSpc>
                <a:spcPct val="85000"/>
              </a:lnSpc>
            </a:pPr>
            <a:r>
              <a:rPr sz="1200" b="1" kern="0" spc="-10">
                <a:solidFill>
                  <a:srgbClr val="FFFFFF">
                    <a:alpha val="100000"/>
                  </a:srgbClr>
                </a:solidFill>
                <a:latin typeface="Arial"/>
                <a:ea typeface="Arial"/>
                <a:cs typeface="Arial"/>
              </a:rPr>
              <a:t>0</a:t>
            </a:r>
            <a:endParaRPr lang="en-US" altLang="en-US" sz="1200"/>
          </a:p>
          <a:p>
            <a:pPr marL="12700" algn="l" rtl="0" eaLnBrk="0">
              <a:lnSpc>
                <a:spcPct val="85000"/>
              </a:lnSpc>
              <a:spcBef>
                <a:spcPts val="315"/>
              </a:spcBef>
            </a:pPr>
            <a:r>
              <a:rPr sz="1200" b="1" kern="0" spc="0">
                <a:solidFill>
                  <a:srgbClr val="FFFFFF">
                    <a:alpha val="100000"/>
                  </a:srgbClr>
                </a:solidFill>
                <a:latin typeface="Arial"/>
                <a:ea typeface="Arial"/>
                <a:cs typeface="Arial"/>
              </a:rPr>
              <a:t>2</a:t>
            </a:r>
            <a:endParaRPr lang="en-US" altLang="en-US" sz="1200"/>
          </a:p>
        </p:txBody>
      </p:sp>
      <p:sp>
        <p:nvSpPr>
          <p:cNvPr id="2114" name="textbox 2114"/>
          <p:cNvSpPr/>
          <p:nvPr/>
        </p:nvSpPr>
        <p:spPr>
          <a:xfrm>
            <a:off x="4271364" y="8867480"/>
            <a:ext cx="110489" cy="376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3335" algn="l" rtl="0" eaLnBrk="0">
              <a:lnSpc>
                <a:spcPct val="85000"/>
              </a:lnSpc>
            </a:pPr>
            <a:r>
              <a:rPr sz="1200" b="1" kern="0" spc="-10">
                <a:solidFill>
                  <a:srgbClr val="FFFFFF">
                    <a:alpha val="100000"/>
                  </a:srgbClr>
                </a:solidFill>
                <a:latin typeface="Arial"/>
                <a:ea typeface="Arial"/>
                <a:cs typeface="Arial"/>
              </a:rPr>
              <a:t>0</a:t>
            </a:r>
            <a:endParaRPr lang="en-US" altLang="en-US" sz="1200"/>
          </a:p>
          <a:p>
            <a:pPr marL="12700" algn="l" rtl="0" eaLnBrk="0">
              <a:lnSpc>
                <a:spcPct val="85000"/>
              </a:lnSpc>
              <a:spcBef>
                <a:spcPts val="310"/>
              </a:spcBef>
            </a:pPr>
            <a:r>
              <a:rPr sz="1200" b="1" kern="0" spc="-10">
                <a:solidFill>
                  <a:srgbClr val="FFFFFF">
                    <a:alpha val="100000"/>
                  </a:srgbClr>
                </a:solidFill>
                <a:latin typeface="Arial"/>
                <a:ea typeface="Arial"/>
                <a:cs typeface="Arial"/>
              </a:rPr>
              <a:t>3</a:t>
            </a:r>
            <a:endParaRPr lang="en-US" altLang="en-US" sz="1200"/>
          </a:p>
        </p:txBody>
      </p:sp>
      <p:sp>
        <p:nvSpPr>
          <p:cNvPr id="2116" name="textbox 2116"/>
          <p:cNvSpPr/>
          <p:nvPr/>
        </p:nvSpPr>
        <p:spPr>
          <a:xfrm>
            <a:off x="3625840" y="7950032"/>
            <a:ext cx="109220" cy="376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85000"/>
              </a:lnSpc>
            </a:pPr>
            <a:r>
              <a:rPr sz="1200" b="1" kern="0" spc="-10">
                <a:solidFill>
                  <a:srgbClr val="FFFFFF">
                    <a:alpha val="100000"/>
                  </a:srgbClr>
                </a:solidFill>
                <a:latin typeface="Arial"/>
                <a:ea typeface="Arial"/>
                <a:cs typeface="Arial"/>
              </a:rPr>
              <a:t>0</a:t>
            </a:r>
            <a:endParaRPr lang="en-US" altLang="en-US" sz="1200"/>
          </a:p>
          <a:p>
            <a:pPr marL="18415" algn="l" rtl="0" eaLnBrk="0">
              <a:lnSpc>
                <a:spcPct val="85000"/>
              </a:lnSpc>
              <a:spcBef>
                <a:spcPts val="315"/>
              </a:spcBef>
            </a:pPr>
            <a:r>
              <a:rPr sz="1200" b="1" kern="0" spc="-10">
                <a:solidFill>
                  <a:srgbClr val="FFFFFF">
                    <a:alpha val="100000"/>
                  </a:srgbClr>
                </a:solidFill>
                <a:latin typeface="Arial"/>
                <a:ea typeface="Arial"/>
                <a:cs typeface="Arial"/>
              </a:rPr>
              <a:t>1</a:t>
            </a:r>
            <a:endParaRPr lang="en-US" altLang="en-US" sz="1200"/>
          </a:p>
        </p:txBody>
      </p:sp>
      <p:sp>
        <p:nvSpPr>
          <p:cNvPr id="2118" name="textbox 2118"/>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.27</a:t>
            </a:r>
            <a:endParaRPr lang="en-US" altLang="en-US" sz="1200"/>
          </a:p>
        </p:txBody>
      </p:sp>
      <p:sp>
        <p:nvSpPr>
          <p:cNvPr id="2120" name="textbox 2120"/>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52</a:t>
            </a:r>
            <a:endParaRPr lang="en-US" altLang="en-US" sz="800"/>
          </a:p>
        </p:txBody>
      </p:sp>
      <p:sp>
        <p:nvSpPr>
          <p:cNvPr id="2122" name="textbox 2122"/>
          <p:cNvSpPr/>
          <p:nvPr/>
        </p:nvSpPr>
        <p:spPr>
          <a:xfrm>
            <a:off x="6752957" y="9288719"/>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53</a:t>
            </a:r>
            <a:endParaRPr lang="en-US" altLang="en-US" sz="800"/>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24" name="picture 2124"/>
          <p:cNvPicPr>
            <a:picLocks noChangeAspect="1"/>
          </p:cNvPicPr>
          <p:nvPr/>
        </p:nvPicPr>
        <p:blipFill>
          <a:blip r:embed="rId2"/>
          <a:stretch>
            <a:fillRect/>
          </a:stretch>
        </p:blipFill>
        <p:spPr>
          <a:xfrm rot="21600000">
            <a:off x="5167883" y="5839968"/>
            <a:ext cx="1863852" cy="615696"/>
          </a:xfrm>
          <a:prstGeom prst="rect">
            <a:avLst/>
          </a:prstGeom>
        </p:spPr>
      </p:pic>
      <p:pic>
        <p:nvPicPr>
          <p:cNvPr id="2126" name="picture 2126"/>
          <p:cNvPicPr>
            <a:picLocks noChangeAspect="1"/>
          </p:cNvPicPr>
          <p:nvPr/>
        </p:nvPicPr>
        <p:blipFill>
          <a:blip r:embed="rId3"/>
          <a:stretch>
            <a:fillRect/>
          </a:stretch>
        </p:blipFill>
        <p:spPr>
          <a:xfrm rot="21600000">
            <a:off x="528827" y="5839968"/>
            <a:ext cx="6502907" cy="3657600"/>
          </a:xfrm>
          <a:prstGeom prst="rect">
            <a:avLst/>
          </a:prstGeom>
        </p:spPr>
      </p:pic>
      <p:pic>
        <p:nvPicPr>
          <p:cNvPr id="2128" name="picture 2128"/>
          <p:cNvPicPr>
            <a:picLocks noChangeAspect="1"/>
          </p:cNvPicPr>
          <p:nvPr/>
        </p:nvPicPr>
        <p:blipFill>
          <a:blip r:embed="rId4"/>
          <a:stretch>
            <a:fillRect/>
          </a:stretch>
        </p:blipFill>
        <p:spPr>
          <a:xfrm rot="21600000">
            <a:off x="528827" y="6012180"/>
            <a:ext cx="487680" cy="457199"/>
          </a:xfrm>
          <a:prstGeom prst="rect">
            <a:avLst/>
          </a:prstGeom>
        </p:spPr>
      </p:pic>
      <p:graphicFrame>
        <p:nvGraphicFramePr>
          <p:cNvPr id="2130" name="table 213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0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55</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132" name="picture 2132"/>
          <p:cNvPicPr>
            <a:picLocks noChangeAspect="1"/>
          </p:cNvPicPr>
          <p:nvPr/>
        </p:nvPicPr>
        <p:blipFill>
          <a:blip r:embed="rId2"/>
          <a:stretch>
            <a:fillRect/>
          </a:stretch>
        </p:blipFill>
        <p:spPr>
          <a:xfrm rot="21600000">
            <a:off x="5167883" y="1190245"/>
            <a:ext cx="1863852" cy="615694"/>
          </a:xfrm>
          <a:prstGeom prst="rect">
            <a:avLst/>
          </a:prstGeom>
        </p:spPr>
      </p:pic>
      <p:sp>
        <p:nvSpPr>
          <p:cNvPr id="2134" name="textbox 2134"/>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54</a:t>
            </a:r>
            <a:endParaRPr lang="en-US" altLang="en-US" sz="800"/>
          </a:p>
        </p:txBody>
      </p:sp>
      <p:pic>
        <p:nvPicPr>
          <p:cNvPr id="2136" name="picture 2136"/>
          <p:cNvPicPr>
            <a:picLocks noChangeAspect="1"/>
          </p:cNvPicPr>
          <p:nvPr/>
        </p:nvPicPr>
        <p:blipFill>
          <a:blip r:embed="rId3"/>
          <a:stretch>
            <a:fillRect/>
          </a:stretch>
        </p:blipFill>
        <p:spPr>
          <a:xfrm rot="21600000">
            <a:off x="528827" y="1190244"/>
            <a:ext cx="6502907" cy="3657599"/>
          </a:xfrm>
          <a:prstGeom prst="rect">
            <a:avLst/>
          </a:prstGeom>
        </p:spPr>
      </p:pic>
      <p:pic>
        <p:nvPicPr>
          <p:cNvPr id="2138" name="picture 2138"/>
          <p:cNvPicPr>
            <a:picLocks noChangeAspect="1"/>
          </p:cNvPicPr>
          <p:nvPr/>
        </p:nvPicPr>
        <p:blipFill>
          <a:blip r:embed="rId5"/>
          <a:stretch>
            <a:fillRect/>
          </a:stretch>
        </p:blipFill>
        <p:spPr>
          <a:xfrm rot="21600000">
            <a:off x="851916" y="1842516"/>
            <a:ext cx="4471416" cy="342900"/>
          </a:xfrm>
          <a:prstGeom prst="rect">
            <a:avLst/>
          </a:prstGeom>
        </p:spPr>
      </p:pic>
      <p:pic>
        <p:nvPicPr>
          <p:cNvPr id="2140" name="picture 2140"/>
          <p:cNvPicPr>
            <a:picLocks noChangeAspect="1"/>
          </p:cNvPicPr>
          <p:nvPr/>
        </p:nvPicPr>
        <p:blipFill>
          <a:blip r:embed="rId6"/>
          <a:stretch>
            <a:fillRect/>
          </a:stretch>
        </p:blipFill>
        <p:spPr>
          <a:xfrm rot="21600000">
            <a:off x="528827" y="1362457"/>
            <a:ext cx="487680" cy="457199"/>
          </a:xfrm>
          <a:prstGeom prst="rect">
            <a:avLst/>
          </a:prstGeom>
        </p:spPr>
      </p:pic>
      <p:graphicFrame>
        <p:nvGraphicFramePr>
          <p:cNvPr id="2142" name="table 2142"/>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0000"/>
                        </a:lnSpc>
                      </a:pPr>
                      <a:endParaRPr lang="en-US" altLang="en-US" sz="10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144" name="textbox 2144"/>
          <p:cNvSpPr/>
          <p:nvPr/>
        </p:nvSpPr>
        <p:spPr>
          <a:xfrm>
            <a:off x="603608" y="6130544"/>
            <a:ext cx="6189979" cy="3051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marL="412750" algn="l" rtl="0" eaLnBrk="0">
              <a:lnSpc>
                <a:spcPts val="2145"/>
              </a:lnSpc>
              <a:spcBef>
                <a:spcPts val="995"/>
              </a:spcBef>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加强应用过程管理</a:t>
            </a:r>
            <a:endParaRPr lang="en-US" altLang="en-US" sz="1700"/>
          </a:p>
          <a:p>
            <a:pPr marL="605790" indent="-198755" algn="l" rtl="0" eaLnBrk="0">
              <a:lnSpc>
                <a:spcPct val="114000"/>
              </a:lnSpc>
              <a:spcBef>
                <a:spcPts val="265"/>
              </a:spcBef>
            </a:pPr>
            <a:r>
              <a:rPr sz="1400" kern="0" spc="40">
                <a:solidFill>
                  <a:srgbClr val="C00000">
                    <a:alpha val="100000"/>
                  </a:srgbClr>
                </a:solidFill>
                <a:latin typeface="Wingdings" panose="05000000000000000000"/>
                <a:ea typeface="Wingdings" panose="05000000000000000000"/>
                <a:cs typeface="Wingdings" panose="05000000000000000000"/>
              </a:rPr>
              <a:t></a:t>
            </a:r>
            <a:r>
              <a:rPr sz="1400" kern="0" spc="-790">
                <a:solidFill>
                  <a:srgbClr val="C00000">
                    <a:alpha val="100000"/>
                  </a:srgbClr>
                </a:solidFill>
                <a:latin typeface="Wingdings" panose="05000000000000000000"/>
                <a:ea typeface="Wingdings" panose="05000000000000000000"/>
                <a:cs typeface="Wingdings" panose="05000000000000000000"/>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工程前期开展专题策划</a:t>
            </a:r>
            <a:r>
              <a:rPr sz="1400" kern="0" spc="-4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，勘测设计严格落</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实深度要求</a:t>
            </a:r>
            <a:r>
              <a:rPr sz="1400" kern="0" spc="-4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，施工作业严格</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落实机械化施工专题设计。</a:t>
            </a:r>
            <a:endParaRPr lang="en-US" altLang="en-US" sz="1400"/>
          </a:p>
          <a:p>
            <a:pPr marL="607695" indent="-200660" algn="l" rtl="0" eaLnBrk="0">
              <a:lnSpc>
                <a:spcPct val="114000"/>
              </a:lnSpc>
              <a:spcBef>
                <a:spcPts val="260"/>
              </a:spcBef>
            </a:pPr>
            <a:r>
              <a:rPr sz="1400" kern="0" spc="50">
                <a:solidFill>
                  <a:srgbClr val="C00000">
                    <a:alpha val="100000"/>
                  </a:srgbClr>
                </a:solidFill>
                <a:latin typeface="Wingdings" panose="05000000000000000000"/>
                <a:ea typeface="Wingdings" panose="05000000000000000000"/>
                <a:cs typeface="Wingdings" panose="05000000000000000000"/>
              </a:rPr>
              <a:t></a:t>
            </a:r>
            <a:r>
              <a:rPr sz="1400" kern="0" spc="-820">
                <a:solidFill>
                  <a:srgbClr val="C00000">
                    <a:alpha val="100000"/>
                  </a:srgbClr>
                </a:solidFill>
                <a:latin typeface="Wingdings" panose="05000000000000000000"/>
                <a:ea typeface="Wingdings" panose="05000000000000000000"/>
                <a:cs typeface="Wingdings" panose="05000000000000000000"/>
              </a:rPr>
              <a:t> </a:t>
            </a:r>
            <a:r>
              <a:rPr sz="1400" kern="0" spc="50">
                <a:solidFill>
                  <a:srgbClr val="000000">
                    <a:alpha val="100000"/>
                  </a:srgbClr>
                </a:solidFill>
                <a:latin typeface="黑体" panose="02010609060101010101" charset="-122"/>
                <a:ea typeface="黑体" panose="02010609060101010101" charset="-122"/>
                <a:cs typeface="黑体" panose="02010609060101010101" charset="-122"/>
              </a:rPr>
              <a:t>深入领会“六精四化”综合管理思路与系统性要求</a:t>
            </a:r>
            <a:r>
              <a:rPr sz="1400" kern="0" spc="-4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，统筹兼顾进度、</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安全、质量、造价、环保</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等专业要求。</a:t>
            </a:r>
            <a:endParaRPr lang="en-US" altLang="en-US" sz="1400"/>
          </a:p>
          <a:p>
            <a:pPr marL="412750" algn="l" rtl="0" eaLnBrk="0">
              <a:lnSpc>
                <a:spcPts val="2145"/>
              </a:lnSpc>
              <a:spcBef>
                <a:spcPts val="325"/>
              </a:spcBef>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落实全过程应用评价</a:t>
            </a:r>
            <a:endParaRPr lang="en-US" altLang="en-US" sz="1700"/>
          </a:p>
          <a:p>
            <a:pPr marL="407035" algn="l" rtl="0" eaLnBrk="0">
              <a:lnSpc>
                <a:spcPts val="1795"/>
              </a:lnSpc>
              <a:spcBef>
                <a:spcPts val="250"/>
              </a:spcBef>
            </a:pPr>
            <a:r>
              <a:rPr sz="1400" kern="0" spc="10">
                <a:solidFill>
                  <a:srgbClr val="C00000">
                    <a:alpha val="100000"/>
                  </a:srgbClr>
                </a:solidFill>
                <a:latin typeface="Wingdings" panose="05000000000000000000"/>
                <a:ea typeface="Wingdings" panose="05000000000000000000"/>
                <a:cs typeface="Wingdings" panose="05000000000000000000"/>
              </a:rPr>
              <a:t></a:t>
            </a:r>
            <a:r>
              <a:rPr sz="1400" kern="0" spc="-850">
                <a:solidFill>
                  <a:srgbClr val="C00000">
                    <a:alpha val="100000"/>
                  </a:srgbClr>
                </a:solidFill>
                <a:latin typeface="Wingdings" panose="05000000000000000000"/>
                <a:ea typeface="Wingdings" panose="05000000000000000000"/>
                <a:cs typeface="Wingdings" panose="05000000000000000000"/>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严格开展设计质量与深度评价</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1400"/>
          </a:p>
          <a:p>
            <a:pPr marL="407035" algn="l" rtl="0" eaLnBrk="0">
              <a:lnSpc>
                <a:spcPts val="1725"/>
              </a:lnSpc>
              <a:spcBef>
                <a:spcPts val="26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4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严格开展建设过程应用评价，未落实机械化</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施工要求不得参与评优。</a:t>
            </a:r>
            <a:endParaRPr lang="en-US" altLang="en-US" sz="1400"/>
          </a:p>
          <a:p>
            <a:pPr marL="605155" indent="-198120" algn="l" rtl="0" eaLnBrk="0">
              <a:lnSpc>
                <a:spcPct val="114000"/>
              </a:lnSpc>
              <a:spcBef>
                <a:spcPts val="340"/>
              </a:spcBef>
            </a:pPr>
            <a:r>
              <a:rPr sz="1400" kern="0" spc="40">
                <a:solidFill>
                  <a:srgbClr val="C00000">
                    <a:alpha val="100000"/>
                  </a:srgbClr>
                </a:solidFill>
                <a:latin typeface="Wingdings" panose="05000000000000000000"/>
                <a:ea typeface="Wingdings" panose="05000000000000000000"/>
                <a:cs typeface="Wingdings" panose="05000000000000000000"/>
              </a:rPr>
              <a:t></a:t>
            </a:r>
            <a:r>
              <a:rPr sz="1400" kern="0" spc="-790">
                <a:solidFill>
                  <a:srgbClr val="C00000">
                    <a:alpha val="100000"/>
                  </a:srgbClr>
                </a:solidFill>
                <a:latin typeface="Wingdings" panose="05000000000000000000"/>
                <a:ea typeface="Wingdings" panose="05000000000000000000"/>
                <a:cs typeface="Wingdings" panose="05000000000000000000"/>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结合现场条件</a:t>
            </a:r>
            <a:r>
              <a:rPr sz="1400" kern="0" spc="-4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，在“应用尽用”前提下</a:t>
            </a:r>
            <a:r>
              <a:rPr sz="1400" kern="0" spc="-4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科学客观开展机械化施工应</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用率评价。</a:t>
            </a:r>
            <a:endParaRPr lang="en-US" altLang="en-US" sz="1400"/>
          </a:p>
        </p:txBody>
      </p:sp>
      <p:sp>
        <p:nvSpPr>
          <p:cNvPr id="2146" name="textbox 2146"/>
          <p:cNvSpPr/>
          <p:nvPr/>
        </p:nvSpPr>
        <p:spPr>
          <a:xfrm>
            <a:off x="922377" y="2200885"/>
            <a:ext cx="5260975" cy="2660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7780" algn="l" rtl="0" eaLnBrk="0">
              <a:lnSpc>
                <a:spcPct val="98000"/>
              </a:lnSpc>
            </a:pPr>
            <a:r>
              <a:rPr sz="1700" kern="0" spc="0">
                <a:solidFill>
                  <a:srgbClr val="C00000">
                    <a:alpha val="100000"/>
                  </a:srgbClr>
                </a:solidFill>
                <a:latin typeface="Wingdings" panose="05000000000000000000"/>
                <a:ea typeface="Wingdings" panose="05000000000000000000"/>
                <a:cs typeface="Wingdings" panose="05000000000000000000"/>
              </a:rPr>
              <a:t>&gt;</a:t>
            </a:r>
            <a:r>
              <a:rPr sz="1700" kern="0" spc="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千方百计抓应用</a:t>
            </a:r>
            <a:endParaRPr lang="en-US" altLang="en-US" sz="1700"/>
          </a:p>
          <a:p>
            <a:pPr marL="17780" algn="l" rtl="0" eaLnBrk="0">
              <a:lnSpc>
                <a:spcPts val="213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发挥设计龙头作用</a:t>
            </a:r>
            <a:endParaRPr lang="en-US" altLang="en-US" sz="1700"/>
          </a:p>
          <a:p>
            <a:pPr marL="12700" algn="l" rtl="0" eaLnBrk="0">
              <a:lnSpc>
                <a:spcPct val="120000"/>
              </a:lnSpc>
              <a:spcBef>
                <a:spcPts val="535"/>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6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在满足工期要求的前提下，深化勘测</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设计要求，严格执行落实。</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2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根据勘测结果，优化基础选</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型，为机械化施工创造有利条件。</a:t>
            </a:r>
            <a:endParaRPr lang="en-US" altLang="en-US" sz="1400"/>
          </a:p>
          <a:p>
            <a:pPr marL="12700" algn="l" rtl="0" eaLnBrk="0">
              <a:lnSpc>
                <a:spcPct val="122000"/>
              </a:lnSpc>
              <a:spcBef>
                <a:spcPts val="57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5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在可研与工程设计阶段，</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充分考虑机械化施工需求。</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10">
                <a:solidFill>
                  <a:srgbClr val="C00000">
                    <a:alpha val="100000"/>
                  </a:srgbClr>
                </a:solidFill>
                <a:latin typeface="Wingdings" panose="05000000000000000000"/>
                <a:ea typeface="Wingdings" panose="05000000000000000000"/>
                <a:cs typeface="Wingdings" panose="05000000000000000000"/>
              </a:rPr>
              <a:t></a:t>
            </a:r>
            <a:r>
              <a:rPr sz="1400" kern="0" spc="-790">
                <a:solidFill>
                  <a:srgbClr val="C00000">
                    <a:alpha val="100000"/>
                  </a:srgbClr>
                </a:solidFill>
                <a:latin typeface="Wingdings" panose="05000000000000000000"/>
                <a:ea typeface="Wingdings" panose="05000000000000000000"/>
                <a:cs typeface="Wingdings" panose="05000000000000000000"/>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严格按照工程设计方案组织开展施工建设。</a:t>
            </a:r>
            <a:endParaRPr lang="en-US" altLang="en-US" sz="1400"/>
          </a:p>
          <a:p>
            <a:pPr marL="17780" algn="l" rtl="0" eaLnBrk="0">
              <a:lnSpc>
                <a:spcPts val="2135"/>
              </a:lnSpc>
              <a:spcBef>
                <a:spcPts val="615"/>
              </a:spcBef>
            </a:pPr>
            <a:r>
              <a:rPr sz="1700" kern="0" spc="0">
                <a:solidFill>
                  <a:srgbClr val="C00000">
                    <a:alpha val="100000"/>
                  </a:srgbClr>
                </a:solidFill>
                <a:latin typeface="Wingdings" panose="05000000000000000000"/>
                <a:ea typeface="Wingdings" panose="05000000000000000000"/>
                <a:cs typeface="Wingdings" panose="05000000000000000000"/>
              </a:rPr>
              <a:t>&gt;</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系统掌握机械化施工技术装备信息</a:t>
            </a:r>
            <a:endParaRPr lang="en-US" altLang="en-US" sz="1700"/>
          </a:p>
          <a:p>
            <a:pPr algn="l" rtl="0" eaLnBrk="0">
              <a:lnSpc>
                <a:spcPct val="109000"/>
              </a:lnSpc>
            </a:pPr>
            <a:endParaRPr lang="en-US" altLang="en-US" sz="400"/>
          </a:p>
          <a:p>
            <a:pPr marL="12700" algn="l" rtl="0" eaLnBrk="0">
              <a:lnSpc>
                <a:spcPct val="122000"/>
              </a:lnSpc>
              <a:spcBef>
                <a:spcPts val="5"/>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4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全面掌握本单位机械化施工技术</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装备情况，建立施工装备台账。</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84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及时了解内外部机械化</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施工技术装备研发应用信息。</a:t>
            </a:r>
            <a:endParaRPr lang="en-US" altLang="en-US" sz="1400"/>
          </a:p>
        </p:txBody>
      </p:sp>
      <p:sp>
        <p:nvSpPr>
          <p:cNvPr id="2148" name="textbox 2148"/>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150" name="textbox 2150"/>
          <p:cNvSpPr/>
          <p:nvPr/>
        </p:nvSpPr>
        <p:spPr>
          <a:xfrm>
            <a:off x="1314013" y="1899511"/>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机械化施工年度重点工作</a:t>
            </a:r>
            <a:endParaRPr lang="en-US" altLang="en-US" sz="1400"/>
          </a:p>
        </p:txBody>
      </p:sp>
      <p:graphicFrame>
        <p:nvGraphicFramePr>
          <p:cNvPr id="2152" name="table 2152"/>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55575" algn="l" rtl="0" eaLnBrk="0">
                        <a:lnSpc>
                          <a:spcPct val="85000"/>
                        </a:lnSpc>
                        <a:spcBef>
                          <a:spcPts val="5"/>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2154" name="textbox 2154"/>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.28</a:t>
            </a:r>
            <a:endParaRPr lang="en-US" altLang="en-US" sz="1200"/>
          </a:p>
        </p:txBody>
      </p:sp>
      <p:sp>
        <p:nvSpPr>
          <p:cNvPr id="2156" name="textbox 2156"/>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54</a:t>
            </a:r>
            <a:endParaRPr lang="en-US" altLang="en-US" sz="800"/>
          </a:p>
        </p:txBody>
      </p:sp>
      <p:sp>
        <p:nvSpPr>
          <p:cNvPr id="2158" name="textbox 2158"/>
          <p:cNvSpPr/>
          <p:nvPr/>
        </p:nvSpPr>
        <p:spPr>
          <a:xfrm>
            <a:off x="6752957" y="9290235"/>
            <a:ext cx="129539" cy="122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0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55</a:t>
            </a:r>
            <a:endParaRPr lang="en-US" altLang="en-US" sz="800"/>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60" name="picture 2160"/>
          <p:cNvPicPr>
            <a:picLocks noChangeAspect="1"/>
          </p:cNvPicPr>
          <p:nvPr/>
        </p:nvPicPr>
        <p:blipFill>
          <a:blip r:embed="rId2"/>
          <a:stretch>
            <a:fillRect/>
          </a:stretch>
        </p:blipFill>
        <p:spPr>
          <a:xfrm rot="21600000">
            <a:off x="5167883" y="5839968"/>
            <a:ext cx="1863852" cy="615696"/>
          </a:xfrm>
          <a:prstGeom prst="rect">
            <a:avLst/>
          </a:prstGeom>
        </p:spPr>
      </p:pic>
      <p:pic>
        <p:nvPicPr>
          <p:cNvPr id="2162" name="picture 2162"/>
          <p:cNvPicPr>
            <a:picLocks noChangeAspect="1"/>
          </p:cNvPicPr>
          <p:nvPr/>
        </p:nvPicPr>
        <p:blipFill>
          <a:blip r:embed="rId3"/>
          <a:stretch>
            <a:fillRect/>
          </a:stretch>
        </p:blipFill>
        <p:spPr>
          <a:xfrm rot="21600000">
            <a:off x="528827" y="5839968"/>
            <a:ext cx="6502907" cy="3657600"/>
          </a:xfrm>
          <a:prstGeom prst="rect">
            <a:avLst/>
          </a:prstGeom>
        </p:spPr>
      </p:pic>
      <p:pic>
        <p:nvPicPr>
          <p:cNvPr id="2164" name="picture 2164"/>
          <p:cNvPicPr>
            <a:picLocks noChangeAspect="1"/>
          </p:cNvPicPr>
          <p:nvPr/>
        </p:nvPicPr>
        <p:blipFill>
          <a:blip r:embed="rId4"/>
          <a:stretch>
            <a:fillRect/>
          </a:stretch>
        </p:blipFill>
        <p:spPr>
          <a:xfrm rot="21600000">
            <a:off x="528827" y="6012180"/>
            <a:ext cx="487680" cy="457199"/>
          </a:xfrm>
          <a:prstGeom prst="rect">
            <a:avLst/>
          </a:prstGeom>
        </p:spPr>
      </p:pic>
      <p:graphicFrame>
        <p:nvGraphicFramePr>
          <p:cNvPr id="2166" name="table 2166"/>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0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57</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168" name="picture 2168"/>
          <p:cNvPicPr>
            <a:picLocks noChangeAspect="1"/>
          </p:cNvPicPr>
          <p:nvPr/>
        </p:nvPicPr>
        <p:blipFill>
          <a:blip r:embed="rId2"/>
          <a:stretch>
            <a:fillRect/>
          </a:stretch>
        </p:blipFill>
        <p:spPr>
          <a:xfrm rot="21600000">
            <a:off x="5167883" y="1190245"/>
            <a:ext cx="1863852" cy="615694"/>
          </a:xfrm>
          <a:prstGeom prst="rect">
            <a:avLst/>
          </a:prstGeom>
        </p:spPr>
      </p:pic>
      <p:pic>
        <p:nvPicPr>
          <p:cNvPr id="2170" name="picture 2170"/>
          <p:cNvPicPr>
            <a:picLocks noChangeAspect="1"/>
          </p:cNvPicPr>
          <p:nvPr/>
        </p:nvPicPr>
        <p:blipFill>
          <a:blip r:embed="rId3"/>
          <a:stretch>
            <a:fillRect/>
          </a:stretch>
        </p:blipFill>
        <p:spPr>
          <a:xfrm rot="21600000">
            <a:off x="528827" y="1190244"/>
            <a:ext cx="6502907" cy="3657599"/>
          </a:xfrm>
          <a:prstGeom prst="rect">
            <a:avLst/>
          </a:prstGeom>
        </p:spPr>
      </p:pic>
      <p:pic>
        <p:nvPicPr>
          <p:cNvPr id="2172" name="picture 2172"/>
          <p:cNvPicPr>
            <a:picLocks noChangeAspect="1"/>
          </p:cNvPicPr>
          <p:nvPr/>
        </p:nvPicPr>
        <p:blipFill>
          <a:blip r:embed="rId5"/>
          <a:stretch>
            <a:fillRect/>
          </a:stretch>
        </p:blipFill>
        <p:spPr>
          <a:xfrm rot="21600000">
            <a:off x="528827" y="1362457"/>
            <a:ext cx="487680" cy="457199"/>
          </a:xfrm>
          <a:prstGeom prst="rect">
            <a:avLst/>
          </a:prstGeom>
        </p:spPr>
      </p:pic>
      <p:graphicFrame>
        <p:nvGraphicFramePr>
          <p:cNvPr id="2174" name="table 2174"/>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56</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176" name="textbox 2176"/>
          <p:cNvSpPr/>
          <p:nvPr/>
        </p:nvSpPr>
        <p:spPr>
          <a:xfrm>
            <a:off x="603608" y="1433216"/>
            <a:ext cx="6183629" cy="3190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245"/>
              </a:lnSpc>
            </a:pP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2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1700"/>
          </a:p>
          <a:p>
            <a:pPr marL="349885" algn="l" rtl="0" eaLnBrk="0">
              <a:lnSpc>
                <a:spcPts val="2145"/>
              </a:lnSpc>
              <a:spcBef>
                <a:spcPts val="1660"/>
              </a:spcBef>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打造机械化施工示范工程</a:t>
            </a:r>
            <a:endParaRPr lang="en-US" altLang="en-US" sz="1700"/>
          </a:p>
          <a:p>
            <a:pPr marL="70485" indent="438150" algn="l" rtl="0" eaLnBrk="0">
              <a:lnSpc>
                <a:spcPct val="122000"/>
              </a:lnSpc>
              <a:spcBef>
                <a:spcPts val="740"/>
              </a:spcBef>
            </a:pPr>
            <a:r>
              <a:rPr sz="1700" kern="0" spc="50">
                <a:solidFill>
                  <a:srgbClr val="000000">
                    <a:alpha val="100000"/>
                  </a:srgbClr>
                </a:solidFill>
                <a:latin typeface="黑体" panose="02010609060101010101" charset="-122"/>
                <a:ea typeface="黑体" panose="02010609060101010101" charset="-122"/>
                <a:cs typeface="黑体" panose="02010609060101010101" charset="-122"/>
              </a:rPr>
              <a:t>未来2-3年，积极推动</a:t>
            </a:r>
            <a:r>
              <a:rPr sz="1700" kern="0" spc="50">
                <a:solidFill>
                  <a:srgbClr val="C00000">
                    <a:alpha val="100000"/>
                  </a:srgbClr>
                </a:solidFill>
                <a:latin typeface="黑体" panose="02010609060101010101" charset="-122"/>
                <a:ea typeface="黑体" panose="02010609060101010101" charset="-122"/>
                <a:cs typeface="黑体" panose="02010609060101010101" charset="-122"/>
              </a:rPr>
              <a:t>机械</a:t>
            </a:r>
            <a:r>
              <a:rPr sz="1700" kern="0" spc="40">
                <a:solidFill>
                  <a:srgbClr val="C00000">
                    <a:alpha val="100000"/>
                  </a:srgbClr>
                </a:solidFill>
                <a:latin typeface="黑体" panose="02010609060101010101" charset="-122"/>
                <a:ea typeface="黑体" panose="02010609060101010101" charset="-122"/>
                <a:cs typeface="黑体" panose="02010609060101010101" charset="-122"/>
              </a:rPr>
              <a:t>化</a:t>
            </a:r>
            <a:r>
              <a:rPr sz="1700" kern="0" spc="40">
                <a:solidFill>
                  <a:srgbClr val="000000">
                    <a:alpha val="100000"/>
                  </a:srgbClr>
                </a:solidFill>
                <a:latin typeface="黑体" panose="02010609060101010101" charset="-122"/>
                <a:ea typeface="黑体" panose="02010609060101010101" charset="-122"/>
                <a:cs typeface="黑体" panose="02010609060101010101" charset="-122"/>
              </a:rPr>
              <a:t>向</a:t>
            </a:r>
            <a:r>
              <a:rPr sz="1700" kern="0" spc="40">
                <a:solidFill>
                  <a:srgbClr val="C00000">
                    <a:alpha val="100000"/>
                  </a:srgbClr>
                </a:solidFill>
                <a:latin typeface="黑体" panose="02010609060101010101" charset="-122"/>
                <a:ea typeface="黑体" panose="02010609060101010101" charset="-122"/>
                <a:cs typeface="黑体" panose="02010609060101010101" charset="-122"/>
              </a:rPr>
              <a:t>智能化</a:t>
            </a:r>
            <a:r>
              <a:rPr sz="1700" kern="0" spc="40">
                <a:solidFill>
                  <a:srgbClr val="000000">
                    <a:alpha val="100000"/>
                  </a:srgbClr>
                </a:solidFill>
                <a:latin typeface="黑体" panose="02010609060101010101" charset="-122"/>
                <a:ea typeface="黑体" panose="02010609060101010101" charset="-122"/>
                <a:cs typeface="黑体" panose="02010609060101010101" charset="-122"/>
              </a:rPr>
              <a:t>发展，通过机器人研</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20">
                <a:solidFill>
                  <a:srgbClr val="000000">
                    <a:alpha val="100000"/>
                  </a:srgbClr>
                </a:solidFill>
                <a:latin typeface="黑体" panose="02010609060101010101" charset="-122"/>
                <a:ea typeface="黑体" panose="02010609060101010101" charset="-122"/>
                <a:cs typeface="黑体" panose="02010609060101010101" charset="-122"/>
              </a:rPr>
              <a:t>发，积极探索</a:t>
            </a:r>
            <a:r>
              <a:rPr sz="1700" kern="0" spc="20">
                <a:solidFill>
                  <a:srgbClr val="C00000">
                    <a:alpha val="100000"/>
                  </a:srgbClr>
                </a:solidFill>
                <a:latin typeface="黑体" panose="02010609060101010101" charset="-122"/>
                <a:ea typeface="黑体" panose="02010609060101010101" charset="-122"/>
                <a:cs typeface="黑体" panose="02010609060101010101" charset="-122"/>
              </a:rPr>
              <a:t>少人化、无人</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化</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作业模式，积极策划、建设相关示</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20">
                <a:solidFill>
                  <a:srgbClr val="000000">
                    <a:alpha val="100000"/>
                  </a:srgbClr>
                </a:solidFill>
                <a:latin typeface="黑体" panose="02010609060101010101" charset="-122"/>
                <a:ea typeface="黑体" panose="02010609060101010101" charset="-122"/>
                <a:cs typeface="黑体" panose="02010609060101010101" charset="-122"/>
              </a:rPr>
              <a:t>范工程。</a:t>
            </a:r>
            <a:endParaRPr lang="en-US" altLang="en-US" sz="1700"/>
          </a:p>
          <a:p>
            <a:pPr marL="405130" algn="l" rtl="0" eaLnBrk="0">
              <a:lnSpc>
                <a:spcPts val="2145"/>
              </a:lnSpc>
              <a:spcBef>
                <a:spcPts val="520"/>
              </a:spcBef>
            </a:pPr>
            <a:r>
              <a:rPr sz="1700" kern="0" spc="0">
                <a:solidFill>
                  <a:srgbClr val="C00000">
                    <a:alpha val="100000"/>
                  </a:srgbClr>
                </a:solidFill>
                <a:latin typeface="Wingdings" panose="05000000000000000000"/>
                <a:ea typeface="Wingdings" panose="05000000000000000000"/>
                <a:cs typeface="Wingdings" panose="05000000000000000000"/>
              </a:rPr>
              <a:t></a:t>
            </a:r>
            <a:r>
              <a:rPr sz="1700" kern="0" spc="-1010">
                <a:solidFill>
                  <a:srgbClr val="C00000">
                    <a:alpha val="100000"/>
                  </a:srgbClr>
                </a:solidFill>
                <a:latin typeface="Wingdings" panose="05000000000000000000"/>
                <a:ea typeface="Wingdings" panose="05000000000000000000"/>
                <a:cs typeface="Wingdings" panose="05000000000000000000"/>
              </a:rPr>
              <a:t> </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全过程（各环节）机械化施</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工示范工程</a:t>
            </a:r>
            <a:endParaRPr lang="en-US" altLang="en-US" sz="1700"/>
          </a:p>
          <a:p>
            <a:pPr algn="l" rtl="0" eaLnBrk="0">
              <a:lnSpc>
                <a:spcPct val="109000"/>
              </a:lnSpc>
            </a:pPr>
            <a:endParaRPr lang="en-US" altLang="en-US" sz="400"/>
          </a:p>
          <a:p>
            <a:pPr marL="71755" indent="434340" algn="l" rtl="0" eaLnBrk="0">
              <a:lnSpc>
                <a:spcPct val="122000"/>
              </a:lnSpc>
              <a:spcBef>
                <a:spcPts val="5"/>
              </a:spcBef>
            </a:pPr>
            <a:r>
              <a:rPr sz="1700" kern="0" spc="20">
                <a:solidFill>
                  <a:srgbClr val="000000">
                    <a:alpha val="100000"/>
                  </a:srgbClr>
                </a:solidFill>
                <a:latin typeface="黑体" panose="02010609060101010101" charset="-122"/>
                <a:ea typeface="黑体" panose="02010609060101010101" charset="-122"/>
                <a:cs typeface="黑体" panose="02010609060101010101" charset="-122"/>
              </a:rPr>
              <a:t>现有装备与创新研发装</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备</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集成应用</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，实现流水化作业，最大</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20">
                <a:solidFill>
                  <a:srgbClr val="000000">
                    <a:alpha val="100000"/>
                  </a:srgbClr>
                </a:solidFill>
                <a:latin typeface="黑体" panose="02010609060101010101" charset="-122"/>
                <a:ea typeface="黑体" panose="02010609060101010101" charset="-122"/>
                <a:cs typeface="黑体" panose="02010609060101010101" charset="-122"/>
              </a:rPr>
              <a:t>限度发挥机械化优势，建</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设架空线路、变电、电缆各类型全过程</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机械化示范工程。</a:t>
            </a:r>
            <a:endParaRPr lang="en-US" altLang="en-US" sz="1700"/>
          </a:p>
        </p:txBody>
      </p:sp>
      <p:sp>
        <p:nvSpPr>
          <p:cNvPr id="2178" name="textbox 2178"/>
          <p:cNvSpPr/>
          <p:nvPr/>
        </p:nvSpPr>
        <p:spPr>
          <a:xfrm>
            <a:off x="603608" y="6082941"/>
            <a:ext cx="6215379" cy="28930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245"/>
              </a:lnSpc>
            </a:pP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2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1700"/>
          </a:p>
          <a:p>
            <a:pPr marL="438785" algn="l" rtl="0" eaLnBrk="0">
              <a:lnSpc>
                <a:spcPts val="2135"/>
              </a:lnSpc>
              <a:spcBef>
                <a:spcPts val="1590"/>
              </a:spcBef>
            </a:pPr>
            <a:r>
              <a:rPr sz="1700" kern="0" spc="-10">
                <a:solidFill>
                  <a:srgbClr val="C00000">
                    <a:alpha val="100000"/>
                  </a:srgbClr>
                </a:solidFill>
                <a:latin typeface="Wingdings" panose="05000000000000000000"/>
                <a:ea typeface="Wingdings" panose="05000000000000000000"/>
                <a:cs typeface="Wingdings" panose="05000000000000000000"/>
              </a:rPr>
              <a:t></a:t>
            </a:r>
            <a:r>
              <a:rPr sz="1700" kern="0" spc="-940">
                <a:solidFill>
                  <a:srgbClr val="C00000">
                    <a:alpha val="100000"/>
                  </a:srgbClr>
                </a:solidFill>
                <a:latin typeface="Wingdings" panose="05000000000000000000"/>
                <a:ea typeface="Wingdings" panose="05000000000000000000"/>
                <a:cs typeface="Wingdings" panose="05000000000000000000"/>
              </a:rPr>
              <a:t> </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机械化装备群智能集控示范工程</a:t>
            </a:r>
            <a:endParaRPr lang="en-US" altLang="en-US" sz="1700"/>
          </a:p>
          <a:p>
            <a:pPr marL="534670" algn="l" rtl="0" eaLnBrk="0">
              <a:lnSpc>
                <a:spcPct val="94000"/>
              </a:lnSpc>
              <a:spcBef>
                <a:spcPts val="635"/>
              </a:spcBef>
            </a:pPr>
            <a:r>
              <a:rPr sz="1700" kern="0" spc="20">
                <a:solidFill>
                  <a:srgbClr val="000000">
                    <a:alpha val="100000"/>
                  </a:srgbClr>
                </a:solidFill>
                <a:latin typeface="黑体" panose="02010609060101010101" charset="-122"/>
                <a:ea typeface="黑体" panose="02010609060101010101" charset="-122"/>
                <a:cs typeface="黑体" panose="02010609060101010101" charset="-122"/>
              </a:rPr>
              <a:t>在满足工期要求和安全作业的基</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础上，结合工程实际，针对</a:t>
            </a:r>
            <a:endParaRPr lang="en-US" altLang="en-US" sz="1700"/>
          </a:p>
          <a:p>
            <a:pPr marL="109855" algn="l" rtl="0" eaLnBrk="0">
              <a:lnSpc>
                <a:spcPts val="2760"/>
              </a:lnSpc>
            </a:pPr>
            <a:r>
              <a:rPr sz="1700" kern="0" spc="0">
                <a:solidFill>
                  <a:srgbClr val="000000">
                    <a:alpha val="100000"/>
                  </a:srgbClr>
                </a:solidFill>
                <a:latin typeface="黑体" panose="02010609060101010101" charset="-122"/>
                <a:ea typeface="黑体" panose="02010609060101010101" charset="-122"/>
                <a:cs typeface="黑体" panose="02010609060101010101" charset="-122"/>
              </a:rPr>
              <a:t>某一环节，通过智能化集控，控制</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机械化装备群</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开展施工作业。</a:t>
            </a:r>
            <a:endParaRPr lang="en-US" altLang="en-US" sz="1700"/>
          </a:p>
          <a:p>
            <a:pPr marL="438785" algn="l" rtl="0" eaLnBrk="0">
              <a:lnSpc>
                <a:spcPts val="2135"/>
              </a:lnSpc>
              <a:spcBef>
                <a:spcPts val="855"/>
              </a:spcBef>
            </a:pPr>
            <a:r>
              <a:rPr sz="1700" kern="0" spc="-10">
                <a:solidFill>
                  <a:srgbClr val="C00000">
                    <a:alpha val="100000"/>
                  </a:srgbClr>
                </a:solidFill>
                <a:latin typeface="Wingdings" panose="05000000000000000000"/>
                <a:ea typeface="Wingdings" panose="05000000000000000000"/>
                <a:cs typeface="Wingdings" panose="05000000000000000000"/>
              </a:rPr>
              <a:t></a:t>
            </a:r>
            <a:r>
              <a:rPr sz="1700" kern="0" spc="-940">
                <a:solidFill>
                  <a:srgbClr val="C00000">
                    <a:alpha val="100000"/>
                  </a:srgbClr>
                </a:solidFill>
                <a:latin typeface="Wingdings" panose="05000000000000000000"/>
                <a:ea typeface="Wingdings" panose="05000000000000000000"/>
                <a:cs typeface="Wingdings" panose="05000000000000000000"/>
              </a:rPr>
              <a:t> </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新型施工装备研发应用示范工程</a:t>
            </a:r>
            <a:endParaRPr lang="en-US" altLang="en-US" sz="1700"/>
          </a:p>
          <a:p>
            <a:pPr marL="553720" algn="l" rtl="0" eaLnBrk="0">
              <a:lnSpc>
                <a:spcPct val="94000"/>
              </a:lnSpc>
              <a:spcBef>
                <a:spcPts val="620"/>
              </a:spcBef>
            </a:pPr>
            <a:r>
              <a:rPr sz="1700" kern="0" spc="10">
                <a:solidFill>
                  <a:srgbClr val="000000">
                    <a:alpha val="100000"/>
                  </a:srgbClr>
                </a:solidFill>
                <a:latin typeface="黑体" panose="02010609060101010101" charset="-122"/>
                <a:ea typeface="黑体" panose="02010609060101010101" charset="-122"/>
                <a:cs typeface="黑体" panose="02010609060101010101" charset="-122"/>
              </a:rPr>
              <a:t>以智能化为基础，在深基坑、高空作业、近电作业等高风</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险</a:t>
            </a:r>
            <a:endParaRPr lang="en-US" altLang="en-US" sz="1700"/>
          </a:p>
          <a:p>
            <a:pPr marL="109220" indent="-3810" algn="l" rtl="0" eaLnBrk="0">
              <a:lnSpc>
                <a:spcPct val="141000"/>
              </a:lnSpc>
              <a:spcBef>
                <a:spcPts val="10"/>
              </a:spcBef>
            </a:pPr>
            <a:r>
              <a:rPr sz="1700" kern="0" spc="20">
                <a:solidFill>
                  <a:srgbClr val="000000">
                    <a:alpha val="100000"/>
                  </a:srgbClr>
                </a:solidFill>
                <a:latin typeface="黑体" panose="02010609060101010101" charset="-122"/>
                <a:ea typeface="黑体" panose="02010609060101010101" charset="-122"/>
                <a:cs typeface="黑体" panose="02010609060101010101" charset="-122"/>
              </a:rPr>
              <a:t>作业方面，应用</a:t>
            </a:r>
            <a:r>
              <a:rPr sz="1700" kern="0" spc="20">
                <a:solidFill>
                  <a:srgbClr val="C00000">
                    <a:alpha val="100000"/>
                  </a:srgbClr>
                </a:solidFill>
                <a:latin typeface="黑体" panose="02010609060101010101" charset="-122"/>
                <a:ea typeface="黑体" panose="02010609060101010101" charset="-122"/>
                <a:cs typeface="黑体" panose="02010609060101010101" charset="-122"/>
              </a:rPr>
              <a:t>智能化机</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器人替代人工</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，实现实时状态监测、自</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20">
                <a:solidFill>
                  <a:srgbClr val="000000">
                    <a:alpha val="100000"/>
                  </a:srgbClr>
                </a:solidFill>
                <a:latin typeface="黑体" panose="02010609060101010101" charset="-122"/>
                <a:ea typeface="黑体" panose="02010609060101010101" charset="-122"/>
                <a:cs typeface="黑体" panose="02010609060101010101" charset="-122"/>
              </a:rPr>
              <a:t>动程序化作业。</a:t>
            </a:r>
            <a:endParaRPr lang="en-US" altLang="en-US" sz="1700"/>
          </a:p>
        </p:txBody>
      </p:sp>
      <p:sp>
        <p:nvSpPr>
          <p:cNvPr id="2180" name="textbox 2180"/>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.29</a:t>
            </a:r>
            <a:endParaRPr lang="en-US" altLang="en-US" sz="1200"/>
          </a:p>
        </p:txBody>
      </p:sp>
      <p:sp>
        <p:nvSpPr>
          <p:cNvPr id="2182" name="textbox 2182"/>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56</a:t>
            </a:r>
            <a:endParaRPr lang="en-US" altLang="en-US" sz="800"/>
          </a:p>
        </p:txBody>
      </p:sp>
      <p:sp>
        <p:nvSpPr>
          <p:cNvPr id="2184" name="textbox 2184"/>
          <p:cNvSpPr/>
          <p:nvPr/>
        </p:nvSpPr>
        <p:spPr>
          <a:xfrm>
            <a:off x="6752957" y="9290235"/>
            <a:ext cx="129539" cy="122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0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57</a:t>
            </a:r>
            <a:endParaRPr lang="en-US" altLang="en-US" sz="800"/>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86" name="picture 2186"/>
          <p:cNvPicPr>
            <a:picLocks noChangeAspect="1"/>
          </p:cNvPicPr>
          <p:nvPr/>
        </p:nvPicPr>
        <p:blipFill>
          <a:blip r:embed="rId2"/>
          <a:stretch>
            <a:fillRect/>
          </a:stretch>
        </p:blipFill>
        <p:spPr>
          <a:xfrm rot="21600000">
            <a:off x="5167883" y="5839968"/>
            <a:ext cx="1863852" cy="615696"/>
          </a:xfrm>
          <a:prstGeom prst="rect">
            <a:avLst/>
          </a:prstGeom>
        </p:spPr>
      </p:pic>
      <p:pic>
        <p:nvPicPr>
          <p:cNvPr id="2188" name="picture 2188"/>
          <p:cNvPicPr>
            <a:picLocks noChangeAspect="1"/>
          </p:cNvPicPr>
          <p:nvPr/>
        </p:nvPicPr>
        <p:blipFill>
          <a:blip r:embed="rId3"/>
          <a:stretch>
            <a:fillRect/>
          </a:stretch>
        </p:blipFill>
        <p:spPr>
          <a:xfrm rot="21600000">
            <a:off x="528827" y="5839968"/>
            <a:ext cx="6502907" cy="3657600"/>
          </a:xfrm>
          <a:prstGeom prst="rect">
            <a:avLst/>
          </a:prstGeom>
        </p:spPr>
      </p:pic>
      <p:pic>
        <p:nvPicPr>
          <p:cNvPr id="2190" name="picture 2190"/>
          <p:cNvPicPr>
            <a:picLocks noChangeAspect="1"/>
          </p:cNvPicPr>
          <p:nvPr/>
        </p:nvPicPr>
        <p:blipFill>
          <a:blip r:embed="rId4"/>
          <a:stretch>
            <a:fillRect/>
          </a:stretch>
        </p:blipFill>
        <p:spPr>
          <a:xfrm rot="21600000">
            <a:off x="528827" y="6012180"/>
            <a:ext cx="487680" cy="457199"/>
          </a:xfrm>
          <a:prstGeom prst="rect">
            <a:avLst/>
          </a:prstGeom>
        </p:spPr>
      </p:pic>
      <p:graphicFrame>
        <p:nvGraphicFramePr>
          <p:cNvPr id="2192" name="table 2192"/>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59</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194" name="picture 2194"/>
          <p:cNvPicPr>
            <a:picLocks noChangeAspect="1"/>
          </p:cNvPicPr>
          <p:nvPr/>
        </p:nvPicPr>
        <p:blipFill>
          <a:blip r:embed="rId2"/>
          <a:stretch>
            <a:fillRect/>
          </a:stretch>
        </p:blipFill>
        <p:spPr>
          <a:xfrm rot="21600000">
            <a:off x="5167883" y="1190245"/>
            <a:ext cx="1863852" cy="615694"/>
          </a:xfrm>
          <a:prstGeom prst="rect">
            <a:avLst/>
          </a:prstGeom>
        </p:spPr>
      </p:pic>
      <p:pic>
        <p:nvPicPr>
          <p:cNvPr id="2196" name="picture 2196"/>
          <p:cNvPicPr>
            <a:picLocks noChangeAspect="1"/>
          </p:cNvPicPr>
          <p:nvPr/>
        </p:nvPicPr>
        <p:blipFill>
          <a:blip r:embed="rId3"/>
          <a:stretch>
            <a:fillRect/>
          </a:stretch>
        </p:blipFill>
        <p:spPr>
          <a:xfrm rot="21600000">
            <a:off x="528827" y="1190244"/>
            <a:ext cx="6502907" cy="3657599"/>
          </a:xfrm>
          <a:prstGeom prst="rect">
            <a:avLst/>
          </a:prstGeom>
        </p:spPr>
      </p:pic>
      <p:pic>
        <p:nvPicPr>
          <p:cNvPr id="2198" name="picture 2198"/>
          <p:cNvPicPr>
            <a:picLocks noChangeAspect="1"/>
          </p:cNvPicPr>
          <p:nvPr/>
        </p:nvPicPr>
        <p:blipFill>
          <a:blip r:embed="rId5"/>
          <a:stretch>
            <a:fillRect/>
          </a:stretch>
        </p:blipFill>
        <p:spPr>
          <a:xfrm rot="21600000">
            <a:off x="528827" y="1362457"/>
            <a:ext cx="487680" cy="457199"/>
          </a:xfrm>
          <a:prstGeom prst="rect">
            <a:avLst/>
          </a:prstGeom>
        </p:spPr>
      </p:pic>
      <p:graphicFrame>
        <p:nvGraphicFramePr>
          <p:cNvPr id="2200" name="table 2200"/>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6335"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58</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202" name="textbox 2202"/>
          <p:cNvSpPr/>
          <p:nvPr/>
        </p:nvSpPr>
        <p:spPr>
          <a:xfrm>
            <a:off x="603608" y="6082941"/>
            <a:ext cx="6278879" cy="3412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245"/>
              </a:lnSpc>
            </a:pP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2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1700"/>
          </a:p>
          <a:p>
            <a:pPr marL="441325" algn="l" rtl="0" eaLnBrk="0">
              <a:lnSpc>
                <a:spcPts val="2145"/>
              </a:lnSpc>
              <a:spcBef>
                <a:spcPts val="1155"/>
              </a:spcBef>
            </a:pPr>
            <a:r>
              <a:rPr sz="1700" kern="0" spc="-20">
                <a:solidFill>
                  <a:srgbClr val="C00000">
                    <a:alpha val="100000"/>
                  </a:srgbClr>
                </a:solidFill>
                <a:latin typeface="Wingdings" panose="05000000000000000000"/>
                <a:ea typeface="Wingdings" panose="05000000000000000000"/>
                <a:cs typeface="Wingdings" panose="05000000000000000000"/>
              </a:rPr>
              <a:t>&gt;</a:t>
            </a:r>
            <a:r>
              <a:rPr sz="1700" kern="0" spc="-410">
                <a:solidFill>
                  <a:srgbClr val="C00000">
                    <a:alpha val="100000"/>
                  </a:srgbClr>
                </a:solidFill>
                <a:latin typeface="Wingdings" panose="05000000000000000000"/>
                <a:ea typeface="Wingdings" panose="05000000000000000000"/>
                <a:cs typeface="Wingdings" panose="05000000000000000000"/>
              </a:rPr>
              <a:t> </a:t>
            </a:r>
            <a:r>
              <a:rPr sz="1700" kern="0" spc="-2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进一步强化保障体系建设</a:t>
            </a:r>
            <a:endParaRPr lang="en-US" altLang="en-US" sz="1700"/>
          </a:p>
          <a:p>
            <a:pPr marL="453390" algn="l" rtl="0" eaLnBrk="0">
              <a:lnSpc>
                <a:spcPts val="2145"/>
              </a:lnSpc>
              <a:spcBef>
                <a:spcPts val="570"/>
              </a:spcBef>
            </a:pPr>
            <a:r>
              <a:rPr sz="1700" kern="0" spc="0">
                <a:solidFill>
                  <a:srgbClr val="C00000">
                    <a:alpha val="100000"/>
                  </a:srgbClr>
                </a:solidFill>
                <a:latin typeface="Wingdings" panose="05000000000000000000"/>
                <a:ea typeface="Wingdings" panose="05000000000000000000"/>
                <a:cs typeface="Wingdings" panose="05000000000000000000"/>
              </a:rPr>
              <a:t>&gt;</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强化组织保障体系建</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设</a:t>
            </a:r>
            <a:endParaRPr lang="en-US" altLang="en-US" sz="1700"/>
          </a:p>
          <a:p>
            <a:pPr marL="448310" algn="l" rtl="0" eaLnBrk="0">
              <a:lnSpc>
                <a:spcPts val="1725"/>
              </a:lnSpc>
              <a:spcBef>
                <a:spcPts val="79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52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足额配置各层级机械化施</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工管理人员，落实管理职责。</a:t>
            </a:r>
            <a:endParaRPr lang="en-US" altLang="en-US" sz="1400"/>
          </a:p>
          <a:p>
            <a:pPr marL="448310" algn="l" rtl="0" eaLnBrk="0">
              <a:lnSpc>
                <a:spcPct val="96000"/>
              </a:lnSpc>
              <a:spcBef>
                <a:spcPts val="835"/>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48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细化“6号文”工作要求，明确工作组织与进度安排</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，制定专项方案。</a:t>
            </a:r>
            <a:endParaRPr lang="en-US" altLang="en-US" sz="1400"/>
          </a:p>
          <a:p>
            <a:pPr marL="448310" algn="l" rtl="0" eaLnBrk="0">
              <a:lnSpc>
                <a:spcPts val="2555"/>
              </a:lnSpc>
            </a:pPr>
            <a:r>
              <a:rPr sz="1400" kern="0" spc="10">
                <a:solidFill>
                  <a:srgbClr val="C00000">
                    <a:alpha val="100000"/>
                  </a:srgbClr>
                </a:solidFill>
                <a:latin typeface="Wingdings" panose="05000000000000000000"/>
                <a:ea typeface="Wingdings" panose="05000000000000000000"/>
                <a:cs typeface="Wingdings" panose="05000000000000000000"/>
              </a:rPr>
              <a:t></a:t>
            </a:r>
            <a:r>
              <a:rPr sz="1400" kern="0" spc="-430">
                <a:solidFill>
                  <a:srgbClr val="C00000">
                    <a:alpha val="100000"/>
                  </a:srgbClr>
                </a:solidFill>
                <a:latin typeface="Wingdings" panose="05000000000000000000"/>
                <a:ea typeface="Wingdings" panose="05000000000000000000"/>
                <a:cs typeface="Wingdings" panose="05000000000000000000"/>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加强纵向沟通与横向协同，积极争取各专业支持。</a:t>
            </a:r>
            <a:endParaRPr lang="en-US" altLang="en-US" sz="1400"/>
          </a:p>
          <a:p>
            <a:pPr marL="448310" algn="l" rtl="0" eaLnBrk="0">
              <a:lnSpc>
                <a:spcPts val="1800"/>
              </a:lnSpc>
              <a:spcBef>
                <a:spcPts val="965"/>
              </a:spcBef>
            </a:pPr>
            <a:r>
              <a:rPr sz="1400" kern="0" spc="10">
                <a:solidFill>
                  <a:srgbClr val="C00000">
                    <a:alpha val="100000"/>
                  </a:srgbClr>
                </a:solidFill>
                <a:latin typeface="Wingdings" panose="05000000000000000000"/>
                <a:ea typeface="Wingdings" panose="05000000000000000000"/>
                <a:cs typeface="Wingdings" panose="05000000000000000000"/>
              </a:rPr>
              <a:t></a:t>
            </a:r>
            <a:r>
              <a:rPr sz="1400" kern="0" spc="-490">
                <a:solidFill>
                  <a:srgbClr val="C00000">
                    <a:alpha val="100000"/>
                  </a:srgbClr>
                </a:solidFill>
                <a:latin typeface="Wingdings" panose="05000000000000000000"/>
                <a:ea typeface="Wingdings" panose="05000000000000000000"/>
                <a:cs typeface="Wingdings" panose="05000000000000000000"/>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建立机械化施工常态化协调推进机制。</a:t>
            </a:r>
            <a:endParaRPr lang="en-US" altLang="en-US" sz="1400"/>
          </a:p>
          <a:p>
            <a:pPr marL="453390" algn="l" rtl="0" eaLnBrk="0">
              <a:lnSpc>
                <a:spcPts val="2145"/>
              </a:lnSpc>
              <a:spcBef>
                <a:spcPts val="895"/>
              </a:spcBef>
            </a:pPr>
            <a:r>
              <a:rPr sz="1700" kern="0" spc="-40">
                <a:solidFill>
                  <a:srgbClr val="C00000">
                    <a:alpha val="100000"/>
                  </a:srgbClr>
                </a:solidFill>
                <a:latin typeface="Wingdings" panose="05000000000000000000"/>
                <a:ea typeface="Wingdings" panose="05000000000000000000"/>
                <a:cs typeface="Wingdings" panose="05000000000000000000"/>
              </a:rPr>
              <a:t>&gt;</a:t>
            </a:r>
            <a:r>
              <a:rPr sz="1700" kern="0" spc="-950">
                <a:solidFill>
                  <a:srgbClr val="C00000">
                    <a:alpha val="100000"/>
                  </a:srgbClr>
                </a:solidFill>
                <a:latin typeface="Wingdings" panose="05000000000000000000"/>
                <a:ea typeface="Wingdings" panose="05000000000000000000"/>
                <a:cs typeface="Wingdings" panose="05000000000000000000"/>
              </a:rPr>
              <a:t> </a:t>
            </a:r>
            <a:r>
              <a:rPr sz="1700" kern="0" spc="-40">
                <a:solidFill>
                  <a:srgbClr val="C00000">
                    <a:alpha val="100000"/>
                  </a:srgbClr>
                </a:solidFill>
                <a:latin typeface="黑体" panose="02010609060101010101" charset="-122"/>
                <a:ea typeface="黑体" panose="02010609060101010101" charset="-122"/>
                <a:cs typeface="黑体" panose="02010609060101010101" charset="-122"/>
              </a:rPr>
              <a:t>强化制度标准体系建设</a:t>
            </a:r>
            <a:endParaRPr lang="en-US" altLang="en-US" sz="1700"/>
          </a:p>
          <a:p>
            <a:pPr marL="448310" algn="l" rtl="0" eaLnBrk="0">
              <a:lnSpc>
                <a:spcPts val="1725"/>
              </a:lnSpc>
              <a:spcBef>
                <a:spcPts val="805"/>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52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严格落实机械化施工管理制度要求，在</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本单位组织开展宣贯培训。</a:t>
            </a:r>
            <a:endParaRPr lang="en-US" altLang="en-US" sz="1400"/>
          </a:p>
          <a:p>
            <a:pPr algn="l" rtl="0" eaLnBrk="0">
              <a:lnSpc>
                <a:spcPct val="115000"/>
              </a:lnSpc>
            </a:pPr>
            <a:endParaRPr lang="en-US" altLang="en-US" sz="600"/>
          </a:p>
          <a:p>
            <a:pPr algn="r" rtl="0" eaLnBrk="0">
              <a:lnSpc>
                <a:spcPts val="1725"/>
              </a:lnSpc>
            </a:pPr>
            <a:r>
              <a:rPr sz="1400" kern="0" spc="10">
                <a:solidFill>
                  <a:srgbClr val="C00000">
                    <a:alpha val="100000"/>
                  </a:srgbClr>
                </a:solidFill>
                <a:latin typeface="Wingdings" panose="05000000000000000000"/>
                <a:ea typeface="Wingdings" panose="05000000000000000000"/>
                <a:cs typeface="Wingdings" panose="05000000000000000000"/>
              </a:rPr>
              <a:t></a:t>
            </a:r>
            <a:r>
              <a:rPr sz="1400" kern="0" spc="-440">
                <a:solidFill>
                  <a:srgbClr val="C00000">
                    <a:alpha val="100000"/>
                  </a:srgbClr>
                </a:solidFill>
                <a:latin typeface="Wingdings" panose="05000000000000000000"/>
                <a:ea typeface="Wingdings" panose="05000000000000000000"/>
                <a:cs typeface="Wingdings" panose="05000000000000000000"/>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及时总结应用成效，推进新型装备成果固化为技术标准。</a:t>
            </a:r>
            <a:r>
              <a:rPr sz="1400" kern="0" spc="6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300" kern="0" spc="10" baseline="32000">
                <a:solidFill>
                  <a:srgbClr val="19846F">
                    <a:alpha val="100000"/>
                  </a:srgbClr>
                </a:solidFill>
                <a:latin typeface="Times New Roman" panose="02020603050405020304"/>
                <a:ea typeface="Times New Roman" panose="02020603050405020304"/>
                <a:cs typeface="Times New Roman" panose="02020603050405020304"/>
              </a:rPr>
              <a:t>5</a:t>
            </a:r>
            <a:r>
              <a:rPr sz="1300" kern="0" spc="10" baseline="32000">
                <a:solidFill>
                  <a:srgbClr val="19846F">
                    <a:alpha val="100000"/>
                  </a:srgbClr>
                </a:solidFill>
                <a:latin typeface="Times New Roman" panose="02020603050405020304"/>
                <a:ea typeface="Times New Roman" panose="02020603050405020304"/>
                <a:cs typeface="Times New Roman" panose="02020603050405020304"/>
              </a:rPr>
              <a:t>9</a:t>
            </a:r>
            <a:endParaRPr lang="en-US" altLang="en-US" sz="1300" baseline="32000"/>
          </a:p>
        </p:txBody>
      </p:sp>
      <p:sp>
        <p:nvSpPr>
          <p:cNvPr id="2204" name="textbox 2204"/>
          <p:cNvSpPr/>
          <p:nvPr/>
        </p:nvSpPr>
        <p:spPr>
          <a:xfrm>
            <a:off x="603608" y="1433216"/>
            <a:ext cx="6215379" cy="21901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2245"/>
              </a:lnSpc>
            </a:pPr>
            <a:r>
              <a:rPr sz="17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2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全面推进输变电工程机械化施工管理要</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1700"/>
          </a:p>
          <a:p>
            <a:pPr marL="441325" algn="l" rtl="0" eaLnBrk="0">
              <a:lnSpc>
                <a:spcPts val="2145"/>
              </a:lnSpc>
              <a:spcBef>
                <a:spcPts val="1590"/>
              </a:spcBef>
            </a:pPr>
            <a:r>
              <a:rPr sz="1700" kern="0" spc="30">
                <a:solidFill>
                  <a:srgbClr val="C00000">
                    <a:alpha val="100000"/>
                  </a:srgbClr>
                </a:solidFill>
                <a:latin typeface="Wingdings" panose="05000000000000000000"/>
                <a:ea typeface="Wingdings" panose="05000000000000000000"/>
                <a:cs typeface="Wingdings" panose="05000000000000000000"/>
              </a:rPr>
              <a:t>&gt;</a:t>
            </a:r>
            <a:r>
              <a:rPr sz="1700" kern="0" spc="30">
                <a:solidFill>
                  <a:srgbClr val="C00000">
                    <a:alpha val="100000"/>
                  </a:srgbClr>
                </a:solidFill>
                <a:latin typeface="黑体" panose="02010609060101010101" charset="-122"/>
                <a:ea typeface="黑体" panose="02010609060101010101" charset="-122"/>
                <a:cs typeface="黑体" panose="02010609060101010101" charset="-122"/>
              </a:rPr>
              <a:t>机械化施工应用管理示范工程</a:t>
            </a:r>
            <a:endParaRPr lang="en-US" altLang="en-US" sz="1700"/>
          </a:p>
          <a:p>
            <a:pPr marL="539115" algn="l" rtl="0" eaLnBrk="0">
              <a:lnSpc>
                <a:spcPct val="94000"/>
              </a:lnSpc>
              <a:spcBef>
                <a:spcPts val="625"/>
              </a:spcBef>
            </a:pPr>
            <a:r>
              <a:rPr sz="1700" kern="0" spc="20">
                <a:solidFill>
                  <a:srgbClr val="000000">
                    <a:alpha val="100000"/>
                  </a:srgbClr>
                </a:solidFill>
                <a:latin typeface="黑体" panose="02010609060101010101" charset="-122"/>
                <a:ea typeface="黑体" panose="02010609060101010101" charset="-122"/>
                <a:cs typeface="黑体" panose="02010609060101010101" charset="-122"/>
              </a:rPr>
              <a:t>加强设计源头管理，在深</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度勘测、深化设计的基础上，优化</a:t>
            </a:r>
            <a:endParaRPr lang="en-US" altLang="en-US" sz="1700"/>
          </a:p>
          <a:p>
            <a:pPr marL="107315" indent="3810" algn="l" rtl="0" eaLnBrk="0">
              <a:lnSpc>
                <a:spcPct val="139000"/>
              </a:lnSpc>
              <a:spcBef>
                <a:spcPts val="15"/>
              </a:spcBef>
            </a:pPr>
            <a:r>
              <a:rPr sz="1700" kern="0" spc="20">
                <a:solidFill>
                  <a:srgbClr val="000000">
                    <a:alpha val="100000"/>
                  </a:srgbClr>
                </a:solidFill>
                <a:latin typeface="黑体" panose="02010609060101010101" charset="-122"/>
                <a:ea typeface="黑体" panose="02010609060101010101" charset="-122"/>
                <a:cs typeface="黑体" panose="02010609060101010101" charset="-122"/>
              </a:rPr>
              <a:t>工程建设组织协调，探索设计施工总</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承包建设模式，强化设计、</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20">
                <a:solidFill>
                  <a:srgbClr val="000000">
                    <a:alpha val="100000"/>
                  </a:srgbClr>
                </a:solidFill>
                <a:latin typeface="黑体" panose="02010609060101010101" charset="-122"/>
                <a:ea typeface="黑体" panose="02010609060101010101" charset="-122"/>
                <a:cs typeface="黑体" panose="02010609060101010101" charset="-122"/>
              </a:rPr>
              <a:t>施工、建管单位高效配</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合，提升机械化施工应用水平，实现建设</a:t>
            </a:r>
            <a:r>
              <a:rPr sz="17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700" kern="0" spc="0">
                <a:solidFill>
                  <a:srgbClr val="000000">
                    <a:alpha val="100000"/>
                  </a:srgbClr>
                </a:solidFill>
                <a:latin typeface="黑体" panose="02010609060101010101" charset="-122"/>
                <a:ea typeface="黑体" panose="02010609060101010101" charset="-122"/>
                <a:cs typeface="黑体" panose="02010609060101010101" charset="-122"/>
              </a:rPr>
              <a:t>工期、工程造价、安全质量全要素优化。</a:t>
            </a:r>
            <a:endParaRPr lang="en-US" altLang="en-US" sz="1700"/>
          </a:p>
        </p:txBody>
      </p:sp>
      <p:sp>
        <p:nvSpPr>
          <p:cNvPr id="2206" name="textbox 2206"/>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.30</a:t>
            </a:r>
            <a:endParaRPr lang="en-US" altLang="en-US" sz="1200"/>
          </a:p>
        </p:txBody>
      </p:sp>
      <p:sp>
        <p:nvSpPr>
          <p:cNvPr id="2208" name="textbox 2208"/>
          <p:cNvSpPr/>
          <p:nvPr/>
        </p:nvSpPr>
        <p:spPr>
          <a:xfrm>
            <a:off x="6752957" y="4638995"/>
            <a:ext cx="129539"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58</a:t>
            </a:r>
            <a:endParaRPr lang="en-US" altLang="en-US" sz="800"/>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10" name="picture 2210"/>
          <p:cNvPicPr>
            <a:picLocks noChangeAspect="1"/>
          </p:cNvPicPr>
          <p:nvPr/>
        </p:nvPicPr>
        <p:blipFill>
          <a:blip r:embed="rId2"/>
          <a:stretch>
            <a:fillRect/>
          </a:stretch>
        </p:blipFill>
        <p:spPr>
          <a:xfrm rot="21600000">
            <a:off x="5167883" y="5839968"/>
            <a:ext cx="1863852" cy="615696"/>
          </a:xfrm>
          <a:prstGeom prst="rect">
            <a:avLst/>
          </a:prstGeom>
        </p:spPr>
      </p:pic>
      <p:pic>
        <p:nvPicPr>
          <p:cNvPr id="2212" name="picture 2212"/>
          <p:cNvPicPr>
            <a:picLocks noChangeAspect="1"/>
          </p:cNvPicPr>
          <p:nvPr/>
        </p:nvPicPr>
        <p:blipFill>
          <a:blip r:embed="rId3"/>
          <a:stretch>
            <a:fillRect/>
          </a:stretch>
        </p:blipFill>
        <p:spPr>
          <a:xfrm rot="21600000">
            <a:off x="528827" y="5839968"/>
            <a:ext cx="6502907" cy="3657600"/>
          </a:xfrm>
          <a:prstGeom prst="rect">
            <a:avLst/>
          </a:prstGeom>
        </p:spPr>
      </p:pic>
      <p:pic>
        <p:nvPicPr>
          <p:cNvPr id="2214" name="picture 2214"/>
          <p:cNvPicPr>
            <a:picLocks noChangeAspect="1"/>
          </p:cNvPicPr>
          <p:nvPr/>
        </p:nvPicPr>
        <p:blipFill>
          <a:blip r:embed="rId4"/>
          <a:stretch>
            <a:fillRect/>
          </a:stretch>
        </p:blipFill>
        <p:spPr>
          <a:xfrm rot="21600000">
            <a:off x="851916" y="6492240"/>
            <a:ext cx="4471416" cy="342900"/>
          </a:xfrm>
          <a:prstGeom prst="rect">
            <a:avLst/>
          </a:prstGeom>
        </p:spPr>
      </p:pic>
      <p:pic>
        <p:nvPicPr>
          <p:cNvPr id="2216" name="picture 2216"/>
          <p:cNvPicPr>
            <a:picLocks noChangeAspect="1"/>
          </p:cNvPicPr>
          <p:nvPr/>
        </p:nvPicPr>
        <p:blipFill>
          <a:blip r:embed="rId5"/>
          <a:stretch>
            <a:fillRect/>
          </a:stretch>
        </p:blipFill>
        <p:spPr>
          <a:xfrm rot="21600000">
            <a:off x="528827" y="6012180"/>
            <a:ext cx="487680" cy="457199"/>
          </a:xfrm>
          <a:prstGeom prst="rect">
            <a:avLst/>
          </a:prstGeom>
        </p:spPr>
      </p:pic>
      <p:graphicFrame>
        <p:nvGraphicFramePr>
          <p:cNvPr id="2218" name="table 2218"/>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61</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220" name="picture 2220"/>
          <p:cNvPicPr>
            <a:picLocks noChangeAspect="1"/>
          </p:cNvPicPr>
          <p:nvPr/>
        </p:nvPicPr>
        <p:blipFill>
          <a:blip r:embed="rId2"/>
          <a:stretch>
            <a:fillRect/>
          </a:stretch>
        </p:blipFill>
        <p:spPr>
          <a:xfrm rot="21600000">
            <a:off x="5167883" y="1190245"/>
            <a:ext cx="1863852" cy="615694"/>
          </a:xfrm>
          <a:prstGeom prst="rect">
            <a:avLst/>
          </a:prstGeom>
        </p:spPr>
      </p:pic>
      <p:pic>
        <p:nvPicPr>
          <p:cNvPr id="2222" name="picture 2222"/>
          <p:cNvPicPr>
            <a:picLocks noChangeAspect="1"/>
          </p:cNvPicPr>
          <p:nvPr/>
        </p:nvPicPr>
        <p:blipFill>
          <a:blip r:embed="rId3"/>
          <a:stretch>
            <a:fillRect/>
          </a:stretch>
        </p:blipFill>
        <p:spPr>
          <a:xfrm rot="21600000">
            <a:off x="528827" y="1190244"/>
            <a:ext cx="6502907" cy="3657599"/>
          </a:xfrm>
          <a:prstGeom prst="rect">
            <a:avLst/>
          </a:prstGeom>
        </p:spPr>
      </p:pic>
      <p:pic>
        <p:nvPicPr>
          <p:cNvPr id="2224" name="picture 2224"/>
          <p:cNvPicPr>
            <a:picLocks noChangeAspect="1"/>
          </p:cNvPicPr>
          <p:nvPr/>
        </p:nvPicPr>
        <p:blipFill>
          <a:blip r:embed="rId6"/>
          <a:stretch>
            <a:fillRect/>
          </a:stretch>
        </p:blipFill>
        <p:spPr>
          <a:xfrm rot="21600000">
            <a:off x="528827" y="1362457"/>
            <a:ext cx="487680" cy="457199"/>
          </a:xfrm>
          <a:prstGeom prst="rect">
            <a:avLst/>
          </a:prstGeom>
        </p:spPr>
      </p:pic>
      <p:graphicFrame>
        <p:nvGraphicFramePr>
          <p:cNvPr id="2226" name="table 2226"/>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60</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228" name="textbox 2228"/>
          <p:cNvSpPr/>
          <p:nvPr/>
        </p:nvSpPr>
        <p:spPr>
          <a:xfrm>
            <a:off x="603608" y="1480819"/>
            <a:ext cx="6108700" cy="3104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a:p>
            <a:pPr algn="l" rtl="0" eaLnBrk="0">
              <a:lnSpc>
                <a:spcPct val="112000"/>
              </a:lnSpc>
            </a:pPr>
            <a:endParaRPr lang="en-US" altLang="en-US" sz="1000"/>
          </a:p>
          <a:p>
            <a:pPr marL="424815" algn="l" rtl="0" eaLnBrk="0">
              <a:lnSpc>
                <a:spcPts val="2145"/>
              </a:lnSpc>
              <a:spcBef>
                <a:spcPts val="515"/>
              </a:spcBef>
            </a:pPr>
            <a:r>
              <a:rPr sz="1700" kern="0" spc="0">
                <a:solidFill>
                  <a:srgbClr val="C00000">
                    <a:alpha val="100000"/>
                  </a:srgbClr>
                </a:solidFill>
                <a:latin typeface="Wingdings" panose="05000000000000000000"/>
                <a:ea typeface="Wingdings" panose="05000000000000000000"/>
                <a:cs typeface="Wingdings" panose="05000000000000000000"/>
              </a:rPr>
              <a:t>&gt;</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强化技术支撑和队伍能力建设</a:t>
            </a:r>
            <a:endParaRPr lang="en-US" altLang="en-US" sz="1700"/>
          </a:p>
          <a:p>
            <a:pPr algn="r" rtl="0" eaLnBrk="0">
              <a:lnSpc>
                <a:spcPct val="96000"/>
              </a:lnSpc>
              <a:spcBef>
                <a:spcPts val="785"/>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45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依托省电科院、送变电等单位，组建专业支撑专家团队，及时跟踪前</a:t>
            </a:r>
            <a:endParaRPr lang="en-US" altLang="en-US" sz="1400"/>
          </a:p>
          <a:p>
            <a:pPr marL="661670" algn="l" rtl="0" eaLnBrk="0">
              <a:lnSpc>
                <a:spcPts val="2565"/>
              </a:lnSpc>
            </a:pPr>
            <a:r>
              <a:rPr sz="1400" kern="0" spc="20">
                <a:solidFill>
                  <a:srgbClr val="000000">
                    <a:alpha val="100000"/>
                  </a:srgbClr>
                </a:solidFill>
                <a:latin typeface="黑体" panose="02010609060101010101" charset="-122"/>
                <a:ea typeface="黑体" panose="02010609060101010101" charset="-122"/>
                <a:cs typeface="黑体" panose="02010609060101010101" charset="-122"/>
              </a:rPr>
              <a:t>沿技术发展趋势，提高技</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术创新水平。</a:t>
            </a:r>
            <a:endParaRPr lang="en-US" altLang="en-US" sz="1400"/>
          </a:p>
          <a:p>
            <a:pPr marL="419735" algn="l" rtl="0" eaLnBrk="0">
              <a:lnSpc>
                <a:spcPts val="1765"/>
              </a:lnSpc>
              <a:spcBef>
                <a:spcPts val="95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53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在工程实践中加强机</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械化施工一线技术人才培养。</a:t>
            </a:r>
            <a:endParaRPr lang="en-US" altLang="en-US" sz="1400"/>
          </a:p>
          <a:p>
            <a:pPr marL="424815" algn="l" rtl="0" eaLnBrk="0">
              <a:lnSpc>
                <a:spcPts val="2135"/>
              </a:lnSpc>
              <a:spcBef>
                <a:spcPts val="940"/>
              </a:spcBef>
            </a:pPr>
            <a:r>
              <a:rPr sz="1700" kern="0" spc="0">
                <a:solidFill>
                  <a:srgbClr val="C00000">
                    <a:alpha val="100000"/>
                  </a:srgbClr>
                </a:solidFill>
                <a:latin typeface="Wingdings" panose="05000000000000000000"/>
                <a:ea typeface="Wingdings" panose="05000000000000000000"/>
                <a:cs typeface="Wingdings" panose="05000000000000000000"/>
              </a:rPr>
              <a:t>&gt;</a:t>
            </a:r>
            <a:r>
              <a:rPr sz="1700" kern="0" spc="0">
                <a:solidFill>
                  <a:srgbClr val="C00000">
                    <a:alpha val="100000"/>
                  </a:srgbClr>
                </a:solidFill>
                <a:latin typeface="黑体" panose="02010609060101010101" charset="-122"/>
                <a:ea typeface="黑体" panose="02010609060101010101" charset="-122"/>
                <a:cs typeface="黑体" panose="02010609060101010101" charset="-122"/>
              </a:rPr>
              <a:t>强化监督评价体系建</a:t>
            </a:r>
            <a:r>
              <a:rPr sz="1700" kern="0" spc="-10">
                <a:solidFill>
                  <a:srgbClr val="C00000">
                    <a:alpha val="100000"/>
                  </a:srgbClr>
                </a:solidFill>
                <a:latin typeface="黑体" panose="02010609060101010101" charset="-122"/>
                <a:ea typeface="黑体" panose="02010609060101010101" charset="-122"/>
                <a:cs typeface="黑体" panose="02010609060101010101" charset="-122"/>
              </a:rPr>
              <a:t>设</a:t>
            </a:r>
            <a:endParaRPr lang="en-US" altLang="en-US" sz="1700"/>
          </a:p>
          <a:p>
            <a:pPr algn="r" rtl="0" eaLnBrk="0">
              <a:lnSpc>
                <a:spcPct val="96000"/>
              </a:lnSpc>
              <a:spcBef>
                <a:spcPts val="79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44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坚持机械化施工应用率量化评价，开展机械化施工专项监督检查，确</a:t>
            </a:r>
            <a:endParaRPr lang="en-US" altLang="en-US" sz="1400"/>
          </a:p>
          <a:p>
            <a:pPr marL="654685" algn="l" rtl="0" eaLnBrk="0">
              <a:lnSpc>
                <a:spcPts val="2570"/>
              </a:lnSpc>
            </a:pPr>
            <a:r>
              <a:rPr sz="1400" kern="0" spc="20">
                <a:solidFill>
                  <a:srgbClr val="000000">
                    <a:alpha val="100000"/>
                  </a:srgbClr>
                </a:solidFill>
                <a:latin typeface="黑体" panose="02010609060101010101" charset="-122"/>
                <a:ea typeface="黑体" panose="02010609060101010101" charset="-122"/>
                <a:cs typeface="黑体" panose="02010609060101010101" charset="-122"/>
              </a:rPr>
              <a:t>保落实应用要求，形成闭环管理。</a:t>
            </a:r>
            <a:endParaRPr lang="en-US" altLang="en-US" sz="1400"/>
          </a:p>
          <a:p>
            <a:pPr algn="l" rtl="0" eaLnBrk="0">
              <a:lnSpc>
                <a:spcPct val="113000"/>
              </a:lnSpc>
            </a:pPr>
            <a:endParaRPr lang="en-US" altLang="en-US" sz="700"/>
          </a:p>
          <a:p>
            <a:pPr marL="419735" algn="l" rtl="0" eaLnBrk="0">
              <a:lnSpc>
                <a:spcPts val="1725"/>
              </a:lnSpc>
              <a:spcBef>
                <a:spcPct val="0"/>
              </a:spcBef>
            </a:pPr>
            <a:r>
              <a:rPr sz="1400" kern="0" spc="20">
                <a:solidFill>
                  <a:srgbClr val="C00000">
                    <a:alpha val="100000"/>
                  </a:srgbClr>
                </a:solidFill>
                <a:latin typeface="Wingdings" panose="05000000000000000000"/>
                <a:ea typeface="Wingdings" panose="05000000000000000000"/>
                <a:cs typeface="Wingdings" panose="05000000000000000000"/>
              </a:rPr>
              <a:t></a:t>
            </a:r>
            <a:r>
              <a:rPr sz="1400" kern="0" spc="-500">
                <a:solidFill>
                  <a:srgbClr val="C00000">
                    <a:alpha val="100000"/>
                  </a:srgbClr>
                </a:solidFill>
                <a:latin typeface="Wingdings" panose="05000000000000000000"/>
                <a:ea typeface="Wingdings" panose="05000000000000000000"/>
                <a:cs typeface="Wingdings" panose="05000000000000000000"/>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将机械化施工应用要求纳入合同管</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理，引导参建单位主动应用。</a:t>
            </a:r>
            <a:endParaRPr lang="en-US" altLang="en-US" sz="1400"/>
          </a:p>
        </p:txBody>
      </p:sp>
      <p:sp>
        <p:nvSpPr>
          <p:cNvPr id="2230" name="textbox 2230"/>
          <p:cNvSpPr/>
          <p:nvPr/>
        </p:nvSpPr>
        <p:spPr>
          <a:xfrm>
            <a:off x="586811" y="6850609"/>
            <a:ext cx="6400165" cy="2627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53060" algn="l" rtl="0" eaLnBrk="0">
              <a:lnSpc>
                <a:spcPts val="206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抓管理常态化，提升机械化施工管理水平</a:t>
            </a:r>
            <a:endParaRPr lang="en-US" altLang="en-US" sz="1700"/>
          </a:p>
          <a:p>
            <a:pPr algn="l" rtl="0" eaLnBrk="0">
              <a:lnSpc>
                <a:spcPct val="114000"/>
              </a:lnSpc>
            </a:pPr>
            <a:endParaRPr lang="en-US" altLang="en-US" sz="400"/>
          </a:p>
          <a:p>
            <a:pPr marL="12700" indent="399415" algn="l" rtl="0" eaLnBrk="0">
              <a:lnSpc>
                <a:spcPct val="133000"/>
              </a:lnSpc>
            </a:pPr>
            <a:r>
              <a:rPr sz="1400" kern="0" spc="30">
                <a:solidFill>
                  <a:srgbClr val="000000">
                    <a:alpha val="100000"/>
                  </a:srgbClr>
                </a:solidFill>
                <a:latin typeface="黑体" panose="02010609060101010101" charset="-122"/>
                <a:ea typeface="黑体" panose="02010609060101010101" charset="-122"/>
                <a:cs typeface="黑体" panose="02010609060101010101" charset="-122"/>
              </a:rPr>
              <a:t>全专业、全过程、全地域、全链条、</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全方位抓好机械化施工，坚持机械化施</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工应用率量化评价和成效总结</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；持续加强和规范机械化施工专题策划、勘测设计</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、应用实施、成效评价、监督</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检查全过程管理。针对基建重点工程和机械化施工</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示范工程，常态化开展机械化</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施工专项督导检查，以查促改补短板，以点带面促</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提升，确保落实应用尽用要求</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，形成闭环管理。牵头组织总部层面开展机械化施</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工技能竞赛。召开机械化施工</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季度协调会，定期交流推广经验，总结分析存在问</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题，研究找出解决办法，持续</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深入推动机械化施工。编制跨专业、多部门协调工</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作手册。                </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300" kern="0" spc="0" baseline="12000">
                <a:solidFill>
                  <a:srgbClr val="19846F">
                    <a:alpha val="100000"/>
                  </a:srgbClr>
                </a:solidFill>
                <a:latin typeface="Times New Roman" panose="02020603050405020304"/>
                <a:ea typeface="Times New Roman" panose="02020603050405020304"/>
                <a:cs typeface="Times New Roman" panose="02020603050405020304"/>
              </a:rPr>
              <a:t>61</a:t>
            </a:r>
            <a:endParaRPr lang="en-US" altLang="en-US" sz="1300" baseline="12000"/>
          </a:p>
        </p:txBody>
      </p:sp>
      <p:sp>
        <p:nvSpPr>
          <p:cNvPr id="2232" name="textbox 2232"/>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234" name="textbox 2234"/>
          <p:cNvSpPr/>
          <p:nvPr/>
        </p:nvSpPr>
        <p:spPr>
          <a:xfrm>
            <a:off x="1314013" y="6549234"/>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机械化施工明年工作策划</a:t>
            </a:r>
            <a:endParaRPr lang="en-US" altLang="en-US" sz="1400"/>
          </a:p>
        </p:txBody>
      </p:sp>
      <p:graphicFrame>
        <p:nvGraphicFramePr>
          <p:cNvPr id="2236" name="table 2236"/>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68275" algn="l" rtl="0" eaLnBrk="0">
                        <a:lnSpc>
                          <a:spcPct val="85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2238" name="textbox 2238"/>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.31</a:t>
            </a:r>
            <a:endParaRPr lang="en-US" altLang="en-US" sz="1200"/>
          </a:p>
        </p:txBody>
      </p:sp>
      <p:sp>
        <p:nvSpPr>
          <p:cNvPr id="2240" name="textbox 2240"/>
          <p:cNvSpPr/>
          <p:nvPr/>
        </p:nvSpPr>
        <p:spPr>
          <a:xfrm>
            <a:off x="6752416" y="4638995"/>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60</a:t>
            </a:r>
            <a:endParaRPr lang="en-US" altLang="en-US" sz="800"/>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42" name="picture 2242"/>
          <p:cNvPicPr>
            <a:picLocks noChangeAspect="1"/>
          </p:cNvPicPr>
          <p:nvPr/>
        </p:nvPicPr>
        <p:blipFill>
          <a:blip r:embed="rId2"/>
          <a:stretch>
            <a:fillRect/>
          </a:stretch>
        </p:blipFill>
        <p:spPr>
          <a:xfrm rot="21600000">
            <a:off x="5167883" y="5839968"/>
            <a:ext cx="1863852" cy="615696"/>
          </a:xfrm>
          <a:prstGeom prst="rect">
            <a:avLst/>
          </a:prstGeom>
        </p:spPr>
      </p:pic>
      <p:pic>
        <p:nvPicPr>
          <p:cNvPr id="2244" name="picture 2244"/>
          <p:cNvPicPr>
            <a:picLocks noChangeAspect="1"/>
          </p:cNvPicPr>
          <p:nvPr/>
        </p:nvPicPr>
        <p:blipFill>
          <a:blip r:embed="rId3"/>
          <a:stretch>
            <a:fillRect/>
          </a:stretch>
        </p:blipFill>
        <p:spPr>
          <a:xfrm rot="21600000">
            <a:off x="528827" y="5839968"/>
            <a:ext cx="6502907" cy="3657600"/>
          </a:xfrm>
          <a:prstGeom prst="rect">
            <a:avLst/>
          </a:prstGeom>
        </p:spPr>
      </p:pic>
      <p:pic>
        <p:nvPicPr>
          <p:cNvPr id="2246" name="picture 2246"/>
          <p:cNvPicPr>
            <a:picLocks noChangeAspect="1"/>
          </p:cNvPicPr>
          <p:nvPr/>
        </p:nvPicPr>
        <p:blipFill>
          <a:blip r:embed="rId4"/>
          <a:stretch>
            <a:fillRect/>
          </a:stretch>
        </p:blipFill>
        <p:spPr>
          <a:xfrm rot="21600000">
            <a:off x="851916" y="6492240"/>
            <a:ext cx="4471416" cy="342900"/>
          </a:xfrm>
          <a:prstGeom prst="rect">
            <a:avLst/>
          </a:prstGeom>
        </p:spPr>
      </p:pic>
      <p:pic>
        <p:nvPicPr>
          <p:cNvPr id="2248" name="picture 2248"/>
          <p:cNvPicPr>
            <a:picLocks noChangeAspect="1"/>
          </p:cNvPicPr>
          <p:nvPr/>
        </p:nvPicPr>
        <p:blipFill>
          <a:blip r:embed="rId5"/>
          <a:stretch>
            <a:fillRect/>
          </a:stretch>
        </p:blipFill>
        <p:spPr>
          <a:xfrm rot="21600000">
            <a:off x="528827" y="6012180"/>
            <a:ext cx="487680" cy="457199"/>
          </a:xfrm>
          <a:prstGeom prst="rect">
            <a:avLst/>
          </a:prstGeom>
        </p:spPr>
      </p:pic>
      <p:graphicFrame>
        <p:nvGraphicFramePr>
          <p:cNvPr id="2250" name="table 225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63</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252" name="picture 2252"/>
          <p:cNvPicPr>
            <a:picLocks noChangeAspect="1"/>
          </p:cNvPicPr>
          <p:nvPr/>
        </p:nvPicPr>
        <p:blipFill>
          <a:blip r:embed="rId2"/>
          <a:stretch>
            <a:fillRect/>
          </a:stretch>
        </p:blipFill>
        <p:spPr>
          <a:xfrm rot="21600000">
            <a:off x="5167883" y="1190245"/>
            <a:ext cx="1863852" cy="615694"/>
          </a:xfrm>
          <a:prstGeom prst="rect">
            <a:avLst/>
          </a:prstGeom>
        </p:spPr>
      </p:pic>
      <p:pic>
        <p:nvPicPr>
          <p:cNvPr id="2254" name="picture 2254"/>
          <p:cNvPicPr>
            <a:picLocks noChangeAspect="1"/>
          </p:cNvPicPr>
          <p:nvPr/>
        </p:nvPicPr>
        <p:blipFill>
          <a:blip r:embed="rId3"/>
          <a:stretch>
            <a:fillRect/>
          </a:stretch>
        </p:blipFill>
        <p:spPr>
          <a:xfrm rot="21600000">
            <a:off x="528827" y="1190244"/>
            <a:ext cx="6502907" cy="3657599"/>
          </a:xfrm>
          <a:prstGeom prst="rect">
            <a:avLst/>
          </a:prstGeom>
        </p:spPr>
      </p:pic>
      <p:pic>
        <p:nvPicPr>
          <p:cNvPr id="2256" name="picture 2256"/>
          <p:cNvPicPr>
            <a:picLocks noChangeAspect="1"/>
          </p:cNvPicPr>
          <p:nvPr/>
        </p:nvPicPr>
        <p:blipFill>
          <a:blip r:embed="rId6"/>
          <a:stretch>
            <a:fillRect/>
          </a:stretch>
        </p:blipFill>
        <p:spPr>
          <a:xfrm rot="21600000">
            <a:off x="851916" y="1842516"/>
            <a:ext cx="4471416" cy="342900"/>
          </a:xfrm>
          <a:prstGeom prst="rect">
            <a:avLst/>
          </a:prstGeom>
        </p:spPr>
      </p:pic>
      <p:pic>
        <p:nvPicPr>
          <p:cNvPr id="2258" name="picture 2258"/>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2260" name="table 2260"/>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62</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262" name="textbox 2262"/>
          <p:cNvSpPr/>
          <p:nvPr/>
        </p:nvSpPr>
        <p:spPr>
          <a:xfrm>
            <a:off x="586811" y="2200885"/>
            <a:ext cx="6400165" cy="2628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53060" algn="l" rtl="0" eaLnBrk="0">
              <a:lnSpc>
                <a:spcPts val="206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抓技术标准体系建设，提升机械化施工标准水平</a:t>
            </a:r>
            <a:endParaRPr lang="en-US" altLang="en-US" sz="1700"/>
          </a:p>
          <a:p>
            <a:pPr algn="l" rtl="0" eaLnBrk="0">
              <a:lnSpc>
                <a:spcPct val="115000"/>
              </a:lnSpc>
            </a:pPr>
            <a:endParaRPr lang="en-US" altLang="en-US" sz="400"/>
          </a:p>
          <a:p>
            <a:pPr marL="12700" indent="350520" algn="l" rtl="0" eaLnBrk="0">
              <a:lnSpc>
                <a:spcPct val="133000"/>
              </a:lnSpc>
              <a:spcBef>
                <a:spcPct val="0"/>
              </a:spcBef>
            </a:pPr>
            <a:r>
              <a:rPr sz="1400" kern="0" spc="40">
                <a:solidFill>
                  <a:srgbClr val="000000">
                    <a:alpha val="100000"/>
                  </a:srgbClr>
                </a:solidFill>
                <a:latin typeface="黑体" panose="02010609060101010101" charset="-122"/>
                <a:ea typeface="黑体" panose="02010609060101010101" charset="-122"/>
                <a:cs typeface="黑体" panose="02010609060101010101" charset="-122"/>
              </a:rPr>
              <a:t>统筹构建全过程覆盖、全地形适应、全天候可用</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的机械化施工技术体系。充</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分考虑机械化施工技术发展和</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业务需求，按照系统性、动态性、引领性标准体系</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构建原则，构建覆盖输电线路、变电和电缆工程3个专业、9个主工序、34个子工</a:t>
            </a:r>
            <a:r>
              <a:rPr sz="1400" kern="0" spc="5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序的输变电工程机械化</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施工技术标准体系。发布27家省公司域及国网公司全域输</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变电工程地质分布图，落实新</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型电力系统背景下基建技术与地质科学的交叉融合</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。加强机械化施工策划管理、</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勘测设计源头管理和机械化施工实施管理，统一机</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械化施工策划专篇编制内容深</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度，统一单基策划深度要求，形成机械化施工策划</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标准化指导手册、构建全专业、全工序覆</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盖的机械化施工技术一图一库成果。</a:t>
            </a:r>
            <a:r>
              <a:rPr sz="1300" kern="0" spc="20" baseline="12000">
                <a:solidFill>
                  <a:srgbClr val="19846F">
                    <a:alpha val="100000"/>
                  </a:srgbClr>
                </a:solidFill>
                <a:latin typeface="Times New Roman" panose="02020603050405020304"/>
                <a:ea typeface="Times New Roman" panose="02020603050405020304"/>
                <a:cs typeface="Times New Roman" panose="02020603050405020304"/>
              </a:rPr>
              <a:t>62</a:t>
            </a:r>
            <a:endParaRPr lang="en-US" altLang="en-US" sz="1300" baseline="12000"/>
          </a:p>
        </p:txBody>
      </p:sp>
      <p:sp>
        <p:nvSpPr>
          <p:cNvPr id="2264" name="textbox 2264"/>
          <p:cNvSpPr/>
          <p:nvPr/>
        </p:nvSpPr>
        <p:spPr>
          <a:xfrm>
            <a:off x="586811" y="6850609"/>
            <a:ext cx="6400165" cy="1448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53060" algn="l" rtl="0" eaLnBrk="0">
              <a:lnSpc>
                <a:spcPts val="206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抓示范工程打造，提升机械化施工应用水平</a:t>
            </a:r>
            <a:endParaRPr lang="en-US" altLang="en-US" sz="1700"/>
          </a:p>
          <a:p>
            <a:pPr algn="l" rtl="0" eaLnBrk="0">
              <a:lnSpc>
                <a:spcPct val="130000"/>
              </a:lnSpc>
            </a:pPr>
            <a:endParaRPr lang="en-US" altLang="en-US" sz="300"/>
          </a:p>
          <a:p>
            <a:pPr marL="12700" indent="356235" algn="l" rtl="0" eaLnBrk="0">
              <a:lnSpc>
                <a:spcPct val="129000"/>
              </a:lnSpc>
              <a:spcBef>
                <a:spcPts val="5"/>
              </a:spcBef>
            </a:pPr>
            <a:r>
              <a:rPr sz="1400" kern="0" spc="40">
                <a:solidFill>
                  <a:srgbClr val="000000">
                    <a:alpha val="100000"/>
                  </a:srgbClr>
                </a:solidFill>
                <a:latin typeface="黑体" panose="02010609060101010101" charset="-122"/>
                <a:ea typeface="黑体" panose="02010609060101010101" charset="-122"/>
                <a:cs typeface="黑体" panose="02010609060101010101" charset="-122"/>
              </a:rPr>
              <a:t>强化示范引领，推动先进理念转换为管理质效，着力形成涵盖全</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电压等级、</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全专业类型的机械化施工建设</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成果。在四类示范工程打造的基础上，重点针对山</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地、河网泥沼、生态敏感区，</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打造特殊建设场景下的样本工程，及时总结经验与</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成果，编制机械化施工应用典型案例指导手册。</a:t>
            </a:r>
            <a:endParaRPr lang="en-US" altLang="en-US" sz="1400"/>
          </a:p>
        </p:txBody>
      </p:sp>
      <p:sp>
        <p:nvSpPr>
          <p:cNvPr id="2266" name="textbox 2266"/>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268" name="textbox 2268"/>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270" name="textbox 2270"/>
          <p:cNvSpPr/>
          <p:nvPr/>
        </p:nvSpPr>
        <p:spPr>
          <a:xfrm>
            <a:off x="1314013" y="1899511"/>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机械化施工明年工作策划</a:t>
            </a:r>
            <a:endParaRPr lang="en-US" altLang="en-US" sz="1400"/>
          </a:p>
        </p:txBody>
      </p:sp>
      <p:sp>
        <p:nvSpPr>
          <p:cNvPr id="2272" name="textbox 2272"/>
          <p:cNvSpPr/>
          <p:nvPr/>
        </p:nvSpPr>
        <p:spPr>
          <a:xfrm>
            <a:off x="1314013" y="6549234"/>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机械化施工明年工作策划</a:t>
            </a:r>
            <a:endParaRPr lang="en-US" altLang="en-US" sz="1400"/>
          </a:p>
        </p:txBody>
      </p:sp>
      <p:graphicFrame>
        <p:nvGraphicFramePr>
          <p:cNvPr id="2274" name="table 2274"/>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68275" algn="l" rtl="0" eaLnBrk="0">
                        <a:lnSpc>
                          <a:spcPct val="85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graphicFrame>
        <p:nvGraphicFramePr>
          <p:cNvPr id="2276" name="table 2276"/>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68275" algn="l" rtl="0" eaLnBrk="0">
                        <a:lnSpc>
                          <a:spcPct val="85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2278" name="textbox 2278"/>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.32</a:t>
            </a:r>
            <a:endParaRPr lang="en-US" altLang="en-US" sz="1200"/>
          </a:p>
        </p:txBody>
      </p:sp>
      <p:sp>
        <p:nvSpPr>
          <p:cNvPr id="2280" name="textbox 2280"/>
          <p:cNvSpPr/>
          <p:nvPr/>
        </p:nvSpPr>
        <p:spPr>
          <a:xfrm>
            <a:off x="6752416" y="9288719"/>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63</a:t>
            </a:r>
            <a:endParaRPr lang="en-US" altLang="en-US" sz="8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82" name="picture 2282"/>
          <p:cNvPicPr>
            <a:picLocks noChangeAspect="1"/>
          </p:cNvPicPr>
          <p:nvPr/>
        </p:nvPicPr>
        <p:blipFill>
          <a:blip r:embed="rId2"/>
          <a:stretch>
            <a:fillRect/>
          </a:stretch>
        </p:blipFill>
        <p:spPr>
          <a:xfrm rot="21600000">
            <a:off x="5167883" y="5839968"/>
            <a:ext cx="1863852" cy="615696"/>
          </a:xfrm>
          <a:prstGeom prst="rect">
            <a:avLst/>
          </a:prstGeom>
        </p:spPr>
      </p:pic>
      <p:pic>
        <p:nvPicPr>
          <p:cNvPr id="2284" name="picture 2284"/>
          <p:cNvPicPr>
            <a:picLocks noChangeAspect="1"/>
          </p:cNvPicPr>
          <p:nvPr/>
        </p:nvPicPr>
        <p:blipFill>
          <a:blip r:embed="rId3"/>
          <a:stretch>
            <a:fillRect/>
          </a:stretch>
        </p:blipFill>
        <p:spPr>
          <a:xfrm rot="21600000">
            <a:off x="528827" y="5839968"/>
            <a:ext cx="6502907" cy="3657600"/>
          </a:xfrm>
          <a:prstGeom prst="rect">
            <a:avLst/>
          </a:prstGeom>
        </p:spPr>
      </p:pic>
      <p:pic>
        <p:nvPicPr>
          <p:cNvPr id="2286" name="picture 2286"/>
          <p:cNvPicPr>
            <a:picLocks noChangeAspect="1"/>
          </p:cNvPicPr>
          <p:nvPr/>
        </p:nvPicPr>
        <p:blipFill>
          <a:blip r:embed="rId4"/>
          <a:stretch>
            <a:fillRect/>
          </a:stretch>
        </p:blipFill>
        <p:spPr>
          <a:xfrm rot="21600000">
            <a:off x="528827" y="6012180"/>
            <a:ext cx="487680" cy="457199"/>
          </a:xfrm>
          <a:prstGeom prst="rect">
            <a:avLst/>
          </a:prstGeom>
        </p:spPr>
      </p:pic>
      <p:pic>
        <p:nvPicPr>
          <p:cNvPr id="2288" name="picture 2288"/>
          <p:cNvPicPr>
            <a:picLocks noChangeAspect="1"/>
          </p:cNvPicPr>
          <p:nvPr/>
        </p:nvPicPr>
        <p:blipFill>
          <a:blip r:embed="rId5"/>
          <a:stretch>
            <a:fillRect/>
          </a:stretch>
        </p:blipFill>
        <p:spPr>
          <a:xfrm rot="21600000">
            <a:off x="851916" y="6492240"/>
            <a:ext cx="4471416" cy="342900"/>
          </a:xfrm>
          <a:prstGeom prst="rect">
            <a:avLst/>
          </a:prstGeom>
        </p:spPr>
      </p:pic>
      <p:graphicFrame>
        <p:nvGraphicFramePr>
          <p:cNvPr id="2290" name="table 2290"/>
          <p:cNvGraphicFramePr>
            <a:graphicFrameLocks noGrp="1"/>
          </p:cNvGraphicFramePr>
          <p:nvPr/>
        </p:nvGraphicFramePr>
        <p:xfrm>
          <a:off x="528827" y="5839967"/>
          <a:ext cx="6502400" cy="3657600"/>
        </p:xfrm>
        <a:graphic>
          <a:graphicData uri="http://schemas.openxmlformats.org/drawingml/2006/table">
            <a:tbl>
              <a:tblPr/>
              <a:tblGrid>
                <a:gridCol w="6502400"/>
              </a:tblGrid>
              <a:tr h="3648075">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65</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2292" name="picture 2292"/>
          <p:cNvPicPr>
            <a:picLocks noChangeAspect="1"/>
          </p:cNvPicPr>
          <p:nvPr/>
        </p:nvPicPr>
        <p:blipFill>
          <a:blip r:embed="rId2"/>
          <a:stretch>
            <a:fillRect/>
          </a:stretch>
        </p:blipFill>
        <p:spPr>
          <a:xfrm rot="21600000">
            <a:off x="5167883" y="1190245"/>
            <a:ext cx="1863852" cy="615694"/>
          </a:xfrm>
          <a:prstGeom prst="rect">
            <a:avLst/>
          </a:prstGeom>
        </p:spPr>
      </p:pic>
      <p:pic>
        <p:nvPicPr>
          <p:cNvPr id="2294" name="picture 2294"/>
          <p:cNvPicPr>
            <a:picLocks noChangeAspect="1"/>
          </p:cNvPicPr>
          <p:nvPr/>
        </p:nvPicPr>
        <p:blipFill>
          <a:blip r:embed="rId3"/>
          <a:stretch>
            <a:fillRect/>
          </a:stretch>
        </p:blipFill>
        <p:spPr>
          <a:xfrm rot="21600000">
            <a:off x="528827" y="1190244"/>
            <a:ext cx="6502907" cy="3657599"/>
          </a:xfrm>
          <a:prstGeom prst="rect">
            <a:avLst/>
          </a:prstGeom>
        </p:spPr>
      </p:pic>
      <p:pic>
        <p:nvPicPr>
          <p:cNvPr id="2296" name="picture 2296"/>
          <p:cNvPicPr>
            <a:picLocks noChangeAspect="1"/>
          </p:cNvPicPr>
          <p:nvPr/>
        </p:nvPicPr>
        <p:blipFill>
          <a:blip r:embed="rId6"/>
          <a:stretch>
            <a:fillRect/>
          </a:stretch>
        </p:blipFill>
        <p:spPr>
          <a:xfrm rot="21600000">
            <a:off x="851916" y="1842516"/>
            <a:ext cx="4471416" cy="342900"/>
          </a:xfrm>
          <a:prstGeom prst="rect">
            <a:avLst/>
          </a:prstGeom>
        </p:spPr>
      </p:pic>
      <p:pic>
        <p:nvPicPr>
          <p:cNvPr id="2298" name="picture 2298"/>
          <p:cNvPicPr>
            <a:picLocks noChangeAspect="1"/>
          </p:cNvPicPr>
          <p:nvPr/>
        </p:nvPicPr>
        <p:blipFill>
          <a:blip r:embed="rId7"/>
          <a:stretch>
            <a:fillRect/>
          </a:stretch>
        </p:blipFill>
        <p:spPr>
          <a:xfrm rot="21600000">
            <a:off x="528827" y="1362457"/>
            <a:ext cx="487680" cy="457199"/>
          </a:xfrm>
          <a:prstGeom prst="rect">
            <a:avLst/>
          </a:prstGeom>
        </p:spPr>
      </p:pic>
      <p:graphicFrame>
        <p:nvGraphicFramePr>
          <p:cNvPr id="2300" name="table 2300"/>
          <p:cNvGraphicFramePr>
            <a:graphicFrameLocks noGrp="1"/>
          </p:cNvGraphicFramePr>
          <p:nvPr/>
        </p:nvGraphicFramePr>
        <p:xfrm>
          <a:off x="528827" y="1190244"/>
          <a:ext cx="6502400" cy="3656965"/>
        </p:xfrm>
        <a:graphic>
          <a:graphicData uri="http://schemas.openxmlformats.org/drawingml/2006/table">
            <a:tbl>
              <a:tblPr/>
              <a:tblGrid>
                <a:gridCol w="6502400"/>
              </a:tblGrid>
              <a:tr h="3647440">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algn="l" rtl="0" eaLnBrk="0">
                        <a:lnSpc>
                          <a:spcPct val="104000"/>
                        </a:lnSpc>
                      </a:pPr>
                      <a:endParaRPr lang="en-US" altLang="en-US" sz="1000"/>
                    </a:p>
                    <a:p>
                      <a:pPr marL="6235700"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64</a:t>
                      </a:r>
                      <a:endParaRPr lang="en-US" altLang="en-US" sz="800"/>
                    </a:p>
                  </a:txBody>
                  <a:tcPr marL="0" marR="0" marT="0" marB="0">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2302" name="textbox 2302"/>
          <p:cNvSpPr/>
          <p:nvPr/>
        </p:nvSpPr>
        <p:spPr>
          <a:xfrm>
            <a:off x="586811" y="6850609"/>
            <a:ext cx="6400165" cy="2562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53060" algn="l" rtl="0" eaLnBrk="0">
              <a:lnSpc>
                <a:spcPts val="206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抓技术交流，提升机械化施工保障水平</a:t>
            </a:r>
            <a:endParaRPr lang="en-US" altLang="en-US" sz="1700"/>
          </a:p>
          <a:p>
            <a:pPr marL="12700" indent="350520" algn="l" rtl="0" eaLnBrk="0">
              <a:lnSpc>
                <a:spcPct val="133000"/>
              </a:lnSpc>
              <a:spcBef>
                <a:spcPts val="470"/>
              </a:spcBef>
            </a:pPr>
            <a:r>
              <a:rPr sz="1400" kern="0" spc="40">
                <a:solidFill>
                  <a:srgbClr val="000000">
                    <a:alpha val="100000"/>
                  </a:srgbClr>
                </a:solidFill>
                <a:latin typeface="黑体" panose="02010609060101010101" charset="-122"/>
                <a:ea typeface="黑体" panose="02010609060101010101" charset="-122"/>
                <a:cs typeface="黑体" panose="02010609060101010101" charset="-122"/>
              </a:rPr>
              <a:t>按季度组织召开机械化施工工作推进会，常态化</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组织开展形式多样的机械化</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施工技术交流与现场观摩，一</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个季度一个主题，加强交流互鉴，信息互通。搭建</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短视频公众号、公司内网、线</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上论坛等多渠道交流平台，实现成果共创共建共享</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。强与大型装备制造企业的合</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作和对接力度，积极运用既有成熟的社会资源满足</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实际需要，避免“圈地自萌”</a:t>
            </a:r>
            <a:r>
              <a:rPr sz="1400" kern="0" spc="-46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，加大对建筑、铁路、</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公路等相关行业工程建设机</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械化施工经验的调研学习，调</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研掌握内外部机械化施工技术装备研发应用情报信</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20">
                <a:solidFill>
                  <a:srgbClr val="000000">
                    <a:alpha val="100000"/>
                  </a:srgbClr>
                </a:solidFill>
                <a:latin typeface="黑体" panose="02010609060101010101" charset="-122"/>
                <a:ea typeface="黑体" panose="02010609060101010101" charset="-122"/>
                <a:cs typeface="黑体" panose="02010609060101010101" charset="-122"/>
              </a:rPr>
              <a:t>息。组建公司级机械化施工柔性支撑团队专家库并颁发聘书。</a:t>
            </a:r>
            <a:endParaRPr lang="en-US" altLang="en-US" sz="1400"/>
          </a:p>
          <a:p>
            <a:pPr algn="l" rtl="0" eaLnBrk="0">
              <a:lnSpc>
                <a:spcPct val="106000"/>
              </a:lnSpc>
            </a:pPr>
            <a:endParaRPr lang="en-US" altLang="en-US" sz="800"/>
          </a:p>
          <a:p>
            <a:pPr marL="6177915" algn="l" rtl="0" eaLnBrk="0">
              <a:lnSpc>
                <a:spcPct val="81000"/>
              </a:lnSpc>
              <a:spcBef>
                <a:spcPts val="5"/>
              </a:spcBef>
            </a:pPr>
            <a:r>
              <a:rPr sz="800" kern="0" spc="0">
                <a:solidFill>
                  <a:srgbClr val="19846F">
                    <a:alpha val="100000"/>
                  </a:srgbClr>
                </a:solidFill>
                <a:latin typeface="Times New Roman" panose="02020603050405020304"/>
                <a:ea typeface="Times New Roman" panose="02020603050405020304"/>
                <a:cs typeface="Times New Roman" panose="02020603050405020304"/>
              </a:rPr>
              <a:t>65</a:t>
            </a:r>
            <a:endParaRPr lang="en-US" altLang="en-US" sz="800"/>
          </a:p>
        </p:txBody>
      </p:sp>
      <p:sp>
        <p:nvSpPr>
          <p:cNvPr id="2304" name="textbox 2304"/>
          <p:cNvSpPr/>
          <p:nvPr/>
        </p:nvSpPr>
        <p:spPr>
          <a:xfrm>
            <a:off x="588080" y="2200885"/>
            <a:ext cx="6398895" cy="2033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351790" algn="l" rtl="0" eaLnBrk="0">
              <a:lnSpc>
                <a:spcPts val="2065"/>
              </a:lnSpc>
            </a:pPr>
            <a:r>
              <a:rPr sz="1700" kern="0" spc="10">
                <a:solidFill>
                  <a:srgbClr val="C00000">
                    <a:alpha val="100000"/>
                  </a:srgbClr>
                </a:solidFill>
                <a:latin typeface="Wingdings" panose="05000000000000000000"/>
                <a:ea typeface="Wingdings" panose="05000000000000000000"/>
                <a:cs typeface="Wingdings" panose="05000000000000000000"/>
              </a:rPr>
              <a:t>&gt;</a:t>
            </a:r>
            <a:r>
              <a:rPr sz="1700" kern="0" spc="10">
                <a:ln w="6184" cap="flat" cmpd="sng">
                  <a:solidFill>
                    <a:srgbClr val="000000">
                      <a:alpha val="100000"/>
                    </a:srgbClr>
                  </a:solidFill>
                  <a:prstDash val="solid"/>
                  <a:miter lim="10"/>
                </a:ln>
                <a:solidFill>
                  <a:srgbClr val="000000">
                    <a:alpha val="100000"/>
                  </a:srgbClr>
                </a:solidFill>
                <a:latin typeface="黑体" panose="02010609060101010101" charset="-122"/>
                <a:ea typeface="黑体" panose="02010609060101010101" charset="-122"/>
                <a:cs typeface="黑体" panose="02010609060101010101" charset="-122"/>
              </a:rPr>
              <a:t>抓关键技术攻关，提升机械化施工创新水平</a:t>
            </a:r>
            <a:endParaRPr lang="en-US" altLang="en-US" sz="1700"/>
          </a:p>
          <a:p>
            <a:pPr algn="l" rtl="0" eaLnBrk="0">
              <a:lnSpc>
                <a:spcPct val="123000"/>
              </a:lnSpc>
            </a:pPr>
            <a:endParaRPr lang="en-US" altLang="en-US" sz="300"/>
          </a:p>
          <a:p>
            <a:pPr marL="12700" indent="346710" algn="l" rtl="0" eaLnBrk="0">
              <a:lnSpc>
                <a:spcPct val="132000"/>
              </a:lnSpc>
            </a:pPr>
            <a:r>
              <a:rPr sz="1400" kern="0" spc="40">
                <a:solidFill>
                  <a:srgbClr val="000000">
                    <a:alpha val="100000"/>
                  </a:srgbClr>
                </a:solidFill>
                <a:latin typeface="黑体" panose="02010609060101010101" charset="-122"/>
                <a:ea typeface="黑体" panose="02010609060101010101" charset="-122"/>
                <a:cs typeface="黑体" panose="02010609060101010101" charset="-122"/>
              </a:rPr>
              <a:t>依托《复杂环境下输电线路高风险作业的机械化施工</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关键技术及装备》专项</a:t>
            </a:r>
            <a:r>
              <a:rPr sz="1400" kern="0" spc="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研究框架，统筹组织开展高</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空作业、陡峭山区、生态脆弱区、高海拔等复杂环境</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下机械化施工技术研究及专用装备研发攻关。针对2024年总部机械化施工重点研</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 发科技项目，统筹资源投入</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，全力开展技术攻关。在攻关大型施工装备研发的同</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时，研发一批能解决生产低</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电压等级生产一线实际需求的专用轻小型、实用型工</a:t>
            </a:r>
            <a:r>
              <a:rPr sz="1400" kern="0" spc="-10">
                <a:solidFill>
                  <a:srgbClr val="000000">
                    <a:alpha val="100000"/>
                  </a:srgbClr>
                </a:solidFill>
                <a:latin typeface="黑体" panose="02010609060101010101" charset="-122"/>
                <a:ea typeface="黑体" panose="02010609060101010101" charset="-122"/>
                <a:cs typeface="黑体" panose="02010609060101010101" charset="-122"/>
              </a:rPr>
              <a:t> </a:t>
            </a:r>
            <a:r>
              <a:rPr sz="1400" kern="0" spc="40">
                <a:solidFill>
                  <a:srgbClr val="000000">
                    <a:alpha val="100000"/>
                  </a:srgbClr>
                </a:solidFill>
                <a:latin typeface="黑体" panose="02010609060101010101" charset="-122"/>
                <a:ea typeface="黑体" panose="02010609060101010101" charset="-122"/>
                <a:cs typeface="黑体" panose="02010609060101010101" charset="-122"/>
              </a:rPr>
              <a:t>机具。做好在研机械化施工</a:t>
            </a:r>
            <a:r>
              <a:rPr sz="1400" kern="0" spc="30">
                <a:solidFill>
                  <a:srgbClr val="000000">
                    <a:alpha val="100000"/>
                  </a:srgbClr>
                </a:solidFill>
                <a:latin typeface="黑体" panose="02010609060101010101" charset="-122"/>
                <a:ea typeface="黑体" panose="02010609060101010101" charset="-122"/>
                <a:cs typeface="黑体" panose="02010609060101010101" charset="-122"/>
              </a:rPr>
              <a:t>重点研发项目的过程管控，按双周进行研究进度跟踪</a:t>
            </a:r>
            <a:endParaRPr lang="en-US" altLang="en-US" sz="1400"/>
          </a:p>
        </p:txBody>
      </p:sp>
      <p:sp>
        <p:nvSpPr>
          <p:cNvPr id="2306" name="textbox 2306"/>
          <p:cNvSpPr/>
          <p:nvPr/>
        </p:nvSpPr>
        <p:spPr>
          <a:xfrm>
            <a:off x="603608" y="6130544"/>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0F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0F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308" name="textbox 2308"/>
          <p:cNvSpPr/>
          <p:nvPr/>
        </p:nvSpPr>
        <p:spPr>
          <a:xfrm>
            <a:off x="603608" y="1480819"/>
            <a:ext cx="4435475"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7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二</a:t>
            </a:r>
            <a:r>
              <a:rPr sz="17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700" kern="0" spc="0">
                <a:solidFill>
                  <a:srgbClr val="105547">
                    <a:alpha val="100000"/>
                  </a:srgbClr>
                </a:solidFill>
                <a:latin typeface="微软雅黑" panose="020b0503020204020204" charset="-122"/>
                <a:ea typeface="微软雅黑" panose="020b0503020204020204" charset="-122"/>
                <a:cs typeface="微软雅黑" panose="020b0503020204020204" charset="-122"/>
              </a:rPr>
              <a:t>全面推进输变电工程机械化施工管</a:t>
            </a:r>
            <a:r>
              <a:rPr sz="1700" kern="0" spc="-10">
                <a:solidFill>
                  <a:srgbClr val="105547">
                    <a:alpha val="100000"/>
                  </a:srgbClr>
                </a:solidFill>
                <a:latin typeface="微软雅黑" panose="020b0503020204020204" charset="-122"/>
                <a:ea typeface="微软雅黑" panose="020b0503020204020204" charset="-122"/>
                <a:cs typeface="微软雅黑" panose="020b0503020204020204" charset="-122"/>
              </a:rPr>
              <a:t>理要求</a:t>
            </a:r>
            <a:endParaRPr lang="en-US" altLang="en-US" sz="1700"/>
          </a:p>
        </p:txBody>
      </p:sp>
      <p:sp>
        <p:nvSpPr>
          <p:cNvPr id="2310" name="textbox 2310"/>
          <p:cNvSpPr/>
          <p:nvPr/>
        </p:nvSpPr>
        <p:spPr>
          <a:xfrm>
            <a:off x="1314013" y="1899511"/>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机械化施工明年工作策划</a:t>
            </a:r>
            <a:endParaRPr lang="en-US" altLang="en-US" sz="1400"/>
          </a:p>
        </p:txBody>
      </p:sp>
      <p:sp>
        <p:nvSpPr>
          <p:cNvPr id="2312" name="textbox 2312"/>
          <p:cNvSpPr/>
          <p:nvPr/>
        </p:nvSpPr>
        <p:spPr>
          <a:xfrm>
            <a:off x="1314013" y="6549234"/>
            <a:ext cx="2016760"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2000"/>
              </a:lnSpc>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机械化施工明年工作策划</a:t>
            </a:r>
            <a:endParaRPr lang="en-US" altLang="en-US" sz="1400"/>
          </a:p>
        </p:txBody>
      </p:sp>
      <p:graphicFrame>
        <p:nvGraphicFramePr>
          <p:cNvPr id="2314" name="table 2314"/>
          <p:cNvGraphicFramePr>
            <a:graphicFrameLocks noGrp="1"/>
          </p:cNvGraphicFramePr>
          <p:nvPr/>
        </p:nvGraphicFramePr>
        <p:xfrm>
          <a:off x="842010" y="1832609"/>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68275" algn="l" rtl="0" eaLnBrk="0">
                        <a:lnSpc>
                          <a:spcPct val="85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graphicFrame>
        <p:nvGraphicFramePr>
          <p:cNvPr id="2316" name="table 2316"/>
          <p:cNvGraphicFramePr>
            <a:graphicFrameLocks noGrp="1"/>
          </p:cNvGraphicFramePr>
          <p:nvPr/>
        </p:nvGraphicFramePr>
        <p:xfrm>
          <a:off x="842010" y="6482334"/>
          <a:ext cx="415925" cy="362584"/>
        </p:xfrm>
        <a:graphic>
          <a:graphicData uri="http://schemas.openxmlformats.org/drawingml/2006/table">
            <a:tbl>
              <a:tblPr/>
              <a:tblGrid>
                <a:gridCol w="415925"/>
              </a:tblGrid>
              <a:tr h="343534">
                <a:tc>
                  <a:txBody>
                    <a:bodyPr vert="horz" wrap="square"/>
                    <a:lstStyle/>
                    <a:p>
                      <a:pPr algn="l" rtl="0" eaLnBrk="0">
                        <a:lnSpc>
                          <a:spcPct val="109000"/>
                        </a:lnSpc>
                      </a:pPr>
                      <a:endParaRPr lang="en-US" altLang="en-US" sz="700"/>
                    </a:p>
                    <a:p>
                      <a:pPr marL="168275" algn="l" rtl="0" eaLnBrk="0">
                        <a:lnSpc>
                          <a:spcPct val="85000"/>
                        </a:lnSpc>
                        <a:spcBef>
                          <a:spcPct val="0"/>
                        </a:spcBef>
                      </a:pPr>
                      <a:r>
                        <a:rPr sz="1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400"/>
                    </a:p>
                  </a:txBody>
                  <a:tcPr marL="0" marR="0" marT="0" marB="0">
                    <a:lnL w="19050" cap="flat" cmpd="sng" algn="ctr">
                      <a:solidFill>
                        <a:srgbClr val="19846F"/>
                      </a:solidFill>
                      <a:prstDash val="solid"/>
                      <a:round/>
                      <a:headEnd type="none" w="med" len="med"/>
                      <a:tailEnd type="none" w="med" len="med"/>
                    </a:lnL>
                    <a:lnR w="19050" cap="flat" cmpd="sng" algn="ctr">
                      <a:solidFill>
                        <a:srgbClr val="19846F"/>
                      </a:solidFill>
                      <a:prstDash val="solid"/>
                      <a:round/>
                      <a:headEnd type="none" w="med" len="med"/>
                      <a:tailEnd type="none" w="med" len="med"/>
                    </a:lnR>
                    <a:lnT w="19050" cap="flat" cmpd="sng" algn="ctr">
                      <a:solidFill>
                        <a:srgbClr val="19846F"/>
                      </a:solidFill>
                      <a:prstDash val="solid"/>
                      <a:round/>
                      <a:headEnd type="none" w="med" len="med"/>
                      <a:tailEnd type="none" w="med" len="med"/>
                    </a:lnT>
                    <a:lnB w="19050" cap="flat" cmpd="sng" algn="ctr">
                      <a:solidFill>
                        <a:srgbClr val="19846F"/>
                      </a:solidFill>
                      <a:prstDash val="solid"/>
                      <a:round/>
                      <a:headEnd type="none" w="med" len="med"/>
                      <a:tailEnd type="none" w="med" len="med"/>
                    </a:lnB>
                  </a:tcPr>
                </a:tc>
              </a:tr>
            </a:tbl>
          </a:graphicData>
        </a:graphic>
      </p:graphicFrame>
      <p:sp>
        <p:nvSpPr>
          <p:cNvPr id="2318" name="textbox 2318"/>
          <p:cNvSpPr/>
          <p:nvPr/>
        </p:nvSpPr>
        <p:spPr>
          <a:xfrm>
            <a:off x="7220428" y="10152335"/>
            <a:ext cx="262890" cy="1657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7000"/>
              </a:lnSpc>
            </a:pPr>
            <a:r>
              <a:rPr sz="1200" kern="0" spc="100">
                <a:solidFill>
                  <a:srgbClr val="000000">
                    <a:alpha val="100000"/>
                  </a:srgbClr>
                </a:solidFill>
                <a:latin typeface="Calibri"/>
                <a:ea typeface="Calibri"/>
                <a:cs typeface="Calibri" panose="020f05020202040a0204"/>
              </a:rPr>
              <a:t>.33</a:t>
            </a:r>
            <a:endParaRPr lang="en-US" altLang="en-US" sz="1200"/>
          </a:p>
        </p:txBody>
      </p:sp>
      <p:sp>
        <p:nvSpPr>
          <p:cNvPr id="2320" name="textbox 2320"/>
          <p:cNvSpPr/>
          <p:nvPr/>
        </p:nvSpPr>
        <p:spPr>
          <a:xfrm>
            <a:off x="6752416" y="4638995"/>
            <a:ext cx="130175"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1000"/>
              </a:lnSpc>
            </a:pPr>
            <a:r>
              <a:rPr sz="800" kern="0" spc="0">
                <a:solidFill>
                  <a:srgbClr val="19846F">
                    <a:alpha val="100000"/>
                  </a:srgbClr>
                </a:solidFill>
                <a:latin typeface="Times New Roman" panose="02020603050405020304"/>
                <a:ea typeface="Times New Roman" panose="02020603050405020304"/>
                <a:cs typeface="Times New Roman" panose="02020603050405020304"/>
              </a:rPr>
              <a:t>64</a:t>
            </a:r>
            <a:endParaRPr lang="en-US" altLang="en-US" sz="800"/>
          </a:p>
        </p:txBody>
      </p:sp>
      <p:sp>
        <p:nvSpPr>
          <p:cNvPr id="2322" name="textbox 2322"/>
          <p:cNvSpPr/>
          <p:nvPr/>
        </p:nvSpPr>
        <p:spPr>
          <a:xfrm>
            <a:off x="599506" y="4405465"/>
            <a:ext cx="113029" cy="95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545"/>
              </a:lnSpc>
            </a:pPr>
            <a:r>
              <a:rPr sz="400" kern="0" spc="50">
                <a:solidFill>
                  <a:srgbClr val="000000">
                    <a:alpha val="100000"/>
                  </a:srgbClr>
                </a:solidFill>
                <a:latin typeface="黑体" panose="02010609060101010101" charset="-122"/>
                <a:ea typeface="黑体" panose="02010609060101010101" charset="-122"/>
                <a:cs typeface="黑体" panose="02010609060101010101" charset="-122"/>
              </a:rPr>
              <a:t>。</a:t>
            </a:r>
            <a:endParaRPr lang="en-US" altLang="en-US" sz="400"/>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289675" cy="942149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https://d.book118.com/618012073111006042</a:t>
            </a:r>
          </a:p>
        </p:txBody>
      </p:sp>
    </p:spTree>
  </p:cSld>
  <p:clrMapOvr>
    <a:masterClrMapping/>
  </p:clrMapOvr>
  <p:transition/>
  <p:timing/>
</p:sld>
</file>

<file path=ppt/tags/tag1.xml><?xml version="1.0" encoding="utf-8"?>
<p:tagLst xmlns:p="http://schemas.openxmlformats.org/presentationml/2006/main">
  <p:tag name="TABLE_ENDDRAG_ORIGIN_RECT" val="504*105"/>
  <p:tag name="TABLE_ENDDRAG_RECT" val="45*531*504*105"/>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614</Paragraphs>
  <Slides>34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34</vt:i4>
      </vt:variant>
    </vt:vector>
  </HeadingPairs>
  <TitlesOfParts>
    <vt:vector baseType="lpstr" size="42">
      <vt:lpstr>Arial</vt:lpstr>
      <vt:lpstr>Calibri</vt:lpstr>
      <vt:lpstr>Times New Roman</vt:lpstr>
      <vt:lpstr>黑体</vt:lpstr>
      <vt:lpstr>微软雅黑</vt:lpstr>
      <vt:lpstr>Wingdings</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2024-09-21T22:11:28.330</cp:lastPrinted>
  <dcterms:created xsi:type="dcterms:W3CDTF">2024-09-21T14:11:28Z</dcterms:created>
  <dcterms:modified xsi:type="dcterms:W3CDTF">2024-09-21T14:11:31Z</dcterms:modified>
</cp:coreProperties>
</file>