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xlsx" ContentType="application/vnd.openxmlformats-officedocument.spreadsheetml.sheet"/>
  <Default Extension="png" ContentType="image/png"/>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5" r:id="rId24"/>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tags" Target="tags/tag1.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charts/_rels/chart1.xml.rels>&#65279;<?xml version="1.0" encoding="utf-8" standalone="yes"?><Relationships xmlns="http://schemas.openxmlformats.org/package/2006/relationships"><Relationship Id="rId1" Type="http://schemas.openxmlformats.org/officeDocument/2006/relationships/package" Target="../embeddings/Microsoft_Excel_Worksheet1.xlsx" /></Relationships>
</file>

<file path=ppt/charts/_rels/chart2.xml.rels>&#65279;<?xml version="1.0" encoding="utf-8" standalone="yes"?><Relationships xmlns="http://schemas.openxmlformats.org/package/2006/relationships"><Relationship Id="rId1" Type="http://schemas.openxmlformats.org/officeDocument/2006/relationships/package" Target="../embeddings/Microsoft_Excel_Worksheet2.xlsx" /></Relationships>
</file>

<file path=ppt/charts/_rels/chart3.xml.rels>&#65279;<?xml version="1.0" encoding="utf-8" standalone="yes"?><Relationships xmlns="http://schemas.openxmlformats.org/package/2006/relationships"><Relationship Id="rId1" Type="http://schemas.openxmlformats.org/officeDocument/2006/relationships/package" Target="../embeddings/Microsoft_Excel_Worksheet3.xlsx" /></Relationships>
</file>

<file path=ppt/charts/_rels/chart4.xml.rels>&#65279;<?xml version="1.0" encoding="utf-8" standalone="yes"?><Relationships xmlns="http://schemas.openxmlformats.org/package/2006/relationships"><Relationship Id="rId1" Type="http://schemas.openxmlformats.org/officeDocument/2006/relationships/package" Target="../embeddings/Microsoft_Excel_Worksheet4.xlsx" /></Relationships>
</file>

<file path=ppt/charts/_rels/chart5.xml.rels>&#65279;<?xml version="1.0" encoding="utf-8" standalone="yes"?><Relationships xmlns="http://schemas.openxmlformats.org/package/2006/relationships"><Relationship Id="rId1" Type="http://schemas.openxmlformats.org/officeDocument/2006/relationships/package" Target="../embeddings/Microsoft_Excel_Worksheet5.xlsx" /></Relationships>
</file>

<file path=ppt/charts/_rels/chart6.xml.rels>&#65279;<?xml version="1.0" encoding="utf-8" standalone="yes"?><Relationships xmlns="http://schemas.openxmlformats.org/package/2006/relationships"><Relationship Id="rId1" Type="http://schemas.openxmlformats.org/officeDocument/2006/relationships/package" Target="../embeddings/Microsoft_Excel_Worksheet6.xlsx" /></Relationships>
</file>

<file path=ppt/charts/_rels/chart7.xml.rels>&#65279;<?xml version="1.0" encoding="utf-8" standalone="yes"?><Relationships xmlns="http://schemas.openxmlformats.org/package/2006/relationships"><Relationship Id="rId1" Type="http://schemas.openxmlformats.org/officeDocument/2006/relationships/package" Target="../embeddings/Microsoft_Excel_Worksheet7.xlsx" /></Relationships>
</file>

<file path=ppt/charts/_rels/chart8.xml.rels>&#65279;<?xml version="1.0" encoding="utf-8" standalone="yes"?><Relationships xmlns="http://schemas.openxmlformats.org/package/2006/relationships"><Relationship Id="rId1" Type="http://schemas.openxmlformats.org/officeDocument/2006/relationships/package" Target="../embeddings/Microsoft_Excel_Worksheet8.xlsx" /></Relationships>
</file>

<file path=ppt/charts/_rels/chart9.xml.rels>&#65279;<?xml version="1.0" encoding="utf-8" standalone="yes"?><Relationships xmlns="http://schemas.openxmlformats.org/package/2006/relationships"><Relationship Id="rId1" Type="http://schemas.openxmlformats.org/officeDocument/2006/relationships/package" Target="../embeddings/Microsoft_Excel_Worksheet9.xlsx" /></Relationships>
</file>

<file path=ppt/charts/_rels/chart10.xml.rels>&#65279;<?xml version="1.0" encoding="utf-8" standalone="yes"?><Relationships xmlns="http://schemas.openxmlformats.org/package/2006/relationships"><Relationship Id="rId1" Type="http://schemas.openxmlformats.org/officeDocument/2006/relationships/package" Target="../embeddings/Microsoft_Excel_Worksheet10.xlsx" /></Relationships>
</file>

<file path=ppt/charts/_rels/chart11.xml.rels>&#65279;<?xml version="1.0" encoding="utf-8" standalone="yes"?><Relationships xmlns="http://schemas.openxmlformats.org/package/2006/relationships"><Relationship Id="rId1" Type="http://schemas.openxmlformats.org/officeDocument/2006/relationships/package" Target="../embeddings/Microsoft_Excel_Worksheet11.xlsx" /></Relationships>
</file>

<file path=ppt/charts/_rels/chart12.xml.rels>&#65279;<?xml version="1.0" encoding="utf-8" standalone="yes"?><Relationships xmlns="http://schemas.openxmlformats.org/package/2006/relationships"><Relationship Id="rId1" Type="http://schemas.openxmlformats.org/officeDocument/2006/relationships/package" Target="../embeddings/Microsoft_Excel_Worksheet12.xlsx" /></Relationships>
</file>

<file path=ppt/charts/_rels/chart13.xml.rels>&#65279;<?xml version="1.0" encoding="utf-8" standalone="yes"?><Relationships xmlns="http://schemas.openxmlformats.org/package/2006/relationships"><Relationship Id="rId1" Type="http://schemas.openxmlformats.org/officeDocument/2006/relationships/package" Target="../embeddings/Microsoft_Excel_Worksheet13.xlsx" /></Relationships>
</file>

<file path=ppt/charts/_rels/chart14.xml.rels>&#65279;<?xml version="1.0" encoding="utf-8" standalone="yes"?><Relationships xmlns="http://schemas.openxmlformats.org/package/2006/relationships"><Relationship Id="rId1" Type="http://schemas.openxmlformats.org/officeDocument/2006/relationships/package" Target="../embeddings/Microsoft_Excel_Worksheet14.xlsx" /></Relationships>
</file>

<file path=ppt/charts/_rels/chart15.xml.rels>&#65279;<?xml version="1.0" encoding="utf-8" standalone="yes"?><Relationships xmlns="http://schemas.openxmlformats.org/package/2006/relationships"><Relationship Id="rId1" Type="http://schemas.openxmlformats.org/officeDocument/2006/relationships/package" Target="../embeddings/Microsoft_Excel_Worksheet15.xlsx" /></Relationships>
</file>

<file path=ppt/charts/_rels/chart16.xml.rels>&#65279;<?xml version="1.0" encoding="utf-8" standalone="yes"?><Relationships xmlns="http://schemas.openxmlformats.org/package/2006/relationships"><Relationship Id="rId1" Type="http://schemas.openxmlformats.org/officeDocument/2006/relationships/package" Target="../embeddings/Microsoft_Excel_Worksheet16.xlsx" /></Relationships>
</file>

<file path=ppt/charts/_rels/chart17.xml.rels>&#65279;<?xml version="1.0" encoding="utf-8" standalone="yes"?><Relationships xmlns="http://schemas.openxmlformats.org/package/2006/relationships"><Relationship Id="rId1" Type="http://schemas.openxmlformats.org/officeDocument/2006/relationships/package" Target="../embeddings/Microsoft_Excel_Worksheet17.xlsx" /></Relationships>
</file>

<file path=ppt/charts/_rels/chart18.xml.rels>&#65279;<?xml version="1.0" encoding="utf-8" standalone="yes"?><Relationships xmlns="http://schemas.openxmlformats.org/package/2006/relationships"><Relationship Id="rId1" Type="http://schemas.openxmlformats.org/officeDocument/2006/relationships/package" Target="../embeddings/Microsoft_Excel_Worksheet18.xlsx" /></Relationships>
</file>

<file path=ppt/charts/_rels/chart19.xml.rels>&#65279;<?xml version="1.0" encoding="utf-8" standalone="yes"?><Relationships xmlns="http://schemas.openxmlformats.org/package/2006/relationships"><Relationship Id="rId1" Type="http://schemas.openxmlformats.org/officeDocument/2006/relationships/package" Target="../embeddings/Microsoft_Excel_Worksheet19.xlsx" /></Relationships>
</file>

<file path=ppt/charts/_rels/chart20.xml.rels>&#65279;<?xml version="1.0" encoding="utf-8" standalone="yes"?><Relationships xmlns="http://schemas.openxmlformats.org/package/2006/relationships"><Relationship Id="rId1" Type="http://schemas.openxmlformats.org/officeDocument/2006/relationships/package" Target="../embeddings/Microsoft_Excel_Worksheet20.xlsx" /></Relationships>
</file>

<file path=ppt/charts/_rels/chart21.xml.rels>&#65279;<?xml version="1.0" encoding="utf-8" standalone="yes"?><Relationships xmlns="http://schemas.openxmlformats.org/package/2006/relationships"><Relationship Id="rId1" Type="http://schemas.openxmlformats.org/officeDocument/2006/relationships/package" Target="../embeddings/Microsoft_Excel_Worksheet21.xlsx" /></Relationships>
</file>

<file path=ppt/charts/_rels/chart22.xml.rels>&#65279;<?xml version="1.0" encoding="utf-8" standalone="yes"?><Relationships xmlns="http://schemas.openxmlformats.org/package/2006/relationships"><Relationship Id="rId1" Type="http://schemas.openxmlformats.org/officeDocument/2006/relationships/package" Target="../embeddings/Microsoft_Excel_Worksheet22.xlsx" /></Relationships>
</file>

<file path=ppt/charts/_rels/chart23.xml.rels>&#65279;<?xml version="1.0" encoding="utf-8" standalone="yes"?><Relationships xmlns="http://schemas.openxmlformats.org/package/2006/relationships"><Relationship Id="rId1" Type="http://schemas.openxmlformats.org/officeDocument/2006/relationships/package" Target="../embeddings/Microsoft_Excel_Worksheet23.xlsx" /></Relationships>
</file>

<file path=ppt/charts/_rels/chart24.xml.rels>&#65279;<?xml version="1.0" encoding="utf-8" standalone="yes"?><Relationships xmlns="http://schemas.openxmlformats.org/package/2006/relationships"><Relationship Id="rId1" Type="http://schemas.openxmlformats.org/officeDocument/2006/relationships/package" Target="../embeddings/Microsoft_Excel_Worksheet24.xlsx" /></Relationships>
</file>

<file path=ppt/charts/_rels/chart25.xml.rels>&#65279;<?xml version="1.0" encoding="utf-8" standalone="yes"?><Relationships xmlns="http://schemas.openxmlformats.org/package/2006/relationships"><Relationship Id="rId1" Type="http://schemas.openxmlformats.org/officeDocument/2006/relationships/package" Target="../embeddings/Microsoft_Excel_Worksheet25.xlsx" /></Relationships>
</file>

<file path=ppt/charts/_rels/chart26.xml.rels>&#65279;<?xml version="1.0" encoding="utf-8" standalone="yes"?><Relationships xmlns="http://schemas.openxmlformats.org/package/2006/relationships"><Relationship Id="rId1" Type="http://schemas.openxmlformats.org/officeDocument/2006/relationships/package" Target="../embeddings/Microsoft_Excel_Worksheet26.xlsx" /></Relationships>
</file>

<file path=ppt/charts/_rels/chart27.xml.rels>&#65279;<?xml version="1.0" encoding="utf-8" standalone="yes"?><Relationships xmlns="http://schemas.openxmlformats.org/package/2006/relationships"><Relationship Id="rId1" Type="http://schemas.openxmlformats.org/officeDocument/2006/relationships/package" Target="../embeddings/Microsoft_Excel_Worksheet27.xlsx" /></Relationships>
</file>

<file path=ppt/charts/_rels/chart28.xml.rels>&#65279;<?xml version="1.0" encoding="utf-8" standalone="yes"?><Relationships xmlns="http://schemas.openxmlformats.org/package/2006/relationships"><Relationship Id="rId1" Type="http://schemas.openxmlformats.org/officeDocument/2006/relationships/package" Target="../embeddings/Microsoft_Excel_Worksheet28.xlsx" /></Relationships>
</file>

<file path=ppt/charts/chart1.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Repared!$A$1:$A$1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Repared!$B$1:$B$2</c:f>
              <c:strCache>
                <c:ptCount val="2"/>
                <c:pt idx="0">
                  <c:v>第一季度</c:v>
                </c:pt>
                <c:pt idx="1">
                  <c:v>第二季度</c:v>
                </c:pt>
              </c:strCache>
            </c:strRef>
          </c:cat>
          <c:val>
            <c:numRef>
              <c:f>Repared!$C$1:$C$2</c:f>
              <c:numCache>
                <c:formatCode>General</c:formatCode>
                <c:ptCount val="2"/>
                <c:pt idx="0">
                  <c:v>8.2</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2.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Repared!$D$1:$D$1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Repared!$E$1:$E$2</c:f>
              <c:strCache>
                <c:ptCount val="2"/>
                <c:pt idx="0">
                  <c:v>第一季度</c:v>
                </c:pt>
                <c:pt idx="1">
                  <c:v>第二季度</c:v>
                </c:pt>
              </c:strCache>
            </c:strRef>
          </c:cat>
          <c:val>
            <c:numRef>
              <c:f>Repared!$F$1:$F$2</c:f>
              <c:numCache>
                <c:formatCode>General</c:formatCode>
                <c:ptCount val="2"/>
                <c:pt idx="0">
                  <c:v>5</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3.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Repared!$G$1:$G$1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Repared!$H$1:$H$2</c:f>
              <c:strCache>
                <c:ptCount val="2"/>
                <c:pt idx="0">
                  <c:v>第一季度</c:v>
                </c:pt>
                <c:pt idx="1">
                  <c:v>第二季度</c:v>
                </c:pt>
              </c:strCache>
            </c:strRef>
          </c:cat>
          <c:val>
            <c:numRef>
              <c:f>Repared!$I$1:$I$2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4.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Repared!$J$1:$J$1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Repared!$K$1:$K$2</c:f>
              <c:strCache>
                <c:ptCount val="2"/>
                <c:pt idx="0">
                  <c:v>第一季度</c:v>
                </c:pt>
                <c:pt idx="1">
                  <c:v>第二季度</c:v>
                </c:pt>
              </c:strCache>
            </c:strRef>
          </c:cat>
          <c:val>
            <c:numRef>
              <c:f>Repared!$L$1:$L$2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5.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Repared!$M$1:$M$1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Repared!$N$1:$N$2</c:f>
              <c:strCache>
                <c:ptCount val="2"/>
                <c:pt idx="0">
                  <c:v>第一季度</c:v>
                </c:pt>
                <c:pt idx="1">
                  <c:v>第二季度</c:v>
                </c:pt>
              </c:strCache>
            </c:strRef>
          </c:cat>
          <c:val>
            <c:numRef>
              <c:f>Repared!$O$1:$O$2</c:f>
              <c:numCache>
                <c:formatCode>General</c:formatCode>
                <c:ptCount val="2"/>
                <c:pt idx="0">
                  <c:v>8.2</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6.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Repared!$P$1:$P$1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Repared!$Q$1:$Q$2</c:f>
              <c:strCache>
                <c:ptCount val="2"/>
                <c:pt idx="0">
                  <c:v>第一季度</c:v>
                </c:pt>
                <c:pt idx="1">
                  <c:v>第二季度</c:v>
                </c:pt>
              </c:strCache>
            </c:strRef>
          </c:cat>
          <c:val>
            <c:numRef>
              <c:f>Repared!$R$1:$R$2</c:f>
              <c:numCache>
                <c:formatCode>General</c:formatCode>
                <c:ptCount val="2"/>
                <c:pt idx="0">
                  <c:v>5</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7.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Repared!$S$1:$S$1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Repared!$T$1:$T$2</c:f>
              <c:strCache>
                <c:ptCount val="2"/>
                <c:pt idx="0">
                  <c:v>第一季度</c:v>
                </c:pt>
                <c:pt idx="1">
                  <c:v>第二季度</c:v>
                </c:pt>
              </c:strCache>
            </c:strRef>
          </c:cat>
          <c:val>
            <c:numRef>
              <c:f>Repared!$U$1:$U$2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8.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Repared!$V$1:$V$1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Repared!$W$1:$W$2</c:f>
              <c:strCache>
                <c:ptCount val="2"/>
                <c:pt idx="0">
                  <c:v>第一季度</c:v>
                </c:pt>
                <c:pt idx="1">
                  <c:v>第二季度</c:v>
                </c:pt>
              </c:strCache>
            </c:strRef>
          </c:cat>
          <c:val>
            <c:numRef>
              <c:f>Repared!$X$1:$X$2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9.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Repared!$Y$1:$Y$1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Repared!$Z$1:$Z$2</c:f>
              <c:strCache>
                <c:ptCount val="2"/>
                <c:pt idx="0">
                  <c:v>第一季度</c:v>
                </c:pt>
                <c:pt idx="1">
                  <c:v>第二季度</c:v>
                </c:pt>
              </c:strCache>
            </c:strRef>
          </c:cat>
          <c:val>
            <c:numRef>
              <c:f>Repared!$[$1:$[$2</c:f>
              <c:numCache>
                <c:formatCode>General</c:formatCode>
                <c:ptCount val="2"/>
                <c:pt idx="0">
                  <c:v>8.2</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0.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Repared!$\$1:$\$1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Repared!$^$1:$^$2</c:f>
              <c:numCache>
                <c:formatCode>General</c:formatCode>
                <c:ptCount val="2"/>
                <c:pt idx="0">
                  <c:v>5</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1.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Repared!$_$1:$_$1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Repared!$a$1:$a$2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2.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Repared!$b$1:$b$1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Repared!$c$1:$c$2</c:f>
              <c:strCache>
                <c:ptCount val="2"/>
                <c:pt idx="0">
                  <c:v>第一季度</c:v>
                </c:pt>
                <c:pt idx="1">
                  <c:v>第二季度</c:v>
                </c:pt>
              </c:strCache>
            </c:strRef>
          </c:cat>
          <c:val>
            <c:numRef>
              <c:f>Repared!$d$1:$d$2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3.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Repared!$e$1:$e$1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Repared!$f$1:$f$2</c:f>
              <c:strCache>
                <c:ptCount val="2"/>
                <c:pt idx="0">
                  <c:v>第一季度</c:v>
                </c:pt>
                <c:pt idx="1">
                  <c:v>第二季度</c:v>
                </c:pt>
              </c:strCache>
            </c:strRef>
          </c:cat>
          <c:val>
            <c:numRef>
              <c:f>Repared!$g$1:$g$2</c:f>
              <c:numCache>
                <c:formatCode>General</c:formatCode>
                <c:ptCount val="2"/>
                <c:pt idx="0">
                  <c:v>8.2</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4.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Repared!$h$1:$h$1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Repared!$i$1:$i$2</c:f>
              <c:strCache>
                <c:ptCount val="2"/>
                <c:pt idx="0">
                  <c:v>第一季度</c:v>
                </c:pt>
                <c:pt idx="1">
                  <c:v>第二季度</c:v>
                </c:pt>
              </c:strCache>
            </c:strRef>
          </c:cat>
          <c:val>
            <c:numRef>
              <c:f>Repared!$j$1:$j$2</c:f>
              <c:numCache>
                <c:formatCode>General</c:formatCode>
                <c:ptCount val="2"/>
                <c:pt idx="0">
                  <c:v>5</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5.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Repared!$k$1:$k$1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Repared!$l$1:$l$2</c:f>
              <c:strCache>
                <c:ptCount val="2"/>
                <c:pt idx="0">
                  <c:v>第一季度</c:v>
                </c:pt>
                <c:pt idx="1">
                  <c:v>第二季度</c:v>
                </c:pt>
              </c:strCache>
            </c:strRef>
          </c:cat>
          <c:val>
            <c:numRef>
              <c:f>Repared!$m$1:$m$2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6.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Repared!$n$1:$n$1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Repared!$o$1:$o$2</c:f>
              <c:strCache>
                <c:ptCount val="2"/>
                <c:pt idx="0">
                  <c:v>第一季度</c:v>
                </c:pt>
                <c:pt idx="1">
                  <c:v>第二季度</c:v>
                </c:pt>
              </c:strCache>
            </c:strRef>
          </c:cat>
          <c:val>
            <c:numRef>
              <c:f>Repared!$p$1:$p$2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7.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Repared!$q$1:$q$1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Repared!$r$1:$r$2</c:f>
              <c:strCache>
                <c:ptCount val="2"/>
                <c:pt idx="0">
                  <c:v>第一季度</c:v>
                </c:pt>
                <c:pt idx="1">
                  <c:v>第二季度</c:v>
                </c:pt>
              </c:strCache>
            </c:strRef>
          </c:cat>
          <c:val>
            <c:numRef>
              <c:f>Repared!$s$1:$s$2</c:f>
              <c:numCache>
                <c:formatCode>General</c:formatCode>
                <c:ptCount val="2"/>
                <c:pt idx="0">
                  <c:v>8.2</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8.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Repared!$t$1:$t$1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Repared!$u$1:$u$2</c:f>
              <c:strCache>
                <c:ptCount val="2"/>
                <c:pt idx="0">
                  <c:v>第一季度</c:v>
                </c:pt>
                <c:pt idx="1">
                  <c:v>第二季度</c:v>
                </c:pt>
              </c:strCache>
            </c:strRef>
          </c:cat>
          <c:val>
            <c:numRef>
              <c:f>Repared!$v$1:$v$2</c:f>
              <c:numCache>
                <c:formatCode>General</c:formatCode>
                <c:ptCount val="2"/>
                <c:pt idx="0">
                  <c:v>5</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19.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Repared!$w$1:$w$1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Repared!$x$1:$x$2</c:f>
              <c:strCache>
                <c:ptCount val="2"/>
                <c:pt idx="0">
                  <c:v>第一季度</c:v>
                </c:pt>
                <c:pt idx="1">
                  <c:v>第二季度</c:v>
                </c:pt>
              </c:strCache>
            </c:strRef>
          </c:cat>
          <c:val>
            <c:numRef>
              <c:f>Repared!$y$1:$y$2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20.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Repared!$z$1:$z$1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Repared!$|$1:$|$2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21.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Repared!$}$1:$}$1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Repared!$$1:$$2</c:f>
              <c:numCache>
                <c:formatCode>General</c:formatCode>
                <c:ptCount val="2"/>
                <c:pt idx="0">
                  <c:v>8.2</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22.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Repared!$$1:$$1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Repared!$$1:$$2</c:f>
              <c:numCache>
                <c:formatCode>General</c:formatCode>
                <c:ptCount val="2"/>
                <c:pt idx="0">
                  <c:v>5</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23.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Repared!$$1:$$1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Repared!$$1:$$2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24.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Repared!$$1:$$1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Repared!$$1:$$2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25.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Repared!$$1:$$1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Repared!$$1:$$2</c:f>
              <c:numCache>
                <c:formatCode>General</c:formatCode>
                <c:ptCount val="2"/>
                <c:pt idx="0">
                  <c:v>8.2</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26.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Repared!$$1:$$1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Repared!$$1:$$2</c:f>
              <c:numCache>
                <c:formatCode>General</c:formatCode>
                <c:ptCount val="2"/>
                <c:pt idx="0">
                  <c:v>5</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27.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Repared!$$1:$$1</c:f>
              <c:strCache>
                <c:ptCount val="1"/>
                <c:pt idx="0">
                  <c:v>销售额</c:v>
                </c:pt>
              </c:strCache>
            </c:strRef>
          </c:tx>
          <c:spPr>
            <a:solidFill>
              <a:srgbClr val="4874CB"/>
            </a:solidFill>
            <a:ln w="0">
              <a:noFill/>
            </a:ln>
          </c:spPr>
          <c:dPt>
            <c:idx val="0"/>
            <c:invertIfNegative val="1"/>
            <c:spPr>
              <a:solidFill>
                <a:srgbClr val="094153"/>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Repared!$$1:$$2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charts/chart28.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doughnutChart>
        <c:varyColors val="1"/>
        <c:ser>
          <c:idx val="0"/>
          <c:order val="0"/>
          <c:tx>
            <c:strRef>
              <c:f>Repared!$$1:$$1</c:f>
              <c:strCache>
                <c:ptCount val="1"/>
                <c:pt idx="0">
                  <c:v>销售额</c:v>
                </c:pt>
              </c:strCache>
            </c:strRef>
          </c:tx>
          <c:spPr>
            <a:solidFill>
              <a:srgbClr val="4874CB"/>
            </a:solidFill>
            <a:ln w="0">
              <a:noFill/>
            </a:ln>
          </c:spPr>
          <c:dPt>
            <c:idx val="0"/>
            <c:invertIfNegative val="1"/>
            <c:spPr>
              <a:solidFill>
                <a:srgbClr val="6DBACE"/>
              </a:solidFill>
              <a:ln w="0">
                <a:noFill/>
              </a:ln>
            </c:spPr>
          </c:dPt>
          <c:dPt>
            <c:idx val="1"/>
            <c:invertIfNegative val="1"/>
            <c:spPr>
              <a:noFill/>
              <a:ln w="0">
                <a:noFill/>
              </a:ln>
            </c:spPr>
          </c:dPt>
          <c:dLbls>
            <c:dLbl>
              <c:idx val="0"/>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dLbl>
              <c:idx val="1"/>
              <c:numFmt formatCode="" sourceLinked="1"/>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extLst/>
            </c:dLbl>
            <c:txPr>
              <a:bodyPr wrap="none"/>
              <a:p>
                <a:pPr>
                  <a:defRPr sz="1000" b="0" strike="noStrike" spc="-1" smtId="4294967295">
                    <a:solidFill>
                      <a:srgbClr val="000000"/>
                    </a:solidFill>
                    <a:latin typeface="Arial"/>
                  </a:defRPr>
                </a:pPr>
                <a:endParaRPr sz="1000" b="0" strike="noStrike" spc="-1" smtId="4294967295">
                  <a:solidFill>
                    <a:srgbClr val="000000"/>
                  </a:solidFill>
                  <a:latin typeface="Arial"/>
                </a:endParaRPr>
              </a:p>
            </c:txPr>
            <c:showLegendKey val="0"/>
            <c:showVal val="0"/>
            <c:showCatName val="0"/>
            <c:showSerName val="0"/>
            <c:showPercent val="0"/>
            <c:showBubbleSize val="0"/>
            <c:separator> </c:separator>
            <c:showLeaderLines val="1"/>
            <c:extLst>
              <c:ext xmlns:c15="http://schemas.microsoft.com/office/drawing/2012/chart" uri="{CE6537A1-D6FC-4f65-9D91-7224C49458BB}">
                <c15:showLeaderLines val="1"/>
              </c:ext>
            </c:extLst>
          </c:dLbls>
          <c:cat>
            <c:strRef>
              <c:f>Repared!$$1:$$2</c:f>
              <c:strCache>
                <c:ptCount val="2"/>
                <c:pt idx="0">
                  <c:v>第一季度</c:v>
                </c:pt>
                <c:pt idx="1">
                  <c:v>第二季度</c:v>
                </c:pt>
              </c:strCache>
            </c:strRef>
          </c:cat>
          <c:val>
            <c:numRef>
              <c:f>Repared!$$1:$$2</c:f>
              <c:numCache>
                <c:formatCode>General</c:formatCode>
                <c:ptCount val="2"/>
                <c:pt idx="0">
                  <c:v>20</c:v>
                </c:pt>
                <c:pt idx="1">
                  <c:v>3.2</c:v>
                </c:pt>
              </c:numCache>
            </c:numRef>
          </c:val>
        </c:ser>
        <c:dLbls>
          <c:showLegendKey val="0"/>
          <c:showVal val="0"/>
          <c:showCatName val="0"/>
          <c:showSerName val="0"/>
          <c:showPercent val="0"/>
          <c:showBubbleSize val="0"/>
          <c:showLeaderLines val="0"/>
        </c:dLbls>
        <c:firstSliceAng/>
        <c:holeSize val="50"/>
      </c:doughnutChart>
      <c:spPr>
        <a:noFill/>
        <a:ln w="0">
          <a:noFill/>
        </a:ln>
      </c:spPr>
    </c:plotArea>
    <c:plotVisOnly val="1"/>
    <c:dispBlanksAs val="gap"/>
    <c:showDLblsOverMax val="1"/>
  </c:chart>
  <c:spPr>
    <a:noFill/>
    <a:ln w="0">
      <a:noFill/>
    </a:ln>
  </c:spPr>
  <c:externalData r:id="rId1"/>
</c:chartSpace>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2CCC0058-5D43-4C5D-828F-D82FF8F4777C}"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849" name="PlaceHolder 1"/>
          <p:cNvSpPr>
            <a:spLocks noGrp="1"/>
          </p:cNvSpPr>
          <p:nvPr>
            <p:ph type="sldImg"/>
          </p:nvPr>
        </p:nvSpPr>
        <p:spPr>
          <a:xfrm>
            <a:off x="685800" y="1143000"/>
            <a:ext cx="5486040" cy="3085920"/>
          </a:xfrm>
          <a:prstGeom prst="rect">
            <a:avLst/>
          </a:prstGeom>
          <a:ln w="0">
            <a:noFill/>
          </a:ln>
        </p:spPr>
      </p:sp>
      <p:sp>
        <p:nvSpPr>
          <p:cNvPr id="850"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851"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852" name="PlaceHolder 1"/>
          <p:cNvSpPr>
            <a:spLocks noGrp="1"/>
          </p:cNvSpPr>
          <p:nvPr>
            <p:ph type="sldImg"/>
          </p:nvPr>
        </p:nvSpPr>
        <p:spPr>
          <a:xfrm>
            <a:off x="685800" y="1143000"/>
            <a:ext cx="5486040" cy="3085920"/>
          </a:xfrm>
          <a:prstGeom prst="rect">
            <a:avLst/>
          </a:prstGeom>
          <a:ln w="0">
            <a:noFill/>
          </a:ln>
        </p:spPr>
      </p:sp>
      <p:sp>
        <p:nvSpPr>
          <p:cNvPr id="853"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854"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855" name="PlaceHolder 1"/>
          <p:cNvSpPr>
            <a:spLocks noGrp="1"/>
          </p:cNvSpPr>
          <p:nvPr>
            <p:ph type="sldImg"/>
          </p:nvPr>
        </p:nvSpPr>
        <p:spPr>
          <a:xfrm>
            <a:off x="685800" y="1143000"/>
            <a:ext cx="5486040" cy="3085920"/>
          </a:xfrm>
          <a:prstGeom prst="rect">
            <a:avLst/>
          </a:prstGeom>
          <a:ln w="0">
            <a:noFill/>
          </a:ln>
        </p:spPr>
      </p:sp>
      <p:sp>
        <p:nvSpPr>
          <p:cNvPr id="856"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857"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858" name="PlaceHolder 1"/>
          <p:cNvSpPr>
            <a:spLocks noGrp="1"/>
          </p:cNvSpPr>
          <p:nvPr>
            <p:ph type="sldImg"/>
          </p:nvPr>
        </p:nvSpPr>
        <p:spPr>
          <a:xfrm>
            <a:off x="685800" y="1143000"/>
            <a:ext cx="5486040" cy="3085920"/>
          </a:xfrm>
          <a:prstGeom prst="rect">
            <a:avLst/>
          </a:prstGeom>
          <a:ln w="0">
            <a:noFill/>
          </a:ln>
        </p:spPr>
      </p:sp>
      <p:sp>
        <p:nvSpPr>
          <p:cNvPr id="859"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860"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861" name="PlaceHolder 1"/>
          <p:cNvSpPr>
            <a:spLocks noGrp="1"/>
          </p:cNvSpPr>
          <p:nvPr>
            <p:ph type="sldImg"/>
          </p:nvPr>
        </p:nvSpPr>
        <p:spPr>
          <a:xfrm>
            <a:off x="685800" y="1143000"/>
            <a:ext cx="5486040" cy="3085920"/>
          </a:xfrm>
          <a:prstGeom prst="rect">
            <a:avLst/>
          </a:prstGeom>
          <a:ln w="0">
            <a:noFill/>
          </a:ln>
        </p:spPr>
      </p:sp>
      <p:sp>
        <p:nvSpPr>
          <p:cNvPr id="862"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863"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D819B9D-FB99-4382-9922-344B6C8C2BF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4FA8D2F-279E-48F7-B5E4-B9D21B969F7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1D84207-8938-45FD-B7AC-B4ABCEC7CA7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AB453AA-1ACB-41C4-A7E4-68D8446179F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469A5BF-9F9B-4AC9-9496-BA62FECD2A2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FD7EA3D-591D-4A97-98EC-72BF56160D5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BE20E79-2C61-4FE1-B8CF-10687C929D9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1F5F9F3-B1C4-46F4-911F-8CECA7CC956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B79F72F-C47B-40AE-94A1-0A362E48313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9A2F1BF-CDEF-43AC-9FAC-AEA05A525E5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182D608-D435-47A2-B80C-97EDD73E87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21575A26-6A1A-4AE7-BB24-5DA9D6D77AEC}"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AFDCA782-8C42-43B7-9544-910BFA5D9541}"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chart" Target="../charts/chart1.xml" /><Relationship Id="rId3" Type="http://schemas.openxmlformats.org/officeDocument/2006/relationships/chart" Target="../charts/chart2.xml" /><Relationship Id="rId4" Type="http://schemas.openxmlformats.org/officeDocument/2006/relationships/chart" Target="../charts/chart3.xml" /><Relationship Id="rId5" Type="http://schemas.openxmlformats.org/officeDocument/2006/relationships/chart" Target="../charts/chart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chart" Target="../charts/chart5.xml" /><Relationship Id="rId3" Type="http://schemas.openxmlformats.org/officeDocument/2006/relationships/chart" Target="../charts/chart6.xml" /><Relationship Id="rId4" Type="http://schemas.openxmlformats.org/officeDocument/2006/relationships/chart" Target="../charts/chart7.xml" /><Relationship Id="rId5" Type="http://schemas.openxmlformats.org/officeDocument/2006/relationships/chart" Target="../charts/chart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chart" Target="../charts/chart9.xml" /><Relationship Id="rId3" Type="http://schemas.openxmlformats.org/officeDocument/2006/relationships/chart" Target="../charts/chart10.xml" /><Relationship Id="rId4" Type="http://schemas.openxmlformats.org/officeDocument/2006/relationships/chart" Target="../charts/chart11.xml" /><Relationship Id="rId5" Type="http://schemas.openxmlformats.org/officeDocument/2006/relationships/chart" Target="../charts/char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chart" Target="../charts/chart13.xml" /><Relationship Id="rId3" Type="http://schemas.openxmlformats.org/officeDocument/2006/relationships/chart" Target="../charts/chart14.xml" /><Relationship Id="rId4" Type="http://schemas.openxmlformats.org/officeDocument/2006/relationships/chart" Target="../charts/chart15.xml" /><Relationship Id="rId5" Type="http://schemas.openxmlformats.org/officeDocument/2006/relationships/chart" Target="../charts/chart1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chart" Target="../charts/chart17.xml" /><Relationship Id="rId3" Type="http://schemas.openxmlformats.org/officeDocument/2006/relationships/chart" Target="../charts/chart18.xml" /><Relationship Id="rId4" Type="http://schemas.openxmlformats.org/officeDocument/2006/relationships/chart" Target="../charts/chart19.xml" /><Relationship Id="rId5" Type="http://schemas.openxmlformats.org/officeDocument/2006/relationships/chart" Target="../charts/chart20.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1.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chart" Target="../charts/chart21.xml" /><Relationship Id="rId3" Type="http://schemas.openxmlformats.org/officeDocument/2006/relationships/chart" Target="../charts/chart22.xml" /><Relationship Id="rId4" Type="http://schemas.openxmlformats.org/officeDocument/2006/relationships/chart" Target="../charts/chart23.xml" /><Relationship Id="rId5" Type="http://schemas.openxmlformats.org/officeDocument/2006/relationships/chart" Target="../charts/chart24.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chart" Target="../charts/chart25.xml" /><Relationship Id="rId3" Type="http://schemas.openxmlformats.org/officeDocument/2006/relationships/chart" Target="../charts/chart26.xml" /><Relationship Id="rId4" Type="http://schemas.openxmlformats.org/officeDocument/2006/relationships/chart" Target="../charts/chart27.xml" /><Relationship Id="rId5" Type="http://schemas.openxmlformats.org/officeDocument/2006/relationships/chart" Target="../charts/chart28.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18030063011006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72" name="图片 4"/>
          <p:cNvPicPr/>
          <p:nvPr/>
        </p:nvPicPr>
        <p:blipFill>
          <a:blip r:embed="rId2"/>
          <a:srcRect l="22204" r="2142"/>
          <a:stretch>
            <a:fillRect/>
          </a:stretch>
        </p:blipFill>
        <p:spPr>
          <a:xfrm>
            <a:off x="0" y="0"/>
            <a:ext cx="12191760" cy="6857640"/>
          </a:xfrm>
          <a:prstGeom prst="rect">
            <a:avLst/>
          </a:prstGeom>
          <a:ln w="0">
            <a:noFill/>
          </a:ln>
        </p:spPr>
      </p:pic>
      <p:sp>
        <p:nvSpPr>
          <p:cNvPr id="73" name="PlaceHolder 1"/>
          <p:cNvSpPr>
            <a:spLocks noGrp="1"/>
          </p:cNvSpPr>
          <p:nvPr>
            <p:ph type="subTitle" idx="4"/>
          </p:nvPr>
        </p:nvSpPr>
        <p:spPr>
          <a:xfrm>
            <a:off x="1198800" y="3535560"/>
            <a:ext cx="472680" cy="227520"/>
          </a:xfrm>
          <a:prstGeom prst="rect">
            <a:avLst/>
          </a:prstGeom>
          <a:noFill/>
          <a:ln w="0">
            <a:noFill/>
          </a:ln>
        </p:spPr>
        <p:txBody>
          <a:bodyPr lIns="90000" tIns="46800" rIns="90000" bIns="46800" anchor="t">
            <a:normAutofit fontScale="37485"/>
          </a:bodyPr>
          <a:lstStyle/>
          <a:p>
            <a:pPr algn="ctr" defTabSz="914400">
              <a:lnSpc>
                <a:spcPct val="110000"/>
              </a:lnSpc>
              <a:spcAft>
                <a:spcPts val="1001"/>
              </a:spcAft>
              <a:tabLst>
                <a:tab pos="0"/>
              </a:tabLst>
            </a:pPr>
            <a:r>
              <a:rPr lang="en-US" sz="2400" b="0" strike="noStrike" spc="199">
                <a:solidFill>
                  <a:schemeClr val="accent3"/>
                </a:solidFill>
                <a:latin typeface="Arial"/>
                <a:ea typeface="微软雅黑"/>
              </a:rPr>
              <a:t> </a:t>
            </a:r>
            <a:endParaRPr lang="en-US" sz="2400" b="0" strike="noStrike" spc="-1">
              <a:solidFill>
                <a:srgbClr val="000000"/>
              </a:solidFill>
              <a:latin typeface="Arial"/>
            </a:endParaRPr>
          </a:p>
        </p:txBody>
      </p:sp>
      <p:sp>
        <p:nvSpPr>
          <p:cNvPr id="74" name="PlaceHolder 2"/>
          <p:cNvSpPr>
            <a:spLocks noGrp="1"/>
          </p:cNvSpPr>
          <p:nvPr>
            <p:ph type="title"/>
          </p:nvPr>
        </p:nvSpPr>
        <p:spPr>
          <a:xfrm>
            <a:off x="984240" y="0"/>
            <a:ext cx="9798840" cy="289008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从专业礼仪培训中受益</a:t>
            </a:r>
            <a:endParaRPr lang="en-US" sz="6000" b="0" strike="noStrike" spc="-1">
              <a:solidFill>
                <a:schemeClr val="dk1"/>
              </a:solidFill>
              <a:latin typeface="Arial"/>
            </a:endParaRPr>
          </a:p>
        </p:txBody>
      </p:sp>
      <p:sp>
        <p:nvSpPr>
          <p:cNvPr id="75" name="文本框 3"/>
          <p:cNvSpPr/>
          <p:nvPr/>
        </p:nvSpPr>
        <p:spPr>
          <a:xfrm>
            <a:off x="2902680" y="5137920"/>
            <a:ext cx="5962320" cy="4136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en-US" sz="1800" b="0" strike="noStrike" spc="-1">
                <a:solidFill>
                  <a:schemeClr val="accent3"/>
                </a:solidFill>
                <a:latin typeface="Arial"/>
                <a:ea typeface="微软雅黑"/>
              </a:rPr>
              <a:t>  </a:t>
            </a:r>
            <a:r>
              <a:rPr lang="zh-CN" sz="1800" b="0" strike="noStrike" spc="-1">
                <a:solidFill>
                  <a:schemeClr val="dk1"/>
                </a:solidFill>
                <a:latin typeface="Arial"/>
                <a:ea typeface="微软雅黑"/>
              </a:rPr>
              <a:t>汇报人：魏老师  </a:t>
            </a:r>
            <a:r>
              <a:rPr lang="en-US" sz="1800" b="0" strike="noStrike" spc="-1">
                <a:solidFill>
                  <a:schemeClr val="accent3"/>
                </a:solidFill>
                <a:latin typeface="Arial"/>
                <a:ea typeface="微软雅黑"/>
              </a:rPr>
              <a:t>                                           </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X</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2" dur="50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right)">
                                      <p:cBhvr additive="repl">
                                        <p:cTn id="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76" name="图片 15"/>
          <p:cNvPicPr/>
          <p:nvPr/>
        </p:nvPicPr>
        <p:blipFill>
          <a:blip r:embed="rId3"/>
          <a:srcRect l="22204" r="2142"/>
          <a:stretch>
            <a:fillRect/>
          </a:stretch>
        </p:blipFill>
        <p:spPr>
          <a:xfrm>
            <a:off x="0" y="0"/>
            <a:ext cx="12191760" cy="6857640"/>
          </a:xfrm>
          <a:prstGeom prst="rect">
            <a:avLst/>
          </a:prstGeom>
          <a:ln w="0">
            <a:noFill/>
          </a:ln>
        </p:spPr>
      </p:pic>
      <p:sp>
        <p:nvSpPr>
          <p:cNvPr id="77"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Arial"/>
                <a:ea typeface="微软雅黑"/>
              </a:rPr>
              <a:t>目录</a:t>
            </a:r>
            <a:endParaRPr lang="en-US" sz="3600" b="0" strike="noStrike" spc="-1">
              <a:solidFill>
                <a:schemeClr val="dk1"/>
              </a:solidFill>
              <a:latin typeface="Arial"/>
            </a:endParaRPr>
          </a:p>
        </p:txBody>
      </p:sp>
      <p:sp>
        <p:nvSpPr>
          <p:cNvPr id="78"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1</a:t>
            </a:r>
            <a:r>
              <a:rPr lang="zh-CN" sz="2400" b="0" strike="noStrike" spc="-1">
                <a:solidFill>
                  <a:schemeClr val="dk1"/>
                </a:solidFill>
                <a:latin typeface="微软雅黑"/>
                <a:ea typeface="微软雅黑"/>
              </a:rPr>
              <a:t>章  专业礼仪培训的重要性</a:t>
            </a:r>
            <a:endParaRPr lang="en-US" sz="2400" b="0" strike="noStrike" spc="-1">
              <a:solidFill>
                <a:srgbClr val="000000"/>
              </a:solidFill>
              <a:latin typeface="Arial"/>
            </a:endParaRPr>
          </a:p>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2</a:t>
            </a:r>
            <a:r>
              <a:rPr lang="zh-CN" sz="2400" b="0" strike="noStrike" spc="-1">
                <a:solidFill>
                  <a:schemeClr val="dk1"/>
                </a:solidFill>
                <a:latin typeface="微软雅黑"/>
                <a:ea typeface="微软雅黑"/>
              </a:rPr>
              <a:t>章  专业礼仪培训的基础知识</a:t>
            </a:r>
            <a:endParaRPr lang="en-US" sz="2400" b="0" strike="noStrike" spc="-1">
              <a:solidFill>
                <a:srgbClr val="000000"/>
              </a:solidFill>
              <a:latin typeface="Arial"/>
            </a:endParaRPr>
          </a:p>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3</a:t>
            </a:r>
            <a:r>
              <a:rPr lang="zh-CN" sz="2400" b="0" strike="noStrike" spc="-1">
                <a:solidFill>
                  <a:schemeClr val="dk1"/>
                </a:solidFill>
                <a:latin typeface="微软雅黑"/>
                <a:ea typeface="微软雅黑"/>
              </a:rPr>
              <a:t>章  专业礼仪培训的实操技巧</a:t>
            </a:r>
            <a:endParaRPr lang="en-US" sz="2400" b="0" strike="noStrike" spc="-1">
              <a:solidFill>
                <a:srgbClr val="000000"/>
              </a:solidFill>
              <a:latin typeface="Arial"/>
            </a:endParaRPr>
          </a:p>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4</a:t>
            </a:r>
            <a:r>
              <a:rPr lang="zh-CN" sz="2400" b="0" strike="noStrike" spc="-1">
                <a:solidFill>
                  <a:schemeClr val="dk1"/>
                </a:solidFill>
                <a:latin typeface="微软雅黑"/>
                <a:ea typeface="微软雅黑"/>
              </a:rPr>
              <a:t>章  专业礼仪培训的成功案例分享</a:t>
            </a:r>
            <a:endParaRPr lang="en-US" sz="2400" b="0" strike="noStrike" spc="-1">
              <a:solidFill>
                <a:srgbClr val="000000"/>
              </a:solidFill>
              <a:latin typeface="Arial"/>
            </a:endParaRPr>
          </a:p>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5</a:t>
            </a:r>
            <a:r>
              <a:rPr lang="zh-CN" sz="2400" b="0" strike="noStrike" spc="-1">
                <a:solidFill>
                  <a:schemeClr val="dk1"/>
                </a:solidFill>
                <a:latin typeface="微软雅黑"/>
                <a:ea typeface="微软雅黑"/>
              </a:rPr>
              <a:t>章  专业礼仪培训的拓展与延伸</a:t>
            </a:r>
            <a:endParaRPr lang="en-US" sz="2400" b="0" strike="noStrike" spc="-1">
              <a:solidFill>
                <a:srgbClr val="000000"/>
              </a:solidFill>
              <a:latin typeface="Arial"/>
            </a:endParaRPr>
          </a:p>
          <a:p>
            <a:pPr defTabSz="914400">
              <a:lnSpc>
                <a:spcPct val="100000"/>
              </a:lnSpc>
            </a:pPr>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6</a:t>
            </a:r>
            <a:r>
              <a:rPr lang="zh-CN" sz="2400" b="0" strike="noStrike" spc="-1">
                <a:solidFill>
                  <a:schemeClr val="dk1"/>
                </a:solidFill>
                <a:latin typeface="微软雅黑"/>
                <a:ea typeface="微软雅黑"/>
              </a:rPr>
              <a:t>章  总结与展望</a:t>
            </a:r>
            <a:endParaRPr lang="en-US" sz="2400" b="0" strike="noStrike" spc="-1">
              <a:solidFill>
                <a:srgbClr val="000000"/>
              </a:solidFill>
              <a:latin typeface="Arial"/>
            </a:endParaRPr>
          </a:p>
        </p:txBody>
      </p:sp>
      <p:sp>
        <p:nvSpPr>
          <p:cNvPr id="79" name="Shape 541"/>
          <p:cNvSpPr/>
          <p:nvPr/>
        </p:nvSpPr>
        <p:spPr>
          <a:xfrm rot="10800000" flipV="1">
            <a:off x="360" y="2880"/>
            <a:ext cx="1206360" cy="1256400"/>
          </a:xfrm>
          <a:custGeom>
            <a:gdLst>
              <a:gd name="textAreaLeft" fmla="*/ 0 w 1206360"/>
              <a:gd name="textAreaRight" fmla="*/ 1206720 w 1206360"/>
              <a:gd name="textAreaTop" fmla="*/ 360 h 1256400"/>
              <a:gd name="textAreaBottom" fmla="*/ 1257120 h 1256400"/>
            </a:gdLst>
            <a:rect l="textAreaLeft" t="textAreaTop" r="textAreaRight" b="textAreaBottom"/>
            <a:pathLst>
              <a:path w="21600" h="21600">
                <a:moveTo>
                  <a:pt x="0" y="0"/>
                </a:moveTo>
                <a:lnTo>
                  <a:pt x="21600" y="0"/>
                </a:lnTo>
                <a:lnTo>
                  <a:pt x="21600" y="21600"/>
                </a:lnTo>
                <a:lnTo>
                  <a:pt x="0" y="0"/>
                </a:lnTo>
                <a:close/>
              </a:path>
            </a:pathLst>
          </a:custGeom>
          <a:solidFill>
            <a:srgbClr val="6DBACE"/>
          </a:solidFill>
          <a:ln w="12700">
            <a:noFill/>
          </a:ln>
        </p:spPr>
        <p:style>
          <a:lnRef idx="0"/>
          <a:fillRef idx="0"/>
          <a:effectRef idx="0"/>
          <a:fontRef idx="minor"/>
        </p:style>
        <p:txBody>
          <a:bodyPr lIns="19080" tIns="19080" rIns="19080" bIns="19080" anchor="ctr">
            <a:noAutofit/>
          </a:bodyPr>
          <a:lstStyle/>
          <a:p>
            <a:pPr algn="ctr" defTabSz="412920">
              <a:lnSpc>
                <a:spcPct val="100000"/>
              </a:lnSpc>
            </a:pPr>
            <a:endParaRPr lang="en-US" sz="1500" b="0" strike="noStrike" spc="-1">
              <a:solidFill>
                <a:srgbClr val="000000"/>
              </a:solidFill>
              <a:latin typeface="Helvetica Light"/>
              <a:ea typeface="Helvetica Ligh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additive="repl">
                                        <p:cTn id="7"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80" name="图片 7"/>
          <p:cNvPicPr/>
          <p:nvPr/>
        </p:nvPicPr>
        <p:blipFill>
          <a:blip r:embed="rId3"/>
          <a:srcRect l="22204" r="2142"/>
          <a:stretch>
            <a:fillRect/>
          </a:stretch>
        </p:blipFill>
        <p:spPr>
          <a:xfrm>
            <a:off x="0" y="0"/>
            <a:ext cx="12191760" cy="6857640"/>
          </a:xfrm>
          <a:prstGeom prst="rect">
            <a:avLst/>
          </a:prstGeom>
          <a:ln w="0">
            <a:noFill/>
          </a:ln>
        </p:spPr>
      </p:pic>
      <p:sp>
        <p:nvSpPr>
          <p:cNvPr id="81"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000000"/>
              </a:buClr>
              <a:buFont typeface="Arial"/>
              <a:buChar char="●"/>
              <a:tabLst>
                <a:tab pos="1609560"/>
              </a:tabLst>
            </a:pPr>
            <a:r>
              <a:rPr lang="en-US" sz="1800" b="0" strike="noStrike" spc="148">
                <a:solidFill>
                  <a:schemeClr val="dk1"/>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82"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Arial"/>
                <a:ea typeface="微软雅黑"/>
              </a:rPr>
              <a:t>第</a:t>
            </a:r>
            <a:r>
              <a:rPr lang="en-US" sz="3600" b="1" strike="noStrike" spc="299">
                <a:solidFill>
                  <a:schemeClr val="dk1"/>
                </a:solidFill>
                <a:latin typeface="Arial"/>
                <a:ea typeface="微软雅黑"/>
              </a:rPr>
              <a:t>1</a:t>
            </a:r>
            <a:r>
              <a:rPr lang="zh-CN" sz="3600" b="1" strike="noStrike" spc="299">
                <a:solidFill>
                  <a:schemeClr val="dk1"/>
                </a:solidFill>
                <a:latin typeface="Arial"/>
                <a:ea typeface="微软雅黑"/>
              </a:rPr>
              <a:t>章 专业礼仪培训的重要性</a:t>
            </a:r>
            <a:endParaRPr lang="en-US" sz="3600" b="0" strike="noStrike" spc="-1">
              <a:solidFill>
                <a:schemeClr val="dk1"/>
              </a:solidFill>
              <a:latin typeface="Arial"/>
            </a:endParaRPr>
          </a:p>
        </p:txBody>
      </p:sp>
      <p:sp>
        <p:nvSpPr>
          <p:cNvPr id="83"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accent3"/>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4" name="PlaceHolder 1"/>
          <p:cNvSpPr>
            <a:spLocks noGrp="1"/>
          </p:cNvSpPr>
          <p:nvPr>
            <p:ph type="title" idx="4294967295"/>
          </p:nvPr>
        </p:nvSpPr>
        <p:spPr>
          <a:xfrm>
            <a:off x="0" y="0"/>
            <a:ext cx="5400360" cy="718920"/>
          </a:xfrm>
          <a:prstGeom prst="rect">
            <a:avLst/>
          </a:prstGeom>
          <a:noFill/>
          <a:ln w="0">
            <a:noFill/>
          </a:ln>
        </p:spPr>
        <p:txBody>
          <a:bodyPr lIns="0" tIns="0" rIns="0" bIns="0" anchor="b">
            <a:norm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Arial"/>
                <a:ea typeface="微软雅黑"/>
              </a:rPr>
              <a:t>专业礼仪培训是什么？</a:t>
            </a:r>
            <a:endParaRPr lang="en-US" sz="3600" b="0" strike="noStrike" spc="-1">
              <a:solidFill>
                <a:schemeClr val="dk1"/>
              </a:solidFill>
              <a:latin typeface="Arial"/>
            </a:endParaRPr>
          </a:p>
        </p:txBody>
      </p:sp>
      <p:sp>
        <p:nvSpPr>
          <p:cNvPr id="85" name="content"/>
          <p:cNvSpPr/>
          <p:nvPr/>
        </p:nvSpPr>
        <p:spPr>
          <a:xfrm>
            <a:off x="5199840" y="2467440"/>
            <a:ext cx="5336640" cy="315432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000" b="0" strike="noStrike" spc="-1">
                <a:solidFill>
                  <a:schemeClr val="dk1"/>
                </a:solidFill>
                <a:latin typeface="微软雅黑"/>
                <a:ea typeface="微软雅黑"/>
              </a:rPr>
              <a:t>专业礼仪培训指的是通过学习和培训来提升个人在职场和社交场合中的仪态和表现。包括言谈举止、着装仪表、沟通技巧等内容，是提高职业素质的重要途径。</a:t>
            </a:r>
            <a:endParaRPr lang="en-US" sz="2000" b="0" strike="noStrike" spc="-1">
              <a:solidFill>
                <a:srgbClr val="000000"/>
              </a:solidFill>
              <a:latin typeface="Arial"/>
            </a:endParaRPr>
          </a:p>
        </p:txBody>
      </p:sp>
      <p:pic>
        <p:nvPicPr>
          <p:cNvPr id="86" name="图片 1"/>
          <p:cNvPicPr/>
          <p:nvPr/>
        </p:nvPicPr>
        <p:blipFill>
          <a:blip r:embed="rId3"/>
          <a:srcRect l="5972" t="14324" r="70418" b="15094"/>
          <a:stretch>
            <a:fillRect/>
          </a:stretch>
        </p:blipFill>
        <p:spPr>
          <a:xfrm>
            <a:off x="-96840" y="847800"/>
            <a:ext cx="4601520" cy="585432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dur="500"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repl">
                                        <p:cTn id="7" dur="500" fill="hold"/>
                                        <p:tgtEl>
                                          <p:spTgt spid="86"/>
                                        </p:tgtEl>
                                        <p:attrNameLst>
                                          <p:attrName>ppt_w</p:attrName>
                                        </p:attrNameLst>
                                      </p:cBhvr>
                                      <p:tavLst>
                                        <p:tav tm="0">
                                          <p:val>
                                            <p:fltVal val="0"/>
                                          </p:val>
                                        </p:tav>
                                        <p:tav tm="100000">
                                          <p:val>
                                            <p:strVal val="#ppt_w"/>
                                          </p:val>
                                        </p:tav>
                                      </p:tavLst>
                                    </p:anim>
                                    <p:anim calcmode="lin" valueType="num">
                                      <p:cBhvr additive="repl">
                                        <p:cTn id="8" dur="500" fill="hold"/>
                                        <p:tgtEl>
                                          <p:spTgt spid="86"/>
                                        </p:tgtEl>
                                        <p:attrNameLst>
                                          <p:attrName>ppt_h</p:attrName>
                                        </p:attrNameLst>
                                      </p:cBhvr>
                                      <p:tavLst>
                                        <p:tav tm="0">
                                          <p:val>
                                            <p:fltVal val="0"/>
                                          </p:val>
                                        </p:tav>
                                        <p:tav tm="100000">
                                          <p:val>
                                            <p:strVal val="#ppt_h"/>
                                          </p:val>
                                        </p:tav>
                                      </p:tavLst>
                                    </p:anim>
                                    <p:animEffect transition="in" filter="fade">
                                      <p:cBhvr additive="repl">
                                        <p:cTn id="9"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7"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为什么需要专业礼仪培训？</a:t>
            </a:r>
            <a:endParaRPr lang="en-US" sz="3600" b="0" strike="noStrike" spc="-1">
              <a:solidFill>
                <a:schemeClr val="dk1"/>
              </a:solidFill>
              <a:latin typeface="Arial"/>
            </a:endParaRPr>
          </a:p>
        </p:txBody>
      </p:sp>
      <p:sp>
        <p:nvSpPr>
          <p:cNvPr id="88" name="content.1.subtitle"/>
          <p:cNvSpPr/>
          <p:nvPr/>
        </p:nvSpPr>
        <p:spPr>
          <a:xfrm>
            <a:off x="129672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专业礼仪可以帮助个人在职场中赢得信任和尊重。</a:t>
            </a:r>
            <a:endParaRPr lang="en-US" sz="1600" b="0" strike="noStrike" spc="-1">
              <a:solidFill>
                <a:srgbClr val="000000"/>
              </a:solidFill>
              <a:latin typeface="Arial"/>
            </a:endParaRPr>
          </a:p>
        </p:txBody>
      </p:sp>
      <p:sp>
        <p:nvSpPr>
          <p:cNvPr id="89" name="content.1.title"/>
          <p:cNvSpPr/>
          <p:nvPr/>
        </p:nvSpPr>
        <p:spPr>
          <a:xfrm>
            <a:off x="1297440" y="2935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赢得信任</a:t>
            </a:r>
            <a:endParaRPr lang="en-US" sz="2000" b="0" strike="noStrike" spc="-1">
              <a:solidFill>
                <a:srgbClr val="000000"/>
              </a:solidFill>
              <a:latin typeface="Arial"/>
            </a:endParaRPr>
          </a:p>
        </p:txBody>
      </p:sp>
      <p:sp>
        <p:nvSpPr>
          <p:cNvPr id="90" name="content.2.subtitle"/>
          <p:cNvSpPr/>
          <p:nvPr/>
        </p:nvSpPr>
        <p:spPr>
          <a:xfrm>
            <a:off x="909180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良好的专业礼仪有助于提升个人形象和职业素质。</a:t>
            </a:r>
            <a:endParaRPr lang="en-US" sz="1600" b="0" strike="noStrike" spc="-1">
              <a:solidFill>
                <a:srgbClr val="000000"/>
              </a:solidFill>
              <a:latin typeface="Arial"/>
            </a:endParaRPr>
          </a:p>
        </p:txBody>
      </p:sp>
      <p:sp>
        <p:nvSpPr>
          <p:cNvPr id="91" name="content.2.title"/>
          <p:cNvSpPr/>
          <p:nvPr/>
        </p:nvSpPr>
        <p:spPr>
          <a:xfrm>
            <a:off x="9091440" y="2935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提升形象</a:t>
            </a:r>
            <a:endParaRPr lang="en-US" sz="2000" b="0" strike="noStrike" spc="-1">
              <a:solidFill>
                <a:srgbClr val="000000"/>
              </a:solidFill>
              <a:latin typeface="Arial"/>
            </a:endParaRPr>
          </a:p>
        </p:txBody>
      </p:sp>
      <p:sp>
        <p:nvSpPr>
          <p:cNvPr id="92" name="content.3.subtitle"/>
          <p:cNvSpPr/>
          <p:nvPr/>
        </p:nvSpPr>
        <p:spPr>
          <a:xfrm>
            <a:off x="3895200" y="394524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专业礼仪也是一种社交技能，有助于个人建立良好的人际关系。</a:t>
            </a:r>
            <a:endParaRPr lang="en-US" sz="1600" b="0" strike="noStrike" spc="-1">
              <a:solidFill>
                <a:srgbClr val="000000"/>
              </a:solidFill>
              <a:latin typeface="Arial"/>
            </a:endParaRPr>
          </a:p>
        </p:txBody>
      </p:sp>
      <p:sp>
        <p:nvSpPr>
          <p:cNvPr id="93" name="content.3.title"/>
          <p:cNvSpPr/>
          <p:nvPr/>
        </p:nvSpPr>
        <p:spPr>
          <a:xfrm>
            <a:off x="3895920" y="29368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建立人际关系</a:t>
            </a:r>
            <a:endParaRPr lang="en-US" sz="2000" b="0" strike="noStrike" spc="-1">
              <a:solidFill>
                <a:srgbClr val="000000"/>
              </a:solidFill>
              <a:latin typeface="Arial"/>
            </a:endParaRPr>
          </a:p>
        </p:txBody>
      </p:sp>
      <p:sp>
        <p:nvSpPr>
          <p:cNvPr id="94" name="content.4.subtitle"/>
          <p:cNvSpPr/>
          <p:nvPr/>
        </p:nvSpPr>
        <p:spPr>
          <a:xfrm>
            <a:off x="649368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95" name="content.4.title"/>
          <p:cNvSpPr/>
          <p:nvPr/>
        </p:nvSpPr>
        <p:spPr>
          <a:xfrm>
            <a:off x="6494040" y="29368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96" name="矩形 60"/>
          <p:cNvSpPr/>
          <p:nvPr/>
        </p:nvSpPr>
        <p:spPr>
          <a:xfrm>
            <a:off x="0" y="5474160"/>
            <a:ext cx="12191760" cy="138348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nvGrpSpPr>
          <p:cNvPr id="97" name="组合 4"/>
          <p:cNvGrpSpPr/>
          <p:nvPr/>
        </p:nvGrpSpPr>
        <p:grpSpPr>
          <a:xfrm>
            <a:off x="577800" y="381240"/>
            <a:ext cx="3060720" cy="2445480"/>
            <a:chOff x="577800" y="381240"/>
            <a:chExt cx="3060720" cy="2445480"/>
          </a:xfrm>
        </p:grpSpPr>
        <p:grpSp>
          <p:nvGrpSpPr>
            <p:cNvPr id="98" name="组合 19"/>
            <p:cNvGrpSpPr/>
            <p:nvPr/>
          </p:nvGrpSpPr>
          <p:grpSpPr>
            <a:xfrm>
              <a:off x="577800" y="381240"/>
              <a:ext cx="3060720" cy="2040480"/>
              <a:chOff x="577800" y="381240"/>
              <a:chExt cx="3060720" cy="2040480"/>
            </a:xfrm>
          </p:grpSpPr>
          <p:graphicFrame>
            <p:nvGraphicFramePr>
              <p:cNvPr id="99" name="图表 6"/>
              <p:cNvGraphicFramePr/>
              <p:nvPr/>
            </p:nvGraphicFramePr>
            <p:xfrm>
              <a:off x="577800" y="381240"/>
              <a:ext cx="3060720" cy="2040480"/>
            </p:xfrm>
            <a:graphic>
              <a:graphicData uri="http://schemas.openxmlformats.org/drawingml/2006/chart">
                <c:chart xmlns:c="http://schemas.openxmlformats.org/drawingml/2006/chart" r:id="rId2"/>
              </a:graphicData>
            </a:graphic>
          </p:graphicFrame>
          <p:grpSp>
            <p:nvGrpSpPr>
              <p:cNvPr id="100" name="组合 25"/>
              <p:cNvGrpSpPr/>
              <p:nvPr/>
            </p:nvGrpSpPr>
            <p:grpSpPr>
              <a:xfrm>
                <a:off x="1387800" y="696600"/>
                <a:ext cx="1394640" cy="1394640"/>
                <a:chOff x="1387800" y="696600"/>
                <a:chExt cx="1394640" cy="1394640"/>
              </a:xfrm>
            </p:grpSpPr>
            <p:sp>
              <p:nvSpPr>
                <p:cNvPr id="101" name="椭圆 26"/>
                <p:cNvSpPr/>
                <p:nvPr/>
              </p:nvSpPr>
              <p:spPr>
                <a:xfrm>
                  <a:off x="1387800" y="69660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102" name="Freeform 178"/>
                <p:cNvSpPr/>
                <p:nvPr/>
              </p:nvSpPr>
              <p:spPr>
                <a:xfrm>
                  <a:off x="1918080" y="1247040"/>
                  <a:ext cx="334440" cy="293400"/>
                </a:xfrm>
                <a:custGeom>
                  <a:gdLst>
                    <a:gd name="textAreaLeft" fmla="*/ 0 w 334440"/>
                    <a:gd name="textAreaRight" fmla="*/ 334800 w 334440"/>
                    <a:gd name="textAreaTop" fmla="*/ 0 h 293400"/>
                    <a:gd name="textAreaBottom" fmla="*/ 293760 h 293400"/>
                  </a:gdLst>
                  <a:rect l="textAreaLeft" t="textAreaTop" r="textAreaRight" b="textAreaBottom"/>
                  <a:pathLst>
                    <a:path w="192" h="168">
                      <a:moveTo>
                        <a:pt x="171" y="168"/>
                      </a:moveTo>
                      <a:cubicBezTo>
                        <a:pt x="99" y="168"/>
                        <a:pt x="99" y="168"/>
                        <a:pt x="99" y="168"/>
                      </a:cubicBezTo>
                      <a:cubicBezTo>
                        <a:pt x="92" y="168"/>
                        <a:pt x="92" y="168"/>
                        <a:pt x="92" y="168"/>
                      </a:cubicBezTo>
                      <a:cubicBezTo>
                        <a:pt x="19" y="168"/>
                        <a:pt x="19" y="168"/>
                        <a:pt x="19" y="168"/>
                      </a:cubicBezTo>
                      <a:cubicBezTo>
                        <a:pt x="9" y="168"/>
                        <a:pt x="0" y="157"/>
                        <a:pt x="0" y="146"/>
                      </a:cubicBezTo>
                      <a:cubicBezTo>
                        <a:pt x="0" y="52"/>
                        <a:pt x="0" y="52"/>
                        <a:pt x="0" y="52"/>
                      </a:cubicBezTo>
                      <a:cubicBezTo>
                        <a:pt x="0" y="41"/>
                        <a:pt x="9" y="32"/>
                        <a:pt x="19" y="32"/>
                      </a:cubicBezTo>
                      <a:cubicBezTo>
                        <a:pt x="33" y="32"/>
                        <a:pt x="33" y="32"/>
                        <a:pt x="33" y="32"/>
                      </a:cubicBezTo>
                      <a:cubicBezTo>
                        <a:pt x="38" y="17"/>
                        <a:pt x="38" y="17"/>
                        <a:pt x="38" y="17"/>
                      </a:cubicBezTo>
                      <a:cubicBezTo>
                        <a:pt x="42" y="7"/>
                        <a:pt x="53" y="0"/>
                        <a:pt x="64" y="0"/>
                      </a:cubicBezTo>
                      <a:cubicBezTo>
                        <a:pt x="125" y="0"/>
                        <a:pt x="125" y="0"/>
                        <a:pt x="125" y="0"/>
                      </a:cubicBezTo>
                      <a:cubicBezTo>
                        <a:pt x="136" y="0"/>
                        <a:pt x="148" y="7"/>
                        <a:pt x="152" y="17"/>
                      </a:cubicBezTo>
                      <a:cubicBezTo>
                        <a:pt x="157" y="32"/>
                        <a:pt x="157" y="32"/>
                        <a:pt x="157" y="32"/>
                      </a:cubicBezTo>
                      <a:cubicBezTo>
                        <a:pt x="171" y="32"/>
                        <a:pt x="171" y="32"/>
                        <a:pt x="171" y="32"/>
                      </a:cubicBezTo>
                      <a:cubicBezTo>
                        <a:pt x="182" y="32"/>
                        <a:pt x="192" y="42"/>
                        <a:pt x="192" y="53"/>
                      </a:cubicBezTo>
                      <a:cubicBezTo>
                        <a:pt x="192" y="146"/>
                        <a:pt x="192" y="146"/>
                        <a:pt x="192" y="146"/>
                      </a:cubicBezTo>
                      <a:cubicBezTo>
                        <a:pt x="192" y="157"/>
                        <a:pt x="182" y="168"/>
                        <a:pt x="171" y="168"/>
                      </a:cubicBezTo>
                      <a:close/>
                      <a:moveTo>
                        <a:pt x="95" y="40"/>
                      </a:moveTo>
                      <a:cubicBezTo>
                        <a:pt x="54" y="41"/>
                        <a:pt x="39" y="75"/>
                        <a:pt x="39" y="94"/>
                      </a:cubicBezTo>
                      <a:cubicBezTo>
                        <a:pt x="39" y="113"/>
                        <a:pt x="44" y="150"/>
                        <a:pt x="95" y="152"/>
                      </a:cubicBezTo>
                      <a:cubicBezTo>
                        <a:pt x="147" y="150"/>
                        <a:pt x="152" y="113"/>
                        <a:pt x="152" y="94"/>
                      </a:cubicBezTo>
                      <a:cubicBezTo>
                        <a:pt x="152" y="75"/>
                        <a:pt x="137" y="41"/>
                        <a:pt x="95" y="40"/>
                      </a:cubicBezTo>
                      <a:close/>
                      <a:moveTo>
                        <a:pt x="96" y="140"/>
                      </a:moveTo>
                      <a:cubicBezTo>
                        <a:pt x="71" y="140"/>
                        <a:pt x="52" y="120"/>
                        <a:pt x="52" y="96"/>
                      </a:cubicBezTo>
                      <a:cubicBezTo>
                        <a:pt x="52" y="72"/>
                        <a:pt x="71" y="52"/>
                        <a:pt x="96" y="52"/>
                      </a:cubicBezTo>
                      <a:cubicBezTo>
                        <a:pt x="120" y="52"/>
                        <a:pt x="140" y="72"/>
                        <a:pt x="140" y="96"/>
                      </a:cubicBezTo>
                      <a:cubicBezTo>
                        <a:pt x="140" y="120"/>
                        <a:pt x="120" y="140"/>
                        <a:pt x="96" y="140"/>
                      </a:cubicBezTo>
                      <a:close/>
                    </a:path>
                  </a:pathLst>
                </a:custGeom>
                <a:solidFill>
                  <a:srgbClr val="094153"/>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sp>
          <p:nvSpPr>
            <p:cNvPr id="103" name="TextBox 22"/>
            <p:cNvSpPr/>
            <p:nvPr/>
          </p:nvSpPr>
          <p:spPr>
            <a:xfrm>
              <a:off x="1616040" y="231012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104" name="组合 7"/>
          <p:cNvGrpSpPr/>
          <p:nvPr/>
        </p:nvGrpSpPr>
        <p:grpSpPr>
          <a:xfrm>
            <a:off x="3127320" y="385200"/>
            <a:ext cx="3060720" cy="2445480"/>
            <a:chOff x="3127320" y="385200"/>
            <a:chExt cx="3060720" cy="2445480"/>
          </a:xfrm>
        </p:grpSpPr>
        <p:sp>
          <p:nvSpPr>
            <p:cNvPr id="105" name="Freeform 185"/>
            <p:cNvSpPr/>
            <p:nvPr/>
          </p:nvSpPr>
          <p:spPr>
            <a:xfrm>
              <a:off x="4490280" y="1241280"/>
              <a:ext cx="334440" cy="328320"/>
            </a:xfrm>
            <a:custGeom>
              <a:gdLst>
                <a:gd name="textAreaLeft" fmla="*/ 0 w 334440"/>
                <a:gd name="textAreaRight" fmla="*/ 334800 w 334440"/>
                <a:gd name="textAreaTop" fmla="*/ 0 h 328320"/>
                <a:gd name="textAreaBottom" fmla="*/ 328680 h 328320"/>
              </a:gdLst>
              <a:rect l="textAreaLeft" t="textAreaTop" r="textAreaRight" b="textAreaBottom"/>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106" name="组合 9"/>
            <p:cNvGrpSpPr/>
            <p:nvPr/>
          </p:nvGrpSpPr>
          <p:grpSpPr>
            <a:xfrm>
              <a:off x="3127320" y="385200"/>
              <a:ext cx="3060720" cy="2445480"/>
              <a:chOff x="3127320" y="385200"/>
              <a:chExt cx="3060720" cy="2445480"/>
            </a:xfrm>
          </p:grpSpPr>
          <p:grpSp>
            <p:nvGrpSpPr>
              <p:cNvPr id="107" name="组合 13"/>
              <p:cNvGrpSpPr/>
              <p:nvPr/>
            </p:nvGrpSpPr>
            <p:grpSpPr>
              <a:xfrm>
                <a:off x="3127320" y="385200"/>
                <a:ext cx="3060720" cy="2040480"/>
                <a:chOff x="3127320" y="385200"/>
                <a:chExt cx="3060720" cy="2040480"/>
              </a:xfrm>
            </p:grpSpPr>
            <p:graphicFrame>
              <p:nvGraphicFramePr>
                <p:cNvPr id="108" name="图表 29"/>
                <p:cNvGraphicFramePr/>
                <p:nvPr/>
              </p:nvGraphicFramePr>
              <p:xfrm>
                <a:off x="3127320" y="385200"/>
                <a:ext cx="3060720" cy="2040480"/>
              </p:xfrm>
              <a:graphic>
                <a:graphicData uri="http://schemas.openxmlformats.org/drawingml/2006/chart">
                  <c:chart xmlns:c="http://schemas.openxmlformats.org/drawingml/2006/chart" r:id="rId3"/>
                </a:graphicData>
              </a:graphic>
            </p:graphicFrame>
            <p:sp>
              <p:nvSpPr>
                <p:cNvPr id="109" name="椭圆 30"/>
                <p:cNvSpPr/>
                <p:nvPr/>
              </p:nvSpPr>
              <p:spPr>
                <a:xfrm>
                  <a:off x="3937680" y="70056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110" name="TextBox 23"/>
              <p:cNvSpPr/>
              <p:nvPr/>
            </p:nvSpPr>
            <p:spPr>
              <a:xfrm>
                <a:off x="4142880" y="231408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 </a:t>
                </a:r>
                <a:endParaRPr lang="en-US" sz="2800" b="0" strike="noStrike" spc="-1">
                  <a:solidFill>
                    <a:srgbClr val="000000"/>
                  </a:solidFill>
                  <a:latin typeface="Arial"/>
                </a:endParaRPr>
              </a:p>
            </p:txBody>
          </p:sp>
        </p:grpSp>
      </p:grpSp>
      <p:grpSp>
        <p:nvGrpSpPr>
          <p:cNvPr id="111" name="组合 10"/>
          <p:cNvGrpSpPr/>
          <p:nvPr/>
        </p:nvGrpSpPr>
        <p:grpSpPr>
          <a:xfrm>
            <a:off x="5771880" y="380880"/>
            <a:ext cx="3060720" cy="2445480"/>
            <a:chOff x="5771880" y="380880"/>
            <a:chExt cx="3060720" cy="2445480"/>
          </a:xfrm>
        </p:grpSpPr>
        <p:grpSp>
          <p:nvGrpSpPr>
            <p:cNvPr id="112" name="组合 11"/>
            <p:cNvGrpSpPr/>
            <p:nvPr/>
          </p:nvGrpSpPr>
          <p:grpSpPr>
            <a:xfrm>
              <a:off x="5771880" y="380880"/>
              <a:ext cx="3060720" cy="2445480"/>
              <a:chOff x="5771880" y="380880"/>
              <a:chExt cx="3060720" cy="2445480"/>
            </a:xfrm>
          </p:grpSpPr>
          <p:grpSp>
            <p:nvGrpSpPr>
              <p:cNvPr id="113" name="组合 14"/>
              <p:cNvGrpSpPr/>
              <p:nvPr/>
            </p:nvGrpSpPr>
            <p:grpSpPr>
              <a:xfrm>
                <a:off x="5771880" y="380880"/>
                <a:ext cx="3060720" cy="2040480"/>
                <a:chOff x="5771880" y="380880"/>
                <a:chExt cx="3060720" cy="2040480"/>
              </a:xfrm>
            </p:grpSpPr>
            <p:graphicFrame>
              <p:nvGraphicFramePr>
                <p:cNvPr id="114" name="图表 32"/>
                <p:cNvGraphicFramePr/>
                <p:nvPr/>
              </p:nvGraphicFramePr>
              <p:xfrm>
                <a:off x="5771880" y="380880"/>
                <a:ext cx="3060720" cy="2040480"/>
              </p:xfrm>
              <a:graphic>
                <a:graphicData uri="http://schemas.openxmlformats.org/drawingml/2006/chart">
                  <c:chart xmlns:c="http://schemas.openxmlformats.org/drawingml/2006/chart" r:id="rId4"/>
                </a:graphicData>
              </a:graphic>
            </p:graphicFrame>
            <p:sp>
              <p:nvSpPr>
                <p:cNvPr id="115" name="椭圆 33"/>
                <p:cNvSpPr/>
                <p:nvPr/>
              </p:nvSpPr>
              <p:spPr>
                <a:xfrm>
                  <a:off x="6582240" y="695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116" name="TextBox 24"/>
              <p:cNvSpPr/>
              <p:nvPr/>
            </p:nvSpPr>
            <p:spPr>
              <a:xfrm>
                <a:off x="6809760" y="23097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117" name="Group 65"/>
            <p:cNvGrpSpPr/>
            <p:nvPr/>
          </p:nvGrpSpPr>
          <p:grpSpPr>
            <a:xfrm>
              <a:off x="7055640" y="1229040"/>
              <a:ext cx="479880" cy="476640"/>
              <a:chOff x="7055640" y="1229040"/>
              <a:chExt cx="479880" cy="476640"/>
            </a:xfrm>
          </p:grpSpPr>
          <p:sp>
            <p:nvSpPr>
              <p:cNvPr id="118" name="Freeform 38"/>
              <p:cNvSpPr/>
              <p:nvPr/>
            </p:nvSpPr>
            <p:spPr>
              <a:xfrm>
                <a:off x="7055640" y="1229040"/>
                <a:ext cx="479880" cy="476640"/>
              </a:xfrm>
              <a:custGeom>
                <a:gdLst>
                  <a:gd name="textAreaLeft" fmla="*/ 0 w 479880"/>
                  <a:gd name="textAreaRight" fmla="*/ 480240 w 479880"/>
                  <a:gd name="textAreaTop" fmla="*/ 0 h 476640"/>
                  <a:gd name="textAreaBottom" fmla="*/ 477000 h 476640"/>
                </a:gdLst>
                <a:rect l="textAreaLeft" t="textAreaTop" r="textAreaRight" b="textAreaBottom"/>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119" name="Freeform 39"/>
              <p:cNvSpPr/>
              <p:nvPr/>
            </p:nvSpPr>
            <p:spPr>
              <a:xfrm>
                <a:off x="7229880" y="1350720"/>
                <a:ext cx="144360" cy="203400"/>
              </a:xfrm>
              <a:custGeom>
                <a:gdLst>
                  <a:gd name="textAreaLeft" fmla="*/ 0 w 144360"/>
                  <a:gd name="textAreaRight" fmla="*/ 144720 w 144360"/>
                  <a:gd name="textAreaTop" fmla="*/ 0 h 203400"/>
                  <a:gd name="textAreaBottom" fmla="*/ 203760 h 203400"/>
                </a:gdLst>
                <a:rect l="textAreaLeft" t="textAreaTop" r="textAreaRight" b="textAreaBottom"/>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120" name="Oval 40"/>
              <p:cNvSpPr/>
              <p:nvPr/>
            </p:nvSpPr>
            <p:spPr>
              <a:xfrm>
                <a:off x="7285680" y="1462320"/>
                <a:ext cx="12960" cy="12960"/>
              </a:xfrm>
              <a:prstGeom prst="ellipse">
                <a:avLst/>
              </a:prstGeom>
              <a:solidFill>
                <a:srgbClr val="143F61"/>
              </a:solidFill>
              <a:ln w="9525">
                <a:noFill/>
              </a:ln>
            </p:spPr>
            <p:style>
              <a:lnRef idx="0"/>
              <a:fillRef idx="0"/>
              <a:effectRef idx="0"/>
              <a:fontRef idx="minor"/>
            </p:style>
            <p:txBody>
              <a:bodyPr tIns="4680" bIns="4680"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grpSp>
        <p:nvGrpSpPr>
          <p:cNvPr id="121" name="组合 12"/>
          <p:cNvGrpSpPr/>
          <p:nvPr/>
        </p:nvGrpSpPr>
        <p:grpSpPr>
          <a:xfrm>
            <a:off x="8371800" y="384480"/>
            <a:ext cx="3060720" cy="2445480"/>
            <a:chOff x="8371800" y="384480"/>
            <a:chExt cx="3060720" cy="2445480"/>
          </a:xfrm>
        </p:grpSpPr>
        <p:sp>
          <p:nvSpPr>
            <p:cNvPr id="122" name="Freeform 176"/>
            <p:cNvSpPr/>
            <p:nvPr/>
          </p:nvSpPr>
          <p:spPr>
            <a:xfrm>
              <a:off x="9731880" y="1232640"/>
              <a:ext cx="340920" cy="344160"/>
            </a:xfrm>
            <a:custGeom>
              <a:gdLst>
                <a:gd name="textAreaLeft" fmla="*/ 0 w 340920"/>
                <a:gd name="textAreaRight" fmla="*/ 341280 w 340920"/>
                <a:gd name="textAreaTop" fmla="*/ 0 h 344160"/>
                <a:gd name="textAreaBottom" fmla="*/ 344520 h 344160"/>
              </a:gdLst>
              <a:rect l="textAreaLeft" t="textAreaTop" r="textAreaRight" b="textAreaBottom"/>
              <a:pathLst>
                <a:path w="196" h="197">
                  <a:moveTo>
                    <a:pt x="192" y="173"/>
                  </a:moveTo>
                  <a:cubicBezTo>
                    <a:pt x="192" y="184"/>
                    <a:pt x="183" y="193"/>
                    <a:pt x="172" y="193"/>
                  </a:cubicBezTo>
                  <a:cubicBezTo>
                    <a:pt x="172" y="193"/>
                    <a:pt x="135" y="197"/>
                    <a:pt x="99" y="197"/>
                  </a:cubicBezTo>
                  <a:cubicBezTo>
                    <a:pt x="62" y="197"/>
                    <a:pt x="24" y="193"/>
                    <a:pt x="24" y="193"/>
                  </a:cubicBezTo>
                  <a:cubicBezTo>
                    <a:pt x="13" y="193"/>
                    <a:pt x="4" y="184"/>
                    <a:pt x="4" y="173"/>
                  </a:cubicBezTo>
                  <a:cubicBezTo>
                    <a:pt x="4" y="173"/>
                    <a:pt x="0" y="149"/>
                    <a:pt x="0" y="125"/>
                  </a:cubicBezTo>
                  <a:cubicBezTo>
                    <a:pt x="0" y="101"/>
                    <a:pt x="4" y="77"/>
                    <a:pt x="4" y="77"/>
                  </a:cubicBezTo>
                  <a:cubicBezTo>
                    <a:pt x="4" y="66"/>
                    <a:pt x="9" y="57"/>
                    <a:pt x="24" y="57"/>
                  </a:cubicBezTo>
                  <a:cubicBezTo>
                    <a:pt x="25" y="57"/>
                    <a:pt x="62" y="53"/>
                    <a:pt x="99" y="53"/>
                  </a:cubicBezTo>
                  <a:cubicBezTo>
                    <a:pt x="135" y="53"/>
                    <a:pt x="172" y="57"/>
                    <a:pt x="172" y="57"/>
                  </a:cubicBezTo>
                  <a:cubicBezTo>
                    <a:pt x="183" y="57"/>
                    <a:pt x="192" y="66"/>
                    <a:pt x="192" y="77"/>
                  </a:cubicBezTo>
                  <a:cubicBezTo>
                    <a:pt x="192" y="77"/>
                    <a:pt x="196" y="101"/>
                    <a:pt x="196" y="125"/>
                  </a:cubicBezTo>
                  <a:cubicBezTo>
                    <a:pt x="196" y="149"/>
                    <a:pt x="192" y="173"/>
                    <a:pt x="192" y="173"/>
                  </a:cubicBezTo>
                  <a:close/>
                  <a:moveTo>
                    <a:pt x="148" y="89"/>
                  </a:moveTo>
                  <a:cubicBezTo>
                    <a:pt x="148" y="80"/>
                    <a:pt x="141" y="73"/>
                    <a:pt x="132" y="73"/>
                  </a:cubicBezTo>
                  <a:cubicBezTo>
                    <a:pt x="132" y="73"/>
                    <a:pt x="114" y="69"/>
                    <a:pt x="85" y="69"/>
                  </a:cubicBezTo>
                  <a:cubicBezTo>
                    <a:pt x="55" y="69"/>
                    <a:pt x="34" y="73"/>
                    <a:pt x="33" y="73"/>
                  </a:cubicBezTo>
                  <a:cubicBezTo>
                    <a:pt x="21" y="73"/>
                    <a:pt x="17" y="80"/>
                    <a:pt x="17" y="89"/>
                  </a:cubicBezTo>
                  <a:cubicBezTo>
                    <a:pt x="17" y="89"/>
                    <a:pt x="14" y="108"/>
                    <a:pt x="14" y="127"/>
                  </a:cubicBezTo>
                  <a:cubicBezTo>
                    <a:pt x="14" y="146"/>
                    <a:pt x="17" y="161"/>
                    <a:pt x="17" y="161"/>
                  </a:cubicBezTo>
                  <a:cubicBezTo>
                    <a:pt x="17" y="170"/>
                    <a:pt x="24" y="177"/>
                    <a:pt x="33" y="177"/>
                  </a:cubicBezTo>
                  <a:cubicBezTo>
                    <a:pt x="33" y="177"/>
                    <a:pt x="55" y="181"/>
                    <a:pt x="85" y="181"/>
                  </a:cubicBezTo>
                  <a:cubicBezTo>
                    <a:pt x="114" y="181"/>
                    <a:pt x="132" y="177"/>
                    <a:pt x="132" y="177"/>
                  </a:cubicBezTo>
                  <a:cubicBezTo>
                    <a:pt x="141" y="177"/>
                    <a:pt x="148" y="170"/>
                    <a:pt x="148" y="161"/>
                  </a:cubicBezTo>
                  <a:cubicBezTo>
                    <a:pt x="148" y="161"/>
                    <a:pt x="152" y="146"/>
                    <a:pt x="152" y="127"/>
                  </a:cubicBezTo>
                  <a:cubicBezTo>
                    <a:pt x="152" y="108"/>
                    <a:pt x="148" y="89"/>
                    <a:pt x="148" y="89"/>
                  </a:cubicBezTo>
                  <a:close/>
                  <a:moveTo>
                    <a:pt x="155" y="168"/>
                  </a:moveTo>
                  <a:cubicBezTo>
                    <a:pt x="155" y="176"/>
                    <a:pt x="162" y="182"/>
                    <a:pt x="170" y="182"/>
                  </a:cubicBezTo>
                  <a:cubicBezTo>
                    <a:pt x="178" y="182"/>
                    <a:pt x="184" y="176"/>
                    <a:pt x="184" y="168"/>
                  </a:cubicBezTo>
                  <a:cubicBezTo>
                    <a:pt x="184" y="160"/>
                    <a:pt x="178" y="153"/>
                    <a:pt x="170" y="153"/>
                  </a:cubicBezTo>
                  <a:cubicBezTo>
                    <a:pt x="162" y="153"/>
                    <a:pt x="155" y="160"/>
                    <a:pt x="155" y="168"/>
                  </a:cubicBezTo>
                  <a:close/>
                  <a:moveTo>
                    <a:pt x="185" y="89"/>
                  </a:moveTo>
                  <a:cubicBezTo>
                    <a:pt x="161" y="89"/>
                    <a:pt x="161" y="89"/>
                    <a:pt x="161" y="89"/>
                  </a:cubicBezTo>
                  <a:cubicBezTo>
                    <a:pt x="161" y="97"/>
                    <a:pt x="161" y="97"/>
                    <a:pt x="161" y="97"/>
                  </a:cubicBezTo>
                  <a:cubicBezTo>
                    <a:pt x="185" y="97"/>
                    <a:pt x="185" y="97"/>
                    <a:pt x="185" y="97"/>
                  </a:cubicBezTo>
                  <a:lnTo>
                    <a:pt x="185" y="89"/>
                  </a:lnTo>
                  <a:close/>
                  <a:moveTo>
                    <a:pt x="185" y="105"/>
                  </a:moveTo>
                  <a:cubicBezTo>
                    <a:pt x="161" y="105"/>
                    <a:pt x="161" y="105"/>
                    <a:pt x="161" y="105"/>
                  </a:cubicBezTo>
                  <a:cubicBezTo>
                    <a:pt x="161" y="113"/>
                    <a:pt x="161" y="113"/>
                    <a:pt x="161" y="113"/>
                  </a:cubicBezTo>
                  <a:cubicBezTo>
                    <a:pt x="185" y="113"/>
                    <a:pt x="185" y="113"/>
                    <a:pt x="185" y="113"/>
                  </a:cubicBezTo>
                  <a:lnTo>
                    <a:pt x="185" y="105"/>
                  </a:lnTo>
                  <a:close/>
                  <a:moveTo>
                    <a:pt x="185" y="121"/>
                  </a:moveTo>
                  <a:cubicBezTo>
                    <a:pt x="161" y="121"/>
                    <a:pt x="161" y="121"/>
                    <a:pt x="161" y="121"/>
                  </a:cubicBezTo>
                  <a:cubicBezTo>
                    <a:pt x="161" y="129"/>
                    <a:pt x="161" y="129"/>
                    <a:pt x="161" y="129"/>
                  </a:cubicBezTo>
                  <a:cubicBezTo>
                    <a:pt x="185" y="129"/>
                    <a:pt x="185" y="129"/>
                    <a:pt x="185" y="129"/>
                  </a:cubicBezTo>
                  <a:lnTo>
                    <a:pt x="185" y="121"/>
                  </a:lnTo>
                  <a:close/>
                  <a:moveTo>
                    <a:pt x="179" y="168"/>
                  </a:moveTo>
                  <a:cubicBezTo>
                    <a:pt x="179" y="173"/>
                    <a:pt x="175" y="177"/>
                    <a:pt x="169" y="177"/>
                  </a:cubicBezTo>
                  <a:cubicBezTo>
                    <a:pt x="164" y="177"/>
                    <a:pt x="160" y="173"/>
                    <a:pt x="160" y="168"/>
                  </a:cubicBezTo>
                  <a:cubicBezTo>
                    <a:pt x="160" y="162"/>
                    <a:pt x="164" y="158"/>
                    <a:pt x="169" y="158"/>
                  </a:cubicBezTo>
                  <a:cubicBezTo>
                    <a:pt x="175" y="158"/>
                    <a:pt x="179" y="162"/>
                    <a:pt x="179" y="168"/>
                  </a:cubicBezTo>
                  <a:close/>
                  <a:moveTo>
                    <a:pt x="120" y="173"/>
                  </a:moveTo>
                  <a:cubicBezTo>
                    <a:pt x="40" y="173"/>
                    <a:pt x="40" y="173"/>
                    <a:pt x="40" y="173"/>
                  </a:cubicBezTo>
                  <a:cubicBezTo>
                    <a:pt x="29" y="173"/>
                    <a:pt x="20" y="164"/>
                    <a:pt x="20" y="153"/>
                  </a:cubicBezTo>
                  <a:cubicBezTo>
                    <a:pt x="20" y="97"/>
                    <a:pt x="20" y="97"/>
                    <a:pt x="20" y="97"/>
                  </a:cubicBezTo>
                  <a:cubicBezTo>
                    <a:pt x="20" y="86"/>
                    <a:pt x="29" y="77"/>
                    <a:pt x="40" y="77"/>
                  </a:cubicBezTo>
                  <a:cubicBezTo>
                    <a:pt x="124" y="77"/>
                    <a:pt x="124" y="77"/>
                    <a:pt x="124" y="77"/>
                  </a:cubicBezTo>
                  <a:cubicBezTo>
                    <a:pt x="135" y="77"/>
                    <a:pt x="144" y="86"/>
                    <a:pt x="144" y="97"/>
                  </a:cubicBezTo>
                  <a:cubicBezTo>
                    <a:pt x="144" y="153"/>
                    <a:pt x="144" y="153"/>
                    <a:pt x="144" y="153"/>
                  </a:cubicBezTo>
                  <a:cubicBezTo>
                    <a:pt x="144" y="164"/>
                    <a:pt x="131" y="173"/>
                    <a:pt x="120" y="173"/>
                  </a:cubicBezTo>
                  <a:close/>
                  <a:moveTo>
                    <a:pt x="159" y="13"/>
                  </a:moveTo>
                  <a:cubicBezTo>
                    <a:pt x="158" y="13"/>
                    <a:pt x="158" y="13"/>
                    <a:pt x="157" y="13"/>
                  </a:cubicBezTo>
                  <a:cubicBezTo>
                    <a:pt x="134" y="36"/>
                    <a:pt x="134" y="36"/>
                    <a:pt x="134" y="36"/>
                  </a:cubicBezTo>
                  <a:cubicBezTo>
                    <a:pt x="130" y="32"/>
                    <a:pt x="130" y="32"/>
                    <a:pt x="130" y="32"/>
                  </a:cubicBezTo>
                  <a:cubicBezTo>
                    <a:pt x="153" y="10"/>
                    <a:pt x="153" y="10"/>
                    <a:pt x="153" y="10"/>
                  </a:cubicBezTo>
                  <a:cubicBezTo>
                    <a:pt x="153" y="9"/>
                    <a:pt x="153" y="8"/>
                    <a:pt x="153" y="7"/>
                  </a:cubicBezTo>
                  <a:cubicBezTo>
                    <a:pt x="153" y="3"/>
                    <a:pt x="156" y="0"/>
                    <a:pt x="159" y="0"/>
                  </a:cubicBezTo>
                  <a:cubicBezTo>
                    <a:pt x="163" y="0"/>
                    <a:pt x="166" y="3"/>
                    <a:pt x="166" y="7"/>
                  </a:cubicBezTo>
                  <a:cubicBezTo>
                    <a:pt x="166" y="10"/>
                    <a:pt x="163" y="13"/>
                    <a:pt x="159" y="13"/>
                  </a:cubicBezTo>
                  <a:close/>
                  <a:moveTo>
                    <a:pt x="79" y="33"/>
                  </a:moveTo>
                  <a:cubicBezTo>
                    <a:pt x="115" y="33"/>
                    <a:pt x="115" y="33"/>
                    <a:pt x="115" y="33"/>
                  </a:cubicBezTo>
                  <a:cubicBezTo>
                    <a:pt x="123" y="33"/>
                    <a:pt x="129" y="41"/>
                    <a:pt x="129" y="49"/>
                  </a:cubicBezTo>
                  <a:cubicBezTo>
                    <a:pt x="106" y="49"/>
                    <a:pt x="85" y="49"/>
                    <a:pt x="65" y="49"/>
                  </a:cubicBezTo>
                  <a:cubicBezTo>
                    <a:pt x="65" y="41"/>
                    <a:pt x="71" y="33"/>
                    <a:pt x="79" y="33"/>
                  </a:cubicBezTo>
                  <a:close/>
                  <a:moveTo>
                    <a:pt x="58" y="36"/>
                  </a:moveTo>
                  <a:cubicBezTo>
                    <a:pt x="35" y="13"/>
                    <a:pt x="35" y="13"/>
                    <a:pt x="35" y="13"/>
                  </a:cubicBezTo>
                  <a:cubicBezTo>
                    <a:pt x="35" y="13"/>
                    <a:pt x="34" y="13"/>
                    <a:pt x="33" y="13"/>
                  </a:cubicBezTo>
                  <a:cubicBezTo>
                    <a:pt x="29" y="13"/>
                    <a:pt x="27" y="10"/>
                    <a:pt x="27" y="7"/>
                  </a:cubicBezTo>
                  <a:cubicBezTo>
                    <a:pt x="27" y="3"/>
                    <a:pt x="29" y="0"/>
                    <a:pt x="33" y="0"/>
                  </a:cubicBezTo>
                  <a:cubicBezTo>
                    <a:pt x="37" y="0"/>
                    <a:pt x="40" y="3"/>
                    <a:pt x="40" y="7"/>
                  </a:cubicBezTo>
                  <a:cubicBezTo>
                    <a:pt x="40" y="8"/>
                    <a:pt x="39" y="9"/>
                    <a:pt x="39" y="10"/>
                  </a:cubicBezTo>
                  <a:cubicBezTo>
                    <a:pt x="62" y="32"/>
                    <a:pt x="62" y="32"/>
                    <a:pt x="62" y="32"/>
                  </a:cubicBezTo>
                  <a:lnTo>
                    <a:pt x="58" y="36"/>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123" name="组合 13"/>
            <p:cNvGrpSpPr/>
            <p:nvPr/>
          </p:nvGrpSpPr>
          <p:grpSpPr>
            <a:xfrm>
              <a:off x="8371800" y="384480"/>
              <a:ext cx="3060720" cy="2445480"/>
              <a:chOff x="8371800" y="384480"/>
              <a:chExt cx="3060720" cy="2445480"/>
            </a:xfrm>
          </p:grpSpPr>
          <p:grpSp>
            <p:nvGrpSpPr>
              <p:cNvPr id="124" name="组合 14"/>
              <p:cNvGrpSpPr/>
              <p:nvPr/>
            </p:nvGrpSpPr>
            <p:grpSpPr>
              <a:xfrm>
                <a:off x="8371800" y="384480"/>
                <a:ext cx="3060720" cy="2040480"/>
                <a:chOff x="8371800" y="384480"/>
                <a:chExt cx="3060720" cy="2040480"/>
              </a:xfrm>
            </p:grpSpPr>
            <p:graphicFrame>
              <p:nvGraphicFramePr>
                <p:cNvPr id="125" name="图表 62"/>
                <p:cNvGraphicFramePr/>
                <p:nvPr/>
              </p:nvGraphicFramePr>
              <p:xfrm>
                <a:off x="8371800" y="384480"/>
                <a:ext cx="3060720" cy="2040480"/>
              </p:xfrm>
              <a:graphic>
                <a:graphicData uri="http://schemas.openxmlformats.org/drawingml/2006/chart">
                  <c:chart xmlns:c="http://schemas.openxmlformats.org/drawingml/2006/chart" r:id="rId5"/>
                </a:graphicData>
              </a:graphic>
            </p:graphicFrame>
            <p:sp>
              <p:nvSpPr>
                <p:cNvPr id="126" name="椭圆 63"/>
                <p:cNvSpPr/>
                <p:nvPr/>
              </p:nvSpPr>
              <p:spPr>
                <a:xfrm>
                  <a:off x="9182520" y="69984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127" name="TextBox 24"/>
              <p:cNvSpPr/>
              <p:nvPr/>
            </p:nvSpPr>
            <p:spPr>
              <a:xfrm>
                <a:off x="9410040" y="23133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91%</a:t>
                </a:r>
                <a:endParaRPr lang="en-US" sz="2800" b="0" strike="noStrike" spc="-1">
                  <a:solidFill>
                    <a:srgbClr val="000000"/>
                  </a:solidFill>
                  <a:latin typeface="Arial"/>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additive="repl">
                                        <p:cTn id="7" dur="500" fill="hold"/>
                                        <p:tgtEl>
                                          <p:spTgt spid="96"/>
                                        </p:tgtEl>
                                        <p:attrNameLst>
                                          <p:attrName>ppt_x</p:attrName>
                                        </p:attrNameLst>
                                      </p:cBhvr>
                                      <p:tavLst>
                                        <p:tav tm="0">
                                          <p:val>
                                            <p:strVal val="#ppt_x"/>
                                          </p:val>
                                        </p:tav>
                                        <p:tav tm="100000">
                                          <p:val>
                                            <p:strVal val="#ppt_x"/>
                                          </p:val>
                                        </p:tav>
                                      </p:tavLst>
                                    </p:anim>
                                    <p:anim calcmode="lin" valueType="num">
                                      <p:cBhvr additive="repl">
                                        <p:cTn id="8" dur="500" fill="hold"/>
                                        <p:tgtEl>
                                          <p:spTgt spid="96"/>
                                        </p:tgtEl>
                                        <p:attrNameLst>
                                          <p:attrName>ppt_y</p:attrName>
                                        </p:attrNameLst>
                                      </p:cBhvr>
                                      <p:tavLst>
                                        <p:tav tm="0">
                                          <p:val>
                                            <p:strVal val="1+#ppt_h/2"/>
                                          </p:val>
                                        </p:tav>
                                        <p:tav tm="100000">
                                          <p:val>
                                            <p:strVal val="#ppt_y"/>
                                          </p:val>
                                        </p:tav>
                                      </p:tavLst>
                                    </p:anim>
                                  </p:childTnLst>
                                </p:cTn>
                              </p:par>
                              <p:par>
                                <p:cTn id="9" presetID="53" presetClass="entr" presetSubtype="16" dur="500" fill="hold" nodeType="withEffect">
                                  <p:stCondLst>
                                    <p:cond delay="0"/>
                                  </p:stCondLst>
                                  <p:childTnLst>
                                    <p:set>
                                      <p:cBhvr>
                                        <p:cTn id="10" dur="1" fill="hold">
                                          <p:stCondLst>
                                            <p:cond delay="0"/>
                                          </p:stCondLst>
                                        </p:cTn>
                                        <p:tgtEl>
                                          <p:spTgt spid="97"/>
                                        </p:tgtEl>
                                        <p:attrNameLst>
                                          <p:attrName>style.visibility</p:attrName>
                                        </p:attrNameLst>
                                      </p:cBhvr>
                                      <p:to>
                                        <p:strVal val="visible"/>
                                      </p:to>
                                    </p:set>
                                    <p:anim calcmode="lin" valueType="num">
                                      <p:cBhvr additive="repl">
                                        <p:cTn id="11" dur="500" fill="hold"/>
                                        <p:tgtEl>
                                          <p:spTgt spid="97"/>
                                        </p:tgtEl>
                                        <p:attrNameLst>
                                          <p:attrName>ppt_w</p:attrName>
                                        </p:attrNameLst>
                                      </p:cBhvr>
                                      <p:tavLst>
                                        <p:tav tm="0">
                                          <p:val>
                                            <p:fltVal val="0"/>
                                          </p:val>
                                        </p:tav>
                                        <p:tav tm="100000">
                                          <p:val>
                                            <p:strVal val="#ppt_w"/>
                                          </p:val>
                                        </p:tav>
                                      </p:tavLst>
                                    </p:anim>
                                    <p:anim calcmode="lin" valueType="num">
                                      <p:cBhvr additive="repl">
                                        <p:cTn id="12" dur="500" fill="hold"/>
                                        <p:tgtEl>
                                          <p:spTgt spid="97"/>
                                        </p:tgtEl>
                                        <p:attrNameLst>
                                          <p:attrName>ppt_h</p:attrName>
                                        </p:attrNameLst>
                                      </p:cBhvr>
                                      <p:tavLst>
                                        <p:tav tm="0">
                                          <p:val>
                                            <p:fltVal val="0"/>
                                          </p:val>
                                        </p:tav>
                                        <p:tav tm="100000">
                                          <p:val>
                                            <p:strVal val="#ppt_h"/>
                                          </p:val>
                                        </p:tav>
                                      </p:tavLst>
                                    </p:anim>
                                    <p:animEffect transition="in" filter="fade">
                                      <p:cBhvr additive="repl">
                                        <p:cTn id="13" dur="500"/>
                                        <p:tgtEl>
                                          <p:spTgt spid="97"/>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53" presetClass="entr" presetSubtype="16" dur="500" fill="hold" nodeType="clickEffect">
                                  <p:stCondLst>
                                    <p:cond delay="0"/>
                                  </p:stCondLst>
                                  <p:childTnLst>
                                    <p:set>
                                      <p:cBhvr>
                                        <p:cTn id="17" dur="1" fill="hold">
                                          <p:stCondLst>
                                            <p:cond delay="0"/>
                                          </p:stCondLst>
                                        </p:cTn>
                                        <p:tgtEl>
                                          <p:spTgt spid="104"/>
                                        </p:tgtEl>
                                        <p:attrNameLst>
                                          <p:attrName>style.visibility</p:attrName>
                                        </p:attrNameLst>
                                      </p:cBhvr>
                                      <p:to>
                                        <p:strVal val="visible"/>
                                      </p:to>
                                    </p:set>
                                    <p:anim calcmode="lin" valueType="num">
                                      <p:cBhvr additive="repl">
                                        <p:cTn id="18" dur="500" fill="hold"/>
                                        <p:tgtEl>
                                          <p:spTgt spid="104"/>
                                        </p:tgtEl>
                                        <p:attrNameLst>
                                          <p:attrName>ppt_w</p:attrName>
                                        </p:attrNameLst>
                                      </p:cBhvr>
                                      <p:tavLst>
                                        <p:tav tm="0">
                                          <p:val>
                                            <p:fltVal val="0"/>
                                          </p:val>
                                        </p:tav>
                                        <p:tav tm="100000">
                                          <p:val>
                                            <p:strVal val="#ppt_w"/>
                                          </p:val>
                                        </p:tav>
                                      </p:tavLst>
                                    </p:anim>
                                    <p:anim calcmode="lin" valueType="num">
                                      <p:cBhvr additive="repl">
                                        <p:cTn id="19" dur="500" fill="hold"/>
                                        <p:tgtEl>
                                          <p:spTgt spid="104"/>
                                        </p:tgtEl>
                                        <p:attrNameLst>
                                          <p:attrName>ppt_h</p:attrName>
                                        </p:attrNameLst>
                                      </p:cBhvr>
                                      <p:tavLst>
                                        <p:tav tm="0">
                                          <p:val>
                                            <p:fltVal val="0"/>
                                          </p:val>
                                        </p:tav>
                                        <p:tav tm="100000">
                                          <p:val>
                                            <p:strVal val="#ppt_h"/>
                                          </p:val>
                                        </p:tav>
                                      </p:tavLst>
                                    </p:anim>
                                    <p:animEffect transition="in" filter="fade">
                                      <p:cBhvr additive="repl">
                                        <p:cTn id="20" dur="500"/>
                                        <p:tgtEl>
                                          <p:spTgt spid="104"/>
                                        </p:tgtEl>
                                      </p:cBhvr>
                                    </p:animEffect>
                                  </p:childTnLst>
                                </p:cTn>
                              </p:par>
                              <p:par>
                                <p:cTn id="21" presetID="53" presetClass="entr" presetSubtype="16" dur="500" fill="hold" nodeType="withEffect">
                                  <p:stCondLst>
                                    <p:cond delay="0"/>
                                  </p:stCondLst>
                                  <p:childTnLst>
                                    <p:set>
                                      <p:cBhvr>
                                        <p:cTn id="22" dur="1" fill="hold">
                                          <p:stCondLst>
                                            <p:cond delay="0"/>
                                          </p:stCondLst>
                                        </p:cTn>
                                        <p:tgtEl>
                                          <p:spTgt spid="111"/>
                                        </p:tgtEl>
                                        <p:attrNameLst>
                                          <p:attrName>style.visibility</p:attrName>
                                        </p:attrNameLst>
                                      </p:cBhvr>
                                      <p:to>
                                        <p:strVal val="visible"/>
                                      </p:to>
                                    </p:set>
                                    <p:anim calcmode="lin" valueType="num">
                                      <p:cBhvr additive="repl">
                                        <p:cTn id="23" dur="500" fill="hold"/>
                                        <p:tgtEl>
                                          <p:spTgt spid="111"/>
                                        </p:tgtEl>
                                        <p:attrNameLst>
                                          <p:attrName>ppt_w</p:attrName>
                                        </p:attrNameLst>
                                      </p:cBhvr>
                                      <p:tavLst>
                                        <p:tav tm="0">
                                          <p:val>
                                            <p:fltVal val="0"/>
                                          </p:val>
                                        </p:tav>
                                        <p:tav tm="100000">
                                          <p:val>
                                            <p:strVal val="#ppt_w"/>
                                          </p:val>
                                        </p:tav>
                                      </p:tavLst>
                                    </p:anim>
                                    <p:anim calcmode="lin" valueType="num">
                                      <p:cBhvr additive="repl">
                                        <p:cTn id="24" dur="500" fill="hold"/>
                                        <p:tgtEl>
                                          <p:spTgt spid="111"/>
                                        </p:tgtEl>
                                        <p:attrNameLst>
                                          <p:attrName>ppt_h</p:attrName>
                                        </p:attrNameLst>
                                      </p:cBhvr>
                                      <p:tavLst>
                                        <p:tav tm="0">
                                          <p:val>
                                            <p:fltVal val="0"/>
                                          </p:val>
                                        </p:tav>
                                        <p:tav tm="100000">
                                          <p:val>
                                            <p:strVal val="#ppt_h"/>
                                          </p:val>
                                        </p:tav>
                                      </p:tavLst>
                                    </p:anim>
                                    <p:animEffect transition="in" filter="fade">
                                      <p:cBhvr additive="repl">
                                        <p:cTn id="25" dur="500"/>
                                        <p:tgtEl>
                                          <p:spTgt spid="111"/>
                                        </p:tgtEl>
                                      </p:cBhvr>
                                    </p:animEffect>
                                  </p:childTnLst>
                                </p:cTn>
                              </p:par>
                              <p:par>
                                <p:cTn id="26" presetID="53" presetClass="entr" presetSubtype="16" dur="500" fill="hold" nodeType="withEffect">
                                  <p:stCondLst>
                                    <p:cond delay="0"/>
                                  </p:stCondLst>
                                  <p:childTnLst>
                                    <p:set>
                                      <p:cBhvr>
                                        <p:cTn id="27" dur="1" fill="hold">
                                          <p:stCondLst>
                                            <p:cond delay="0"/>
                                          </p:stCondLst>
                                        </p:cTn>
                                        <p:tgtEl>
                                          <p:spTgt spid="121"/>
                                        </p:tgtEl>
                                        <p:attrNameLst>
                                          <p:attrName>style.visibility</p:attrName>
                                        </p:attrNameLst>
                                      </p:cBhvr>
                                      <p:to>
                                        <p:strVal val="visible"/>
                                      </p:to>
                                    </p:set>
                                    <p:anim calcmode="lin" valueType="num">
                                      <p:cBhvr additive="repl">
                                        <p:cTn id="28" dur="500" fill="hold"/>
                                        <p:tgtEl>
                                          <p:spTgt spid="121"/>
                                        </p:tgtEl>
                                        <p:attrNameLst>
                                          <p:attrName>ppt_w</p:attrName>
                                        </p:attrNameLst>
                                      </p:cBhvr>
                                      <p:tavLst>
                                        <p:tav tm="0">
                                          <p:val>
                                            <p:fltVal val="0"/>
                                          </p:val>
                                        </p:tav>
                                        <p:tav tm="100000">
                                          <p:val>
                                            <p:strVal val="#ppt_w"/>
                                          </p:val>
                                        </p:tav>
                                      </p:tavLst>
                                    </p:anim>
                                    <p:anim calcmode="lin" valueType="num">
                                      <p:cBhvr additive="repl">
                                        <p:cTn id="29" dur="500" fill="hold"/>
                                        <p:tgtEl>
                                          <p:spTgt spid="121"/>
                                        </p:tgtEl>
                                        <p:attrNameLst>
                                          <p:attrName>ppt_h</p:attrName>
                                        </p:attrNameLst>
                                      </p:cBhvr>
                                      <p:tavLst>
                                        <p:tav tm="0">
                                          <p:val>
                                            <p:fltVal val="0"/>
                                          </p:val>
                                        </p:tav>
                                        <p:tav tm="100000">
                                          <p:val>
                                            <p:strVal val="#ppt_h"/>
                                          </p:val>
                                        </p:tav>
                                      </p:tavLst>
                                    </p:anim>
                                    <p:animEffect transition="in" filter="fade">
                                      <p:cBhvr additive="repl">
                                        <p:cTn id="30"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8"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solidFill>
                <a:latin typeface="Arial"/>
                <a:ea typeface="微软雅黑"/>
              </a:rPr>
              <a:t>专业礼仪培训的益处</a:t>
            </a:r>
            <a:endParaRPr lang="en-US" sz="3600" b="0" strike="noStrike" spc="-1">
              <a:solidFill>
                <a:schemeClr val="dk1"/>
              </a:solidFill>
              <a:latin typeface="Arial"/>
            </a:endParaRPr>
          </a:p>
        </p:txBody>
      </p:sp>
      <p:sp>
        <p:nvSpPr>
          <p:cNvPr id="129"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专业礼仪培训可以帮助个人提升自信心和自我形象，增强自信表现。</a:t>
            </a:r>
            <a:endParaRPr lang="en-US" sz="1600" b="0" strike="noStrike" spc="-1">
              <a:solidFill>
                <a:srgbClr val="000000"/>
              </a:solidFill>
              <a:latin typeface="Arial"/>
            </a:endParaRPr>
          </a:p>
        </p:txBody>
      </p:sp>
      <p:sp>
        <p:nvSpPr>
          <p:cNvPr id="130"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提升自信心</a:t>
            </a:r>
            <a:endParaRPr lang="en-US" sz="2000" b="0" strike="noStrike" spc="-1">
              <a:solidFill>
                <a:srgbClr val="000000"/>
              </a:solidFill>
              <a:latin typeface="Arial"/>
            </a:endParaRPr>
          </a:p>
        </p:txBody>
      </p:sp>
      <p:sp>
        <p:nvSpPr>
          <p:cNvPr id="131"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01</a:t>
            </a:r>
            <a:endParaRPr lang="en-US" sz="1600" b="0" strike="noStrike" spc="-1">
              <a:solidFill>
                <a:srgbClr val="FFFFFF"/>
              </a:solidFill>
              <a:latin typeface="Arial"/>
            </a:endParaRPr>
          </a:p>
        </p:txBody>
      </p:sp>
      <p:sp>
        <p:nvSpPr>
          <p:cNvPr id="132"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03</a:t>
            </a:r>
            <a:endParaRPr lang="en-US" sz="1600" b="0" strike="noStrike" spc="-1">
              <a:solidFill>
                <a:srgbClr val="FFFFFF"/>
              </a:solidFill>
              <a:latin typeface="Arial"/>
            </a:endParaRPr>
          </a:p>
        </p:txBody>
      </p:sp>
      <p:sp>
        <p:nvSpPr>
          <p:cNvPr id="133"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微软雅黑"/>
                <a:ea typeface="微软雅黑"/>
              </a:rPr>
              <a:t>学习专业礼仪培训可以有效提高沟通效果和人际交往能力，更好地表达自己。</a:t>
            </a:r>
            <a:endParaRPr lang="en-US" sz="1600" b="0" strike="noStrike" spc="-1">
              <a:solidFill>
                <a:srgbClr val="000000"/>
              </a:solidFill>
              <a:latin typeface="Arial"/>
            </a:endParaRPr>
          </a:p>
        </p:txBody>
      </p:sp>
      <p:sp>
        <p:nvSpPr>
          <p:cNvPr id="134"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提高沟通效果</a:t>
            </a:r>
            <a:endParaRPr lang="en-US" sz="2000" b="0" strike="noStrike" spc="-1">
              <a:solidFill>
                <a:srgbClr val="000000"/>
              </a:solidFill>
              <a:latin typeface="Arial"/>
            </a:endParaRPr>
          </a:p>
        </p:txBody>
      </p:sp>
      <p:sp>
        <p:nvSpPr>
          <p:cNvPr id="135"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02</a:t>
            </a:r>
            <a:endParaRPr lang="en-US" sz="1600" b="0" strike="noStrike" spc="-1">
              <a:solidFill>
                <a:srgbClr val="FFFFFF"/>
              </a:solidFill>
              <a:latin typeface="Arial"/>
            </a:endParaRPr>
          </a:p>
        </p:txBody>
      </p:sp>
      <p:sp>
        <p:nvSpPr>
          <p:cNvPr id="136"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微软雅黑"/>
                <a:ea typeface="微软雅黑"/>
              </a:rPr>
              <a:t>良好的专业礼仪有助于塑造个人良好的职业形象，获得他人认可。</a:t>
            </a:r>
            <a:endParaRPr lang="en-US" sz="1600" b="0" strike="noStrike" spc="-1">
              <a:solidFill>
                <a:srgbClr val="000000"/>
              </a:solidFill>
              <a:latin typeface="Arial"/>
            </a:endParaRPr>
          </a:p>
        </p:txBody>
      </p:sp>
      <p:sp>
        <p:nvSpPr>
          <p:cNvPr id="137"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塑造良好形象</a:t>
            </a:r>
            <a:endParaRPr lang="en-US" sz="2000" b="0" strike="noStrike" spc="-1">
              <a:solidFill>
                <a:srgbClr val="000000"/>
              </a:solidFill>
              <a:latin typeface="Arial"/>
            </a:endParaRPr>
          </a:p>
        </p:txBody>
      </p:sp>
      <p:sp>
        <p:nvSpPr>
          <p:cNvPr id="138" name="矩形 25"/>
          <p:cNvSpPr/>
          <p:nvPr/>
        </p:nvSpPr>
        <p:spPr>
          <a:xfrm>
            <a:off x="6341040" y="0"/>
            <a:ext cx="5850360" cy="685764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pic>
        <p:nvPicPr>
          <p:cNvPr id="139" name="图片 7"/>
          <p:cNvPicPr/>
          <p:nvPr/>
        </p:nvPicPr>
        <p:blipFill>
          <a:blip r:embed="rId2"/>
          <a:srcRect l="61707" t="1330" r="6548" b="22518"/>
          <a:stretch>
            <a:fillRect/>
          </a:stretch>
        </p:blipFill>
        <p:spPr>
          <a:xfrm>
            <a:off x="42120" y="30600"/>
            <a:ext cx="827280" cy="84528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138"/>
                                        </p:tgtEl>
                                        <p:attrNameLst>
                                          <p:attrName>style.visibility</p:attrName>
                                        </p:attrNameLst>
                                      </p:cBhvr>
                                      <p:to>
                                        <p:strVal val="visible"/>
                                      </p:to>
                                    </p:set>
                                    <p:animEffect transition="in" filter="fade">
                                      <p:cBhvr additive="repl">
                                        <p:cTn id="7"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0" name="矩形 60"/>
          <p:cNvSpPr/>
          <p:nvPr/>
        </p:nvSpPr>
        <p:spPr>
          <a:xfrm>
            <a:off x="0" y="5474160"/>
            <a:ext cx="12191760" cy="138348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141" name="矩形 28"/>
          <p:cNvSpPr/>
          <p:nvPr/>
        </p:nvSpPr>
        <p:spPr>
          <a:xfrm>
            <a:off x="3715920" y="2703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42" name="content.2.title"/>
          <p:cNvSpPr/>
          <p:nvPr/>
        </p:nvSpPr>
        <p:spPr>
          <a:xfrm>
            <a:off x="3931920" y="2931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口碑和学员反馈</a:t>
            </a:r>
            <a:endParaRPr lang="en-US" sz="1800" b="0" strike="noStrike" spc="-1">
              <a:solidFill>
                <a:srgbClr val="000000"/>
              </a:solidFill>
              <a:latin typeface="Arial"/>
            </a:endParaRPr>
          </a:p>
        </p:txBody>
      </p:sp>
      <p:sp>
        <p:nvSpPr>
          <p:cNvPr id="143" name="content.2.content"/>
          <p:cNvSpPr/>
          <p:nvPr/>
        </p:nvSpPr>
        <p:spPr>
          <a:xfrm>
            <a:off x="3909600" y="3797280"/>
            <a:ext cx="2067120" cy="316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400" b="0" strike="noStrike" spc="-1">
                <a:solidFill>
                  <a:schemeClr val="dk1"/>
                </a:solidFill>
                <a:latin typeface="微软雅黑"/>
                <a:ea typeface="微软雅黑"/>
              </a:rPr>
              <a:t>了解培训机构的口碑和学员的反馈，是否正面。</a:t>
            </a:r>
            <a:endParaRPr lang="en-US" sz="1400" b="0" strike="noStrike" spc="-1">
              <a:solidFill>
                <a:srgbClr val="000000"/>
              </a:solidFill>
              <a:latin typeface="Arial"/>
            </a:endParaRPr>
          </a:p>
        </p:txBody>
      </p:sp>
      <p:sp>
        <p:nvSpPr>
          <p:cNvPr id="144" name="矩形 33"/>
          <p:cNvSpPr/>
          <p:nvPr/>
        </p:nvSpPr>
        <p:spPr>
          <a:xfrm>
            <a:off x="6450840" y="2703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45" name="content.3.title"/>
          <p:cNvSpPr/>
          <p:nvPr/>
        </p:nvSpPr>
        <p:spPr>
          <a:xfrm>
            <a:off x="6703200" y="2931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课程设置和费用</a:t>
            </a:r>
            <a:endParaRPr lang="en-US" sz="1800" b="0" strike="noStrike" spc="-1">
              <a:solidFill>
                <a:srgbClr val="000000"/>
              </a:solidFill>
              <a:latin typeface="Arial"/>
            </a:endParaRPr>
          </a:p>
        </p:txBody>
      </p:sp>
      <p:sp>
        <p:nvSpPr>
          <p:cNvPr id="146" name="content.3.content"/>
          <p:cNvSpPr/>
          <p:nvPr/>
        </p:nvSpPr>
        <p:spPr>
          <a:xfrm>
            <a:off x="6666840" y="3798000"/>
            <a:ext cx="2095920" cy="31658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400" b="0" strike="noStrike" spc="-1">
                <a:solidFill>
                  <a:schemeClr val="dk1"/>
                </a:solidFill>
                <a:latin typeface="微软雅黑"/>
                <a:ea typeface="微软雅黑"/>
              </a:rPr>
              <a:t>比较不同培训机构的课程设置和费用，选择适合自己的培训机构。</a:t>
            </a:r>
            <a:endParaRPr lang="en-US" sz="1400" b="0" strike="noStrike" spc="-1">
              <a:solidFill>
                <a:srgbClr val="000000"/>
              </a:solidFill>
              <a:latin typeface="Arial"/>
            </a:endParaRPr>
          </a:p>
        </p:txBody>
      </p:sp>
      <p:sp>
        <p:nvSpPr>
          <p:cNvPr id="147" name="矩形 38"/>
          <p:cNvSpPr/>
          <p:nvPr/>
        </p:nvSpPr>
        <p:spPr>
          <a:xfrm>
            <a:off x="9184680" y="2703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48" name="content.4.title"/>
          <p:cNvSpPr/>
          <p:nvPr/>
        </p:nvSpPr>
        <p:spPr>
          <a:xfrm>
            <a:off x="9420120" y="2931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dk1"/>
                </a:solidFill>
                <a:latin typeface="微软雅黑"/>
                <a:ea typeface="微软雅黑"/>
              </a:rPr>
              <a:t> </a:t>
            </a:r>
            <a:endParaRPr lang="en-US" sz="1800" b="0" strike="noStrike" spc="-1">
              <a:solidFill>
                <a:srgbClr val="000000"/>
              </a:solidFill>
              <a:latin typeface="Arial"/>
            </a:endParaRPr>
          </a:p>
        </p:txBody>
      </p:sp>
      <p:sp>
        <p:nvSpPr>
          <p:cNvPr id="149" name="content.4.content"/>
          <p:cNvSpPr/>
          <p:nvPr/>
        </p:nvSpPr>
        <p:spPr>
          <a:xfrm>
            <a:off x="9420840" y="3797280"/>
            <a:ext cx="2076840" cy="31658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dk1"/>
                </a:solidFill>
                <a:latin typeface="微软雅黑"/>
                <a:ea typeface="微软雅黑"/>
              </a:rPr>
              <a:t> </a:t>
            </a:r>
            <a:endParaRPr lang="en-US" sz="1400" b="0" strike="noStrike" spc="-1">
              <a:solidFill>
                <a:srgbClr val="000000"/>
              </a:solidFill>
              <a:latin typeface="Arial"/>
            </a:endParaRPr>
          </a:p>
        </p:txBody>
      </p:sp>
      <p:sp>
        <p:nvSpPr>
          <p:cNvPr id="150"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Arial"/>
                <a:ea typeface="微软雅黑"/>
              </a:rPr>
              <a:t>如何选择合适的专业礼仪培训机构？</a:t>
            </a:r>
            <a:endParaRPr lang="en-US" sz="3600" b="0" strike="noStrike" spc="-1">
              <a:solidFill>
                <a:schemeClr val="dk1"/>
              </a:solidFill>
              <a:latin typeface="Arial"/>
            </a:endParaRPr>
          </a:p>
        </p:txBody>
      </p:sp>
      <p:sp>
        <p:nvSpPr>
          <p:cNvPr id="151" name="矩形 19"/>
          <p:cNvSpPr/>
          <p:nvPr/>
        </p:nvSpPr>
        <p:spPr>
          <a:xfrm>
            <a:off x="972360" y="2703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52" name="content.1.title"/>
          <p:cNvSpPr/>
          <p:nvPr/>
        </p:nvSpPr>
        <p:spPr>
          <a:xfrm>
            <a:off x="1125000" y="2931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教学内容和师资力量</a:t>
            </a:r>
            <a:endParaRPr lang="en-US" sz="1800" b="0" strike="noStrike" spc="-1">
              <a:solidFill>
                <a:srgbClr val="000000"/>
              </a:solidFill>
              <a:latin typeface="Arial"/>
            </a:endParaRPr>
          </a:p>
        </p:txBody>
      </p:sp>
      <p:sp>
        <p:nvSpPr>
          <p:cNvPr id="153" name="content.1.content"/>
          <p:cNvSpPr/>
          <p:nvPr/>
        </p:nvSpPr>
        <p:spPr>
          <a:xfrm>
            <a:off x="1105560" y="3797280"/>
            <a:ext cx="2082960" cy="316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400" b="0" strike="noStrike" spc="-1">
                <a:solidFill>
                  <a:schemeClr val="dk1"/>
                </a:solidFill>
                <a:latin typeface="微软雅黑"/>
                <a:ea typeface="微软雅黑"/>
              </a:rPr>
              <a:t>考察培训机构的教学内容是否丰富，师资力量是否雄厚。</a:t>
            </a:r>
            <a:endParaRPr lang="en-US" sz="1400" b="0" strike="noStrike" spc="-1">
              <a:solidFill>
                <a:srgbClr val="000000"/>
              </a:solidFill>
              <a:latin typeface="Arial"/>
            </a:endParaRPr>
          </a:p>
        </p:txBody>
      </p:sp>
      <p:grpSp>
        <p:nvGrpSpPr>
          <p:cNvPr id="154" name="组合 4"/>
          <p:cNvGrpSpPr/>
          <p:nvPr/>
        </p:nvGrpSpPr>
        <p:grpSpPr>
          <a:xfrm>
            <a:off x="0" y="497520"/>
            <a:ext cx="3060720" cy="2445480"/>
            <a:chOff x="0" y="497520"/>
            <a:chExt cx="3060720" cy="2445480"/>
          </a:xfrm>
        </p:grpSpPr>
        <p:grpSp>
          <p:nvGrpSpPr>
            <p:cNvPr id="155" name="组合 19"/>
            <p:cNvGrpSpPr/>
            <p:nvPr/>
          </p:nvGrpSpPr>
          <p:grpSpPr>
            <a:xfrm>
              <a:off x="0" y="497520"/>
              <a:ext cx="3060720" cy="2040480"/>
              <a:chOff x="0" y="497520"/>
              <a:chExt cx="3060720" cy="2040480"/>
            </a:xfrm>
          </p:grpSpPr>
          <p:graphicFrame>
            <p:nvGraphicFramePr>
              <p:cNvPr id="156" name="图表 24"/>
              <p:cNvGraphicFramePr/>
              <p:nvPr/>
            </p:nvGraphicFramePr>
            <p:xfrm>
              <a:off x="0" y="497520"/>
              <a:ext cx="3060720" cy="2040480"/>
            </p:xfrm>
            <a:graphic>
              <a:graphicData uri="http://schemas.openxmlformats.org/drawingml/2006/chart">
                <c:chart xmlns:c="http://schemas.openxmlformats.org/drawingml/2006/chart" r:id="rId2"/>
              </a:graphicData>
            </a:graphic>
          </p:graphicFrame>
          <p:grpSp>
            <p:nvGrpSpPr>
              <p:cNvPr id="157" name="组合 25"/>
              <p:cNvGrpSpPr/>
              <p:nvPr/>
            </p:nvGrpSpPr>
            <p:grpSpPr>
              <a:xfrm>
                <a:off x="810000" y="812520"/>
                <a:ext cx="1394640" cy="1394640"/>
                <a:chOff x="810000" y="812520"/>
                <a:chExt cx="1394640" cy="1394640"/>
              </a:xfrm>
            </p:grpSpPr>
            <p:sp>
              <p:nvSpPr>
                <p:cNvPr id="158" name="椭圆 26"/>
                <p:cNvSpPr/>
                <p:nvPr/>
              </p:nvSpPr>
              <p:spPr>
                <a:xfrm>
                  <a:off x="810000" y="81252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159" name="Freeform 178"/>
                <p:cNvSpPr/>
                <p:nvPr/>
              </p:nvSpPr>
              <p:spPr>
                <a:xfrm>
                  <a:off x="1340280" y="1363320"/>
                  <a:ext cx="334440" cy="293400"/>
                </a:xfrm>
                <a:custGeom>
                  <a:gdLst>
                    <a:gd name="textAreaLeft" fmla="*/ 0 w 334440"/>
                    <a:gd name="textAreaRight" fmla="*/ 334800 w 334440"/>
                    <a:gd name="textAreaTop" fmla="*/ 0 h 293400"/>
                    <a:gd name="textAreaBottom" fmla="*/ 293760 h 293400"/>
                  </a:gdLst>
                  <a:rect l="textAreaLeft" t="textAreaTop" r="textAreaRight" b="textAreaBottom"/>
                  <a:pathLst>
                    <a:path w="192" h="168">
                      <a:moveTo>
                        <a:pt x="171" y="168"/>
                      </a:moveTo>
                      <a:cubicBezTo>
                        <a:pt x="99" y="168"/>
                        <a:pt x="99" y="168"/>
                        <a:pt x="99" y="168"/>
                      </a:cubicBezTo>
                      <a:cubicBezTo>
                        <a:pt x="92" y="168"/>
                        <a:pt x="92" y="168"/>
                        <a:pt x="92" y="168"/>
                      </a:cubicBezTo>
                      <a:cubicBezTo>
                        <a:pt x="19" y="168"/>
                        <a:pt x="19" y="168"/>
                        <a:pt x="19" y="168"/>
                      </a:cubicBezTo>
                      <a:cubicBezTo>
                        <a:pt x="9" y="168"/>
                        <a:pt x="0" y="157"/>
                        <a:pt x="0" y="146"/>
                      </a:cubicBezTo>
                      <a:cubicBezTo>
                        <a:pt x="0" y="52"/>
                        <a:pt x="0" y="52"/>
                        <a:pt x="0" y="52"/>
                      </a:cubicBezTo>
                      <a:cubicBezTo>
                        <a:pt x="0" y="41"/>
                        <a:pt x="9" y="32"/>
                        <a:pt x="19" y="32"/>
                      </a:cubicBezTo>
                      <a:cubicBezTo>
                        <a:pt x="33" y="32"/>
                        <a:pt x="33" y="32"/>
                        <a:pt x="33" y="32"/>
                      </a:cubicBezTo>
                      <a:cubicBezTo>
                        <a:pt x="38" y="17"/>
                        <a:pt x="38" y="17"/>
                        <a:pt x="38" y="17"/>
                      </a:cubicBezTo>
                      <a:cubicBezTo>
                        <a:pt x="42" y="7"/>
                        <a:pt x="53" y="0"/>
                        <a:pt x="64" y="0"/>
                      </a:cubicBezTo>
                      <a:cubicBezTo>
                        <a:pt x="125" y="0"/>
                        <a:pt x="125" y="0"/>
                        <a:pt x="125" y="0"/>
                      </a:cubicBezTo>
                      <a:cubicBezTo>
                        <a:pt x="136" y="0"/>
                        <a:pt x="148" y="7"/>
                        <a:pt x="152" y="17"/>
                      </a:cubicBezTo>
                      <a:cubicBezTo>
                        <a:pt x="157" y="32"/>
                        <a:pt x="157" y="32"/>
                        <a:pt x="157" y="32"/>
                      </a:cubicBezTo>
                      <a:cubicBezTo>
                        <a:pt x="171" y="32"/>
                        <a:pt x="171" y="32"/>
                        <a:pt x="171" y="32"/>
                      </a:cubicBezTo>
                      <a:cubicBezTo>
                        <a:pt x="182" y="32"/>
                        <a:pt x="192" y="42"/>
                        <a:pt x="192" y="53"/>
                      </a:cubicBezTo>
                      <a:cubicBezTo>
                        <a:pt x="192" y="146"/>
                        <a:pt x="192" y="146"/>
                        <a:pt x="192" y="146"/>
                      </a:cubicBezTo>
                      <a:cubicBezTo>
                        <a:pt x="192" y="157"/>
                        <a:pt x="182" y="168"/>
                        <a:pt x="171" y="168"/>
                      </a:cubicBezTo>
                      <a:close/>
                      <a:moveTo>
                        <a:pt x="95" y="40"/>
                      </a:moveTo>
                      <a:cubicBezTo>
                        <a:pt x="54" y="41"/>
                        <a:pt x="39" y="75"/>
                        <a:pt x="39" y="94"/>
                      </a:cubicBezTo>
                      <a:cubicBezTo>
                        <a:pt x="39" y="113"/>
                        <a:pt x="44" y="150"/>
                        <a:pt x="95" y="152"/>
                      </a:cubicBezTo>
                      <a:cubicBezTo>
                        <a:pt x="147" y="150"/>
                        <a:pt x="152" y="113"/>
                        <a:pt x="152" y="94"/>
                      </a:cubicBezTo>
                      <a:cubicBezTo>
                        <a:pt x="152" y="75"/>
                        <a:pt x="137" y="41"/>
                        <a:pt x="95" y="40"/>
                      </a:cubicBezTo>
                      <a:close/>
                      <a:moveTo>
                        <a:pt x="96" y="140"/>
                      </a:moveTo>
                      <a:cubicBezTo>
                        <a:pt x="71" y="140"/>
                        <a:pt x="52" y="120"/>
                        <a:pt x="52" y="96"/>
                      </a:cubicBezTo>
                      <a:cubicBezTo>
                        <a:pt x="52" y="72"/>
                        <a:pt x="71" y="52"/>
                        <a:pt x="96" y="52"/>
                      </a:cubicBezTo>
                      <a:cubicBezTo>
                        <a:pt x="120" y="52"/>
                        <a:pt x="140" y="72"/>
                        <a:pt x="140" y="96"/>
                      </a:cubicBezTo>
                      <a:cubicBezTo>
                        <a:pt x="140" y="120"/>
                        <a:pt x="120" y="140"/>
                        <a:pt x="96" y="140"/>
                      </a:cubicBezTo>
                      <a:close/>
                    </a:path>
                  </a:pathLst>
                </a:custGeom>
                <a:solidFill>
                  <a:srgbClr val="094153"/>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sp>
          <p:nvSpPr>
            <p:cNvPr id="160" name="TextBox 22"/>
            <p:cNvSpPr/>
            <p:nvPr/>
          </p:nvSpPr>
          <p:spPr>
            <a:xfrm>
              <a:off x="1038240" y="242640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161" name="组合 8"/>
          <p:cNvGrpSpPr/>
          <p:nvPr/>
        </p:nvGrpSpPr>
        <p:grpSpPr>
          <a:xfrm>
            <a:off x="2778120" y="497520"/>
            <a:ext cx="3060720" cy="2445480"/>
            <a:chOff x="2778120" y="497520"/>
            <a:chExt cx="3060720" cy="2445480"/>
          </a:xfrm>
        </p:grpSpPr>
        <p:sp>
          <p:nvSpPr>
            <p:cNvPr id="162" name="Freeform 185"/>
            <p:cNvSpPr/>
            <p:nvPr/>
          </p:nvSpPr>
          <p:spPr>
            <a:xfrm>
              <a:off x="4141080" y="1353600"/>
              <a:ext cx="334440" cy="328320"/>
            </a:xfrm>
            <a:custGeom>
              <a:gdLst>
                <a:gd name="textAreaLeft" fmla="*/ 0 w 334440"/>
                <a:gd name="textAreaRight" fmla="*/ 334800 w 334440"/>
                <a:gd name="textAreaTop" fmla="*/ 0 h 328320"/>
                <a:gd name="textAreaBottom" fmla="*/ 328680 h 328320"/>
              </a:gdLst>
              <a:rect l="textAreaLeft" t="textAreaTop" r="textAreaRight" b="textAreaBottom"/>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163" name="组合 6"/>
            <p:cNvGrpSpPr/>
            <p:nvPr/>
          </p:nvGrpSpPr>
          <p:grpSpPr>
            <a:xfrm>
              <a:off x="2778120" y="497520"/>
              <a:ext cx="3060720" cy="2445480"/>
              <a:chOff x="2778120" y="497520"/>
              <a:chExt cx="3060720" cy="2445480"/>
            </a:xfrm>
          </p:grpSpPr>
          <p:grpSp>
            <p:nvGrpSpPr>
              <p:cNvPr id="164" name="组合 13"/>
              <p:cNvGrpSpPr/>
              <p:nvPr/>
            </p:nvGrpSpPr>
            <p:grpSpPr>
              <a:xfrm>
                <a:off x="2778120" y="497520"/>
                <a:ext cx="3060720" cy="2040480"/>
                <a:chOff x="2778120" y="497520"/>
                <a:chExt cx="3060720" cy="2040480"/>
              </a:xfrm>
            </p:grpSpPr>
            <p:graphicFrame>
              <p:nvGraphicFramePr>
                <p:cNvPr id="165" name="图表 29"/>
                <p:cNvGraphicFramePr/>
                <p:nvPr/>
              </p:nvGraphicFramePr>
              <p:xfrm>
                <a:off x="2778120" y="497520"/>
                <a:ext cx="3060720" cy="2040480"/>
              </p:xfrm>
              <a:graphic>
                <a:graphicData uri="http://schemas.openxmlformats.org/drawingml/2006/chart">
                  <c:chart xmlns:c="http://schemas.openxmlformats.org/drawingml/2006/chart" r:id="rId3"/>
                </a:graphicData>
              </a:graphic>
            </p:graphicFrame>
            <p:sp>
              <p:nvSpPr>
                <p:cNvPr id="166" name="椭圆 9"/>
                <p:cNvSpPr/>
                <p:nvPr/>
              </p:nvSpPr>
              <p:spPr>
                <a:xfrm>
                  <a:off x="3588480" y="812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167" name="TextBox 23"/>
              <p:cNvSpPr/>
              <p:nvPr/>
            </p:nvSpPr>
            <p:spPr>
              <a:xfrm>
                <a:off x="3793680" y="242640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 </a:t>
                </a:r>
                <a:endParaRPr lang="en-US" sz="2800" b="0" strike="noStrike" spc="-1">
                  <a:solidFill>
                    <a:srgbClr val="000000"/>
                  </a:solidFill>
                  <a:latin typeface="Arial"/>
                </a:endParaRPr>
              </a:p>
            </p:txBody>
          </p:sp>
        </p:grpSp>
      </p:grpSp>
      <p:grpSp>
        <p:nvGrpSpPr>
          <p:cNvPr id="168" name="组合 10"/>
          <p:cNvGrpSpPr/>
          <p:nvPr/>
        </p:nvGrpSpPr>
        <p:grpSpPr>
          <a:xfrm>
            <a:off x="5469480" y="508320"/>
            <a:ext cx="3060720" cy="2445480"/>
            <a:chOff x="5469480" y="508320"/>
            <a:chExt cx="3060720" cy="2445480"/>
          </a:xfrm>
        </p:grpSpPr>
        <p:grpSp>
          <p:nvGrpSpPr>
            <p:cNvPr id="169" name="组合 11"/>
            <p:cNvGrpSpPr/>
            <p:nvPr/>
          </p:nvGrpSpPr>
          <p:grpSpPr>
            <a:xfrm>
              <a:off x="5469480" y="508320"/>
              <a:ext cx="3060720" cy="2445480"/>
              <a:chOff x="5469480" y="508320"/>
              <a:chExt cx="3060720" cy="2445480"/>
            </a:xfrm>
          </p:grpSpPr>
          <p:grpSp>
            <p:nvGrpSpPr>
              <p:cNvPr id="170" name="组合 14"/>
              <p:cNvGrpSpPr/>
              <p:nvPr/>
            </p:nvGrpSpPr>
            <p:grpSpPr>
              <a:xfrm>
                <a:off x="5469480" y="508320"/>
                <a:ext cx="3060720" cy="2040480"/>
                <a:chOff x="5469480" y="508320"/>
                <a:chExt cx="3060720" cy="2040480"/>
              </a:xfrm>
            </p:grpSpPr>
            <p:graphicFrame>
              <p:nvGraphicFramePr>
                <p:cNvPr id="171" name="图表 32"/>
                <p:cNvGraphicFramePr/>
                <p:nvPr/>
              </p:nvGraphicFramePr>
              <p:xfrm>
                <a:off x="5469480" y="508320"/>
                <a:ext cx="3060720" cy="2040480"/>
              </p:xfrm>
              <a:graphic>
                <a:graphicData uri="http://schemas.openxmlformats.org/drawingml/2006/chart">
                  <c:chart xmlns:c="http://schemas.openxmlformats.org/drawingml/2006/chart" r:id="rId4"/>
                </a:graphicData>
              </a:graphic>
            </p:graphicFrame>
            <p:sp>
              <p:nvSpPr>
                <p:cNvPr id="172" name="椭圆 13"/>
                <p:cNvSpPr/>
                <p:nvPr/>
              </p:nvSpPr>
              <p:spPr>
                <a:xfrm>
                  <a:off x="6280200" y="8236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173" name="TextBox 24"/>
              <p:cNvSpPr/>
              <p:nvPr/>
            </p:nvSpPr>
            <p:spPr>
              <a:xfrm>
                <a:off x="6507720" y="243720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174" name="Group 65"/>
            <p:cNvGrpSpPr/>
            <p:nvPr/>
          </p:nvGrpSpPr>
          <p:grpSpPr>
            <a:xfrm>
              <a:off x="6753240" y="1356480"/>
              <a:ext cx="479880" cy="476640"/>
              <a:chOff x="6753240" y="1356480"/>
              <a:chExt cx="479880" cy="476640"/>
            </a:xfrm>
          </p:grpSpPr>
          <p:sp>
            <p:nvSpPr>
              <p:cNvPr id="175" name="Freeform 38"/>
              <p:cNvSpPr/>
              <p:nvPr/>
            </p:nvSpPr>
            <p:spPr>
              <a:xfrm>
                <a:off x="6753240" y="1356480"/>
                <a:ext cx="479880" cy="476640"/>
              </a:xfrm>
              <a:custGeom>
                <a:gdLst>
                  <a:gd name="textAreaLeft" fmla="*/ 0 w 479880"/>
                  <a:gd name="textAreaRight" fmla="*/ 480240 w 479880"/>
                  <a:gd name="textAreaTop" fmla="*/ 0 h 476640"/>
                  <a:gd name="textAreaBottom" fmla="*/ 477000 h 476640"/>
                </a:gdLst>
                <a:rect l="textAreaLeft" t="textAreaTop" r="textAreaRight" b="textAreaBottom"/>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176" name="Freeform 39"/>
              <p:cNvSpPr/>
              <p:nvPr/>
            </p:nvSpPr>
            <p:spPr>
              <a:xfrm>
                <a:off x="6927480" y="1478160"/>
                <a:ext cx="144360" cy="203400"/>
              </a:xfrm>
              <a:custGeom>
                <a:gdLst>
                  <a:gd name="textAreaLeft" fmla="*/ 0 w 144360"/>
                  <a:gd name="textAreaRight" fmla="*/ 144720 w 144360"/>
                  <a:gd name="textAreaTop" fmla="*/ 0 h 203400"/>
                  <a:gd name="textAreaBottom" fmla="*/ 203760 h 203400"/>
                </a:gdLst>
                <a:rect l="textAreaLeft" t="textAreaTop" r="textAreaRight" b="textAreaBottom"/>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177" name="Oval 40"/>
              <p:cNvSpPr/>
              <p:nvPr/>
            </p:nvSpPr>
            <p:spPr>
              <a:xfrm>
                <a:off x="6983640" y="1590120"/>
                <a:ext cx="12960" cy="12960"/>
              </a:xfrm>
              <a:prstGeom prst="ellipse">
                <a:avLst/>
              </a:prstGeom>
              <a:solidFill>
                <a:srgbClr val="143F61"/>
              </a:solidFill>
              <a:ln w="9525">
                <a:noFill/>
              </a:ln>
            </p:spPr>
            <p:style>
              <a:lnRef idx="0"/>
              <a:fillRef idx="0"/>
              <a:effectRef idx="0"/>
              <a:fontRef idx="minor"/>
            </p:style>
            <p:txBody>
              <a:bodyPr tIns="4680" bIns="4680"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grpSp>
        <p:nvGrpSpPr>
          <p:cNvPr id="178" name="组合 15"/>
          <p:cNvGrpSpPr/>
          <p:nvPr/>
        </p:nvGrpSpPr>
        <p:grpSpPr>
          <a:xfrm>
            <a:off x="8161920" y="389520"/>
            <a:ext cx="3060720" cy="2445840"/>
            <a:chOff x="8161920" y="389520"/>
            <a:chExt cx="3060720" cy="2445840"/>
          </a:xfrm>
        </p:grpSpPr>
        <p:sp>
          <p:nvSpPr>
            <p:cNvPr id="179" name="Freeform 176"/>
            <p:cNvSpPr/>
            <p:nvPr/>
          </p:nvSpPr>
          <p:spPr>
            <a:xfrm>
              <a:off x="9521640" y="1237680"/>
              <a:ext cx="340920" cy="344160"/>
            </a:xfrm>
            <a:custGeom>
              <a:gdLst>
                <a:gd name="textAreaLeft" fmla="*/ 0 w 340920"/>
                <a:gd name="textAreaRight" fmla="*/ 341280 w 340920"/>
                <a:gd name="textAreaTop" fmla="*/ 0 h 344160"/>
                <a:gd name="textAreaBottom" fmla="*/ 344520 h 344160"/>
              </a:gdLst>
              <a:rect l="textAreaLeft" t="textAreaTop" r="textAreaRight" b="textAreaBottom"/>
              <a:pathLst>
                <a:path w="196" h="197">
                  <a:moveTo>
                    <a:pt x="192" y="173"/>
                  </a:moveTo>
                  <a:cubicBezTo>
                    <a:pt x="192" y="184"/>
                    <a:pt x="183" y="193"/>
                    <a:pt x="172" y="193"/>
                  </a:cubicBezTo>
                  <a:cubicBezTo>
                    <a:pt x="172" y="193"/>
                    <a:pt x="135" y="197"/>
                    <a:pt x="99" y="197"/>
                  </a:cubicBezTo>
                  <a:cubicBezTo>
                    <a:pt x="62" y="197"/>
                    <a:pt x="24" y="193"/>
                    <a:pt x="24" y="193"/>
                  </a:cubicBezTo>
                  <a:cubicBezTo>
                    <a:pt x="13" y="193"/>
                    <a:pt x="4" y="184"/>
                    <a:pt x="4" y="173"/>
                  </a:cubicBezTo>
                  <a:cubicBezTo>
                    <a:pt x="4" y="173"/>
                    <a:pt x="0" y="149"/>
                    <a:pt x="0" y="125"/>
                  </a:cubicBezTo>
                  <a:cubicBezTo>
                    <a:pt x="0" y="101"/>
                    <a:pt x="4" y="77"/>
                    <a:pt x="4" y="77"/>
                  </a:cubicBezTo>
                  <a:cubicBezTo>
                    <a:pt x="4" y="66"/>
                    <a:pt x="9" y="57"/>
                    <a:pt x="24" y="57"/>
                  </a:cubicBezTo>
                  <a:cubicBezTo>
                    <a:pt x="25" y="57"/>
                    <a:pt x="62" y="53"/>
                    <a:pt x="99" y="53"/>
                  </a:cubicBezTo>
                  <a:cubicBezTo>
                    <a:pt x="135" y="53"/>
                    <a:pt x="172" y="57"/>
                    <a:pt x="172" y="57"/>
                  </a:cubicBezTo>
                  <a:cubicBezTo>
                    <a:pt x="183" y="57"/>
                    <a:pt x="192" y="66"/>
                    <a:pt x="192" y="77"/>
                  </a:cubicBezTo>
                  <a:cubicBezTo>
                    <a:pt x="192" y="77"/>
                    <a:pt x="196" y="101"/>
                    <a:pt x="196" y="125"/>
                  </a:cubicBezTo>
                  <a:cubicBezTo>
                    <a:pt x="196" y="149"/>
                    <a:pt x="192" y="173"/>
                    <a:pt x="192" y="173"/>
                  </a:cubicBezTo>
                  <a:close/>
                  <a:moveTo>
                    <a:pt x="148" y="89"/>
                  </a:moveTo>
                  <a:cubicBezTo>
                    <a:pt x="148" y="80"/>
                    <a:pt x="141" y="73"/>
                    <a:pt x="132" y="73"/>
                  </a:cubicBezTo>
                  <a:cubicBezTo>
                    <a:pt x="132" y="73"/>
                    <a:pt x="114" y="69"/>
                    <a:pt x="85" y="69"/>
                  </a:cubicBezTo>
                  <a:cubicBezTo>
                    <a:pt x="55" y="69"/>
                    <a:pt x="34" y="73"/>
                    <a:pt x="33" y="73"/>
                  </a:cubicBezTo>
                  <a:cubicBezTo>
                    <a:pt x="21" y="73"/>
                    <a:pt x="17" y="80"/>
                    <a:pt x="17" y="89"/>
                  </a:cubicBezTo>
                  <a:cubicBezTo>
                    <a:pt x="17" y="89"/>
                    <a:pt x="14" y="108"/>
                    <a:pt x="14" y="127"/>
                  </a:cubicBezTo>
                  <a:cubicBezTo>
                    <a:pt x="14" y="146"/>
                    <a:pt x="17" y="161"/>
                    <a:pt x="17" y="161"/>
                  </a:cubicBezTo>
                  <a:cubicBezTo>
                    <a:pt x="17" y="170"/>
                    <a:pt x="24" y="177"/>
                    <a:pt x="33" y="177"/>
                  </a:cubicBezTo>
                  <a:cubicBezTo>
                    <a:pt x="33" y="177"/>
                    <a:pt x="55" y="181"/>
                    <a:pt x="85" y="181"/>
                  </a:cubicBezTo>
                  <a:cubicBezTo>
                    <a:pt x="114" y="181"/>
                    <a:pt x="132" y="177"/>
                    <a:pt x="132" y="177"/>
                  </a:cubicBezTo>
                  <a:cubicBezTo>
                    <a:pt x="141" y="177"/>
                    <a:pt x="148" y="170"/>
                    <a:pt x="148" y="161"/>
                  </a:cubicBezTo>
                  <a:cubicBezTo>
                    <a:pt x="148" y="161"/>
                    <a:pt x="152" y="146"/>
                    <a:pt x="152" y="127"/>
                  </a:cubicBezTo>
                  <a:cubicBezTo>
                    <a:pt x="152" y="108"/>
                    <a:pt x="148" y="89"/>
                    <a:pt x="148" y="89"/>
                  </a:cubicBezTo>
                  <a:close/>
                  <a:moveTo>
                    <a:pt x="155" y="168"/>
                  </a:moveTo>
                  <a:cubicBezTo>
                    <a:pt x="155" y="176"/>
                    <a:pt x="162" y="182"/>
                    <a:pt x="170" y="182"/>
                  </a:cubicBezTo>
                  <a:cubicBezTo>
                    <a:pt x="178" y="182"/>
                    <a:pt x="184" y="176"/>
                    <a:pt x="184" y="168"/>
                  </a:cubicBezTo>
                  <a:cubicBezTo>
                    <a:pt x="184" y="160"/>
                    <a:pt x="178" y="153"/>
                    <a:pt x="170" y="153"/>
                  </a:cubicBezTo>
                  <a:cubicBezTo>
                    <a:pt x="162" y="153"/>
                    <a:pt x="155" y="160"/>
                    <a:pt x="155" y="168"/>
                  </a:cubicBezTo>
                  <a:close/>
                  <a:moveTo>
                    <a:pt x="185" y="89"/>
                  </a:moveTo>
                  <a:cubicBezTo>
                    <a:pt x="161" y="89"/>
                    <a:pt x="161" y="89"/>
                    <a:pt x="161" y="89"/>
                  </a:cubicBezTo>
                  <a:cubicBezTo>
                    <a:pt x="161" y="97"/>
                    <a:pt x="161" y="97"/>
                    <a:pt x="161" y="97"/>
                  </a:cubicBezTo>
                  <a:cubicBezTo>
                    <a:pt x="185" y="97"/>
                    <a:pt x="185" y="97"/>
                    <a:pt x="185" y="97"/>
                  </a:cubicBezTo>
                  <a:lnTo>
                    <a:pt x="185" y="89"/>
                  </a:lnTo>
                  <a:close/>
                  <a:moveTo>
                    <a:pt x="185" y="105"/>
                  </a:moveTo>
                  <a:cubicBezTo>
                    <a:pt x="161" y="105"/>
                    <a:pt x="161" y="105"/>
                    <a:pt x="161" y="105"/>
                  </a:cubicBezTo>
                  <a:cubicBezTo>
                    <a:pt x="161" y="113"/>
                    <a:pt x="161" y="113"/>
                    <a:pt x="161" y="113"/>
                  </a:cubicBezTo>
                  <a:cubicBezTo>
                    <a:pt x="185" y="113"/>
                    <a:pt x="185" y="113"/>
                    <a:pt x="185" y="113"/>
                  </a:cubicBezTo>
                  <a:lnTo>
                    <a:pt x="185" y="105"/>
                  </a:lnTo>
                  <a:close/>
                  <a:moveTo>
                    <a:pt x="185" y="121"/>
                  </a:moveTo>
                  <a:cubicBezTo>
                    <a:pt x="161" y="121"/>
                    <a:pt x="161" y="121"/>
                    <a:pt x="161" y="121"/>
                  </a:cubicBezTo>
                  <a:cubicBezTo>
                    <a:pt x="161" y="129"/>
                    <a:pt x="161" y="129"/>
                    <a:pt x="161" y="129"/>
                  </a:cubicBezTo>
                  <a:cubicBezTo>
                    <a:pt x="185" y="129"/>
                    <a:pt x="185" y="129"/>
                    <a:pt x="185" y="129"/>
                  </a:cubicBezTo>
                  <a:lnTo>
                    <a:pt x="185" y="121"/>
                  </a:lnTo>
                  <a:close/>
                  <a:moveTo>
                    <a:pt x="179" y="168"/>
                  </a:moveTo>
                  <a:cubicBezTo>
                    <a:pt x="179" y="173"/>
                    <a:pt x="175" y="177"/>
                    <a:pt x="169" y="177"/>
                  </a:cubicBezTo>
                  <a:cubicBezTo>
                    <a:pt x="164" y="177"/>
                    <a:pt x="160" y="173"/>
                    <a:pt x="160" y="168"/>
                  </a:cubicBezTo>
                  <a:cubicBezTo>
                    <a:pt x="160" y="162"/>
                    <a:pt x="164" y="158"/>
                    <a:pt x="169" y="158"/>
                  </a:cubicBezTo>
                  <a:cubicBezTo>
                    <a:pt x="175" y="158"/>
                    <a:pt x="179" y="162"/>
                    <a:pt x="179" y="168"/>
                  </a:cubicBezTo>
                  <a:close/>
                  <a:moveTo>
                    <a:pt x="120" y="173"/>
                  </a:moveTo>
                  <a:cubicBezTo>
                    <a:pt x="40" y="173"/>
                    <a:pt x="40" y="173"/>
                    <a:pt x="40" y="173"/>
                  </a:cubicBezTo>
                  <a:cubicBezTo>
                    <a:pt x="29" y="173"/>
                    <a:pt x="20" y="164"/>
                    <a:pt x="20" y="153"/>
                  </a:cubicBezTo>
                  <a:cubicBezTo>
                    <a:pt x="20" y="97"/>
                    <a:pt x="20" y="97"/>
                    <a:pt x="20" y="97"/>
                  </a:cubicBezTo>
                  <a:cubicBezTo>
                    <a:pt x="20" y="86"/>
                    <a:pt x="29" y="77"/>
                    <a:pt x="40" y="77"/>
                  </a:cubicBezTo>
                  <a:cubicBezTo>
                    <a:pt x="124" y="77"/>
                    <a:pt x="124" y="77"/>
                    <a:pt x="124" y="77"/>
                  </a:cubicBezTo>
                  <a:cubicBezTo>
                    <a:pt x="135" y="77"/>
                    <a:pt x="144" y="86"/>
                    <a:pt x="144" y="97"/>
                  </a:cubicBezTo>
                  <a:cubicBezTo>
                    <a:pt x="144" y="153"/>
                    <a:pt x="144" y="153"/>
                    <a:pt x="144" y="153"/>
                  </a:cubicBezTo>
                  <a:cubicBezTo>
                    <a:pt x="144" y="164"/>
                    <a:pt x="131" y="173"/>
                    <a:pt x="120" y="173"/>
                  </a:cubicBezTo>
                  <a:close/>
                  <a:moveTo>
                    <a:pt x="159" y="13"/>
                  </a:moveTo>
                  <a:cubicBezTo>
                    <a:pt x="158" y="13"/>
                    <a:pt x="158" y="13"/>
                    <a:pt x="157" y="13"/>
                  </a:cubicBezTo>
                  <a:cubicBezTo>
                    <a:pt x="134" y="36"/>
                    <a:pt x="134" y="36"/>
                    <a:pt x="134" y="36"/>
                  </a:cubicBezTo>
                  <a:cubicBezTo>
                    <a:pt x="130" y="32"/>
                    <a:pt x="130" y="32"/>
                    <a:pt x="130" y="32"/>
                  </a:cubicBezTo>
                  <a:cubicBezTo>
                    <a:pt x="153" y="10"/>
                    <a:pt x="153" y="10"/>
                    <a:pt x="153" y="10"/>
                  </a:cubicBezTo>
                  <a:cubicBezTo>
                    <a:pt x="153" y="9"/>
                    <a:pt x="153" y="8"/>
                    <a:pt x="153" y="7"/>
                  </a:cubicBezTo>
                  <a:cubicBezTo>
                    <a:pt x="153" y="3"/>
                    <a:pt x="156" y="0"/>
                    <a:pt x="159" y="0"/>
                  </a:cubicBezTo>
                  <a:cubicBezTo>
                    <a:pt x="163" y="0"/>
                    <a:pt x="166" y="3"/>
                    <a:pt x="166" y="7"/>
                  </a:cubicBezTo>
                  <a:cubicBezTo>
                    <a:pt x="166" y="10"/>
                    <a:pt x="163" y="13"/>
                    <a:pt x="159" y="13"/>
                  </a:cubicBezTo>
                  <a:close/>
                  <a:moveTo>
                    <a:pt x="79" y="33"/>
                  </a:moveTo>
                  <a:cubicBezTo>
                    <a:pt x="115" y="33"/>
                    <a:pt x="115" y="33"/>
                    <a:pt x="115" y="33"/>
                  </a:cubicBezTo>
                  <a:cubicBezTo>
                    <a:pt x="123" y="33"/>
                    <a:pt x="129" y="41"/>
                    <a:pt x="129" y="49"/>
                  </a:cubicBezTo>
                  <a:cubicBezTo>
                    <a:pt x="106" y="49"/>
                    <a:pt x="85" y="49"/>
                    <a:pt x="65" y="49"/>
                  </a:cubicBezTo>
                  <a:cubicBezTo>
                    <a:pt x="65" y="41"/>
                    <a:pt x="71" y="33"/>
                    <a:pt x="79" y="33"/>
                  </a:cubicBezTo>
                  <a:close/>
                  <a:moveTo>
                    <a:pt x="58" y="36"/>
                  </a:moveTo>
                  <a:cubicBezTo>
                    <a:pt x="35" y="13"/>
                    <a:pt x="35" y="13"/>
                    <a:pt x="35" y="13"/>
                  </a:cubicBezTo>
                  <a:cubicBezTo>
                    <a:pt x="35" y="13"/>
                    <a:pt x="34" y="13"/>
                    <a:pt x="33" y="13"/>
                  </a:cubicBezTo>
                  <a:cubicBezTo>
                    <a:pt x="29" y="13"/>
                    <a:pt x="27" y="10"/>
                    <a:pt x="27" y="7"/>
                  </a:cubicBezTo>
                  <a:cubicBezTo>
                    <a:pt x="27" y="3"/>
                    <a:pt x="29" y="0"/>
                    <a:pt x="33" y="0"/>
                  </a:cubicBezTo>
                  <a:cubicBezTo>
                    <a:pt x="37" y="0"/>
                    <a:pt x="40" y="3"/>
                    <a:pt x="40" y="7"/>
                  </a:cubicBezTo>
                  <a:cubicBezTo>
                    <a:pt x="40" y="8"/>
                    <a:pt x="39" y="9"/>
                    <a:pt x="39" y="10"/>
                  </a:cubicBezTo>
                  <a:cubicBezTo>
                    <a:pt x="62" y="32"/>
                    <a:pt x="62" y="32"/>
                    <a:pt x="62" y="32"/>
                  </a:cubicBezTo>
                  <a:lnTo>
                    <a:pt x="58" y="36"/>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180" name="组合 16"/>
            <p:cNvGrpSpPr/>
            <p:nvPr/>
          </p:nvGrpSpPr>
          <p:grpSpPr>
            <a:xfrm>
              <a:off x="8161920" y="389520"/>
              <a:ext cx="3060720" cy="2445840"/>
              <a:chOff x="8161920" y="389520"/>
              <a:chExt cx="3060720" cy="2445840"/>
            </a:xfrm>
          </p:grpSpPr>
          <p:grpSp>
            <p:nvGrpSpPr>
              <p:cNvPr id="181" name="组合 14"/>
              <p:cNvGrpSpPr/>
              <p:nvPr/>
            </p:nvGrpSpPr>
            <p:grpSpPr>
              <a:xfrm>
                <a:off x="8161920" y="389520"/>
                <a:ext cx="3060720" cy="2040480"/>
                <a:chOff x="8161920" y="389520"/>
                <a:chExt cx="3060720" cy="2040480"/>
              </a:xfrm>
            </p:grpSpPr>
            <p:graphicFrame>
              <p:nvGraphicFramePr>
                <p:cNvPr id="182" name="图表 62"/>
                <p:cNvGraphicFramePr/>
                <p:nvPr/>
              </p:nvGraphicFramePr>
              <p:xfrm>
                <a:off x="8161920" y="389520"/>
                <a:ext cx="3060720" cy="2040480"/>
              </p:xfrm>
              <a:graphic>
                <a:graphicData uri="http://schemas.openxmlformats.org/drawingml/2006/chart">
                  <c:chart xmlns:c="http://schemas.openxmlformats.org/drawingml/2006/chart" r:id="rId5"/>
                </a:graphicData>
              </a:graphic>
            </p:graphicFrame>
            <p:sp>
              <p:nvSpPr>
                <p:cNvPr id="183" name="椭圆 63"/>
                <p:cNvSpPr/>
                <p:nvPr/>
              </p:nvSpPr>
              <p:spPr>
                <a:xfrm>
                  <a:off x="8972280" y="704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184" name="TextBox 24"/>
              <p:cNvSpPr/>
              <p:nvPr/>
            </p:nvSpPr>
            <p:spPr>
              <a:xfrm>
                <a:off x="9199800" y="23187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91%</a:t>
                </a:r>
                <a:endParaRPr lang="en-US" sz="2800" b="0" strike="noStrike" spc="-1">
                  <a:solidFill>
                    <a:srgbClr val="000000"/>
                  </a:solidFill>
                  <a:latin typeface="Arial"/>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140"/>
                                        </p:tgtEl>
                                        <p:attrNameLst>
                                          <p:attrName>style.visibility</p:attrName>
                                        </p:attrNameLst>
                                      </p:cBhvr>
                                      <p:to>
                                        <p:strVal val="visible"/>
                                      </p:to>
                                    </p:set>
                                    <p:anim calcmode="lin" valueType="num">
                                      <p:cBhvr additive="repl">
                                        <p:cTn id="7" dur="500" fill="hold"/>
                                        <p:tgtEl>
                                          <p:spTgt spid="140"/>
                                        </p:tgtEl>
                                        <p:attrNameLst>
                                          <p:attrName>ppt_x</p:attrName>
                                        </p:attrNameLst>
                                      </p:cBhvr>
                                      <p:tavLst>
                                        <p:tav tm="0">
                                          <p:val>
                                            <p:strVal val="#ppt_x"/>
                                          </p:val>
                                        </p:tav>
                                        <p:tav tm="100000">
                                          <p:val>
                                            <p:strVal val="#ppt_x"/>
                                          </p:val>
                                        </p:tav>
                                      </p:tavLst>
                                    </p:anim>
                                    <p:anim calcmode="lin" valueType="num">
                                      <p:cBhvr additive="repl">
                                        <p:cTn id="8" dur="500" fill="hold"/>
                                        <p:tgtEl>
                                          <p:spTgt spid="140"/>
                                        </p:tgtEl>
                                        <p:attrNameLst>
                                          <p:attrName>ppt_y</p:attrName>
                                        </p:attrNameLst>
                                      </p:cBhvr>
                                      <p:tavLst>
                                        <p:tav tm="0">
                                          <p:val>
                                            <p:strVal val="1+#ppt_h/2"/>
                                          </p:val>
                                        </p:tav>
                                        <p:tav tm="100000">
                                          <p:val>
                                            <p:strVal val="#ppt_y"/>
                                          </p:val>
                                        </p:tav>
                                      </p:tavLst>
                                    </p:anim>
                                  </p:childTnLst>
                                </p:cTn>
                              </p:par>
                              <p:par>
                                <p:cTn id="9" presetID="53" presetClass="entr" presetSubtype="16" dur="500" fill="hold" nodeType="withEffect">
                                  <p:stCondLst>
                                    <p:cond delay="0"/>
                                  </p:stCondLst>
                                  <p:childTnLst>
                                    <p:set>
                                      <p:cBhvr>
                                        <p:cTn id="10" dur="1" fill="hold">
                                          <p:stCondLst>
                                            <p:cond delay="0"/>
                                          </p:stCondLst>
                                        </p:cTn>
                                        <p:tgtEl>
                                          <p:spTgt spid="154"/>
                                        </p:tgtEl>
                                        <p:attrNameLst>
                                          <p:attrName>style.visibility</p:attrName>
                                        </p:attrNameLst>
                                      </p:cBhvr>
                                      <p:to>
                                        <p:strVal val="visible"/>
                                      </p:to>
                                    </p:set>
                                    <p:anim calcmode="lin" valueType="num">
                                      <p:cBhvr additive="repl">
                                        <p:cTn id="11" dur="500" fill="hold"/>
                                        <p:tgtEl>
                                          <p:spTgt spid="154"/>
                                        </p:tgtEl>
                                        <p:attrNameLst>
                                          <p:attrName>ppt_w</p:attrName>
                                        </p:attrNameLst>
                                      </p:cBhvr>
                                      <p:tavLst>
                                        <p:tav tm="0">
                                          <p:val>
                                            <p:fltVal val="0"/>
                                          </p:val>
                                        </p:tav>
                                        <p:tav tm="100000">
                                          <p:val>
                                            <p:strVal val="#ppt_w"/>
                                          </p:val>
                                        </p:tav>
                                      </p:tavLst>
                                    </p:anim>
                                    <p:anim calcmode="lin" valueType="num">
                                      <p:cBhvr additive="repl">
                                        <p:cTn id="12" dur="500" fill="hold"/>
                                        <p:tgtEl>
                                          <p:spTgt spid="154"/>
                                        </p:tgtEl>
                                        <p:attrNameLst>
                                          <p:attrName>ppt_h</p:attrName>
                                        </p:attrNameLst>
                                      </p:cBhvr>
                                      <p:tavLst>
                                        <p:tav tm="0">
                                          <p:val>
                                            <p:fltVal val="0"/>
                                          </p:val>
                                        </p:tav>
                                        <p:tav tm="100000">
                                          <p:val>
                                            <p:strVal val="#ppt_h"/>
                                          </p:val>
                                        </p:tav>
                                      </p:tavLst>
                                    </p:anim>
                                    <p:animEffect transition="in" filter="fade">
                                      <p:cBhvr additive="repl">
                                        <p:cTn id="13" dur="500"/>
                                        <p:tgtEl>
                                          <p:spTgt spid="154"/>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53" presetClass="entr" presetSubtype="16" dur="500" fill="hold" nodeType="clickEffect">
                                  <p:stCondLst>
                                    <p:cond delay="0"/>
                                  </p:stCondLst>
                                  <p:childTnLst>
                                    <p:set>
                                      <p:cBhvr>
                                        <p:cTn id="17" dur="1" fill="hold">
                                          <p:stCondLst>
                                            <p:cond delay="0"/>
                                          </p:stCondLst>
                                        </p:cTn>
                                        <p:tgtEl>
                                          <p:spTgt spid="161"/>
                                        </p:tgtEl>
                                        <p:attrNameLst>
                                          <p:attrName>style.visibility</p:attrName>
                                        </p:attrNameLst>
                                      </p:cBhvr>
                                      <p:to>
                                        <p:strVal val="visible"/>
                                      </p:to>
                                    </p:set>
                                    <p:anim calcmode="lin" valueType="num">
                                      <p:cBhvr additive="repl">
                                        <p:cTn id="18" dur="500" fill="hold"/>
                                        <p:tgtEl>
                                          <p:spTgt spid="161"/>
                                        </p:tgtEl>
                                        <p:attrNameLst>
                                          <p:attrName>ppt_w</p:attrName>
                                        </p:attrNameLst>
                                      </p:cBhvr>
                                      <p:tavLst>
                                        <p:tav tm="0">
                                          <p:val>
                                            <p:fltVal val="0"/>
                                          </p:val>
                                        </p:tav>
                                        <p:tav tm="100000">
                                          <p:val>
                                            <p:strVal val="#ppt_w"/>
                                          </p:val>
                                        </p:tav>
                                      </p:tavLst>
                                    </p:anim>
                                    <p:anim calcmode="lin" valueType="num">
                                      <p:cBhvr additive="repl">
                                        <p:cTn id="19" dur="500" fill="hold"/>
                                        <p:tgtEl>
                                          <p:spTgt spid="161"/>
                                        </p:tgtEl>
                                        <p:attrNameLst>
                                          <p:attrName>ppt_h</p:attrName>
                                        </p:attrNameLst>
                                      </p:cBhvr>
                                      <p:tavLst>
                                        <p:tav tm="0">
                                          <p:val>
                                            <p:fltVal val="0"/>
                                          </p:val>
                                        </p:tav>
                                        <p:tav tm="100000">
                                          <p:val>
                                            <p:strVal val="#ppt_h"/>
                                          </p:val>
                                        </p:tav>
                                      </p:tavLst>
                                    </p:anim>
                                    <p:animEffect transition="in" filter="fade">
                                      <p:cBhvr additive="repl">
                                        <p:cTn id="20" dur="500"/>
                                        <p:tgtEl>
                                          <p:spTgt spid="161"/>
                                        </p:tgtEl>
                                      </p:cBhvr>
                                    </p:animEffect>
                                  </p:childTnLst>
                                </p:cTn>
                              </p:par>
                              <p:par>
                                <p:cTn id="21" presetID="53" presetClass="entr" presetSubtype="16" dur="500" fill="hold" nodeType="withEffect">
                                  <p:stCondLst>
                                    <p:cond delay="0"/>
                                  </p:stCondLst>
                                  <p:childTnLst>
                                    <p:set>
                                      <p:cBhvr>
                                        <p:cTn id="22" dur="1" fill="hold">
                                          <p:stCondLst>
                                            <p:cond delay="0"/>
                                          </p:stCondLst>
                                        </p:cTn>
                                        <p:tgtEl>
                                          <p:spTgt spid="168"/>
                                        </p:tgtEl>
                                        <p:attrNameLst>
                                          <p:attrName>style.visibility</p:attrName>
                                        </p:attrNameLst>
                                      </p:cBhvr>
                                      <p:to>
                                        <p:strVal val="visible"/>
                                      </p:to>
                                    </p:set>
                                    <p:anim calcmode="lin" valueType="num">
                                      <p:cBhvr additive="repl">
                                        <p:cTn id="23" dur="500" fill="hold"/>
                                        <p:tgtEl>
                                          <p:spTgt spid="168"/>
                                        </p:tgtEl>
                                        <p:attrNameLst>
                                          <p:attrName>ppt_w</p:attrName>
                                        </p:attrNameLst>
                                      </p:cBhvr>
                                      <p:tavLst>
                                        <p:tav tm="0">
                                          <p:val>
                                            <p:fltVal val="0"/>
                                          </p:val>
                                        </p:tav>
                                        <p:tav tm="100000">
                                          <p:val>
                                            <p:strVal val="#ppt_w"/>
                                          </p:val>
                                        </p:tav>
                                      </p:tavLst>
                                    </p:anim>
                                    <p:anim calcmode="lin" valueType="num">
                                      <p:cBhvr additive="repl">
                                        <p:cTn id="24" dur="500" fill="hold"/>
                                        <p:tgtEl>
                                          <p:spTgt spid="168"/>
                                        </p:tgtEl>
                                        <p:attrNameLst>
                                          <p:attrName>ppt_h</p:attrName>
                                        </p:attrNameLst>
                                      </p:cBhvr>
                                      <p:tavLst>
                                        <p:tav tm="0">
                                          <p:val>
                                            <p:fltVal val="0"/>
                                          </p:val>
                                        </p:tav>
                                        <p:tav tm="100000">
                                          <p:val>
                                            <p:strVal val="#ppt_h"/>
                                          </p:val>
                                        </p:tav>
                                      </p:tavLst>
                                    </p:anim>
                                    <p:animEffect transition="in" filter="fade">
                                      <p:cBhvr additive="repl">
                                        <p:cTn id="25" dur="500"/>
                                        <p:tgtEl>
                                          <p:spTgt spid="168"/>
                                        </p:tgtEl>
                                      </p:cBhvr>
                                    </p:animEffect>
                                  </p:childTnLst>
                                </p:cTn>
                              </p:par>
                              <p:par>
                                <p:cTn id="26" presetID="53" presetClass="entr" presetSubtype="16" dur="500" fill="hold" nodeType="withEffect">
                                  <p:stCondLst>
                                    <p:cond delay="0"/>
                                  </p:stCondLst>
                                  <p:childTnLst>
                                    <p:set>
                                      <p:cBhvr>
                                        <p:cTn id="27" dur="1" fill="hold">
                                          <p:stCondLst>
                                            <p:cond delay="0"/>
                                          </p:stCondLst>
                                        </p:cTn>
                                        <p:tgtEl>
                                          <p:spTgt spid="178"/>
                                        </p:tgtEl>
                                        <p:attrNameLst>
                                          <p:attrName>style.visibility</p:attrName>
                                        </p:attrNameLst>
                                      </p:cBhvr>
                                      <p:to>
                                        <p:strVal val="visible"/>
                                      </p:to>
                                    </p:set>
                                    <p:anim calcmode="lin" valueType="num">
                                      <p:cBhvr additive="repl">
                                        <p:cTn id="28" dur="500" fill="hold"/>
                                        <p:tgtEl>
                                          <p:spTgt spid="178"/>
                                        </p:tgtEl>
                                        <p:attrNameLst>
                                          <p:attrName>ppt_w</p:attrName>
                                        </p:attrNameLst>
                                      </p:cBhvr>
                                      <p:tavLst>
                                        <p:tav tm="0">
                                          <p:val>
                                            <p:fltVal val="0"/>
                                          </p:val>
                                        </p:tav>
                                        <p:tav tm="100000">
                                          <p:val>
                                            <p:strVal val="#ppt_w"/>
                                          </p:val>
                                        </p:tav>
                                      </p:tavLst>
                                    </p:anim>
                                    <p:anim calcmode="lin" valueType="num">
                                      <p:cBhvr additive="repl">
                                        <p:cTn id="29" dur="500" fill="hold"/>
                                        <p:tgtEl>
                                          <p:spTgt spid="178"/>
                                        </p:tgtEl>
                                        <p:attrNameLst>
                                          <p:attrName>ppt_h</p:attrName>
                                        </p:attrNameLst>
                                      </p:cBhvr>
                                      <p:tavLst>
                                        <p:tav tm="0">
                                          <p:val>
                                            <p:fltVal val="0"/>
                                          </p:val>
                                        </p:tav>
                                        <p:tav tm="100000">
                                          <p:val>
                                            <p:strVal val="#ppt_h"/>
                                          </p:val>
                                        </p:tav>
                                      </p:tavLst>
                                    </p:anim>
                                    <p:animEffect transition="in" filter="fade">
                                      <p:cBhvr additive="repl">
                                        <p:cTn id="30" dur="5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85" name="矩形 25"/>
          <p:cNvSpPr/>
          <p:nvPr/>
        </p:nvSpPr>
        <p:spPr>
          <a:xfrm>
            <a:off x="0" y="0"/>
            <a:ext cx="5850360" cy="685764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86"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87"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dk1"/>
                </a:solidFill>
                <a:latin typeface="Arial"/>
                <a:ea typeface="微软雅黑"/>
              </a:rPr>
              <a:t>专业礼仪培训的重要性</a:t>
            </a:r>
            <a:endParaRPr lang="en-US" sz="2800" b="0" strike="noStrike" spc="-1">
              <a:solidFill>
                <a:srgbClr val="000000"/>
              </a:solidFill>
              <a:latin typeface="Arial"/>
            </a:endParaRPr>
          </a:p>
        </p:txBody>
      </p:sp>
      <p:sp>
        <p:nvSpPr>
          <p:cNvPr id="188"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专业礼仪培训在职场和社交场合中扮演着重要角色，有助于提升个人形象和成功职业发展。通过学习礼仪知识和技巧，个人可以更好地与他人交流，展示专业素养，实现更多职业目标。</a:t>
            </a:r>
            <a:endParaRPr lang="en-US" sz="1800" b="0" strike="noStrike" spc="-1">
              <a:solidFill>
                <a:srgbClr val="000000"/>
              </a:solidFill>
              <a:latin typeface="Arial"/>
            </a:endParaRPr>
          </a:p>
        </p:txBody>
      </p:sp>
      <p:sp>
        <p:nvSpPr>
          <p:cNvPr id="189"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solidFill>
                <a:latin typeface="Arial"/>
                <a:ea typeface="微软雅黑"/>
              </a:rPr>
              <a:t> </a:t>
            </a:r>
            <a:endParaRPr lang="en-US" sz="3600" b="0" strike="noStrike" spc="-1">
              <a:solidFill>
                <a:schemeClr val="dk1"/>
              </a:solidFill>
              <a:latin typeface="Arial"/>
            </a:endParaRPr>
          </a:p>
        </p:txBody>
      </p:sp>
      <p:pic>
        <p:nvPicPr>
          <p:cNvPr id="190" name="图片 46"/>
          <p:cNvPicPr/>
          <p:nvPr/>
        </p:nvPicPr>
        <p:blipFill>
          <a:blip r:embed="rId2"/>
          <a:srcRect l="61707" t="1330" r="6548" b="22518"/>
          <a:stretch>
            <a:fillRect/>
          </a:stretch>
        </p:blipFill>
        <p:spPr>
          <a:xfrm>
            <a:off x="42120" y="30600"/>
            <a:ext cx="827280" cy="84528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185"/>
                                        </p:tgtEl>
                                        <p:attrNameLst>
                                          <p:attrName>style.visibility</p:attrName>
                                        </p:attrNameLst>
                                      </p:cBhvr>
                                      <p:to>
                                        <p:strVal val="visible"/>
                                      </p:to>
                                    </p:set>
                                    <p:animEffect transition="in" filter="fade">
                                      <p:cBhvr additive="repl">
                                        <p:cTn id="7" dur="500"/>
                                        <p:tgtEl>
                                          <p:spTgt spid="1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91" name="图片 7"/>
          <p:cNvPicPr/>
          <p:nvPr/>
        </p:nvPicPr>
        <p:blipFill>
          <a:blip r:embed="rId3"/>
          <a:srcRect l="22204" r="2142"/>
          <a:stretch>
            <a:fillRect/>
          </a:stretch>
        </p:blipFill>
        <p:spPr>
          <a:xfrm>
            <a:off x="0" y="0"/>
            <a:ext cx="12191760" cy="6857640"/>
          </a:xfrm>
          <a:prstGeom prst="rect">
            <a:avLst/>
          </a:prstGeom>
          <a:ln w="0">
            <a:noFill/>
          </a:ln>
        </p:spPr>
      </p:pic>
      <p:sp>
        <p:nvSpPr>
          <p:cNvPr id="192"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000000"/>
              </a:buClr>
              <a:buFont typeface="Arial"/>
              <a:buChar char="●"/>
              <a:tabLst>
                <a:tab pos="1609560"/>
              </a:tabLst>
            </a:pPr>
            <a:r>
              <a:rPr lang="en-US" sz="1800" b="0" strike="noStrike" spc="148">
                <a:solidFill>
                  <a:schemeClr val="dk1"/>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93"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Arial"/>
                <a:ea typeface="微软雅黑"/>
              </a:rPr>
              <a:t>第</a:t>
            </a:r>
            <a:r>
              <a:rPr lang="en-US" sz="3600" b="1" strike="noStrike" spc="299">
                <a:solidFill>
                  <a:schemeClr val="dk1"/>
                </a:solidFill>
                <a:latin typeface="Arial"/>
                <a:ea typeface="微软雅黑"/>
              </a:rPr>
              <a:t>2</a:t>
            </a:r>
            <a:r>
              <a:rPr lang="zh-CN" sz="3600" b="1" strike="noStrike" spc="299">
                <a:solidFill>
                  <a:schemeClr val="dk1"/>
                </a:solidFill>
                <a:latin typeface="Arial"/>
                <a:ea typeface="微软雅黑"/>
              </a:rPr>
              <a:t>章 专业礼仪培训的基础知识</a:t>
            </a:r>
            <a:endParaRPr lang="en-US" sz="3600" b="0" strike="noStrike" spc="-1">
              <a:solidFill>
                <a:schemeClr val="dk1"/>
              </a:solidFill>
              <a:latin typeface="Arial"/>
            </a:endParaRPr>
          </a:p>
        </p:txBody>
      </p:sp>
      <p:sp>
        <p:nvSpPr>
          <p:cNvPr id="194"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accent3"/>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95"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solidFill>
                <a:latin typeface="Arial"/>
                <a:ea typeface="微软雅黑"/>
              </a:rPr>
              <a:t>什么是商务礼仪？</a:t>
            </a:r>
            <a:endParaRPr lang="en-US" sz="3600" b="0" strike="noStrike" spc="-1">
              <a:solidFill>
                <a:schemeClr val="dk1"/>
              </a:solidFill>
              <a:latin typeface="Arial"/>
            </a:endParaRPr>
          </a:p>
        </p:txBody>
      </p:sp>
      <p:sp>
        <p:nvSpPr>
          <p:cNvPr id="196"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1600" b="0" strike="noStrike" spc="-1">
                <a:solidFill>
                  <a:schemeClr val="dk1"/>
                </a:solidFill>
                <a:latin typeface="Arial"/>
                <a:ea typeface="微软雅黑"/>
              </a:rPr>
              <a:t> </a:t>
            </a:r>
            <a:endParaRPr lang="en-US" sz="1600" b="0" strike="noStrike" spc="-1">
              <a:solidFill>
                <a:srgbClr val="000000"/>
              </a:solidFill>
              <a:latin typeface="Arial"/>
            </a:endParaRPr>
          </a:p>
        </p:txBody>
      </p:sp>
      <p:sp>
        <p:nvSpPr>
          <p:cNvPr id="197"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遵循规范和准则</a:t>
            </a:r>
            <a:endParaRPr lang="en-US" sz="2000" b="0" strike="noStrike" spc="-1">
              <a:solidFill>
                <a:srgbClr val="000000"/>
              </a:solidFill>
              <a:latin typeface="Arial"/>
            </a:endParaRPr>
          </a:p>
        </p:txBody>
      </p:sp>
      <p:sp>
        <p:nvSpPr>
          <p:cNvPr id="198"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01</a:t>
            </a:r>
            <a:endParaRPr lang="en-US" sz="1600" b="0" strike="noStrike" spc="-1">
              <a:solidFill>
                <a:srgbClr val="FFFFFF"/>
              </a:solidFill>
              <a:latin typeface="Arial"/>
            </a:endParaRPr>
          </a:p>
        </p:txBody>
      </p:sp>
      <p:sp>
        <p:nvSpPr>
          <p:cNvPr id="199" name="椭圆 14"/>
          <p:cNvSpPr/>
          <p:nvPr/>
        </p:nvSpPr>
        <p:spPr>
          <a:xfrm>
            <a:off x="669240" y="502416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03</a:t>
            </a:r>
            <a:endParaRPr lang="en-US" sz="1600" b="0" strike="noStrike" spc="-1">
              <a:solidFill>
                <a:srgbClr val="FFFFFF"/>
              </a:solidFill>
              <a:latin typeface="Arial"/>
            </a:endParaRPr>
          </a:p>
        </p:txBody>
      </p:sp>
      <p:sp>
        <p:nvSpPr>
          <p:cNvPr id="200"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201"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重要性不可忽视</a:t>
            </a:r>
            <a:endParaRPr lang="en-US" sz="2000" b="0" strike="noStrike" spc="-1">
              <a:solidFill>
                <a:srgbClr val="000000"/>
              </a:solidFill>
              <a:latin typeface="Arial"/>
            </a:endParaRPr>
          </a:p>
        </p:txBody>
      </p:sp>
      <p:sp>
        <p:nvSpPr>
          <p:cNvPr id="202"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02</a:t>
            </a:r>
            <a:endParaRPr lang="en-US" sz="1600" b="0" strike="noStrike" spc="-1">
              <a:solidFill>
                <a:srgbClr val="FFFFFF"/>
              </a:solidFill>
              <a:latin typeface="Arial"/>
            </a:endParaRPr>
          </a:p>
        </p:txBody>
      </p:sp>
      <p:sp>
        <p:nvSpPr>
          <p:cNvPr id="203"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204"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包括言谈举止、形象仪表</a:t>
            </a:r>
            <a:endParaRPr lang="en-US" sz="2000" b="0" strike="noStrike" spc="-1">
              <a:solidFill>
                <a:srgbClr val="000000"/>
              </a:solidFill>
              <a:latin typeface="Arial"/>
            </a:endParaRPr>
          </a:p>
        </p:txBody>
      </p:sp>
      <p:sp>
        <p:nvSpPr>
          <p:cNvPr id="205" name="矩形 25"/>
          <p:cNvSpPr/>
          <p:nvPr/>
        </p:nvSpPr>
        <p:spPr>
          <a:xfrm>
            <a:off x="6341040" y="0"/>
            <a:ext cx="5850360" cy="685764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pic>
        <p:nvPicPr>
          <p:cNvPr id="206" name="图片 7"/>
          <p:cNvPicPr/>
          <p:nvPr/>
        </p:nvPicPr>
        <p:blipFill>
          <a:blip r:embed="rId2"/>
          <a:srcRect l="61707" t="1330" r="6548" b="22518"/>
          <a:stretch>
            <a:fillRect/>
          </a:stretch>
        </p:blipFill>
        <p:spPr>
          <a:xfrm>
            <a:off x="42120" y="30600"/>
            <a:ext cx="827280" cy="84528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205"/>
                                        </p:tgtEl>
                                        <p:attrNameLst>
                                          <p:attrName>style.visibility</p:attrName>
                                        </p:attrNameLst>
                                      </p:cBhvr>
                                      <p:to>
                                        <p:strVal val="visible"/>
                                      </p:to>
                                    </p:set>
                                    <p:animEffect transition="in" filter="fade">
                                      <p:cBhvr additive="repl">
                                        <p:cTn id="7" dur="500"/>
                                        <p:tgtEl>
                                          <p:spTgt spid="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7"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商务礼仪中的关键要点</a:t>
            </a:r>
            <a:endParaRPr lang="en-US" sz="3600" b="0" strike="noStrike" spc="-1">
              <a:solidFill>
                <a:schemeClr val="dk1"/>
              </a:solidFill>
              <a:latin typeface="Arial"/>
            </a:endParaRPr>
          </a:p>
        </p:txBody>
      </p:sp>
      <p:sp>
        <p:nvSpPr>
          <p:cNvPr id="208" name="content.1.subtitle"/>
          <p:cNvSpPr/>
          <p:nvPr/>
        </p:nvSpPr>
        <p:spPr>
          <a:xfrm>
            <a:off x="129672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尊重不同文化背景的人</a:t>
            </a:r>
            <a:endParaRPr lang="en-US" sz="1600" b="0" strike="noStrike" spc="-1">
              <a:solidFill>
                <a:srgbClr val="000000"/>
              </a:solidFill>
              <a:latin typeface="Arial"/>
            </a:endParaRPr>
          </a:p>
        </p:txBody>
      </p:sp>
      <p:sp>
        <p:nvSpPr>
          <p:cNvPr id="209" name="content.1.title"/>
          <p:cNvSpPr/>
          <p:nvPr/>
        </p:nvSpPr>
        <p:spPr>
          <a:xfrm>
            <a:off x="1297440" y="2935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尊重他人</a:t>
            </a:r>
            <a:endParaRPr lang="en-US" sz="2000" b="0" strike="noStrike" spc="-1">
              <a:solidFill>
                <a:srgbClr val="000000"/>
              </a:solidFill>
              <a:latin typeface="Arial"/>
            </a:endParaRPr>
          </a:p>
        </p:txBody>
      </p:sp>
      <p:sp>
        <p:nvSpPr>
          <p:cNvPr id="210" name="content.2.subtitle"/>
          <p:cNvSpPr/>
          <p:nvPr/>
        </p:nvSpPr>
        <p:spPr>
          <a:xfrm>
            <a:off x="909180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穿着得体</a:t>
            </a:r>
            <a:endParaRPr lang="en-US" sz="1600" b="0" strike="noStrike" spc="-1">
              <a:solidFill>
                <a:srgbClr val="000000"/>
              </a:solidFill>
              <a:latin typeface="Arial"/>
            </a:endParaRPr>
          </a:p>
        </p:txBody>
      </p:sp>
      <p:sp>
        <p:nvSpPr>
          <p:cNvPr id="211" name="content.2.title"/>
          <p:cNvSpPr/>
          <p:nvPr/>
        </p:nvSpPr>
        <p:spPr>
          <a:xfrm>
            <a:off x="9091440" y="2935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注意个人形象和仪表</a:t>
            </a:r>
            <a:endParaRPr lang="en-US" sz="2000" b="0" strike="noStrike" spc="-1">
              <a:solidFill>
                <a:srgbClr val="000000"/>
              </a:solidFill>
              <a:latin typeface="Arial"/>
            </a:endParaRPr>
          </a:p>
        </p:txBody>
      </p:sp>
      <p:sp>
        <p:nvSpPr>
          <p:cNvPr id="212" name="content.3.subtitle"/>
          <p:cNvSpPr/>
          <p:nvPr/>
        </p:nvSpPr>
        <p:spPr>
          <a:xfrm>
            <a:off x="3895200" y="394524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表达清晰、直接</a:t>
            </a:r>
            <a:endParaRPr lang="en-US" sz="1600" b="0" strike="noStrike" spc="-1">
              <a:solidFill>
                <a:srgbClr val="000000"/>
              </a:solidFill>
              <a:latin typeface="Arial"/>
            </a:endParaRPr>
          </a:p>
        </p:txBody>
      </p:sp>
      <p:sp>
        <p:nvSpPr>
          <p:cNvPr id="213" name="content.3.title"/>
          <p:cNvSpPr/>
          <p:nvPr/>
        </p:nvSpPr>
        <p:spPr>
          <a:xfrm>
            <a:off x="3895920" y="29368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善于沟通</a:t>
            </a:r>
            <a:endParaRPr lang="en-US" sz="2000" b="0" strike="noStrike" spc="-1">
              <a:solidFill>
                <a:srgbClr val="000000"/>
              </a:solidFill>
              <a:latin typeface="Arial"/>
            </a:endParaRPr>
          </a:p>
        </p:txBody>
      </p:sp>
      <p:sp>
        <p:nvSpPr>
          <p:cNvPr id="214" name="content.4.subtitle"/>
          <p:cNvSpPr/>
          <p:nvPr/>
        </p:nvSpPr>
        <p:spPr>
          <a:xfrm>
            <a:off x="649368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215" name="content.4.title"/>
          <p:cNvSpPr/>
          <p:nvPr/>
        </p:nvSpPr>
        <p:spPr>
          <a:xfrm>
            <a:off x="6494040" y="29368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216" name="矩形 60"/>
          <p:cNvSpPr/>
          <p:nvPr/>
        </p:nvSpPr>
        <p:spPr>
          <a:xfrm>
            <a:off x="0" y="5474160"/>
            <a:ext cx="12191760" cy="138348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nvGrpSpPr>
          <p:cNvPr id="217" name="组合 4"/>
          <p:cNvGrpSpPr/>
          <p:nvPr/>
        </p:nvGrpSpPr>
        <p:grpSpPr>
          <a:xfrm>
            <a:off x="577800" y="381240"/>
            <a:ext cx="3060720" cy="2445480"/>
            <a:chOff x="577800" y="381240"/>
            <a:chExt cx="3060720" cy="2445480"/>
          </a:xfrm>
        </p:grpSpPr>
        <p:grpSp>
          <p:nvGrpSpPr>
            <p:cNvPr id="218" name="组合 19"/>
            <p:cNvGrpSpPr/>
            <p:nvPr/>
          </p:nvGrpSpPr>
          <p:grpSpPr>
            <a:xfrm>
              <a:off x="577800" y="381240"/>
              <a:ext cx="3060720" cy="2040480"/>
              <a:chOff x="577800" y="381240"/>
              <a:chExt cx="3060720" cy="2040480"/>
            </a:xfrm>
          </p:grpSpPr>
          <p:graphicFrame>
            <p:nvGraphicFramePr>
              <p:cNvPr id="219" name="图表 6"/>
              <p:cNvGraphicFramePr/>
              <p:nvPr/>
            </p:nvGraphicFramePr>
            <p:xfrm>
              <a:off x="577800" y="381240"/>
              <a:ext cx="3060720" cy="2040480"/>
            </p:xfrm>
            <a:graphic>
              <a:graphicData uri="http://schemas.openxmlformats.org/drawingml/2006/chart">
                <c:chart xmlns:c="http://schemas.openxmlformats.org/drawingml/2006/chart" r:id="rId2"/>
              </a:graphicData>
            </a:graphic>
          </p:graphicFrame>
          <p:grpSp>
            <p:nvGrpSpPr>
              <p:cNvPr id="220" name="组合 25"/>
              <p:cNvGrpSpPr/>
              <p:nvPr/>
            </p:nvGrpSpPr>
            <p:grpSpPr>
              <a:xfrm>
                <a:off x="1387800" y="696600"/>
                <a:ext cx="1394640" cy="1394640"/>
                <a:chOff x="1387800" y="696600"/>
                <a:chExt cx="1394640" cy="1394640"/>
              </a:xfrm>
            </p:grpSpPr>
            <p:sp>
              <p:nvSpPr>
                <p:cNvPr id="221" name="椭圆 26"/>
                <p:cNvSpPr/>
                <p:nvPr/>
              </p:nvSpPr>
              <p:spPr>
                <a:xfrm>
                  <a:off x="1387800" y="69660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222" name="Freeform 178"/>
                <p:cNvSpPr/>
                <p:nvPr/>
              </p:nvSpPr>
              <p:spPr>
                <a:xfrm>
                  <a:off x="1918080" y="1247040"/>
                  <a:ext cx="334440" cy="293400"/>
                </a:xfrm>
                <a:custGeom>
                  <a:gdLst>
                    <a:gd name="textAreaLeft" fmla="*/ 0 w 334440"/>
                    <a:gd name="textAreaRight" fmla="*/ 334800 w 334440"/>
                    <a:gd name="textAreaTop" fmla="*/ 0 h 293400"/>
                    <a:gd name="textAreaBottom" fmla="*/ 293760 h 293400"/>
                  </a:gdLst>
                  <a:rect l="textAreaLeft" t="textAreaTop" r="textAreaRight" b="textAreaBottom"/>
                  <a:pathLst>
                    <a:path w="192" h="168">
                      <a:moveTo>
                        <a:pt x="171" y="168"/>
                      </a:moveTo>
                      <a:cubicBezTo>
                        <a:pt x="99" y="168"/>
                        <a:pt x="99" y="168"/>
                        <a:pt x="99" y="168"/>
                      </a:cubicBezTo>
                      <a:cubicBezTo>
                        <a:pt x="92" y="168"/>
                        <a:pt x="92" y="168"/>
                        <a:pt x="92" y="168"/>
                      </a:cubicBezTo>
                      <a:cubicBezTo>
                        <a:pt x="19" y="168"/>
                        <a:pt x="19" y="168"/>
                        <a:pt x="19" y="168"/>
                      </a:cubicBezTo>
                      <a:cubicBezTo>
                        <a:pt x="9" y="168"/>
                        <a:pt x="0" y="157"/>
                        <a:pt x="0" y="146"/>
                      </a:cubicBezTo>
                      <a:cubicBezTo>
                        <a:pt x="0" y="52"/>
                        <a:pt x="0" y="52"/>
                        <a:pt x="0" y="52"/>
                      </a:cubicBezTo>
                      <a:cubicBezTo>
                        <a:pt x="0" y="41"/>
                        <a:pt x="9" y="32"/>
                        <a:pt x="19" y="32"/>
                      </a:cubicBezTo>
                      <a:cubicBezTo>
                        <a:pt x="33" y="32"/>
                        <a:pt x="33" y="32"/>
                        <a:pt x="33" y="32"/>
                      </a:cubicBezTo>
                      <a:cubicBezTo>
                        <a:pt x="38" y="17"/>
                        <a:pt x="38" y="17"/>
                        <a:pt x="38" y="17"/>
                      </a:cubicBezTo>
                      <a:cubicBezTo>
                        <a:pt x="42" y="7"/>
                        <a:pt x="53" y="0"/>
                        <a:pt x="64" y="0"/>
                      </a:cubicBezTo>
                      <a:cubicBezTo>
                        <a:pt x="125" y="0"/>
                        <a:pt x="125" y="0"/>
                        <a:pt x="125" y="0"/>
                      </a:cubicBezTo>
                      <a:cubicBezTo>
                        <a:pt x="136" y="0"/>
                        <a:pt x="148" y="7"/>
                        <a:pt x="152" y="17"/>
                      </a:cubicBezTo>
                      <a:cubicBezTo>
                        <a:pt x="157" y="32"/>
                        <a:pt x="157" y="32"/>
                        <a:pt x="157" y="32"/>
                      </a:cubicBezTo>
                      <a:cubicBezTo>
                        <a:pt x="171" y="32"/>
                        <a:pt x="171" y="32"/>
                        <a:pt x="171" y="32"/>
                      </a:cubicBezTo>
                      <a:cubicBezTo>
                        <a:pt x="182" y="32"/>
                        <a:pt x="192" y="42"/>
                        <a:pt x="192" y="53"/>
                      </a:cubicBezTo>
                      <a:cubicBezTo>
                        <a:pt x="192" y="146"/>
                        <a:pt x="192" y="146"/>
                        <a:pt x="192" y="146"/>
                      </a:cubicBezTo>
                      <a:cubicBezTo>
                        <a:pt x="192" y="157"/>
                        <a:pt x="182" y="168"/>
                        <a:pt x="171" y="168"/>
                      </a:cubicBezTo>
                      <a:close/>
                      <a:moveTo>
                        <a:pt x="95" y="40"/>
                      </a:moveTo>
                      <a:cubicBezTo>
                        <a:pt x="54" y="41"/>
                        <a:pt x="39" y="75"/>
                        <a:pt x="39" y="94"/>
                      </a:cubicBezTo>
                      <a:cubicBezTo>
                        <a:pt x="39" y="113"/>
                        <a:pt x="44" y="150"/>
                        <a:pt x="95" y="152"/>
                      </a:cubicBezTo>
                      <a:cubicBezTo>
                        <a:pt x="147" y="150"/>
                        <a:pt x="152" y="113"/>
                        <a:pt x="152" y="94"/>
                      </a:cubicBezTo>
                      <a:cubicBezTo>
                        <a:pt x="152" y="75"/>
                        <a:pt x="137" y="41"/>
                        <a:pt x="95" y="40"/>
                      </a:cubicBezTo>
                      <a:close/>
                      <a:moveTo>
                        <a:pt x="96" y="140"/>
                      </a:moveTo>
                      <a:cubicBezTo>
                        <a:pt x="71" y="140"/>
                        <a:pt x="52" y="120"/>
                        <a:pt x="52" y="96"/>
                      </a:cubicBezTo>
                      <a:cubicBezTo>
                        <a:pt x="52" y="72"/>
                        <a:pt x="71" y="52"/>
                        <a:pt x="96" y="52"/>
                      </a:cubicBezTo>
                      <a:cubicBezTo>
                        <a:pt x="120" y="52"/>
                        <a:pt x="140" y="72"/>
                        <a:pt x="140" y="96"/>
                      </a:cubicBezTo>
                      <a:cubicBezTo>
                        <a:pt x="140" y="120"/>
                        <a:pt x="120" y="140"/>
                        <a:pt x="96" y="140"/>
                      </a:cubicBezTo>
                      <a:close/>
                    </a:path>
                  </a:pathLst>
                </a:custGeom>
                <a:solidFill>
                  <a:srgbClr val="094153"/>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sp>
          <p:nvSpPr>
            <p:cNvPr id="223" name="TextBox 22"/>
            <p:cNvSpPr/>
            <p:nvPr/>
          </p:nvSpPr>
          <p:spPr>
            <a:xfrm>
              <a:off x="1616040" y="231012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224" name="组合 7"/>
          <p:cNvGrpSpPr/>
          <p:nvPr/>
        </p:nvGrpSpPr>
        <p:grpSpPr>
          <a:xfrm>
            <a:off x="3127320" y="385200"/>
            <a:ext cx="3060720" cy="2445480"/>
            <a:chOff x="3127320" y="385200"/>
            <a:chExt cx="3060720" cy="2445480"/>
          </a:xfrm>
        </p:grpSpPr>
        <p:sp>
          <p:nvSpPr>
            <p:cNvPr id="225" name="Freeform 185"/>
            <p:cNvSpPr/>
            <p:nvPr/>
          </p:nvSpPr>
          <p:spPr>
            <a:xfrm>
              <a:off x="4490280" y="1241280"/>
              <a:ext cx="334440" cy="328320"/>
            </a:xfrm>
            <a:custGeom>
              <a:gdLst>
                <a:gd name="textAreaLeft" fmla="*/ 0 w 334440"/>
                <a:gd name="textAreaRight" fmla="*/ 334800 w 334440"/>
                <a:gd name="textAreaTop" fmla="*/ 0 h 328320"/>
                <a:gd name="textAreaBottom" fmla="*/ 328680 h 328320"/>
              </a:gdLst>
              <a:rect l="textAreaLeft" t="textAreaTop" r="textAreaRight" b="textAreaBottom"/>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226" name="组合 9"/>
            <p:cNvGrpSpPr/>
            <p:nvPr/>
          </p:nvGrpSpPr>
          <p:grpSpPr>
            <a:xfrm>
              <a:off x="3127320" y="385200"/>
              <a:ext cx="3060720" cy="2445480"/>
              <a:chOff x="3127320" y="385200"/>
              <a:chExt cx="3060720" cy="2445480"/>
            </a:xfrm>
          </p:grpSpPr>
          <p:grpSp>
            <p:nvGrpSpPr>
              <p:cNvPr id="227" name="组合 13"/>
              <p:cNvGrpSpPr/>
              <p:nvPr/>
            </p:nvGrpSpPr>
            <p:grpSpPr>
              <a:xfrm>
                <a:off x="3127320" y="385200"/>
                <a:ext cx="3060720" cy="2040480"/>
                <a:chOff x="3127320" y="385200"/>
                <a:chExt cx="3060720" cy="2040480"/>
              </a:xfrm>
            </p:grpSpPr>
            <p:graphicFrame>
              <p:nvGraphicFramePr>
                <p:cNvPr id="228" name="图表 29"/>
                <p:cNvGraphicFramePr/>
                <p:nvPr/>
              </p:nvGraphicFramePr>
              <p:xfrm>
                <a:off x="3127320" y="385200"/>
                <a:ext cx="3060720" cy="2040480"/>
              </p:xfrm>
              <a:graphic>
                <a:graphicData uri="http://schemas.openxmlformats.org/drawingml/2006/chart">
                  <c:chart xmlns:c="http://schemas.openxmlformats.org/drawingml/2006/chart" r:id="rId3"/>
                </a:graphicData>
              </a:graphic>
            </p:graphicFrame>
            <p:sp>
              <p:nvSpPr>
                <p:cNvPr id="229" name="椭圆 30"/>
                <p:cNvSpPr/>
                <p:nvPr/>
              </p:nvSpPr>
              <p:spPr>
                <a:xfrm>
                  <a:off x="3937680" y="70056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230" name="TextBox 23"/>
              <p:cNvSpPr/>
              <p:nvPr/>
            </p:nvSpPr>
            <p:spPr>
              <a:xfrm>
                <a:off x="4142880" y="231408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 </a:t>
                </a:r>
                <a:endParaRPr lang="en-US" sz="2800" b="0" strike="noStrike" spc="-1">
                  <a:solidFill>
                    <a:srgbClr val="000000"/>
                  </a:solidFill>
                  <a:latin typeface="Arial"/>
                </a:endParaRPr>
              </a:p>
            </p:txBody>
          </p:sp>
        </p:grpSp>
      </p:grpSp>
      <p:grpSp>
        <p:nvGrpSpPr>
          <p:cNvPr id="231" name="组合 10"/>
          <p:cNvGrpSpPr/>
          <p:nvPr/>
        </p:nvGrpSpPr>
        <p:grpSpPr>
          <a:xfrm>
            <a:off x="5771880" y="380880"/>
            <a:ext cx="3060720" cy="2445480"/>
            <a:chOff x="5771880" y="380880"/>
            <a:chExt cx="3060720" cy="2445480"/>
          </a:xfrm>
        </p:grpSpPr>
        <p:grpSp>
          <p:nvGrpSpPr>
            <p:cNvPr id="232" name="组合 11"/>
            <p:cNvGrpSpPr/>
            <p:nvPr/>
          </p:nvGrpSpPr>
          <p:grpSpPr>
            <a:xfrm>
              <a:off x="5771880" y="380880"/>
              <a:ext cx="3060720" cy="2445480"/>
              <a:chOff x="5771880" y="380880"/>
              <a:chExt cx="3060720" cy="2445480"/>
            </a:xfrm>
          </p:grpSpPr>
          <p:grpSp>
            <p:nvGrpSpPr>
              <p:cNvPr id="233" name="组合 14"/>
              <p:cNvGrpSpPr/>
              <p:nvPr/>
            </p:nvGrpSpPr>
            <p:grpSpPr>
              <a:xfrm>
                <a:off x="5771880" y="380880"/>
                <a:ext cx="3060720" cy="2040480"/>
                <a:chOff x="5771880" y="380880"/>
                <a:chExt cx="3060720" cy="2040480"/>
              </a:xfrm>
            </p:grpSpPr>
            <p:graphicFrame>
              <p:nvGraphicFramePr>
                <p:cNvPr id="234" name="图表 32"/>
                <p:cNvGraphicFramePr/>
                <p:nvPr/>
              </p:nvGraphicFramePr>
              <p:xfrm>
                <a:off x="5771880" y="380880"/>
                <a:ext cx="3060720" cy="2040480"/>
              </p:xfrm>
              <a:graphic>
                <a:graphicData uri="http://schemas.openxmlformats.org/drawingml/2006/chart">
                  <c:chart xmlns:c="http://schemas.openxmlformats.org/drawingml/2006/chart" r:id="rId4"/>
                </a:graphicData>
              </a:graphic>
            </p:graphicFrame>
            <p:sp>
              <p:nvSpPr>
                <p:cNvPr id="235" name="椭圆 33"/>
                <p:cNvSpPr/>
                <p:nvPr/>
              </p:nvSpPr>
              <p:spPr>
                <a:xfrm>
                  <a:off x="6582240" y="695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236" name="TextBox 24"/>
              <p:cNvSpPr/>
              <p:nvPr/>
            </p:nvSpPr>
            <p:spPr>
              <a:xfrm>
                <a:off x="6809760" y="23097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237" name="Group 65"/>
            <p:cNvGrpSpPr/>
            <p:nvPr/>
          </p:nvGrpSpPr>
          <p:grpSpPr>
            <a:xfrm>
              <a:off x="7055640" y="1229040"/>
              <a:ext cx="479880" cy="476640"/>
              <a:chOff x="7055640" y="1229040"/>
              <a:chExt cx="479880" cy="476640"/>
            </a:xfrm>
          </p:grpSpPr>
          <p:sp>
            <p:nvSpPr>
              <p:cNvPr id="238" name="Freeform 38"/>
              <p:cNvSpPr/>
              <p:nvPr/>
            </p:nvSpPr>
            <p:spPr>
              <a:xfrm>
                <a:off x="7055640" y="1229040"/>
                <a:ext cx="479880" cy="476640"/>
              </a:xfrm>
              <a:custGeom>
                <a:gdLst>
                  <a:gd name="textAreaLeft" fmla="*/ 0 w 479880"/>
                  <a:gd name="textAreaRight" fmla="*/ 480240 w 479880"/>
                  <a:gd name="textAreaTop" fmla="*/ 0 h 476640"/>
                  <a:gd name="textAreaBottom" fmla="*/ 477000 h 476640"/>
                </a:gdLst>
                <a:rect l="textAreaLeft" t="textAreaTop" r="textAreaRight" b="textAreaBottom"/>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239" name="Freeform 39"/>
              <p:cNvSpPr/>
              <p:nvPr/>
            </p:nvSpPr>
            <p:spPr>
              <a:xfrm>
                <a:off x="7229880" y="1350720"/>
                <a:ext cx="144360" cy="203400"/>
              </a:xfrm>
              <a:custGeom>
                <a:gdLst>
                  <a:gd name="textAreaLeft" fmla="*/ 0 w 144360"/>
                  <a:gd name="textAreaRight" fmla="*/ 144720 w 144360"/>
                  <a:gd name="textAreaTop" fmla="*/ 0 h 203400"/>
                  <a:gd name="textAreaBottom" fmla="*/ 203760 h 203400"/>
                </a:gdLst>
                <a:rect l="textAreaLeft" t="textAreaTop" r="textAreaRight" b="textAreaBottom"/>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240" name="Oval 40"/>
              <p:cNvSpPr/>
              <p:nvPr/>
            </p:nvSpPr>
            <p:spPr>
              <a:xfrm>
                <a:off x="7285680" y="1462320"/>
                <a:ext cx="12960" cy="12960"/>
              </a:xfrm>
              <a:prstGeom prst="ellipse">
                <a:avLst/>
              </a:prstGeom>
              <a:solidFill>
                <a:srgbClr val="143F61"/>
              </a:solidFill>
              <a:ln w="9525">
                <a:noFill/>
              </a:ln>
            </p:spPr>
            <p:style>
              <a:lnRef idx="0"/>
              <a:fillRef idx="0"/>
              <a:effectRef idx="0"/>
              <a:fontRef idx="minor"/>
            </p:style>
            <p:txBody>
              <a:bodyPr tIns="4680" bIns="4680"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grpSp>
        <p:nvGrpSpPr>
          <p:cNvPr id="241" name="组合 12"/>
          <p:cNvGrpSpPr/>
          <p:nvPr/>
        </p:nvGrpSpPr>
        <p:grpSpPr>
          <a:xfrm>
            <a:off x="8371800" y="384480"/>
            <a:ext cx="3060720" cy="2445480"/>
            <a:chOff x="8371800" y="384480"/>
            <a:chExt cx="3060720" cy="2445480"/>
          </a:xfrm>
        </p:grpSpPr>
        <p:sp>
          <p:nvSpPr>
            <p:cNvPr id="242" name="Freeform 176"/>
            <p:cNvSpPr/>
            <p:nvPr/>
          </p:nvSpPr>
          <p:spPr>
            <a:xfrm>
              <a:off x="9731880" y="1232640"/>
              <a:ext cx="340920" cy="344160"/>
            </a:xfrm>
            <a:custGeom>
              <a:gdLst>
                <a:gd name="textAreaLeft" fmla="*/ 0 w 340920"/>
                <a:gd name="textAreaRight" fmla="*/ 341280 w 340920"/>
                <a:gd name="textAreaTop" fmla="*/ 0 h 344160"/>
                <a:gd name="textAreaBottom" fmla="*/ 344520 h 344160"/>
              </a:gdLst>
              <a:rect l="textAreaLeft" t="textAreaTop" r="textAreaRight" b="textAreaBottom"/>
              <a:pathLst>
                <a:path w="196" h="197">
                  <a:moveTo>
                    <a:pt x="192" y="173"/>
                  </a:moveTo>
                  <a:cubicBezTo>
                    <a:pt x="192" y="184"/>
                    <a:pt x="183" y="193"/>
                    <a:pt x="172" y="193"/>
                  </a:cubicBezTo>
                  <a:cubicBezTo>
                    <a:pt x="172" y="193"/>
                    <a:pt x="135" y="197"/>
                    <a:pt x="99" y="197"/>
                  </a:cubicBezTo>
                  <a:cubicBezTo>
                    <a:pt x="62" y="197"/>
                    <a:pt x="24" y="193"/>
                    <a:pt x="24" y="193"/>
                  </a:cubicBezTo>
                  <a:cubicBezTo>
                    <a:pt x="13" y="193"/>
                    <a:pt x="4" y="184"/>
                    <a:pt x="4" y="173"/>
                  </a:cubicBezTo>
                  <a:cubicBezTo>
                    <a:pt x="4" y="173"/>
                    <a:pt x="0" y="149"/>
                    <a:pt x="0" y="125"/>
                  </a:cubicBezTo>
                  <a:cubicBezTo>
                    <a:pt x="0" y="101"/>
                    <a:pt x="4" y="77"/>
                    <a:pt x="4" y="77"/>
                  </a:cubicBezTo>
                  <a:cubicBezTo>
                    <a:pt x="4" y="66"/>
                    <a:pt x="9" y="57"/>
                    <a:pt x="24" y="57"/>
                  </a:cubicBezTo>
                  <a:cubicBezTo>
                    <a:pt x="25" y="57"/>
                    <a:pt x="62" y="53"/>
                    <a:pt x="99" y="53"/>
                  </a:cubicBezTo>
                  <a:cubicBezTo>
                    <a:pt x="135" y="53"/>
                    <a:pt x="172" y="57"/>
                    <a:pt x="172" y="57"/>
                  </a:cubicBezTo>
                  <a:cubicBezTo>
                    <a:pt x="183" y="57"/>
                    <a:pt x="192" y="66"/>
                    <a:pt x="192" y="77"/>
                  </a:cubicBezTo>
                  <a:cubicBezTo>
                    <a:pt x="192" y="77"/>
                    <a:pt x="196" y="101"/>
                    <a:pt x="196" y="125"/>
                  </a:cubicBezTo>
                  <a:cubicBezTo>
                    <a:pt x="196" y="149"/>
                    <a:pt x="192" y="173"/>
                    <a:pt x="192" y="173"/>
                  </a:cubicBezTo>
                  <a:close/>
                  <a:moveTo>
                    <a:pt x="148" y="89"/>
                  </a:moveTo>
                  <a:cubicBezTo>
                    <a:pt x="148" y="80"/>
                    <a:pt x="141" y="73"/>
                    <a:pt x="132" y="73"/>
                  </a:cubicBezTo>
                  <a:cubicBezTo>
                    <a:pt x="132" y="73"/>
                    <a:pt x="114" y="69"/>
                    <a:pt x="85" y="69"/>
                  </a:cubicBezTo>
                  <a:cubicBezTo>
                    <a:pt x="55" y="69"/>
                    <a:pt x="34" y="73"/>
                    <a:pt x="33" y="73"/>
                  </a:cubicBezTo>
                  <a:cubicBezTo>
                    <a:pt x="21" y="73"/>
                    <a:pt x="17" y="80"/>
                    <a:pt x="17" y="89"/>
                  </a:cubicBezTo>
                  <a:cubicBezTo>
                    <a:pt x="17" y="89"/>
                    <a:pt x="14" y="108"/>
                    <a:pt x="14" y="127"/>
                  </a:cubicBezTo>
                  <a:cubicBezTo>
                    <a:pt x="14" y="146"/>
                    <a:pt x="17" y="161"/>
                    <a:pt x="17" y="161"/>
                  </a:cubicBezTo>
                  <a:cubicBezTo>
                    <a:pt x="17" y="170"/>
                    <a:pt x="24" y="177"/>
                    <a:pt x="33" y="177"/>
                  </a:cubicBezTo>
                  <a:cubicBezTo>
                    <a:pt x="33" y="177"/>
                    <a:pt x="55" y="181"/>
                    <a:pt x="85" y="181"/>
                  </a:cubicBezTo>
                  <a:cubicBezTo>
                    <a:pt x="114" y="181"/>
                    <a:pt x="132" y="177"/>
                    <a:pt x="132" y="177"/>
                  </a:cubicBezTo>
                  <a:cubicBezTo>
                    <a:pt x="141" y="177"/>
                    <a:pt x="148" y="170"/>
                    <a:pt x="148" y="161"/>
                  </a:cubicBezTo>
                  <a:cubicBezTo>
                    <a:pt x="148" y="161"/>
                    <a:pt x="152" y="146"/>
                    <a:pt x="152" y="127"/>
                  </a:cubicBezTo>
                  <a:cubicBezTo>
                    <a:pt x="152" y="108"/>
                    <a:pt x="148" y="89"/>
                    <a:pt x="148" y="89"/>
                  </a:cubicBezTo>
                  <a:close/>
                  <a:moveTo>
                    <a:pt x="155" y="168"/>
                  </a:moveTo>
                  <a:cubicBezTo>
                    <a:pt x="155" y="176"/>
                    <a:pt x="162" y="182"/>
                    <a:pt x="170" y="182"/>
                  </a:cubicBezTo>
                  <a:cubicBezTo>
                    <a:pt x="178" y="182"/>
                    <a:pt x="184" y="176"/>
                    <a:pt x="184" y="168"/>
                  </a:cubicBezTo>
                  <a:cubicBezTo>
                    <a:pt x="184" y="160"/>
                    <a:pt x="178" y="153"/>
                    <a:pt x="170" y="153"/>
                  </a:cubicBezTo>
                  <a:cubicBezTo>
                    <a:pt x="162" y="153"/>
                    <a:pt x="155" y="160"/>
                    <a:pt x="155" y="168"/>
                  </a:cubicBezTo>
                  <a:close/>
                  <a:moveTo>
                    <a:pt x="185" y="89"/>
                  </a:moveTo>
                  <a:cubicBezTo>
                    <a:pt x="161" y="89"/>
                    <a:pt x="161" y="89"/>
                    <a:pt x="161" y="89"/>
                  </a:cubicBezTo>
                  <a:cubicBezTo>
                    <a:pt x="161" y="97"/>
                    <a:pt x="161" y="97"/>
                    <a:pt x="161" y="97"/>
                  </a:cubicBezTo>
                  <a:cubicBezTo>
                    <a:pt x="185" y="97"/>
                    <a:pt x="185" y="97"/>
                    <a:pt x="185" y="97"/>
                  </a:cubicBezTo>
                  <a:lnTo>
                    <a:pt x="185" y="89"/>
                  </a:lnTo>
                  <a:close/>
                  <a:moveTo>
                    <a:pt x="185" y="105"/>
                  </a:moveTo>
                  <a:cubicBezTo>
                    <a:pt x="161" y="105"/>
                    <a:pt x="161" y="105"/>
                    <a:pt x="161" y="105"/>
                  </a:cubicBezTo>
                  <a:cubicBezTo>
                    <a:pt x="161" y="113"/>
                    <a:pt x="161" y="113"/>
                    <a:pt x="161" y="113"/>
                  </a:cubicBezTo>
                  <a:cubicBezTo>
                    <a:pt x="185" y="113"/>
                    <a:pt x="185" y="113"/>
                    <a:pt x="185" y="113"/>
                  </a:cubicBezTo>
                  <a:lnTo>
                    <a:pt x="185" y="105"/>
                  </a:lnTo>
                  <a:close/>
                  <a:moveTo>
                    <a:pt x="185" y="121"/>
                  </a:moveTo>
                  <a:cubicBezTo>
                    <a:pt x="161" y="121"/>
                    <a:pt x="161" y="121"/>
                    <a:pt x="161" y="121"/>
                  </a:cubicBezTo>
                  <a:cubicBezTo>
                    <a:pt x="161" y="129"/>
                    <a:pt x="161" y="129"/>
                    <a:pt x="161" y="129"/>
                  </a:cubicBezTo>
                  <a:cubicBezTo>
                    <a:pt x="185" y="129"/>
                    <a:pt x="185" y="129"/>
                    <a:pt x="185" y="129"/>
                  </a:cubicBezTo>
                  <a:lnTo>
                    <a:pt x="185" y="121"/>
                  </a:lnTo>
                  <a:close/>
                  <a:moveTo>
                    <a:pt x="179" y="168"/>
                  </a:moveTo>
                  <a:cubicBezTo>
                    <a:pt x="179" y="173"/>
                    <a:pt x="175" y="177"/>
                    <a:pt x="169" y="177"/>
                  </a:cubicBezTo>
                  <a:cubicBezTo>
                    <a:pt x="164" y="177"/>
                    <a:pt x="160" y="173"/>
                    <a:pt x="160" y="168"/>
                  </a:cubicBezTo>
                  <a:cubicBezTo>
                    <a:pt x="160" y="162"/>
                    <a:pt x="164" y="158"/>
                    <a:pt x="169" y="158"/>
                  </a:cubicBezTo>
                  <a:cubicBezTo>
                    <a:pt x="175" y="158"/>
                    <a:pt x="179" y="162"/>
                    <a:pt x="179" y="168"/>
                  </a:cubicBezTo>
                  <a:close/>
                  <a:moveTo>
                    <a:pt x="120" y="173"/>
                  </a:moveTo>
                  <a:cubicBezTo>
                    <a:pt x="40" y="173"/>
                    <a:pt x="40" y="173"/>
                    <a:pt x="40" y="173"/>
                  </a:cubicBezTo>
                  <a:cubicBezTo>
                    <a:pt x="29" y="173"/>
                    <a:pt x="20" y="164"/>
                    <a:pt x="20" y="153"/>
                  </a:cubicBezTo>
                  <a:cubicBezTo>
                    <a:pt x="20" y="97"/>
                    <a:pt x="20" y="97"/>
                    <a:pt x="20" y="97"/>
                  </a:cubicBezTo>
                  <a:cubicBezTo>
                    <a:pt x="20" y="86"/>
                    <a:pt x="29" y="77"/>
                    <a:pt x="40" y="77"/>
                  </a:cubicBezTo>
                  <a:cubicBezTo>
                    <a:pt x="124" y="77"/>
                    <a:pt x="124" y="77"/>
                    <a:pt x="124" y="77"/>
                  </a:cubicBezTo>
                  <a:cubicBezTo>
                    <a:pt x="135" y="77"/>
                    <a:pt x="144" y="86"/>
                    <a:pt x="144" y="97"/>
                  </a:cubicBezTo>
                  <a:cubicBezTo>
                    <a:pt x="144" y="153"/>
                    <a:pt x="144" y="153"/>
                    <a:pt x="144" y="153"/>
                  </a:cubicBezTo>
                  <a:cubicBezTo>
                    <a:pt x="144" y="164"/>
                    <a:pt x="131" y="173"/>
                    <a:pt x="120" y="173"/>
                  </a:cubicBezTo>
                  <a:close/>
                  <a:moveTo>
                    <a:pt x="159" y="13"/>
                  </a:moveTo>
                  <a:cubicBezTo>
                    <a:pt x="158" y="13"/>
                    <a:pt x="158" y="13"/>
                    <a:pt x="157" y="13"/>
                  </a:cubicBezTo>
                  <a:cubicBezTo>
                    <a:pt x="134" y="36"/>
                    <a:pt x="134" y="36"/>
                    <a:pt x="134" y="36"/>
                  </a:cubicBezTo>
                  <a:cubicBezTo>
                    <a:pt x="130" y="32"/>
                    <a:pt x="130" y="32"/>
                    <a:pt x="130" y="32"/>
                  </a:cubicBezTo>
                  <a:cubicBezTo>
                    <a:pt x="153" y="10"/>
                    <a:pt x="153" y="10"/>
                    <a:pt x="153" y="10"/>
                  </a:cubicBezTo>
                  <a:cubicBezTo>
                    <a:pt x="153" y="9"/>
                    <a:pt x="153" y="8"/>
                    <a:pt x="153" y="7"/>
                  </a:cubicBezTo>
                  <a:cubicBezTo>
                    <a:pt x="153" y="3"/>
                    <a:pt x="156" y="0"/>
                    <a:pt x="159" y="0"/>
                  </a:cubicBezTo>
                  <a:cubicBezTo>
                    <a:pt x="163" y="0"/>
                    <a:pt x="166" y="3"/>
                    <a:pt x="166" y="7"/>
                  </a:cubicBezTo>
                  <a:cubicBezTo>
                    <a:pt x="166" y="10"/>
                    <a:pt x="163" y="13"/>
                    <a:pt x="159" y="13"/>
                  </a:cubicBezTo>
                  <a:close/>
                  <a:moveTo>
                    <a:pt x="79" y="33"/>
                  </a:moveTo>
                  <a:cubicBezTo>
                    <a:pt x="115" y="33"/>
                    <a:pt x="115" y="33"/>
                    <a:pt x="115" y="33"/>
                  </a:cubicBezTo>
                  <a:cubicBezTo>
                    <a:pt x="123" y="33"/>
                    <a:pt x="129" y="41"/>
                    <a:pt x="129" y="49"/>
                  </a:cubicBezTo>
                  <a:cubicBezTo>
                    <a:pt x="106" y="49"/>
                    <a:pt x="85" y="49"/>
                    <a:pt x="65" y="49"/>
                  </a:cubicBezTo>
                  <a:cubicBezTo>
                    <a:pt x="65" y="41"/>
                    <a:pt x="71" y="33"/>
                    <a:pt x="79" y="33"/>
                  </a:cubicBezTo>
                  <a:close/>
                  <a:moveTo>
                    <a:pt x="58" y="36"/>
                  </a:moveTo>
                  <a:cubicBezTo>
                    <a:pt x="35" y="13"/>
                    <a:pt x="35" y="13"/>
                    <a:pt x="35" y="13"/>
                  </a:cubicBezTo>
                  <a:cubicBezTo>
                    <a:pt x="35" y="13"/>
                    <a:pt x="34" y="13"/>
                    <a:pt x="33" y="13"/>
                  </a:cubicBezTo>
                  <a:cubicBezTo>
                    <a:pt x="29" y="13"/>
                    <a:pt x="27" y="10"/>
                    <a:pt x="27" y="7"/>
                  </a:cubicBezTo>
                  <a:cubicBezTo>
                    <a:pt x="27" y="3"/>
                    <a:pt x="29" y="0"/>
                    <a:pt x="33" y="0"/>
                  </a:cubicBezTo>
                  <a:cubicBezTo>
                    <a:pt x="37" y="0"/>
                    <a:pt x="40" y="3"/>
                    <a:pt x="40" y="7"/>
                  </a:cubicBezTo>
                  <a:cubicBezTo>
                    <a:pt x="40" y="8"/>
                    <a:pt x="39" y="9"/>
                    <a:pt x="39" y="10"/>
                  </a:cubicBezTo>
                  <a:cubicBezTo>
                    <a:pt x="62" y="32"/>
                    <a:pt x="62" y="32"/>
                    <a:pt x="62" y="32"/>
                  </a:cubicBezTo>
                  <a:lnTo>
                    <a:pt x="58" y="36"/>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243" name="组合 13"/>
            <p:cNvGrpSpPr/>
            <p:nvPr/>
          </p:nvGrpSpPr>
          <p:grpSpPr>
            <a:xfrm>
              <a:off x="8371800" y="384480"/>
              <a:ext cx="3060720" cy="2445480"/>
              <a:chOff x="8371800" y="384480"/>
              <a:chExt cx="3060720" cy="2445480"/>
            </a:xfrm>
          </p:grpSpPr>
          <p:grpSp>
            <p:nvGrpSpPr>
              <p:cNvPr id="244" name="组合 14"/>
              <p:cNvGrpSpPr/>
              <p:nvPr/>
            </p:nvGrpSpPr>
            <p:grpSpPr>
              <a:xfrm>
                <a:off x="8371800" y="384480"/>
                <a:ext cx="3060720" cy="2040480"/>
                <a:chOff x="8371800" y="384480"/>
                <a:chExt cx="3060720" cy="2040480"/>
              </a:xfrm>
            </p:grpSpPr>
            <p:graphicFrame>
              <p:nvGraphicFramePr>
                <p:cNvPr id="245" name="图表 62"/>
                <p:cNvGraphicFramePr/>
                <p:nvPr/>
              </p:nvGraphicFramePr>
              <p:xfrm>
                <a:off x="8371800" y="384480"/>
                <a:ext cx="3060720" cy="2040480"/>
              </p:xfrm>
              <a:graphic>
                <a:graphicData uri="http://schemas.openxmlformats.org/drawingml/2006/chart">
                  <c:chart xmlns:c="http://schemas.openxmlformats.org/drawingml/2006/chart" r:id="rId5"/>
                </a:graphicData>
              </a:graphic>
            </p:graphicFrame>
            <p:sp>
              <p:nvSpPr>
                <p:cNvPr id="246" name="椭圆 63"/>
                <p:cNvSpPr/>
                <p:nvPr/>
              </p:nvSpPr>
              <p:spPr>
                <a:xfrm>
                  <a:off x="9182520" y="69984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247" name="TextBox 24"/>
              <p:cNvSpPr/>
              <p:nvPr/>
            </p:nvSpPr>
            <p:spPr>
              <a:xfrm>
                <a:off x="9410040" y="23133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91%</a:t>
                </a:r>
                <a:endParaRPr lang="en-US" sz="2800" b="0" strike="noStrike" spc="-1">
                  <a:solidFill>
                    <a:srgbClr val="000000"/>
                  </a:solidFill>
                  <a:latin typeface="Arial"/>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216"/>
                                        </p:tgtEl>
                                        <p:attrNameLst>
                                          <p:attrName>style.visibility</p:attrName>
                                        </p:attrNameLst>
                                      </p:cBhvr>
                                      <p:to>
                                        <p:strVal val="visible"/>
                                      </p:to>
                                    </p:set>
                                    <p:anim calcmode="lin" valueType="num">
                                      <p:cBhvr additive="repl">
                                        <p:cTn id="7" dur="500" fill="hold"/>
                                        <p:tgtEl>
                                          <p:spTgt spid="216"/>
                                        </p:tgtEl>
                                        <p:attrNameLst>
                                          <p:attrName>ppt_x</p:attrName>
                                        </p:attrNameLst>
                                      </p:cBhvr>
                                      <p:tavLst>
                                        <p:tav tm="0">
                                          <p:val>
                                            <p:strVal val="#ppt_x"/>
                                          </p:val>
                                        </p:tav>
                                        <p:tav tm="100000">
                                          <p:val>
                                            <p:strVal val="#ppt_x"/>
                                          </p:val>
                                        </p:tav>
                                      </p:tavLst>
                                    </p:anim>
                                    <p:anim calcmode="lin" valueType="num">
                                      <p:cBhvr additive="repl">
                                        <p:cTn id="8" dur="500" fill="hold"/>
                                        <p:tgtEl>
                                          <p:spTgt spid="216"/>
                                        </p:tgtEl>
                                        <p:attrNameLst>
                                          <p:attrName>ppt_y</p:attrName>
                                        </p:attrNameLst>
                                      </p:cBhvr>
                                      <p:tavLst>
                                        <p:tav tm="0">
                                          <p:val>
                                            <p:strVal val="1+#ppt_h/2"/>
                                          </p:val>
                                        </p:tav>
                                        <p:tav tm="100000">
                                          <p:val>
                                            <p:strVal val="#ppt_y"/>
                                          </p:val>
                                        </p:tav>
                                      </p:tavLst>
                                    </p:anim>
                                  </p:childTnLst>
                                </p:cTn>
                              </p:par>
                              <p:par>
                                <p:cTn id="9" presetID="53" presetClass="entr" presetSubtype="16" dur="500" fill="hold" nodeType="withEffect">
                                  <p:stCondLst>
                                    <p:cond delay="0"/>
                                  </p:stCondLst>
                                  <p:childTnLst>
                                    <p:set>
                                      <p:cBhvr>
                                        <p:cTn id="10" dur="1" fill="hold">
                                          <p:stCondLst>
                                            <p:cond delay="0"/>
                                          </p:stCondLst>
                                        </p:cTn>
                                        <p:tgtEl>
                                          <p:spTgt spid="217"/>
                                        </p:tgtEl>
                                        <p:attrNameLst>
                                          <p:attrName>style.visibility</p:attrName>
                                        </p:attrNameLst>
                                      </p:cBhvr>
                                      <p:to>
                                        <p:strVal val="visible"/>
                                      </p:to>
                                    </p:set>
                                    <p:anim calcmode="lin" valueType="num">
                                      <p:cBhvr additive="repl">
                                        <p:cTn id="11" dur="500" fill="hold"/>
                                        <p:tgtEl>
                                          <p:spTgt spid="217"/>
                                        </p:tgtEl>
                                        <p:attrNameLst>
                                          <p:attrName>ppt_w</p:attrName>
                                        </p:attrNameLst>
                                      </p:cBhvr>
                                      <p:tavLst>
                                        <p:tav tm="0">
                                          <p:val>
                                            <p:fltVal val="0"/>
                                          </p:val>
                                        </p:tav>
                                        <p:tav tm="100000">
                                          <p:val>
                                            <p:strVal val="#ppt_w"/>
                                          </p:val>
                                        </p:tav>
                                      </p:tavLst>
                                    </p:anim>
                                    <p:anim calcmode="lin" valueType="num">
                                      <p:cBhvr additive="repl">
                                        <p:cTn id="12" dur="500" fill="hold"/>
                                        <p:tgtEl>
                                          <p:spTgt spid="217"/>
                                        </p:tgtEl>
                                        <p:attrNameLst>
                                          <p:attrName>ppt_h</p:attrName>
                                        </p:attrNameLst>
                                      </p:cBhvr>
                                      <p:tavLst>
                                        <p:tav tm="0">
                                          <p:val>
                                            <p:fltVal val="0"/>
                                          </p:val>
                                        </p:tav>
                                        <p:tav tm="100000">
                                          <p:val>
                                            <p:strVal val="#ppt_h"/>
                                          </p:val>
                                        </p:tav>
                                      </p:tavLst>
                                    </p:anim>
                                    <p:animEffect transition="in" filter="fade">
                                      <p:cBhvr additive="repl">
                                        <p:cTn id="13" dur="500"/>
                                        <p:tgtEl>
                                          <p:spTgt spid="217"/>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53" presetClass="entr" presetSubtype="16" dur="500" fill="hold" nodeType="clickEffect">
                                  <p:stCondLst>
                                    <p:cond delay="0"/>
                                  </p:stCondLst>
                                  <p:childTnLst>
                                    <p:set>
                                      <p:cBhvr>
                                        <p:cTn id="17" dur="1" fill="hold">
                                          <p:stCondLst>
                                            <p:cond delay="0"/>
                                          </p:stCondLst>
                                        </p:cTn>
                                        <p:tgtEl>
                                          <p:spTgt spid="224"/>
                                        </p:tgtEl>
                                        <p:attrNameLst>
                                          <p:attrName>style.visibility</p:attrName>
                                        </p:attrNameLst>
                                      </p:cBhvr>
                                      <p:to>
                                        <p:strVal val="visible"/>
                                      </p:to>
                                    </p:set>
                                    <p:anim calcmode="lin" valueType="num">
                                      <p:cBhvr additive="repl">
                                        <p:cTn id="18" dur="500" fill="hold"/>
                                        <p:tgtEl>
                                          <p:spTgt spid="224"/>
                                        </p:tgtEl>
                                        <p:attrNameLst>
                                          <p:attrName>ppt_w</p:attrName>
                                        </p:attrNameLst>
                                      </p:cBhvr>
                                      <p:tavLst>
                                        <p:tav tm="0">
                                          <p:val>
                                            <p:fltVal val="0"/>
                                          </p:val>
                                        </p:tav>
                                        <p:tav tm="100000">
                                          <p:val>
                                            <p:strVal val="#ppt_w"/>
                                          </p:val>
                                        </p:tav>
                                      </p:tavLst>
                                    </p:anim>
                                    <p:anim calcmode="lin" valueType="num">
                                      <p:cBhvr additive="repl">
                                        <p:cTn id="19" dur="500" fill="hold"/>
                                        <p:tgtEl>
                                          <p:spTgt spid="224"/>
                                        </p:tgtEl>
                                        <p:attrNameLst>
                                          <p:attrName>ppt_h</p:attrName>
                                        </p:attrNameLst>
                                      </p:cBhvr>
                                      <p:tavLst>
                                        <p:tav tm="0">
                                          <p:val>
                                            <p:fltVal val="0"/>
                                          </p:val>
                                        </p:tav>
                                        <p:tav tm="100000">
                                          <p:val>
                                            <p:strVal val="#ppt_h"/>
                                          </p:val>
                                        </p:tav>
                                      </p:tavLst>
                                    </p:anim>
                                    <p:animEffect transition="in" filter="fade">
                                      <p:cBhvr additive="repl">
                                        <p:cTn id="20" dur="500"/>
                                        <p:tgtEl>
                                          <p:spTgt spid="224"/>
                                        </p:tgtEl>
                                      </p:cBhvr>
                                    </p:animEffect>
                                  </p:childTnLst>
                                </p:cTn>
                              </p:par>
                              <p:par>
                                <p:cTn id="21" presetID="53" presetClass="entr" presetSubtype="16" dur="500" fill="hold" nodeType="withEffect">
                                  <p:stCondLst>
                                    <p:cond delay="0"/>
                                  </p:stCondLst>
                                  <p:childTnLst>
                                    <p:set>
                                      <p:cBhvr>
                                        <p:cTn id="22" dur="1" fill="hold">
                                          <p:stCondLst>
                                            <p:cond delay="0"/>
                                          </p:stCondLst>
                                        </p:cTn>
                                        <p:tgtEl>
                                          <p:spTgt spid="231"/>
                                        </p:tgtEl>
                                        <p:attrNameLst>
                                          <p:attrName>style.visibility</p:attrName>
                                        </p:attrNameLst>
                                      </p:cBhvr>
                                      <p:to>
                                        <p:strVal val="visible"/>
                                      </p:to>
                                    </p:set>
                                    <p:anim calcmode="lin" valueType="num">
                                      <p:cBhvr additive="repl">
                                        <p:cTn id="23" dur="500" fill="hold"/>
                                        <p:tgtEl>
                                          <p:spTgt spid="231"/>
                                        </p:tgtEl>
                                        <p:attrNameLst>
                                          <p:attrName>ppt_w</p:attrName>
                                        </p:attrNameLst>
                                      </p:cBhvr>
                                      <p:tavLst>
                                        <p:tav tm="0">
                                          <p:val>
                                            <p:fltVal val="0"/>
                                          </p:val>
                                        </p:tav>
                                        <p:tav tm="100000">
                                          <p:val>
                                            <p:strVal val="#ppt_w"/>
                                          </p:val>
                                        </p:tav>
                                      </p:tavLst>
                                    </p:anim>
                                    <p:anim calcmode="lin" valueType="num">
                                      <p:cBhvr additive="repl">
                                        <p:cTn id="24" dur="500" fill="hold"/>
                                        <p:tgtEl>
                                          <p:spTgt spid="231"/>
                                        </p:tgtEl>
                                        <p:attrNameLst>
                                          <p:attrName>ppt_h</p:attrName>
                                        </p:attrNameLst>
                                      </p:cBhvr>
                                      <p:tavLst>
                                        <p:tav tm="0">
                                          <p:val>
                                            <p:fltVal val="0"/>
                                          </p:val>
                                        </p:tav>
                                        <p:tav tm="100000">
                                          <p:val>
                                            <p:strVal val="#ppt_h"/>
                                          </p:val>
                                        </p:tav>
                                      </p:tavLst>
                                    </p:anim>
                                    <p:animEffect transition="in" filter="fade">
                                      <p:cBhvr additive="repl">
                                        <p:cTn id="25" dur="500"/>
                                        <p:tgtEl>
                                          <p:spTgt spid="231"/>
                                        </p:tgtEl>
                                      </p:cBhvr>
                                    </p:animEffect>
                                  </p:childTnLst>
                                </p:cTn>
                              </p:par>
                              <p:par>
                                <p:cTn id="26" presetID="53" presetClass="entr" presetSubtype="16" dur="500" fill="hold" nodeType="withEffect">
                                  <p:stCondLst>
                                    <p:cond delay="0"/>
                                  </p:stCondLst>
                                  <p:childTnLst>
                                    <p:set>
                                      <p:cBhvr>
                                        <p:cTn id="27" dur="1" fill="hold">
                                          <p:stCondLst>
                                            <p:cond delay="0"/>
                                          </p:stCondLst>
                                        </p:cTn>
                                        <p:tgtEl>
                                          <p:spTgt spid="241"/>
                                        </p:tgtEl>
                                        <p:attrNameLst>
                                          <p:attrName>style.visibility</p:attrName>
                                        </p:attrNameLst>
                                      </p:cBhvr>
                                      <p:to>
                                        <p:strVal val="visible"/>
                                      </p:to>
                                    </p:set>
                                    <p:anim calcmode="lin" valueType="num">
                                      <p:cBhvr additive="repl">
                                        <p:cTn id="28" dur="500" fill="hold"/>
                                        <p:tgtEl>
                                          <p:spTgt spid="241"/>
                                        </p:tgtEl>
                                        <p:attrNameLst>
                                          <p:attrName>ppt_w</p:attrName>
                                        </p:attrNameLst>
                                      </p:cBhvr>
                                      <p:tavLst>
                                        <p:tav tm="0">
                                          <p:val>
                                            <p:fltVal val="0"/>
                                          </p:val>
                                        </p:tav>
                                        <p:tav tm="100000">
                                          <p:val>
                                            <p:strVal val="#ppt_w"/>
                                          </p:val>
                                        </p:tav>
                                      </p:tavLst>
                                    </p:anim>
                                    <p:anim calcmode="lin" valueType="num">
                                      <p:cBhvr additive="repl">
                                        <p:cTn id="29" dur="500" fill="hold"/>
                                        <p:tgtEl>
                                          <p:spTgt spid="241"/>
                                        </p:tgtEl>
                                        <p:attrNameLst>
                                          <p:attrName>ppt_h</p:attrName>
                                        </p:attrNameLst>
                                      </p:cBhvr>
                                      <p:tavLst>
                                        <p:tav tm="0">
                                          <p:val>
                                            <p:fltVal val="0"/>
                                          </p:val>
                                        </p:tav>
                                        <p:tav tm="100000">
                                          <p:val>
                                            <p:strVal val="#ppt_h"/>
                                          </p:val>
                                        </p:tav>
                                      </p:tavLst>
                                    </p:anim>
                                    <p:animEffect transition="in" filter="fade">
                                      <p:cBhvr additive="repl">
                                        <p:cTn id="30" dur="500"/>
                                        <p:tgtEl>
                                          <p:spTgt spid="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48" name="矩形 25"/>
          <p:cNvSpPr/>
          <p:nvPr/>
        </p:nvSpPr>
        <p:spPr>
          <a:xfrm>
            <a:off x="0" y="0"/>
            <a:ext cx="5850360" cy="685764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49"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50"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dk1"/>
                </a:solidFill>
                <a:latin typeface="Arial"/>
                <a:ea typeface="微软雅黑"/>
              </a:rPr>
              <a:t>商务社交中的礼仪技巧</a:t>
            </a:r>
            <a:endParaRPr lang="en-US" sz="2800" b="0" strike="noStrike" spc="-1">
              <a:solidFill>
                <a:srgbClr val="000000"/>
              </a:solidFill>
              <a:latin typeface="Arial"/>
            </a:endParaRPr>
          </a:p>
        </p:txBody>
      </p:sp>
      <p:sp>
        <p:nvSpPr>
          <p:cNvPr id="251"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在商务社交中，掌握礼仪技巧至关重要。无论是商务宴请、商务会议还是与同事客户建立关系，都需要注意细节，并展现出专业的形象和交流能力。</a:t>
            </a:r>
            <a:endParaRPr lang="en-US" sz="1800" b="0" strike="noStrike" spc="-1">
              <a:solidFill>
                <a:srgbClr val="000000"/>
              </a:solidFill>
              <a:latin typeface="Arial"/>
            </a:endParaRPr>
          </a:p>
        </p:txBody>
      </p:sp>
      <p:sp>
        <p:nvSpPr>
          <p:cNvPr id="252"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solidFill>
                <a:latin typeface="Arial"/>
                <a:ea typeface="微软雅黑"/>
              </a:rPr>
              <a:t> </a:t>
            </a:r>
            <a:endParaRPr lang="en-US" sz="3600" b="0" strike="noStrike" spc="-1">
              <a:solidFill>
                <a:schemeClr val="dk1"/>
              </a:solidFill>
              <a:latin typeface="Arial"/>
            </a:endParaRPr>
          </a:p>
        </p:txBody>
      </p:sp>
      <p:pic>
        <p:nvPicPr>
          <p:cNvPr id="253" name="图片 46"/>
          <p:cNvPicPr/>
          <p:nvPr/>
        </p:nvPicPr>
        <p:blipFill>
          <a:blip r:embed="rId2"/>
          <a:srcRect l="61707" t="1330" r="6548" b="22518"/>
          <a:stretch>
            <a:fillRect/>
          </a:stretch>
        </p:blipFill>
        <p:spPr>
          <a:xfrm>
            <a:off x="42120" y="30600"/>
            <a:ext cx="827280" cy="84528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248"/>
                                        </p:tgtEl>
                                        <p:attrNameLst>
                                          <p:attrName>style.visibility</p:attrName>
                                        </p:attrNameLst>
                                      </p:cBhvr>
                                      <p:to>
                                        <p:strVal val="visible"/>
                                      </p:to>
                                    </p:set>
                                    <p:animEffect transition="in" filter="fade">
                                      <p:cBhvr additive="repl">
                                        <p:cTn id="7" dur="500"/>
                                        <p:tgtEl>
                                          <p:spTgt spid="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54" name="矩形 60"/>
          <p:cNvSpPr/>
          <p:nvPr/>
        </p:nvSpPr>
        <p:spPr>
          <a:xfrm>
            <a:off x="0" y="5474160"/>
            <a:ext cx="12191760" cy="138348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255" name="矩形 28"/>
          <p:cNvSpPr/>
          <p:nvPr/>
        </p:nvSpPr>
        <p:spPr>
          <a:xfrm>
            <a:off x="3715920" y="2703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56" name="content.2.title"/>
          <p:cNvSpPr/>
          <p:nvPr/>
        </p:nvSpPr>
        <p:spPr>
          <a:xfrm>
            <a:off x="3931920" y="2931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使用手机或电子设备</a:t>
            </a:r>
            <a:endParaRPr lang="en-US" sz="1800" b="0" strike="noStrike" spc="-1">
              <a:solidFill>
                <a:srgbClr val="000000"/>
              </a:solidFill>
              <a:latin typeface="Arial"/>
            </a:endParaRPr>
          </a:p>
        </p:txBody>
      </p:sp>
      <p:sp>
        <p:nvSpPr>
          <p:cNvPr id="257" name="content.2.content"/>
          <p:cNvSpPr/>
          <p:nvPr/>
        </p:nvSpPr>
        <p:spPr>
          <a:xfrm>
            <a:off x="3909600" y="3797280"/>
            <a:ext cx="206712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尊重对方时间</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避免打断正式交流</a:t>
            </a:r>
            <a:endParaRPr lang="en-US" sz="1400" b="0" strike="noStrike" spc="-1">
              <a:solidFill>
                <a:srgbClr val="000000"/>
              </a:solidFill>
              <a:latin typeface="Arial"/>
            </a:endParaRPr>
          </a:p>
        </p:txBody>
      </p:sp>
      <p:sp>
        <p:nvSpPr>
          <p:cNvPr id="258" name="矩形 33"/>
          <p:cNvSpPr/>
          <p:nvPr/>
        </p:nvSpPr>
        <p:spPr>
          <a:xfrm>
            <a:off x="6450840" y="2703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59" name="content.3.title"/>
          <p:cNvSpPr/>
          <p:nvPr/>
        </p:nvSpPr>
        <p:spPr>
          <a:xfrm>
            <a:off x="6703200" y="2931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插科打诨或说粗话</a:t>
            </a:r>
            <a:endParaRPr lang="en-US" sz="1800" b="0" strike="noStrike" spc="-1">
              <a:solidFill>
                <a:srgbClr val="000000"/>
              </a:solidFill>
              <a:latin typeface="Arial"/>
            </a:endParaRPr>
          </a:p>
        </p:txBody>
      </p:sp>
      <p:sp>
        <p:nvSpPr>
          <p:cNvPr id="260" name="content.3.content"/>
          <p:cNvSpPr/>
          <p:nvPr/>
        </p:nvSpPr>
        <p:spPr>
          <a:xfrm>
            <a:off x="6666840" y="3798000"/>
            <a:ext cx="209592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保持专业礼仪</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言行举止得体</a:t>
            </a:r>
            <a:endParaRPr lang="en-US" sz="1400" b="0" strike="noStrike" spc="-1">
              <a:solidFill>
                <a:srgbClr val="000000"/>
              </a:solidFill>
              <a:latin typeface="Arial"/>
            </a:endParaRPr>
          </a:p>
        </p:txBody>
      </p:sp>
      <p:sp>
        <p:nvSpPr>
          <p:cNvPr id="261" name="矩形 38"/>
          <p:cNvSpPr/>
          <p:nvPr/>
        </p:nvSpPr>
        <p:spPr>
          <a:xfrm>
            <a:off x="9184680" y="2703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62" name="content.4.title"/>
          <p:cNvSpPr/>
          <p:nvPr/>
        </p:nvSpPr>
        <p:spPr>
          <a:xfrm>
            <a:off x="9420120" y="2931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dk1"/>
                </a:solidFill>
                <a:latin typeface="微软雅黑"/>
                <a:ea typeface="微软雅黑"/>
              </a:rPr>
              <a:t> </a:t>
            </a:r>
            <a:endParaRPr lang="en-US" sz="1800" b="0" strike="noStrike" spc="-1">
              <a:solidFill>
                <a:srgbClr val="000000"/>
              </a:solidFill>
              <a:latin typeface="Arial"/>
            </a:endParaRPr>
          </a:p>
        </p:txBody>
      </p:sp>
      <p:sp>
        <p:nvSpPr>
          <p:cNvPr id="263" name="content.4.content"/>
          <p:cNvSpPr/>
          <p:nvPr/>
        </p:nvSpPr>
        <p:spPr>
          <a:xfrm>
            <a:off x="9420840" y="3797280"/>
            <a:ext cx="2076840" cy="31658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dk1"/>
                </a:solidFill>
                <a:latin typeface="微软雅黑"/>
                <a:ea typeface="微软雅黑"/>
              </a:rPr>
              <a:t> </a:t>
            </a:r>
            <a:endParaRPr lang="en-US" sz="1400" b="0" strike="noStrike" spc="-1">
              <a:solidFill>
                <a:srgbClr val="000000"/>
              </a:solidFill>
              <a:latin typeface="Arial"/>
            </a:endParaRPr>
          </a:p>
        </p:txBody>
      </p:sp>
      <p:sp>
        <p:nvSpPr>
          <p:cNvPr id="264"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Arial"/>
                <a:ea typeface="微软雅黑"/>
              </a:rPr>
              <a:t>在商务社交中避免的常见错误</a:t>
            </a:r>
            <a:endParaRPr lang="en-US" sz="3600" b="0" strike="noStrike" spc="-1">
              <a:solidFill>
                <a:schemeClr val="dk1"/>
              </a:solidFill>
              <a:latin typeface="Arial"/>
            </a:endParaRPr>
          </a:p>
        </p:txBody>
      </p:sp>
      <p:sp>
        <p:nvSpPr>
          <p:cNvPr id="265" name="矩形 19"/>
          <p:cNvSpPr/>
          <p:nvPr/>
        </p:nvSpPr>
        <p:spPr>
          <a:xfrm>
            <a:off x="972360" y="2703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66" name="content.1.title"/>
          <p:cNvSpPr/>
          <p:nvPr/>
        </p:nvSpPr>
        <p:spPr>
          <a:xfrm>
            <a:off x="1125000" y="2931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过分谦卑或傲慢</a:t>
            </a:r>
            <a:endParaRPr lang="en-US" sz="1800" b="0" strike="noStrike" spc="-1">
              <a:solidFill>
                <a:srgbClr val="000000"/>
              </a:solidFill>
              <a:latin typeface="Arial"/>
            </a:endParaRPr>
          </a:p>
        </p:txBody>
      </p:sp>
      <p:sp>
        <p:nvSpPr>
          <p:cNvPr id="267" name="content.1.content"/>
          <p:cNvSpPr/>
          <p:nvPr/>
        </p:nvSpPr>
        <p:spPr>
          <a:xfrm>
            <a:off x="1105560" y="3797280"/>
            <a:ext cx="208296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保持自信和尊严</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不要过度谦卑或傲慢</a:t>
            </a:r>
            <a:endParaRPr lang="en-US" sz="1400" b="0" strike="noStrike" spc="-1">
              <a:solidFill>
                <a:srgbClr val="000000"/>
              </a:solidFill>
              <a:latin typeface="Arial"/>
            </a:endParaRPr>
          </a:p>
        </p:txBody>
      </p:sp>
      <p:grpSp>
        <p:nvGrpSpPr>
          <p:cNvPr id="268" name="组合 4"/>
          <p:cNvGrpSpPr/>
          <p:nvPr/>
        </p:nvGrpSpPr>
        <p:grpSpPr>
          <a:xfrm>
            <a:off x="0" y="497520"/>
            <a:ext cx="3060720" cy="2445480"/>
            <a:chOff x="0" y="497520"/>
            <a:chExt cx="3060720" cy="2445480"/>
          </a:xfrm>
        </p:grpSpPr>
        <p:grpSp>
          <p:nvGrpSpPr>
            <p:cNvPr id="269" name="组合 19"/>
            <p:cNvGrpSpPr/>
            <p:nvPr/>
          </p:nvGrpSpPr>
          <p:grpSpPr>
            <a:xfrm>
              <a:off x="0" y="497520"/>
              <a:ext cx="3060720" cy="2040480"/>
              <a:chOff x="0" y="497520"/>
              <a:chExt cx="3060720" cy="2040480"/>
            </a:xfrm>
          </p:grpSpPr>
          <p:graphicFrame>
            <p:nvGraphicFramePr>
              <p:cNvPr id="270" name="图表 24"/>
              <p:cNvGraphicFramePr/>
              <p:nvPr/>
            </p:nvGraphicFramePr>
            <p:xfrm>
              <a:off x="0" y="497520"/>
              <a:ext cx="3060720" cy="2040480"/>
            </p:xfrm>
            <a:graphic>
              <a:graphicData uri="http://schemas.openxmlformats.org/drawingml/2006/chart">
                <c:chart xmlns:c="http://schemas.openxmlformats.org/drawingml/2006/chart" r:id="rId2"/>
              </a:graphicData>
            </a:graphic>
          </p:graphicFrame>
          <p:grpSp>
            <p:nvGrpSpPr>
              <p:cNvPr id="271" name="组合 25"/>
              <p:cNvGrpSpPr/>
              <p:nvPr/>
            </p:nvGrpSpPr>
            <p:grpSpPr>
              <a:xfrm>
                <a:off x="810000" y="812520"/>
                <a:ext cx="1394640" cy="1394640"/>
                <a:chOff x="810000" y="812520"/>
                <a:chExt cx="1394640" cy="1394640"/>
              </a:xfrm>
            </p:grpSpPr>
            <p:sp>
              <p:nvSpPr>
                <p:cNvPr id="272" name="椭圆 26"/>
                <p:cNvSpPr/>
                <p:nvPr/>
              </p:nvSpPr>
              <p:spPr>
                <a:xfrm>
                  <a:off x="810000" y="81252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273" name="Freeform 178"/>
                <p:cNvSpPr/>
                <p:nvPr/>
              </p:nvSpPr>
              <p:spPr>
                <a:xfrm>
                  <a:off x="1340280" y="1363320"/>
                  <a:ext cx="334440" cy="293400"/>
                </a:xfrm>
                <a:custGeom>
                  <a:gdLst>
                    <a:gd name="textAreaLeft" fmla="*/ 0 w 334440"/>
                    <a:gd name="textAreaRight" fmla="*/ 334800 w 334440"/>
                    <a:gd name="textAreaTop" fmla="*/ 0 h 293400"/>
                    <a:gd name="textAreaBottom" fmla="*/ 293760 h 293400"/>
                  </a:gdLst>
                  <a:rect l="textAreaLeft" t="textAreaTop" r="textAreaRight" b="textAreaBottom"/>
                  <a:pathLst>
                    <a:path w="192" h="168">
                      <a:moveTo>
                        <a:pt x="171" y="168"/>
                      </a:moveTo>
                      <a:cubicBezTo>
                        <a:pt x="99" y="168"/>
                        <a:pt x="99" y="168"/>
                        <a:pt x="99" y="168"/>
                      </a:cubicBezTo>
                      <a:cubicBezTo>
                        <a:pt x="92" y="168"/>
                        <a:pt x="92" y="168"/>
                        <a:pt x="92" y="168"/>
                      </a:cubicBezTo>
                      <a:cubicBezTo>
                        <a:pt x="19" y="168"/>
                        <a:pt x="19" y="168"/>
                        <a:pt x="19" y="168"/>
                      </a:cubicBezTo>
                      <a:cubicBezTo>
                        <a:pt x="9" y="168"/>
                        <a:pt x="0" y="157"/>
                        <a:pt x="0" y="146"/>
                      </a:cubicBezTo>
                      <a:cubicBezTo>
                        <a:pt x="0" y="52"/>
                        <a:pt x="0" y="52"/>
                        <a:pt x="0" y="52"/>
                      </a:cubicBezTo>
                      <a:cubicBezTo>
                        <a:pt x="0" y="41"/>
                        <a:pt x="9" y="32"/>
                        <a:pt x="19" y="32"/>
                      </a:cubicBezTo>
                      <a:cubicBezTo>
                        <a:pt x="33" y="32"/>
                        <a:pt x="33" y="32"/>
                        <a:pt x="33" y="32"/>
                      </a:cubicBezTo>
                      <a:cubicBezTo>
                        <a:pt x="38" y="17"/>
                        <a:pt x="38" y="17"/>
                        <a:pt x="38" y="17"/>
                      </a:cubicBezTo>
                      <a:cubicBezTo>
                        <a:pt x="42" y="7"/>
                        <a:pt x="53" y="0"/>
                        <a:pt x="64" y="0"/>
                      </a:cubicBezTo>
                      <a:cubicBezTo>
                        <a:pt x="125" y="0"/>
                        <a:pt x="125" y="0"/>
                        <a:pt x="125" y="0"/>
                      </a:cubicBezTo>
                      <a:cubicBezTo>
                        <a:pt x="136" y="0"/>
                        <a:pt x="148" y="7"/>
                        <a:pt x="152" y="17"/>
                      </a:cubicBezTo>
                      <a:cubicBezTo>
                        <a:pt x="157" y="32"/>
                        <a:pt x="157" y="32"/>
                        <a:pt x="157" y="32"/>
                      </a:cubicBezTo>
                      <a:cubicBezTo>
                        <a:pt x="171" y="32"/>
                        <a:pt x="171" y="32"/>
                        <a:pt x="171" y="32"/>
                      </a:cubicBezTo>
                      <a:cubicBezTo>
                        <a:pt x="182" y="32"/>
                        <a:pt x="192" y="42"/>
                        <a:pt x="192" y="53"/>
                      </a:cubicBezTo>
                      <a:cubicBezTo>
                        <a:pt x="192" y="146"/>
                        <a:pt x="192" y="146"/>
                        <a:pt x="192" y="146"/>
                      </a:cubicBezTo>
                      <a:cubicBezTo>
                        <a:pt x="192" y="157"/>
                        <a:pt x="182" y="168"/>
                        <a:pt x="171" y="168"/>
                      </a:cubicBezTo>
                      <a:close/>
                      <a:moveTo>
                        <a:pt x="95" y="40"/>
                      </a:moveTo>
                      <a:cubicBezTo>
                        <a:pt x="54" y="41"/>
                        <a:pt x="39" y="75"/>
                        <a:pt x="39" y="94"/>
                      </a:cubicBezTo>
                      <a:cubicBezTo>
                        <a:pt x="39" y="113"/>
                        <a:pt x="44" y="150"/>
                        <a:pt x="95" y="152"/>
                      </a:cubicBezTo>
                      <a:cubicBezTo>
                        <a:pt x="147" y="150"/>
                        <a:pt x="152" y="113"/>
                        <a:pt x="152" y="94"/>
                      </a:cubicBezTo>
                      <a:cubicBezTo>
                        <a:pt x="152" y="75"/>
                        <a:pt x="137" y="41"/>
                        <a:pt x="95" y="40"/>
                      </a:cubicBezTo>
                      <a:close/>
                      <a:moveTo>
                        <a:pt x="96" y="140"/>
                      </a:moveTo>
                      <a:cubicBezTo>
                        <a:pt x="71" y="140"/>
                        <a:pt x="52" y="120"/>
                        <a:pt x="52" y="96"/>
                      </a:cubicBezTo>
                      <a:cubicBezTo>
                        <a:pt x="52" y="72"/>
                        <a:pt x="71" y="52"/>
                        <a:pt x="96" y="52"/>
                      </a:cubicBezTo>
                      <a:cubicBezTo>
                        <a:pt x="120" y="52"/>
                        <a:pt x="140" y="72"/>
                        <a:pt x="140" y="96"/>
                      </a:cubicBezTo>
                      <a:cubicBezTo>
                        <a:pt x="140" y="120"/>
                        <a:pt x="120" y="140"/>
                        <a:pt x="96" y="140"/>
                      </a:cubicBezTo>
                      <a:close/>
                    </a:path>
                  </a:pathLst>
                </a:custGeom>
                <a:solidFill>
                  <a:srgbClr val="094153"/>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sp>
          <p:nvSpPr>
            <p:cNvPr id="274" name="TextBox 22"/>
            <p:cNvSpPr/>
            <p:nvPr/>
          </p:nvSpPr>
          <p:spPr>
            <a:xfrm>
              <a:off x="1038240" y="242640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275" name="组合 8"/>
          <p:cNvGrpSpPr/>
          <p:nvPr/>
        </p:nvGrpSpPr>
        <p:grpSpPr>
          <a:xfrm>
            <a:off x="2778120" y="497520"/>
            <a:ext cx="3060720" cy="2445480"/>
            <a:chOff x="2778120" y="497520"/>
            <a:chExt cx="3060720" cy="2445480"/>
          </a:xfrm>
        </p:grpSpPr>
        <p:sp>
          <p:nvSpPr>
            <p:cNvPr id="276" name="Freeform 185"/>
            <p:cNvSpPr/>
            <p:nvPr/>
          </p:nvSpPr>
          <p:spPr>
            <a:xfrm>
              <a:off x="4141080" y="1353600"/>
              <a:ext cx="334440" cy="328320"/>
            </a:xfrm>
            <a:custGeom>
              <a:gdLst>
                <a:gd name="textAreaLeft" fmla="*/ 0 w 334440"/>
                <a:gd name="textAreaRight" fmla="*/ 334800 w 334440"/>
                <a:gd name="textAreaTop" fmla="*/ 0 h 328320"/>
                <a:gd name="textAreaBottom" fmla="*/ 328680 h 328320"/>
              </a:gdLst>
              <a:rect l="textAreaLeft" t="textAreaTop" r="textAreaRight" b="textAreaBottom"/>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277" name="组合 6"/>
            <p:cNvGrpSpPr/>
            <p:nvPr/>
          </p:nvGrpSpPr>
          <p:grpSpPr>
            <a:xfrm>
              <a:off x="2778120" y="497520"/>
              <a:ext cx="3060720" cy="2445480"/>
              <a:chOff x="2778120" y="497520"/>
              <a:chExt cx="3060720" cy="2445480"/>
            </a:xfrm>
          </p:grpSpPr>
          <p:grpSp>
            <p:nvGrpSpPr>
              <p:cNvPr id="278" name="组合 13"/>
              <p:cNvGrpSpPr/>
              <p:nvPr/>
            </p:nvGrpSpPr>
            <p:grpSpPr>
              <a:xfrm>
                <a:off x="2778120" y="497520"/>
                <a:ext cx="3060720" cy="2040480"/>
                <a:chOff x="2778120" y="497520"/>
                <a:chExt cx="3060720" cy="2040480"/>
              </a:xfrm>
            </p:grpSpPr>
            <p:graphicFrame>
              <p:nvGraphicFramePr>
                <p:cNvPr id="279" name="图表 29"/>
                <p:cNvGraphicFramePr/>
                <p:nvPr/>
              </p:nvGraphicFramePr>
              <p:xfrm>
                <a:off x="2778120" y="497520"/>
                <a:ext cx="3060720" cy="2040480"/>
              </p:xfrm>
              <a:graphic>
                <a:graphicData uri="http://schemas.openxmlformats.org/drawingml/2006/chart">
                  <c:chart xmlns:c="http://schemas.openxmlformats.org/drawingml/2006/chart" r:id="rId3"/>
                </a:graphicData>
              </a:graphic>
            </p:graphicFrame>
            <p:sp>
              <p:nvSpPr>
                <p:cNvPr id="280" name="椭圆 9"/>
                <p:cNvSpPr/>
                <p:nvPr/>
              </p:nvSpPr>
              <p:spPr>
                <a:xfrm>
                  <a:off x="3588480" y="812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281" name="TextBox 23"/>
              <p:cNvSpPr/>
              <p:nvPr/>
            </p:nvSpPr>
            <p:spPr>
              <a:xfrm>
                <a:off x="3793680" y="242640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 </a:t>
                </a:r>
                <a:endParaRPr lang="en-US" sz="2800" b="0" strike="noStrike" spc="-1">
                  <a:solidFill>
                    <a:srgbClr val="000000"/>
                  </a:solidFill>
                  <a:latin typeface="Arial"/>
                </a:endParaRPr>
              </a:p>
            </p:txBody>
          </p:sp>
        </p:grpSp>
      </p:grpSp>
      <p:grpSp>
        <p:nvGrpSpPr>
          <p:cNvPr id="282" name="组合 10"/>
          <p:cNvGrpSpPr/>
          <p:nvPr/>
        </p:nvGrpSpPr>
        <p:grpSpPr>
          <a:xfrm>
            <a:off x="5469480" y="508320"/>
            <a:ext cx="3060720" cy="2445480"/>
            <a:chOff x="5469480" y="508320"/>
            <a:chExt cx="3060720" cy="2445480"/>
          </a:xfrm>
        </p:grpSpPr>
        <p:grpSp>
          <p:nvGrpSpPr>
            <p:cNvPr id="283" name="组合 11"/>
            <p:cNvGrpSpPr/>
            <p:nvPr/>
          </p:nvGrpSpPr>
          <p:grpSpPr>
            <a:xfrm>
              <a:off x="5469480" y="508320"/>
              <a:ext cx="3060720" cy="2445480"/>
              <a:chOff x="5469480" y="508320"/>
              <a:chExt cx="3060720" cy="2445480"/>
            </a:xfrm>
          </p:grpSpPr>
          <p:grpSp>
            <p:nvGrpSpPr>
              <p:cNvPr id="284" name="组合 14"/>
              <p:cNvGrpSpPr/>
              <p:nvPr/>
            </p:nvGrpSpPr>
            <p:grpSpPr>
              <a:xfrm>
                <a:off x="5469480" y="508320"/>
                <a:ext cx="3060720" cy="2040480"/>
                <a:chOff x="5469480" y="508320"/>
                <a:chExt cx="3060720" cy="2040480"/>
              </a:xfrm>
            </p:grpSpPr>
            <p:graphicFrame>
              <p:nvGraphicFramePr>
                <p:cNvPr id="285" name="图表 32"/>
                <p:cNvGraphicFramePr/>
                <p:nvPr/>
              </p:nvGraphicFramePr>
              <p:xfrm>
                <a:off x="5469480" y="508320"/>
                <a:ext cx="3060720" cy="2040480"/>
              </p:xfrm>
              <a:graphic>
                <a:graphicData uri="http://schemas.openxmlformats.org/drawingml/2006/chart">
                  <c:chart xmlns:c="http://schemas.openxmlformats.org/drawingml/2006/chart" r:id="rId4"/>
                </a:graphicData>
              </a:graphic>
            </p:graphicFrame>
            <p:sp>
              <p:nvSpPr>
                <p:cNvPr id="286" name="椭圆 13"/>
                <p:cNvSpPr/>
                <p:nvPr/>
              </p:nvSpPr>
              <p:spPr>
                <a:xfrm>
                  <a:off x="6280200" y="8236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287" name="TextBox 24"/>
              <p:cNvSpPr/>
              <p:nvPr/>
            </p:nvSpPr>
            <p:spPr>
              <a:xfrm>
                <a:off x="6507720" y="243720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288" name="Group 65"/>
            <p:cNvGrpSpPr/>
            <p:nvPr/>
          </p:nvGrpSpPr>
          <p:grpSpPr>
            <a:xfrm>
              <a:off x="6753240" y="1356480"/>
              <a:ext cx="479880" cy="476640"/>
              <a:chOff x="6753240" y="1356480"/>
              <a:chExt cx="479880" cy="476640"/>
            </a:xfrm>
          </p:grpSpPr>
          <p:sp>
            <p:nvSpPr>
              <p:cNvPr id="289" name="Freeform 38"/>
              <p:cNvSpPr/>
              <p:nvPr/>
            </p:nvSpPr>
            <p:spPr>
              <a:xfrm>
                <a:off x="6753240" y="1356480"/>
                <a:ext cx="479880" cy="476640"/>
              </a:xfrm>
              <a:custGeom>
                <a:gdLst>
                  <a:gd name="textAreaLeft" fmla="*/ 0 w 479880"/>
                  <a:gd name="textAreaRight" fmla="*/ 480240 w 479880"/>
                  <a:gd name="textAreaTop" fmla="*/ 0 h 476640"/>
                  <a:gd name="textAreaBottom" fmla="*/ 477000 h 476640"/>
                </a:gdLst>
                <a:rect l="textAreaLeft" t="textAreaTop" r="textAreaRight" b="textAreaBottom"/>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290" name="Freeform 39"/>
              <p:cNvSpPr/>
              <p:nvPr/>
            </p:nvSpPr>
            <p:spPr>
              <a:xfrm>
                <a:off x="6927480" y="1478160"/>
                <a:ext cx="144360" cy="203400"/>
              </a:xfrm>
              <a:custGeom>
                <a:gdLst>
                  <a:gd name="textAreaLeft" fmla="*/ 0 w 144360"/>
                  <a:gd name="textAreaRight" fmla="*/ 144720 w 144360"/>
                  <a:gd name="textAreaTop" fmla="*/ 0 h 203400"/>
                  <a:gd name="textAreaBottom" fmla="*/ 203760 h 203400"/>
                </a:gdLst>
                <a:rect l="textAreaLeft" t="textAreaTop" r="textAreaRight" b="textAreaBottom"/>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291" name="Oval 40"/>
              <p:cNvSpPr/>
              <p:nvPr/>
            </p:nvSpPr>
            <p:spPr>
              <a:xfrm>
                <a:off x="6983640" y="1590120"/>
                <a:ext cx="12960" cy="12960"/>
              </a:xfrm>
              <a:prstGeom prst="ellipse">
                <a:avLst/>
              </a:prstGeom>
              <a:solidFill>
                <a:srgbClr val="143F61"/>
              </a:solidFill>
              <a:ln w="9525">
                <a:noFill/>
              </a:ln>
            </p:spPr>
            <p:style>
              <a:lnRef idx="0"/>
              <a:fillRef idx="0"/>
              <a:effectRef idx="0"/>
              <a:fontRef idx="minor"/>
            </p:style>
            <p:txBody>
              <a:bodyPr tIns="4680" bIns="4680"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grpSp>
        <p:nvGrpSpPr>
          <p:cNvPr id="292" name="组合 15"/>
          <p:cNvGrpSpPr/>
          <p:nvPr/>
        </p:nvGrpSpPr>
        <p:grpSpPr>
          <a:xfrm>
            <a:off x="8161920" y="389520"/>
            <a:ext cx="3060720" cy="2445840"/>
            <a:chOff x="8161920" y="389520"/>
            <a:chExt cx="3060720" cy="2445840"/>
          </a:xfrm>
        </p:grpSpPr>
        <p:sp>
          <p:nvSpPr>
            <p:cNvPr id="293" name="Freeform 176"/>
            <p:cNvSpPr/>
            <p:nvPr/>
          </p:nvSpPr>
          <p:spPr>
            <a:xfrm>
              <a:off x="9521640" y="1237680"/>
              <a:ext cx="340920" cy="344160"/>
            </a:xfrm>
            <a:custGeom>
              <a:gdLst>
                <a:gd name="textAreaLeft" fmla="*/ 0 w 340920"/>
                <a:gd name="textAreaRight" fmla="*/ 341280 w 340920"/>
                <a:gd name="textAreaTop" fmla="*/ 0 h 344160"/>
                <a:gd name="textAreaBottom" fmla="*/ 344520 h 344160"/>
              </a:gdLst>
              <a:rect l="textAreaLeft" t="textAreaTop" r="textAreaRight" b="textAreaBottom"/>
              <a:pathLst>
                <a:path w="196" h="197">
                  <a:moveTo>
                    <a:pt x="192" y="173"/>
                  </a:moveTo>
                  <a:cubicBezTo>
                    <a:pt x="192" y="184"/>
                    <a:pt x="183" y="193"/>
                    <a:pt x="172" y="193"/>
                  </a:cubicBezTo>
                  <a:cubicBezTo>
                    <a:pt x="172" y="193"/>
                    <a:pt x="135" y="197"/>
                    <a:pt x="99" y="197"/>
                  </a:cubicBezTo>
                  <a:cubicBezTo>
                    <a:pt x="62" y="197"/>
                    <a:pt x="24" y="193"/>
                    <a:pt x="24" y="193"/>
                  </a:cubicBezTo>
                  <a:cubicBezTo>
                    <a:pt x="13" y="193"/>
                    <a:pt x="4" y="184"/>
                    <a:pt x="4" y="173"/>
                  </a:cubicBezTo>
                  <a:cubicBezTo>
                    <a:pt x="4" y="173"/>
                    <a:pt x="0" y="149"/>
                    <a:pt x="0" y="125"/>
                  </a:cubicBezTo>
                  <a:cubicBezTo>
                    <a:pt x="0" y="101"/>
                    <a:pt x="4" y="77"/>
                    <a:pt x="4" y="77"/>
                  </a:cubicBezTo>
                  <a:cubicBezTo>
                    <a:pt x="4" y="66"/>
                    <a:pt x="9" y="57"/>
                    <a:pt x="24" y="57"/>
                  </a:cubicBezTo>
                  <a:cubicBezTo>
                    <a:pt x="25" y="57"/>
                    <a:pt x="62" y="53"/>
                    <a:pt x="99" y="53"/>
                  </a:cubicBezTo>
                  <a:cubicBezTo>
                    <a:pt x="135" y="53"/>
                    <a:pt x="172" y="57"/>
                    <a:pt x="172" y="57"/>
                  </a:cubicBezTo>
                  <a:cubicBezTo>
                    <a:pt x="183" y="57"/>
                    <a:pt x="192" y="66"/>
                    <a:pt x="192" y="77"/>
                  </a:cubicBezTo>
                  <a:cubicBezTo>
                    <a:pt x="192" y="77"/>
                    <a:pt x="196" y="101"/>
                    <a:pt x="196" y="125"/>
                  </a:cubicBezTo>
                  <a:cubicBezTo>
                    <a:pt x="196" y="149"/>
                    <a:pt x="192" y="173"/>
                    <a:pt x="192" y="173"/>
                  </a:cubicBezTo>
                  <a:close/>
                  <a:moveTo>
                    <a:pt x="148" y="89"/>
                  </a:moveTo>
                  <a:cubicBezTo>
                    <a:pt x="148" y="80"/>
                    <a:pt x="141" y="73"/>
                    <a:pt x="132" y="73"/>
                  </a:cubicBezTo>
                  <a:cubicBezTo>
                    <a:pt x="132" y="73"/>
                    <a:pt x="114" y="69"/>
                    <a:pt x="85" y="69"/>
                  </a:cubicBezTo>
                  <a:cubicBezTo>
                    <a:pt x="55" y="69"/>
                    <a:pt x="34" y="73"/>
                    <a:pt x="33" y="73"/>
                  </a:cubicBezTo>
                  <a:cubicBezTo>
                    <a:pt x="21" y="73"/>
                    <a:pt x="17" y="80"/>
                    <a:pt x="17" y="89"/>
                  </a:cubicBezTo>
                  <a:cubicBezTo>
                    <a:pt x="17" y="89"/>
                    <a:pt x="14" y="108"/>
                    <a:pt x="14" y="127"/>
                  </a:cubicBezTo>
                  <a:cubicBezTo>
                    <a:pt x="14" y="146"/>
                    <a:pt x="17" y="161"/>
                    <a:pt x="17" y="161"/>
                  </a:cubicBezTo>
                  <a:cubicBezTo>
                    <a:pt x="17" y="170"/>
                    <a:pt x="24" y="177"/>
                    <a:pt x="33" y="177"/>
                  </a:cubicBezTo>
                  <a:cubicBezTo>
                    <a:pt x="33" y="177"/>
                    <a:pt x="55" y="181"/>
                    <a:pt x="85" y="181"/>
                  </a:cubicBezTo>
                  <a:cubicBezTo>
                    <a:pt x="114" y="181"/>
                    <a:pt x="132" y="177"/>
                    <a:pt x="132" y="177"/>
                  </a:cubicBezTo>
                  <a:cubicBezTo>
                    <a:pt x="141" y="177"/>
                    <a:pt x="148" y="170"/>
                    <a:pt x="148" y="161"/>
                  </a:cubicBezTo>
                  <a:cubicBezTo>
                    <a:pt x="148" y="161"/>
                    <a:pt x="152" y="146"/>
                    <a:pt x="152" y="127"/>
                  </a:cubicBezTo>
                  <a:cubicBezTo>
                    <a:pt x="152" y="108"/>
                    <a:pt x="148" y="89"/>
                    <a:pt x="148" y="89"/>
                  </a:cubicBezTo>
                  <a:close/>
                  <a:moveTo>
                    <a:pt x="155" y="168"/>
                  </a:moveTo>
                  <a:cubicBezTo>
                    <a:pt x="155" y="176"/>
                    <a:pt x="162" y="182"/>
                    <a:pt x="170" y="182"/>
                  </a:cubicBezTo>
                  <a:cubicBezTo>
                    <a:pt x="178" y="182"/>
                    <a:pt x="184" y="176"/>
                    <a:pt x="184" y="168"/>
                  </a:cubicBezTo>
                  <a:cubicBezTo>
                    <a:pt x="184" y="160"/>
                    <a:pt x="178" y="153"/>
                    <a:pt x="170" y="153"/>
                  </a:cubicBezTo>
                  <a:cubicBezTo>
                    <a:pt x="162" y="153"/>
                    <a:pt x="155" y="160"/>
                    <a:pt x="155" y="168"/>
                  </a:cubicBezTo>
                  <a:close/>
                  <a:moveTo>
                    <a:pt x="185" y="89"/>
                  </a:moveTo>
                  <a:cubicBezTo>
                    <a:pt x="161" y="89"/>
                    <a:pt x="161" y="89"/>
                    <a:pt x="161" y="89"/>
                  </a:cubicBezTo>
                  <a:cubicBezTo>
                    <a:pt x="161" y="97"/>
                    <a:pt x="161" y="97"/>
                    <a:pt x="161" y="97"/>
                  </a:cubicBezTo>
                  <a:cubicBezTo>
                    <a:pt x="185" y="97"/>
                    <a:pt x="185" y="97"/>
                    <a:pt x="185" y="97"/>
                  </a:cubicBezTo>
                  <a:lnTo>
                    <a:pt x="185" y="89"/>
                  </a:lnTo>
                  <a:close/>
                  <a:moveTo>
                    <a:pt x="185" y="105"/>
                  </a:moveTo>
                  <a:cubicBezTo>
                    <a:pt x="161" y="105"/>
                    <a:pt x="161" y="105"/>
                    <a:pt x="161" y="105"/>
                  </a:cubicBezTo>
                  <a:cubicBezTo>
                    <a:pt x="161" y="113"/>
                    <a:pt x="161" y="113"/>
                    <a:pt x="161" y="113"/>
                  </a:cubicBezTo>
                  <a:cubicBezTo>
                    <a:pt x="185" y="113"/>
                    <a:pt x="185" y="113"/>
                    <a:pt x="185" y="113"/>
                  </a:cubicBezTo>
                  <a:lnTo>
                    <a:pt x="185" y="105"/>
                  </a:lnTo>
                  <a:close/>
                  <a:moveTo>
                    <a:pt x="185" y="121"/>
                  </a:moveTo>
                  <a:cubicBezTo>
                    <a:pt x="161" y="121"/>
                    <a:pt x="161" y="121"/>
                    <a:pt x="161" y="121"/>
                  </a:cubicBezTo>
                  <a:cubicBezTo>
                    <a:pt x="161" y="129"/>
                    <a:pt x="161" y="129"/>
                    <a:pt x="161" y="129"/>
                  </a:cubicBezTo>
                  <a:cubicBezTo>
                    <a:pt x="185" y="129"/>
                    <a:pt x="185" y="129"/>
                    <a:pt x="185" y="129"/>
                  </a:cubicBezTo>
                  <a:lnTo>
                    <a:pt x="185" y="121"/>
                  </a:lnTo>
                  <a:close/>
                  <a:moveTo>
                    <a:pt x="179" y="168"/>
                  </a:moveTo>
                  <a:cubicBezTo>
                    <a:pt x="179" y="173"/>
                    <a:pt x="175" y="177"/>
                    <a:pt x="169" y="177"/>
                  </a:cubicBezTo>
                  <a:cubicBezTo>
                    <a:pt x="164" y="177"/>
                    <a:pt x="160" y="173"/>
                    <a:pt x="160" y="168"/>
                  </a:cubicBezTo>
                  <a:cubicBezTo>
                    <a:pt x="160" y="162"/>
                    <a:pt x="164" y="158"/>
                    <a:pt x="169" y="158"/>
                  </a:cubicBezTo>
                  <a:cubicBezTo>
                    <a:pt x="175" y="158"/>
                    <a:pt x="179" y="162"/>
                    <a:pt x="179" y="168"/>
                  </a:cubicBezTo>
                  <a:close/>
                  <a:moveTo>
                    <a:pt x="120" y="173"/>
                  </a:moveTo>
                  <a:cubicBezTo>
                    <a:pt x="40" y="173"/>
                    <a:pt x="40" y="173"/>
                    <a:pt x="40" y="173"/>
                  </a:cubicBezTo>
                  <a:cubicBezTo>
                    <a:pt x="29" y="173"/>
                    <a:pt x="20" y="164"/>
                    <a:pt x="20" y="153"/>
                  </a:cubicBezTo>
                  <a:cubicBezTo>
                    <a:pt x="20" y="97"/>
                    <a:pt x="20" y="97"/>
                    <a:pt x="20" y="97"/>
                  </a:cubicBezTo>
                  <a:cubicBezTo>
                    <a:pt x="20" y="86"/>
                    <a:pt x="29" y="77"/>
                    <a:pt x="40" y="77"/>
                  </a:cubicBezTo>
                  <a:cubicBezTo>
                    <a:pt x="124" y="77"/>
                    <a:pt x="124" y="77"/>
                    <a:pt x="124" y="77"/>
                  </a:cubicBezTo>
                  <a:cubicBezTo>
                    <a:pt x="135" y="77"/>
                    <a:pt x="144" y="86"/>
                    <a:pt x="144" y="97"/>
                  </a:cubicBezTo>
                  <a:cubicBezTo>
                    <a:pt x="144" y="153"/>
                    <a:pt x="144" y="153"/>
                    <a:pt x="144" y="153"/>
                  </a:cubicBezTo>
                  <a:cubicBezTo>
                    <a:pt x="144" y="164"/>
                    <a:pt x="131" y="173"/>
                    <a:pt x="120" y="173"/>
                  </a:cubicBezTo>
                  <a:close/>
                  <a:moveTo>
                    <a:pt x="159" y="13"/>
                  </a:moveTo>
                  <a:cubicBezTo>
                    <a:pt x="158" y="13"/>
                    <a:pt x="158" y="13"/>
                    <a:pt x="157" y="13"/>
                  </a:cubicBezTo>
                  <a:cubicBezTo>
                    <a:pt x="134" y="36"/>
                    <a:pt x="134" y="36"/>
                    <a:pt x="134" y="36"/>
                  </a:cubicBezTo>
                  <a:cubicBezTo>
                    <a:pt x="130" y="32"/>
                    <a:pt x="130" y="32"/>
                    <a:pt x="130" y="32"/>
                  </a:cubicBezTo>
                  <a:cubicBezTo>
                    <a:pt x="153" y="10"/>
                    <a:pt x="153" y="10"/>
                    <a:pt x="153" y="10"/>
                  </a:cubicBezTo>
                  <a:cubicBezTo>
                    <a:pt x="153" y="9"/>
                    <a:pt x="153" y="8"/>
                    <a:pt x="153" y="7"/>
                  </a:cubicBezTo>
                  <a:cubicBezTo>
                    <a:pt x="153" y="3"/>
                    <a:pt x="156" y="0"/>
                    <a:pt x="159" y="0"/>
                  </a:cubicBezTo>
                  <a:cubicBezTo>
                    <a:pt x="163" y="0"/>
                    <a:pt x="166" y="3"/>
                    <a:pt x="166" y="7"/>
                  </a:cubicBezTo>
                  <a:cubicBezTo>
                    <a:pt x="166" y="10"/>
                    <a:pt x="163" y="13"/>
                    <a:pt x="159" y="13"/>
                  </a:cubicBezTo>
                  <a:close/>
                  <a:moveTo>
                    <a:pt x="79" y="33"/>
                  </a:moveTo>
                  <a:cubicBezTo>
                    <a:pt x="115" y="33"/>
                    <a:pt x="115" y="33"/>
                    <a:pt x="115" y="33"/>
                  </a:cubicBezTo>
                  <a:cubicBezTo>
                    <a:pt x="123" y="33"/>
                    <a:pt x="129" y="41"/>
                    <a:pt x="129" y="49"/>
                  </a:cubicBezTo>
                  <a:cubicBezTo>
                    <a:pt x="106" y="49"/>
                    <a:pt x="85" y="49"/>
                    <a:pt x="65" y="49"/>
                  </a:cubicBezTo>
                  <a:cubicBezTo>
                    <a:pt x="65" y="41"/>
                    <a:pt x="71" y="33"/>
                    <a:pt x="79" y="33"/>
                  </a:cubicBezTo>
                  <a:close/>
                  <a:moveTo>
                    <a:pt x="58" y="36"/>
                  </a:moveTo>
                  <a:cubicBezTo>
                    <a:pt x="35" y="13"/>
                    <a:pt x="35" y="13"/>
                    <a:pt x="35" y="13"/>
                  </a:cubicBezTo>
                  <a:cubicBezTo>
                    <a:pt x="35" y="13"/>
                    <a:pt x="34" y="13"/>
                    <a:pt x="33" y="13"/>
                  </a:cubicBezTo>
                  <a:cubicBezTo>
                    <a:pt x="29" y="13"/>
                    <a:pt x="27" y="10"/>
                    <a:pt x="27" y="7"/>
                  </a:cubicBezTo>
                  <a:cubicBezTo>
                    <a:pt x="27" y="3"/>
                    <a:pt x="29" y="0"/>
                    <a:pt x="33" y="0"/>
                  </a:cubicBezTo>
                  <a:cubicBezTo>
                    <a:pt x="37" y="0"/>
                    <a:pt x="40" y="3"/>
                    <a:pt x="40" y="7"/>
                  </a:cubicBezTo>
                  <a:cubicBezTo>
                    <a:pt x="40" y="8"/>
                    <a:pt x="39" y="9"/>
                    <a:pt x="39" y="10"/>
                  </a:cubicBezTo>
                  <a:cubicBezTo>
                    <a:pt x="62" y="32"/>
                    <a:pt x="62" y="32"/>
                    <a:pt x="62" y="32"/>
                  </a:cubicBezTo>
                  <a:lnTo>
                    <a:pt x="58" y="36"/>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294" name="组合 16"/>
            <p:cNvGrpSpPr/>
            <p:nvPr/>
          </p:nvGrpSpPr>
          <p:grpSpPr>
            <a:xfrm>
              <a:off x="8161920" y="389520"/>
              <a:ext cx="3060720" cy="2445840"/>
              <a:chOff x="8161920" y="389520"/>
              <a:chExt cx="3060720" cy="2445840"/>
            </a:xfrm>
          </p:grpSpPr>
          <p:grpSp>
            <p:nvGrpSpPr>
              <p:cNvPr id="295" name="组合 14"/>
              <p:cNvGrpSpPr/>
              <p:nvPr/>
            </p:nvGrpSpPr>
            <p:grpSpPr>
              <a:xfrm>
                <a:off x="8161920" y="389520"/>
                <a:ext cx="3060720" cy="2040480"/>
                <a:chOff x="8161920" y="389520"/>
                <a:chExt cx="3060720" cy="2040480"/>
              </a:xfrm>
            </p:grpSpPr>
            <p:graphicFrame>
              <p:nvGraphicFramePr>
                <p:cNvPr id="296" name="图表 62"/>
                <p:cNvGraphicFramePr/>
                <p:nvPr/>
              </p:nvGraphicFramePr>
              <p:xfrm>
                <a:off x="8161920" y="389520"/>
                <a:ext cx="3060720" cy="2040480"/>
              </p:xfrm>
              <a:graphic>
                <a:graphicData uri="http://schemas.openxmlformats.org/drawingml/2006/chart">
                  <c:chart xmlns:c="http://schemas.openxmlformats.org/drawingml/2006/chart" r:id="rId5"/>
                </a:graphicData>
              </a:graphic>
            </p:graphicFrame>
            <p:sp>
              <p:nvSpPr>
                <p:cNvPr id="297" name="椭圆 63"/>
                <p:cNvSpPr/>
                <p:nvPr/>
              </p:nvSpPr>
              <p:spPr>
                <a:xfrm>
                  <a:off x="8972280" y="704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298" name="TextBox 24"/>
              <p:cNvSpPr/>
              <p:nvPr/>
            </p:nvSpPr>
            <p:spPr>
              <a:xfrm>
                <a:off x="9199800" y="23187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91%</a:t>
                </a:r>
                <a:endParaRPr lang="en-US" sz="2800" b="0" strike="noStrike" spc="-1">
                  <a:solidFill>
                    <a:srgbClr val="000000"/>
                  </a:solidFill>
                  <a:latin typeface="Arial"/>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254"/>
                                        </p:tgtEl>
                                        <p:attrNameLst>
                                          <p:attrName>style.visibility</p:attrName>
                                        </p:attrNameLst>
                                      </p:cBhvr>
                                      <p:to>
                                        <p:strVal val="visible"/>
                                      </p:to>
                                    </p:set>
                                    <p:anim calcmode="lin" valueType="num">
                                      <p:cBhvr additive="repl">
                                        <p:cTn id="7" dur="500" fill="hold"/>
                                        <p:tgtEl>
                                          <p:spTgt spid="254"/>
                                        </p:tgtEl>
                                        <p:attrNameLst>
                                          <p:attrName>ppt_x</p:attrName>
                                        </p:attrNameLst>
                                      </p:cBhvr>
                                      <p:tavLst>
                                        <p:tav tm="0">
                                          <p:val>
                                            <p:strVal val="#ppt_x"/>
                                          </p:val>
                                        </p:tav>
                                        <p:tav tm="100000">
                                          <p:val>
                                            <p:strVal val="#ppt_x"/>
                                          </p:val>
                                        </p:tav>
                                      </p:tavLst>
                                    </p:anim>
                                    <p:anim calcmode="lin" valueType="num">
                                      <p:cBhvr additive="repl">
                                        <p:cTn id="8" dur="500" fill="hold"/>
                                        <p:tgtEl>
                                          <p:spTgt spid="254"/>
                                        </p:tgtEl>
                                        <p:attrNameLst>
                                          <p:attrName>ppt_y</p:attrName>
                                        </p:attrNameLst>
                                      </p:cBhvr>
                                      <p:tavLst>
                                        <p:tav tm="0">
                                          <p:val>
                                            <p:strVal val="1+#ppt_h/2"/>
                                          </p:val>
                                        </p:tav>
                                        <p:tav tm="100000">
                                          <p:val>
                                            <p:strVal val="#ppt_y"/>
                                          </p:val>
                                        </p:tav>
                                      </p:tavLst>
                                    </p:anim>
                                  </p:childTnLst>
                                </p:cTn>
                              </p:par>
                              <p:par>
                                <p:cTn id="9" presetID="53" presetClass="entr" presetSubtype="16" dur="500" fill="hold" nodeType="withEffect">
                                  <p:stCondLst>
                                    <p:cond delay="0"/>
                                  </p:stCondLst>
                                  <p:childTnLst>
                                    <p:set>
                                      <p:cBhvr>
                                        <p:cTn id="10" dur="1" fill="hold">
                                          <p:stCondLst>
                                            <p:cond delay="0"/>
                                          </p:stCondLst>
                                        </p:cTn>
                                        <p:tgtEl>
                                          <p:spTgt spid="268"/>
                                        </p:tgtEl>
                                        <p:attrNameLst>
                                          <p:attrName>style.visibility</p:attrName>
                                        </p:attrNameLst>
                                      </p:cBhvr>
                                      <p:to>
                                        <p:strVal val="visible"/>
                                      </p:to>
                                    </p:set>
                                    <p:anim calcmode="lin" valueType="num">
                                      <p:cBhvr additive="repl">
                                        <p:cTn id="11" dur="500" fill="hold"/>
                                        <p:tgtEl>
                                          <p:spTgt spid="268"/>
                                        </p:tgtEl>
                                        <p:attrNameLst>
                                          <p:attrName>ppt_w</p:attrName>
                                        </p:attrNameLst>
                                      </p:cBhvr>
                                      <p:tavLst>
                                        <p:tav tm="0">
                                          <p:val>
                                            <p:fltVal val="0"/>
                                          </p:val>
                                        </p:tav>
                                        <p:tav tm="100000">
                                          <p:val>
                                            <p:strVal val="#ppt_w"/>
                                          </p:val>
                                        </p:tav>
                                      </p:tavLst>
                                    </p:anim>
                                    <p:anim calcmode="lin" valueType="num">
                                      <p:cBhvr additive="repl">
                                        <p:cTn id="12" dur="500" fill="hold"/>
                                        <p:tgtEl>
                                          <p:spTgt spid="268"/>
                                        </p:tgtEl>
                                        <p:attrNameLst>
                                          <p:attrName>ppt_h</p:attrName>
                                        </p:attrNameLst>
                                      </p:cBhvr>
                                      <p:tavLst>
                                        <p:tav tm="0">
                                          <p:val>
                                            <p:fltVal val="0"/>
                                          </p:val>
                                        </p:tav>
                                        <p:tav tm="100000">
                                          <p:val>
                                            <p:strVal val="#ppt_h"/>
                                          </p:val>
                                        </p:tav>
                                      </p:tavLst>
                                    </p:anim>
                                    <p:animEffect transition="in" filter="fade">
                                      <p:cBhvr additive="repl">
                                        <p:cTn id="13" dur="500"/>
                                        <p:tgtEl>
                                          <p:spTgt spid="268"/>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53" presetClass="entr" presetSubtype="16" dur="500" fill="hold" nodeType="clickEffect">
                                  <p:stCondLst>
                                    <p:cond delay="0"/>
                                  </p:stCondLst>
                                  <p:childTnLst>
                                    <p:set>
                                      <p:cBhvr>
                                        <p:cTn id="17" dur="1" fill="hold">
                                          <p:stCondLst>
                                            <p:cond delay="0"/>
                                          </p:stCondLst>
                                        </p:cTn>
                                        <p:tgtEl>
                                          <p:spTgt spid="275"/>
                                        </p:tgtEl>
                                        <p:attrNameLst>
                                          <p:attrName>style.visibility</p:attrName>
                                        </p:attrNameLst>
                                      </p:cBhvr>
                                      <p:to>
                                        <p:strVal val="visible"/>
                                      </p:to>
                                    </p:set>
                                    <p:anim calcmode="lin" valueType="num">
                                      <p:cBhvr additive="repl">
                                        <p:cTn id="18" dur="500" fill="hold"/>
                                        <p:tgtEl>
                                          <p:spTgt spid="275"/>
                                        </p:tgtEl>
                                        <p:attrNameLst>
                                          <p:attrName>ppt_w</p:attrName>
                                        </p:attrNameLst>
                                      </p:cBhvr>
                                      <p:tavLst>
                                        <p:tav tm="0">
                                          <p:val>
                                            <p:fltVal val="0"/>
                                          </p:val>
                                        </p:tav>
                                        <p:tav tm="100000">
                                          <p:val>
                                            <p:strVal val="#ppt_w"/>
                                          </p:val>
                                        </p:tav>
                                      </p:tavLst>
                                    </p:anim>
                                    <p:anim calcmode="lin" valueType="num">
                                      <p:cBhvr additive="repl">
                                        <p:cTn id="19" dur="500" fill="hold"/>
                                        <p:tgtEl>
                                          <p:spTgt spid="275"/>
                                        </p:tgtEl>
                                        <p:attrNameLst>
                                          <p:attrName>ppt_h</p:attrName>
                                        </p:attrNameLst>
                                      </p:cBhvr>
                                      <p:tavLst>
                                        <p:tav tm="0">
                                          <p:val>
                                            <p:fltVal val="0"/>
                                          </p:val>
                                        </p:tav>
                                        <p:tav tm="100000">
                                          <p:val>
                                            <p:strVal val="#ppt_h"/>
                                          </p:val>
                                        </p:tav>
                                      </p:tavLst>
                                    </p:anim>
                                    <p:animEffect transition="in" filter="fade">
                                      <p:cBhvr additive="repl">
                                        <p:cTn id="20" dur="500"/>
                                        <p:tgtEl>
                                          <p:spTgt spid="275"/>
                                        </p:tgtEl>
                                      </p:cBhvr>
                                    </p:animEffect>
                                  </p:childTnLst>
                                </p:cTn>
                              </p:par>
                              <p:par>
                                <p:cTn id="21" presetID="53" presetClass="entr" presetSubtype="16" dur="500" fill="hold" nodeType="withEffect">
                                  <p:stCondLst>
                                    <p:cond delay="0"/>
                                  </p:stCondLst>
                                  <p:childTnLst>
                                    <p:set>
                                      <p:cBhvr>
                                        <p:cTn id="22" dur="1" fill="hold">
                                          <p:stCondLst>
                                            <p:cond delay="0"/>
                                          </p:stCondLst>
                                        </p:cTn>
                                        <p:tgtEl>
                                          <p:spTgt spid="282"/>
                                        </p:tgtEl>
                                        <p:attrNameLst>
                                          <p:attrName>style.visibility</p:attrName>
                                        </p:attrNameLst>
                                      </p:cBhvr>
                                      <p:to>
                                        <p:strVal val="visible"/>
                                      </p:to>
                                    </p:set>
                                    <p:anim calcmode="lin" valueType="num">
                                      <p:cBhvr additive="repl">
                                        <p:cTn id="23" dur="500" fill="hold"/>
                                        <p:tgtEl>
                                          <p:spTgt spid="282"/>
                                        </p:tgtEl>
                                        <p:attrNameLst>
                                          <p:attrName>ppt_w</p:attrName>
                                        </p:attrNameLst>
                                      </p:cBhvr>
                                      <p:tavLst>
                                        <p:tav tm="0">
                                          <p:val>
                                            <p:fltVal val="0"/>
                                          </p:val>
                                        </p:tav>
                                        <p:tav tm="100000">
                                          <p:val>
                                            <p:strVal val="#ppt_w"/>
                                          </p:val>
                                        </p:tav>
                                      </p:tavLst>
                                    </p:anim>
                                    <p:anim calcmode="lin" valueType="num">
                                      <p:cBhvr additive="repl">
                                        <p:cTn id="24" dur="500" fill="hold"/>
                                        <p:tgtEl>
                                          <p:spTgt spid="282"/>
                                        </p:tgtEl>
                                        <p:attrNameLst>
                                          <p:attrName>ppt_h</p:attrName>
                                        </p:attrNameLst>
                                      </p:cBhvr>
                                      <p:tavLst>
                                        <p:tav tm="0">
                                          <p:val>
                                            <p:fltVal val="0"/>
                                          </p:val>
                                        </p:tav>
                                        <p:tav tm="100000">
                                          <p:val>
                                            <p:strVal val="#ppt_h"/>
                                          </p:val>
                                        </p:tav>
                                      </p:tavLst>
                                    </p:anim>
                                    <p:animEffect transition="in" filter="fade">
                                      <p:cBhvr additive="repl">
                                        <p:cTn id="25" dur="500"/>
                                        <p:tgtEl>
                                          <p:spTgt spid="282"/>
                                        </p:tgtEl>
                                      </p:cBhvr>
                                    </p:animEffect>
                                  </p:childTnLst>
                                </p:cTn>
                              </p:par>
                              <p:par>
                                <p:cTn id="26" presetID="53" presetClass="entr" presetSubtype="16" dur="500" fill="hold" nodeType="withEffect">
                                  <p:stCondLst>
                                    <p:cond delay="0"/>
                                  </p:stCondLst>
                                  <p:childTnLst>
                                    <p:set>
                                      <p:cBhvr>
                                        <p:cTn id="27" dur="1" fill="hold">
                                          <p:stCondLst>
                                            <p:cond delay="0"/>
                                          </p:stCondLst>
                                        </p:cTn>
                                        <p:tgtEl>
                                          <p:spTgt spid="292"/>
                                        </p:tgtEl>
                                        <p:attrNameLst>
                                          <p:attrName>style.visibility</p:attrName>
                                        </p:attrNameLst>
                                      </p:cBhvr>
                                      <p:to>
                                        <p:strVal val="visible"/>
                                      </p:to>
                                    </p:set>
                                    <p:anim calcmode="lin" valueType="num">
                                      <p:cBhvr additive="repl">
                                        <p:cTn id="28" dur="500" fill="hold"/>
                                        <p:tgtEl>
                                          <p:spTgt spid="292"/>
                                        </p:tgtEl>
                                        <p:attrNameLst>
                                          <p:attrName>ppt_w</p:attrName>
                                        </p:attrNameLst>
                                      </p:cBhvr>
                                      <p:tavLst>
                                        <p:tav tm="0">
                                          <p:val>
                                            <p:fltVal val="0"/>
                                          </p:val>
                                        </p:tav>
                                        <p:tav tm="100000">
                                          <p:val>
                                            <p:strVal val="#ppt_w"/>
                                          </p:val>
                                        </p:tav>
                                      </p:tavLst>
                                    </p:anim>
                                    <p:anim calcmode="lin" valueType="num">
                                      <p:cBhvr additive="repl">
                                        <p:cTn id="29" dur="500" fill="hold"/>
                                        <p:tgtEl>
                                          <p:spTgt spid="292"/>
                                        </p:tgtEl>
                                        <p:attrNameLst>
                                          <p:attrName>ppt_h</p:attrName>
                                        </p:attrNameLst>
                                      </p:cBhvr>
                                      <p:tavLst>
                                        <p:tav tm="0">
                                          <p:val>
                                            <p:fltVal val="0"/>
                                          </p:val>
                                        </p:tav>
                                        <p:tav tm="100000">
                                          <p:val>
                                            <p:strVal val="#ppt_h"/>
                                          </p:val>
                                        </p:tav>
                                      </p:tavLst>
                                    </p:anim>
                                    <p:animEffect transition="in" filter="fade">
                                      <p:cBhvr additive="repl">
                                        <p:cTn id="30" dur="500"/>
                                        <p:tgtEl>
                                          <p:spTgt spid="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99"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结语</a:t>
            </a:r>
            <a:endParaRPr lang="en-US" sz="3600" b="0" strike="noStrike" spc="-1">
              <a:solidFill>
                <a:schemeClr val="dk1"/>
              </a:solidFill>
              <a:latin typeface="Arial"/>
            </a:endParaRPr>
          </a:p>
        </p:txBody>
      </p:sp>
      <p:sp>
        <p:nvSpPr>
          <p:cNvPr id="300" name="content.1.subtitle"/>
          <p:cNvSpPr/>
          <p:nvPr/>
        </p:nvSpPr>
        <p:spPr>
          <a:xfrm>
            <a:off x="129672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提升个人职业形象</a:t>
            </a:r>
            <a:endParaRPr lang="en-US" sz="1600" b="0" strike="noStrike" spc="-1">
              <a:solidFill>
                <a:srgbClr val="000000"/>
              </a:solidFill>
              <a:latin typeface="Arial"/>
            </a:endParaRPr>
          </a:p>
        </p:txBody>
      </p:sp>
      <p:sp>
        <p:nvSpPr>
          <p:cNvPr id="301" name="content.1.title"/>
          <p:cNvSpPr/>
          <p:nvPr/>
        </p:nvSpPr>
        <p:spPr>
          <a:xfrm>
            <a:off x="1297440" y="2935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总结专业礼仪的重要性</a:t>
            </a:r>
            <a:endParaRPr lang="en-US" sz="2000" b="0" strike="noStrike" spc="-1">
              <a:solidFill>
                <a:srgbClr val="000000"/>
              </a:solidFill>
              <a:latin typeface="Arial"/>
            </a:endParaRPr>
          </a:p>
        </p:txBody>
      </p:sp>
      <p:sp>
        <p:nvSpPr>
          <p:cNvPr id="302" name="content.2.subtitle"/>
          <p:cNvSpPr/>
          <p:nvPr/>
        </p:nvSpPr>
        <p:spPr>
          <a:xfrm>
            <a:off x="909180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促进商务关系发展</a:t>
            </a:r>
            <a:endParaRPr lang="en-US" sz="1600" b="0" strike="noStrike" spc="-1">
              <a:solidFill>
                <a:srgbClr val="000000"/>
              </a:solidFill>
              <a:latin typeface="Arial"/>
            </a:endParaRPr>
          </a:p>
        </p:txBody>
      </p:sp>
      <p:sp>
        <p:nvSpPr>
          <p:cNvPr id="303" name="content.2.title"/>
          <p:cNvSpPr/>
          <p:nvPr/>
        </p:nvSpPr>
        <p:spPr>
          <a:xfrm>
            <a:off x="9091440" y="2935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强调沟通和尊重</a:t>
            </a:r>
            <a:endParaRPr lang="en-US" sz="2000" b="0" strike="noStrike" spc="-1">
              <a:solidFill>
                <a:srgbClr val="000000"/>
              </a:solidFill>
              <a:latin typeface="Arial"/>
            </a:endParaRPr>
          </a:p>
        </p:txBody>
      </p:sp>
      <p:sp>
        <p:nvSpPr>
          <p:cNvPr id="304" name="content.3.subtitle"/>
          <p:cNvSpPr/>
          <p:nvPr/>
        </p:nvSpPr>
        <p:spPr>
          <a:xfrm>
            <a:off x="3895200" y="394524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不断提升自我素养</a:t>
            </a:r>
            <a:endParaRPr lang="en-US" sz="1600" b="0" strike="noStrike" spc="-1">
              <a:solidFill>
                <a:srgbClr val="000000"/>
              </a:solidFill>
              <a:latin typeface="Arial"/>
            </a:endParaRPr>
          </a:p>
        </p:txBody>
      </p:sp>
      <p:sp>
        <p:nvSpPr>
          <p:cNvPr id="305" name="content.3.title"/>
          <p:cNvSpPr/>
          <p:nvPr/>
        </p:nvSpPr>
        <p:spPr>
          <a:xfrm>
            <a:off x="3895920" y="29368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持续学习和改进</a:t>
            </a:r>
            <a:endParaRPr lang="en-US" sz="2000" b="0" strike="noStrike" spc="-1">
              <a:solidFill>
                <a:srgbClr val="000000"/>
              </a:solidFill>
              <a:latin typeface="Arial"/>
            </a:endParaRPr>
          </a:p>
        </p:txBody>
      </p:sp>
      <p:sp>
        <p:nvSpPr>
          <p:cNvPr id="306" name="content.4.subtitle"/>
          <p:cNvSpPr/>
          <p:nvPr/>
        </p:nvSpPr>
        <p:spPr>
          <a:xfrm>
            <a:off x="649368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307" name="content.4.title"/>
          <p:cNvSpPr/>
          <p:nvPr/>
        </p:nvSpPr>
        <p:spPr>
          <a:xfrm>
            <a:off x="6494040" y="29368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308" name="矩形 60"/>
          <p:cNvSpPr/>
          <p:nvPr/>
        </p:nvSpPr>
        <p:spPr>
          <a:xfrm>
            <a:off x="0" y="5474160"/>
            <a:ext cx="12191760" cy="138348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nvGrpSpPr>
          <p:cNvPr id="309" name="组合 4"/>
          <p:cNvGrpSpPr/>
          <p:nvPr/>
        </p:nvGrpSpPr>
        <p:grpSpPr>
          <a:xfrm>
            <a:off x="577800" y="381240"/>
            <a:ext cx="3060720" cy="2445480"/>
            <a:chOff x="577800" y="381240"/>
            <a:chExt cx="3060720" cy="2445480"/>
          </a:xfrm>
        </p:grpSpPr>
        <p:grpSp>
          <p:nvGrpSpPr>
            <p:cNvPr id="310" name="组合 19"/>
            <p:cNvGrpSpPr/>
            <p:nvPr/>
          </p:nvGrpSpPr>
          <p:grpSpPr>
            <a:xfrm>
              <a:off x="577800" y="381240"/>
              <a:ext cx="3060720" cy="2040480"/>
              <a:chOff x="577800" y="381240"/>
              <a:chExt cx="3060720" cy="2040480"/>
            </a:xfrm>
          </p:grpSpPr>
          <p:graphicFrame>
            <p:nvGraphicFramePr>
              <p:cNvPr id="311" name="图表 6"/>
              <p:cNvGraphicFramePr/>
              <p:nvPr/>
            </p:nvGraphicFramePr>
            <p:xfrm>
              <a:off x="577800" y="381240"/>
              <a:ext cx="3060720" cy="2040480"/>
            </p:xfrm>
            <a:graphic>
              <a:graphicData uri="http://schemas.openxmlformats.org/drawingml/2006/chart">
                <c:chart xmlns:c="http://schemas.openxmlformats.org/drawingml/2006/chart" r:id="rId2"/>
              </a:graphicData>
            </a:graphic>
          </p:graphicFrame>
          <p:grpSp>
            <p:nvGrpSpPr>
              <p:cNvPr id="312" name="组合 25"/>
              <p:cNvGrpSpPr/>
              <p:nvPr/>
            </p:nvGrpSpPr>
            <p:grpSpPr>
              <a:xfrm>
                <a:off x="1387800" y="696600"/>
                <a:ext cx="1394640" cy="1394640"/>
                <a:chOff x="1387800" y="696600"/>
                <a:chExt cx="1394640" cy="1394640"/>
              </a:xfrm>
            </p:grpSpPr>
            <p:sp>
              <p:nvSpPr>
                <p:cNvPr id="313" name="椭圆 26"/>
                <p:cNvSpPr/>
                <p:nvPr/>
              </p:nvSpPr>
              <p:spPr>
                <a:xfrm>
                  <a:off x="1387800" y="69660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314" name="Freeform 178"/>
                <p:cNvSpPr/>
                <p:nvPr/>
              </p:nvSpPr>
              <p:spPr>
                <a:xfrm>
                  <a:off x="1918080" y="1247040"/>
                  <a:ext cx="334440" cy="293400"/>
                </a:xfrm>
                <a:custGeom>
                  <a:gdLst>
                    <a:gd name="textAreaLeft" fmla="*/ 0 w 334440"/>
                    <a:gd name="textAreaRight" fmla="*/ 334800 w 334440"/>
                    <a:gd name="textAreaTop" fmla="*/ 0 h 293400"/>
                    <a:gd name="textAreaBottom" fmla="*/ 293760 h 293400"/>
                  </a:gdLst>
                  <a:rect l="textAreaLeft" t="textAreaTop" r="textAreaRight" b="textAreaBottom"/>
                  <a:pathLst>
                    <a:path w="192" h="168">
                      <a:moveTo>
                        <a:pt x="171" y="168"/>
                      </a:moveTo>
                      <a:cubicBezTo>
                        <a:pt x="99" y="168"/>
                        <a:pt x="99" y="168"/>
                        <a:pt x="99" y="168"/>
                      </a:cubicBezTo>
                      <a:cubicBezTo>
                        <a:pt x="92" y="168"/>
                        <a:pt x="92" y="168"/>
                        <a:pt x="92" y="168"/>
                      </a:cubicBezTo>
                      <a:cubicBezTo>
                        <a:pt x="19" y="168"/>
                        <a:pt x="19" y="168"/>
                        <a:pt x="19" y="168"/>
                      </a:cubicBezTo>
                      <a:cubicBezTo>
                        <a:pt x="9" y="168"/>
                        <a:pt x="0" y="157"/>
                        <a:pt x="0" y="146"/>
                      </a:cubicBezTo>
                      <a:cubicBezTo>
                        <a:pt x="0" y="52"/>
                        <a:pt x="0" y="52"/>
                        <a:pt x="0" y="52"/>
                      </a:cubicBezTo>
                      <a:cubicBezTo>
                        <a:pt x="0" y="41"/>
                        <a:pt x="9" y="32"/>
                        <a:pt x="19" y="32"/>
                      </a:cubicBezTo>
                      <a:cubicBezTo>
                        <a:pt x="33" y="32"/>
                        <a:pt x="33" y="32"/>
                        <a:pt x="33" y="32"/>
                      </a:cubicBezTo>
                      <a:cubicBezTo>
                        <a:pt x="38" y="17"/>
                        <a:pt x="38" y="17"/>
                        <a:pt x="38" y="17"/>
                      </a:cubicBezTo>
                      <a:cubicBezTo>
                        <a:pt x="42" y="7"/>
                        <a:pt x="53" y="0"/>
                        <a:pt x="64" y="0"/>
                      </a:cubicBezTo>
                      <a:cubicBezTo>
                        <a:pt x="125" y="0"/>
                        <a:pt x="125" y="0"/>
                        <a:pt x="125" y="0"/>
                      </a:cubicBezTo>
                      <a:cubicBezTo>
                        <a:pt x="136" y="0"/>
                        <a:pt x="148" y="7"/>
                        <a:pt x="152" y="17"/>
                      </a:cubicBezTo>
                      <a:cubicBezTo>
                        <a:pt x="157" y="32"/>
                        <a:pt x="157" y="32"/>
                        <a:pt x="157" y="32"/>
                      </a:cubicBezTo>
                      <a:cubicBezTo>
                        <a:pt x="171" y="32"/>
                        <a:pt x="171" y="32"/>
                        <a:pt x="171" y="32"/>
                      </a:cubicBezTo>
                      <a:cubicBezTo>
                        <a:pt x="182" y="32"/>
                        <a:pt x="192" y="42"/>
                        <a:pt x="192" y="53"/>
                      </a:cubicBezTo>
                      <a:cubicBezTo>
                        <a:pt x="192" y="146"/>
                        <a:pt x="192" y="146"/>
                        <a:pt x="192" y="146"/>
                      </a:cubicBezTo>
                      <a:cubicBezTo>
                        <a:pt x="192" y="157"/>
                        <a:pt x="182" y="168"/>
                        <a:pt x="171" y="168"/>
                      </a:cubicBezTo>
                      <a:close/>
                      <a:moveTo>
                        <a:pt x="95" y="40"/>
                      </a:moveTo>
                      <a:cubicBezTo>
                        <a:pt x="54" y="41"/>
                        <a:pt x="39" y="75"/>
                        <a:pt x="39" y="94"/>
                      </a:cubicBezTo>
                      <a:cubicBezTo>
                        <a:pt x="39" y="113"/>
                        <a:pt x="44" y="150"/>
                        <a:pt x="95" y="152"/>
                      </a:cubicBezTo>
                      <a:cubicBezTo>
                        <a:pt x="147" y="150"/>
                        <a:pt x="152" y="113"/>
                        <a:pt x="152" y="94"/>
                      </a:cubicBezTo>
                      <a:cubicBezTo>
                        <a:pt x="152" y="75"/>
                        <a:pt x="137" y="41"/>
                        <a:pt x="95" y="40"/>
                      </a:cubicBezTo>
                      <a:close/>
                      <a:moveTo>
                        <a:pt x="96" y="140"/>
                      </a:moveTo>
                      <a:cubicBezTo>
                        <a:pt x="71" y="140"/>
                        <a:pt x="52" y="120"/>
                        <a:pt x="52" y="96"/>
                      </a:cubicBezTo>
                      <a:cubicBezTo>
                        <a:pt x="52" y="72"/>
                        <a:pt x="71" y="52"/>
                        <a:pt x="96" y="52"/>
                      </a:cubicBezTo>
                      <a:cubicBezTo>
                        <a:pt x="120" y="52"/>
                        <a:pt x="140" y="72"/>
                        <a:pt x="140" y="96"/>
                      </a:cubicBezTo>
                      <a:cubicBezTo>
                        <a:pt x="140" y="120"/>
                        <a:pt x="120" y="140"/>
                        <a:pt x="96" y="140"/>
                      </a:cubicBezTo>
                      <a:close/>
                    </a:path>
                  </a:pathLst>
                </a:custGeom>
                <a:solidFill>
                  <a:srgbClr val="094153"/>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sp>
          <p:nvSpPr>
            <p:cNvPr id="315" name="TextBox 22"/>
            <p:cNvSpPr/>
            <p:nvPr/>
          </p:nvSpPr>
          <p:spPr>
            <a:xfrm>
              <a:off x="1616040" y="231012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316" name="组合 7"/>
          <p:cNvGrpSpPr/>
          <p:nvPr/>
        </p:nvGrpSpPr>
        <p:grpSpPr>
          <a:xfrm>
            <a:off x="3127320" y="385200"/>
            <a:ext cx="3060720" cy="2445480"/>
            <a:chOff x="3127320" y="385200"/>
            <a:chExt cx="3060720" cy="2445480"/>
          </a:xfrm>
        </p:grpSpPr>
        <p:sp>
          <p:nvSpPr>
            <p:cNvPr id="317" name="Freeform 185"/>
            <p:cNvSpPr/>
            <p:nvPr/>
          </p:nvSpPr>
          <p:spPr>
            <a:xfrm>
              <a:off x="4490280" y="1241280"/>
              <a:ext cx="334440" cy="328320"/>
            </a:xfrm>
            <a:custGeom>
              <a:gdLst>
                <a:gd name="textAreaLeft" fmla="*/ 0 w 334440"/>
                <a:gd name="textAreaRight" fmla="*/ 334800 w 334440"/>
                <a:gd name="textAreaTop" fmla="*/ 0 h 328320"/>
                <a:gd name="textAreaBottom" fmla="*/ 328680 h 328320"/>
              </a:gdLst>
              <a:rect l="textAreaLeft" t="textAreaTop" r="textAreaRight" b="textAreaBottom"/>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318" name="组合 9"/>
            <p:cNvGrpSpPr/>
            <p:nvPr/>
          </p:nvGrpSpPr>
          <p:grpSpPr>
            <a:xfrm>
              <a:off x="3127320" y="385200"/>
              <a:ext cx="3060720" cy="2445480"/>
              <a:chOff x="3127320" y="385200"/>
              <a:chExt cx="3060720" cy="2445480"/>
            </a:xfrm>
          </p:grpSpPr>
          <p:grpSp>
            <p:nvGrpSpPr>
              <p:cNvPr id="319" name="组合 13"/>
              <p:cNvGrpSpPr/>
              <p:nvPr/>
            </p:nvGrpSpPr>
            <p:grpSpPr>
              <a:xfrm>
                <a:off x="3127320" y="385200"/>
                <a:ext cx="3060720" cy="2040480"/>
                <a:chOff x="3127320" y="385200"/>
                <a:chExt cx="3060720" cy="2040480"/>
              </a:xfrm>
            </p:grpSpPr>
            <p:graphicFrame>
              <p:nvGraphicFramePr>
                <p:cNvPr id="320" name="图表 29"/>
                <p:cNvGraphicFramePr/>
                <p:nvPr/>
              </p:nvGraphicFramePr>
              <p:xfrm>
                <a:off x="3127320" y="385200"/>
                <a:ext cx="3060720" cy="2040480"/>
              </p:xfrm>
              <a:graphic>
                <a:graphicData uri="http://schemas.openxmlformats.org/drawingml/2006/chart">
                  <c:chart xmlns:c="http://schemas.openxmlformats.org/drawingml/2006/chart" r:id="rId3"/>
                </a:graphicData>
              </a:graphic>
            </p:graphicFrame>
            <p:sp>
              <p:nvSpPr>
                <p:cNvPr id="321" name="椭圆 30"/>
                <p:cNvSpPr/>
                <p:nvPr/>
              </p:nvSpPr>
              <p:spPr>
                <a:xfrm>
                  <a:off x="3937680" y="70056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322" name="TextBox 23"/>
              <p:cNvSpPr/>
              <p:nvPr/>
            </p:nvSpPr>
            <p:spPr>
              <a:xfrm>
                <a:off x="4142880" y="231408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 </a:t>
                </a:r>
                <a:endParaRPr lang="en-US" sz="2800" b="0" strike="noStrike" spc="-1">
                  <a:solidFill>
                    <a:srgbClr val="000000"/>
                  </a:solidFill>
                  <a:latin typeface="Arial"/>
                </a:endParaRPr>
              </a:p>
            </p:txBody>
          </p:sp>
        </p:grpSp>
      </p:grpSp>
      <p:grpSp>
        <p:nvGrpSpPr>
          <p:cNvPr id="323" name="组合 10"/>
          <p:cNvGrpSpPr/>
          <p:nvPr/>
        </p:nvGrpSpPr>
        <p:grpSpPr>
          <a:xfrm>
            <a:off x="5771880" y="380880"/>
            <a:ext cx="3060720" cy="2445480"/>
            <a:chOff x="5771880" y="380880"/>
            <a:chExt cx="3060720" cy="2445480"/>
          </a:xfrm>
        </p:grpSpPr>
        <p:grpSp>
          <p:nvGrpSpPr>
            <p:cNvPr id="324" name="组合 11"/>
            <p:cNvGrpSpPr/>
            <p:nvPr/>
          </p:nvGrpSpPr>
          <p:grpSpPr>
            <a:xfrm>
              <a:off x="5771880" y="380880"/>
              <a:ext cx="3060720" cy="2445480"/>
              <a:chOff x="5771880" y="380880"/>
              <a:chExt cx="3060720" cy="2445480"/>
            </a:xfrm>
          </p:grpSpPr>
          <p:grpSp>
            <p:nvGrpSpPr>
              <p:cNvPr id="325" name="组合 14"/>
              <p:cNvGrpSpPr/>
              <p:nvPr/>
            </p:nvGrpSpPr>
            <p:grpSpPr>
              <a:xfrm>
                <a:off x="5771880" y="380880"/>
                <a:ext cx="3060720" cy="2040480"/>
                <a:chOff x="5771880" y="380880"/>
                <a:chExt cx="3060720" cy="2040480"/>
              </a:xfrm>
            </p:grpSpPr>
            <p:graphicFrame>
              <p:nvGraphicFramePr>
                <p:cNvPr id="326" name="图表 32"/>
                <p:cNvGraphicFramePr/>
                <p:nvPr/>
              </p:nvGraphicFramePr>
              <p:xfrm>
                <a:off x="5771880" y="380880"/>
                <a:ext cx="3060720" cy="2040480"/>
              </p:xfrm>
              <a:graphic>
                <a:graphicData uri="http://schemas.openxmlformats.org/drawingml/2006/chart">
                  <c:chart xmlns:c="http://schemas.openxmlformats.org/drawingml/2006/chart" r:id="rId4"/>
                </a:graphicData>
              </a:graphic>
            </p:graphicFrame>
            <p:sp>
              <p:nvSpPr>
                <p:cNvPr id="327" name="椭圆 33"/>
                <p:cNvSpPr/>
                <p:nvPr/>
              </p:nvSpPr>
              <p:spPr>
                <a:xfrm>
                  <a:off x="6582240" y="695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328" name="TextBox 24"/>
              <p:cNvSpPr/>
              <p:nvPr/>
            </p:nvSpPr>
            <p:spPr>
              <a:xfrm>
                <a:off x="6809760" y="23097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329" name="Group 65"/>
            <p:cNvGrpSpPr/>
            <p:nvPr/>
          </p:nvGrpSpPr>
          <p:grpSpPr>
            <a:xfrm>
              <a:off x="7055640" y="1229040"/>
              <a:ext cx="479880" cy="476640"/>
              <a:chOff x="7055640" y="1229040"/>
              <a:chExt cx="479880" cy="476640"/>
            </a:xfrm>
          </p:grpSpPr>
          <p:sp>
            <p:nvSpPr>
              <p:cNvPr id="330" name="Freeform 38"/>
              <p:cNvSpPr/>
              <p:nvPr/>
            </p:nvSpPr>
            <p:spPr>
              <a:xfrm>
                <a:off x="7055640" y="1229040"/>
                <a:ext cx="479880" cy="476640"/>
              </a:xfrm>
              <a:custGeom>
                <a:gdLst>
                  <a:gd name="textAreaLeft" fmla="*/ 0 w 479880"/>
                  <a:gd name="textAreaRight" fmla="*/ 480240 w 479880"/>
                  <a:gd name="textAreaTop" fmla="*/ 0 h 476640"/>
                  <a:gd name="textAreaBottom" fmla="*/ 477000 h 476640"/>
                </a:gdLst>
                <a:rect l="textAreaLeft" t="textAreaTop" r="textAreaRight" b="textAreaBottom"/>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331" name="Freeform 39"/>
              <p:cNvSpPr/>
              <p:nvPr/>
            </p:nvSpPr>
            <p:spPr>
              <a:xfrm>
                <a:off x="7229880" y="1350720"/>
                <a:ext cx="144360" cy="203400"/>
              </a:xfrm>
              <a:custGeom>
                <a:gdLst>
                  <a:gd name="textAreaLeft" fmla="*/ 0 w 144360"/>
                  <a:gd name="textAreaRight" fmla="*/ 144720 w 144360"/>
                  <a:gd name="textAreaTop" fmla="*/ 0 h 203400"/>
                  <a:gd name="textAreaBottom" fmla="*/ 203760 h 203400"/>
                </a:gdLst>
                <a:rect l="textAreaLeft" t="textAreaTop" r="textAreaRight" b="textAreaBottom"/>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332" name="Oval 40"/>
              <p:cNvSpPr/>
              <p:nvPr/>
            </p:nvSpPr>
            <p:spPr>
              <a:xfrm>
                <a:off x="7285680" y="1462320"/>
                <a:ext cx="12960" cy="12960"/>
              </a:xfrm>
              <a:prstGeom prst="ellipse">
                <a:avLst/>
              </a:prstGeom>
              <a:solidFill>
                <a:srgbClr val="143F61"/>
              </a:solidFill>
              <a:ln w="9525">
                <a:noFill/>
              </a:ln>
            </p:spPr>
            <p:style>
              <a:lnRef idx="0"/>
              <a:fillRef idx="0"/>
              <a:effectRef idx="0"/>
              <a:fontRef idx="minor"/>
            </p:style>
            <p:txBody>
              <a:bodyPr tIns="4680" bIns="4680"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grpSp>
        <p:nvGrpSpPr>
          <p:cNvPr id="333" name="组合 12"/>
          <p:cNvGrpSpPr/>
          <p:nvPr/>
        </p:nvGrpSpPr>
        <p:grpSpPr>
          <a:xfrm>
            <a:off x="8371800" y="384480"/>
            <a:ext cx="3060720" cy="2445480"/>
            <a:chOff x="8371800" y="384480"/>
            <a:chExt cx="3060720" cy="2445480"/>
          </a:xfrm>
        </p:grpSpPr>
        <p:sp>
          <p:nvSpPr>
            <p:cNvPr id="334" name="Freeform 176"/>
            <p:cNvSpPr/>
            <p:nvPr/>
          </p:nvSpPr>
          <p:spPr>
            <a:xfrm>
              <a:off x="9731880" y="1232640"/>
              <a:ext cx="340920" cy="344160"/>
            </a:xfrm>
            <a:custGeom>
              <a:gdLst>
                <a:gd name="textAreaLeft" fmla="*/ 0 w 340920"/>
                <a:gd name="textAreaRight" fmla="*/ 341280 w 340920"/>
                <a:gd name="textAreaTop" fmla="*/ 0 h 344160"/>
                <a:gd name="textAreaBottom" fmla="*/ 344520 h 344160"/>
              </a:gdLst>
              <a:rect l="textAreaLeft" t="textAreaTop" r="textAreaRight" b="textAreaBottom"/>
              <a:pathLst>
                <a:path w="196" h="197">
                  <a:moveTo>
                    <a:pt x="192" y="173"/>
                  </a:moveTo>
                  <a:cubicBezTo>
                    <a:pt x="192" y="184"/>
                    <a:pt x="183" y="193"/>
                    <a:pt x="172" y="193"/>
                  </a:cubicBezTo>
                  <a:cubicBezTo>
                    <a:pt x="172" y="193"/>
                    <a:pt x="135" y="197"/>
                    <a:pt x="99" y="197"/>
                  </a:cubicBezTo>
                  <a:cubicBezTo>
                    <a:pt x="62" y="197"/>
                    <a:pt x="24" y="193"/>
                    <a:pt x="24" y="193"/>
                  </a:cubicBezTo>
                  <a:cubicBezTo>
                    <a:pt x="13" y="193"/>
                    <a:pt x="4" y="184"/>
                    <a:pt x="4" y="173"/>
                  </a:cubicBezTo>
                  <a:cubicBezTo>
                    <a:pt x="4" y="173"/>
                    <a:pt x="0" y="149"/>
                    <a:pt x="0" y="125"/>
                  </a:cubicBezTo>
                  <a:cubicBezTo>
                    <a:pt x="0" y="101"/>
                    <a:pt x="4" y="77"/>
                    <a:pt x="4" y="77"/>
                  </a:cubicBezTo>
                  <a:cubicBezTo>
                    <a:pt x="4" y="66"/>
                    <a:pt x="9" y="57"/>
                    <a:pt x="24" y="57"/>
                  </a:cubicBezTo>
                  <a:cubicBezTo>
                    <a:pt x="25" y="57"/>
                    <a:pt x="62" y="53"/>
                    <a:pt x="99" y="53"/>
                  </a:cubicBezTo>
                  <a:cubicBezTo>
                    <a:pt x="135" y="53"/>
                    <a:pt x="172" y="57"/>
                    <a:pt x="172" y="57"/>
                  </a:cubicBezTo>
                  <a:cubicBezTo>
                    <a:pt x="183" y="57"/>
                    <a:pt x="192" y="66"/>
                    <a:pt x="192" y="77"/>
                  </a:cubicBezTo>
                  <a:cubicBezTo>
                    <a:pt x="192" y="77"/>
                    <a:pt x="196" y="101"/>
                    <a:pt x="196" y="125"/>
                  </a:cubicBezTo>
                  <a:cubicBezTo>
                    <a:pt x="196" y="149"/>
                    <a:pt x="192" y="173"/>
                    <a:pt x="192" y="173"/>
                  </a:cubicBezTo>
                  <a:close/>
                  <a:moveTo>
                    <a:pt x="148" y="89"/>
                  </a:moveTo>
                  <a:cubicBezTo>
                    <a:pt x="148" y="80"/>
                    <a:pt x="141" y="73"/>
                    <a:pt x="132" y="73"/>
                  </a:cubicBezTo>
                  <a:cubicBezTo>
                    <a:pt x="132" y="73"/>
                    <a:pt x="114" y="69"/>
                    <a:pt x="85" y="69"/>
                  </a:cubicBezTo>
                  <a:cubicBezTo>
                    <a:pt x="55" y="69"/>
                    <a:pt x="34" y="73"/>
                    <a:pt x="33" y="73"/>
                  </a:cubicBezTo>
                  <a:cubicBezTo>
                    <a:pt x="21" y="73"/>
                    <a:pt x="17" y="80"/>
                    <a:pt x="17" y="89"/>
                  </a:cubicBezTo>
                  <a:cubicBezTo>
                    <a:pt x="17" y="89"/>
                    <a:pt x="14" y="108"/>
                    <a:pt x="14" y="127"/>
                  </a:cubicBezTo>
                  <a:cubicBezTo>
                    <a:pt x="14" y="146"/>
                    <a:pt x="17" y="161"/>
                    <a:pt x="17" y="161"/>
                  </a:cubicBezTo>
                  <a:cubicBezTo>
                    <a:pt x="17" y="170"/>
                    <a:pt x="24" y="177"/>
                    <a:pt x="33" y="177"/>
                  </a:cubicBezTo>
                  <a:cubicBezTo>
                    <a:pt x="33" y="177"/>
                    <a:pt x="55" y="181"/>
                    <a:pt x="85" y="181"/>
                  </a:cubicBezTo>
                  <a:cubicBezTo>
                    <a:pt x="114" y="181"/>
                    <a:pt x="132" y="177"/>
                    <a:pt x="132" y="177"/>
                  </a:cubicBezTo>
                  <a:cubicBezTo>
                    <a:pt x="141" y="177"/>
                    <a:pt x="148" y="170"/>
                    <a:pt x="148" y="161"/>
                  </a:cubicBezTo>
                  <a:cubicBezTo>
                    <a:pt x="148" y="161"/>
                    <a:pt x="152" y="146"/>
                    <a:pt x="152" y="127"/>
                  </a:cubicBezTo>
                  <a:cubicBezTo>
                    <a:pt x="152" y="108"/>
                    <a:pt x="148" y="89"/>
                    <a:pt x="148" y="89"/>
                  </a:cubicBezTo>
                  <a:close/>
                  <a:moveTo>
                    <a:pt x="155" y="168"/>
                  </a:moveTo>
                  <a:cubicBezTo>
                    <a:pt x="155" y="176"/>
                    <a:pt x="162" y="182"/>
                    <a:pt x="170" y="182"/>
                  </a:cubicBezTo>
                  <a:cubicBezTo>
                    <a:pt x="178" y="182"/>
                    <a:pt x="184" y="176"/>
                    <a:pt x="184" y="168"/>
                  </a:cubicBezTo>
                  <a:cubicBezTo>
                    <a:pt x="184" y="160"/>
                    <a:pt x="178" y="153"/>
                    <a:pt x="170" y="153"/>
                  </a:cubicBezTo>
                  <a:cubicBezTo>
                    <a:pt x="162" y="153"/>
                    <a:pt x="155" y="160"/>
                    <a:pt x="155" y="168"/>
                  </a:cubicBezTo>
                  <a:close/>
                  <a:moveTo>
                    <a:pt x="185" y="89"/>
                  </a:moveTo>
                  <a:cubicBezTo>
                    <a:pt x="161" y="89"/>
                    <a:pt x="161" y="89"/>
                    <a:pt x="161" y="89"/>
                  </a:cubicBezTo>
                  <a:cubicBezTo>
                    <a:pt x="161" y="97"/>
                    <a:pt x="161" y="97"/>
                    <a:pt x="161" y="97"/>
                  </a:cubicBezTo>
                  <a:cubicBezTo>
                    <a:pt x="185" y="97"/>
                    <a:pt x="185" y="97"/>
                    <a:pt x="185" y="97"/>
                  </a:cubicBezTo>
                  <a:lnTo>
                    <a:pt x="185" y="89"/>
                  </a:lnTo>
                  <a:close/>
                  <a:moveTo>
                    <a:pt x="185" y="105"/>
                  </a:moveTo>
                  <a:cubicBezTo>
                    <a:pt x="161" y="105"/>
                    <a:pt x="161" y="105"/>
                    <a:pt x="161" y="105"/>
                  </a:cubicBezTo>
                  <a:cubicBezTo>
                    <a:pt x="161" y="113"/>
                    <a:pt x="161" y="113"/>
                    <a:pt x="161" y="113"/>
                  </a:cubicBezTo>
                  <a:cubicBezTo>
                    <a:pt x="185" y="113"/>
                    <a:pt x="185" y="113"/>
                    <a:pt x="185" y="113"/>
                  </a:cubicBezTo>
                  <a:lnTo>
                    <a:pt x="185" y="105"/>
                  </a:lnTo>
                  <a:close/>
                  <a:moveTo>
                    <a:pt x="185" y="121"/>
                  </a:moveTo>
                  <a:cubicBezTo>
                    <a:pt x="161" y="121"/>
                    <a:pt x="161" y="121"/>
                    <a:pt x="161" y="121"/>
                  </a:cubicBezTo>
                  <a:cubicBezTo>
                    <a:pt x="161" y="129"/>
                    <a:pt x="161" y="129"/>
                    <a:pt x="161" y="129"/>
                  </a:cubicBezTo>
                  <a:cubicBezTo>
                    <a:pt x="185" y="129"/>
                    <a:pt x="185" y="129"/>
                    <a:pt x="185" y="129"/>
                  </a:cubicBezTo>
                  <a:lnTo>
                    <a:pt x="185" y="121"/>
                  </a:lnTo>
                  <a:close/>
                  <a:moveTo>
                    <a:pt x="179" y="168"/>
                  </a:moveTo>
                  <a:cubicBezTo>
                    <a:pt x="179" y="173"/>
                    <a:pt x="175" y="177"/>
                    <a:pt x="169" y="177"/>
                  </a:cubicBezTo>
                  <a:cubicBezTo>
                    <a:pt x="164" y="177"/>
                    <a:pt x="160" y="173"/>
                    <a:pt x="160" y="168"/>
                  </a:cubicBezTo>
                  <a:cubicBezTo>
                    <a:pt x="160" y="162"/>
                    <a:pt x="164" y="158"/>
                    <a:pt x="169" y="158"/>
                  </a:cubicBezTo>
                  <a:cubicBezTo>
                    <a:pt x="175" y="158"/>
                    <a:pt x="179" y="162"/>
                    <a:pt x="179" y="168"/>
                  </a:cubicBezTo>
                  <a:close/>
                  <a:moveTo>
                    <a:pt x="120" y="173"/>
                  </a:moveTo>
                  <a:cubicBezTo>
                    <a:pt x="40" y="173"/>
                    <a:pt x="40" y="173"/>
                    <a:pt x="40" y="173"/>
                  </a:cubicBezTo>
                  <a:cubicBezTo>
                    <a:pt x="29" y="173"/>
                    <a:pt x="20" y="164"/>
                    <a:pt x="20" y="153"/>
                  </a:cubicBezTo>
                  <a:cubicBezTo>
                    <a:pt x="20" y="97"/>
                    <a:pt x="20" y="97"/>
                    <a:pt x="20" y="97"/>
                  </a:cubicBezTo>
                  <a:cubicBezTo>
                    <a:pt x="20" y="86"/>
                    <a:pt x="29" y="77"/>
                    <a:pt x="40" y="77"/>
                  </a:cubicBezTo>
                  <a:cubicBezTo>
                    <a:pt x="124" y="77"/>
                    <a:pt x="124" y="77"/>
                    <a:pt x="124" y="77"/>
                  </a:cubicBezTo>
                  <a:cubicBezTo>
                    <a:pt x="135" y="77"/>
                    <a:pt x="144" y="86"/>
                    <a:pt x="144" y="97"/>
                  </a:cubicBezTo>
                  <a:cubicBezTo>
                    <a:pt x="144" y="153"/>
                    <a:pt x="144" y="153"/>
                    <a:pt x="144" y="153"/>
                  </a:cubicBezTo>
                  <a:cubicBezTo>
                    <a:pt x="144" y="164"/>
                    <a:pt x="131" y="173"/>
                    <a:pt x="120" y="173"/>
                  </a:cubicBezTo>
                  <a:close/>
                  <a:moveTo>
                    <a:pt x="159" y="13"/>
                  </a:moveTo>
                  <a:cubicBezTo>
                    <a:pt x="158" y="13"/>
                    <a:pt x="158" y="13"/>
                    <a:pt x="157" y="13"/>
                  </a:cubicBezTo>
                  <a:cubicBezTo>
                    <a:pt x="134" y="36"/>
                    <a:pt x="134" y="36"/>
                    <a:pt x="134" y="36"/>
                  </a:cubicBezTo>
                  <a:cubicBezTo>
                    <a:pt x="130" y="32"/>
                    <a:pt x="130" y="32"/>
                    <a:pt x="130" y="32"/>
                  </a:cubicBezTo>
                  <a:cubicBezTo>
                    <a:pt x="153" y="10"/>
                    <a:pt x="153" y="10"/>
                    <a:pt x="153" y="10"/>
                  </a:cubicBezTo>
                  <a:cubicBezTo>
                    <a:pt x="153" y="9"/>
                    <a:pt x="153" y="8"/>
                    <a:pt x="153" y="7"/>
                  </a:cubicBezTo>
                  <a:cubicBezTo>
                    <a:pt x="153" y="3"/>
                    <a:pt x="156" y="0"/>
                    <a:pt x="159" y="0"/>
                  </a:cubicBezTo>
                  <a:cubicBezTo>
                    <a:pt x="163" y="0"/>
                    <a:pt x="166" y="3"/>
                    <a:pt x="166" y="7"/>
                  </a:cubicBezTo>
                  <a:cubicBezTo>
                    <a:pt x="166" y="10"/>
                    <a:pt x="163" y="13"/>
                    <a:pt x="159" y="13"/>
                  </a:cubicBezTo>
                  <a:close/>
                  <a:moveTo>
                    <a:pt x="79" y="33"/>
                  </a:moveTo>
                  <a:cubicBezTo>
                    <a:pt x="115" y="33"/>
                    <a:pt x="115" y="33"/>
                    <a:pt x="115" y="33"/>
                  </a:cubicBezTo>
                  <a:cubicBezTo>
                    <a:pt x="123" y="33"/>
                    <a:pt x="129" y="41"/>
                    <a:pt x="129" y="49"/>
                  </a:cubicBezTo>
                  <a:cubicBezTo>
                    <a:pt x="106" y="49"/>
                    <a:pt x="85" y="49"/>
                    <a:pt x="65" y="49"/>
                  </a:cubicBezTo>
                  <a:cubicBezTo>
                    <a:pt x="65" y="41"/>
                    <a:pt x="71" y="33"/>
                    <a:pt x="79" y="33"/>
                  </a:cubicBezTo>
                  <a:close/>
                  <a:moveTo>
                    <a:pt x="58" y="36"/>
                  </a:moveTo>
                  <a:cubicBezTo>
                    <a:pt x="35" y="13"/>
                    <a:pt x="35" y="13"/>
                    <a:pt x="35" y="13"/>
                  </a:cubicBezTo>
                  <a:cubicBezTo>
                    <a:pt x="35" y="13"/>
                    <a:pt x="34" y="13"/>
                    <a:pt x="33" y="13"/>
                  </a:cubicBezTo>
                  <a:cubicBezTo>
                    <a:pt x="29" y="13"/>
                    <a:pt x="27" y="10"/>
                    <a:pt x="27" y="7"/>
                  </a:cubicBezTo>
                  <a:cubicBezTo>
                    <a:pt x="27" y="3"/>
                    <a:pt x="29" y="0"/>
                    <a:pt x="33" y="0"/>
                  </a:cubicBezTo>
                  <a:cubicBezTo>
                    <a:pt x="37" y="0"/>
                    <a:pt x="40" y="3"/>
                    <a:pt x="40" y="7"/>
                  </a:cubicBezTo>
                  <a:cubicBezTo>
                    <a:pt x="40" y="8"/>
                    <a:pt x="39" y="9"/>
                    <a:pt x="39" y="10"/>
                  </a:cubicBezTo>
                  <a:cubicBezTo>
                    <a:pt x="62" y="32"/>
                    <a:pt x="62" y="32"/>
                    <a:pt x="62" y="32"/>
                  </a:cubicBezTo>
                  <a:lnTo>
                    <a:pt x="58" y="36"/>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335" name="组合 13"/>
            <p:cNvGrpSpPr/>
            <p:nvPr/>
          </p:nvGrpSpPr>
          <p:grpSpPr>
            <a:xfrm>
              <a:off x="8371800" y="384480"/>
              <a:ext cx="3060720" cy="2445480"/>
              <a:chOff x="8371800" y="384480"/>
              <a:chExt cx="3060720" cy="2445480"/>
            </a:xfrm>
          </p:grpSpPr>
          <p:grpSp>
            <p:nvGrpSpPr>
              <p:cNvPr id="336" name="组合 14"/>
              <p:cNvGrpSpPr/>
              <p:nvPr/>
            </p:nvGrpSpPr>
            <p:grpSpPr>
              <a:xfrm>
                <a:off x="8371800" y="384480"/>
                <a:ext cx="3060720" cy="2040480"/>
                <a:chOff x="8371800" y="384480"/>
                <a:chExt cx="3060720" cy="2040480"/>
              </a:xfrm>
            </p:grpSpPr>
            <p:graphicFrame>
              <p:nvGraphicFramePr>
                <p:cNvPr id="337" name="图表 62"/>
                <p:cNvGraphicFramePr/>
                <p:nvPr/>
              </p:nvGraphicFramePr>
              <p:xfrm>
                <a:off x="8371800" y="384480"/>
                <a:ext cx="3060720" cy="2040480"/>
              </p:xfrm>
              <a:graphic>
                <a:graphicData uri="http://schemas.openxmlformats.org/drawingml/2006/chart">
                  <c:chart xmlns:c="http://schemas.openxmlformats.org/drawingml/2006/chart" r:id="rId5"/>
                </a:graphicData>
              </a:graphic>
            </p:graphicFrame>
            <p:sp>
              <p:nvSpPr>
                <p:cNvPr id="338" name="椭圆 63"/>
                <p:cNvSpPr/>
                <p:nvPr/>
              </p:nvSpPr>
              <p:spPr>
                <a:xfrm>
                  <a:off x="9182520" y="69984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339" name="TextBox 24"/>
              <p:cNvSpPr/>
              <p:nvPr/>
            </p:nvSpPr>
            <p:spPr>
              <a:xfrm>
                <a:off x="9410040" y="23133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91%</a:t>
                </a:r>
                <a:endParaRPr lang="en-US" sz="2800" b="0" strike="noStrike" spc="-1">
                  <a:solidFill>
                    <a:srgbClr val="000000"/>
                  </a:solidFill>
                  <a:latin typeface="Arial"/>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308"/>
                                        </p:tgtEl>
                                        <p:attrNameLst>
                                          <p:attrName>style.visibility</p:attrName>
                                        </p:attrNameLst>
                                      </p:cBhvr>
                                      <p:to>
                                        <p:strVal val="visible"/>
                                      </p:to>
                                    </p:set>
                                    <p:anim calcmode="lin" valueType="num">
                                      <p:cBhvr additive="repl">
                                        <p:cTn id="7" dur="500" fill="hold"/>
                                        <p:tgtEl>
                                          <p:spTgt spid="308"/>
                                        </p:tgtEl>
                                        <p:attrNameLst>
                                          <p:attrName>ppt_x</p:attrName>
                                        </p:attrNameLst>
                                      </p:cBhvr>
                                      <p:tavLst>
                                        <p:tav tm="0">
                                          <p:val>
                                            <p:strVal val="#ppt_x"/>
                                          </p:val>
                                        </p:tav>
                                        <p:tav tm="100000">
                                          <p:val>
                                            <p:strVal val="#ppt_x"/>
                                          </p:val>
                                        </p:tav>
                                      </p:tavLst>
                                    </p:anim>
                                    <p:anim calcmode="lin" valueType="num">
                                      <p:cBhvr additive="repl">
                                        <p:cTn id="8" dur="500" fill="hold"/>
                                        <p:tgtEl>
                                          <p:spTgt spid="308"/>
                                        </p:tgtEl>
                                        <p:attrNameLst>
                                          <p:attrName>ppt_y</p:attrName>
                                        </p:attrNameLst>
                                      </p:cBhvr>
                                      <p:tavLst>
                                        <p:tav tm="0">
                                          <p:val>
                                            <p:strVal val="1+#ppt_h/2"/>
                                          </p:val>
                                        </p:tav>
                                        <p:tav tm="100000">
                                          <p:val>
                                            <p:strVal val="#ppt_y"/>
                                          </p:val>
                                        </p:tav>
                                      </p:tavLst>
                                    </p:anim>
                                  </p:childTnLst>
                                </p:cTn>
                              </p:par>
                              <p:par>
                                <p:cTn id="9" presetID="53" presetClass="entr" presetSubtype="16" dur="500" fill="hold" nodeType="withEffect">
                                  <p:stCondLst>
                                    <p:cond delay="0"/>
                                  </p:stCondLst>
                                  <p:childTnLst>
                                    <p:set>
                                      <p:cBhvr>
                                        <p:cTn id="10" dur="1" fill="hold">
                                          <p:stCondLst>
                                            <p:cond delay="0"/>
                                          </p:stCondLst>
                                        </p:cTn>
                                        <p:tgtEl>
                                          <p:spTgt spid="309"/>
                                        </p:tgtEl>
                                        <p:attrNameLst>
                                          <p:attrName>style.visibility</p:attrName>
                                        </p:attrNameLst>
                                      </p:cBhvr>
                                      <p:to>
                                        <p:strVal val="visible"/>
                                      </p:to>
                                    </p:set>
                                    <p:anim calcmode="lin" valueType="num">
                                      <p:cBhvr additive="repl">
                                        <p:cTn id="11" dur="500" fill="hold"/>
                                        <p:tgtEl>
                                          <p:spTgt spid="309"/>
                                        </p:tgtEl>
                                        <p:attrNameLst>
                                          <p:attrName>ppt_w</p:attrName>
                                        </p:attrNameLst>
                                      </p:cBhvr>
                                      <p:tavLst>
                                        <p:tav tm="0">
                                          <p:val>
                                            <p:fltVal val="0"/>
                                          </p:val>
                                        </p:tav>
                                        <p:tav tm="100000">
                                          <p:val>
                                            <p:strVal val="#ppt_w"/>
                                          </p:val>
                                        </p:tav>
                                      </p:tavLst>
                                    </p:anim>
                                    <p:anim calcmode="lin" valueType="num">
                                      <p:cBhvr additive="repl">
                                        <p:cTn id="12" dur="500" fill="hold"/>
                                        <p:tgtEl>
                                          <p:spTgt spid="309"/>
                                        </p:tgtEl>
                                        <p:attrNameLst>
                                          <p:attrName>ppt_h</p:attrName>
                                        </p:attrNameLst>
                                      </p:cBhvr>
                                      <p:tavLst>
                                        <p:tav tm="0">
                                          <p:val>
                                            <p:fltVal val="0"/>
                                          </p:val>
                                        </p:tav>
                                        <p:tav tm="100000">
                                          <p:val>
                                            <p:strVal val="#ppt_h"/>
                                          </p:val>
                                        </p:tav>
                                      </p:tavLst>
                                    </p:anim>
                                    <p:animEffect transition="in" filter="fade">
                                      <p:cBhvr additive="repl">
                                        <p:cTn id="13" dur="500"/>
                                        <p:tgtEl>
                                          <p:spTgt spid="309"/>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53" presetClass="entr" presetSubtype="16" dur="500" fill="hold" nodeType="clickEffect">
                                  <p:stCondLst>
                                    <p:cond delay="0"/>
                                  </p:stCondLst>
                                  <p:childTnLst>
                                    <p:set>
                                      <p:cBhvr>
                                        <p:cTn id="17" dur="1" fill="hold">
                                          <p:stCondLst>
                                            <p:cond delay="0"/>
                                          </p:stCondLst>
                                        </p:cTn>
                                        <p:tgtEl>
                                          <p:spTgt spid="316"/>
                                        </p:tgtEl>
                                        <p:attrNameLst>
                                          <p:attrName>style.visibility</p:attrName>
                                        </p:attrNameLst>
                                      </p:cBhvr>
                                      <p:to>
                                        <p:strVal val="visible"/>
                                      </p:to>
                                    </p:set>
                                    <p:anim calcmode="lin" valueType="num">
                                      <p:cBhvr additive="repl">
                                        <p:cTn id="18" dur="500" fill="hold"/>
                                        <p:tgtEl>
                                          <p:spTgt spid="316"/>
                                        </p:tgtEl>
                                        <p:attrNameLst>
                                          <p:attrName>ppt_w</p:attrName>
                                        </p:attrNameLst>
                                      </p:cBhvr>
                                      <p:tavLst>
                                        <p:tav tm="0">
                                          <p:val>
                                            <p:fltVal val="0"/>
                                          </p:val>
                                        </p:tav>
                                        <p:tav tm="100000">
                                          <p:val>
                                            <p:strVal val="#ppt_w"/>
                                          </p:val>
                                        </p:tav>
                                      </p:tavLst>
                                    </p:anim>
                                    <p:anim calcmode="lin" valueType="num">
                                      <p:cBhvr additive="repl">
                                        <p:cTn id="19" dur="500" fill="hold"/>
                                        <p:tgtEl>
                                          <p:spTgt spid="316"/>
                                        </p:tgtEl>
                                        <p:attrNameLst>
                                          <p:attrName>ppt_h</p:attrName>
                                        </p:attrNameLst>
                                      </p:cBhvr>
                                      <p:tavLst>
                                        <p:tav tm="0">
                                          <p:val>
                                            <p:fltVal val="0"/>
                                          </p:val>
                                        </p:tav>
                                        <p:tav tm="100000">
                                          <p:val>
                                            <p:strVal val="#ppt_h"/>
                                          </p:val>
                                        </p:tav>
                                      </p:tavLst>
                                    </p:anim>
                                    <p:animEffect transition="in" filter="fade">
                                      <p:cBhvr additive="repl">
                                        <p:cTn id="20" dur="500"/>
                                        <p:tgtEl>
                                          <p:spTgt spid="316"/>
                                        </p:tgtEl>
                                      </p:cBhvr>
                                    </p:animEffect>
                                  </p:childTnLst>
                                </p:cTn>
                              </p:par>
                              <p:par>
                                <p:cTn id="21" presetID="53" presetClass="entr" presetSubtype="16" dur="500" fill="hold" nodeType="withEffect">
                                  <p:stCondLst>
                                    <p:cond delay="0"/>
                                  </p:stCondLst>
                                  <p:childTnLst>
                                    <p:set>
                                      <p:cBhvr>
                                        <p:cTn id="22" dur="1" fill="hold">
                                          <p:stCondLst>
                                            <p:cond delay="0"/>
                                          </p:stCondLst>
                                        </p:cTn>
                                        <p:tgtEl>
                                          <p:spTgt spid="323"/>
                                        </p:tgtEl>
                                        <p:attrNameLst>
                                          <p:attrName>style.visibility</p:attrName>
                                        </p:attrNameLst>
                                      </p:cBhvr>
                                      <p:to>
                                        <p:strVal val="visible"/>
                                      </p:to>
                                    </p:set>
                                    <p:anim calcmode="lin" valueType="num">
                                      <p:cBhvr additive="repl">
                                        <p:cTn id="23" dur="500" fill="hold"/>
                                        <p:tgtEl>
                                          <p:spTgt spid="323"/>
                                        </p:tgtEl>
                                        <p:attrNameLst>
                                          <p:attrName>ppt_w</p:attrName>
                                        </p:attrNameLst>
                                      </p:cBhvr>
                                      <p:tavLst>
                                        <p:tav tm="0">
                                          <p:val>
                                            <p:fltVal val="0"/>
                                          </p:val>
                                        </p:tav>
                                        <p:tav tm="100000">
                                          <p:val>
                                            <p:strVal val="#ppt_w"/>
                                          </p:val>
                                        </p:tav>
                                      </p:tavLst>
                                    </p:anim>
                                    <p:anim calcmode="lin" valueType="num">
                                      <p:cBhvr additive="repl">
                                        <p:cTn id="24" dur="500" fill="hold"/>
                                        <p:tgtEl>
                                          <p:spTgt spid="323"/>
                                        </p:tgtEl>
                                        <p:attrNameLst>
                                          <p:attrName>ppt_h</p:attrName>
                                        </p:attrNameLst>
                                      </p:cBhvr>
                                      <p:tavLst>
                                        <p:tav tm="0">
                                          <p:val>
                                            <p:fltVal val="0"/>
                                          </p:val>
                                        </p:tav>
                                        <p:tav tm="100000">
                                          <p:val>
                                            <p:strVal val="#ppt_h"/>
                                          </p:val>
                                        </p:tav>
                                      </p:tavLst>
                                    </p:anim>
                                    <p:animEffect transition="in" filter="fade">
                                      <p:cBhvr additive="repl">
                                        <p:cTn id="25" dur="500"/>
                                        <p:tgtEl>
                                          <p:spTgt spid="323"/>
                                        </p:tgtEl>
                                      </p:cBhvr>
                                    </p:animEffect>
                                  </p:childTnLst>
                                </p:cTn>
                              </p:par>
                              <p:par>
                                <p:cTn id="26" presetID="53" presetClass="entr" presetSubtype="16" dur="500" fill="hold" nodeType="withEffect">
                                  <p:stCondLst>
                                    <p:cond delay="0"/>
                                  </p:stCondLst>
                                  <p:childTnLst>
                                    <p:set>
                                      <p:cBhvr>
                                        <p:cTn id="27" dur="1" fill="hold">
                                          <p:stCondLst>
                                            <p:cond delay="0"/>
                                          </p:stCondLst>
                                        </p:cTn>
                                        <p:tgtEl>
                                          <p:spTgt spid="333"/>
                                        </p:tgtEl>
                                        <p:attrNameLst>
                                          <p:attrName>style.visibility</p:attrName>
                                        </p:attrNameLst>
                                      </p:cBhvr>
                                      <p:to>
                                        <p:strVal val="visible"/>
                                      </p:to>
                                    </p:set>
                                    <p:anim calcmode="lin" valueType="num">
                                      <p:cBhvr additive="repl">
                                        <p:cTn id="28" dur="500" fill="hold"/>
                                        <p:tgtEl>
                                          <p:spTgt spid="333"/>
                                        </p:tgtEl>
                                        <p:attrNameLst>
                                          <p:attrName>ppt_w</p:attrName>
                                        </p:attrNameLst>
                                      </p:cBhvr>
                                      <p:tavLst>
                                        <p:tav tm="0">
                                          <p:val>
                                            <p:fltVal val="0"/>
                                          </p:val>
                                        </p:tav>
                                        <p:tav tm="100000">
                                          <p:val>
                                            <p:strVal val="#ppt_w"/>
                                          </p:val>
                                        </p:tav>
                                      </p:tavLst>
                                    </p:anim>
                                    <p:anim calcmode="lin" valueType="num">
                                      <p:cBhvr additive="repl">
                                        <p:cTn id="29" dur="500" fill="hold"/>
                                        <p:tgtEl>
                                          <p:spTgt spid="333"/>
                                        </p:tgtEl>
                                        <p:attrNameLst>
                                          <p:attrName>ppt_h</p:attrName>
                                        </p:attrNameLst>
                                      </p:cBhvr>
                                      <p:tavLst>
                                        <p:tav tm="0">
                                          <p:val>
                                            <p:fltVal val="0"/>
                                          </p:val>
                                        </p:tav>
                                        <p:tav tm="100000">
                                          <p:val>
                                            <p:strVal val="#ppt_h"/>
                                          </p:val>
                                        </p:tav>
                                      </p:tavLst>
                                    </p:anim>
                                    <p:animEffect transition="in" filter="fade">
                                      <p:cBhvr additive="repl">
                                        <p:cTn id="30" dur="500"/>
                                        <p:tgtEl>
                                          <p:spTgt spid="3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40" name="图片 7"/>
          <p:cNvPicPr/>
          <p:nvPr/>
        </p:nvPicPr>
        <p:blipFill>
          <a:blip r:embed="rId3"/>
          <a:srcRect l="22204" r="2142"/>
          <a:stretch>
            <a:fillRect/>
          </a:stretch>
        </p:blipFill>
        <p:spPr>
          <a:xfrm>
            <a:off x="0" y="0"/>
            <a:ext cx="12191760" cy="6857640"/>
          </a:xfrm>
          <a:prstGeom prst="rect">
            <a:avLst/>
          </a:prstGeom>
          <a:ln w="0">
            <a:noFill/>
          </a:ln>
        </p:spPr>
      </p:pic>
      <p:sp>
        <p:nvSpPr>
          <p:cNvPr id="341"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000000"/>
              </a:buClr>
              <a:buFont typeface="Arial"/>
              <a:buChar char="●"/>
              <a:tabLst>
                <a:tab pos="1609560"/>
              </a:tabLst>
            </a:pPr>
            <a:r>
              <a:rPr lang="en-US" sz="1800" b="0" strike="noStrike" spc="148">
                <a:solidFill>
                  <a:schemeClr val="dk1"/>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342"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Arial"/>
                <a:ea typeface="微软雅黑"/>
              </a:rPr>
              <a:t>第</a:t>
            </a:r>
            <a:r>
              <a:rPr lang="en-US" sz="3600" b="1" strike="noStrike" spc="299">
                <a:solidFill>
                  <a:schemeClr val="dk1"/>
                </a:solidFill>
                <a:latin typeface="Arial"/>
                <a:ea typeface="微软雅黑"/>
              </a:rPr>
              <a:t>3</a:t>
            </a:r>
            <a:r>
              <a:rPr lang="zh-CN" sz="3600" b="1" strike="noStrike" spc="299">
                <a:solidFill>
                  <a:schemeClr val="dk1"/>
                </a:solidFill>
                <a:latin typeface="Arial"/>
                <a:ea typeface="微软雅黑"/>
              </a:rPr>
              <a:t>章 专业礼仪培训的实操技巧</a:t>
            </a:r>
            <a:endParaRPr lang="en-US" sz="3600" b="0" strike="noStrike" spc="-1">
              <a:solidFill>
                <a:schemeClr val="dk1"/>
              </a:solidFill>
              <a:latin typeface="Arial"/>
            </a:endParaRPr>
          </a:p>
        </p:txBody>
      </p:sp>
      <p:sp>
        <p:nvSpPr>
          <p:cNvPr id="343"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accent3"/>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44" name="矩形 25"/>
          <p:cNvSpPr/>
          <p:nvPr/>
        </p:nvSpPr>
        <p:spPr>
          <a:xfrm>
            <a:off x="0" y="0"/>
            <a:ext cx="5850360" cy="685764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345"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346"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dk1"/>
                </a:solidFill>
                <a:latin typeface="Arial"/>
                <a:ea typeface="微软雅黑"/>
              </a:rPr>
              <a:t>仪表礼仪</a:t>
            </a:r>
            <a:endParaRPr lang="en-US" sz="2800" b="0" strike="noStrike" spc="-1">
              <a:solidFill>
                <a:srgbClr val="000000"/>
              </a:solidFill>
              <a:latin typeface="Arial"/>
            </a:endParaRPr>
          </a:p>
        </p:txBody>
      </p:sp>
      <p:sp>
        <p:nvSpPr>
          <p:cNvPr id="347"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仪表礼仪是展现个人形象和气质的重要方面。着装搭配的技巧包括颜色搭配、款式选择等，化妆和发型细节也至关重要。保持仪表整洁和得体，能够给他人良好的印象。</a:t>
            </a:r>
            <a:endParaRPr lang="en-US" sz="1800" b="0" strike="noStrike" spc="-1">
              <a:solidFill>
                <a:srgbClr val="000000"/>
              </a:solidFill>
              <a:latin typeface="Arial"/>
            </a:endParaRPr>
          </a:p>
        </p:txBody>
      </p:sp>
      <p:sp>
        <p:nvSpPr>
          <p:cNvPr id="348"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solidFill>
                <a:latin typeface="Arial"/>
                <a:ea typeface="微软雅黑"/>
              </a:rPr>
              <a:t> </a:t>
            </a:r>
            <a:endParaRPr lang="en-US" sz="3600" b="0" strike="noStrike" spc="-1">
              <a:solidFill>
                <a:schemeClr val="dk1"/>
              </a:solidFill>
              <a:latin typeface="Arial"/>
            </a:endParaRPr>
          </a:p>
        </p:txBody>
      </p:sp>
      <p:pic>
        <p:nvPicPr>
          <p:cNvPr id="349" name="图片 46"/>
          <p:cNvPicPr/>
          <p:nvPr/>
        </p:nvPicPr>
        <p:blipFill>
          <a:blip r:embed="rId2"/>
          <a:srcRect l="61707" t="1330" r="6548" b="22518"/>
          <a:stretch>
            <a:fillRect/>
          </a:stretch>
        </p:blipFill>
        <p:spPr>
          <a:xfrm>
            <a:off x="42120" y="30600"/>
            <a:ext cx="827280" cy="84528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344"/>
                                        </p:tgtEl>
                                        <p:attrNameLst>
                                          <p:attrName>style.visibility</p:attrName>
                                        </p:attrNameLst>
                                      </p:cBhvr>
                                      <p:to>
                                        <p:strVal val="visible"/>
                                      </p:to>
                                    </p:set>
                                    <p:animEffect transition="in" filter="fade">
                                      <p:cBhvr additive="repl">
                                        <p:cTn id="7" dur="500"/>
                                        <p:tgtEl>
                                          <p:spTgt spid="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50"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言谈举止的注意事项</a:t>
            </a:r>
            <a:endParaRPr lang="en-US" sz="3600" b="0" strike="noStrike" spc="-1">
              <a:solidFill>
                <a:schemeClr val="dk1"/>
              </a:solidFill>
              <a:latin typeface="Arial"/>
            </a:endParaRPr>
          </a:p>
        </p:txBody>
      </p:sp>
      <p:sp>
        <p:nvSpPr>
          <p:cNvPr id="351" name="content.1.subtitle"/>
          <p:cNvSpPr/>
          <p:nvPr/>
        </p:nvSpPr>
        <p:spPr>
          <a:xfrm>
            <a:off x="129672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避免声音过大或语速过快</a:t>
            </a:r>
            <a:endParaRPr lang="en-US" sz="1600" b="0" strike="noStrike" spc="-1">
              <a:solidFill>
                <a:srgbClr val="000000"/>
              </a:solidFill>
              <a:latin typeface="Arial"/>
            </a:endParaRPr>
          </a:p>
        </p:txBody>
      </p:sp>
      <p:sp>
        <p:nvSpPr>
          <p:cNvPr id="352" name="content.1.title"/>
          <p:cNvSpPr/>
          <p:nvPr/>
        </p:nvSpPr>
        <p:spPr>
          <a:xfrm>
            <a:off x="1297440" y="2935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说话的声音和语速应该适中</a:t>
            </a:r>
            <a:endParaRPr lang="en-US" sz="2000" b="0" strike="noStrike" spc="-1">
              <a:solidFill>
                <a:srgbClr val="000000"/>
              </a:solidFill>
              <a:latin typeface="Arial"/>
            </a:endParaRPr>
          </a:p>
        </p:txBody>
      </p:sp>
      <p:sp>
        <p:nvSpPr>
          <p:cNvPr id="353" name="content.2.subtitle"/>
          <p:cNvSpPr/>
          <p:nvPr/>
        </p:nvSpPr>
        <p:spPr>
          <a:xfrm>
            <a:off x="909180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避免随意乱说，保持逻辑性</a:t>
            </a:r>
            <a:endParaRPr lang="en-US" sz="1600" b="0" strike="noStrike" spc="-1">
              <a:solidFill>
                <a:srgbClr val="000000"/>
              </a:solidFill>
              <a:latin typeface="Arial"/>
            </a:endParaRPr>
          </a:p>
        </p:txBody>
      </p:sp>
      <p:sp>
        <p:nvSpPr>
          <p:cNvPr id="354" name="content.2.title"/>
          <p:cNvSpPr/>
          <p:nvPr/>
        </p:nvSpPr>
        <p:spPr>
          <a:xfrm>
            <a:off x="9091440" y="29350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发言前要注意思考</a:t>
            </a:r>
            <a:endParaRPr lang="en-US" sz="2000" b="0" strike="noStrike" spc="-1">
              <a:solidFill>
                <a:srgbClr val="000000"/>
              </a:solidFill>
              <a:latin typeface="Arial"/>
            </a:endParaRPr>
          </a:p>
        </p:txBody>
      </p:sp>
      <p:sp>
        <p:nvSpPr>
          <p:cNvPr id="355" name="content.3.subtitle"/>
          <p:cNvSpPr/>
          <p:nvPr/>
        </p:nvSpPr>
        <p:spPr>
          <a:xfrm>
            <a:off x="3895200" y="394524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避免打断对方，尊重对方意见</a:t>
            </a:r>
            <a:endParaRPr lang="en-US" sz="1600" b="0" strike="noStrike" spc="-1">
              <a:solidFill>
                <a:srgbClr val="000000"/>
              </a:solidFill>
              <a:latin typeface="Arial"/>
            </a:endParaRPr>
          </a:p>
        </p:txBody>
      </p:sp>
      <p:sp>
        <p:nvSpPr>
          <p:cNvPr id="356" name="content.3.title"/>
          <p:cNvSpPr/>
          <p:nvPr/>
        </p:nvSpPr>
        <p:spPr>
          <a:xfrm>
            <a:off x="3895920" y="29368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注意倾听他人发言</a:t>
            </a:r>
            <a:endParaRPr lang="en-US" sz="2000" b="0" strike="noStrike" spc="-1">
              <a:solidFill>
                <a:srgbClr val="000000"/>
              </a:solidFill>
              <a:latin typeface="Arial"/>
            </a:endParaRPr>
          </a:p>
        </p:txBody>
      </p:sp>
      <p:sp>
        <p:nvSpPr>
          <p:cNvPr id="357" name="content.4.subtitle"/>
          <p:cNvSpPr/>
          <p:nvPr/>
        </p:nvSpPr>
        <p:spPr>
          <a:xfrm>
            <a:off x="6493680" y="394524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358" name="content.4.title"/>
          <p:cNvSpPr/>
          <p:nvPr/>
        </p:nvSpPr>
        <p:spPr>
          <a:xfrm>
            <a:off x="6494040" y="293688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359" name="矩形 60"/>
          <p:cNvSpPr/>
          <p:nvPr/>
        </p:nvSpPr>
        <p:spPr>
          <a:xfrm>
            <a:off x="0" y="5474160"/>
            <a:ext cx="12191760" cy="138348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nvGrpSpPr>
          <p:cNvPr id="360" name="组合 4"/>
          <p:cNvGrpSpPr/>
          <p:nvPr/>
        </p:nvGrpSpPr>
        <p:grpSpPr>
          <a:xfrm>
            <a:off x="577800" y="381240"/>
            <a:ext cx="3060720" cy="2445480"/>
            <a:chOff x="577800" y="381240"/>
            <a:chExt cx="3060720" cy="2445480"/>
          </a:xfrm>
        </p:grpSpPr>
        <p:grpSp>
          <p:nvGrpSpPr>
            <p:cNvPr id="361" name="组合 19"/>
            <p:cNvGrpSpPr/>
            <p:nvPr/>
          </p:nvGrpSpPr>
          <p:grpSpPr>
            <a:xfrm>
              <a:off x="577800" y="381240"/>
              <a:ext cx="3060720" cy="2040480"/>
              <a:chOff x="577800" y="381240"/>
              <a:chExt cx="3060720" cy="2040480"/>
            </a:xfrm>
          </p:grpSpPr>
          <p:graphicFrame>
            <p:nvGraphicFramePr>
              <p:cNvPr id="362" name="图表 6"/>
              <p:cNvGraphicFramePr/>
              <p:nvPr/>
            </p:nvGraphicFramePr>
            <p:xfrm>
              <a:off x="577800" y="381240"/>
              <a:ext cx="3060720" cy="2040480"/>
            </p:xfrm>
            <a:graphic>
              <a:graphicData uri="http://schemas.openxmlformats.org/drawingml/2006/chart">
                <c:chart xmlns:c="http://schemas.openxmlformats.org/drawingml/2006/chart" r:id="rId2"/>
              </a:graphicData>
            </a:graphic>
          </p:graphicFrame>
          <p:grpSp>
            <p:nvGrpSpPr>
              <p:cNvPr id="363" name="组合 25"/>
              <p:cNvGrpSpPr/>
              <p:nvPr/>
            </p:nvGrpSpPr>
            <p:grpSpPr>
              <a:xfrm>
                <a:off x="1387800" y="696600"/>
                <a:ext cx="1394640" cy="1394640"/>
                <a:chOff x="1387800" y="696600"/>
                <a:chExt cx="1394640" cy="1394640"/>
              </a:xfrm>
            </p:grpSpPr>
            <p:sp>
              <p:nvSpPr>
                <p:cNvPr id="364" name="椭圆 26"/>
                <p:cNvSpPr/>
                <p:nvPr/>
              </p:nvSpPr>
              <p:spPr>
                <a:xfrm>
                  <a:off x="1387800" y="69660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365" name="Freeform 178"/>
                <p:cNvSpPr/>
                <p:nvPr/>
              </p:nvSpPr>
              <p:spPr>
                <a:xfrm>
                  <a:off x="1918080" y="1247040"/>
                  <a:ext cx="334440" cy="293400"/>
                </a:xfrm>
                <a:custGeom>
                  <a:gdLst>
                    <a:gd name="textAreaLeft" fmla="*/ 0 w 334440"/>
                    <a:gd name="textAreaRight" fmla="*/ 334800 w 334440"/>
                    <a:gd name="textAreaTop" fmla="*/ 0 h 293400"/>
                    <a:gd name="textAreaBottom" fmla="*/ 293760 h 293400"/>
                  </a:gdLst>
                  <a:rect l="textAreaLeft" t="textAreaTop" r="textAreaRight" b="textAreaBottom"/>
                  <a:pathLst>
                    <a:path w="192" h="168">
                      <a:moveTo>
                        <a:pt x="171" y="168"/>
                      </a:moveTo>
                      <a:cubicBezTo>
                        <a:pt x="99" y="168"/>
                        <a:pt x="99" y="168"/>
                        <a:pt x="99" y="168"/>
                      </a:cubicBezTo>
                      <a:cubicBezTo>
                        <a:pt x="92" y="168"/>
                        <a:pt x="92" y="168"/>
                        <a:pt x="92" y="168"/>
                      </a:cubicBezTo>
                      <a:cubicBezTo>
                        <a:pt x="19" y="168"/>
                        <a:pt x="19" y="168"/>
                        <a:pt x="19" y="168"/>
                      </a:cubicBezTo>
                      <a:cubicBezTo>
                        <a:pt x="9" y="168"/>
                        <a:pt x="0" y="157"/>
                        <a:pt x="0" y="146"/>
                      </a:cubicBezTo>
                      <a:cubicBezTo>
                        <a:pt x="0" y="52"/>
                        <a:pt x="0" y="52"/>
                        <a:pt x="0" y="52"/>
                      </a:cubicBezTo>
                      <a:cubicBezTo>
                        <a:pt x="0" y="41"/>
                        <a:pt x="9" y="32"/>
                        <a:pt x="19" y="32"/>
                      </a:cubicBezTo>
                      <a:cubicBezTo>
                        <a:pt x="33" y="32"/>
                        <a:pt x="33" y="32"/>
                        <a:pt x="33" y="32"/>
                      </a:cubicBezTo>
                      <a:cubicBezTo>
                        <a:pt x="38" y="17"/>
                        <a:pt x="38" y="17"/>
                        <a:pt x="38" y="17"/>
                      </a:cubicBezTo>
                      <a:cubicBezTo>
                        <a:pt x="42" y="7"/>
                        <a:pt x="53" y="0"/>
                        <a:pt x="64" y="0"/>
                      </a:cubicBezTo>
                      <a:cubicBezTo>
                        <a:pt x="125" y="0"/>
                        <a:pt x="125" y="0"/>
                        <a:pt x="125" y="0"/>
                      </a:cubicBezTo>
                      <a:cubicBezTo>
                        <a:pt x="136" y="0"/>
                        <a:pt x="148" y="7"/>
                        <a:pt x="152" y="17"/>
                      </a:cubicBezTo>
                      <a:cubicBezTo>
                        <a:pt x="157" y="32"/>
                        <a:pt x="157" y="32"/>
                        <a:pt x="157" y="32"/>
                      </a:cubicBezTo>
                      <a:cubicBezTo>
                        <a:pt x="171" y="32"/>
                        <a:pt x="171" y="32"/>
                        <a:pt x="171" y="32"/>
                      </a:cubicBezTo>
                      <a:cubicBezTo>
                        <a:pt x="182" y="32"/>
                        <a:pt x="192" y="42"/>
                        <a:pt x="192" y="53"/>
                      </a:cubicBezTo>
                      <a:cubicBezTo>
                        <a:pt x="192" y="146"/>
                        <a:pt x="192" y="146"/>
                        <a:pt x="192" y="146"/>
                      </a:cubicBezTo>
                      <a:cubicBezTo>
                        <a:pt x="192" y="157"/>
                        <a:pt x="182" y="168"/>
                        <a:pt x="171" y="168"/>
                      </a:cubicBezTo>
                      <a:close/>
                      <a:moveTo>
                        <a:pt x="95" y="40"/>
                      </a:moveTo>
                      <a:cubicBezTo>
                        <a:pt x="54" y="41"/>
                        <a:pt x="39" y="75"/>
                        <a:pt x="39" y="94"/>
                      </a:cubicBezTo>
                      <a:cubicBezTo>
                        <a:pt x="39" y="113"/>
                        <a:pt x="44" y="150"/>
                        <a:pt x="95" y="152"/>
                      </a:cubicBezTo>
                      <a:cubicBezTo>
                        <a:pt x="147" y="150"/>
                        <a:pt x="152" y="113"/>
                        <a:pt x="152" y="94"/>
                      </a:cubicBezTo>
                      <a:cubicBezTo>
                        <a:pt x="152" y="75"/>
                        <a:pt x="137" y="41"/>
                        <a:pt x="95" y="40"/>
                      </a:cubicBezTo>
                      <a:close/>
                      <a:moveTo>
                        <a:pt x="96" y="140"/>
                      </a:moveTo>
                      <a:cubicBezTo>
                        <a:pt x="71" y="140"/>
                        <a:pt x="52" y="120"/>
                        <a:pt x="52" y="96"/>
                      </a:cubicBezTo>
                      <a:cubicBezTo>
                        <a:pt x="52" y="72"/>
                        <a:pt x="71" y="52"/>
                        <a:pt x="96" y="52"/>
                      </a:cubicBezTo>
                      <a:cubicBezTo>
                        <a:pt x="120" y="52"/>
                        <a:pt x="140" y="72"/>
                        <a:pt x="140" y="96"/>
                      </a:cubicBezTo>
                      <a:cubicBezTo>
                        <a:pt x="140" y="120"/>
                        <a:pt x="120" y="140"/>
                        <a:pt x="96" y="140"/>
                      </a:cubicBezTo>
                      <a:close/>
                    </a:path>
                  </a:pathLst>
                </a:custGeom>
                <a:solidFill>
                  <a:srgbClr val="094153"/>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sp>
          <p:nvSpPr>
            <p:cNvPr id="366" name="TextBox 22"/>
            <p:cNvSpPr/>
            <p:nvPr/>
          </p:nvSpPr>
          <p:spPr>
            <a:xfrm>
              <a:off x="1616040" y="231012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367" name="组合 7"/>
          <p:cNvGrpSpPr/>
          <p:nvPr/>
        </p:nvGrpSpPr>
        <p:grpSpPr>
          <a:xfrm>
            <a:off x="3127320" y="385200"/>
            <a:ext cx="3060720" cy="2445480"/>
            <a:chOff x="3127320" y="385200"/>
            <a:chExt cx="3060720" cy="2445480"/>
          </a:xfrm>
        </p:grpSpPr>
        <p:sp>
          <p:nvSpPr>
            <p:cNvPr id="368" name="Freeform 185"/>
            <p:cNvSpPr/>
            <p:nvPr/>
          </p:nvSpPr>
          <p:spPr>
            <a:xfrm>
              <a:off x="4490280" y="1241280"/>
              <a:ext cx="334440" cy="328320"/>
            </a:xfrm>
            <a:custGeom>
              <a:gdLst>
                <a:gd name="textAreaLeft" fmla="*/ 0 w 334440"/>
                <a:gd name="textAreaRight" fmla="*/ 334800 w 334440"/>
                <a:gd name="textAreaTop" fmla="*/ 0 h 328320"/>
                <a:gd name="textAreaBottom" fmla="*/ 328680 h 328320"/>
              </a:gdLst>
              <a:rect l="textAreaLeft" t="textAreaTop" r="textAreaRight" b="textAreaBottom"/>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369" name="组合 9"/>
            <p:cNvGrpSpPr/>
            <p:nvPr/>
          </p:nvGrpSpPr>
          <p:grpSpPr>
            <a:xfrm>
              <a:off x="3127320" y="385200"/>
              <a:ext cx="3060720" cy="2445480"/>
              <a:chOff x="3127320" y="385200"/>
              <a:chExt cx="3060720" cy="2445480"/>
            </a:xfrm>
          </p:grpSpPr>
          <p:grpSp>
            <p:nvGrpSpPr>
              <p:cNvPr id="370" name="组合 13"/>
              <p:cNvGrpSpPr/>
              <p:nvPr/>
            </p:nvGrpSpPr>
            <p:grpSpPr>
              <a:xfrm>
                <a:off x="3127320" y="385200"/>
                <a:ext cx="3060720" cy="2040480"/>
                <a:chOff x="3127320" y="385200"/>
                <a:chExt cx="3060720" cy="2040480"/>
              </a:xfrm>
            </p:grpSpPr>
            <p:graphicFrame>
              <p:nvGraphicFramePr>
                <p:cNvPr id="371" name="图表 29"/>
                <p:cNvGraphicFramePr/>
                <p:nvPr/>
              </p:nvGraphicFramePr>
              <p:xfrm>
                <a:off x="3127320" y="385200"/>
                <a:ext cx="3060720" cy="2040480"/>
              </p:xfrm>
              <a:graphic>
                <a:graphicData uri="http://schemas.openxmlformats.org/drawingml/2006/chart">
                  <c:chart xmlns:c="http://schemas.openxmlformats.org/drawingml/2006/chart" r:id="rId3"/>
                </a:graphicData>
              </a:graphic>
            </p:graphicFrame>
            <p:sp>
              <p:nvSpPr>
                <p:cNvPr id="372" name="椭圆 30"/>
                <p:cNvSpPr/>
                <p:nvPr/>
              </p:nvSpPr>
              <p:spPr>
                <a:xfrm>
                  <a:off x="3937680" y="70056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373" name="TextBox 23"/>
              <p:cNvSpPr/>
              <p:nvPr/>
            </p:nvSpPr>
            <p:spPr>
              <a:xfrm>
                <a:off x="4142880" y="231408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 </a:t>
                </a:r>
                <a:endParaRPr lang="en-US" sz="2800" b="0" strike="noStrike" spc="-1">
                  <a:solidFill>
                    <a:srgbClr val="000000"/>
                  </a:solidFill>
                  <a:latin typeface="Arial"/>
                </a:endParaRPr>
              </a:p>
            </p:txBody>
          </p:sp>
        </p:grpSp>
      </p:grpSp>
      <p:grpSp>
        <p:nvGrpSpPr>
          <p:cNvPr id="374" name="组合 10"/>
          <p:cNvGrpSpPr/>
          <p:nvPr/>
        </p:nvGrpSpPr>
        <p:grpSpPr>
          <a:xfrm>
            <a:off x="5771880" y="380880"/>
            <a:ext cx="3060720" cy="2445480"/>
            <a:chOff x="5771880" y="380880"/>
            <a:chExt cx="3060720" cy="2445480"/>
          </a:xfrm>
        </p:grpSpPr>
        <p:grpSp>
          <p:nvGrpSpPr>
            <p:cNvPr id="375" name="组合 11"/>
            <p:cNvGrpSpPr/>
            <p:nvPr/>
          </p:nvGrpSpPr>
          <p:grpSpPr>
            <a:xfrm>
              <a:off x="5771880" y="380880"/>
              <a:ext cx="3060720" cy="2445480"/>
              <a:chOff x="5771880" y="380880"/>
              <a:chExt cx="3060720" cy="2445480"/>
            </a:xfrm>
          </p:grpSpPr>
          <p:grpSp>
            <p:nvGrpSpPr>
              <p:cNvPr id="376" name="组合 14"/>
              <p:cNvGrpSpPr/>
              <p:nvPr/>
            </p:nvGrpSpPr>
            <p:grpSpPr>
              <a:xfrm>
                <a:off x="5771880" y="380880"/>
                <a:ext cx="3060720" cy="2040480"/>
                <a:chOff x="5771880" y="380880"/>
                <a:chExt cx="3060720" cy="2040480"/>
              </a:xfrm>
            </p:grpSpPr>
            <p:graphicFrame>
              <p:nvGraphicFramePr>
                <p:cNvPr id="377" name="图表 32"/>
                <p:cNvGraphicFramePr/>
                <p:nvPr/>
              </p:nvGraphicFramePr>
              <p:xfrm>
                <a:off x="5771880" y="380880"/>
                <a:ext cx="3060720" cy="2040480"/>
              </p:xfrm>
              <a:graphic>
                <a:graphicData uri="http://schemas.openxmlformats.org/drawingml/2006/chart">
                  <c:chart xmlns:c="http://schemas.openxmlformats.org/drawingml/2006/chart" r:id="rId4"/>
                </a:graphicData>
              </a:graphic>
            </p:graphicFrame>
            <p:sp>
              <p:nvSpPr>
                <p:cNvPr id="378" name="椭圆 33"/>
                <p:cNvSpPr/>
                <p:nvPr/>
              </p:nvSpPr>
              <p:spPr>
                <a:xfrm>
                  <a:off x="6582240" y="695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379" name="TextBox 24"/>
              <p:cNvSpPr/>
              <p:nvPr/>
            </p:nvSpPr>
            <p:spPr>
              <a:xfrm>
                <a:off x="6809760" y="23097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380" name="Group 65"/>
            <p:cNvGrpSpPr/>
            <p:nvPr/>
          </p:nvGrpSpPr>
          <p:grpSpPr>
            <a:xfrm>
              <a:off x="7055640" y="1229040"/>
              <a:ext cx="479880" cy="476640"/>
              <a:chOff x="7055640" y="1229040"/>
              <a:chExt cx="479880" cy="476640"/>
            </a:xfrm>
          </p:grpSpPr>
          <p:sp>
            <p:nvSpPr>
              <p:cNvPr id="381" name="Freeform 38"/>
              <p:cNvSpPr/>
              <p:nvPr/>
            </p:nvSpPr>
            <p:spPr>
              <a:xfrm>
                <a:off x="7055640" y="1229040"/>
                <a:ext cx="479880" cy="476640"/>
              </a:xfrm>
              <a:custGeom>
                <a:gdLst>
                  <a:gd name="textAreaLeft" fmla="*/ 0 w 479880"/>
                  <a:gd name="textAreaRight" fmla="*/ 480240 w 479880"/>
                  <a:gd name="textAreaTop" fmla="*/ 0 h 476640"/>
                  <a:gd name="textAreaBottom" fmla="*/ 477000 h 476640"/>
                </a:gdLst>
                <a:rect l="textAreaLeft" t="textAreaTop" r="textAreaRight" b="textAreaBottom"/>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382" name="Freeform 39"/>
              <p:cNvSpPr/>
              <p:nvPr/>
            </p:nvSpPr>
            <p:spPr>
              <a:xfrm>
                <a:off x="7229880" y="1350720"/>
                <a:ext cx="144360" cy="203400"/>
              </a:xfrm>
              <a:custGeom>
                <a:gdLst>
                  <a:gd name="textAreaLeft" fmla="*/ 0 w 144360"/>
                  <a:gd name="textAreaRight" fmla="*/ 144720 w 144360"/>
                  <a:gd name="textAreaTop" fmla="*/ 0 h 203400"/>
                  <a:gd name="textAreaBottom" fmla="*/ 203760 h 203400"/>
                </a:gdLst>
                <a:rect l="textAreaLeft" t="textAreaTop" r="textAreaRight" b="textAreaBottom"/>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383" name="Oval 40"/>
              <p:cNvSpPr/>
              <p:nvPr/>
            </p:nvSpPr>
            <p:spPr>
              <a:xfrm>
                <a:off x="7285680" y="1462320"/>
                <a:ext cx="12960" cy="12960"/>
              </a:xfrm>
              <a:prstGeom prst="ellipse">
                <a:avLst/>
              </a:prstGeom>
              <a:solidFill>
                <a:srgbClr val="143F61"/>
              </a:solidFill>
              <a:ln w="9525">
                <a:noFill/>
              </a:ln>
            </p:spPr>
            <p:style>
              <a:lnRef idx="0"/>
              <a:fillRef idx="0"/>
              <a:effectRef idx="0"/>
              <a:fontRef idx="minor"/>
            </p:style>
            <p:txBody>
              <a:bodyPr tIns="4680" bIns="4680"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grpSp>
        <p:nvGrpSpPr>
          <p:cNvPr id="384" name="组合 12"/>
          <p:cNvGrpSpPr/>
          <p:nvPr/>
        </p:nvGrpSpPr>
        <p:grpSpPr>
          <a:xfrm>
            <a:off x="8371800" y="384480"/>
            <a:ext cx="3060720" cy="2445480"/>
            <a:chOff x="8371800" y="384480"/>
            <a:chExt cx="3060720" cy="2445480"/>
          </a:xfrm>
        </p:grpSpPr>
        <p:sp>
          <p:nvSpPr>
            <p:cNvPr id="385" name="Freeform 176"/>
            <p:cNvSpPr/>
            <p:nvPr/>
          </p:nvSpPr>
          <p:spPr>
            <a:xfrm>
              <a:off x="9731880" y="1232640"/>
              <a:ext cx="340920" cy="344160"/>
            </a:xfrm>
            <a:custGeom>
              <a:gdLst>
                <a:gd name="textAreaLeft" fmla="*/ 0 w 340920"/>
                <a:gd name="textAreaRight" fmla="*/ 341280 w 340920"/>
                <a:gd name="textAreaTop" fmla="*/ 0 h 344160"/>
                <a:gd name="textAreaBottom" fmla="*/ 344520 h 344160"/>
              </a:gdLst>
              <a:rect l="textAreaLeft" t="textAreaTop" r="textAreaRight" b="textAreaBottom"/>
              <a:pathLst>
                <a:path w="196" h="197">
                  <a:moveTo>
                    <a:pt x="192" y="173"/>
                  </a:moveTo>
                  <a:cubicBezTo>
                    <a:pt x="192" y="184"/>
                    <a:pt x="183" y="193"/>
                    <a:pt x="172" y="193"/>
                  </a:cubicBezTo>
                  <a:cubicBezTo>
                    <a:pt x="172" y="193"/>
                    <a:pt x="135" y="197"/>
                    <a:pt x="99" y="197"/>
                  </a:cubicBezTo>
                  <a:cubicBezTo>
                    <a:pt x="62" y="197"/>
                    <a:pt x="24" y="193"/>
                    <a:pt x="24" y="193"/>
                  </a:cubicBezTo>
                  <a:cubicBezTo>
                    <a:pt x="13" y="193"/>
                    <a:pt x="4" y="184"/>
                    <a:pt x="4" y="173"/>
                  </a:cubicBezTo>
                  <a:cubicBezTo>
                    <a:pt x="4" y="173"/>
                    <a:pt x="0" y="149"/>
                    <a:pt x="0" y="125"/>
                  </a:cubicBezTo>
                  <a:cubicBezTo>
                    <a:pt x="0" y="101"/>
                    <a:pt x="4" y="77"/>
                    <a:pt x="4" y="77"/>
                  </a:cubicBezTo>
                  <a:cubicBezTo>
                    <a:pt x="4" y="66"/>
                    <a:pt x="9" y="57"/>
                    <a:pt x="24" y="57"/>
                  </a:cubicBezTo>
                  <a:cubicBezTo>
                    <a:pt x="25" y="57"/>
                    <a:pt x="62" y="53"/>
                    <a:pt x="99" y="53"/>
                  </a:cubicBezTo>
                  <a:cubicBezTo>
                    <a:pt x="135" y="53"/>
                    <a:pt x="172" y="57"/>
                    <a:pt x="172" y="57"/>
                  </a:cubicBezTo>
                  <a:cubicBezTo>
                    <a:pt x="183" y="57"/>
                    <a:pt x="192" y="66"/>
                    <a:pt x="192" y="77"/>
                  </a:cubicBezTo>
                  <a:cubicBezTo>
                    <a:pt x="192" y="77"/>
                    <a:pt x="196" y="101"/>
                    <a:pt x="196" y="125"/>
                  </a:cubicBezTo>
                  <a:cubicBezTo>
                    <a:pt x="196" y="149"/>
                    <a:pt x="192" y="173"/>
                    <a:pt x="192" y="173"/>
                  </a:cubicBezTo>
                  <a:close/>
                  <a:moveTo>
                    <a:pt x="148" y="89"/>
                  </a:moveTo>
                  <a:cubicBezTo>
                    <a:pt x="148" y="80"/>
                    <a:pt x="141" y="73"/>
                    <a:pt x="132" y="73"/>
                  </a:cubicBezTo>
                  <a:cubicBezTo>
                    <a:pt x="132" y="73"/>
                    <a:pt x="114" y="69"/>
                    <a:pt x="85" y="69"/>
                  </a:cubicBezTo>
                  <a:cubicBezTo>
                    <a:pt x="55" y="69"/>
                    <a:pt x="34" y="73"/>
                    <a:pt x="33" y="73"/>
                  </a:cubicBezTo>
                  <a:cubicBezTo>
                    <a:pt x="21" y="73"/>
                    <a:pt x="17" y="80"/>
                    <a:pt x="17" y="89"/>
                  </a:cubicBezTo>
                  <a:cubicBezTo>
                    <a:pt x="17" y="89"/>
                    <a:pt x="14" y="108"/>
                    <a:pt x="14" y="127"/>
                  </a:cubicBezTo>
                  <a:cubicBezTo>
                    <a:pt x="14" y="146"/>
                    <a:pt x="17" y="161"/>
                    <a:pt x="17" y="161"/>
                  </a:cubicBezTo>
                  <a:cubicBezTo>
                    <a:pt x="17" y="170"/>
                    <a:pt x="24" y="177"/>
                    <a:pt x="33" y="177"/>
                  </a:cubicBezTo>
                  <a:cubicBezTo>
                    <a:pt x="33" y="177"/>
                    <a:pt x="55" y="181"/>
                    <a:pt x="85" y="181"/>
                  </a:cubicBezTo>
                  <a:cubicBezTo>
                    <a:pt x="114" y="181"/>
                    <a:pt x="132" y="177"/>
                    <a:pt x="132" y="177"/>
                  </a:cubicBezTo>
                  <a:cubicBezTo>
                    <a:pt x="141" y="177"/>
                    <a:pt x="148" y="170"/>
                    <a:pt x="148" y="161"/>
                  </a:cubicBezTo>
                  <a:cubicBezTo>
                    <a:pt x="148" y="161"/>
                    <a:pt x="152" y="146"/>
                    <a:pt x="152" y="127"/>
                  </a:cubicBezTo>
                  <a:cubicBezTo>
                    <a:pt x="152" y="108"/>
                    <a:pt x="148" y="89"/>
                    <a:pt x="148" y="89"/>
                  </a:cubicBezTo>
                  <a:close/>
                  <a:moveTo>
                    <a:pt x="155" y="168"/>
                  </a:moveTo>
                  <a:cubicBezTo>
                    <a:pt x="155" y="176"/>
                    <a:pt x="162" y="182"/>
                    <a:pt x="170" y="182"/>
                  </a:cubicBezTo>
                  <a:cubicBezTo>
                    <a:pt x="178" y="182"/>
                    <a:pt x="184" y="176"/>
                    <a:pt x="184" y="168"/>
                  </a:cubicBezTo>
                  <a:cubicBezTo>
                    <a:pt x="184" y="160"/>
                    <a:pt x="178" y="153"/>
                    <a:pt x="170" y="153"/>
                  </a:cubicBezTo>
                  <a:cubicBezTo>
                    <a:pt x="162" y="153"/>
                    <a:pt x="155" y="160"/>
                    <a:pt x="155" y="168"/>
                  </a:cubicBezTo>
                  <a:close/>
                  <a:moveTo>
                    <a:pt x="185" y="89"/>
                  </a:moveTo>
                  <a:cubicBezTo>
                    <a:pt x="161" y="89"/>
                    <a:pt x="161" y="89"/>
                    <a:pt x="161" y="89"/>
                  </a:cubicBezTo>
                  <a:cubicBezTo>
                    <a:pt x="161" y="97"/>
                    <a:pt x="161" y="97"/>
                    <a:pt x="161" y="97"/>
                  </a:cubicBezTo>
                  <a:cubicBezTo>
                    <a:pt x="185" y="97"/>
                    <a:pt x="185" y="97"/>
                    <a:pt x="185" y="97"/>
                  </a:cubicBezTo>
                  <a:lnTo>
                    <a:pt x="185" y="89"/>
                  </a:lnTo>
                  <a:close/>
                  <a:moveTo>
                    <a:pt x="185" y="105"/>
                  </a:moveTo>
                  <a:cubicBezTo>
                    <a:pt x="161" y="105"/>
                    <a:pt x="161" y="105"/>
                    <a:pt x="161" y="105"/>
                  </a:cubicBezTo>
                  <a:cubicBezTo>
                    <a:pt x="161" y="113"/>
                    <a:pt x="161" y="113"/>
                    <a:pt x="161" y="113"/>
                  </a:cubicBezTo>
                  <a:cubicBezTo>
                    <a:pt x="185" y="113"/>
                    <a:pt x="185" y="113"/>
                    <a:pt x="185" y="113"/>
                  </a:cubicBezTo>
                  <a:lnTo>
                    <a:pt x="185" y="105"/>
                  </a:lnTo>
                  <a:close/>
                  <a:moveTo>
                    <a:pt x="185" y="121"/>
                  </a:moveTo>
                  <a:cubicBezTo>
                    <a:pt x="161" y="121"/>
                    <a:pt x="161" y="121"/>
                    <a:pt x="161" y="121"/>
                  </a:cubicBezTo>
                  <a:cubicBezTo>
                    <a:pt x="161" y="129"/>
                    <a:pt x="161" y="129"/>
                    <a:pt x="161" y="129"/>
                  </a:cubicBezTo>
                  <a:cubicBezTo>
                    <a:pt x="185" y="129"/>
                    <a:pt x="185" y="129"/>
                    <a:pt x="185" y="129"/>
                  </a:cubicBezTo>
                  <a:lnTo>
                    <a:pt x="185" y="121"/>
                  </a:lnTo>
                  <a:close/>
                  <a:moveTo>
                    <a:pt x="179" y="168"/>
                  </a:moveTo>
                  <a:cubicBezTo>
                    <a:pt x="179" y="173"/>
                    <a:pt x="175" y="177"/>
                    <a:pt x="169" y="177"/>
                  </a:cubicBezTo>
                  <a:cubicBezTo>
                    <a:pt x="164" y="177"/>
                    <a:pt x="160" y="173"/>
                    <a:pt x="160" y="168"/>
                  </a:cubicBezTo>
                  <a:cubicBezTo>
                    <a:pt x="160" y="162"/>
                    <a:pt x="164" y="158"/>
                    <a:pt x="169" y="158"/>
                  </a:cubicBezTo>
                  <a:cubicBezTo>
                    <a:pt x="175" y="158"/>
                    <a:pt x="179" y="162"/>
                    <a:pt x="179" y="168"/>
                  </a:cubicBezTo>
                  <a:close/>
                  <a:moveTo>
                    <a:pt x="120" y="173"/>
                  </a:moveTo>
                  <a:cubicBezTo>
                    <a:pt x="40" y="173"/>
                    <a:pt x="40" y="173"/>
                    <a:pt x="40" y="173"/>
                  </a:cubicBezTo>
                  <a:cubicBezTo>
                    <a:pt x="29" y="173"/>
                    <a:pt x="20" y="164"/>
                    <a:pt x="20" y="153"/>
                  </a:cubicBezTo>
                  <a:cubicBezTo>
                    <a:pt x="20" y="97"/>
                    <a:pt x="20" y="97"/>
                    <a:pt x="20" y="97"/>
                  </a:cubicBezTo>
                  <a:cubicBezTo>
                    <a:pt x="20" y="86"/>
                    <a:pt x="29" y="77"/>
                    <a:pt x="40" y="77"/>
                  </a:cubicBezTo>
                  <a:cubicBezTo>
                    <a:pt x="124" y="77"/>
                    <a:pt x="124" y="77"/>
                    <a:pt x="124" y="77"/>
                  </a:cubicBezTo>
                  <a:cubicBezTo>
                    <a:pt x="135" y="77"/>
                    <a:pt x="144" y="86"/>
                    <a:pt x="144" y="97"/>
                  </a:cubicBezTo>
                  <a:cubicBezTo>
                    <a:pt x="144" y="153"/>
                    <a:pt x="144" y="153"/>
                    <a:pt x="144" y="153"/>
                  </a:cubicBezTo>
                  <a:cubicBezTo>
                    <a:pt x="144" y="164"/>
                    <a:pt x="131" y="173"/>
                    <a:pt x="120" y="173"/>
                  </a:cubicBezTo>
                  <a:close/>
                  <a:moveTo>
                    <a:pt x="159" y="13"/>
                  </a:moveTo>
                  <a:cubicBezTo>
                    <a:pt x="158" y="13"/>
                    <a:pt x="158" y="13"/>
                    <a:pt x="157" y="13"/>
                  </a:cubicBezTo>
                  <a:cubicBezTo>
                    <a:pt x="134" y="36"/>
                    <a:pt x="134" y="36"/>
                    <a:pt x="134" y="36"/>
                  </a:cubicBezTo>
                  <a:cubicBezTo>
                    <a:pt x="130" y="32"/>
                    <a:pt x="130" y="32"/>
                    <a:pt x="130" y="32"/>
                  </a:cubicBezTo>
                  <a:cubicBezTo>
                    <a:pt x="153" y="10"/>
                    <a:pt x="153" y="10"/>
                    <a:pt x="153" y="10"/>
                  </a:cubicBezTo>
                  <a:cubicBezTo>
                    <a:pt x="153" y="9"/>
                    <a:pt x="153" y="8"/>
                    <a:pt x="153" y="7"/>
                  </a:cubicBezTo>
                  <a:cubicBezTo>
                    <a:pt x="153" y="3"/>
                    <a:pt x="156" y="0"/>
                    <a:pt x="159" y="0"/>
                  </a:cubicBezTo>
                  <a:cubicBezTo>
                    <a:pt x="163" y="0"/>
                    <a:pt x="166" y="3"/>
                    <a:pt x="166" y="7"/>
                  </a:cubicBezTo>
                  <a:cubicBezTo>
                    <a:pt x="166" y="10"/>
                    <a:pt x="163" y="13"/>
                    <a:pt x="159" y="13"/>
                  </a:cubicBezTo>
                  <a:close/>
                  <a:moveTo>
                    <a:pt x="79" y="33"/>
                  </a:moveTo>
                  <a:cubicBezTo>
                    <a:pt x="115" y="33"/>
                    <a:pt x="115" y="33"/>
                    <a:pt x="115" y="33"/>
                  </a:cubicBezTo>
                  <a:cubicBezTo>
                    <a:pt x="123" y="33"/>
                    <a:pt x="129" y="41"/>
                    <a:pt x="129" y="49"/>
                  </a:cubicBezTo>
                  <a:cubicBezTo>
                    <a:pt x="106" y="49"/>
                    <a:pt x="85" y="49"/>
                    <a:pt x="65" y="49"/>
                  </a:cubicBezTo>
                  <a:cubicBezTo>
                    <a:pt x="65" y="41"/>
                    <a:pt x="71" y="33"/>
                    <a:pt x="79" y="33"/>
                  </a:cubicBezTo>
                  <a:close/>
                  <a:moveTo>
                    <a:pt x="58" y="36"/>
                  </a:moveTo>
                  <a:cubicBezTo>
                    <a:pt x="35" y="13"/>
                    <a:pt x="35" y="13"/>
                    <a:pt x="35" y="13"/>
                  </a:cubicBezTo>
                  <a:cubicBezTo>
                    <a:pt x="35" y="13"/>
                    <a:pt x="34" y="13"/>
                    <a:pt x="33" y="13"/>
                  </a:cubicBezTo>
                  <a:cubicBezTo>
                    <a:pt x="29" y="13"/>
                    <a:pt x="27" y="10"/>
                    <a:pt x="27" y="7"/>
                  </a:cubicBezTo>
                  <a:cubicBezTo>
                    <a:pt x="27" y="3"/>
                    <a:pt x="29" y="0"/>
                    <a:pt x="33" y="0"/>
                  </a:cubicBezTo>
                  <a:cubicBezTo>
                    <a:pt x="37" y="0"/>
                    <a:pt x="40" y="3"/>
                    <a:pt x="40" y="7"/>
                  </a:cubicBezTo>
                  <a:cubicBezTo>
                    <a:pt x="40" y="8"/>
                    <a:pt x="39" y="9"/>
                    <a:pt x="39" y="10"/>
                  </a:cubicBezTo>
                  <a:cubicBezTo>
                    <a:pt x="62" y="32"/>
                    <a:pt x="62" y="32"/>
                    <a:pt x="62" y="32"/>
                  </a:cubicBezTo>
                  <a:lnTo>
                    <a:pt x="58" y="36"/>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386" name="组合 13"/>
            <p:cNvGrpSpPr/>
            <p:nvPr/>
          </p:nvGrpSpPr>
          <p:grpSpPr>
            <a:xfrm>
              <a:off x="8371800" y="384480"/>
              <a:ext cx="3060720" cy="2445480"/>
              <a:chOff x="8371800" y="384480"/>
              <a:chExt cx="3060720" cy="2445480"/>
            </a:xfrm>
          </p:grpSpPr>
          <p:grpSp>
            <p:nvGrpSpPr>
              <p:cNvPr id="387" name="组合 14"/>
              <p:cNvGrpSpPr/>
              <p:nvPr/>
            </p:nvGrpSpPr>
            <p:grpSpPr>
              <a:xfrm>
                <a:off x="8371800" y="384480"/>
                <a:ext cx="3060720" cy="2040480"/>
                <a:chOff x="8371800" y="384480"/>
                <a:chExt cx="3060720" cy="2040480"/>
              </a:xfrm>
            </p:grpSpPr>
            <p:graphicFrame>
              <p:nvGraphicFramePr>
                <p:cNvPr id="388" name="图表 62"/>
                <p:cNvGraphicFramePr/>
                <p:nvPr/>
              </p:nvGraphicFramePr>
              <p:xfrm>
                <a:off x="8371800" y="384480"/>
                <a:ext cx="3060720" cy="2040480"/>
              </p:xfrm>
              <a:graphic>
                <a:graphicData uri="http://schemas.openxmlformats.org/drawingml/2006/chart">
                  <c:chart xmlns:c="http://schemas.openxmlformats.org/drawingml/2006/chart" r:id="rId5"/>
                </a:graphicData>
              </a:graphic>
            </p:graphicFrame>
            <p:sp>
              <p:nvSpPr>
                <p:cNvPr id="389" name="椭圆 63"/>
                <p:cNvSpPr/>
                <p:nvPr/>
              </p:nvSpPr>
              <p:spPr>
                <a:xfrm>
                  <a:off x="9182520" y="69984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390" name="TextBox 24"/>
              <p:cNvSpPr/>
              <p:nvPr/>
            </p:nvSpPr>
            <p:spPr>
              <a:xfrm>
                <a:off x="9410040" y="23133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91%</a:t>
                </a:r>
                <a:endParaRPr lang="en-US" sz="2800" b="0" strike="noStrike" spc="-1">
                  <a:solidFill>
                    <a:srgbClr val="000000"/>
                  </a:solidFill>
                  <a:latin typeface="Arial"/>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359"/>
                                        </p:tgtEl>
                                        <p:attrNameLst>
                                          <p:attrName>style.visibility</p:attrName>
                                        </p:attrNameLst>
                                      </p:cBhvr>
                                      <p:to>
                                        <p:strVal val="visible"/>
                                      </p:to>
                                    </p:set>
                                    <p:anim calcmode="lin" valueType="num">
                                      <p:cBhvr additive="repl">
                                        <p:cTn id="7" dur="500" fill="hold"/>
                                        <p:tgtEl>
                                          <p:spTgt spid="359"/>
                                        </p:tgtEl>
                                        <p:attrNameLst>
                                          <p:attrName>ppt_x</p:attrName>
                                        </p:attrNameLst>
                                      </p:cBhvr>
                                      <p:tavLst>
                                        <p:tav tm="0">
                                          <p:val>
                                            <p:strVal val="#ppt_x"/>
                                          </p:val>
                                        </p:tav>
                                        <p:tav tm="100000">
                                          <p:val>
                                            <p:strVal val="#ppt_x"/>
                                          </p:val>
                                        </p:tav>
                                      </p:tavLst>
                                    </p:anim>
                                    <p:anim calcmode="lin" valueType="num">
                                      <p:cBhvr additive="repl">
                                        <p:cTn id="8" dur="500" fill="hold"/>
                                        <p:tgtEl>
                                          <p:spTgt spid="359"/>
                                        </p:tgtEl>
                                        <p:attrNameLst>
                                          <p:attrName>ppt_y</p:attrName>
                                        </p:attrNameLst>
                                      </p:cBhvr>
                                      <p:tavLst>
                                        <p:tav tm="0">
                                          <p:val>
                                            <p:strVal val="1+#ppt_h/2"/>
                                          </p:val>
                                        </p:tav>
                                        <p:tav tm="100000">
                                          <p:val>
                                            <p:strVal val="#ppt_y"/>
                                          </p:val>
                                        </p:tav>
                                      </p:tavLst>
                                    </p:anim>
                                  </p:childTnLst>
                                </p:cTn>
                              </p:par>
                              <p:par>
                                <p:cTn id="9" presetID="53" presetClass="entr" presetSubtype="16" dur="500" fill="hold" nodeType="withEffect">
                                  <p:stCondLst>
                                    <p:cond delay="0"/>
                                  </p:stCondLst>
                                  <p:childTnLst>
                                    <p:set>
                                      <p:cBhvr>
                                        <p:cTn id="10" dur="1" fill="hold">
                                          <p:stCondLst>
                                            <p:cond delay="0"/>
                                          </p:stCondLst>
                                        </p:cTn>
                                        <p:tgtEl>
                                          <p:spTgt spid="360"/>
                                        </p:tgtEl>
                                        <p:attrNameLst>
                                          <p:attrName>style.visibility</p:attrName>
                                        </p:attrNameLst>
                                      </p:cBhvr>
                                      <p:to>
                                        <p:strVal val="visible"/>
                                      </p:to>
                                    </p:set>
                                    <p:anim calcmode="lin" valueType="num">
                                      <p:cBhvr additive="repl">
                                        <p:cTn id="11" dur="500" fill="hold"/>
                                        <p:tgtEl>
                                          <p:spTgt spid="360"/>
                                        </p:tgtEl>
                                        <p:attrNameLst>
                                          <p:attrName>ppt_w</p:attrName>
                                        </p:attrNameLst>
                                      </p:cBhvr>
                                      <p:tavLst>
                                        <p:tav tm="0">
                                          <p:val>
                                            <p:fltVal val="0"/>
                                          </p:val>
                                        </p:tav>
                                        <p:tav tm="100000">
                                          <p:val>
                                            <p:strVal val="#ppt_w"/>
                                          </p:val>
                                        </p:tav>
                                      </p:tavLst>
                                    </p:anim>
                                    <p:anim calcmode="lin" valueType="num">
                                      <p:cBhvr additive="repl">
                                        <p:cTn id="12" dur="500" fill="hold"/>
                                        <p:tgtEl>
                                          <p:spTgt spid="360"/>
                                        </p:tgtEl>
                                        <p:attrNameLst>
                                          <p:attrName>ppt_h</p:attrName>
                                        </p:attrNameLst>
                                      </p:cBhvr>
                                      <p:tavLst>
                                        <p:tav tm="0">
                                          <p:val>
                                            <p:fltVal val="0"/>
                                          </p:val>
                                        </p:tav>
                                        <p:tav tm="100000">
                                          <p:val>
                                            <p:strVal val="#ppt_h"/>
                                          </p:val>
                                        </p:tav>
                                      </p:tavLst>
                                    </p:anim>
                                    <p:animEffect transition="in" filter="fade">
                                      <p:cBhvr additive="repl">
                                        <p:cTn id="13" dur="500"/>
                                        <p:tgtEl>
                                          <p:spTgt spid="360"/>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53" presetClass="entr" presetSubtype="16" dur="500" fill="hold" nodeType="clickEffect">
                                  <p:stCondLst>
                                    <p:cond delay="0"/>
                                  </p:stCondLst>
                                  <p:childTnLst>
                                    <p:set>
                                      <p:cBhvr>
                                        <p:cTn id="17" dur="1" fill="hold">
                                          <p:stCondLst>
                                            <p:cond delay="0"/>
                                          </p:stCondLst>
                                        </p:cTn>
                                        <p:tgtEl>
                                          <p:spTgt spid="367"/>
                                        </p:tgtEl>
                                        <p:attrNameLst>
                                          <p:attrName>style.visibility</p:attrName>
                                        </p:attrNameLst>
                                      </p:cBhvr>
                                      <p:to>
                                        <p:strVal val="visible"/>
                                      </p:to>
                                    </p:set>
                                    <p:anim calcmode="lin" valueType="num">
                                      <p:cBhvr additive="repl">
                                        <p:cTn id="18" dur="500" fill="hold"/>
                                        <p:tgtEl>
                                          <p:spTgt spid="367"/>
                                        </p:tgtEl>
                                        <p:attrNameLst>
                                          <p:attrName>ppt_w</p:attrName>
                                        </p:attrNameLst>
                                      </p:cBhvr>
                                      <p:tavLst>
                                        <p:tav tm="0">
                                          <p:val>
                                            <p:fltVal val="0"/>
                                          </p:val>
                                        </p:tav>
                                        <p:tav tm="100000">
                                          <p:val>
                                            <p:strVal val="#ppt_w"/>
                                          </p:val>
                                        </p:tav>
                                      </p:tavLst>
                                    </p:anim>
                                    <p:anim calcmode="lin" valueType="num">
                                      <p:cBhvr additive="repl">
                                        <p:cTn id="19" dur="500" fill="hold"/>
                                        <p:tgtEl>
                                          <p:spTgt spid="367"/>
                                        </p:tgtEl>
                                        <p:attrNameLst>
                                          <p:attrName>ppt_h</p:attrName>
                                        </p:attrNameLst>
                                      </p:cBhvr>
                                      <p:tavLst>
                                        <p:tav tm="0">
                                          <p:val>
                                            <p:fltVal val="0"/>
                                          </p:val>
                                        </p:tav>
                                        <p:tav tm="100000">
                                          <p:val>
                                            <p:strVal val="#ppt_h"/>
                                          </p:val>
                                        </p:tav>
                                      </p:tavLst>
                                    </p:anim>
                                    <p:animEffect transition="in" filter="fade">
                                      <p:cBhvr additive="repl">
                                        <p:cTn id="20" dur="500"/>
                                        <p:tgtEl>
                                          <p:spTgt spid="367"/>
                                        </p:tgtEl>
                                      </p:cBhvr>
                                    </p:animEffect>
                                  </p:childTnLst>
                                </p:cTn>
                              </p:par>
                              <p:par>
                                <p:cTn id="21" presetID="53" presetClass="entr" presetSubtype="16" dur="500" fill="hold" nodeType="withEffect">
                                  <p:stCondLst>
                                    <p:cond delay="0"/>
                                  </p:stCondLst>
                                  <p:childTnLst>
                                    <p:set>
                                      <p:cBhvr>
                                        <p:cTn id="22" dur="1" fill="hold">
                                          <p:stCondLst>
                                            <p:cond delay="0"/>
                                          </p:stCondLst>
                                        </p:cTn>
                                        <p:tgtEl>
                                          <p:spTgt spid="374"/>
                                        </p:tgtEl>
                                        <p:attrNameLst>
                                          <p:attrName>style.visibility</p:attrName>
                                        </p:attrNameLst>
                                      </p:cBhvr>
                                      <p:to>
                                        <p:strVal val="visible"/>
                                      </p:to>
                                    </p:set>
                                    <p:anim calcmode="lin" valueType="num">
                                      <p:cBhvr additive="repl">
                                        <p:cTn id="23" dur="500" fill="hold"/>
                                        <p:tgtEl>
                                          <p:spTgt spid="374"/>
                                        </p:tgtEl>
                                        <p:attrNameLst>
                                          <p:attrName>ppt_w</p:attrName>
                                        </p:attrNameLst>
                                      </p:cBhvr>
                                      <p:tavLst>
                                        <p:tav tm="0">
                                          <p:val>
                                            <p:fltVal val="0"/>
                                          </p:val>
                                        </p:tav>
                                        <p:tav tm="100000">
                                          <p:val>
                                            <p:strVal val="#ppt_w"/>
                                          </p:val>
                                        </p:tav>
                                      </p:tavLst>
                                    </p:anim>
                                    <p:anim calcmode="lin" valueType="num">
                                      <p:cBhvr additive="repl">
                                        <p:cTn id="24" dur="500" fill="hold"/>
                                        <p:tgtEl>
                                          <p:spTgt spid="374"/>
                                        </p:tgtEl>
                                        <p:attrNameLst>
                                          <p:attrName>ppt_h</p:attrName>
                                        </p:attrNameLst>
                                      </p:cBhvr>
                                      <p:tavLst>
                                        <p:tav tm="0">
                                          <p:val>
                                            <p:fltVal val="0"/>
                                          </p:val>
                                        </p:tav>
                                        <p:tav tm="100000">
                                          <p:val>
                                            <p:strVal val="#ppt_h"/>
                                          </p:val>
                                        </p:tav>
                                      </p:tavLst>
                                    </p:anim>
                                    <p:animEffect transition="in" filter="fade">
                                      <p:cBhvr additive="repl">
                                        <p:cTn id="25" dur="500"/>
                                        <p:tgtEl>
                                          <p:spTgt spid="374"/>
                                        </p:tgtEl>
                                      </p:cBhvr>
                                    </p:animEffect>
                                  </p:childTnLst>
                                </p:cTn>
                              </p:par>
                              <p:par>
                                <p:cTn id="26" presetID="53" presetClass="entr" presetSubtype="16" dur="500" fill="hold" nodeType="withEffect">
                                  <p:stCondLst>
                                    <p:cond delay="0"/>
                                  </p:stCondLst>
                                  <p:childTnLst>
                                    <p:set>
                                      <p:cBhvr>
                                        <p:cTn id="27" dur="1" fill="hold">
                                          <p:stCondLst>
                                            <p:cond delay="0"/>
                                          </p:stCondLst>
                                        </p:cTn>
                                        <p:tgtEl>
                                          <p:spTgt spid="384"/>
                                        </p:tgtEl>
                                        <p:attrNameLst>
                                          <p:attrName>style.visibility</p:attrName>
                                        </p:attrNameLst>
                                      </p:cBhvr>
                                      <p:to>
                                        <p:strVal val="visible"/>
                                      </p:to>
                                    </p:set>
                                    <p:anim calcmode="lin" valueType="num">
                                      <p:cBhvr additive="repl">
                                        <p:cTn id="28" dur="500" fill="hold"/>
                                        <p:tgtEl>
                                          <p:spTgt spid="384"/>
                                        </p:tgtEl>
                                        <p:attrNameLst>
                                          <p:attrName>ppt_w</p:attrName>
                                        </p:attrNameLst>
                                      </p:cBhvr>
                                      <p:tavLst>
                                        <p:tav tm="0">
                                          <p:val>
                                            <p:fltVal val="0"/>
                                          </p:val>
                                        </p:tav>
                                        <p:tav tm="100000">
                                          <p:val>
                                            <p:strVal val="#ppt_w"/>
                                          </p:val>
                                        </p:tav>
                                      </p:tavLst>
                                    </p:anim>
                                    <p:anim calcmode="lin" valueType="num">
                                      <p:cBhvr additive="repl">
                                        <p:cTn id="29" dur="500" fill="hold"/>
                                        <p:tgtEl>
                                          <p:spTgt spid="384"/>
                                        </p:tgtEl>
                                        <p:attrNameLst>
                                          <p:attrName>ppt_h</p:attrName>
                                        </p:attrNameLst>
                                      </p:cBhvr>
                                      <p:tavLst>
                                        <p:tav tm="0">
                                          <p:val>
                                            <p:fltVal val="0"/>
                                          </p:val>
                                        </p:tav>
                                        <p:tav tm="100000">
                                          <p:val>
                                            <p:strVal val="#ppt_h"/>
                                          </p:val>
                                        </p:tav>
                                      </p:tavLst>
                                    </p:anim>
                                    <p:animEffect transition="in" filter="fade">
                                      <p:cBhvr additive="repl">
                                        <p:cTn id="30" dur="500"/>
                                        <p:tgtEl>
                                          <p:spTgt spid="3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91" name="矩形 25"/>
          <p:cNvSpPr/>
          <p:nvPr/>
        </p:nvSpPr>
        <p:spPr>
          <a:xfrm>
            <a:off x="0" y="0"/>
            <a:ext cx="5850360" cy="685764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392"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393" name="title"/>
          <p:cNvSpPr/>
          <p:nvPr/>
        </p:nvSpPr>
        <p:spPr>
          <a:xfrm>
            <a:off x="8259480" y="741600"/>
            <a:ext cx="310284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dk1"/>
                </a:solidFill>
                <a:latin typeface="Arial"/>
                <a:ea typeface="微软雅黑"/>
              </a:rPr>
              <a:t>社交场合的礼仪规范</a:t>
            </a:r>
            <a:endParaRPr lang="en-US" sz="2800" b="0" strike="noStrike" spc="-1">
              <a:solidFill>
                <a:srgbClr val="000000"/>
              </a:solidFill>
              <a:latin typeface="Arial"/>
            </a:endParaRPr>
          </a:p>
        </p:txBody>
      </p:sp>
      <p:sp>
        <p:nvSpPr>
          <p:cNvPr id="394" name="content"/>
          <p:cNvSpPr/>
          <p:nvPr/>
        </p:nvSpPr>
        <p:spPr>
          <a:xfrm>
            <a:off x="8685360" y="2215440"/>
            <a:ext cx="2280600" cy="203940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在社交场合中，如何给别人留下良好的第一印象至关重要。得体地交谈和搭配礼物，能够展现你的绅士风度和风采。同时，要学会感谢他人的帮助，展现自己的礼仪修养。</a:t>
            </a:r>
            <a:endParaRPr lang="en-US" sz="1800" b="0" strike="noStrike" spc="-1">
              <a:solidFill>
                <a:srgbClr val="000000"/>
              </a:solidFill>
              <a:latin typeface="Arial"/>
            </a:endParaRPr>
          </a:p>
        </p:txBody>
      </p:sp>
      <p:sp>
        <p:nvSpPr>
          <p:cNvPr id="395"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solidFill>
                <a:latin typeface="Arial"/>
                <a:ea typeface="微软雅黑"/>
              </a:rPr>
              <a:t> </a:t>
            </a:r>
            <a:endParaRPr lang="en-US" sz="3600" b="0" strike="noStrike" spc="-1">
              <a:solidFill>
                <a:schemeClr val="dk1"/>
              </a:solidFill>
              <a:latin typeface="Arial"/>
            </a:endParaRPr>
          </a:p>
        </p:txBody>
      </p:sp>
      <p:pic>
        <p:nvPicPr>
          <p:cNvPr id="396" name="图片 46"/>
          <p:cNvPicPr/>
          <p:nvPr/>
        </p:nvPicPr>
        <p:blipFill>
          <a:blip r:embed="rId2"/>
          <a:srcRect l="61707" t="1330" r="6548" b="22518"/>
          <a:stretch>
            <a:fillRect/>
          </a:stretch>
        </p:blipFill>
        <p:spPr>
          <a:xfrm>
            <a:off x="42120" y="30600"/>
            <a:ext cx="827280" cy="845280"/>
          </a:xfrm>
          <a:prstGeom prst="rect">
            <a:avLst/>
          </a:prstGeom>
          <a:ln w="0">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391"/>
                                        </p:tgtEl>
                                        <p:attrNameLst>
                                          <p:attrName>style.visibility</p:attrName>
                                        </p:attrNameLst>
                                      </p:cBhvr>
                                      <p:to>
                                        <p:strVal val="visible"/>
                                      </p:to>
                                    </p:set>
                                    <p:animEffect transition="in" filter="fade">
                                      <p:cBhvr additive="repl">
                                        <p:cTn id="7" dur="500"/>
                                        <p:tgtEl>
                                          <p:spTgt spid="3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97" name="矩形 60"/>
          <p:cNvSpPr/>
          <p:nvPr/>
        </p:nvSpPr>
        <p:spPr>
          <a:xfrm>
            <a:off x="0" y="5474160"/>
            <a:ext cx="12191760" cy="1383480"/>
          </a:xfrm>
          <a:prstGeom prst="rect">
            <a:avLst/>
          </a:prstGeom>
          <a:solidFill>
            <a:srgbClr val="094153"/>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398" name="矩形 28"/>
          <p:cNvSpPr/>
          <p:nvPr/>
        </p:nvSpPr>
        <p:spPr>
          <a:xfrm>
            <a:off x="3715920" y="2703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399" name="content.2.title"/>
          <p:cNvSpPr/>
          <p:nvPr/>
        </p:nvSpPr>
        <p:spPr>
          <a:xfrm>
            <a:off x="3931920" y="2931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遇到尴尬场合如何机智处理</a:t>
            </a:r>
            <a:endParaRPr lang="en-US" sz="1800" b="0" strike="noStrike" spc="-1">
              <a:solidFill>
                <a:srgbClr val="000000"/>
              </a:solidFill>
              <a:latin typeface="Arial"/>
            </a:endParaRPr>
          </a:p>
        </p:txBody>
      </p:sp>
      <p:sp>
        <p:nvSpPr>
          <p:cNvPr id="400" name="content.2.content"/>
          <p:cNvSpPr/>
          <p:nvPr/>
        </p:nvSpPr>
        <p:spPr>
          <a:xfrm>
            <a:off x="3909600" y="3797280"/>
            <a:ext cx="206712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微笑面对</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转移话题化解尴尬</a:t>
            </a:r>
            <a:endParaRPr lang="en-US" sz="1400" b="0" strike="noStrike" spc="-1">
              <a:solidFill>
                <a:srgbClr val="000000"/>
              </a:solidFill>
              <a:latin typeface="Arial"/>
            </a:endParaRPr>
          </a:p>
        </p:txBody>
      </p:sp>
      <p:sp>
        <p:nvSpPr>
          <p:cNvPr id="401" name="矩形 33"/>
          <p:cNvSpPr/>
          <p:nvPr/>
        </p:nvSpPr>
        <p:spPr>
          <a:xfrm>
            <a:off x="6450840" y="2703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402" name="content.3.title"/>
          <p:cNvSpPr/>
          <p:nvPr/>
        </p:nvSpPr>
        <p:spPr>
          <a:xfrm>
            <a:off x="6703200" y="2931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遇到礼仪冲突如何圆滑化解</a:t>
            </a:r>
            <a:endParaRPr lang="en-US" sz="1800" b="0" strike="noStrike" spc="-1">
              <a:solidFill>
                <a:srgbClr val="000000"/>
              </a:solidFill>
              <a:latin typeface="Arial"/>
            </a:endParaRPr>
          </a:p>
        </p:txBody>
      </p:sp>
      <p:sp>
        <p:nvSpPr>
          <p:cNvPr id="403" name="content.3.content"/>
          <p:cNvSpPr/>
          <p:nvPr/>
        </p:nvSpPr>
        <p:spPr>
          <a:xfrm>
            <a:off x="6666840" y="3798000"/>
            <a:ext cx="209592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借助第三者化解</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转移注意力</a:t>
            </a:r>
            <a:endParaRPr lang="en-US" sz="1400" b="0" strike="noStrike" spc="-1">
              <a:solidFill>
                <a:srgbClr val="000000"/>
              </a:solidFill>
              <a:latin typeface="Arial"/>
            </a:endParaRPr>
          </a:p>
        </p:txBody>
      </p:sp>
      <p:sp>
        <p:nvSpPr>
          <p:cNvPr id="404" name="矩形 38"/>
          <p:cNvSpPr/>
          <p:nvPr/>
        </p:nvSpPr>
        <p:spPr>
          <a:xfrm>
            <a:off x="9184680" y="2703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405" name="content.4.title"/>
          <p:cNvSpPr/>
          <p:nvPr/>
        </p:nvSpPr>
        <p:spPr>
          <a:xfrm>
            <a:off x="9420120" y="2931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如何保持绅士风度</a:t>
            </a:r>
            <a:endParaRPr lang="en-US" sz="1800" b="0" strike="noStrike" spc="-1">
              <a:solidFill>
                <a:srgbClr val="000000"/>
              </a:solidFill>
              <a:latin typeface="Arial"/>
            </a:endParaRPr>
          </a:p>
        </p:txBody>
      </p:sp>
      <p:sp>
        <p:nvSpPr>
          <p:cNvPr id="406" name="content.4.content"/>
          <p:cNvSpPr/>
          <p:nvPr/>
        </p:nvSpPr>
        <p:spPr>
          <a:xfrm>
            <a:off x="9420840" y="3797280"/>
            <a:ext cx="207684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彬彬有礼</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关注他人感受</a:t>
            </a:r>
            <a:endParaRPr lang="en-US" sz="1400" b="0" strike="noStrike" spc="-1">
              <a:solidFill>
                <a:srgbClr val="000000"/>
              </a:solidFill>
              <a:latin typeface="Arial"/>
            </a:endParaRPr>
          </a:p>
        </p:txBody>
      </p:sp>
      <p:sp>
        <p:nvSpPr>
          <p:cNvPr id="407"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Arial"/>
                <a:ea typeface="微软雅黑"/>
              </a:rPr>
              <a:t>如何处理突发情况和尴尬场合</a:t>
            </a:r>
            <a:endParaRPr lang="en-US" sz="3600" b="0" strike="noStrike" spc="-1">
              <a:solidFill>
                <a:schemeClr val="dk1"/>
              </a:solidFill>
              <a:latin typeface="Arial"/>
            </a:endParaRPr>
          </a:p>
        </p:txBody>
      </p:sp>
      <p:sp>
        <p:nvSpPr>
          <p:cNvPr id="408" name="矩形 19"/>
          <p:cNvSpPr/>
          <p:nvPr/>
        </p:nvSpPr>
        <p:spPr>
          <a:xfrm>
            <a:off x="972360" y="2703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409" name="content.1.title"/>
          <p:cNvSpPr/>
          <p:nvPr/>
        </p:nvSpPr>
        <p:spPr>
          <a:xfrm>
            <a:off x="1125000" y="2931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遇到不愉快的事情如何保持冷静</a:t>
            </a:r>
            <a:endParaRPr lang="en-US" sz="1800" b="0" strike="noStrike" spc="-1">
              <a:solidFill>
                <a:srgbClr val="000000"/>
              </a:solidFill>
              <a:latin typeface="Arial"/>
            </a:endParaRPr>
          </a:p>
        </p:txBody>
      </p:sp>
      <p:sp>
        <p:nvSpPr>
          <p:cNvPr id="410" name="content.1.content"/>
          <p:cNvSpPr/>
          <p:nvPr/>
        </p:nvSpPr>
        <p:spPr>
          <a:xfrm>
            <a:off x="1105560" y="3797280"/>
            <a:ext cx="208296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保持冷静思考</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寻求解决问题的方法</a:t>
            </a:r>
            <a:endParaRPr lang="en-US" sz="1400" b="0" strike="noStrike" spc="-1">
              <a:solidFill>
                <a:srgbClr val="000000"/>
              </a:solidFill>
              <a:latin typeface="Arial"/>
            </a:endParaRPr>
          </a:p>
        </p:txBody>
      </p:sp>
      <p:grpSp>
        <p:nvGrpSpPr>
          <p:cNvPr id="411" name="组合 4"/>
          <p:cNvGrpSpPr/>
          <p:nvPr/>
        </p:nvGrpSpPr>
        <p:grpSpPr>
          <a:xfrm>
            <a:off x="0" y="497520"/>
            <a:ext cx="3060720" cy="2445480"/>
            <a:chOff x="0" y="497520"/>
            <a:chExt cx="3060720" cy="2445480"/>
          </a:xfrm>
        </p:grpSpPr>
        <p:grpSp>
          <p:nvGrpSpPr>
            <p:cNvPr id="412" name="组合 19"/>
            <p:cNvGrpSpPr/>
            <p:nvPr/>
          </p:nvGrpSpPr>
          <p:grpSpPr>
            <a:xfrm>
              <a:off x="0" y="497520"/>
              <a:ext cx="3060720" cy="2040480"/>
              <a:chOff x="0" y="497520"/>
              <a:chExt cx="3060720" cy="2040480"/>
            </a:xfrm>
          </p:grpSpPr>
          <p:graphicFrame>
            <p:nvGraphicFramePr>
              <p:cNvPr id="413" name="图表 24"/>
              <p:cNvGraphicFramePr/>
              <p:nvPr/>
            </p:nvGraphicFramePr>
            <p:xfrm>
              <a:off x="0" y="497520"/>
              <a:ext cx="3060720" cy="2040480"/>
            </p:xfrm>
            <a:graphic>
              <a:graphicData uri="http://schemas.openxmlformats.org/drawingml/2006/chart">
                <c:chart xmlns:c="http://schemas.openxmlformats.org/drawingml/2006/chart" r:id="rId2"/>
              </a:graphicData>
            </a:graphic>
          </p:graphicFrame>
          <p:grpSp>
            <p:nvGrpSpPr>
              <p:cNvPr id="414" name="组合 25"/>
              <p:cNvGrpSpPr/>
              <p:nvPr/>
            </p:nvGrpSpPr>
            <p:grpSpPr>
              <a:xfrm>
                <a:off x="810000" y="812520"/>
                <a:ext cx="1394640" cy="1394640"/>
                <a:chOff x="810000" y="812520"/>
                <a:chExt cx="1394640" cy="1394640"/>
              </a:xfrm>
            </p:grpSpPr>
            <p:sp>
              <p:nvSpPr>
                <p:cNvPr id="415" name="椭圆 26"/>
                <p:cNvSpPr/>
                <p:nvPr/>
              </p:nvSpPr>
              <p:spPr>
                <a:xfrm>
                  <a:off x="810000" y="81252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sp>
              <p:nvSpPr>
                <p:cNvPr id="416" name="Freeform 178"/>
                <p:cNvSpPr/>
                <p:nvPr/>
              </p:nvSpPr>
              <p:spPr>
                <a:xfrm>
                  <a:off x="1340280" y="1363320"/>
                  <a:ext cx="334440" cy="293400"/>
                </a:xfrm>
                <a:custGeom>
                  <a:gdLst>
                    <a:gd name="textAreaLeft" fmla="*/ 0 w 334440"/>
                    <a:gd name="textAreaRight" fmla="*/ 334800 w 334440"/>
                    <a:gd name="textAreaTop" fmla="*/ 0 h 293400"/>
                    <a:gd name="textAreaBottom" fmla="*/ 293760 h 293400"/>
                  </a:gdLst>
                  <a:rect l="textAreaLeft" t="textAreaTop" r="textAreaRight" b="textAreaBottom"/>
                  <a:pathLst>
                    <a:path w="192" h="168">
                      <a:moveTo>
                        <a:pt x="171" y="168"/>
                      </a:moveTo>
                      <a:cubicBezTo>
                        <a:pt x="99" y="168"/>
                        <a:pt x="99" y="168"/>
                        <a:pt x="99" y="168"/>
                      </a:cubicBezTo>
                      <a:cubicBezTo>
                        <a:pt x="92" y="168"/>
                        <a:pt x="92" y="168"/>
                        <a:pt x="92" y="168"/>
                      </a:cubicBezTo>
                      <a:cubicBezTo>
                        <a:pt x="19" y="168"/>
                        <a:pt x="19" y="168"/>
                        <a:pt x="19" y="168"/>
                      </a:cubicBezTo>
                      <a:cubicBezTo>
                        <a:pt x="9" y="168"/>
                        <a:pt x="0" y="157"/>
                        <a:pt x="0" y="146"/>
                      </a:cubicBezTo>
                      <a:cubicBezTo>
                        <a:pt x="0" y="52"/>
                        <a:pt x="0" y="52"/>
                        <a:pt x="0" y="52"/>
                      </a:cubicBezTo>
                      <a:cubicBezTo>
                        <a:pt x="0" y="41"/>
                        <a:pt x="9" y="32"/>
                        <a:pt x="19" y="32"/>
                      </a:cubicBezTo>
                      <a:cubicBezTo>
                        <a:pt x="33" y="32"/>
                        <a:pt x="33" y="32"/>
                        <a:pt x="33" y="32"/>
                      </a:cubicBezTo>
                      <a:cubicBezTo>
                        <a:pt x="38" y="17"/>
                        <a:pt x="38" y="17"/>
                        <a:pt x="38" y="17"/>
                      </a:cubicBezTo>
                      <a:cubicBezTo>
                        <a:pt x="42" y="7"/>
                        <a:pt x="53" y="0"/>
                        <a:pt x="64" y="0"/>
                      </a:cubicBezTo>
                      <a:cubicBezTo>
                        <a:pt x="125" y="0"/>
                        <a:pt x="125" y="0"/>
                        <a:pt x="125" y="0"/>
                      </a:cubicBezTo>
                      <a:cubicBezTo>
                        <a:pt x="136" y="0"/>
                        <a:pt x="148" y="7"/>
                        <a:pt x="152" y="17"/>
                      </a:cubicBezTo>
                      <a:cubicBezTo>
                        <a:pt x="157" y="32"/>
                        <a:pt x="157" y="32"/>
                        <a:pt x="157" y="32"/>
                      </a:cubicBezTo>
                      <a:cubicBezTo>
                        <a:pt x="171" y="32"/>
                        <a:pt x="171" y="32"/>
                        <a:pt x="171" y="32"/>
                      </a:cubicBezTo>
                      <a:cubicBezTo>
                        <a:pt x="182" y="32"/>
                        <a:pt x="192" y="42"/>
                        <a:pt x="192" y="53"/>
                      </a:cubicBezTo>
                      <a:cubicBezTo>
                        <a:pt x="192" y="146"/>
                        <a:pt x="192" y="146"/>
                        <a:pt x="192" y="146"/>
                      </a:cubicBezTo>
                      <a:cubicBezTo>
                        <a:pt x="192" y="157"/>
                        <a:pt x="182" y="168"/>
                        <a:pt x="171" y="168"/>
                      </a:cubicBezTo>
                      <a:close/>
                      <a:moveTo>
                        <a:pt x="95" y="40"/>
                      </a:moveTo>
                      <a:cubicBezTo>
                        <a:pt x="54" y="41"/>
                        <a:pt x="39" y="75"/>
                        <a:pt x="39" y="94"/>
                      </a:cubicBezTo>
                      <a:cubicBezTo>
                        <a:pt x="39" y="113"/>
                        <a:pt x="44" y="150"/>
                        <a:pt x="95" y="152"/>
                      </a:cubicBezTo>
                      <a:cubicBezTo>
                        <a:pt x="147" y="150"/>
                        <a:pt x="152" y="113"/>
                        <a:pt x="152" y="94"/>
                      </a:cubicBezTo>
                      <a:cubicBezTo>
                        <a:pt x="152" y="75"/>
                        <a:pt x="137" y="41"/>
                        <a:pt x="95" y="40"/>
                      </a:cubicBezTo>
                      <a:close/>
                      <a:moveTo>
                        <a:pt x="96" y="140"/>
                      </a:moveTo>
                      <a:cubicBezTo>
                        <a:pt x="71" y="140"/>
                        <a:pt x="52" y="120"/>
                        <a:pt x="52" y="96"/>
                      </a:cubicBezTo>
                      <a:cubicBezTo>
                        <a:pt x="52" y="72"/>
                        <a:pt x="71" y="52"/>
                        <a:pt x="96" y="52"/>
                      </a:cubicBezTo>
                      <a:cubicBezTo>
                        <a:pt x="120" y="52"/>
                        <a:pt x="140" y="72"/>
                        <a:pt x="140" y="96"/>
                      </a:cubicBezTo>
                      <a:cubicBezTo>
                        <a:pt x="140" y="120"/>
                        <a:pt x="120" y="140"/>
                        <a:pt x="96" y="140"/>
                      </a:cubicBezTo>
                      <a:close/>
                    </a:path>
                  </a:pathLst>
                </a:custGeom>
                <a:solidFill>
                  <a:srgbClr val="094153"/>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sp>
          <p:nvSpPr>
            <p:cNvPr id="417" name="TextBox 22"/>
            <p:cNvSpPr/>
            <p:nvPr/>
          </p:nvSpPr>
          <p:spPr>
            <a:xfrm>
              <a:off x="1038240" y="242640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418" name="组合 8"/>
          <p:cNvGrpSpPr/>
          <p:nvPr/>
        </p:nvGrpSpPr>
        <p:grpSpPr>
          <a:xfrm>
            <a:off x="2778120" y="497520"/>
            <a:ext cx="3060720" cy="2445480"/>
            <a:chOff x="2778120" y="497520"/>
            <a:chExt cx="3060720" cy="2445480"/>
          </a:xfrm>
        </p:grpSpPr>
        <p:sp>
          <p:nvSpPr>
            <p:cNvPr id="419" name="Freeform 185"/>
            <p:cNvSpPr/>
            <p:nvPr/>
          </p:nvSpPr>
          <p:spPr>
            <a:xfrm>
              <a:off x="4141080" y="1353600"/>
              <a:ext cx="334440" cy="328320"/>
            </a:xfrm>
            <a:custGeom>
              <a:gdLst>
                <a:gd name="textAreaLeft" fmla="*/ 0 w 334440"/>
                <a:gd name="textAreaRight" fmla="*/ 334800 w 334440"/>
                <a:gd name="textAreaTop" fmla="*/ 0 h 328320"/>
                <a:gd name="textAreaBottom" fmla="*/ 328680 h 328320"/>
              </a:gdLst>
              <a:rect l="textAreaLeft" t="textAreaTop" r="textAreaRight" b="textAreaBottom"/>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420" name="组合 6"/>
            <p:cNvGrpSpPr/>
            <p:nvPr/>
          </p:nvGrpSpPr>
          <p:grpSpPr>
            <a:xfrm>
              <a:off x="2778120" y="497520"/>
              <a:ext cx="3060720" cy="2445480"/>
              <a:chOff x="2778120" y="497520"/>
              <a:chExt cx="3060720" cy="2445480"/>
            </a:xfrm>
          </p:grpSpPr>
          <p:grpSp>
            <p:nvGrpSpPr>
              <p:cNvPr id="421" name="组合 13"/>
              <p:cNvGrpSpPr/>
              <p:nvPr/>
            </p:nvGrpSpPr>
            <p:grpSpPr>
              <a:xfrm>
                <a:off x="2778120" y="497520"/>
                <a:ext cx="3060720" cy="2040480"/>
                <a:chOff x="2778120" y="497520"/>
                <a:chExt cx="3060720" cy="2040480"/>
              </a:xfrm>
            </p:grpSpPr>
            <p:graphicFrame>
              <p:nvGraphicFramePr>
                <p:cNvPr id="422" name="图表 29"/>
                <p:cNvGraphicFramePr/>
                <p:nvPr/>
              </p:nvGraphicFramePr>
              <p:xfrm>
                <a:off x="2778120" y="497520"/>
                <a:ext cx="3060720" cy="2040480"/>
              </p:xfrm>
              <a:graphic>
                <a:graphicData uri="http://schemas.openxmlformats.org/drawingml/2006/chart">
                  <c:chart xmlns:c="http://schemas.openxmlformats.org/drawingml/2006/chart" r:id="rId3"/>
                </a:graphicData>
              </a:graphic>
            </p:graphicFrame>
            <p:sp>
              <p:nvSpPr>
                <p:cNvPr id="423" name="椭圆 9"/>
                <p:cNvSpPr/>
                <p:nvPr/>
              </p:nvSpPr>
              <p:spPr>
                <a:xfrm>
                  <a:off x="3588480" y="812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424" name="TextBox 23"/>
              <p:cNvSpPr/>
              <p:nvPr/>
            </p:nvSpPr>
            <p:spPr>
              <a:xfrm>
                <a:off x="3793680" y="242640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 </a:t>
                </a:r>
                <a:endParaRPr lang="en-US" sz="2800" b="0" strike="noStrike" spc="-1">
                  <a:solidFill>
                    <a:srgbClr val="000000"/>
                  </a:solidFill>
                  <a:latin typeface="Arial"/>
                </a:endParaRPr>
              </a:p>
            </p:txBody>
          </p:sp>
        </p:grpSp>
      </p:grpSp>
      <p:grpSp>
        <p:nvGrpSpPr>
          <p:cNvPr id="425" name="组合 10"/>
          <p:cNvGrpSpPr/>
          <p:nvPr/>
        </p:nvGrpSpPr>
        <p:grpSpPr>
          <a:xfrm>
            <a:off x="5469480" y="508320"/>
            <a:ext cx="3060720" cy="2445480"/>
            <a:chOff x="5469480" y="508320"/>
            <a:chExt cx="3060720" cy="2445480"/>
          </a:xfrm>
        </p:grpSpPr>
        <p:grpSp>
          <p:nvGrpSpPr>
            <p:cNvPr id="426" name="组合 11"/>
            <p:cNvGrpSpPr/>
            <p:nvPr/>
          </p:nvGrpSpPr>
          <p:grpSpPr>
            <a:xfrm>
              <a:off x="5469480" y="508320"/>
              <a:ext cx="3060720" cy="2445480"/>
              <a:chOff x="5469480" y="508320"/>
              <a:chExt cx="3060720" cy="2445480"/>
            </a:xfrm>
          </p:grpSpPr>
          <p:grpSp>
            <p:nvGrpSpPr>
              <p:cNvPr id="427" name="组合 14"/>
              <p:cNvGrpSpPr/>
              <p:nvPr/>
            </p:nvGrpSpPr>
            <p:grpSpPr>
              <a:xfrm>
                <a:off x="5469480" y="508320"/>
                <a:ext cx="3060720" cy="2040480"/>
                <a:chOff x="5469480" y="508320"/>
                <a:chExt cx="3060720" cy="2040480"/>
              </a:xfrm>
            </p:grpSpPr>
            <p:graphicFrame>
              <p:nvGraphicFramePr>
                <p:cNvPr id="428" name="图表 32"/>
                <p:cNvGraphicFramePr/>
                <p:nvPr/>
              </p:nvGraphicFramePr>
              <p:xfrm>
                <a:off x="5469480" y="508320"/>
                <a:ext cx="3060720" cy="2040480"/>
              </p:xfrm>
              <a:graphic>
                <a:graphicData uri="http://schemas.openxmlformats.org/drawingml/2006/chart">
                  <c:chart xmlns:c="http://schemas.openxmlformats.org/drawingml/2006/chart" r:id="rId4"/>
                </a:graphicData>
              </a:graphic>
            </p:graphicFrame>
            <p:sp>
              <p:nvSpPr>
                <p:cNvPr id="429" name="椭圆 13"/>
                <p:cNvSpPr/>
                <p:nvPr/>
              </p:nvSpPr>
              <p:spPr>
                <a:xfrm>
                  <a:off x="6280200" y="8236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430" name="TextBox 24"/>
              <p:cNvSpPr/>
              <p:nvPr/>
            </p:nvSpPr>
            <p:spPr>
              <a:xfrm>
                <a:off x="6507720" y="243720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094153"/>
                    </a:solidFill>
                    <a:latin typeface="Arial"/>
                    <a:ea typeface="微软雅黑"/>
                  </a:rPr>
                  <a:t> </a:t>
                </a:r>
                <a:endParaRPr lang="en-US" sz="2800" b="0" strike="noStrike" spc="-1">
                  <a:solidFill>
                    <a:srgbClr val="000000"/>
                  </a:solidFill>
                  <a:latin typeface="Arial"/>
                </a:endParaRPr>
              </a:p>
            </p:txBody>
          </p:sp>
        </p:grpSp>
        <p:grpSp>
          <p:nvGrpSpPr>
            <p:cNvPr id="431" name="Group 65"/>
            <p:cNvGrpSpPr/>
            <p:nvPr/>
          </p:nvGrpSpPr>
          <p:grpSpPr>
            <a:xfrm>
              <a:off x="6753240" y="1356480"/>
              <a:ext cx="479880" cy="476640"/>
              <a:chOff x="6753240" y="1356480"/>
              <a:chExt cx="479880" cy="476640"/>
            </a:xfrm>
          </p:grpSpPr>
          <p:sp>
            <p:nvSpPr>
              <p:cNvPr id="432" name="Freeform 38"/>
              <p:cNvSpPr/>
              <p:nvPr/>
            </p:nvSpPr>
            <p:spPr>
              <a:xfrm>
                <a:off x="6753240" y="1356480"/>
                <a:ext cx="479880" cy="476640"/>
              </a:xfrm>
              <a:custGeom>
                <a:gdLst>
                  <a:gd name="textAreaLeft" fmla="*/ 0 w 479880"/>
                  <a:gd name="textAreaRight" fmla="*/ 480240 w 479880"/>
                  <a:gd name="textAreaTop" fmla="*/ 0 h 476640"/>
                  <a:gd name="textAreaBottom" fmla="*/ 477000 h 476640"/>
                </a:gdLst>
                <a:rect l="textAreaLeft" t="textAreaTop" r="textAreaRight" b="textAreaBottom"/>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433" name="Freeform 39"/>
              <p:cNvSpPr/>
              <p:nvPr/>
            </p:nvSpPr>
            <p:spPr>
              <a:xfrm>
                <a:off x="6927480" y="1478160"/>
                <a:ext cx="144360" cy="203400"/>
              </a:xfrm>
              <a:custGeom>
                <a:gdLst>
                  <a:gd name="textAreaLeft" fmla="*/ 0 w 144360"/>
                  <a:gd name="textAreaRight" fmla="*/ 144720 w 144360"/>
                  <a:gd name="textAreaTop" fmla="*/ 0 h 203400"/>
                  <a:gd name="textAreaBottom" fmla="*/ 203760 h 203400"/>
                </a:gdLst>
                <a:rect l="textAreaLeft" t="textAreaTop" r="textAreaRight" b="textAreaBottom"/>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solidFill>
                <a:srgbClr val="094153"/>
              </a:solidFill>
              <a:ln w="9525">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sp>
            <p:nvSpPr>
              <p:cNvPr id="434" name="Oval 40"/>
              <p:cNvSpPr/>
              <p:nvPr/>
            </p:nvSpPr>
            <p:spPr>
              <a:xfrm>
                <a:off x="6983640" y="1590120"/>
                <a:ext cx="12960" cy="12960"/>
              </a:xfrm>
              <a:prstGeom prst="ellipse">
                <a:avLst/>
              </a:prstGeom>
              <a:solidFill>
                <a:srgbClr val="143F61"/>
              </a:solidFill>
              <a:ln w="9525">
                <a:noFill/>
              </a:ln>
            </p:spPr>
            <p:style>
              <a:lnRef idx="0"/>
              <a:fillRef idx="0"/>
              <a:effectRef idx="0"/>
              <a:fontRef idx="minor"/>
            </p:style>
            <p:txBody>
              <a:bodyPr tIns="4680" bIns="4680"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grpSp>
      <p:grpSp>
        <p:nvGrpSpPr>
          <p:cNvPr id="435" name="组合 15"/>
          <p:cNvGrpSpPr/>
          <p:nvPr/>
        </p:nvGrpSpPr>
        <p:grpSpPr>
          <a:xfrm>
            <a:off x="8161920" y="389520"/>
            <a:ext cx="3060720" cy="2445840"/>
            <a:chOff x="8161920" y="389520"/>
            <a:chExt cx="3060720" cy="2445840"/>
          </a:xfrm>
        </p:grpSpPr>
        <p:sp>
          <p:nvSpPr>
            <p:cNvPr id="436" name="Freeform 176"/>
            <p:cNvSpPr/>
            <p:nvPr/>
          </p:nvSpPr>
          <p:spPr>
            <a:xfrm>
              <a:off x="9521640" y="1237680"/>
              <a:ext cx="340920" cy="344160"/>
            </a:xfrm>
            <a:custGeom>
              <a:gdLst>
                <a:gd name="textAreaLeft" fmla="*/ 0 w 340920"/>
                <a:gd name="textAreaRight" fmla="*/ 341280 w 340920"/>
                <a:gd name="textAreaTop" fmla="*/ 0 h 344160"/>
                <a:gd name="textAreaBottom" fmla="*/ 344520 h 344160"/>
              </a:gdLst>
              <a:rect l="textAreaLeft" t="textAreaTop" r="textAreaRight" b="textAreaBottom"/>
              <a:pathLst>
                <a:path w="196" h="197">
                  <a:moveTo>
                    <a:pt x="192" y="173"/>
                  </a:moveTo>
                  <a:cubicBezTo>
                    <a:pt x="192" y="184"/>
                    <a:pt x="183" y="193"/>
                    <a:pt x="172" y="193"/>
                  </a:cubicBezTo>
                  <a:cubicBezTo>
                    <a:pt x="172" y="193"/>
                    <a:pt x="135" y="197"/>
                    <a:pt x="99" y="197"/>
                  </a:cubicBezTo>
                  <a:cubicBezTo>
                    <a:pt x="62" y="197"/>
                    <a:pt x="24" y="193"/>
                    <a:pt x="24" y="193"/>
                  </a:cubicBezTo>
                  <a:cubicBezTo>
                    <a:pt x="13" y="193"/>
                    <a:pt x="4" y="184"/>
                    <a:pt x="4" y="173"/>
                  </a:cubicBezTo>
                  <a:cubicBezTo>
                    <a:pt x="4" y="173"/>
                    <a:pt x="0" y="149"/>
                    <a:pt x="0" y="125"/>
                  </a:cubicBezTo>
                  <a:cubicBezTo>
                    <a:pt x="0" y="101"/>
                    <a:pt x="4" y="77"/>
                    <a:pt x="4" y="77"/>
                  </a:cubicBezTo>
                  <a:cubicBezTo>
                    <a:pt x="4" y="66"/>
                    <a:pt x="9" y="57"/>
                    <a:pt x="24" y="57"/>
                  </a:cubicBezTo>
                  <a:cubicBezTo>
                    <a:pt x="25" y="57"/>
                    <a:pt x="62" y="53"/>
                    <a:pt x="99" y="53"/>
                  </a:cubicBezTo>
                  <a:cubicBezTo>
                    <a:pt x="135" y="53"/>
                    <a:pt x="172" y="57"/>
                    <a:pt x="172" y="57"/>
                  </a:cubicBezTo>
                  <a:cubicBezTo>
                    <a:pt x="183" y="57"/>
                    <a:pt x="192" y="66"/>
                    <a:pt x="192" y="77"/>
                  </a:cubicBezTo>
                  <a:cubicBezTo>
                    <a:pt x="192" y="77"/>
                    <a:pt x="196" y="101"/>
                    <a:pt x="196" y="125"/>
                  </a:cubicBezTo>
                  <a:cubicBezTo>
                    <a:pt x="196" y="149"/>
                    <a:pt x="192" y="173"/>
                    <a:pt x="192" y="173"/>
                  </a:cubicBezTo>
                  <a:close/>
                  <a:moveTo>
                    <a:pt x="148" y="89"/>
                  </a:moveTo>
                  <a:cubicBezTo>
                    <a:pt x="148" y="80"/>
                    <a:pt x="141" y="73"/>
                    <a:pt x="132" y="73"/>
                  </a:cubicBezTo>
                  <a:cubicBezTo>
                    <a:pt x="132" y="73"/>
                    <a:pt x="114" y="69"/>
                    <a:pt x="85" y="69"/>
                  </a:cubicBezTo>
                  <a:cubicBezTo>
                    <a:pt x="55" y="69"/>
                    <a:pt x="34" y="73"/>
                    <a:pt x="33" y="73"/>
                  </a:cubicBezTo>
                  <a:cubicBezTo>
                    <a:pt x="21" y="73"/>
                    <a:pt x="17" y="80"/>
                    <a:pt x="17" y="89"/>
                  </a:cubicBezTo>
                  <a:cubicBezTo>
                    <a:pt x="17" y="89"/>
                    <a:pt x="14" y="108"/>
                    <a:pt x="14" y="127"/>
                  </a:cubicBezTo>
                  <a:cubicBezTo>
                    <a:pt x="14" y="146"/>
                    <a:pt x="17" y="161"/>
                    <a:pt x="17" y="161"/>
                  </a:cubicBezTo>
                  <a:cubicBezTo>
                    <a:pt x="17" y="170"/>
                    <a:pt x="24" y="177"/>
                    <a:pt x="33" y="177"/>
                  </a:cubicBezTo>
                  <a:cubicBezTo>
                    <a:pt x="33" y="177"/>
                    <a:pt x="55" y="181"/>
                    <a:pt x="85" y="181"/>
                  </a:cubicBezTo>
                  <a:cubicBezTo>
                    <a:pt x="114" y="181"/>
                    <a:pt x="132" y="177"/>
                    <a:pt x="132" y="177"/>
                  </a:cubicBezTo>
                  <a:cubicBezTo>
                    <a:pt x="141" y="177"/>
                    <a:pt x="148" y="170"/>
                    <a:pt x="148" y="161"/>
                  </a:cubicBezTo>
                  <a:cubicBezTo>
                    <a:pt x="148" y="161"/>
                    <a:pt x="152" y="146"/>
                    <a:pt x="152" y="127"/>
                  </a:cubicBezTo>
                  <a:cubicBezTo>
                    <a:pt x="152" y="108"/>
                    <a:pt x="148" y="89"/>
                    <a:pt x="148" y="89"/>
                  </a:cubicBezTo>
                  <a:close/>
                  <a:moveTo>
                    <a:pt x="155" y="168"/>
                  </a:moveTo>
                  <a:cubicBezTo>
                    <a:pt x="155" y="176"/>
                    <a:pt x="162" y="182"/>
                    <a:pt x="170" y="182"/>
                  </a:cubicBezTo>
                  <a:cubicBezTo>
                    <a:pt x="178" y="182"/>
                    <a:pt x="184" y="176"/>
                    <a:pt x="184" y="168"/>
                  </a:cubicBezTo>
                  <a:cubicBezTo>
                    <a:pt x="184" y="160"/>
                    <a:pt x="178" y="153"/>
                    <a:pt x="170" y="153"/>
                  </a:cubicBezTo>
                  <a:cubicBezTo>
                    <a:pt x="162" y="153"/>
                    <a:pt x="155" y="160"/>
                    <a:pt x="155" y="168"/>
                  </a:cubicBezTo>
                  <a:close/>
                  <a:moveTo>
                    <a:pt x="185" y="89"/>
                  </a:moveTo>
                  <a:cubicBezTo>
                    <a:pt x="161" y="89"/>
                    <a:pt x="161" y="89"/>
                    <a:pt x="161" y="89"/>
                  </a:cubicBezTo>
                  <a:cubicBezTo>
                    <a:pt x="161" y="97"/>
                    <a:pt x="161" y="97"/>
                    <a:pt x="161" y="97"/>
                  </a:cubicBezTo>
                  <a:cubicBezTo>
                    <a:pt x="185" y="97"/>
                    <a:pt x="185" y="97"/>
                    <a:pt x="185" y="97"/>
                  </a:cubicBezTo>
                  <a:lnTo>
                    <a:pt x="185" y="89"/>
                  </a:lnTo>
                  <a:close/>
                  <a:moveTo>
                    <a:pt x="185" y="105"/>
                  </a:moveTo>
                  <a:cubicBezTo>
                    <a:pt x="161" y="105"/>
                    <a:pt x="161" y="105"/>
                    <a:pt x="161" y="105"/>
                  </a:cubicBezTo>
                  <a:cubicBezTo>
                    <a:pt x="161" y="113"/>
                    <a:pt x="161" y="113"/>
                    <a:pt x="161" y="113"/>
                  </a:cubicBezTo>
                  <a:cubicBezTo>
                    <a:pt x="185" y="113"/>
                    <a:pt x="185" y="113"/>
                    <a:pt x="185" y="113"/>
                  </a:cubicBezTo>
                  <a:lnTo>
                    <a:pt x="185" y="105"/>
                  </a:lnTo>
                  <a:close/>
                  <a:moveTo>
                    <a:pt x="185" y="121"/>
                  </a:moveTo>
                  <a:cubicBezTo>
                    <a:pt x="161" y="121"/>
                    <a:pt x="161" y="121"/>
                    <a:pt x="161" y="121"/>
                  </a:cubicBezTo>
                  <a:cubicBezTo>
                    <a:pt x="161" y="129"/>
                    <a:pt x="161" y="129"/>
                    <a:pt x="161" y="129"/>
                  </a:cubicBezTo>
                  <a:cubicBezTo>
                    <a:pt x="185" y="129"/>
                    <a:pt x="185" y="129"/>
                    <a:pt x="185" y="129"/>
                  </a:cubicBezTo>
                  <a:lnTo>
                    <a:pt x="185" y="121"/>
                  </a:lnTo>
                  <a:close/>
                  <a:moveTo>
                    <a:pt x="179" y="168"/>
                  </a:moveTo>
                  <a:cubicBezTo>
                    <a:pt x="179" y="173"/>
                    <a:pt x="175" y="177"/>
                    <a:pt x="169" y="177"/>
                  </a:cubicBezTo>
                  <a:cubicBezTo>
                    <a:pt x="164" y="177"/>
                    <a:pt x="160" y="173"/>
                    <a:pt x="160" y="168"/>
                  </a:cubicBezTo>
                  <a:cubicBezTo>
                    <a:pt x="160" y="162"/>
                    <a:pt x="164" y="158"/>
                    <a:pt x="169" y="158"/>
                  </a:cubicBezTo>
                  <a:cubicBezTo>
                    <a:pt x="175" y="158"/>
                    <a:pt x="179" y="162"/>
                    <a:pt x="179" y="168"/>
                  </a:cubicBezTo>
                  <a:close/>
                  <a:moveTo>
                    <a:pt x="120" y="173"/>
                  </a:moveTo>
                  <a:cubicBezTo>
                    <a:pt x="40" y="173"/>
                    <a:pt x="40" y="173"/>
                    <a:pt x="40" y="173"/>
                  </a:cubicBezTo>
                  <a:cubicBezTo>
                    <a:pt x="29" y="173"/>
                    <a:pt x="20" y="164"/>
                    <a:pt x="20" y="153"/>
                  </a:cubicBezTo>
                  <a:cubicBezTo>
                    <a:pt x="20" y="97"/>
                    <a:pt x="20" y="97"/>
                    <a:pt x="20" y="97"/>
                  </a:cubicBezTo>
                  <a:cubicBezTo>
                    <a:pt x="20" y="86"/>
                    <a:pt x="29" y="77"/>
                    <a:pt x="40" y="77"/>
                  </a:cubicBezTo>
                  <a:cubicBezTo>
                    <a:pt x="124" y="77"/>
                    <a:pt x="124" y="77"/>
                    <a:pt x="124" y="77"/>
                  </a:cubicBezTo>
                  <a:cubicBezTo>
                    <a:pt x="135" y="77"/>
                    <a:pt x="144" y="86"/>
                    <a:pt x="144" y="97"/>
                  </a:cubicBezTo>
                  <a:cubicBezTo>
                    <a:pt x="144" y="153"/>
                    <a:pt x="144" y="153"/>
                    <a:pt x="144" y="153"/>
                  </a:cubicBezTo>
                  <a:cubicBezTo>
                    <a:pt x="144" y="164"/>
                    <a:pt x="131" y="173"/>
                    <a:pt x="120" y="173"/>
                  </a:cubicBezTo>
                  <a:close/>
                  <a:moveTo>
                    <a:pt x="159" y="13"/>
                  </a:moveTo>
                  <a:cubicBezTo>
                    <a:pt x="158" y="13"/>
                    <a:pt x="158" y="13"/>
                    <a:pt x="157" y="13"/>
                  </a:cubicBezTo>
                  <a:cubicBezTo>
                    <a:pt x="134" y="36"/>
                    <a:pt x="134" y="36"/>
                    <a:pt x="134" y="36"/>
                  </a:cubicBezTo>
                  <a:cubicBezTo>
                    <a:pt x="130" y="32"/>
                    <a:pt x="130" y="32"/>
                    <a:pt x="130" y="32"/>
                  </a:cubicBezTo>
                  <a:cubicBezTo>
                    <a:pt x="153" y="10"/>
                    <a:pt x="153" y="10"/>
                    <a:pt x="153" y="10"/>
                  </a:cubicBezTo>
                  <a:cubicBezTo>
                    <a:pt x="153" y="9"/>
                    <a:pt x="153" y="8"/>
                    <a:pt x="153" y="7"/>
                  </a:cubicBezTo>
                  <a:cubicBezTo>
                    <a:pt x="153" y="3"/>
                    <a:pt x="156" y="0"/>
                    <a:pt x="159" y="0"/>
                  </a:cubicBezTo>
                  <a:cubicBezTo>
                    <a:pt x="163" y="0"/>
                    <a:pt x="166" y="3"/>
                    <a:pt x="166" y="7"/>
                  </a:cubicBezTo>
                  <a:cubicBezTo>
                    <a:pt x="166" y="10"/>
                    <a:pt x="163" y="13"/>
                    <a:pt x="159" y="13"/>
                  </a:cubicBezTo>
                  <a:close/>
                  <a:moveTo>
                    <a:pt x="79" y="33"/>
                  </a:moveTo>
                  <a:cubicBezTo>
                    <a:pt x="115" y="33"/>
                    <a:pt x="115" y="33"/>
                    <a:pt x="115" y="33"/>
                  </a:cubicBezTo>
                  <a:cubicBezTo>
                    <a:pt x="123" y="33"/>
                    <a:pt x="129" y="41"/>
                    <a:pt x="129" y="49"/>
                  </a:cubicBezTo>
                  <a:cubicBezTo>
                    <a:pt x="106" y="49"/>
                    <a:pt x="85" y="49"/>
                    <a:pt x="65" y="49"/>
                  </a:cubicBezTo>
                  <a:cubicBezTo>
                    <a:pt x="65" y="41"/>
                    <a:pt x="71" y="33"/>
                    <a:pt x="79" y="33"/>
                  </a:cubicBezTo>
                  <a:close/>
                  <a:moveTo>
                    <a:pt x="58" y="36"/>
                  </a:moveTo>
                  <a:cubicBezTo>
                    <a:pt x="35" y="13"/>
                    <a:pt x="35" y="13"/>
                    <a:pt x="35" y="13"/>
                  </a:cubicBezTo>
                  <a:cubicBezTo>
                    <a:pt x="35" y="13"/>
                    <a:pt x="34" y="13"/>
                    <a:pt x="33" y="13"/>
                  </a:cubicBezTo>
                  <a:cubicBezTo>
                    <a:pt x="29" y="13"/>
                    <a:pt x="27" y="10"/>
                    <a:pt x="27" y="7"/>
                  </a:cubicBezTo>
                  <a:cubicBezTo>
                    <a:pt x="27" y="3"/>
                    <a:pt x="29" y="0"/>
                    <a:pt x="33" y="0"/>
                  </a:cubicBezTo>
                  <a:cubicBezTo>
                    <a:pt x="37" y="0"/>
                    <a:pt x="40" y="3"/>
                    <a:pt x="40" y="7"/>
                  </a:cubicBezTo>
                  <a:cubicBezTo>
                    <a:pt x="40" y="8"/>
                    <a:pt x="39" y="9"/>
                    <a:pt x="39" y="10"/>
                  </a:cubicBezTo>
                  <a:cubicBezTo>
                    <a:pt x="62" y="32"/>
                    <a:pt x="62" y="32"/>
                    <a:pt x="62" y="32"/>
                  </a:cubicBezTo>
                  <a:lnTo>
                    <a:pt x="58" y="36"/>
                  </a:lnTo>
                  <a:close/>
                </a:path>
              </a:pathLst>
            </a:custGeom>
            <a:solidFill>
              <a:srgbClr val="6DBACE"/>
            </a:solidFill>
            <a:ln w="0">
              <a:noFill/>
            </a:ln>
          </p:spPr>
          <p:style>
            <a:lnRef idx="0"/>
            <a:fillRef idx="0"/>
            <a:effectRef idx="0"/>
            <a:fontRef idx="minor"/>
          </p:style>
          <p:txBody>
            <a:bodyPr numCol="1" spcCol="0" anchor="t">
              <a:noAutofit/>
            </a:bodyPr>
            <a:lstStyle/>
            <a:p>
              <a:pPr defTabSz="914400">
                <a:lnSpc>
                  <a:spcPct val="100000"/>
                </a:lnSpc>
                <a:tabLst>
                  <a:tab pos="0"/>
                </a:tabLst>
              </a:pPr>
              <a:endParaRPr lang="en-US" sz="1800" b="0" strike="noStrike" spc="-1">
                <a:solidFill>
                  <a:srgbClr val="000000"/>
                </a:solidFill>
                <a:latin typeface="Arial"/>
                <a:ea typeface="微软雅黑"/>
              </a:endParaRPr>
            </a:p>
          </p:txBody>
        </p:sp>
        <p:grpSp>
          <p:nvGrpSpPr>
            <p:cNvPr id="437" name="组合 16"/>
            <p:cNvGrpSpPr/>
            <p:nvPr/>
          </p:nvGrpSpPr>
          <p:grpSpPr>
            <a:xfrm>
              <a:off x="8161920" y="389520"/>
              <a:ext cx="3060720" cy="2445840"/>
              <a:chOff x="8161920" y="389520"/>
              <a:chExt cx="3060720" cy="2445840"/>
            </a:xfrm>
          </p:grpSpPr>
          <p:grpSp>
            <p:nvGrpSpPr>
              <p:cNvPr id="438" name="组合 14"/>
              <p:cNvGrpSpPr/>
              <p:nvPr/>
            </p:nvGrpSpPr>
            <p:grpSpPr>
              <a:xfrm>
                <a:off x="8161920" y="389520"/>
                <a:ext cx="3060720" cy="2040480"/>
                <a:chOff x="8161920" y="389520"/>
                <a:chExt cx="3060720" cy="2040480"/>
              </a:xfrm>
            </p:grpSpPr>
            <p:graphicFrame>
              <p:nvGraphicFramePr>
                <p:cNvPr id="439" name="图表 62"/>
                <p:cNvGraphicFramePr/>
                <p:nvPr/>
              </p:nvGraphicFramePr>
              <p:xfrm>
                <a:off x="8161920" y="389520"/>
                <a:ext cx="3060720" cy="2040480"/>
              </p:xfrm>
              <a:graphic>
                <a:graphicData uri="http://schemas.openxmlformats.org/drawingml/2006/chart">
                  <c:chart xmlns:c="http://schemas.openxmlformats.org/drawingml/2006/chart" r:id="rId5"/>
                </a:graphicData>
              </a:graphic>
            </p:graphicFrame>
            <p:sp>
              <p:nvSpPr>
                <p:cNvPr id="440" name="椭圆 63"/>
                <p:cNvSpPr/>
                <p:nvPr/>
              </p:nvSpPr>
              <p:spPr>
                <a:xfrm>
                  <a:off x="8972280" y="704880"/>
                  <a:ext cx="1394640" cy="1394640"/>
                </a:xfrm>
                <a:prstGeom prst="ellipse">
                  <a:avLst/>
                </a:prstGeom>
                <a:noFill/>
                <a:ln>
                  <a:solidFill>
                    <a:srgbClr val="E7E6E6">
                      <a:lumMod val="50000"/>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tabLst>
                  </a:pPr>
                  <a:endParaRPr lang="en-US" sz="1800" b="0" strike="noStrike" spc="-1">
                    <a:solidFill>
                      <a:srgbClr val="FFFFFF"/>
                    </a:solidFill>
                    <a:latin typeface="Arial"/>
                    <a:ea typeface="微软雅黑"/>
                  </a:endParaRPr>
                </a:p>
              </p:txBody>
            </p:sp>
          </p:grpSp>
          <p:sp>
            <p:nvSpPr>
              <p:cNvPr id="441" name="TextBox 24"/>
              <p:cNvSpPr/>
              <p:nvPr/>
            </p:nvSpPr>
            <p:spPr>
              <a:xfrm>
                <a:off x="9199800" y="2318760"/>
                <a:ext cx="1124640" cy="516600"/>
              </a:xfrm>
              <a:prstGeom prst="rect">
                <a:avLst/>
              </a:prstGeom>
              <a:noFill/>
              <a:ln w="0">
                <a:noFill/>
              </a:ln>
            </p:spPr>
            <p:style>
              <a:lnRef idx="0"/>
              <a:fillRef idx="0"/>
              <a:effectRef idx="0"/>
              <a:fontRef idx="minor"/>
            </p:style>
            <p:txBody>
              <a:bodyPr lIns="90000" tIns="45000" rIns="90000" bIns="45000" anchor="t">
                <a:spAutoFit/>
              </a:bodyPr>
              <a:lstStyle/>
              <a:p>
                <a:pPr algn="ctr" defTabSz="914400">
                  <a:lnSpc>
                    <a:spcPct val="100000"/>
                  </a:lnSpc>
                  <a:tabLst>
                    <a:tab pos="0"/>
                  </a:tabLst>
                </a:pPr>
                <a:r>
                  <a:rPr lang="en-US" sz="2800" b="1" strike="noStrike" spc="-1">
                    <a:solidFill>
                      <a:srgbClr val="6DBACE"/>
                    </a:solidFill>
                    <a:latin typeface="Arial"/>
                    <a:ea typeface="微软雅黑"/>
                  </a:rPr>
                  <a:t>91%</a:t>
                </a:r>
                <a:endParaRPr lang="en-US" sz="2800" b="0" strike="noStrike" spc="-1">
                  <a:solidFill>
                    <a:srgbClr val="000000"/>
                  </a:solidFill>
                  <a:latin typeface="Arial"/>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nodeType="clickEffect">
                                  <p:stCondLst>
                                    <p:cond delay="0"/>
                                  </p:stCondLst>
                                  <p:childTnLst>
                                    <p:set>
                                      <p:cBhvr>
                                        <p:cTn id="6" dur="1" fill="hold">
                                          <p:stCondLst>
                                            <p:cond delay="0"/>
                                          </p:stCondLst>
                                        </p:cTn>
                                        <p:tgtEl>
                                          <p:spTgt spid="397"/>
                                        </p:tgtEl>
                                        <p:attrNameLst>
                                          <p:attrName>style.visibility</p:attrName>
                                        </p:attrNameLst>
                                      </p:cBhvr>
                                      <p:to>
                                        <p:strVal val="visible"/>
                                      </p:to>
                                    </p:set>
                                    <p:anim calcmode="lin" valueType="num">
                                      <p:cBhvr additive="repl">
                                        <p:cTn id="7" dur="500" fill="hold"/>
                                        <p:tgtEl>
                                          <p:spTgt spid="397"/>
                                        </p:tgtEl>
                                        <p:attrNameLst>
                                          <p:attrName>ppt_x</p:attrName>
                                        </p:attrNameLst>
                                      </p:cBhvr>
                                      <p:tavLst>
                                        <p:tav tm="0">
                                          <p:val>
                                            <p:strVal val="#ppt_x"/>
                                          </p:val>
                                        </p:tav>
                                        <p:tav tm="100000">
                                          <p:val>
                                            <p:strVal val="#ppt_x"/>
                                          </p:val>
                                        </p:tav>
                                      </p:tavLst>
                                    </p:anim>
                                    <p:anim calcmode="lin" valueType="num">
                                      <p:cBhvr additive="repl">
                                        <p:cTn id="8" dur="500" fill="hold"/>
                                        <p:tgtEl>
                                          <p:spTgt spid="397"/>
                                        </p:tgtEl>
                                        <p:attrNameLst>
                                          <p:attrName>ppt_y</p:attrName>
                                        </p:attrNameLst>
                                      </p:cBhvr>
                                      <p:tavLst>
                                        <p:tav tm="0">
                                          <p:val>
                                            <p:strVal val="1+#ppt_h/2"/>
                                          </p:val>
                                        </p:tav>
                                        <p:tav tm="100000">
                                          <p:val>
                                            <p:strVal val="#ppt_y"/>
                                          </p:val>
                                        </p:tav>
                                      </p:tavLst>
                                    </p:anim>
                                  </p:childTnLst>
                                </p:cTn>
                              </p:par>
                              <p:par>
                                <p:cTn id="9" presetID="53" presetClass="entr" presetSubtype="16" dur="500" fill="hold" nodeType="withEffect">
                                  <p:stCondLst>
                                    <p:cond delay="0"/>
                                  </p:stCondLst>
                                  <p:childTnLst>
                                    <p:set>
                                      <p:cBhvr>
                                        <p:cTn id="10" dur="1" fill="hold">
                                          <p:stCondLst>
                                            <p:cond delay="0"/>
                                          </p:stCondLst>
                                        </p:cTn>
                                        <p:tgtEl>
                                          <p:spTgt spid="411"/>
                                        </p:tgtEl>
                                        <p:attrNameLst>
                                          <p:attrName>style.visibility</p:attrName>
                                        </p:attrNameLst>
                                      </p:cBhvr>
                                      <p:to>
                                        <p:strVal val="visible"/>
                                      </p:to>
                                    </p:set>
                                    <p:anim calcmode="lin" valueType="num">
                                      <p:cBhvr additive="repl">
                                        <p:cTn id="11" dur="500" fill="hold"/>
                                        <p:tgtEl>
                                          <p:spTgt spid="411"/>
                                        </p:tgtEl>
                                        <p:attrNameLst>
                                          <p:attrName>ppt_w</p:attrName>
                                        </p:attrNameLst>
                                      </p:cBhvr>
                                      <p:tavLst>
                                        <p:tav tm="0">
                                          <p:val>
                                            <p:fltVal val="0"/>
                                          </p:val>
                                        </p:tav>
                                        <p:tav tm="100000">
                                          <p:val>
                                            <p:strVal val="#ppt_w"/>
                                          </p:val>
                                        </p:tav>
                                      </p:tavLst>
                                    </p:anim>
                                    <p:anim calcmode="lin" valueType="num">
                                      <p:cBhvr additive="repl">
                                        <p:cTn id="12" dur="500" fill="hold"/>
                                        <p:tgtEl>
                                          <p:spTgt spid="411"/>
                                        </p:tgtEl>
                                        <p:attrNameLst>
                                          <p:attrName>ppt_h</p:attrName>
                                        </p:attrNameLst>
                                      </p:cBhvr>
                                      <p:tavLst>
                                        <p:tav tm="0">
                                          <p:val>
                                            <p:fltVal val="0"/>
                                          </p:val>
                                        </p:tav>
                                        <p:tav tm="100000">
                                          <p:val>
                                            <p:strVal val="#ppt_h"/>
                                          </p:val>
                                        </p:tav>
                                      </p:tavLst>
                                    </p:anim>
                                    <p:animEffect transition="in" filter="fade">
                                      <p:cBhvr additive="repl">
                                        <p:cTn id="13" dur="500"/>
                                        <p:tgtEl>
                                          <p:spTgt spid="411"/>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53" presetClass="entr" presetSubtype="16" dur="500" fill="hold" nodeType="clickEffect">
                                  <p:stCondLst>
                                    <p:cond delay="0"/>
                                  </p:stCondLst>
                                  <p:childTnLst>
                                    <p:set>
                                      <p:cBhvr>
                                        <p:cTn id="17" dur="1" fill="hold">
                                          <p:stCondLst>
                                            <p:cond delay="0"/>
                                          </p:stCondLst>
                                        </p:cTn>
                                        <p:tgtEl>
                                          <p:spTgt spid="418"/>
                                        </p:tgtEl>
                                        <p:attrNameLst>
                                          <p:attrName>style.visibility</p:attrName>
                                        </p:attrNameLst>
                                      </p:cBhvr>
                                      <p:to>
                                        <p:strVal val="visible"/>
                                      </p:to>
                                    </p:set>
                                    <p:anim calcmode="lin" valueType="num">
                                      <p:cBhvr additive="repl">
                                        <p:cTn id="18" dur="500" fill="hold"/>
                                        <p:tgtEl>
                                          <p:spTgt spid="418"/>
                                        </p:tgtEl>
                                        <p:attrNameLst>
                                          <p:attrName>ppt_w</p:attrName>
                                        </p:attrNameLst>
                                      </p:cBhvr>
                                      <p:tavLst>
                                        <p:tav tm="0">
                                          <p:val>
                                            <p:fltVal val="0"/>
                                          </p:val>
                                        </p:tav>
                                        <p:tav tm="100000">
                                          <p:val>
                                            <p:strVal val="#ppt_w"/>
                                          </p:val>
                                        </p:tav>
                                      </p:tavLst>
                                    </p:anim>
                                    <p:anim calcmode="lin" valueType="num">
                                      <p:cBhvr additive="repl">
                                        <p:cTn id="19" dur="500" fill="hold"/>
                                        <p:tgtEl>
                                          <p:spTgt spid="418"/>
                                        </p:tgtEl>
                                        <p:attrNameLst>
                                          <p:attrName>ppt_h</p:attrName>
                                        </p:attrNameLst>
                                      </p:cBhvr>
                                      <p:tavLst>
                                        <p:tav tm="0">
                                          <p:val>
                                            <p:fltVal val="0"/>
                                          </p:val>
                                        </p:tav>
                                        <p:tav tm="100000">
                                          <p:val>
                                            <p:strVal val="#ppt_h"/>
                                          </p:val>
                                        </p:tav>
                                      </p:tavLst>
                                    </p:anim>
                                    <p:animEffect transition="in" filter="fade">
                                      <p:cBhvr additive="repl">
                                        <p:cTn id="20" dur="500"/>
                                        <p:tgtEl>
                                          <p:spTgt spid="418"/>
                                        </p:tgtEl>
                                      </p:cBhvr>
                                    </p:animEffect>
                                  </p:childTnLst>
                                </p:cTn>
                              </p:par>
                              <p:par>
                                <p:cTn id="21" presetID="53" presetClass="entr" presetSubtype="16" dur="500" fill="hold" nodeType="withEffect">
                                  <p:stCondLst>
                                    <p:cond delay="0"/>
                                  </p:stCondLst>
                                  <p:childTnLst>
                                    <p:set>
                                      <p:cBhvr>
                                        <p:cTn id="22" dur="1" fill="hold">
                                          <p:stCondLst>
                                            <p:cond delay="0"/>
                                          </p:stCondLst>
                                        </p:cTn>
                                        <p:tgtEl>
                                          <p:spTgt spid="425"/>
                                        </p:tgtEl>
                                        <p:attrNameLst>
                                          <p:attrName>style.visibility</p:attrName>
                                        </p:attrNameLst>
                                      </p:cBhvr>
                                      <p:to>
                                        <p:strVal val="visible"/>
                                      </p:to>
                                    </p:set>
                                    <p:anim calcmode="lin" valueType="num">
                                      <p:cBhvr additive="repl">
                                        <p:cTn id="23" dur="500" fill="hold"/>
                                        <p:tgtEl>
                                          <p:spTgt spid="425"/>
                                        </p:tgtEl>
                                        <p:attrNameLst>
                                          <p:attrName>ppt_w</p:attrName>
                                        </p:attrNameLst>
                                      </p:cBhvr>
                                      <p:tavLst>
                                        <p:tav tm="0">
                                          <p:val>
                                            <p:fltVal val="0"/>
                                          </p:val>
                                        </p:tav>
                                        <p:tav tm="100000">
                                          <p:val>
                                            <p:strVal val="#ppt_w"/>
                                          </p:val>
                                        </p:tav>
                                      </p:tavLst>
                                    </p:anim>
                                    <p:anim calcmode="lin" valueType="num">
                                      <p:cBhvr additive="repl">
                                        <p:cTn id="24" dur="500" fill="hold"/>
                                        <p:tgtEl>
                                          <p:spTgt spid="425"/>
                                        </p:tgtEl>
                                        <p:attrNameLst>
                                          <p:attrName>ppt_h</p:attrName>
                                        </p:attrNameLst>
                                      </p:cBhvr>
                                      <p:tavLst>
                                        <p:tav tm="0">
                                          <p:val>
                                            <p:fltVal val="0"/>
                                          </p:val>
                                        </p:tav>
                                        <p:tav tm="100000">
                                          <p:val>
                                            <p:strVal val="#ppt_h"/>
                                          </p:val>
                                        </p:tav>
                                      </p:tavLst>
                                    </p:anim>
                                    <p:animEffect transition="in" filter="fade">
                                      <p:cBhvr additive="repl">
                                        <p:cTn id="25" dur="500"/>
                                        <p:tgtEl>
                                          <p:spTgt spid="425"/>
                                        </p:tgtEl>
                                      </p:cBhvr>
                                    </p:animEffect>
                                  </p:childTnLst>
                                </p:cTn>
                              </p:par>
                              <p:par>
                                <p:cTn id="26" presetID="53" presetClass="entr" presetSubtype="16" dur="500" fill="hold" nodeType="withEffect">
                                  <p:stCondLst>
                                    <p:cond delay="0"/>
                                  </p:stCondLst>
                                  <p:childTnLst>
                                    <p:set>
                                      <p:cBhvr>
                                        <p:cTn id="27" dur="1" fill="hold">
                                          <p:stCondLst>
                                            <p:cond delay="0"/>
                                          </p:stCondLst>
                                        </p:cTn>
                                        <p:tgtEl>
                                          <p:spTgt spid="435"/>
                                        </p:tgtEl>
                                        <p:attrNameLst>
                                          <p:attrName>style.visibility</p:attrName>
                                        </p:attrNameLst>
                                      </p:cBhvr>
                                      <p:to>
                                        <p:strVal val="visible"/>
                                      </p:to>
                                    </p:set>
                                    <p:anim calcmode="lin" valueType="num">
                                      <p:cBhvr additive="repl">
                                        <p:cTn id="28" dur="500" fill="hold"/>
                                        <p:tgtEl>
                                          <p:spTgt spid="435"/>
                                        </p:tgtEl>
                                        <p:attrNameLst>
                                          <p:attrName>ppt_w</p:attrName>
                                        </p:attrNameLst>
                                      </p:cBhvr>
                                      <p:tavLst>
                                        <p:tav tm="0">
                                          <p:val>
                                            <p:fltVal val="0"/>
                                          </p:val>
                                        </p:tav>
                                        <p:tav tm="100000">
                                          <p:val>
                                            <p:strVal val="#ppt_w"/>
                                          </p:val>
                                        </p:tav>
                                      </p:tavLst>
                                    </p:anim>
                                    <p:anim calcmode="lin" valueType="num">
                                      <p:cBhvr additive="repl">
                                        <p:cTn id="29" dur="500" fill="hold"/>
                                        <p:tgtEl>
                                          <p:spTgt spid="435"/>
                                        </p:tgtEl>
                                        <p:attrNameLst>
                                          <p:attrName>ppt_h</p:attrName>
                                        </p:attrNameLst>
                                      </p:cBhvr>
                                      <p:tavLst>
                                        <p:tav tm="0">
                                          <p:val>
                                            <p:fltVal val="0"/>
                                          </p:val>
                                        </p:tav>
                                        <p:tav tm="100000">
                                          <p:val>
                                            <p:strVal val="#ppt_h"/>
                                          </p:val>
                                        </p:tav>
                                      </p:tavLst>
                                    </p:anim>
                                    <p:animEffect transition="in" filter="fade">
                                      <p:cBhvr additive="repl">
                                        <p:cTn id="30" dur="500"/>
                                        <p:tgtEl>
                                          <p:spTgt spid="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https://d.book118.com/618030063011006050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152</Paragraphs>
  <Slides>20</Slides>
  <Notes>5</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20</vt:i4>
      </vt:variant>
    </vt:vector>
  </HeadingPairs>
  <TitlesOfParts>
    <vt:vector baseType="lpstr" size="29">
      <vt:lpstr>Arial</vt:lpstr>
      <vt:lpstr>Calibri</vt:lpstr>
      <vt:lpstr>微软雅黑</vt:lpstr>
      <vt:lpstr>Times New Roman</vt:lpstr>
      <vt:lpstr>Wingdings</vt:lpstr>
      <vt:lpstr>Symbol</vt:lpstr>
      <vt:lpstr>Helvetica Light</vt:lpstr>
      <vt:lpstr>DejaVu Sans</vt:lpstr>
      <vt:lpstr>Office Theme</vt:lpstr>
      <vt:lpstr>从专业礼仪培训中受益</vt:lpstr>
      <vt:lpstr>目录</vt:lpstr>
      <vt:lpstr>第1章 专业礼仪培训的重要性</vt:lpstr>
      <vt:lpstr>专业礼仪培训是什么？</vt:lpstr>
      <vt:lpstr>为什么需要专业礼仪培训？</vt:lpstr>
      <vt:lpstr>专业礼仪培训的益处</vt:lpstr>
      <vt:lpstr>如何选择合适的专业礼仪培训机构？</vt:lpstr>
      <vt:lpstr> </vt:lpstr>
      <vt:lpstr>第2章 专业礼仪培训的基础知识</vt:lpstr>
      <vt:lpstr>什么是商务礼仪？</vt:lpstr>
      <vt:lpstr>商务礼仪中的关键要点</vt:lpstr>
      <vt:lpstr> </vt:lpstr>
      <vt:lpstr>在商务社交中避免的常见错误</vt:lpstr>
      <vt:lpstr>结语</vt:lpstr>
      <vt:lpstr>第3章 专业礼仪培训的实操技巧</vt:lpstr>
      <vt:lpstr> </vt:lpstr>
      <vt:lpstr>言谈举止的注意事项</vt:lpstr>
      <vt:lpstr> </vt:lpstr>
      <vt:lpstr>如何处理突发情况和尴尬场合</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2024-09-29T15:00:41.156</cp:lastPrinted>
  <dcterms:created xsi:type="dcterms:W3CDTF">2024-09-29T07:00:41Z</dcterms:created>
  <dcterms:modified xsi:type="dcterms:W3CDTF">2024-09-29T07:00:44Z</dcterms:modified>
</cp:coreProperties>
</file>