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C7FC12F-EB9D-4223-BD77-DE38D91B651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 name="PlaceHolder 1"/>
          <p:cNvSpPr>
            <a:spLocks noGrp="1"/>
          </p:cNvSpPr>
          <p:nvPr>
            <p:ph type="sldImg"/>
          </p:nvPr>
        </p:nvSpPr>
        <p:spPr>
          <a:xfrm>
            <a:off x="685800" y="1143000"/>
            <a:ext cx="5486040" cy="3085920"/>
          </a:xfrm>
          <a:prstGeom prst="rect">
            <a:avLst/>
          </a:prstGeom>
          <a:ln w="0">
            <a:noFill/>
          </a:ln>
        </p:spPr>
      </p:sp>
      <p:sp>
        <p:nvSpPr>
          <p:cNvPr id="28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9" name="PlaceHolder 1"/>
          <p:cNvSpPr>
            <a:spLocks noGrp="1"/>
          </p:cNvSpPr>
          <p:nvPr>
            <p:ph type="sldImg"/>
          </p:nvPr>
        </p:nvSpPr>
        <p:spPr>
          <a:xfrm>
            <a:off x="685800" y="1143000"/>
            <a:ext cx="5486040" cy="3085920"/>
          </a:xfrm>
          <a:prstGeom prst="rect">
            <a:avLst/>
          </a:prstGeom>
          <a:ln w="0">
            <a:noFill/>
          </a:ln>
        </p:spPr>
      </p:sp>
      <p:sp>
        <p:nvSpPr>
          <p:cNvPr id="29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2" name="PlaceHolder 1"/>
          <p:cNvSpPr>
            <a:spLocks noGrp="1"/>
          </p:cNvSpPr>
          <p:nvPr>
            <p:ph type="sldImg"/>
          </p:nvPr>
        </p:nvSpPr>
        <p:spPr>
          <a:xfrm>
            <a:off x="685800" y="1143000"/>
            <a:ext cx="5486040" cy="3085920"/>
          </a:xfrm>
          <a:prstGeom prst="rect">
            <a:avLst/>
          </a:prstGeom>
          <a:ln w="0">
            <a:noFill/>
          </a:ln>
        </p:spPr>
      </p:sp>
      <p:sp>
        <p:nvSpPr>
          <p:cNvPr id="29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5" name="PlaceHolder 1"/>
          <p:cNvSpPr>
            <a:spLocks noGrp="1"/>
          </p:cNvSpPr>
          <p:nvPr>
            <p:ph type="sldImg"/>
          </p:nvPr>
        </p:nvSpPr>
        <p:spPr>
          <a:xfrm>
            <a:off x="685800" y="1143000"/>
            <a:ext cx="5486040" cy="3085920"/>
          </a:xfrm>
          <a:prstGeom prst="rect">
            <a:avLst/>
          </a:prstGeom>
          <a:ln w="0">
            <a:noFill/>
          </a:ln>
        </p:spPr>
      </p:sp>
      <p:sp>
        <p:nvSpPr>
          <p:cNvPr id="29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8" name="PlaceHolder 1"/>
          <p:cNvSpPr>
            <a:spLocks noGrp="1"/>
          </p:cNvSpPr>
          <p:nvPr>
            <p:ph type="sldImg"/>
          </p:nvPr>
        </p:nvSpPr>
        <p:spPr>
          <a:xfrm>
            <a:off x="685800" y="1143000"/>
            <a:ext cx="5486040" cy="3085920"/>
          </a:xfrm>
          <a:prstGeom prst="rect">
            <a:avLst/>
          </a:prstGeom>
          <a:ln w="0">
            <a:noFill/>
          </a:ln>
        </p:spPr>
      </p:sp>
      <p:sp>
        <p:nvSpPr>
          <p:cNvPr id="29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1" name="PlaceHolder 1"/>
          <p:cNvSpPr>
            <a:spLocks noGrp="1"/>
          </p:cNvSpPr>
          <p:nvPr>
            <p:ph type="sldImg"/>
          </p:nvPr>
        </p:nvSpPr>
        <p:spPr>
          <a:xfrm>
            <a:off x="685800" y="1143000"/>
            <a:ext cx="5486040" cy="3085920"/>
          </a:xfrm>
          <a:prstGeom prst="rect">
            <a:avLst/>
          </a:prstGeom>
          <a:ln w="0">
            <a:noFill/>
          </a:ln>
        </p:spPr>
      </p:sp>
      <p:sp>
        <p:nvSpPr>
          <p:cNvPr id="30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4" name="PlaceHolder 1"/>
          <p:cNvSpPr>
            <a:spLocks noGrp="1"/>
          </p:cNvSpPr>
          <p:nvPr>
            <p:ph type="sldImg"/>
          </p:nvPr>
        </p:nvSpPr>
        <p:spPr>
          <a:xfrm>
            <a:off x="685800" y="1143000"/>
            <a:ext cx="5486040" cy="3085920"/>
          </a:xfrm>
          <a:prstGeom prst="rect">
            <a:avLst/>
          </a:prstGeom>
          <a:ln w="0">
            <a:noFill/>
          </a:ln>
        </p:spPr>
      </p:sp>
      <p:sp>
        <p:nvSpPr>
          <p:cNvPr id="30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EC80BB-72E0-4B98-AAF4-1B2CDA63D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D46DEE-5A11-4A25-9E46-71E3BADCB9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FD6F7E-D324-4B4C-ABEC-79F466CEC0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16BCBA-6DF4-434E-A571-6D7899551F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5841D5-1885-4660-8F25-59FABC4FD4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3D3399-ACEA-42F2-9628-3ADD1DEB4F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E9FF5D-4D37-437D-9004-628DCF128A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C19CCF-0C2C-47DB-B6D0-7421EF4718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4690CF-C6BB-4659-B3F0-645F0501F0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FC2F1B-38F1-48F2-872B-D35C009D1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C047F-6146-440F-853D-E7D13FB24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609480" y="1604520"/>
            <a:ext cx="10972440" cy="397728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74AAA1C-0F70-4399-8212-DEABBD87C17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FE60FD4-D1BB-4806-9A5B-D4BC8D3E42A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30072014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交通安全知识普及传授宣传</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制作人：某某某</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570708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交通安全意识的重要性</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交通标志和标线的含义</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驾驶技巧与应急处理</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交通事故案例分析与反思</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儿童交通安全教育</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交通安全知识宣传活动</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7</a:t>
            </a:r>
            <a:r>
              <a:rPr lang="zh-CN" sz="2400" b="0" strike="noStrike" spc="-1">
                <a:solidFill>
                  <a:schemeClr val="accent1"/>
                </a:solidFill>
                <a:latin typeface="微软雅黑"/>
                <a:ea typeface="微软雅黑"/>
              </a:rPr>
              <a:t>章  交通安全知识普及传授宣传</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交通安全意识的重要性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什么是交通安全意识</a:t>
            </a:r>
            <a:endParaRPr lang="en-US" sz="3600" b="0" strike="noStrike" spc="-1">
              <a:solidFill>
                <a:schemeClr val="dk1"/>
              </a:solidFill>
              <a:latin typeface="Arial"/>
            </a:endParaRPr>
          </a:p>
        </p:txBody>
      </p:sp>
      <p:sp>
        <p:nvSpPr>
          <p:cNvPr id="81" name="content"/>
          <p:cNvSpPr/>
          <p:nvPr/>
        </p:nvSpPr>
        <p:spPr>
          <a:xfrm>
            <a:off x="1380960" y="2447280"/>
            <a:ext cx="5255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交通安全意识是指人们在交通出行中对安全的重视和警惕。具备良好的交通安全意识可以有效降低交通事故发生率。</a:t>
            </a:r>
            <a:endParaRPr lang="en-US" sz="16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solidFill>
            <a:schemeClr val="accent1">
              <a:alpha val="44000"/>
            </a:schemeClr>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title"/>
          <p:cNvSpPr/>
          <p:nvPr/>
        </p:nvSpPr>
        <p:spPr>
          <a:xfrm>
            <a:off x="8803800" y="19591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lt1"/>
                </a:solidFill>
                <a:latin typeface="Arial"/>
                <a:ea typeface="微软雅黑"/>
              </a:rPr>
              <a:t>交通事故统计数据</a:t>
            </a:r>
            <a:endParaRPr lang="en-US" sz="2200" b="0" strike="noStrike" spc="-1">
              <a:solidFill>
                <a:srgbClr val="000000"/>
              </a:solidFill>
              <a:latin typeface="Arial"/>
            </a:endParaRPr>
          </a:p>
        </p:txBody>
      </p:sp>
      <p:sp>
        <p:nvSpPr>
          <p:cNvPr id="84" name="content"/>
          <p:cNvSpPr/>
          <p:nvPr/>
        </p:nvSpPr>
        <p:spPr>
          <a:xfrm>
            <a:off x="8803800" y="3322440"/>
            <a:ext cx="2280600" cy="2039400"/>
          </a:xfrm>
          <a:prstGeom prst="rect">
            <a:avLst/>
          </a:prstGeom>
          <a:noFill/>
          <a:ln w="0">
            <a:noFill/>
          </a:ln>
        </p:spPr>
        <p:style>
          <a:lnRef idx="0"/>
          <a:fillRef idx="0"/>
          <a:effectRef idx="0"/>
          <a:fontRef idx="minor"/>
        </p:style>
        <p:txBody>
          <a:bodyPr lIns="0" tIns="0" rIns="0" bIns="0" anchor="t">
            <a:noAutofit/>
          </a:bodyPr>
          <a:lstStyle/>
          <a:p>
            <a:pPr defTabSz="914400">
              <a:lnSpc>
                <a:spcPct val="130000"/>
              </a:lnSpc>
              <a:tabLst>
                <a:tab pos="0"/>
              </a:tabLst>
            </a:pPr>
            <a:r>
              <a:rPr lang="zh-CN" sz="1400" b="0" strike="noStrike" spc="148">
                <a:solidFill>
                  <a:schemeClr val="lt1"/>
                </a:solidFill>
                <a:latin typeface="Arial"/>
                <a:ea typeface="微软雅黑"/>
              </a:rPr>
              <a:t>每年因交通事故造成的伤亡人数居高不下，给社会和家庭带来沉重的负担。了解交通事故统计数据可以引起人们对交通安全的重视。</a:t>
            </a:r>
            <a:endParaRPr lang="en-US" sz="1400" b="0" strike="noStrike" spc="-1">
              <a:solidFill>
                <a:srgbClr val="000000"/>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影响交通安全意识的因素</a:t>
            </a:r>
            <a:endParaRPr lang="en-US" sz="3600" b="0" strike="noStrike" spc="-1">
              <a:solidFill>
                <a:schemeClr val="dk1"/>
              </a:solidFill>
              <a:latin typeface="Arial"/>
            </a:endParaRPr>
          </a:p>
        </p:txBody>
      </p:sp>
      <p:sp>
        <p:nvSpPr>
          <p:cNvPr id="87" name="content.1.subtitle"/>
          <p:cNvSpPr/>
          <p:nvPr/>
        </p:nvSpPr>
        <p:spPr>
          <a:xfrm>
            <a:off x="166176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如超速、不打方向灯等</a:t>
            </a:r>
            <a:endParaRPr lang="en-US" sz="1400" b="0" strike="noStrike" spc="-1">
              <a:solidFill>
                <a:srgbClr val="000000"/>
              </a:solidFill>
              <a:latin typeface="Arial"/>
            </a:endParaRPr>
          </a:p>
        </p:txBody>
      </p:sp>
      <p:sp>
        <p:nvSpPr>
          <p:cNvPr id="88" name="content.1.title"/>
          <p:cNvSpPr/>
          <p:nvPr/>
        </p:nvSpPr>
        <p:spPr>
          <a:xfrm>
            <a:off x="166176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不良驾驶习惯</a:t>
            </a:r>
            <a:endParaRPr lang="en-US" sz="1800" b="0" strike="noStrike" spc="-1">
              <a:solidFill>
                <a:srgbClr val="000000"/>
              </a:solidFill>
              <a:latin typeface="Arial"/>
            </a:endParaRPr>
          </a:p>
        </p:txBody>
      </p:sp>
      <p:sp>
        <p:nvSpPr>
          <p:cNvPr id="89" name="content.2.subtitle"/>
          <p:cNvSpPr/>
          <p:nvPr/>
        </p:nvSpPr>
        <p:spPr>
          <a:xfrm>
            <a:off x="913284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不了解交通标志和交通信号灯的含义</a:t>
            </a:r>
            <a:endParaRPr lang="en-US" sz="1400" b="0" strike="noStrike" spc="-1">
              <a:solidFill>
                <a:srgbClr val="000000"/>
              </a:solidFill>
              <a:latin typeface="Arial"/>
            </a:endParaRPr>
          </a:p>
        </p:txBody>
      </p:sp>
      <p:sp>
        <p:nvSpPr>
          <p:cNvPr id="90" name="content.2.title"/>
          <p:cNvSpPr/>
          <p:nvPr/>
        </p:nvSpPr>
        <p:spPr>
          <a:xfrm>
            <a:off x="913284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缺乏交通规则的认知</a:t>
            </a:r>
            <a:endParaRPr lang="en-US" sz="1800" b="0" strike="noStrike" spc="-1">
              <a:solidFill>
                <a:srgbClr val="000000"/>
              </a:solidFill>
              <a:latin typeface="Arial"/>
            </a:endParaRPr>
          </a:p>
        </p:txBody>
      </p:sp>
      <p:sp>
        <p:nvSpPr>
          <p:cNvPr id="91" name="content.3.subtitle"/>
          <p:cNvSpPr/>
          <p:nvPr/>
        </p:nvSpPr>
        <p:spPr>
          <a:xfrm>
            <a:off x="415224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对交通安全知识的忽视和漠视</a:t>
            </a:r>
            <a:endParaRPr lang="en-US" sz="1400" b="0" strike="noStrike" spc="-1">
              <a:solidFill>
                <a:srgbClr val="000000"/>
              </a:solidFill>
              <a:latin typeface="Arial"/>
            </a:endParaRPr>
          </a:p>
        </p:txBody>
      </p:sp>
      <p:sp>
        <p:nvSpPr>
          <p:cNvPr id="92" name="content.3.title"/>
          <p:cNvSpPr/>
          <p:nvPr/>
        </p:nvSpPr>
        <p:spPr>
          <a:xfrm>
            <a:off x="415224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忽视交通安全教育的重要性</a:t>
            </a:r>
            <a:endParaRPr lang="en-US" sz="1800" b="0" strike="noStrike" spc="-1">
              <a:solidFill>
                <a:srgbClr val="000000"/>
              </a:solidFill>
              <a:latin typeface="Arial"/>
            </a:endParaRPr>
          </a:p>
        </p:txBody>
      </p:sp>
      <p:sp>
        <p:nvSpPr>
          <p:cNvPr id="93" name="content.4.subtitle"/>
          <p:cNvSpPr/>
          <p:nvPr/>
        </p:nvSpPr>
        <p:spPr>
          <a:xfrm>
            <a:off x="664236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4" name="content.4.title"/>
          <p:cNvSpPr/>
          <p:nvPr/>
        </p:nvSpPr>
        <p:spPr>
          <a:xfrm>
            <a:off x="664236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交通安全意识的重要性</a:t>
            </a:r>
            <a:endParaRPr lang="en-US" sz="3600" b="0" strike="noStrike" spc="-1">
              <a:solidFill>
                <a:schemeClr val="dk1"/>
              </a:solidFill>
              <a:latin typeface="Arial"/>
            </a:endParaRPr>
          </a:p>
        </p:txBody>
      </p:sp>
      <p:sp>
        <p:nvSpPr>
          <p:cNvPr id="96" name="content.1.subtitle"/>
          <p:cNvSpPr/>
          <p:nvPr/>
        </p:nvSpPr>
        <p:spPr>
          <a:xfrm>
            <a:off x="166176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避免交通事故对人身和财产造成损失</a:t>
            </a:r>
            <a:endParaRPr lang="en-US" sz="1400" b="0" strike="noStrike" spc="-1">
              <a:solidFill>
                <a:srgbClr val="000000"/>
              </a:solidFill>
              <a:latin typeface="Arial"/>
            </a:endParaRPr>
          </a:p>
        </p:txBody>
      </p:sp>
      <p:sp>
        <p:nvSpPr>
          <p:cNvPr id="97" name="content.1.title"/>
          <p:cNvSpPr/>
          <p:nvPr/>
        </p:nvSpPr>
        <p:spPr>
          <a:xfrm>
            <a:off x="166176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保护生命财产安全</a:t>
            </a:r>
            <a:endParaRPr lang="en-US" sz="1800" b="0" strike="noStrike" spc="-1">
              <a:solidFill>
                <a:srgbClr val="000000"/>
              </a:solidFill>
              <a:latin typeface="Arial"/>
            </a:endParaRPr>
          </a:p>
        </p:txBody>
      </p:sp>
      <p:sp>
        <p:nvSpPr>
          <p:cNvPr id="98" name="content.2.subtitle"/>
          <p:cNvSpPr/>
          <p:nvPr/>
        </p:nvSpPr>
        <p:spPr>
          <a:xfrm>
            <a:off x="913284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减少交通事故对社会秩序的影响</a:t>
            </a:r>
            <a:endParaRPr lang="en-US" sz="1400" b="0" strike="noStrike" spc="-1">
              <a:solidFill>
                <a:srgbClr val="000000"/>
              </a:solidFill>
              <a:latin typeface="Arial"/>
            </a:endParaRPr>
          </a:p>
        </p:txBody>
      </p:sp>
      <p:sp>
        <p:nvSpPr>
          <p:cNvPr id="99" name="content.2.title"/>
          <p:cNvSpPr/>
          <p:nvPr/>
        </p:nvSpPr>
        <p:spPr>
          <a:xfrm>
            <a:off x="913284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社会稳定发展</a:t>
            </a:r>
            <a:endParaRPr lang="en-US" sz="1800" b="0" strike="noStrike" spc="-1">
              <a:solidFill>
                <a:srgbClr val="000000"/>
              </a:solidFill>
              <a:latin typeface="Arial"/>
            </a:endParaRPr>
          </a:p>
        </p:txBody>
      </p:sp>
      <p:sp>
        <p:nvSpPr>
          <p:cNvPr id="100" name="content.3.subtitle"/>
          <p:cNvSpPr/>
          <p:nvPr/>
        </p:nvSpPr>
        <p:spPr>
          <a:xfrm>
            <a:off x="415224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遵守交通规则法律，维护交通秩序</a:t>
            </a:r>
            <a:endParaRPr lang="en-US" sz="1400" b="0" strike="noStrike" spc="-1">
              <a:solidFill>
                <a:srgbClr val="000000"/>
              </a:solidFill>
              <a:latin typeface="Arial"/>
            </a:endParaRPr>
          </a:p>
        </p:txBody>
      </p:sp>
      <p:sp>
        <p:nvSpPr>
          <p:cNvPr id="101" name="content.3.title"/>
          <p:cNvSpPr/>
          <p:nvPr/>
        </p:nvSpPr>
        <p:spPr>
          <a:xfrm>
            <a:off x="415224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法律法规遵守</a:t>
            </a:r>
            <a:endParaRPr lang="en-US" sz="1800" b="0" strike="noStrike" spc="-1">
              <a:solidFill>
                <a:srgbClr val="000000"/>
              </a:solidFill>
              <a:latin typeface="Arial"/>
            </a:endParaRPr>
          </a:p>
        </p:txBody>
      </p:sp>
      <p:sp>
        <p:nvSpPr>
          <p:cNvPr id="102" name="content.4.subtitle"/>
          <p:cNvSpPr/>
          <p:nvPr/>
        </p:nvSpPr>
        <p:spPr>
          <a:xfrm>
            <a:off x="664236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每个人都应当为交通安全贡献力量</a:t>
            </a:r>
            <a:endParaRPr lang="en-US" sz="1400" b="0" strike="noStrike" spc="-1">
              <a:solidFill>
                <a:srgbClr val="000000"/>
              </a:solidFill>
              <a:latin typeface="Arial"/>
            </a:endParaRPr>
          </a:p>
        </p:txBody>
      </p:sp>
      <p:sp>
        <p:nvSpPr>
          <p:cNvPr id="103" name="content.4.title"/>
          <p:cNvSpPr/>
          <p:nvPr/>
        </p:nvSpPr>
        <p:spPr>
          <a:xfrm>
            <a:off x="664236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人人有责</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交通安全意识教育</a:t>
            </a:r>
            <a:endParaRPr lang="en-US" sz="3600" b="0" strike="noStrike" spc="-1">
              <a:solidFill>
                <a:schemeClr val="dk1"/>
              </a:solidFill>
              <a:latin typeface="Arial"/>
            </a:endParaRPr>
          </a:p>
        </p:txBody>
      </p:sp>
      <p:sp>
        <p:nvSpPr>
          <p:cNvPr id="105" name="content.1.subtitle"/>
          <p:cNvSpPr/>
          <p:nvPr/>
        </p:nvSpPr>
        <p:spPr>
          <a:xfrm>
            <a:off x="133236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加强学校交通安全教育，提高学生的安全意识</a:t>
            </a:r>
            <a:endParaRPr lang="en-US" sz="1400" b="0" strike="noStrike" spc="-1">
              <a:solidFill>
                <a:srgbClr val="000000"/>
              </a:solidFill>
              <a:latin typeface="Arial"/>
            </a:endParaRPr>
          </a:p>
        </p:txBody>
      </p:sp>
      <p:sp>
        <p:nvSpPr>
          <p:cNvPr id="106" name="content.1.title"/>
          <p:cNvSpPr/>
          <p:nvPr/>
        </p:nvSpPr>
        <p:spPr>
          <a:xfrm>
            <a:off x="1328400" y="16185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学校教育</a:t>
            </a:r>
            <a:endParaRPr lang="en-US" sz="2000" b="0" strike="noStrike" spc="-1">
              <a:solidFill>
                <a:srgbClr val="000000"/>
              </a:solidFill>
              <a:latin typeface="Arial"/>
            </a:endParaRPr>
          </a:p>
        </p:txBody>
      </p:sp>
      <p:sp>
        <p:nvSpPr>
          <p:cNvPr id="10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家长要从小从严教育孩子交通安全知识</a:t>
            </a:r>
            <a:endParaRPr lang="en-US" sz="1400" b="0" strike="noStrike" spc="-1">
              <a:solidFill>
                <a:srgbClr val="000000"/>
              </a:solidFill>
              <a:latin typeface="Arial"/>
            </a:endParaRPr>
          </a:p>
        </p:txBody>
      </p:sp>
      <p:sp>
        <p:nvSpPr>
          <p:cNvPr id="11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家庭教育</a:t>
            </a:r>
            <a:endParaRPr lang="en-US" sz="2000" b="0" strike="noStrike" spc="-1">
              <a:solidFill>
                <a:srgbClr val="000000"/>
              </a:solidFill>
              <a:latin typeface="Arial"/>
            </a:endParaRPr>
          </a:p>
        </p:txBody>
      </p:sp>
      <p:sp>
        <p:nvSpPr>
          <p:cNvPr id="11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加强媒体宣传，提高社会对交通安全的关注</a:t>
            </a:r>
            <a:endParaRPr lang="en-US" sz="1400" b="0" strike="noStrike" spc="-1">
              <a:solidFill>
                <a:srgbClr val="000000"/>
              </a:solidFill>
              <a:latin typeface="Arial"/>
            </a:endParaRPr>
          </a:p>
        </p:txBody>
      </p:sp>
      <p:sp>
        <p:nvSpPr>
          <p:cNvPr id="11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交通安全宣传</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交通标志和标线的含义</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solidFill>
            <a:schemeClr val="accent1">
              <a:alpha val="44000"/>
            </a:schemeClr>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8803800" y="19591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lt1"/>
                </a:solidFill>
                <a:latin typeface="Arial"/>
                <a:ea typeface="微软雅黑"/>
              </a:rPr>
              <a:t>交通标志和标线</a:t>
            </a:r>
            <a:endParaRPr lang="en-US" sz="2200" b="0" strike="noStrike" spc="-1">
              <a:solidFill>
                <a:srgbClr val="000000"/>
              </a:solidFill>
              <a:latin typeface="Arial"/>
            </a:endParaRPr>
          </a:p>
        </p:txBody>
      </p:sp>
      <p:sp>
        <p:nvSpPr>
          <p:cNvPr id="119" name="content"/>
          <p:cNvSpPr/>
          <p:nvPr/>
        </p:nvSpPr>
        <p:spPr>
          <a:xfrm>
            <a:off x="8803800" y="3322440"/>
            <a:ext cx="2280600" cy="2039400"/>
          </a:xfrm>
          <a:prstGeom prst="rect">
            <a:avLst/>
          </a:prstGeom>
          <a:noFill/>
          <a:ln w="0">
            <a:noFill/>
          </a:ln>
        </p:spPr>
        <p:style>
          <a:lnRef idx="0"/>
          <a:fillRef idx="0"/>
          <a:effectRef idx="0"/>
          <a:fontRef idx="minor"/>
        </p:style>
        <p:txBody>
          <a:bodyPr lIns="0" tIns="0" rIns="0" bIns="0" anchor="t">
            <a:noAutofit/>
          </a:bodyPr>
          <a:lstStyle/>
          <a:p>
            <a:pPr defTabSz="914400">
              <a:lnSpc>
                <a:spcPct val="130000"/>
              </a:lnSpc>
              <a:tabLst>
                <a:tab pos="0"/>
              </a:tabLst>
            </a:pPr>
            <a:r>
              <a:rPr lang="zh-CN" sz="1400" b="0" strike="noStrike" spc="148">
                <a:solidFill>
                  <a:schemeClr val="lt1"/>
                </a:solidFill>
                <a:latin typeface="Arial"/>
                <a:ea typeface="微软雅黑"/>
              </a:rPr>
              <a:t>交通标志和标线是道路交通管理的重要组成部分，通过不同形式和颜色的标志和线条来告知驾驶员道路条件及行车规则，正确理解和遵守标志和标线是确保交通安全的关键。</a:t>
            </a:r>
            <a:endParaRPr lang="en-US" sz="14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交通标志的种类</a:t>
            </a:r>
            <a:endParaRPr lang="en-US" sz="3600" b="0" strike="noStrike" spc="-1">
              <a:solidFill>
                <a:schemeClr val="dk1"/>
              </a:solidFill>
              <a:latin typeface="Arial"/>
            </a:endParaRPr>
          </a:p>
        </p:txBody>
      </p:sp>
      <p:sp>
        <p:nvSpPr>
          <p:cNvPr id="122" name="content.1.subtitle"/>
          <p:cNvSpPr/>
          <p:nvPr/>
        </p:nvSpPr>
        <p:spPr>
          <a:xfrm>
            <a:off x="166176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规定禁止某项行为</a:t>
            </a:r>
            <a:endParaRPr lang="en-US" sz="1400" b="0" strike="noStrike" spc="-1">
              <a:solidFill>
                <a:srgbClr val="000000"/>
              </a:solidFill>
              <a:latin typeface="Arial"/>
            </a:endParaRPr>
          </a:p>
        </p:txBody>
      </p:sp>
      <p:sp>
        <p:nvSpPr>
          <p:cNvPr id="123" name="content.1.title"/>
          <p:cNvSpPr/>
          <p:nvPr/>
        </p:nvSpPr>
        <p:spPr>
          <a:xfrm>
            <a:off x="166176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禁令标志</a:t>
            </a:r>
            <a:endParaRPr lang="en-US" sz="1800" b="0" strike="noStrike" spc="-1">
              <a:solidFill>
                <a:srgbClr val="000000"/>
              </a:solidFill>
              <a:latin typeface="Arial"/>
            </a:endParaRPr>
          </a:p>
        </p:txBody>
      </p:sp>
      <p:sp>
        <p:nvSpPr>
          <p:cNvPr id="124" name="content.2.subtitle"/>
          <p:cNvSpPr/>
          <p:nvPr/>
        </p:nvSpPr>
        <p:spPr>
          <a:xfrm>
            <a:off x="913284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指引驾驶员</a:t>
            </a:r>
            <a:endParaRPr lang="en-US" sz="1400" b="0" strike="noStrike" spc="-1">
              <a:solidFill>
                <a:srgbClr val="000000"/>
              </a:solidFill>
              <a:latin typeface="Arial"/>
            </a:endParaRPr>
          </a:p>
        </p:txBody>
      </p:sp>
      <p:sp>
        <p:nvSpPr>
          <p:cNvPr id="125" name="content.2.title"/>
          <p:cNvSpPr/>
          <p:nvPr/>
        </p:nvSpPr>
        <p:spPr>
          <a:xfrm>
            <a:off x="913284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指示标志</a:t>
            </a:r>
            <a:endParaRPr lang="en-US" sz="1800" b="0" strike="noStrike" spc="-1">
              <a:solidFill>
                <a:srgbClr val="000000"/>
              </a:solidFill>
              <a:latin typeface="Arial"/>
            </a:endParaRPr>
          </a:p>
        </p:txBody>
      </p:sp>
      <p:sp>
        <p:nvSpPr>
          <p:cNvPr id="126" name="content.3.subtitle"/>
          <p:cNvSpPr/>
          <p:nvPr/>
        </p:nvSpPr>
        <p:spPr>
          <a:xfrm>
            <a:off x="415224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提醒道路危险</a:t>
            </a:r>
            <a:endParaRPr lang="en-US" sz="1400" b="0" strike="noStrike" spc="-1">
              <a:solidFill>
                <a:srgbClr val="000000"/>
              </a:solidFill>
              <a:latin typeface="Arial"/>
            </a:endParaRPr>
          </a:p>
        </p:txBody>
      </p:sp>
      <p:sp>
        <p:nvSpPr>
          <p:cNvPr id="127" name="content.3.title"/>
          <p:cNvSpPr/>
          <p:nvPr/>
        </p:nvSpPr>
        <p:spPr>
          <a:xfrm>
            <a:off x="415224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警告标志</a:t>
            </a:r>
            <a:endParaRPr lang="en-US" sz="1800" b="0" strike="noStrike" spc="-1">
              <a:solidFill>
                <a:srgbClr val="000000"/>
              </a:solidFill>
              <a:latin typeface="Arial"/>
            </a:endParaRPr>
          </a:p>
        </p:txBody>
      </p:sp>
      <p:sp>
        <p:nvSpPr>
          <p:cNvPr id="128" name="content.4.subtitle"/>
          <p:cNvSpPr/>
          <p:nvPr/>
        </p:nvSpPr>
        <p:spPr>
          <a:xfrm>
            <a:off x="664236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提供道路信息</a:t>
            </a:r>
            <a:endParaRPr lang="en-US" sz="1400" b="0" strike="noStrike" spc="-1">
              <a:solidFill>
                <a:srgbClr val="000000"/>
              </a:solidFill>
              <a:latin typeface="Arial"/>
            </a:endParaRPr>
          </a:p>
        </p:txBody>
      </p:sp>
      <p:sp>
        <p:nvSpPr>
          <p:cNvPr id="129" name="content.4.title"/>
          <p:cNvSpPr/>
          <p:nvPr/>
        </p:nvSpPr>
        <p:spPr>
          <a:xfrm>
            <a:off x="664236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指引标志</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交通标线的种类</a:t>
            </a:r>
            <a:endParaRPr lang="en-US" sz="3600" b="0" strike="noStrike" spc="-1">
              <a:solidFill>
                <a:schemeClr val="dk1"/>
              </a:solidFill>
              <a:latin typeface="Arial"/>
            </a:endParaRPr>
          </a:p>
        </p:txBody>
      </p:sp>
      <p:sp>
        <p:nvSpPr>
          <p:cNvPr id="131" name="content.1.subtitle"/>
          <p:cNvSpPr/>
          <p:nvPr/>
        </p:nvSpPr>
        <p:spPr>
          <a:xfrm>
            <a:off x="166176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划分车道</a:t>
            </a:r>
            <a:endParaRPr lang="en-US" sz="1400" b="0" strike="noStrike" spc="-1">
              <a:solidFill>
                <a:srgbClr val="000000"/>
              </a:solidFill>
              <a:latin typeface="Arial"/>
            </a:endParaRPr>
          </a:p>
        </p:txBody>
      </p:sp>
      <p:sp>
        <p:nvSpPr>
          <p:cNvPr id="132" name="content.1.title"/>
          <p:cNvSpPr/>
          <p:nvPr/>
        </p:nvSpPr>
        <p:spPr>
          <a:xfrm>
            <a:off x="166176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实线</a:t>
            </a:r>
            <a:endParaRPr lang="en-US" sz="1800" b="0" strike="noStrike" spc="-1">
              <a:solidFill>
                <a:srgbClr val="000000"/>
              </a:solidFill>
              <a:latin typeface="Arial"/>
            </a:endParaRPr>
          </a:p>
        </p:txBody>
      </p:sp>
      <p:sp>
        <p:nvSpPr>
          <p:cNvPr id="133" name="content.2.subtitle"/>
          <p:cNvSpPr/>
          <p:nvPr/>
        </p:nvSpPr>
        <p:spPr>
          <a:xfrm>
            <a:off x="913284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可变车道边界</a:t>
            </a:r>
            <a:endParaRPr lang="en-US" sz="1400" b="0" strike="noStrike" spc="-1">
              <a:solidFill>
                <a:srgbClr val="000000"/>
              </a:solidFill>
              <a:latin typeface="Arial"/>
            </a:endParaRPr>
          </a:p>
        </p:txBody>
      </p:sp>
      <p:sp>
        <p:nvSpPr>
          <p:cNvPr id="134" name="content.2.title"/>
          <p:cNvSpPr/>
          <p:nvPr/>
        </p:nvSpPr>
        <p:spPr>
          <a:xfrm>
            <a:off x="913284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虚线</a:t>
            </a:r>
            <a:endParaRPr lang="en-US" sz="1800" b="0" strike="noStrike" spc="-1">
              <a:solidFill>
                <a:srgbClr val="000000"/>
              </a:solidFill>
              <a:latin typeface="Arial"/>
            </a:endParaRPr>
          </a:p>
        </p:txBody>
      </p:sp>
      <p:sp>
        <p:nvSpPr>
          <p:cNvPr id="135" name="content.3.subtitle"/>
          <p:cNvSpPr/>
          <p:nvPr/>
        </p:nvSpPr>
        <p:spPr>
          <a:xfrm>
            <a:off x="415224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行人过街标线</a:t>
            </a:r>
            <a:endParaRPr lang="en-US" sz="1400" b="0" strike="noStrike" spc="-1">
              <a:solidFill>
                <a:srgbClr val="000000"/>
              </a:solidFill>
              <a:latin typeface="Arial"/>
            </a:endParaRPr>
          </a:p>
        </p:txBody>
      </p:sp>
      <p:sp>
        <p:nvSpPr>
          <p:cNvPr id="136" name="content.3.title"/>
          <p:cNvSpPr/>
          <p:nvPr/>
        </p:nvSpPr>
        <p:spPr>
          <a:xfrm>
            <a:off x="415224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斑马线</a:t>
            </a:r>
            <a:endParaRPr lang="en-US" sz="1800" b="0" strike="noStrike" spc="-1">
              <a:solidFill>
                <a:srgbClr val="000000"/>
              </a:solidFill>
              <a:latin typeface="Arial"/>
            </a:endParaRPr>
          </a:p>
        </p:txBody>
      </p:sp>
      <p:sp>
        <p:nvSpPr>
          <p:cNvPr id="137" name="content.4.subtitle"/>
          <p:cNvSpPr/>
          <p:nvPr/>
        </p:nvSpPr>
        <p:spPr>
          <a:xfrm>
            <a:off x="664236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标示车辆通行区域</a:t>
            </a:r>
            <a:endParaRPr lang="en-US" sz="1400" b="0" strike="noStrike" spc="-1">
              <a:solidFill>
                <a:srgbClr val="000000"/>
              </a:solidFill>
              <a:latin typeface="Arial"/>
            </a:endParaRPr>
          </a:p>
        </p:txBody>
      </p:sp>
      <p:sp>
        <p:nvSpPr>
          <p:cNvPr id="138" name="content.4.title"/>
          <p:cNvSpPr/>
          <p:nvPr/>
        </p:nvSpPr>
        <p:spPr>
          <a:xfrm>
            <a:off x="664236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车道线</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常见交通标志和标线的含义</a:t>
            </a:r>
            <a:endParaRPr lang="en-US" sz="3600" b="0" strike="noStrike" spc="-1">
              <a:solidFill>
                <a:schemeClr val="dk1"/>
              </a:solidFill>
              <a:latin typeface="Arial"/>
            </a:endParaRPr>
          </a:p>
        </p:txBody>
      </p:sp>
      <p:sp>
        <p:nvSpPr>
          <p:cNvPr id="140" name="content.1.subtitle"/>
          <p:cNvSpPr/>
          <p:nvPr/>
        </p:nvSpPr>
        <p:spPr>
          <a:xfrm>
            <a:off x="166176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禁止在此停车</a:t>
            </a:r>
            <a:endParaRPr lang="en-US" sz="1400" b="0" strike="noStrike" spc="-1">
              <a:solidFill>
                <a:srgbClr val="000000"/>
              </a:solidFill>
              <a:latin typeface="Arial"/>
            </a:endParaRPr>
          </a:p>
        </p:txBody>
      </p:sp>
      <p:sp>
        <p:nvSpPr>
          <p:cNvPr id="141" name="content.1.title"/>
          <p:cNvSpPr/>
          <p:nvPr/>
        </p:nvSpPr>
        <p:spPr>
          <a:xfrm>
            <a:off x="166176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禁止停车标志</a:t>
            </a:r>
            <a:endParaRPr lang="en-US" sz="1800" b="0" strike="noStrike" spc="-1">
              <a:solidFill>
                <a:srgbClr val="000000"/>
              </a:solidFill>
              <a:latin typeface="Arial"/>
            </a:endParaRPr>
          </a:p>
        </p:txBody>
      </p:sp>
      <p:sp>
        <p:nvSpPr>
          <p:cNvPr id="142" name="content.2.subtitle"/>
          <p:cNvSpPr/>
          <p:nvPr/>
        </p:nvSpPr>
        <p:spPr>
          <a:xfrm>
            <a:off x="913284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规定车辆速度上限</a:t>
            </a:r>
            <a:endParaRPr lang="en-US" sz="1400" b="0" strike="noStrike" spc="-1">
              <a:solidFill>
                <a:srgbClr val="000000"/>
              </a:solidFill>
              <a:latin typeface="Arial"/>
            </a:endParaRPr>
          </a:p>
        </p:txBody>
      </p:sp>
      <p:sp>
        <p:nvSpPr>
          <p:cNvPr id="143" name="content.2.title"/>
          <p:cNvSpPr/>
          <p:nvPr/>
        </p:nvSpPr>
        <p:spPr>
          <a:xfrm>
            <a:off x="913284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限速标志</a:t>
            </a:r>
            <a:endParaRPr lang="en-US" sz="1800" b="0" strike="noStrike" spc="-1">
              <a:solidFill>
                <a:srgbClr val="000000"/>
              </a:solidFill>
              <a:latin typeface="Arial"/>
            </a:endParaRPr>
          </a:p>
        </p:txBody>
      </p:sp>
      <p:sp>
        <p:nvSpPr>
          <p:cNvPr id="144" name="content.3.subtitle"/>
          <p:cNvSpPr/>
          <p:nvPr/>
        </p:nvSpPr>
        <p:spPr>
          <a:xfrm>
            <a:off x="415224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禁止车辆掉头</a:t>
            </a:r>
            <a:endParaRPr lang="en-US" sz="1400" b="0" strike="noStrike" spc="-1">
              <a:solidFill>
                <a:srgbClr val="000000"/>
              </a:solidFill>
              <a:latin typeface="Arial"/>
            </a:endParaRPr>
          </a:p>
        </p:txBody>
      </p:sp>
      <p:sp>
        <p:nvSpPr>
          <p:cNvPr id="145" name="content.3.title"/>
          <p:cNvSpPr/>
          <p:nvPr/>
        </p:nvSpPr>
        <p:spPr>
          <a:xfrm>
            <a:off x="415224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禁止掉头标志</a:t>
            </a:r>
            <a:endParaRPr lang="en-US" sz="1800" b="0" strike="noStrike" spc="-1">
              <a:solidFill>
                <a:srgbClr val="000000"/>
              </a:solidFill>
              <a:latin typeface="Arial"/>
            </a:endParaRPr>
          </a:p>
        </p:txBody>
      </p:sp>
      <p:sp>
        <p:nvSpPr>
          <p:cNvPr id="146" name="content.4.subtitle"/>
          <p:cNvSpPr/>
          <p:nvPr/>
        </p:nvSpPr>
        <p:spPr>
          <a:xfrm>
            <a:off x="664236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规定交通流向</a:t>
            </a:r>
            <a:endParaRPr lang="en-US" sz="1400" b="0" strike="noStrike" spc="-1">
              <a:solidFill>
                <a:srgbClr val="000000"/>
              </a:solidFill>
              <a:latin typeface="Arial"/>
            </a:endParaRPr>
          </a:p>
        </p:txBody>
      </p:sp>
      <p:sp>
        <p:nvSpPr>
          <p:cNvPr id="147" name="content.4.title"/>
          <p:cNvSpPr/>
          <p:nvPr/>
        </p:nvSpPr>
        <p:spPr>
          <a:xfrm>
            <a:off x="664236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十字交叉口标线</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驾驶技巧与应急处理</a:t>
            </a:r>
            <a:endParaRPr lang="en-US" sz="3600" b="0" strike="noStrike" spc="-1">
              <a:solidFill>
                <a:schemeClr val="dk1"/>
              </a:solidFill>
              <a:latin typeface="Arial"/>
            </a:endParaRPr>
          </a:p>
        </p:txBody>
      </p:sp>
      <p:sp>
        <p:nvSpPr>
          <p:cNvPr id="15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矩形 6"/>
          <p:cNvSpPr/>
          <p:nvPr/>
        </p:nvSpPr>
        <p:spPr>
          <a:xfrm>
            <a:off x="8392680" y="1403280"/>
            <a:ext cx="3102840" cy="4781880"/>
          </a:xfrm>
          <a:prstGeom prst="rect">
            <a:avLst/>
          </a:prstGeom>
          <a:solidFill>
            <a:schemeClr val="accent1">
              <a:alpha val="44000"/>
            </a:schemeClr>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title"/>
          <p:cNvSpPr/>
          <p:nvPr/>
        </p:nvSpPr>
        <p:spPr>
          <a:xfrm>
            <a:off x="8803800" y="19591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lt1"/>
                </a:solidFill>
                <a:latin typeface="Arial"/>
                <a:ea typeface="微软雅黑"/>
              </a:rPr>
              <a:t>驾驶前的准备工作</a:t>
            </a:r>
            <a:endParaRPr lang="en-US" sz="2200" b="0" strike="noStrike" spc="-1">
              <a:solidFill>
                <a:srgbClr val="000000"/>
              </a:solidFill>
              <a:latin typeface="Arial"/>
            </a:endParaRPr>
          </a:p>
        </p:txBody>
      </p:sp>
      <p:sp>
        <p:nvSpPr>
          <p:cNvPr id="153" name="content"/>
          <p:cNvSpPr/>
          <p:nvPr/>
        </p:nvSpPr>
        <p:spPr>
          <a:xfrm>
            <a:off x="8803800" y="3322440"/>
            <a:ext cx="2280600" cy="2039400"/>
          </a:xfrm>
          <a:prstGeom prst="rect">
            <a:avLst/>
          </a:prstGeom>
          <a:noFill/>
          <a:ln w="0">
            <a:noFill/>
          </a:ln>
        </p:spPr>
        <p:style>
          <a:lnRef idx="0"/>
          <a:fillRef idx="0"/>
          <a:effectRef idx="0"/>
          <a:fontRef idx="minor"/>
        </p:style>
        <p:txBody>
          <a:bodyPr lIns="0" tIns="0" rIns="0" bIns="0" anchor="t">
            <a:noAutofit/>
          </a:bodyPr>
          <a:lstStyle/>
          <a:p>
            <a:pPr defTabSz="914400">
              <a:lnSpc>
                <a:spcPct val="130000"/>
              </a:lnSpc>
              <a:tabLst>
                <a:tab pos="0"/>
              </a:tabLst>
            </a:pPr>
            <a:r>
              <a:rPr lang="zh-CN" sz="1400" b="0" strike="noStrike" spc="148">
                <a:solidFill>
                  <a:schemeClr val="lt1"/>
                </a:solidFill>
                <a:latin typeface="Arial"/>
                <a:ea typeface="微软雅黑"/>
              </a:rPr>
              <a:t>在驾驶前，一定要进行必要的准备工作。首先，调整座椅和后视镜，确保视野清晰；接着，系好安全带，保障行车安全；最后，调整车辆空调和音乐，营造舒适的驾驶环境。这些准备工作能有效提高驾驶舒适度和安全性。</a:t>
            </a:r>
            <a:endParaRPr lang="en-US" sz="1400" b="0" strike="noStrike" spc="-1">
              <a:solidFill>
                <a:srgbClr val="000000"/>
              </a:solidFill>
              <a:latin typeface="Arial"/>
            </a:endParaRPr>
          </a:p>
        </p:txBody>
      </p:sp>
      <p:sp>
        <p:nvSpPr>
          <p:cNvPr id="15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不同天气条件下的驾驶技巧</a:t>
            </a:r>
            <a:endParaRPr lang="en-US" sz="3600" b="0" strike="noStrike" spc="-1">
              <a:solidFill>
                <a:schemeClr val="dk1"/>
              </a:solidFill>
              <a:latin typeface="Arial"/>
            </a:endParaRPr>
          </a:p>
        </p:txBody>
      </p:sp>
      <p:sp>
        <p:nvSpPr>
          <p:cNvPr id="156" name="content.1.subtitle"/>
          <p:cNvSpPr/>
          <p:nvPr/>
        </p:nvSpPr>
        <p:spPr>
          <a:xfrm>
            <a:off x="166176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慢速行驶</a:t>
            </a:r>
            <a:endParaRPr lang="en-US" sz="1400" b="0" strike="noStrike" spc="-1">
              <a:solidFill>
                <a:srgbClr val="000000"/>
              </a:solidFill>
              <a:latin typeface="Arial"/>
            </a:endParaRPr>
          </a:p>
        </p:txBody>
      </p:sp>
      <p:sp>
        <p:nvSpPr>
          <p:cNvPr id="157" name="content.1.title"/>
          <p:cNvSpPr/>
          <p:nvPr/>
        </p:nvSpPr>
        <p:spPr>
          <a:xfrm>
            <a:off x="166176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雨天行车</a:t>
            </a:r>
            <a:endParaRPr lang="en-US" sz="1800" b="0" strike="noStrike" spc="-1">
              <a:solidFill>
                <a:srgbClr val="000000"/>
              </a:solidFill>
              <a:latin typeface="Arial"/>
            </a:endParaRPr>
          </a:p>
        </p:txBody>
      </p:sp>
      <p:sp>
        <p:nvSpPr>
          <p:cNvPr id="158" name="content.2.subtitle"/>
          <p:cNvSpPr/>
          <p:nvPr/>
        </p:nvSpPr>
        <p:spPr>
          <a:xfrm>
            <a:off x="9132840" y="324072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打开雾灯</a:t>
            </a:r>
            <a:endParaRPr lang="en-US" sz="1400" b="0" strike="noStrike" spc="-1">
              <a:solidFill>
                <a:srgbClr val="000000"/>
              </a:solidFill>
              <a:latin typeface="Arial"/>
            </a:endParaRPr>
          </a:p>
        </p:txBody>
      </p:sp>
      <p:sp>
        <p:nvSpPr>
          <p:cNvPr id="159" name="content.2.title"/>
          <p:cNvSpPr/>
          <p:nvPr/>
        </p:nvSpPr>
        <p:spPr>
          <a:xfrm>
            <a:off x="9132840" y="275220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雾天行车</a:t>
            </a:r>
            <a:endParaRPr lang="en-US" sz="1800" b="0" strike="noStrike" spc="-1">
              <a:solidFill>
                <a:srgbClr val="000000"/>
              </a:solidFill>
              <a:latin typeface="Arial"/>
            </a:endParaRPr>
          </a:p>
        </p:txBody>
      </p:sp>
      <p:sp>
        <p:nvSpPr>
          <p:cNvPr id="160" name="content.3.subtitle"/>
          <p:cNvSpPr/>
          <p:nvPr/>
        </p:nvSpPr>
        <p:spPr>
          <a:xfrm>
            <a:off x="415224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注意灯光使用</a:t>
            </a:r>
            <a:endParaRPr lang="en-US" sz="1400" b="0" strike="noStrike" spc="-1">
              <a:solidFill>
                <a:srgbClr val="000000"/>
              </a:solidFill>
              <a:latin typeface="Arial"/>
            </a:endParaRPr>
          </a:p>
        </p:txBody>
      </p:sp>
      <p:sp>
        <p:nvSpPr>
          <p:cNvPr id="161" name="content.3.title"/>
          <p:cNvSpPr/>
          <p:nvPr/>
        </p:nvSpPr>
        <p:spPr>
          <a:xfrm>
            <a:off x="415224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夜间行车</a:t>
            </a:r>
            <a:endParaRPr lang="en-US" sz="1800" b="0" strike="noStrike" spc="-1">
              <a:solidFill>
                <a:srgbClr val="000000"/>
              </a:solidFill>
              <a:latin typeface="Arial"/>
            </a:endParaRPr>
          </a:p>
        </p:txBody>
      </p:sp>
      <p:sp>
        <p:nvSpPr>
          <p:cNvPr id="162" name="content.4.subtitle"/>
          <p:cNvSpPr/>
          <p:nvPr/>
        </p:nvSpPr>
        <p:spPr>
          <a:xfrm>
            <a:off x="6642360" y="2521080"/>
            <a:ext cx="1397160" cy="7052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3" name="content.4.title"/>
          <p:cNvSpPr/>
          <p:nvPr/>
        </p:nvSpPr>
        <p:spPr>
          <a:xfrm>
            <a:off x="6642360" y="2032560"/>
            <a:ext cx="1397160" cy="36792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突发情况的应急处理</a:t>
            </a:r>
            <a:endParaRPr lang="en-US" sz="3600" b="0" strike="noStrike" spc="-1">
              <a:solidFill>
                <a:schemeClr val="dk1"/>
              </a:solidFill>
              <a:latin typeface="Arial"/>
            </a:endParaRPr>
          </a:p>
        </p:txBody>
      </p:sp>
      <p:sp>
        <p:nvSpPr>
          <p:cNvPr id="165" name="content.1.subtitle"/>
          <p:cNvSpPr/>
          <p:nvPr/>
        </p:nvSpPr>
        <p:spPr>
          <a:xfrm>
            <a:off x="133236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缓慢减速停车</a:t>
            </a:r>
            <a:endParaRPr lang="en-US" sz="1400" b="0" strike="noStrike" spc="-1">
              <a:solidFill>
                <a:srgbClr val="000000"/>
              </a:solidFill>
              <a:latin typeface="Arial"/>
            </a:endParaRPr>
          </a:p>
        </p:txBody>
      </p:sp>
      <p:sp>
        <p:nvSpPr>
          <p:cNvPr id="166" name="content.1.title"/>
          <p:cNvSpPr/>
          <p:nvPr/>
        </p:nvSpPr>
        <p:spPr>
          <a:xfrm>
            <a:off x="1328400" y="16185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轮胎爆胎</a:t>
            </a:r>
            <a:endParaRPr lang="en-US" sz="2000" b="0" strike="noStrike" spc="-1">
              <a:solidFill>
                <a:srgbClr val="000000"/>
              </a:solidFill>
              <a:latin typeface="Arial"/>
            </a:endParaRPr>
          </a:p>
        </p:txBody>
      </p:sp>
      <p:sp>
        <p:nvSpPr>
          <p:cNvPr id="16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注意现场保护</a:t>
            </a:r>
            <a:endParaRPr lang="en-US" sz="1400" b="0" strike="noStrike" spc="-1">
              <a:solidFill>
                <a:srgbClr val="000000"/>
              </a:solidFill>
              <a:latin typeface="Arial"/>
            </a:endParaRPr>
          </a:p>
        </p:txBody>
      </p:sp>
      <p:sp>
        <p:nvSpPr>
          <p:cNvPr id="17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碰撞事故处理</a:t>
            </a:r>
            <a:endParaRPr lang="en-US" sz="2000" b="0" strike="noStrike" spc="-1">
              <a:solidFill>
                <a:srgbClr val="000000"/>
              </a:solidFill>
              <a:latin typeface="Arial"/>
            </a:endParaRPr>
          </a:p>
        </p:txBody>
      </p:sp>
      <p:sp>
        <p:nvSpPr>
          <p:cNvPr id="17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尽快找安全地点停车</a:t>
            </a:r>
            <a:endParaRPr lang="en-US" sz="1400" b="0" strike="noStrike" spc="-1">
              <a:solidFill>
                <a:srgbClr val="000000"/>
              </a:solidFill>
              <a:latin typeface="Arial"/>
            </a:endParaRPr>
          </a:p>
        </p:txBody>
      </p:sp>
      <p:sp>
        <p:nvSpPr>
          <p:cNvPr id="17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发动机故障</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75" name="content"/>
          <p:cNvSpPr/>
          <p:nvPr/>
        </p:nvSpPr>
        <p:spPr>
          <a:xfrm>
            <a:off x="1380960" y="2447280"/>
            <a:ext cx="5255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掌握驾驶技巧与应急处理知识，能有效提高驾驶安全性，保障行车安全。在驾驶过程中，随时注意周围环境，遵守交通规则，做到安全第一。</a:t>
            </a:r>
            <a:endParaRPr lang="en-US" sz="16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7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交通事故案例分析与反思</a:t>
            </a:r>
            <a:endParaRPr lang="en-US" sz="3600" b="0" strike="noStrike" spc="-1">
              <a:solidFill>
                <a:schemeClr val="dk1"/>
              </a:solidFill>
              <a:latin typeface="Arial"/>
            </a:endParaRPr>
          </a:p>
        </p:txBody>
      </p:sp>
      <p:sp>
        <p:nvSpPr>
          <p:cNvPr id="1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https://d.book118.com/618030072014006047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交通安全知识普及传授宣传</vt:lpstr>
      <vt:lpstr>目录</vt:lpstr>
      <vt:lpstr>第1章 交通安全意识的重要性</vt:lpstr>
      <vt:lpstr>什么是交通安全意识</vt:lpstr>
      <vt:lpstr> </vt:lpstr>
      <vt:lpstr>影响交通安全意识的因素</vt:lpstr>
      <vt:lpstr>交通安全意识的重要性</vt:lpstr>
      <vt:lpstr>交通安全意识教育</vt:lpstr>
      <vt:lpstr>第2章 交通标志和标线的含义</vt:lpstr>
      <vt:lpstr> </vt:lpstr>
      <vt:lpstr>交通标志的种类</vt:lpstr>
      <vt:lpstr>交通标线的种类</vt:lpstr>
      <vt:lpstr>常见交通标志和标线的含义</vt:lpstr>
      <vt:lpstr>第3章 驾驶技巧与应急处理</vt:lpstr>
      <vt:lpstr> </vt:lpstr>
      <vt:lpstr>不同天气条件下的驾驶技巧</vt:lpstr>
      <vt:lpstr>突发情况的应急处理</vt:lpstr>
      <vt:lpstr>总结</vt:lpstr>
      <vt:lpstr>第四章 交通事故案例分析与反思</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2024-09-28T05:49:40.927</cp:lastPrinted>
  <dcterms:created xsi:type="dcterms:W3CDTF">2024-09-27T21:49:40Z</dcterms:created>
  <dcterms:modified xsi:type="dcterms:W3CDTF">2024-09-27T21:49:42Z</dcterms:modified>
</cp:coreProperties>
</file>