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56C0DE9-9481-42D5-BC3F-14C99AA9C6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D51AABA-E7E5-43A4-BCE7-7D4DC09DB1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BD4E469-DB95-452C-B477-4A218E9036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33B13F6-F279-4DB5-A885-298DF053F74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399D8BB-DC4C-4209-B6FB-1C851B71189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BD518D9-09D0-49BB-B0A3-CF0D53FCA0F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220FDD0-CCE2-4FB3-BBF3-FCB81D6D314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0187529-90BF-423F-BCDF-673CC7F0D84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9AC582D-2C55-4DA2-A9E1-2942C90B759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54B1D4C-8094-4FAB-BF07-980244639D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B250791-BFD5-4123-8D51-6926D9A023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18031066131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心力衰竭药物治疗及其临床应用效果评估与整体疗效验证和整体效果评估</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引言</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心力衰竭药物治疗</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临床应用效果评估</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整体疗效验证</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整体效果评估及改进建议</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01</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目的</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背景</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
        <p:nvSpPr>
          <p:cNvPr id="32" name="AutoShape 32"/>
          <p:cNvSpPr/>
          <p:nvPr/>
        </p:nvSpPr>
        <p:spPr>
          <a:xfrm>
            <a:off x="6830551" y="20472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探讨心力衰竭药物治疗的临床应用效果，验证整体疗效，评估整体效果，为临床提供科学有效的治疗依据。</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心力衰竭是一种常见的心血管疾病，药物治疗是其主要治疗手段之一。随着医疗技术的不断发展，心力衰竭药物治疗方案不断优化，但仍存在疗效差异和副作用等问题，需要进一步研究和验证。</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272111" y="133234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国内研究现状</a:t>
            </a:r>
          </a:p>
        </p:txBody>
      </p:sp>
      <p:sp>
        <p:nvSpPr>
          <p:cNvPr id="12" name="TextBox 12"/>
          <p:cNvSpPr txBox="1"/>
          <p:nvPr/>
        </p:nvSpPr>
        <p:spPr>
          <a:xfrm>
            <a:off x="2260628" y="2068171"/>
            <a:ext cx="8972550" cy="763780"/>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国内心力衰竭药物治疗研究已经取得了一定的成果，包括传统药物和新型药物的研究和应用。同时，国内学者也在不断探索和优化药物治疗方案，以提高治疗效果和患者生活质量。</a:t>
            </a:r>
          </a:p>
        </p:txBody>
      </p:sp>
      <p:sp>
        <p:nvSpPr>
          <p:cNvPr id="13" name="TextBox 13"/>
          <p:cNvSpPr txBox="1"/>
          <p:nvPr/>
        </p:nvSpPr>
        <p:spPr>
          <a:xfrm>
            <a:off x="2292537" y="311240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国外研究现状</a:t>
            </a:r>
          </a:p>
        </p:txBody>
      </p:sp>
      <p:sp>
        <p:nvSpPr>
          <p:cNvPr id="14" name="TextBox 14"/>
          <p:cNvSpPr txBox="1"/>
          <p:nvPr/>
        </p:nvSpPr>
        <p:spPr>
          <a:xfrm>
            <a:off x="2260628" y="3840062"/>
            <a:ext cx="8972550" cy="763538"/>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国外心力衰竭药物治疗研究更加深入和广泛，涉及多种药物和治疗方案的比较和评估。同时，国外也在积极开展多中心、大样本的临床研究，为药物治疗提供更加科学和可靠的依据。</a:t>
            </a:r>
          </a:p>
        </p:txBody>
      </p:sp>
      <p:sp>
        <p:nvSpPr>
          <p:cNvPr id="15" name="TextBox 15"/>
          <p:cNvSpPr txBox="1"/>
          <p:nvPr/>
        </p:nvSpPr>
        <p:spPr>
          <a:xfrm>
            <a:off x="2329113" y="4825747"/>
            <a:ext cx="8766979" cy="644550"/>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发展趋势</a:t>
            </a:r>
          </a:p>
        </p:txBody>
      </p:sp>
      <p:sp>
        <p:nvSpPr>
          <p:cNvPr id="16" name="TextBox 16"/>
          <p:cNvSpPr txBox="1"/>
          <p:nvPr/>
        </p:nvSpPr>
        <p:spPr>
          <a:xfrm>
            <a:off x="2260628" y="5562499"/>
            <a:ext cx="8972550" cy="764985"/>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未来心力衰竭药物治疗将更加注重个体化、精准化治疗，根据患者具体情况制定针对性的治疗方案。同时，新型药物和技术的不断涌现，将为心力衰竭药物治疗提供更多的选择和手段。</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国内外研究现状及发展趋势</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02</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心力衰竭药物治疗</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66806" y="1875568"/>
            <a:ext cx="3824955" cy="3826383"/>
            <a:chOff x="4166806" y="1875568"/>
            <a:chExt cx="3824955" cy="3826383"/>
          </a:xfrm>
        </p:grpSpPr>
        <p:sp>
          <p:nvSpPr>
            <p:cNvPr id="3" name="Freeform 3"/>
            <p:cNvSpPr/>
            <p:nvPr/>
          </p:nvSpPr>
          <p:spPr>
            <a:xfrm>
              <a:off x="4166806" y="3454622"/>
              <a:ext cx="2238375" cy="2247329"/>
            </a:xfrm>
            <a:custGeom>
              <a:rect l="l" t="t" r="r" b="b"/>
              <a:pathLst>
                <a:path w="285" h="286">
                  <a:moveTo>
                    <a:pt x="0" y="83"/>
                  </a:moveTo>
                  <a:cubicBezTo>
                    <a:pt x="0" y="0"/>
                    <a:pt x="0" y="0"/>
                    <a:pt x="0" y="0"/>
                  </a:cubicBezTo>
                  <a:cubicBezTo>
                    <a:pt x="157" y="0"/>
                    <a:pt x="285" y="128"/>
                    <a:pt x="285" y="286"/>
                  </a:cubicBezTo>
                  <a:cubicBezTo>
                    <a:pt x="202" y="286"/>
                    <a:pt x="202" y="286"/>
                    <a:pt x="202" y="286"/>
                  </a:cubicBezTo>
                  <a:cubicBezTo>
                    <a:pt x="202" y="174"/>
                    <a:pt x="111" y="83"/>
                    <a:pt x="0" y="83"/>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166806" y="1875568"/>
              <a:ext cx="2238375" cy="2239804"/>
            </a:xfrm>
            <a:custGeom>
              <a:rect l="l" t="t" r="r" b="b"/>
              <a:pathLst>
                <a:path w="285" h="285">
                  <a:moveTo>
                    <a:pt x="0" y="202"/>
                  </a:moveTo>
                  <a:cubicBezTo>
                    <a:pt x="0" y="285"/>
                    <a:pt x="0" y="285"/>
                    <a:pt x="0" y="285"/>
                  </a:cubicBezTo>
                  <a:cubicBezTo>
                    <a:pt x="157" y="285"/>
                    <a:pt x="285" y="157"/>
                    <a:pt x="285" y="0"/>
                  </a:cubicBezTo>
                  <a:cubicBezTo>
                    <a:pt x="202" y="0"/>
                    <a:pt x="202" y="0"/>
                    <a:pt x="202" y="0"/>
                  </a:cubicBezTo>
                  <a:cubicBezTo>
                    <a:pt x="202" y="111"/>
                    <a:pt x="111" y="202"/>
                    <a:pt x="0" y="20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753386" y="3454622"/>
              <a:ext cx="2238375" cy="2247329"/>
            </a:xfrm>
            <a:custGeom>
              <a:rect l="l" t="t" r="r" b="b"/>
              <a:pathLst>
                <a:path w="285" h="286">
                  <a:moveTo>
                    <a:pt x="285" y="83"/>
                  </a:moveTo>
                  <a:cubicBezTo>
                    <a:pt x="285" y="0"/>
                    <a:pt x="285" y="0"/>
                    <a:pt x="285" y="0"/>
                  </a:cubicBezTo>
                  <a:cubicBezTo>
                    <a:pt x="128" y="0"/>
                    <a:pt x="0" y="128"/>
                    <a:pt x="0" y="286"/>
                  </a:cubicBezTo>
                  <a:cubicBezTo>
                    <a:pt x="83" y="286"/>
                    <a:pt x="83" y="286"/>
                    <a:pt x="83" y="286"/>
                  </a:cubicBezTo>
                  <a:cubicBezTo>
                    <a:pt x="83" y="174"/>
                    <a:pt x="174" y="83"/>
                    <a:pt x="285" y="8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53386" y="1875568"/>
              <a:ext cx="2238375" cy="2239804"/>
            </a:xfrm>
            <a:custGeom>
              <a:rect l="l" t="t" r="r" b="b"/>
              <a:pathLst>
                <a:path w="285" h="285">
                  <a:moveTo>
                    <a:pt x="285" y="202"/>
                  </a:moveTo>
                  <a:cubicBezTo>
                    <a:pt x="285" y="285"/>
                    <a:pt x="285" y="285"/>
                    <a:pt x="285" y="285"/>
                  </a:cubicBezTo>
                  <a:cubicBezTo>
                    <a:pt x="128" y="285"/>
                    <a:pt x="0" y="157"/>
                    <a:pt x="0" y="0"/>
                  </a:cubicBezTo>
                  <a:cubicBezTo>
                    <a:pt x="83" y="0"/>
                    <a:pt x="83" y="0"/>
                    <a:pt x="83" y="0"/>
                  </a:cubicBezTo>
                  <a:cubicBezTo>
                    <a:pt x="83" y="111"/>
                    <a:pt x="174" y="202"/>
                    <a:pt x="285" y="20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211033" y="2959322"/>
            <a:ext cx="1645728" cy="1705738"/>
            <a:chOff x="5211033" y="2959322"/>
            <a:chExt cx="1645728" cy="1705738"/>
          </a:xfrm>
        </p:grpSpPr>
        <p:sp>
          <p:nvSpPr>
            <p:cNvPr id="8" name="Freeform 8"/>
            <p:cNvSpPr/>
            <p:nvPr/>
          </p:nvSpPr>
          <p:spPr>
            <a:xfrm>
              <a:off x="5211033" y="3015424"/>
              <a:ext cx="541973" cy="425577"/>
            </a:xfrm>
            <a:custGeom>
              <a:rect l="l" t="t" r="r" b="b"/>
              <a:pathLst>
                <a:path w="105" h="83">
                  <a:moveTo>
                    <a:pt x="19" y="26"/>
                  </a:moveTo>
                  <a:cubicBezTo>
                    <a:pt x="50" y="11"/>
                    <a:pt x="50" y="11"/>
                    <a:pt x="50" y="11"/>
                  </a:cubicBezTo>
                  <a:cubicBezTo>
                    <a:pt x="50" y="11"/>
                    <a:pt x="51" y="11"/>
                    <a:pt x="51" y="11"/>
                  </a:cubicBezTo>
                  <a:cubicBezTo>
                    <a:pt x="51" y="11"/>
                    <a:pt x="51" y="11"/>
                    <a:pt x="51" y="11"/>
                  </a:cubicBezTo>
                  <a:cubicBezTo>
                    <a:pt x="51" y="42"/>
                    <a:pt x="51" y="42"/>
                    <a:pt x="51" y="42"/>
                  </a:cubicBezTo>
                  <a:cubicBezTo>
                    <a:pt x="51" y="42"/>
                    <a:pt x="51" y="43"/>
                    <a:pt x="51" y="43"/>
                  </a:cubicBezTo>
                  <a:cubicBezTo>
                    <a:pt x="51" y="43"/>
                    <a:pt x="50" y="43"/>
                    <a:pt x="50" y="43"/>
                  </a:cubicBezTo>
                  <a:cubicBezTo>
                    <a:pt x="19" y="27"/>
                    <a:pt x="19" y="27"/>
                    <a:pt x="19" y="27"/>
                  </a:cubicBezTo>
                  <a:cubicBezTo>
                    <a:pt x="19" y="27"/>
                    <a:pt x="19" y="27"/>
                    <a:pt x="19" y="27"/>
                  </a:cubicBezTo>
                  <a:cubicBezTo>
                    <a:pt x="19" y="26"/>
                    <a:pt x="19" y="26"/>
                    <a:pt x="19" y="26"/>
                  </a:cubicBezTo>
                  <a:close/>
                  <a:moveTo>
                    <a:pt x="55" y="11"/>
                  </a:moveTo>
                  <a:cubicBezTo>
                    <a:pt x="55" y="42"/>
                    <a:pt x="55" y="42"/>
                    <a:pt x="55" y="42"/>
                  </a:cubicBezTo>
                  <a:cubicBezTo>
                    <a:pt x="55" y="42"/>
                    <a:pt x="55" y="43"/>
                    <a:pt x="55" y="43"/>
                  </a:cubicBezTo>
                  <a:cubicBezTo>
                    <a:pt x="55" y="43"/>
                    <a:pt x="56" y="43"/>
                    <a:pt x="56" y="43"/>
                  </a:cubicBezTo>
                  <a:cubicBezTo>
                    <a:pt x="87" y="27"/>
                    <a:pt x="87" y="27"/>
                    <a:pt x="87" y="27"/>
                  </a:cubicBezTo>
                  <a:cubicBezTo>
                    <a:pt x="87" y="27"/>
                    <a:pt x="87" y="27"/>
                    <a:pt x="87" y="27"/>
                  </a:cubicBezTo>
                  <a:cubicBezTo>
                    <a:pt x="87" y="26"/>
                    <a:pt x="87" y="26"/>
                    <a:pt x="87" y="26"/>
                  </a:cubicBezTo>
                  <a:cubicBezTo>
                    <a:pt x="56" y="11"/>
                    <a:pt x="56" y="11"/>
                    <a:pt x="56" y="11"/>
                  </a:cubicBezTo>
                  <a:cubicBezTo>
                    <a:pt x="56" y="11"/>
                    <a:pt x="55" y="11"/>
                    <a:pt x="55" y="11"/>
                  </a:cubicBezTo>
                  <a:cubicBezTo>
                    <a:pt x="55" y="11"/>
                    <a:pt x="55" y="11"/>
                    <a:pt x="55" y="11"/>
                  </a:cubicBezTo>
                  <a:close/>
                  <a:moveTo>
                    <a:pt x="48" y="45"/>
                  </a:moveTo>
                  <a:cubicBezTo>
                    <a:pt x="15" y="29"/>
                    <a:pt x="15" y="29"/>
                    <a:pt x="15" y="29"/>
                  </a:cubicBezTo>
                  <a:cubicBezTo>
                    <a:pt x="15" y="29"/>
                    <a:pt x="15" y="29"/>
                    <a:pt x="14" y="29"/>
                  </a:cubicBezTo>
                  <a:cubicBezTo>
                    <a:pt x="1" y="35"/>
                    <a:pt x="1" y="35"/>
                    <a:pt x="1" y="35"/>
                  </a:cubicBezTo>
                  <a:cubicBezTo>
                    <a:pt x="1" y="36"/>
                    <a:pt x="0" y="36"/>
                    <a:pt x="0" y="36"/>
                  </a:cubicBezTo>
                  <a:cubicBezTo>
                    <a:pt x="0" y="37"/>
                    <a:pt x="1" y="37"/>
                    <a:pt x="1" y="37"/>
                  </a:cubicBezTo>
                  <a:cubicBezTo>
                    <a:pt x="33" y="53"/>
                    <a:pt x="33" y="53"/>
                    <a:pt x="33" y="53"/>
                  </a:cubicBezTo>
                  <a:cubicBezTo>
                    <a:pt x="34" y="54"/>
                    <a:pt x="34" y="54"/>
                    <a:pt x="34" y="53"/>
                  </a:cubicBezTo>
                  <a:cubicBezTo>
                    <a:pt x="48" y="47"/>
                    <a:pt x="48" y="47"/>
                    <a:pt x="48" y="47"/>
                  </a:cubicBezTo>
                  <a:cubicBezTo>
                    <a:pt x="48" y="47"/>
                    <a:pt x="48" y="46"/>
                    <a:pt x="48" y="46"/>
                  </a:cubicBezTo>
                  <a:cubicBezTo>
                    <a:pt x="48" y="45"/>
                    <a:pt x="48" y="45"/>
                    <a:pt x="48" y="45"/>
                  </a:cubicBezTo>
                  <a:close/>
                  <a:moveTo>
                    <a:pt x="105" y="16"/>
                  </a:moveTo>
                  <a:cubicBezTo>
                    <a:pt x="105" y="17"/>
                    <a:pt x="106" y="17"/>
                    <a:pt x="106" y="17"/>
                  </a:cubicBezTo>
                  <a:cubicBezTo>
                    <a:pt x="106" y="18"/>
                    <a:pt x="105" y="18"/>
                    <a:pt x="105" y="18"/>
                  </a:cubicBezTo>
                  <a:cubicBezTo>
                    <a:pt x="92" y="25"/>
                    <a:pt x="92" y="25"/>
                    <a:pt x="92" y="25"/>
                  </a:cubicBezTo>
                  <a:cubicBezTo>
                    <a:pt x="91" y="25"/>
                    <a:pt x="91" y="25"/>
                    <a:pt x="91" y="25"/>
                  </a:cubicBezTo>
                  <a:cubicBezTo>
                    <a:pt x="58" y="9"/>
                    <a:pt x="58" y="9"/>
                    <a:pt x="58" y="9"/>
                  </a:cubicBezTo>
                  <a:cubicBezTo>
                    <a:pt x="58" y="8"/>
                    <a:pt x="58" y="8"/>
                    <a:pt x="58" y="8"/>
                  </a:cubicBezTo>
                  <a:cubicBezTo>
                    <a:pt x="58" y="7"/>
                    <a:pt x="58" y="7"/>
                    <a:pt x="58" y="7"/>
                  </a:cubicBezTo>
                  <a:cubicBezTo>
                    <a:pt x="72" y="0"/>
                    <a:pt x="72" y="0"/>
                    <a:pt x="72" y="0"/>
                  </a:cubicBezTo>
                  <a:cubicBezTo>
                    <a:pt x="72" y="0"/>
                    <a:pt x="72" y="0"/>
                    <a:pt x="72" y="0"/>
                  </a:cubicBezTo>
                  <a:cubicBezTo>
                    <a:pt x="105" y="16"/>
                    <a:pt x="105" y="16"/>
                    <a:pt x="105" y="16"/>
                  </a:cubicBezTo>
                  <a:close/>
                  <a:moveTo>
                    <a:pt x="105" y="35"/>
                  </a:moveTo>
                  <a:cubicBezTo>
                    <a:pt x="105" y="36"/>
                    <a:pt x="106" y="36"/>
                    <a:pt x="106" y="36"/>
                  </a:cubicBezTo>
                  <a:cubicBezTo>
                    <a:pt x="106" y="37"/>
                    <a:pt x="105" y="37"/>
                    <a:pt x="105" y="37"/>
                  </a:cubicBezTo>
                  <a:cubicBezTo>
                    <a:pt x="72" y="53"/>
                    <a:pt x="72" y="53"/>
                    <a:pt x="72" y="53"/>
                  </a:cubicBezTo>
                  <a:cubicBezTo>
                    <a:pt x="72" y="54"/>
                    <a:pt x="72" y="54"/>
                    <a:pt x="72" y="53"/>
                  </a:cubicBezTo>
                  <a:cubicBezTo>
                    <a:pt x="58" y="47"/>
                    <a:pt x="58" y="47"/>
                    <a:pt x="58" y="47"/>
                  </a:cubicBezTo>
                  <a:cubicBezTo>
                    <a:pt x="58" y="47"/>
                    <a:pt x="58" y="46"/>
                    <a:pt x="58" y="46"/>
                  </a:cubicBezTo>
                  <a:cubicBezTo>
                    <a:pt x="58" y="45"/>
                    <a:pt x="58" y="45"/>
                    <a:pt x="58" y="45"/>
                  </a:cubicBezTo>
                  <a:cubicBezTo>
                    <a:pt x="91" y="29"/>
                    <a:pt x="91" y="29"/>
                    <a:pt x="91" y="29"/>
                  </a:cubicBezTo>
                  <a:cubicBezTo>
                    <a:pt x="91" y="29"/>
                    <a:pt x="91" y="29"/>
                    <a:pt x="92" y="29"/>
                  </a:cubicBezTo>
                  <a:cubicBezTo>
                    <a:pt x="105" y="35"/>
                    <a:pt x="105" y="35"/>
                    <a:pt x="105" y="35"/>
                  </a:cubicBezTo>
                  <a:close/>
                  <a:moveTo>
                    <a:pt x="48" y="7"/>
                  </a:moveTo>
                  <a:cubicBezTo>
                    <a:pt x="34" y="0"/>
                    <a:pt x="34" y="0"/>
                    <a:pt x="34" y="0"/>
                  </a:cubicBezTo>
                  <a:cubicBezTo>
                    <a:pt x="34" y="0"/>
                    <a:pt x="34" y="0"/>
                    <a:pt x="33" y="0"/>
                  </a:cubicBezTo>
                  <a:cubicBezTo>
                    <a:pt x="1" y="16"/>
                    <a:pt x="1" y="16"/>
                    <a:pt x="1" y="16"/>
                  </a:cubicBezTo>
                  <a:cubicBezTo>
                    <a:pt x="1" y="17"/>
                    <a:pt x="0" y="17"/>
                    <a:pt x="0" y="17"/>
                  </a:cubicBezTo>
                  <a:cubicBezTo>
                    <a:pt x="0" y="18"/>
                    <a:pt x="1" y="18"/>
                    <a:pt x="1" y="18"/>
                  </a:cubicBezTo>
                  <a:cubicBezTo>
                    <a:pt x="14" y="25"/>
                    <a:pt x="14" y="25"/>
                    <a:pt x="14" y="25"/>
                  </a:cubicBezTo>
                  <a:cubicBezTo>
                    <a:pt x="15" y="25"/>
                    <a:pt x="15" y="25"/>
                    <a:pt x="15" y="25"/>
                  </a:cubicBezTo>
                  <a:cubicBezTo>
                    <a:pt x="48" y="9"/>
                    <a:pt x="48" y="9"/>
                    <a:pt x="48" y="9"/>
                  </a:cubicBezTo>
                  <a:cubicBezTo>
                    <a:pt x="48" y="8"/>
                    <a:pt x="48" y="8"/>
                    <a:pt x="48" y="8"/>
                  </a:cubicBezTo>
                  <a:cubicBezTo>
                    <a:pt x="48" y="7"/>
                    <a:pt x="48" y="7"/>
                    <a:pt x="48" y="7"/>
                  </a:cubicBezTo>
                  <a:close/>
                  <a:moveTo>
                    <a:pt x="55" y="50"/>
                  </a:moveTo>
                  <a:cubicBezTo>
                    <a:pt x="55" y="82"/>
                    <a:pt x="55" y="82"/>
                    <a:pt x="55" y="82"/>
                  </a:cubicBezTo>
                  <a:cubicBezTo>
                    <a:pt x="55" y="82"/>
                    <a:pt x="55" y="83"/>
                    <a:pt x="55" y="83"/>
                  </a:cubicBezTo>
                  <a:cubicBezTo>
                    <a:pt x="55" y="83"/>
                    <a:pt x="56" y="83"/>
                    <a:pt x="56" y="83"/>
                  </a:cubicBezTo>
                  <a:cubicBezTo>
                    <a:pt x="89" y="66"/>
                    <a:pt x="89" y="66"/>
                    <a:pt x="89" y="66"/>
                  </a:cubicBezTo>
                  <a:cubicBezTo>
                    <a:pt x="89" y="66"/>
                    <a:pt x="90" y="66"/>
                    <a:pt x="90" y="65"/>
                  </a:cubicBezTo>
                  <a:cubicBezTo>
                    <a:pt x="90" y="50"/>
                    <a:pt x="90" y="50"/>
                    <a:pt x="90" y="50"/>
                  </a:cubicBezTo>
                  <a:cubicBezTo>
                    <a:pt x="90" y="50"/>
                    <a:pt x="89" y="49"/>
                    <a:pt x="89" y="49"/>
                  </a:cubicBezTo>
                  <a:cubicBezTo>
                    <a:pt x="89" y="49"/>
                    <a:pt x="89" y="49"/>
                    <a:pt x="88" y="49"/>
                  </a:cubicBezTo>
                  <a:cubicBezTo>
                    <a:pt x="73" y="57"/>
                    <a:pt x="73" y="57"/>
                    <a:pt x="73" y="57"/>
                  </a:cubicBezTo>
                  <a:cubicBezTo>
                    <a:pt x="72" y="57"/>
                    <a:pt x="72" y="57"/>
                    <a:pt x="72" y="57"/>
                  </a:cubicBezTo>
                  <a:cubicBezTo>
                    <a:pt x="72" y="57"/>
                    <a:pt x="72" y="57"/>
                    <a:pt x="72" y="57"/>
                  </a:cubicBezTo>
                  <a:cubicBezTo>
                    <a:pt x="71" y="57"/>
                    <a:pt x="71" y="57"/>
                    <a:pt x="71" y="57"/>
                  </a:cubicBezTo>
                  <a:cubicBezTo>
                    <a:pt x="56" y="49"/>
                    <a:pt x="56" y="49"/>
                    <a:pt x="56" y="49"/>
                  </a:cubicBezTo>
                  <a:cubicBezTo>
                    <a:pt x="56" y="49"/>
                    <a:pt x="55" y="49"/>
                    <a:pt x="55" y="49"/>
                  </a:cubicBezTo>
                  <a:cubicBezTo>
                    <a:pt x="55" y="49"/>
                    <a:pt x="55" y="50"/>
                    <a:pt x="55" y="50"/>
                  </a:cubicBezTo>
                  <a:close/>
                  <a:moveTo>
                    <a:pt x="16" y="50"/>
                  </a:moveTo>
                  <a:cubicBezTo>
                    <a:pt x="16" y="50"/>
                    <a:pt x="17" y="49"/>
                    <a:pt x="17" y="49"/>
                  </a:cubicBezTo>
                  <a:cubicBezTo>
                    <a:pt x="17" y="49"/>
                    <a:pt x="17" y="49"/>
                    <a:pt x="18" y="49"/>
                  </a:cubicBezTo>
                  <a:cubicBezTo>
                    <a:pt x="33" y="57"/>
                    <a:pt x="33" y="57"/>
                    <a:pt x="33" y="57"/>
                  </a:cubicBezTo>
                  <a:cubicBezTo>
                    <a:pt x="34" y="57"/>
                    <a:pt x="34" y="57"/>
                    <a:pt x="34" y="57"/>
                  </a:cubicBezTo>
                  <a:cubicBezTo>
                    <a:pt x="50" y="49"/>
                    <a:pt x="50" y="49"/>
                    <a:pt x="50" y="49"/>
                  </a:cubicBezTo>
                  <a:cubicBezTo>
                    <a:pt x="50" y="49"/>
                    <a:pt x="51" y="49"/>
                    <a:pt x="51" y="49"/>
                  </a:cubicBezTo>
                  <a:cubicBezTo>
                    <a:pt x="51" y="49"/>
                    <a:pt x="51" y="50"/>
                    <a:pt x="51" y="50"/>
                  </a:cubicBezTo>
                  <a:cubicBezTo>
                    <a:pt x="51" y="82"/>
                    <a:pt x="51" y="82"/>
                    <a:pt x="51" y="82"/>
                  </a:cubicBezTo>
                  <a:cubicBezTo>
                    <a:pt x="51" y="82"/>
                    <a:pt x="51" y="83"/>
                    <a:pt x="51" y="83"/>
                  </a:cubicBezTo>
                  <a:cubicBezTo>
                    <a:pt x="51" y="83"/>
                    <a:pt x="50" y="83"/>
                    <a:pt x="50" y="83"/>
                  </a:cubicBezTo>
                  <a:cubicBezTo>
                    <a:pt x="17" y="66"/>
                    <a:pt x="17" y="66"/>
                    <a:pt x="17" y="66"/>
                  </a:cubicBezTo>
                  <a:cubicBezTo>
                    <a:pt x="17" y="66"/>
                    <a:pt x="16" y="66"/>
                    <a:pt x="16" y="65"/>
                  </a:cubicBezTo>
                  <a:lnTo>
                    <a:pt x="16" y="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475952" y="2959322"/>
              <a:ext cx="380809" cy="537400"/>
            </a:xfrm>
            <a:custGeom>
              <a:rect l="l" t="t" r="r" b="b"/>
              <a:pathLst>
                <a:path w="21543" h="21574">
                  <a:moveTo>
                    <a:pt x="13864" y="16422"/>
                  </a:moveTo>
                  <a:cubicBezTo>
                    <a:pt x="13295" y="16782"/>
                    <a:pt x="12583" y="17013"/>
                    <a:pt x="11740" y="17115"/>
                  </a:cubicBezTo>
                  <a:lnTo>
                    <a:pt x="11752" y="18333"/>
                  </a:lnTo>
                  <a:lnTo>
                    <a:pt x="9908" y="18336"/>
                  </a:lnTo>
                  <a:lnTo>
                    <a:pt x="9897" y="17119"/>
                  </a:lnTo>
                  <a:cubicBezTo>
                    <a:pt x="9066" y="17021"/>
                    <a:pt x="8316" y="16773"/>
                    <a:pt x="7666" y="16391"/>
                  </a:cubicBezTo>
                  <a:cubicBezTo>
                    <a:pt x="6892" y="15916"/>
                    <a:pt x="6492" y="15369"/>
                    <a:pt x="6466" y="14757"/>
                  </a:cubicBezTo>
                  <a:lnTo>
                    <a:pt x="6503" y="14424"/>
                  </a:lnTo>
                  <a:lnTo>
                    <a:pt x="8292" y="14419"/>
                  </a:lnTo>
                  <a:lnTo>
                    <a:pt x="8298" y="14543"/>
                  </a:lnTo>
                  <a:cubicBezTo>
                    <a:pt x="8309" y="15050"/>
                    <a:pt x="8528" y="15427"/>
                    <a:pt x="8960" y="15694"/>
                  </a:cubicBezTo>
                  <a:cubicBezTo>
                    <a:pt x="9384" y="15964"/>
                    <a:pt x="10003" y="16098"/>
                    <a:pt x="10790" y="16098"/>
                  </a:cubicBezTo>
                  <a:cubicBezTo>
                    <a:pt x="11584" y="16093"/>
                    <a:pt x="12202" y="15951"/>
                    <a:pt x="12633" y="15680"/>
                  </a:cubicBezTo>
                  <a:cubicBezTo>
                    <a:pt x="13064" y="15409"/>
                    <a:pt x="13270" y="15036"/>
                    <a:pt x="13270" y="14552"/>
                  </a:cubicBezTo>
                  <a:cubicBezTo>
                    <a:pt x="13270" y="14153"/>
                    <a:pt x="13070" y="13842"/>
                    <a:pt x="12652" y="13606"/>
                  </a:cubicBezTo>
                  <a:cubicBezTo>
                    <a:pt x="12221" y="13367"/>
                    <a:pt x="11477" y="13158"/>
                    <a:pt x="10433" y="12985"/>
                  </a:cubicBezTo>
                  <a:cubicBezTo>
                    <a:pt x="9278" y="12794"/>
                    <a:pt x="8385" y="12496"/>
                    <a:pt x="7803" y="12110"/>
                  </a:cubicBezTo>
                  <a:cubicBezTo>
                    <a:pt x="7210" y="11710"/>
                    <a:pt x="6897" y="11199"/>
                    <a:pt x="6892" y="10591"/>
                  </a:cubicBezTo>
                  <a:cubicBezTo>
                    <a:pt x="6886" y="9899"/>
                    <a:pt x="7266" y="9321"/>
                    <a:pt x="8023" y="8877"/>
                  </a:cubicBezTo>
                  <a:cubicBezTo>
                    <a:pt x="8534" y="8574"/>
                    <a:pt x="9147" y="8376"/>
                    <a:pt x="9833" y="8282"/>
                  </a:cubicBezTo>
                  <a:lnTo>
                    <a:pt x="9822" y="7225"/>
                  </a:lnTo>
                  <a:lnTo>
                    <a:pt x="11665" y="7216"/>
                  </a:lnTo>
                  <a:lnTo>
                    <a:pt x="11671" y="8242"/>
                  </a:lnTo>
                  <a:cubicBezTo>
                    <a:pt x="12496" y="8322"/>
                    <a:pt x="13183" y="8527"/>
                    <a:pt x="13727" y="8841"/>
                  </a:cubicBezTo>
                  <a:cubicBezTo>
                    <a:pt x="14451" y="9272"/>
                    <a:pt x="14851" y="9867"/>
                    <a:pt x="14907" y="10617"/>
                  </a:cubicBezTo>
                  <a:lnTo>
                    <a:pt x="14914" y="10748"/>
                  </a:lnTo>
                  <a:lnTo>
                    <a:pt x="13114" y="10754"/>
                  </a:lnTo>
                  <a:lnTo>
                    <a:pt x="13089" y="10650"/>
                  </a:lnTo>
                  <a:cubicBezTo>
                    <a:pt x="13002" y="10183"/>
                    <a:pt x="12783" y="9832"/>
                    <a:pt x="12427" y="9610"/>
                  </a:cubicBezTo>
                  <a:cubicBezTo>
                    <a:pt x="12077" y="9392"/>
                    <a:pt x="11565" y="9277"/>
                    <a:pt x="10895" y="9282"/>
                  </a:cubicBezTo>
                  <a:cubicBezTo>
                    <a:pt x="10196" y="9282"/>
                    <a:pt x="9640" y="9401"/>
                    <a:pt x="9259" y="9632"/>
                  </a:cubicBezTo>
                  <a:cubicBezTo>
                    <a:pt x="8878" y="9858"/>
                    <a:pt x="8698" y="10160"/>
                    <a:pt x="8702" y="10572"/>
                  </a:cubicBezTo>
                  <a:cubicBezTo>
                    <a:pt x="8702" y="10924"/>
                    <a:pt x="8878" y="11204"/>
                    <a:pt x="9229" y="11408"/>
                  </a:cubicBezTo>
                  <a:cubicBezTo>
                    <a:pt x="9584" y="11621"/>
                    <a:pt x="10216" y="11808"/>
                    <a:pt x="11115" y="11954"/>
                  </a:cubicBezTo>
                  <a:cubicBezTo>
                    <a:pt x="12421" y="12172"/>
                    <a:pt x="13414" y="12492"/>
                    <a:pt x="14076" y="12914"/>
                  </a:cubicBezTo>
                  <a:cubicBezTo>
                    <a:pt x="14732" y="13335"/>
                    <a:pt x="15076" y="13877"/>
                    <a:pt x="15076" y="14521"/>
                  </a:cubicBezTo>
                  <a:cubicBezTo>
                    <a:pt x="15082" y="15289"/>
                    <a:pt x="14676" y="15929"/>
                    <a:pt x="13864" y="16422"/>
                  </a:cubicBezTo>
                  <a:cubicBezTo>
                    <a:pt x="13864" y="16422"/>
                    <a:pt x="13864" y="16422"/>
                    <a:pt x="13864" y="16422"/>
                  </a:cubicBezTo>
                  <a:close/>
                  <a:moveTo>
                    <a:pt x="13995" y="4271"/>
                  </a:moveTo>
                  <a:lnTo>
                    <a:pt x="13995" y="4298"/>
                  </a:lnTo>
                  <a:lnTo>
                    <a:pt x="7161" y="4325"/>
                  </a:lnTo>
                  <a:lnTo>
                    <a:pt x="7372" y="4045"/>
                  </a:lnTo>
                  <a:lnTo>
                    <a:pt x="7754" y="3756"/>
                  </a:lnTo>
                  <a:lnTo>
                    <a:pt x="13245" y="3739"/>
                  </a:lnTo>
                  <a:lnTo>
                    <a:pt x="14789" y="0"/>
                  </a:lnTo>
                  <a:lnTo>
                    <a:pt x="6535" y="31"/>
                  </a:lnTo>
                  <a:lnTo>
                    <a:pt x="7722" y="3668"/>
                  </a:lnTo>
                  <a:cubicBezTo>
                    <a:pt x="6866" y="2984"/>
                    <a:pt x="4761" y="1540"/>
                    <a:pt x="2855" y="2042"/>
                  </a:cubicBezTo>
                  <a:lnTo>
                    <a:pt x="3061" y="2446"/>
                  </a:lnTo>
                  <a:cubicBezTo>
                    <a:pt x="4687" y="2020"/>
                    <a:pt x="6673" y="3472"/>
                    <a:pt x="7372" y="4045"/>
                  </a:cubicBezTo>
                  <a:cubicBezTo>
                    <a:pt x="6210" y="4348"/>
                    <a:pt x="4699" y="4569"/>
                    <a:pt x="3805" y="4001"/>
                  </a:cubicBezTo>
                  <a:lnTo>
                    <a:pt x="3399" y="4329"/>
                  </a:lnTo>
                  <a:cubicBezTo>
                    <a:pt x="3930" y="4667"/>
                    <a:pt x="4605" y="4783"/>
                    <a:pt x="5310" y="4783"/>
                  </a:cubicBezTo>
                  <a:cubicBezTo>
                    <a:pt x="5729" y="4783"/>
                    <a:pt x="6155" y="4734"/>
                    <a:pt x="6566" y="4667"/>
                  </a:cubicBezTo>
                  <a:cubicBezTo>
                    <a:pt x="2687" y="6563"/>
                    <a:pt x="-26" y="10769"/>
                    <a:pt x="0" y="13957"/>
                  </a:cubicBezTo>
                  <a:cubicBezTo>
                    <a:pt x="32" y="18189"/>
                    <a:pt x="4886" y="21600"/>
                    <a:pt x="10828" y="21573"/>
                  </a:cubicBezTo>
                  <a:cubicBezTo>
                    <a:pt x="16782" y="21556"/>
                    <a:pt x="21574" y="18105"/>
                    <a:pt x="21543" y="13877"/>
                  </a:cubicBezTo>
                  <a:cubicBezTo>
                    <a:pt x="21518" y="10468"/>
                    <a:pt x="18344" y="5897"/>
                    <a:pt x="13995" y="4271"/>
                  </a:cubicBezTo>
                  <a:cubicBezTo>
                    <a:pt x="13995" y="4271"/>
                    <a:pt x="13995" y="4271"/>
                    <a:pt x="13995" y="427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297043" y="4240435"/>
              <a:ext cx="513778" cy="424625"/>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6228112" y="4279582"/>
            <a:ext cx="496157" cy="415672"/>
            <a:chOff x="6228112" y="4279582"/>
            <a:chExt cx="496157" cy="415672"/>
          </a:xfrm>
        </p:grpSpPr>
        <p:sp>
          <p:nvSpPr>
            <p:cNvPr id="12" name="Freeform 12"/>
            <p:cNvSpPr/>
            <p:nvPr/>
          </p:nvSpPr>
          <p:spPr>
            <a:xfrm>
              <a:off x="6312789" y="4402646"/>
              <a:ext cx="324707" cy="292608"/>
            </a:xfrm>
            <a:custGeom>
              <a:rect l="l" t="t" r="r" b="b"/>
              <a:pathLst>
                <a:path w="161" h="145">
                  <a:moveTo>
                    <a:pt x="0" y="62"/>
                  </a:moveTo>
                  <a:lnTo>
                    <a:pt x="0" y="145"/>
                  </a:lnTo>
                  <a:lnTo>
                    <a:pt x="31" y="145"/>
                  </a:lnTo>
                  <a:lnTo>
                    <a:pt x="130" y="145"/>
                  </a:lnTo>
                  <a:lnTo>
                    <a:pt x="161" y="145"/>
                  </a:lnTo>
                  <a:lnTo>
                    <a:pt x="161" y="62"/>
                  </a:lnTo>
                  <a:lnTo>
                    <a:pt x="81" y="0"/>
                  </a:lnTo>
                  <a:lnTo>
                    <a:pt x="0" y="6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6228112" y="4279582"/>
              <a:ext cx="496157" cy="248221"/>
            </a:xfrm>
            <a:custGeom>
              <a:rect l="l" t="t" r="r" b="b"/>
              <a:pathLst>
                <a:path w="246" h="123">
                  <a:moveTo>
                    <a:pt x="225" y="80"/>
                  </a:moveTo>
                  <a:lnTo>
                    <a:pt x="225" y="21"/>
                  </a:lnTo>
                  <a:lnTo>
                    <a:pt x="182" y="21"/>
                  </a:lnTo>
                  <a:lnTo>
                    <a:pt x="182" y="47"/>
                  </a:lnTo>
                  <a:lnTo>
                    <a:pt x="123" y="0"/>
                  </a:lnTo>
                  <a:lnTo>
                    <a:pt x="123" y="0"/>
                  </a:lnTo>
                  <a:lnTo>
                    <a:pt x="123" y="0"/>
                  </a:lnTo>
                  <a:lnTo>
                    <a:pt x="123" y="0"/>
                  </a:lnTo>
                  <a:lnTo>
                    <a:pt x="123" y="0"/>
                  </a:lnTo>
                  <a:lnTo>
                    <a:pt x="0" y="97"/>
                  </a:lnTo>
                  <a:lnTo>
                    <a:pt x="21" y="123"/>
                  </a:lnTo>
                  <a:lnTo>
                    <a:pt x="123" y="42"/>
                  </a:lnTo>
                  <a:lnTo>
                    <a:pt x="225" y="123"/>
                  </a:lnTo>
                  <a:lnTo>
                    <a:pt x="246" y="97"/>
                  </a:lnTo>
                  <a:lnTo>
                    <a:pt x="225" y="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1002893" y="1341847"/>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利尿剂</a:t>
            </a:r>
          </a:p>
        </p:txBody>
      </p:sp>
      <p:sp>
        <p:nvSpPr>
          <p:cNvPr id="15" name="TextBox 15"/>
          <p:cNvSpPr txBox="1"/>
          <p:nvPr/>
        </p:nvSpPr>
        <p:spPr>
          <a:xfrm>
            <a:off x="7417207" y="1341847"/>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2">
                    <a:alpha val="100000"/>
                  </a:schemeClr>
                </a:solidFill>
                <a:latin typeface="Microsoft Yahei"/>
                <a:ea typeface="Microsoft Yahei"/>
                <a:cs typeface="Microsoft Yahei"/>
              </a:rPr>
              <a:t>ACE抑制剂/ARBs</a:t>
            </a:r>
          </a:p>
        </p:txBody>
      </p:sp>
      <p:sp>
        <p:nvSpPr>
          <p:cNvPr id="16" name="TextBox 16"/>
          <p:cNvSpPr txBox="1"/>
          <p:nvPr/>
        </p:nvSpPr>
        <p:spPr>
          <a:xfrm>
            <a:off x="1002893" y="4228595"/>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4">
                    <a:alpha val="100000"/>
                  </a:schemeClr>
                </a:solidFill>
                <a:latin typeface="Microsoft Yahei"/>
                <a:ea typeface="Microsoft Yahei"/>
                <a:cs typeface="Microsoft Yahei"/>
              </a:rPr>
              <a:t>β受体阻滞剂</a:t>
            </a:r>
          </a:p>
        </p:txBody>
      </p:sp>
      <p:sp>
        <p:nvSpPr>
          <p:cNvPr id="17" name="TextBox 17"/>
          <p:cNvSpPr txBox="1"/>
          <p:nvPr/>
        </p:nvSpPr>
        <p:spPr>
          <a:xfrm>
            <a:off x="7417207" y="4228595"/>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3">
                    <a:alpha val="100000"/>
                  </a:schemeClr>
                </a:solidFill>
                <a:latin typeface="Microsoft Yahei"/>
                <a:ea typeface="Microsoft Yahei"/>
                <a:cs typeface="Microsoft Yahei"/>
              </a:rPr>
              <a:t>洋地黄类药物</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常用药物介绍</a:t>
              </a:r>
            </a:p>
          </p:txBody>
        </p:sp>
      </p:grpSp>
      <p:sp>
        <p:nvSpPr>
          <p:cNvPr id="40" name="TextBox 40"/>
          <p:cNvSpPr txBox="1"/>
          <p:nvPr/>
        </p:nvSpPr>
        <p:spPr>
          <a:xfrm>
            <a:off x="1002893" y="1707444"/>
            <a:ext cx="3771900"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通过增加尿量，减少体液潴留，降低心脏前负荷，从而改善心衰症状。</a:t>
            </a:r>
          </a:p>
        </p:txBody>
      </p:sp>
      <p:sp>
        <p:nvSpPr>
          <p:cNvPr id="41" name="TextBox 41"/>
          <p:cNvSpPr txBox="1"/>
          <p:nvPr/>
        </p:nvSpPr>
        <p:spPr>
          <a:xfrm>
            <a:off x="7417207" y="1707444"/>
            <a:ext cx="3771900"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通过抑制肾素-血管紧张素系统，扩张血管，降低血压，减轻心脏后负荷，改善心室重塑。</a:t>
            </a:r>
          </a:p>
        </p:txBody>
      </p:sp>
      <p:sp>
        <p:nvSpPr>
          <p:cNvPr id="42" name="TextBox 42"/>
          <p:cNvSpPr txBox="1"/>
          <p:nvPr/>
        </p:nvSpPr>
        <p:spPr>
          <a:xfrm>
            <a:off x="1002893" y="4594193"/>
            <a:ext cx="3771900" cy="166687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通过抑制交感神经系统，减慢心率，降低心肌耗氧量，改善心脏功能。</a:t>
            </a:r>
          </a:p>
        </p:txBody>
      </p:sp>
      <p:sp>
        <p:nvSpPr>
          <p:cNvPr id="43" name="TextBox 43"/>
          <p:cNvSpPr txBox="1"/>
          <p:nvPr/>
        </p:nvSpPr>
        <p:spPr>
          <a:xfrm>
            <a:off x="7417207" y="4594193"/>
            <a:ext cx="3771900"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通过增强心肌收缩力，改善心脏泵血功能，主要用于伴有快速心房颤动/心房扑动的收缩性心衰。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 name="AutoShape 9"/>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797656" y="3303419"/>
            <a:ext cx="931450" cy="924116"/>
            <a:chOff x="1797656" y="3303419"/>
            <a:chExt cx="931450" cy="924116"/>
          </a:xfrm>
        </p:grpSpPr>
        <p:sp>
          <p:nvSpPr>
            <p:cNvPr id="11" name="Freeform 11"/>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药物作用机制</a:t>
              </a:r>
            </a:p>
          </p:txBody>
        </p:sp>
      </p:grpSp>
      <p:sp>
        <p:nvSpPr>
          <p:cNvPr id="37" name="AutoShape 37"/>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利尿剂</a:t>
            </a:r>
          </a:p>
        </p:txBody>
      </p:sp>
      <p:sp>
        <p:nvSpPr>
          <p:cNvPr id="40" name="TextBox 40"/>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主要通过促进肾脏排钠排水，减少体液潴留，降低心脏前负荷，从而缓解心衰症状。</a:t>
            </a:r>
          </a:p>
        </p:txBody>
      </p:sp>
      <p:sp>
        <p:nvSpPr>
          <p:cNvPr id="41" name="AutoShape 41"/>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ACE抑制剂/ARBs</a:t>
            </a:r>
          </a:p>
        </p:txBody>
      </p:sp>
      <p:sp>
        <p:nvSpPr>
          <p:cNvPr id="44" name="TextBox 44"/>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通过阻断肾素-血管紧张素系统，抑制血管收缩和醛固酮释放，从而扩张血管、降低血压、减轻心脏后负荷，并改善心室重塑。</a:t>
            </a:r>
          </a:p>
        </p:txBody>
      </p:sp>
      <p:sp>
        <p:nvSpPr>
          <p:cNvPr id="45" name="AutoShape 45"/>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β受体阻滞剂</a:t>
            </a:r>
          </a:p>
        </p:txBody>
      </p:sp>
      <p:sp>
        <p:nvSpPr>
          <p:cNvPr id="48" name="TextBox 48"/>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主要通过抑制交感神经系统活性，减慢心率、降低心肌耗氧量、改善心脏舒张功能，从而改善心衰患者预后。</a:t>
            </a:r>
          </a:p>
        </p:txBody>
      </p:sp>
      <p:sp>
        <p:nvSpPr>
          <p:cNvPr id="49" name="AutoShape 49"/>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洋地黄类药物</a:t>
            </a:r>
          </a:p>
        </p:txBody>
      </p:sp>
      <p:sp>
        <p:nvSpPr>
          <p:cNvPr id="52" name="TextBox 52"/>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主要通过抑制心肌细胞膜上的钠钾ATP酶，增加细胞内钠离子浓度，进而促进钠钙交换，增强心肌收缩力。</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4294" y="1287329"/>
            <a:ext cx="2035112" cy="2035112"/>
            <a:chOff x="1204294" y="1287329"/>
            <a:chExt cx="2035112" cy="2035112"/>
          </a:xfrm>
        </p:grpSpPr>
        <p:sp>
          <p:nvSpPr>
            <p:cNvPr id="3" name="AutoShape 3"/>
            <p:cNvSpPr/>
            <p:nvPr/>
          </p:nvSpPr>
          <p:spPr>
            <a:xfrm flipH="1">
              <a:off x="1204294" y="1287329"/>
              <a:ext cx="2035112" cy="2035112"/>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1791319" y="1987226"/>
              <a:ext cx="891159" cy="635222"/>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AutoShape 5"/>
          <p:cNvSpPr/>
          <p:nvPr/>
        </p:nvSpPr>
        <p:spPr>
          <a:xfrm flipH="1">
            <a:off x="3838147" y="1287233"/>
            <a:ext cx="2035112" cy="2035112"/>
          </a:xfrm>
          <a:prstGeom prst="ellipse">
            <a:avLst/>
          </a:prstGeom>
          <a:noFill/>
          <a:ln w="9525">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 name="Freeform 6"/>
          <p:cNvSpPr/>
          <p:nvPr/>
        </p:nvSpPr>
        <p:spPr>
          <a:xfrm>
            <a:off x="4556617" y="1941220"/>
            <a:ext cx="595503" cy="1060133"/>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4729210" y="1757387"/>
            <a:ext cx="261747" cy="541878"/>
            <a:chOff x="4729210" y="1757387"/>
            <a:chExt cx="261747" cy="541878"/>
          </a:xfrm>
        </p:grpSpPr>
        <p:sp>
          <p:nvSpPr>
            <p:cNvPr id="8" name="Freeform 8"/>
            <p:cNvSpPr/>
            <p:nvPr/>
          </p:nvSpPr>
          <p:spPr>
            <a:xfrm>
              <a:off x="4866656" y="2100573"/>
              <a:ext cx="80296" cy="4524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4940380" y="1956650"/>
              <a:ext cx="28004" cy="60674"/>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4866656" y="2032755"/>
              <a:ext cx="74962" cy="52388"/>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49905" y="2032755"/>
              <a:ext cx="29718" cy="52388"/>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17139" y="1828158"/>
              <a:ext cx="20193" cy="49339"/>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930283" y="1894167"/>
              <a:ext cx="22574" cy="46958"/>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733306" y="2100573"/>
              <a:ext cx="33909" cy="4524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766072" y="1894167"/>
              <a:ext cx="26765" cy="46958"/>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740450" y="2032755"/>
              <a:ext cx="32766" cy="52388"/>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4822555" y="1757387"/>
              <a:ext cx="30956" cy="55340"/>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866656" y="1757387"/>
              <a:ext cx="33909" cy="55340"/>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807125" y="1804346"/>
              <a:ext cx="4191" cy="828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4782741" y="1828158"/>
              <a:ext cx="23241" cy="49339"/>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4751785" y="1956650"/>
              <a:ext cx="30956" cy="60674"/>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4866656" y="2161343"/>
              <a:ext cx="83248" cy="52388"/>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4788646" y="1956650"/>
              <a:ext cx="64865" cy="60674"/>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4810078" y="1828158"/>
              <a:ext cx="43434" cy="49339"/>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4781503" y="2032755"/>
              <a:ext cx="72009" cy="52388"/>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4866656" y="1956650"/>
              <a:ext cx="67818" cy="60674"/>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4866656" y="1828158"/>
              <a:ext cx="46387" cy="49339"/>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4866656" y="1894167"/>
              <a:ext cx="57721" cy="46958"/>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799981" y="1894167"/>
              <a:ext cx="53530" cy="46958"/>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773216" y="2229161"/>
              <a:ext cx="80296" cy="54769"/>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777407" y="2100573"/>
              <a:ext cx="76105" cy="4524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774359" y="2161343"/>
              <a:ext cx="79153" cy="52388"/>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729210" y="2161343"/>
              <a:ext cx="33909" cy="52388"/>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961239" y="2161343"/>
              <a:ext cx="29718" cy="52388"/>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957049" y="2100573"/>
              <a:ext cx="28575" cy="4524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805887" y="1812728"/>
              <a:ext cx="17812" cy="15431"/>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900565" y="1812728"/>
              <a:ext cx="16669" cy="15431"/>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853512" y="1812728"/>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792837" y="1877498"/>
              <a:ext cx="17240" cy="1666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4913043" y="1877498"/>
              <a:ext cx="17240" cy="1666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853512" y="1877498"/>
              <a:ext cx="13049" cy="1666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4782741" y="1941220"/>
              <a:ext cx="17240" cy="15431"/>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4924283" y="1941220"/>
              <a:ext cx="16097" cy="15431"/>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853512" y="1941220"/>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4773216" y="2017325"/>
              <a:ext cx="15431" cy="15431"/>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4934474" y="2017325"/>
              <a:ext cx="15431" cy="15431"/>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853512" y="201732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4766072" y="2085143"/>
              <a:ext cx="15431" cy="15431"/>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4941523" y="2085143"/>
              <a:ext cx="15431" cy="15431"/>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853512" y="2085143"/>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4763119" y="2145817"/>
              <a:ext cx="14288" cy="15431"/>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4946952" y="2145817"/>
              <a:ext cx="14288" cy="15431"/>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853512" y="2145817"/>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4760166" y="2213635"/>
              <a:ext cx="13049" cy="15431"/>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4949905" y="2213635"/>
              <a:ext cx="14288" cy="15431"/>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4853512" y="221363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4853512" y="2283834"/>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8" name="Group 58"/>
          <p:cNvGrpSpPr/>
          <p:nvPr/>
        </p:nvGrpSpPr>
        <p:grpSpPr>
          <a:xfrm>
            <a:off x="6479524" y="1287233"/>
            <a:ext cx="2035112" cy="2035112"/>
            <a:chOff x="6479524" y="1287233"/>
            <a:chExt cx="2035112" cy="2035112"/>
          </a:xfrm>
        </p:grpSpPr>
        <p:sp>
          <p:nvSpPr>
            <p:cNvPr id="59" name="AutoShape 59"/>
            <p:cNvSpPr/>
            <p:nvPr/>
          </p:nvSpPr>
          <p:spPr>
            <a:xfrm flipH="1">
              <a:off x="6479524" y="1287233"/>
              <a:ext cx="2035112" cy="2035112"/>
            </a:xfrm>
            <a:prstGeom prst="ellipse">
              <a:avLst/>
            </a:prstGeom>
            <a:noFill/>
            <a:ln w="9525">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0" name="Freeform 60"/>
            <p:cNvSpPr/>
            <p:nvPr/>
          </p:nvSpPr>
          <p:spPr>
            <a:xfrm>
              <a:off x="7181041" y="1888451"/>
              <a:ext cx="662750" cy="833056"/>
            </a:xfrm>
            <a:custGeom>
              <a:rect l="l" t="t" r="r" b="b"/>
              <a:pathLst>
                <a:path w="21600" h="21600">
                  <a:moveTo>
                    <a:pt x="10799" y="0"/>
                  </a:moveTo>
                  <a:cubicBezTo>
                    <a:pt x="4836" y="0"/>
                    <a:pt x="0" y="1447"/>
                    <a:pt x="0" y="3231"/>
                  </a:cubicBezTo>
                  <a:lnTo>
                    <a:pt x="0" y="4776"/>
                  </a:lnTo>
                  <a:cubicBezTo>
                    <a:pt x="0" y="6669"/>
                    <a:pt x="4836" y="8203"/>
                    <a:pt x="10799" y="8203"/>
                  </a:cubicBezTo>
                  <a:cubicBezTo>
                    <a:pt x="16764" y="8203"/>
                    <a:pt x="21600" y="6669"/>
                    <a:pt x="21600" y="4776"/>
                  </a:cubicBezTo>
                  <a:lnTo>
                    <a:pt x="21600" y="3231"/>
                  </a:lnTo>
                  <a:cubicBezTo>
                    <a:pt x="21600" y="1447"/>
                    <a:pt x="16764" y="0"/>
                    <a:pt x="10799" y="0"/>
                  </a:cubicBezTo>
                  <a:close/>
                  <a:moveTo>
                    <a:pt x="21195" y="8008"/>
                  </a:moveTo>
                  <a:cubicBezTo>
                    <a:pt x="19915" y="9488"/>
                    <a:pt x="15746" y="10572"/>
                    <a:pt x="10799" y="10572"/>
                  </a:cubicBezTo>
                  <a:cubicBezTo>
                    <a:pt x="5856" y="10572"/>
                    <a:pt x="1685" y="9488"/>
                    <a:pt x="405" y="8008"/>
                  </a:cubicBezTo>
                  <a:cubicBezTo>
                    <a:pt x="141" y="7702"/>
                    <a:pt x="0" y="7868"/>
                    <a:pt x="0" y="8007"/>
                  </a:cubicBezTo>
                  <a:cubicBezTo>
                    <a:pt x="0" y="8144"/>
                    <a:pt x="0" y="10898"/>
                    <a:pt x="0" y="10898"/>
                  </a:cubicBezTo>
                  <a:cubicBezTo>
                    <a:pt x="0" y="13061"/>
                    <a:pt x="4836" y="14814"/>
                    <a:pt x="10799" y="14814"/>
                  </a:cubicBezTo>
                  <a:cubicBezTo>
                    <a:pt x="16764" y="14814"/>
                    <a:pt x="21600" y="13061"/>
                    <a:pt x="21600" y="10898"/>
                  </a:cubicBezTo>
                  <a:cubicBezTo>
                    <a:pt x="21600" y="10898"/>
                    <a:pt x="21600" y="8144"/>
                    <a:pt x="21600" y="8007"/>
                  </a:cubicBezTo>
                  <a:cubicBezTo>
                    <a:pt x="21600" y="7868"/>
                    <a:pt x="21459" y="7702"/>
                    <a:pt x="21195" y="8008"/>
                  </a:cubicBezTo>
                  <a:close/>
                  <a:moveTo>
                    <a:pt x="21176" y="14285"/>
                  </a:moveTo>
                  <a:cubicBezTo>
                    <a:pt x="19876" y="15959"/>
                    <a:pt x="15722" y="17184"/>
                    <a:pt x="10799" y="17184"/>
                  </a:cubicBezTo>
                  <a:cubicBezTo>
                    <a:pt x="5878" y="17184"/>
                    <a:pt x="1724" y="15959"/>
                    <a:pt x="424" y="14285"/>
                  </a:cubicBezTo>
                  <a:cubicBezTo>
                    <a:pt x="147" y="13932"/>
                    <a:pt x="0" y="14121"/>
                    <a:pt x="0" y="14297"/>
                  </a:cubicBezTo>
                  <a:cubicBezTo>
                    <a:pt x="0" y="14472"/>
                    <a:pt x="0" y="16754"/>
                    <a:pt x="0" y="16754"/>
                  </a:cubicBezTo>
                  <a:cubicBezTo>
                    <a:pt x="0" y="19133"/>
                    <a:pt x="4836" y="21600"/>
                    <a:pt x="10799" y="21600"/>
                  </a:cubicBezTo>
                  <a:cubicBezTo>
                    <a:pt x="16764" y="21600"/>
                    <a:pt x="21600" y="19133"/>
                    <a:pt x="21600" y="16754"/>
                  </a:cubicBezTo>
                  <a:cubicBezTo>
                    <a:pt x="21600" y="16754"/>
                    <a:pt x="21600" y="14472"/>
                    <a:pt x="21600" y="14297"/>
                  </a:cubicBezTo>
                  <a:cubicBezTo>
                    <a:pt x="21600" y="14121"/>
                    <a:pt x="21453" y="13932"/>
                    <a:pt x="21176" y="14285"/>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1" name="Group 61"/>
          <p:cNvGrpSpPr/>
          <p:nvPr/>
        </p:nvGrpSpPr>
        <p:grpSpPr>
          <a:xfrm>
            <a:off x="9103948" y="1287329"/>
            <a:ext cx="2035112" cy="2035112"/>
            <a:chOff x="9103948" y="1287329"/>
            <a:chExt cx="2035112" cy="2035112"/>
          </a:xfrm>
        </p:grpSpPr>
        <p:sp>
          <p:nvSpPr>
            <p:cNvPr id="62" name="AutoShape 62"/>
            <p:cNvSpPr/>
            <p:nvPr/>
          </p:nvSpPr>
          <p:spPr>
            <a:xfrm flipH="1">
              <a:off x="9103948" y="1287329"/>
              <a:ext cx="2035112" cy="2035112"/>
            </a:xfrm>
            <a:prstGeom prst="ellipse">
              <a:avLst/>
            </a:prstGeom>
            <a:noFill/>
            <a:ln w="9525">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3" name="Freeform 63"/>
            <p:cNvSpPr/>
            <p:nvPr/>
          </p:nvSpPr>
          <p:spPr>
            <a:xfrm>
              <a:off x="9551051" y="2130196"/>
              <a:ext cx="1279493" cy="450056"/>
            </a:xfrm>
            <a:custGeom>
              <a:rect l="l" t="t" r="r" b="b"/>
              <a:pathLst>
                <a:path w="412" h="132">
                  <a:moveTo>
                    <a:pt x="412" y="15"/>
                  </a:moveTo>
                  <a:cubicBezTo>
                    <a:pt x="412" y="12"/>
                    <a:pt x="411" y="10"/>
                    <a:pt x="407" y="10"/>
                  </a:cubicBezTo>
                  <a:cubicBezTo>
                    <a:pt x="406" y="10"/>
                    <a:pt x="406" y="10"/>
                    <a:pt x="405" y="11"/>
                  </a:cubicBezTo>
                  <a:cubicBezTo>
                    <a:pt x="342" y="44"/>
                    <a:pt x="342" y="44"/>
                    <a:pt x="342" y="44"/>
                  </a:cubicBezTo>
                  <a:cubicBezTo>
                    <a:pt x="299" y="26"/>
                    <a:pt x="258" y="14"/>
                    <a:pt x="219" y="8"/>
                  </a:cubicBezTo>
                  <a:cubicBezTo>
                    <a:pt x="180" y="2"/>
                    <a:pt x="148" y="0"/>
                    <a:pt x="125" y="3"/>
                  </a:cubicBezTo>
                  <a:cubicBezTo>
                    <a:pt x="101" y="5"/>
                    <a:pt x="79" y="11"/>
                    <a:pt x="59" y="19"/>
                  </a:cubicBezTo>
                  <a:cubicBezTo>
                    <a:pt x="39" y="26"/>
                    <a:pt x="26" y="32"/>
                    <a:pt x="20" y="37"/>
                  </a:cubicBezTo>
                  <a:cubicBezTo>
                    <a:pt x="15" y="41"/>
                    <a:pt x="10" y="44"/>
                    <a:pt x="7" y="46"/>
                  </a:cubicBezTo>
                  <a:cubicBezTo>
                    <a:pt x="7" y="47"/>
                    <a:pt x="7" y="48"/>
                    <a:pt x="7" y="49"/>
                  </a:cubicBezTo>
                  <a:cubicBezTo>
                    <a:pt x="7" y="49"/>
                    <a:pt x="7" y="50"/>
                    <a:pt x="7" y="51"/>
                  </a:cubicBezTo>
                  <a:cubicBezTo>
                    <a:pt x="48" y="71"/>
                    <a:pt x="48" y="71"/>
                    <a:pt x="48" y="71"/>
                  </a:cubicBezTo>
                  <a:cubicBezTo>
                    <a:pt x="49" y="72"/>
                    <a:pt x="50" y="73"/>
                    <a:pt x="50" y="75"/>
                  </a:cubicBezTo>
                  <a:cubicBezTo>
                    <a:pt x="50" y="78"/>
                    <a:pt x="48" y="79"/>
                    <a:pt x="46" y="79"/>
                  </a:cubicBezTo>
                  <a:cubicBezTo>
                    <a:pt x="2" y="79"/>
                    <a:pt x="2" y="79"/>
                    <a:pt x="2" y="79"/>
                  </a:cubicBezTo>
                  <a:cubicBezTo>
                    <a:pt x="1" y="79"/>
                    <a:pt x="0" y="79"/>
                    <a:pt x="0" y="80"/>
                  </a:cubicBezTo>
                  <a:cubicBezTo>
                    <a:pt x="0" y="81"/>
                    <a:pt x="1" y="81"/>
                    <a:pt x="1" y="81"/>
                  </a:cubicBezTo>
                  <a:cubicBezTo>
                    <a:pt x="24" y="101"/>
                    <a:pt x="51" y="114"/>
                    <a:pt x="82" y="122"/>
                  </a:cubicBezTo>
                  <a:cubicBezTo>
                    <a:pt x="114" y="129"/>
                    <a:pt x="144" y="132"/>
                    <a:pt x="173" y="130"/>
                  </a:cubicBezTo>
                  <a:cubicBezTo>
                    <a:pt x="203" y="127"/>
                    <a:pt x="230" y="123"/>
                    <a:pt x="256" y="117"/>
                  </a:cubicBezTo>
                  <a:cubicBezTo>
                    <a:pt x="282" y="111"/>
                    <a:pt x="303" y="106"/>
                    <a:pt x="318" y="100"/>
                  </a:cubicBezTo>
                  <a:cubicBezTo>
                    <a:pt x="334" y="95"/>
                    <a:pt x="342" y="92"/>
                    <a:pt x="342" y="91"/>
                  </a:cubicBezTo>
                  <a:cubicBezTo>
                    <a:pt x="405" y="124"/>
                    <a:pt x="405" y="124"/>
                    <a:pt x="405" y="124"/>
                  </a:cubicBezTo>
                  <a:cubicBezTo>
                    <a:pt x="407" y="124"/>
                    <a:pt x="407" y="124"/>
                    <a:pt x="407" y="124"/>
                  </a:cubicBezTo>
                  <a:cubicBezTo>
                    <a:pt x="411" y="124"/>
                    <a:pt x="412" y="123"/>
                    <a:pt x="412" y="119"/>
                  </a:cubicBezTo>
                  <a:cubicBezTo>
                    <a:pt x="412" y="118"/>
                    <a:pt x="412" y="118"/>
                    <a:pt x="411" y="116"/>
                  </a:cubicBezTo>
                  <a:cubicBezTo>
                    <a:pt x="375" y="67"/>
                    <a:pt x="375" y="67"/>
                    <a:pt x="375" y="67"/>
                  </a:cubicBezTo>
                  <a:cubicBezTo>
                    <a:pt x="411" y="18"/>
                    <a:pt x="411" y="18"/>
                    <a:pt x="411" y="18"/>
                  </a:cubicBezTo>
                  <a:cubicBezTo>
                    <a:pt x="412" y="17"/>
                    <a:pt x="412" y="16"/>
                    <a:pt x="412" y="15"/>
                  </a:cubicBezTo>
                  <a:close/>
                  <a:moveTo>
                    <a:pt x="82" y="57"/>
                  </a:moveTo>
                  <a:cubicBezTo>
                    <a:pt x="79" y="60"/>
                    <a:pt x="76" y="61"/>
                    <a:pt x="72" y="61"/>
                  </a:cubicBezTo>
                  <a:cubicBezTo>
                    <a:pt x="68" y="61"/>
                    <a:pt x="64" y="60"/>
                    <a:pt x="61" y="57"/>
                  </a:cubicBezTo>
                  <a:cubicBezTo>
                    <a:pt x="58" y="54"/>
                    <a:pt x="57" y="50"/>
                    <a:pt x="57" y="45"/>
                  </a:cubicBezTo>
                  <a:cubicBezTo>
                    <a:pt x="57" y="41"/>
                    <a:pt x="58" y="37"/>
                    <a:pt x="61" y="34"/>
                  </a:cubicBezTo>
                  <a:cubicBezTo>
                    <a:pt x="64" y="31"/>
                    <a:pt x="68" y="29"/>
                    <a:pt x="72" y="29"/>
                  </a:cubicBezTo>
                  <a:cubicBezTo>
                    <a:pt x="76" y="29"/>
                    <a:pt x="79" y="31"/>
                    <a:pt x="82" y="34"/>
                  </a:cubicBezTo>
                  <a:cubicBezTo>
                    <a:pt x="85" y="37"/>
                    <a:pt x="87" y="41"/>
                    <a:pt x="87" y="45"/>
                  </a:cubicBezTo>
                  <a:cubicBezTo>
                    <a:pt x="87" y="50"/>
                    <a:pt x="85" y="54"/>
                    <a:pt x="82" y="57"/>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64" name="AutoShape 64"/>
          <p:cNvSpPr/>
          <p:nvPr/>
        </p:nvSpPr>
        <p:spPr>
          <a:xfrm flipH="1">
            <a:off x="1061323" y="2678169"/>
            <a:ext cx="653320" cy="65179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flipH="1">
            <a:off x="3695557" y="2678169"/>
            <a:ext cx="653320" cy="65179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flipH="1">
            <a:off x="6337221" y="2678169"/>
            <a:ext cx="653320" cy="65179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flipH="1">
            <a:off x="8962406" y="2678169"/>
            <a:ext cx="651796" cy="651796"/>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TextBox 68"/>
          <p:cNvSpPr txBox="1"/>
          <p:nvPr/>
        </p:nvSpPr>
        <p:spPr>
          <a:xfrm>
            <a:off x="948881" y="2735700"/>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01</a:t>
            </a:r>
          </a:p>
        </p:txBody>
      </p:sp>
      <p:sp>
        <p:nvSpPr>
          <p:cNvPr id="69" name="TextBox 69"/>
          <p:cNvSpPr txBox="1"/>
          <p:nvPr/>
        </p:nvSpPr>
        <p:spPr>
          <a:xfrm>
            <a:off x="3592640" y="2745225"/>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02</a:t>
            </a:r>
          </a:p>
        </p:txBody>
      </p:sp>
      <p:sp>
        <p:nvSpPr>
          <p:cNvPr id="70" name="TextBox 70"/>
          <p:cNvSpPr txBox="1"/>
          <p:nvPr/>
        </p:nvSpPr>
        <p:spPr>
          <a:xfrm>
            <a:off x="6234303"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03</a:t>
            </a:r>
          </a:p>
        </p:txBody>
      </p:sp>
      <p:sp>
        <p:nvSpPr>
          <p:cNvPr id="71" name="TextBox 71"/>
          <p:cNvSpPr txBox="1"/>
          <p:nvPr/>
        </p:nvSpPr>
        <p:spPr>
          <a:xfrm>
            <a:off x="8858727"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04</a:t>
            </a:r>
          </a:p>
        </p:txBody>
      </p:sp>
      <p:sp>
        <p:nvSpPr>
          <p:cNvPr id="72" name="TextBox 72"/>
          <p:cNvSpPr txBox="1"/>
          <p:nvPr/>
        </p:nvSpPr>
        <p:spPr>
          <a:xfrm>
            <a:off x="94888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1">
                    <a:alpha val="100000"/>
                  </a:schemeClr>
                </a:solidFill>
                <a:latin typeface="Microsoft Yahei"/>
                <a:ea typeface="Microsoft Yahei"/>
                <a:cs typeface="Microsoft Yahei"/>
              </a:rPr>
              <a:t>个体化治疗</a:t>
            </a:r>
          </a:p>
        </p:txBody>
      </p:sp>
      <p:sp>
        <p:nvSpPr>
          <p:cNvPr id="73" name="TextBox 73"/>
          <p:cNvSpPr txBox="1"/>
          <p:nvPr/>
        </p:nvSpPr>
        <p:spPr>
          <a:xfrm>
            <a:off x="3582734"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2">
                    <a:alpha val="100000"/>
                  </a:schemeClr>
                </a:solidFill>
                <a:latin typeface="Microsoft Yahei"/>
                <a:ea typeface="Microsoft Yahei"/>
                <a:cs typeface="Microsoft Yahei"/>
              </a:rPr>
              <a:t>联合用药</a:t>
            </a:r>
          </a:p>
        </p:txBody>
      </p:sp>
      <p:sp>
        <p:nvSpPr>
          <p:cNvPr id="74" name="TextBox 74"/>
          <p:cNvSpPr txBox="1"/>
          <p:nvPr/>
        </p:nvSpPr>
        <p:spPr>
          <a:xfrm>
            <a:off x="622411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3">
                    <a:alpha val="100000"/>
                  </a:schemeClr>
                </a:solidFill>
                <a:latin typeface="Microsoft Yahei"/>
                <a:ea typeface="Microsoft Yahei"/>
                <a:cs typeface="Microsoft Yahei"/>
              </a:rPr>
              <a:t>调整剂量</a:t>
            </a:r>
          </a:p>
        </p:txBody>
      </p:sp>
      <p:sp>
        <p:nvSpPr>
          <p:cNvPr id="75" name="TextBox 75"/>
          <p:cNvSpPr txBox="1"/>
          <p:nvPr/>
        </p:nvSpPr>
        <p:spPr>
          <a:xfrm>
            <a:off x="8848535"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4">
                    <a:alpha val="100000"/>
                  </a:schemeClr>
                </a:solidFill>
                <a:latin typeface="Microsoft Yahei"/>
                <a:ea typeface="Microsoft Yahei"/>
                <a:cs typeface="Microsoft Yahei"/>
              </a:rPr>
              <a:t>长期管理</a:t>
            </a:r>
          </a:p>
        </p:txBody>
      </p:sp>
      <p:grpSp>
        <p:nvGrpSpPr>
          <p:cNvPr id="76" name="Group 76"/>
          <p:cNvGrpSpPr/>
          <p:nvPr/>
        </p:nvGrpSpPr>
        <p:grpSpPr>
          <a:xfrm>
            <a:off x="454963" y="93878"/>
            <a:ext cx="10641129" cy="914400"/>
            <a:chOff x="454963" y="93878"/>
            <a:chExt cx="10641129" cy="914400"/>
          </a:xfrm>
        </p:grpSpPr>
        <p:sp>
          <p:nvSpPr>
            <p:cNvPr id="77" name="AutoShape 7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AutoShape 8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AutoShape 8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AutoShape 8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AutoShape 8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AutoShape 9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AutoShape 9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AutoShape 9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AutoShape 9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AutoShape 9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TextBox 9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药物治疗方案制定</a:t>
              </a:r>
            </a:p>
          </p:txBody>
        </p:sp>
      </p:grpSp>
      <p:sp>
        <p:nvSpPr>
          <p:cNvPr id="98" name="TextBox 98"/>
          <p:cNvSpPr txBox="1"/>
          <p:nvPr/>
        </p:nvSpPr>
        <p:spPr>
          <a:xfrm>
            <a:off x="6257058"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根据患者的病情变化、药物疗效和不良反应等情况，及时调整药物剂量。</a:t>
            </a:r>
          </a:p>
        </p:txBody>
      </p:sp>
      <p:sp>
        <p:nvSpPr>
          <p:cNvPr id="99" name="TextBox 99"/>
          <p:cNvSpPr txBox="1"/>
          <p:nvPr/>
        </p:nvSpPr>
        <p:spPr>
          <a:xfrm>
            <a:off x="3600742"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在单一药物治疗效果不佳时，可考虑联合使用不同作用机制的药物，以增强疗效。</a:t>
            </a:r>
          </a:p>
        </p:txBody>
      </p:sp>
      <p:sp>
        <p:nvSpPr>
          <p:cNvPr id="100" name="TextBox 100"/>
          <p:cNvSpPr txBox="1"/>
          <p:nvPr/>
        </p:nvSpPr>
        <p:spPr>
          <a:xfrm>
            <a:off x="944426"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根据患者的具体病情、合并症、药物耐受性等因素，制定个体化的药物治疗方案。</a:t>
            </a:r>
          </a:p>
        </p:txBody>
      </p:sp>
      <p:sp>
        <p:nvSpPr>
          <p:cNvPr id="101" name="TextBox 101"/>
          <p:cNvSpPr txBox="1"/>
          <p:nvPr/>
        </p:nvSpPr>
        <p:spPr>
          <a:xfrm>
            <a:off x="8913375"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心衰患者需要长期药物治疗和管理，应定期随访、评估病情、调整治疗方案。</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03</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临床应用效果评估</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包括临床症状改善情况、心功能分级变化、生活质量评分、再住院率及死亡率等。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采用问卷调查、量表评分、实验室检查及影像学检查等多种手段进行综合评估。</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评估指标与方法</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评估方法</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评估指标</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64019"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33268"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02515"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571764"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87002"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A</a:t>
            </a:r>
            <a:endParaRPr lang="en-US" sz="1100"/>
          </a:p>
        </p:txBody>
      </p:sp>
      <p:sp>
        <p:nvSpPr>
          <p:cNvPr id="7" name="AutoShape 7"/>
          <p:cNvSpPr/>
          <p:nvPr/>
        </p:nvSpPr>
        <p:spPr>
          <a:xfrm>
            <a:off x="4956251"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B</a:t>
            </a:r>
            <a:endParaRPr lang="en-US" sz="1100"/>
          </a:p>
        </p:txBody>
      </p:sp>
      <p:sp>
        <p:nvSpPr>
          <p:cNvPr id="8" name="AutoShape 8"/>
          <p:cNvSpPr/>
          <p:nvPr/>
        </p:nvSpPr>
        <p:spPr>
          <a:xfrm>
            <a:off x="6425498"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C</a:t>
            </a:r>
            <a:endParaRPr lang="en-US" sz="1100"/>
          </a:p>
        </p:txBody>
      </p:sp>
      <p:sp>
        <p:nvSpPr>
          <p:cNvPr id="9" name="AutoShape 9"/>
          <p:cNvSpPr/>
          <p:nvPr/>
        </p:nvSpPr>
        <p:spPr>
          <a:xfrm>
            <a:off x="7894747"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D</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不同药物应用效果比较</a:t>
              </a:r>
            </a:p>
          </p:txBody>
        </p:sp>
      </p:grpSp>
      <p:sp>
        <p:nvSpPr>
          <p:cNvPr id="32" name="TextBox 32"/>
          <p:cNvSpPr txBox="1"/>
          <p:nvPr/>
        </p:nvSpPr>
        <p:spPr>
          <a:xfrm>
            <a:off x="768919" y="1491953"/>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25" b="1">
                <a:solidFill>
                  <a:schemeClr val="accent1">
                    <a:alpha val="100000"/>
                  </a:schemeClr>
                </a:solidFill>
                <a:latin typeface="Microsoft Yahei"/>
                <a:ea typeface="Microsoft Yahei"/>
                <a:cs typeface="Microsoft Yahei"/>
              </a:rPr>
              <a:t>ACEI/ARB类药物</a:t>
            </a:r>
          </a:p>
        </p:txBody>
      </p:sp>
      <p:sp>
        <p:nvSpPr>
          <p:cNvPr id="33" name="TextBox 33"/>
          <p:cNvSpPr txBox="1"/>
          <p:nvPr/>
        </p:nvSpPr>
        <p:spPr>
          <a:xfrm>
            <a:off x="64472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7000"/>
              </a:lnSpc>
            </a:pPr>
            <a:r>
              <a:rPr lang="en-US" sz="1500">
                <a:solidFill>
                  <a:schemeClr val="dk1">
                    <a:alpha val="100000"/>
                  </a:schemeClr>
                </a:solidFill>
                <a:latin typeface="Microsoft Yahei"/>
                <a:ea typeface="Microsoft Yahei"/>
                <a:cs typeface="Microsoft Yahei"/>
              </a:rPr>
              <a:t>通过抑制肾素-血管紧张素系统，降低血压，减轻心脏负荷，改善心室重构，降低死亡率。</a:t>
            </a:r>
          </a:p>
        </p:txBody>
      </p:sp>
      <p:sp>
        <p:nvSpPr>
          <p:cNvPr id="34" name="TextBox 34"/>
          <p:cNvSpPr txBox="1"/>
          <p:nvPr/>
        </p:nvSpPr>
        <p:spPr>
          <a:xfrm>
            <a:off x="6102515" y="1491953"/>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利尿剂</a:t>
            </a:r>
          </a:p>
        </p:txBody>
      </p:sp>
      <p:sp>
        <p:nvSpPr>
          <p:cNvPr id="35" name="TextBox 35"/>
          <p:cNvSpPr txBox="1"/>
          <p:nvPr/>
        </p:nvSpPr>
        <p:spPr>
          <a:xfrm>
            <a:off x="610251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通过增加尿量，减少体液潴留，降低心脏前负荷，改善水肿症状。</a:t>
            </a:r>
          </a:p>
        </p:txBody>
      </p:sp>
      <p:sp>
        <p:nvSpPr>
          <p:cNvPr id="36" name="TextBox 36"/>
          <p:cNvSpPr txBox="1"/>
          <p:nvPr/>
        </p:nvSpPr>
        <p:spPr>
          <a:xfrm>
            <a:off x="2297292" y="4606720"/>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25" b="1">
                <a:solidFill>
                  <a:schemeClr val="accent1">
                    <a:alpha val="100000"/>
                  </a:schemeClr>
                </a:solidFill>
                <a:latin typeface="Microsoft Yahei"/>
                <a:ea typeface="Microsoft Yahei"/>
                <a:cs typeface="Microsoft Yahei"/>
              </a:rPr>
              <a:t>β受体阻滞剂</a:t>
            </a:r>
          </a:p>
        </p:txBody>
      </p:sp>
      <p:sp>
        <p:nvSpPr>
          <p:cNvPr id="37" name="TextBox 37"/>
          <p:cNvSpPr txBox="1"/>
          <p:nvPr/>
        </p:nvSpPr>
        <p:spPr>
          <a:xfrm>
            <a:off x="217309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7000"/>
              </a:lnSpc>
            </a:pPr>
            <a:r>
              <a:rPr lang="en-US" sz="1500">
                <a:solidFill>
                  <a:schemeClr val="dk1">
                    <a:alpha val="100000"/>
                  </a:schemeClr>
                </a:solidFill>
                <a:latin typeface="Microsoft Yahei"/>
                <a:ea typeface="Microsoft Yahei"/>
                <a:cs typeface="Microsoft Yahei"/>
              </a:rPr>
              <a:t>通过抑制交感神经活性，减慢心率，降低心肌耗氧量，改善心功能和预后。</a:t>
            </a:r>
          </a:p>
        </p:txBody>
      </p:sp>
      <p:sp>
        <p:nvSpPr>
          <p:cNvPr id="38" name="TextBox 38"/>
          <p:cNvSpPr txBox="1"/>
          <p:nvPr/>
        </p:nvSpPr>
        <p:spPr>
          <a:xfrm>
            <a:off x="7630887" y="4606720"/>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洋地黄类药物</a:t>
            </a:r>
          </a:p>
        </p:txBody>
      </p:sp>
      <p:sp>
        <p:nvSpPr>
          <p:cNvPr id="39" name="TextBox 39"/>
          <p:cNvSpPr txBox="1"/>
          <p:nvPr/>
        </p:nvSpPr>
        <p:spPr>
          <a:xfrm>
            <a:off x="763088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通过增强心肌收缩力，提高心输出量，改善心衰症状。但需注意其副作用及适用人群。</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https://d.book118.com/618031066131006032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2024-09-10T12:06:04.305</cp:lastPrinted>
  <dcterms:created xsi:type="dcterms:W3CDTF">2024-09-10T04:06:04Z</dcterms:created>
  <dcterms:modified xsi:type="dcterms:W3CDTF">2024-09-10T04:06:06Z</dcterms:modified>
</cp:coreProperties>
</file>